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ppt/slides/slide85.xml" ContentType="application/vnd.openxmlformats-officedocument.presentationml.slide+xml"/>
  <Override PartName="/ppt/diagrams/colors1.xml" ContentType="application/vnd.openxmlformats-officedocument.drawingml.diagramColors+xml"/>
  <Override PartName="/ppt/slides/slide30.xml" ContentType="application/vnd.openxmlformats-officedocument.presentationml.slide+xml"/>
  <Override PartName="/docProps/app.xml" ContentType="application/vnd.openxmlformats-officedocument.extended-propertie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slides/slide90.xml" ContentType="application/vnd.openxmlformats-officedocument.presentationml.slide+xml"/>
  <Override PartName="/ppt/slides/slide21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Microsoft_Equation8.bin" ContentType="application/vnd.openxmlformats-officedocument.oleObject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slides/slide97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92.xml" ContentType="application/vnd.openxmlformats-officedocument.presentationml.slid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Default Extension="wmf" ContentType="image/x-wmf"/>
  <Override PartName="/ppt/diagrams/data1.xml" ContentType="application/vnd.openxmlformats-officedocument.drawingml.diagramData+xml"/>
  <Override PartName="/ppt/embeddings/Microsoft_Equation4.bin" ContentType="application/vnd.openxmlformats-officedocument.oleObject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embeddings/Microsoft_Equation11.bin" ContentType="application/vnd.openxmlformats-officedocument.oleObject"/>
  <Override PartName="/ppt/embeddings/Microsoft_Equation12.bin" ContentType="application/vnd.openxmlformats-officedocument.oleObject"/>
  <Override PartName="/ppt/embeddings/Microsoft_Equation5.bin" ContentType="application/vnd.openxmlformats-officedocument.oleObject"/>
  <Default Extension="pict" ContentType="image/pict"/>
  <Override PartName="/ppt/slides/slide87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9.xml" ContentType="application/vnd.openxmlformats-officedocument.presentationml.slide+xml"/>
  <Override PartName="/ppt/slides/slide78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slides/slide83.xml" ContentType="application/vnd.openxmlformats-officedocument.presentationml.slide+xml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embeddings/Microsoft_Equation3.bin" ContentType="application/vnd.openxmlformats-officedocument.oleObject"/>
  <Override PartName="/ppt/slides/slide55.xml" ContentType="application/vnd.openxmlformats-officedocument.presentationml.slide+xml"/>
  <Override PartName="/ppt/slides/slide67.xml" ContentType="application/vnd.openxmlformats-officedocument.presentationml.slide+xml"/>
  <Override PartName="/ppt/slides/slide100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84.xml" ContentType="application/vnd.openxmlformats-officedocument.presentationml.slide+xml"/>
  <Override PartName="/ppt/slides/slide2.xml" ContentType="application/vnd.openxmlformats-officedocument.presentationml.slide+xml"/>
  <Override PartName="/ppt/slides/slide80.xml" ContentType="application/vnd.openxmlformats-officedocument.presentationml.slide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91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86.xml" ContentType="application/vnd.openxmlformats-officedocument.presentationml.slide+xml"/>
  <Override PartName="/ppt/slides/slide81.xml" ContentType="application/vnd.openxmlformats-officedocument.presentationml.slide+xml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slides/slide63.xml" ContentType="application/vnd.openxmlformats-officedocument.presentationml.slide+xml"/>
  <Override PartName="/ppt/slides/slide9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82.xml" ContentType="application/vnd.openxmlformats-officedocument.presentationml.slide+xml"/>
  <Override PartName="/ppt/embeddings/Microsoft_Equation10.bin" ContentType="application/vnd.openxmlformats-officedocument.oleObject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embeddings/Microsoft_Equation7.bin" ContentType="application/vnd.openxmlformats-officedocument.oleObject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70.xml" ContentType="application/vnd.openxmlformats-officedocument.presentationml.slide+xml"/>
  <Override PartName="/ppt/slides/slide88.xml" ContentType="application/vnd.openxmlformats-officedocument.presentationml.slide+xml"/>
  <Override PartName="/ppt/slides/slide48.xml" ContentType="application/vnd.openxmlformats-officedocument.presentationml.slide+xml"/>
  <Override PartName="/ppt/slides/slide99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embeddings/Microsoft_Equation13.bin" ContentType="application/vnd.openxmlformats-officedocument.oleObject"/>
  <Override PartName="/ppt/slides/slide77.xml" ContentType="application/vnd.openxmlformats-officedocument.presentationml.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slides/slide79.xml" ContentType="application/vnd.openxmlformats-officedocument.presentationml.slide+xml"/>
  <Override PartName="/ppt/slides/slide95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Layouts/slideLayout11.xml" ContentType="application/vnd.openxmlformats-officedocument.presentationml.slideLayout+xml"/>
  <Override PartName="/ppt/slides/slide96.xml" ContentType="application/vnd.openxmlformats-officedocument.presentationml.slide+xml"/>
  <Override PartName="/ppt/slides/slide72.xml" ContentType="application/vnd.openxmlformats-officedocument.presentationml.slide+xml"/>
  <Override PartName="/ppt/slides/slide74.xml" ContentType="application/vnd.openxmlformats-officedocument.presentationml.slide+xml"/>
  <Override PartName="/ppt/slides/slide98.xml" ContentType="application/vnd.openxmlformats-officedocument.presentationml.slide+xml"/>
  <Override PartName="/ppt/slides/slide75.xml" ContentType="application/vnd.openxmlformats-officedocument.presentationml.slide+xml"/>
  <Override PartName="/ppt/slides/slide8.xml" ContentType="application/vnd.openxmlformats-officedocument.presentationml.slide+xml"/>
  <Override PartName="/ppt/embeddings/Microsoft_Equation9.bin" ContentType="application/vnd.openxmlformats-officedocument.oleObject"/>
  <Override PartName="/ppt/slides/slide15.xml" ContentType="application/vnd.openxmlformats-officedocument.presentationml.slide+xml"/>
  <Override PartName="/ppt/embeddings/Microsoft_Equation6.bin" ContentType="application/vnd.openxmlformats-officedocument.oleObject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pdf" ContentType="application/pdf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3"/>
  </p:notesMasterIdLst>
  <p:handoutMasterIdLst>
    <p:handoutMasterId r:id="rId104"/>
  </p:handoutMasterIdLst>
  <p:sldIdLst>
    <p:sldId id="256" r:id="rId2"/>
    <p:sldId id="305" r:id="rId3"/>
    <p:sldId id="347" r:id="rId4"/>
    <p:sldId id="348" r:id="rId5"/>
    <p:sldId id="342" r:id="rId6"/>
    <p:sldId id="370" r:id="rId7"/>
    <p:sldId id="369" r:id="rId8"/>
    <p:sldId id="341" r:id="rId9"/>
    <p:sldId id="343" r:id="rId10"/>
    <p:sldId id="338" r:id="rId11"/>
    <p:sldId id="339" r:id="rId12"/>
    <p:sldId id="340" r:id="rId13"/>
    <p:sldId id="374" r:id="rId14"/>
    <p:sldId id="345" r:id="rId15"/>
    <p:sldId id="306" r:id="rId16"/>
    <p:sldId id="314" r:id="rId17"/>
    <p:sldId id="315" r:id="rId18"/>
    <p:sldId id="349" r:id="rId19"/>
    <p:sldId id="350" r:id="rId20"/>
    <p:sldId id="318" r:id="rId21"/>
    <p:sldId id="308" r:id="rId22"/>
    <p:sldId id="309" r:id="rId23"/>
    <p:sldId id="316" r:id="rId24"/>
    <p:sldId id="317" r:id="rId25"/>
    <p:sldId id="310" r:id="rId26"/>
    <p:sldId id="327" r:id="rId27"/>
    <p:sldId id="328" r:id="rId28"/>
    <p:sldId id="326" r:id="rId29"/>
    <p:sldId id="284" r:id="rId30"/>
    <p:sldId id="313" r:id="rId31"/>
    <p:sldId id="319" r:id="rId32"/>
    <p:sldId id="357" r:id="rId33"/>
    <p:sldId id="358" r:id="rId34"/>
    <p:sldId id="359" r:id="rId35"/>
    <p:sldId id="331" r:id="rId36"/>
    <p:sldId id="329" r:id="rId37"/>
    <p:sldId id="364" r:id="rId38"/>
    <p:sldId id="363" r:id="rId39"/>
    <p:sldId id="375" r:id="rId40"/>
    <p:sldId id="376" r:id="rId41"/>
    <p:sldId id="362" r:id="rId42"/>
    <p:sldId id="377" r:id="rId43"/>
    <p:sldId id="378" r:id="rId44"/>
    <p:sldId id="379" r:id="rId45"/>
    <p:sldId id="330" r:id="rId46"/>
    <p:sldId id="332" r:id="rId47"/>
    <p:sldId id="333" r:id="rId48"/>
    <p:sldId id="335" r:id="rId49"/>
    <p:sldId id="257" r:id="rId50"/>
    <p:sldId id="356" r:id="rId51"/>
    <p:sldId id="258" r:id="rId52"/>
    <p:sldId id="259" r:id="rId53"/>
    <p:sldId id="260" r:id="rId54"/>
    <p:sldId id="261" r:id="rId55"/>
    <p:sldId id="267" r:id="rId56"/>
    <p:sldId id="268" r:id="rId57"/>
    <p:sldId id="280" r:id="rId58"/>
    <p:sldId id="281" r:id="rId59"/>
    <p:sldId id="282" r:id="rId60"/>
    <p:sldId id="372" r:id="rId61"/>
    <p:sldId id="373" r:id="rId62"/>
    <p:sldId id="360" r:id="rId63"/>
    <p:sldId id="285" r:id="rId64"/>
    <p:sldId id="381" r:id="rId65"/>
    <p:sldId id="286" r:id="rId66"/>
    <p:sldId id="287" r:id="rId67"/>
    <p:sldId id="289" r:id="rId68"/>
    <p:sldId id="382" r:id="rId69"/>
    <p:sldId id="320" r:id="rId70"/>
    <p:sldId id="365" r:id="rId71"/>
    <p:sldId id="366" r:id="rId72"/>
    <p:sldId id="367" r:id="rId73"/>
    <p:sldId id="368" r:id="rId74"/>
    <p:sldId id="269" r:id="rId75"/>
    <p:sldId id="270" r:id="rId76"/>
    <p:sldId id="271" r:id="rId77"/>
    <p:sldId id="272" r:id="rId78"/>
    <p:sldId id="273" r:id="rId79"/>
    <p:sldId id="352" r:id="rId80"/>
    <p:sldId id="354" r:id="rId81"/>
    <p:sldId id="277" r:id="rId82"/>
    <p:sldId id="274" r:id="rId83"/>
    <p:sldId id="380" r:id="rId84"/>
    <p:sldId id="355" r:id="rId85"/>
    <p:sldId id="290" r:id="rId86"/>
    <p:sldId id="291" r:id="rId87"/>
    <p:sldId id="292" r:id="rId88"/>
    <p:sldId id="293" r:id="rId89"/>
    <p:sldId id="294" r:id="rId90"/>
    <p:sldId id="295" r:id="rId91"/>
    <p:sldId id="296" r:id="rId92"/>
    <p:sldId id="297" r:id="rId93"/>
    <p:sldId id="298" r:id="rId94"/>
    <p:sldId id="299" r:id="rId95"/>
    <p:sldId id="300" r:id="rId96"/>
    <p:sldId id="301" r:id="rId97"/>
    <p:sldId id="302" r:id="rId98"/>
    <p:sldId id="303" r:id="rId99"/>
    <p:sldId id="304" r:id="rId100"/>
    <p:sldId id="351" r:id="rId101"/>
    <p:sldId id="371" r:id="rId10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70" Type="http://schemas.openxmlformats.org/officeDocument/2006/relationships/slide" Target="slides/slide69.xml"/><Relationship Id="rId94" Type="http://schemas.openxmlformats.org/officeDocument/2006/relationships/slide" Target="slides/slide93.xml"/><Relationship Id="rId7" Type="http://schemas.openxmlformats.org/officeDocument/2006/relationships/slide" Target="slides/slide6.xml"/><Relationship Id="rId74" Type="http://schemas.openxmlformats.org/officeDocument/2006/relationships/slide" Target="slides/slide73.xml"/><Relationship Id="rId102" Type="http://schemas.openxmlformats.org/officeDocument/2006/relationships/slide" Target="slides/slide101.xml"/><Relationship Id="rId25" Type="http://schemas.openxmlformats.org/officeDocument/2006/relationships/slide" Target="slides/slide24.xml"/><Relationship Id="rId106" Type="http://schemas.openxmlformats.org/officeDocument/2006/relationships/presProps" Target="presProps.xml"/><Relationship Id="rId96" Type="http://schemas.openxmlformats.org/officeDocument/2006/relationships/slide" Target="slides/slide95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107" Type="http://schemas.openxmlformats.org/officeDocument/2006/relationships/viewProps" Target="viewProps.xml"/><Relationship Id="rId71" Type="http://schemas.openxmlformats.org/officeDocument/2006/relationships/slide" Target="slides/slide70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89" Type="http://schemas.openxmlformats.org/officeDocument/2006/relationships/slide" Target="slides/slide88.xml"/><Relationship Id="rId88" Type="http://schemas.openxmlformats.org/officeDocument/2006/relationships/slide" Target="slides/slide87.xml"/><Relationship Id="rId82" Type="http://schemas.openxmlformats.org/officeDocument/2006/relationships/slide" Target="slides/slide81.xml"/><Relationship Id="rId69" Type="http://schemas.openxmlformats.org/officeDocument/2006/relationships/slide" Target="slides/slide6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72" Type="http://schemas.openxmlformats.org/officeDocument/2006/relationships/slide" Target="slides/slide71.xml"/><Relationship Id="rId35" Type="http://schemas.openxmlformats.org/officeDocument/2006/relationships/slide" Target="slides/slide34.xml"/><Relationship Id="rId75" Type="http://schemas.openxmlformats.org/officeDocument/2006/relationships/slide" Target="slides/slide74.xml"/><Relationship Id="rId80" Type="http://schemas.openxmlformats.org/officeDocument/2006/relationships/slide" Target="slides/slide79.xml"/><Relationship Id="rId31" Type="http://schemas.openxmlformats.org/officeDocument/2006/relationships/slide" Target="slides/slide30.xml"/><Relationship Id="rId62" Type="http://schemas.openxmlformats.org/officeDocument/2006/relationships/slide" Target="slides/slide61.xml"/><Relationship Id="rId79" Type="http://schemas.openxmlformats.org/officeDocument/2006/relationships/slide" Target="slides/slide7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32" Type="http://schemas.openxmlformats.org/officeDocument/2006/relationships/slide" Target="slides/slide31.xml"/><Relationship Id="rId13" Type="http://schemas.openxmlformats.org/officeDocument/2006/relationships/slide" Target="slides/slide12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01" Type="http://schemas.openxmlformats.org/officeDocument/2006/relationships/slide" Target="slides/slide100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84" Type="http://schemas.openxmlformats.org/officeDocument/2006/relationships/slide" Target="slides/slide83.xml"/><Relationship Id="rId30" Type="http://schemas.openxmlformats.org/officeDocument/2006/relationships/slide" Target="slides/slide29.xml"/><Relationship Id="rId29" Type="http://schemas.openxmlformats.org/officeDocument/2006/relationships/slide" Target="slides/slide28.xml"/><Relationship Id="rId83" Type="http://schemas.openxmlformats.org/officeDocument/2006/relationships/slide" Target="slides/slide8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22" Type="http://schemas.openxmlformats.org/officeDocument/2006/relationships/slide" Target="slides/slide21.xml"/><Relationship Id="rId95" Type="http://schemas.openxmlformats.org/officeDocument/2006/relationships/slide" Target="slides/slide94.xml"/><Relationship Id="rId39" Type="http://schemas.openxmlformats.org/officeDocument/2006/relationships/slide" Target="slides/slide38.xml"/><Relationship Id="rId43" Type="http://schemas.openxmlformats.org/officeDocument/2006/relationships/slide" Target="slides/slide42.xml"/><Relationship Id="rId104" Type="http://schemas.openxmlformats.org/officeDocument/2006/relationships/handoutMaster" Target="handoutMasters/handoutMaster1.xml"/><Relationship Id="rId90" Type="http://schemas.openxmlformats.org/officeDocument/2006/relationships/slide" Target="slides/slide8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85" Type="http://schemas.openxmlformats.org/officeDocument/2006/relationships/slide" Target="slides/slide84.xml"/><Relationship Id="rId105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99" Type="http://schemas.openxmlformats.org/officeDocument/2006/relationships/slide" Target="slides/slide98.xml"/><Relationship Id="rId14" Type="http://schemas.openxmlformats.org/officeDocument/2006/relationships/slide" Target="slides/slide13.xml"/><Relationship Id="rId103" Type="http://schemas.openxmlformats.org/officeDocument/2006/relationships/notesMaster" Target="notesMasters/notesMaster1.xml"/><Relationship Id="rId92" Type="http://schemas.openxmlformats.org/officeDocument/2006/relationships/slide" Target="slides/slide91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87" Type="http://schemas.openxmlformats.org/officeDocument/2006/relationships/slide" Target="slides/slide86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57" Type="http://schemas.openxmlformats.org/officeDocument/2006/relationships/slide" Target="slides/slide56.xml"/><Relationship Id="rId109" Type="http://schemas.openxmlformats.org/officeDocument/2006/relationships/tableStyles" Target="tableStyles.xml"/><Relationship Id="rId46" Type="http://schemas.openxmlformats.org/officeDocument/2006/relationships/slide" Target="slides/slide45.xml"/><Relationship Id="rId86" Type="http://schemas.openxmlformats.org/officeDocument/2006/relationships/slide" Target="slides/slide85.xml"/><Relationship Id="rId59" Type="http://schemas.openxmlformats.org/officeDocument/2006/relationships/slide" Target="slides/slide58.xml"/><Relationship Id="rId51" Type="http://schemas.openxmlformats.org/officeDocument/2006/relationships/slide" Target="slides/slide50.xml"/><Relationship Id="rId66" Type="http://schemas.openxmlformats.org/officeDocument/2006/relationships/slide" Target="slides/slide65.xml"/><Relationship Id="rId55" Type="http://schemas.openxmlformats.org/officeDocument/2006/relationships/slide" Target="slides/slide54.xml"/><Relationship Id="rId34" Type="http://schemas.openxmlformats.org/officeDocument/2006/relationships/slide" Target="slides/slide33.xml"/><Relationship Id="rId81" Type="http://schemas.openxmlformats.org/officeDocument/2006/relationships/slide" Target="slides/slide80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76" Type="http://schemas.openxmlformats.org/officeDocument/2006/relationships/slide" Target="slides/slide75.xml"/><Relationship Id="rId8" Type="http://schemas.openxmlformats.org/officeDocument/2006/relationships/slide" Target="slides/slide7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08" Type="http://schemas.openxmlformats.org/officeDocument/2006/relationships/theme" Target="theme/theme1.xml"/><Relationship Id="rId3" Type="http://schemas.openxmlformats.org/officeDocument/2006/relationships/slide" Target="slides/slide2.xml"/><Relationship Id="rId26" Type="http://schemas.openxmlformats.org/officeDocument/2006/relationships/slide" Target="slides/slide25.xml"/><Relationship Id="rId100" Type="http://schemas.openxmlformats.org/officeDocument/2006/relationships/slide" Target="slides/slide9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91" Type="http://schemas.openxmlformats.org/officeDocument/2006/relationships/slide" Target="slides/slide90.xml"/><Relationship Id="rId93" Type="http://schemas.openxmlformats.org/officeDocument/2006/relationships/slide" Target="slides/slide92.xml"/><Relationship Id="rId78" Type="http://schemas.openxmlformats.org/officeDocument/2006/relationships/slide" Target="slides/slide77.xml"/><Relationship Id="rId15" Type="http://schemas.openxmlformats.org/officeDocument/2006/relationships/slide" Target="slides/slide14.xml"/><Relationship Id="rId21" Type="http://schemas.openxmlformats.org/officeDocument/2006/relationships/slide" Target="slides/slide20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3" Type="http://schemas.openxmlformats.org/officeDocument/2006/relationships/image" Target="../media/image80.png"/><Relationship Id="rId1" Type="http://schemas.openxmlformats.org/officeDocument/2006/relationships/image" Target="../media/image78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3" Type="http://schemas.openxmlformats.org/officeDocument/2006/relationships/image" Target="../media/image80.png"/><Relationship Id="rId1" Type="http://schemas.openxmlformats.org/officeDocument/2006/relationships/image" Target="../media/image7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F2F2F2"/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"/>
            </a:rPr>
            <a:t>https://edms.cern.ch/document/1234244/</a:t>
          </a:r>
          <a:endParaRPr lang="en-US" sz="1200" dirty="0" smtClean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</a:t>
          </a:r>
        </a:p>
        <a:p>
          <a:pPr marL="88900" indent="-88900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kumimoji="1"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"/>
            </a:rPr>
            <a:t>http://arxiv.org/pdf/1202.5940v1</a:t>
          </a:r>
          <a:endParaRPr kumimoji="1"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indent="-88900"/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</a:t>
          </a:r>
        </a:p>
        <a:p>
          <a:pPr marL="88900" indent="-88900"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"/>
            </a:rPr>
            <a:t>http://arxiv.org/pdf/1209.2543v1</a:t>
          </a:r>
          <a:endParaRPr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388"/>
      <dgm:spPr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16006"/>
      <dgm:spPr>
        <a:blipFill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 custScaleY="119596"/>
      <dgm:spPr>
        <a:blipFill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6EEF82-5EDD-AE4F-B7F5-86245A522CDF}" type="presOf" srcId="{1E086AAD-8598-1042-BAA5-86C746AC2420}" destId="{A2D86523-2AF0-1C48-A0CC-DA9A6A91DBA3}" srcOrd="0" destOrd="0" presId="urn:microsoft.com/office/officeart/2005/8/layout/vList4#5"/>
    <dgm:cxn modelId="{AA837B1C-69F1-DC49-BB0E-E54BBD9CAFE0}" type="presOf" srcId="{1E086AAD-8598-1042-BAA5-86C746AC2420}" destId="{B1E9F62D-05CB-7E4F-81AD-FA120000E538}" srcOrd="1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730A9D44-51AA-9B48-ADB8-FEA83EDD5D43}" type="presOf" srcId="{74378FF7-AB83-C44B-BEAB-04975B374C97}" destId="{71F4EB13-F590-AB41-98DA-8360DB98D579}" srcOrd="1" destOrd="0" presId="urn:microsoft.com/office/officeart/2005/8/layout/vList4#5"/>
    <dgm:cxn modelId="{BF7A4327-88F9-2A4C-A856-74472B250EED}" type="presOf" srcId="{9E2E2105-977F-CB45-AB1A-49FC191E3BB4}" destId="{00771F87-8F81-B14D-930E-8D9FD793C1F2}" srcOrd="0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A2580775-1A34-3E49-BA52-FA7A1AED6457}" type="presOf" srcId="{5EBDAE48-E33A-BF49-80B0-3795552E3EB3}" destId="{4FCFFD36-F990-8D4D-865E-42483C0B720F}" srcOrd="0" destOrd="0" presId="urn:microsoft.com/office/officeart/2005/8/layout/vList4#5"/>
    <dgm:cxn modelId="{EE27EDE9-845C-5947-B5B3-D3D818893174}" type="presOf" srcId="{74378FF7-AB83-C44B-BEAB-04975B374C97}" destId="{4D1F9B71-3108-654D-AFD4-DDD52913058E}" srcOrd="0" destOrd="0" presId="urn:microsoft.com/office/officeart/2005/8/layout/vList4#5"/>
    <dgm:cxn modelId="{C7D7469D-5D6B-F741-B62C-11FF57512C45}" type="presOf" srcId="{5EBDAE48-E33A-BF49-80B0-3795552E3EB3}" destId="{B6D834D4-21EE-0C42-B0A5-8445498CEAA3}" srcOrd="1" destOrd="0" presId="urn:microsoft.com/office/officeart/2005/8/layout/vList4#5"/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52CB5B55-38CA-4541-AF4F-3E89F34BA361}" type="presParOf" srcId="{00771F87-8F81-B14D-930E-8D9FD793C1F2}" destId="{A0AAD7CB-EE32-5445-B004-A6F9CC2960BF}" srcOrd="0" destOrd="0" presId="urn:microsoft.com/office/officeart/2005/8/layout/vList4#5"/>
    <dgm:cxn modelId="{1C7C2B88-24BD-0741-98F4-98080B2FDF48}" type="presParOf" srcId="{A0AAD7CB-EE32-5445-B004-A6F9CC2960BF}" destId="{A2D86523-2AF0-1C48-A0CC-DA9A6A91DBA3}" srcOrd="0" destOrd="0" presId="urn:microsoft.com/office/officeart/2005/8/layout/vList4#5"/>
    <dgm:cxn modelId="{4C40819F-8370-6643-9B5A-7F4340C40038}" type="presParOf" srcId="{A0AAD7CB-EE32-5445-B004-A6F9CC2960BF}" destId="{66D6C40F-4E7A-744C-90B0-5757C1146A18}" srcOrd="1" destOrd="0" presId="urn:microsoft.com/office/officeart/2005/8/layout/vList4#5"/>
    <dgm:cxn modelId="{E8CA8583-D759-DB41-9D38-FFBF10E978F2}" type="presParOf" srcId="{A0AAD7CB-EE32-5445-B004-A6F9CC2960BF}" destId="{B1E9F62D-05CB-7E4F-81AD-FA120000E538}" srcOrd="2" destOrd="0" presId="urn:microsoft.com/office/officeart/2005/8/layout/vList4#5"/>
    <dgm:cxn modelId="{B73B7F50-837D-2B43-B1AC-44CC5BFBFCCC}" type="presParOf" srcId="{00771F87-8F81-B14D-930E-8D9FD793C1F2}" destId="{7B7B198E-98FA-DB4B-89B3-A3849D39D928}" srcOrd="1" destOrd="0" presId="urn:microsoft.com/office/officeart/2005/8/layout/vList4#5"/>
    <dgm:cxn modelId="{E21C719C-3770-B745-9424-66819E97029A}" type="presParOf" srcId="{00771F87-8F81-B14D-930E-8D9FD793C1F2}" destId="{D00AD7F9-2062-D24F-84AD-293561E84C9F}" srcOrd="2" destOrd="0" presId="urn:microsoft.com/office/officeart/2005/8/layout/vList4#5"/>
    <dgm:cxn modelId="{CF227799-026D-204A-AD91-445C26554FE4}" type="presParOf" srcId="{D00AD7F9-2062-D24F-84AD-293561E84C9F}" destId="{4FCFFD36-F990-8D4D-865E-42483C0B720F}" srcOrd="0" destOrd="0" presId="urn:microsoft.com/office/officeart/2005/8/layout/vList4#5"/>
    <dgm:cxn modelId="{77ECF0F3-D211-DB43-BE8E-AECF7B1102B3}" type="presParOf" srcId="{D00AD7F9-2062-D24F-84AD-293561E84C9F}" destId="{46DB63EA-232D-0246-9538-1772A3005692}" srcOrd="1" destOrd="0" presId="urn:microsoft.com/office/officeart/2005/8/layout/vList4#5"/>
    <dgm:cxn modelId="{36FC7DEF-707D-3C42-987A-A53A1CDF673E}" type="presParOf" srcId="{D00AD7F9-2062-D24F-84AD-293561E84C9F}" destId="{B6D834D4-21EE-0C42-B0A5-8445498CEAA3}" srcOrd="2" destOrd="0" presId="urn:microsoft.com/office/officeart/2005/8/layout/vList4#5"/>
    <dgm:cxn modelId="{F7B494BA-A49C-AC4E-949D-383BF2C2FF17}" type="presParOf" srcId="{00771F87-8F81-B14D-930E-8D9FD793C1F2}" destId="{51677F70-B488-A841-B0E2-D74E51CBD3D8}" srcOrd="3" destOrd="0" presId="urn:microsoft.com/office/officeart/2005/8/layout/vList4#5"/>
    <dgm:cxn modelId="{51A2A7DC-4212-9944-8A6E-E68DAEE3B5C4}" type="presParOf" srcId="{00771F87-8F81-B14D-930E-8D9FD793C1F2}" destId="{EBFA4529-EC2A-0743-8ED4-B07522F974A5}" srcOrd="4" destOrd="0" presId="urn:microsoft.com/office/officeart/2005/8/layout/vList4#5"/>
    <dgm:cxn modelId="{6318F132-AC1F-C84C-92CA-511B29121006}" type="presParOf" srcId="{EBFA4529-EC2A-0743-8ED4-B07522F974A5}" destId="{4D1F9B71-3108-654D-AFD4-DDD52913058E}" srcOrd="0" destOrd="0" presId="urn:microsoft.com/office/officeart/2005/8/layout/vList4#5"/>
    <dgm:cxn modelId="{44782A97-92F2-9448-A29A-8B5A224C1230}" type="presParOf" srcId="{EBFA4529-EC2A-0743-8ED4-B07522F974A5}" destId="{F6452A1B-6DA8-3F40-8E77-EAD55F03D176}" srcOrd="1" destOrd="0" presId="urn:microsoft.com/office/officeart/2005/8/layout/vList4#5"/>
    <dgm:cxn modelId="{77D44B91-C4F9-9B4E-904E-20D0F9116DAB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426200" cy="1620497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"/>
            </a:rPr>
            <a:t>https://edms.cern.ch/document/1234244/</a:t>
          </a:r>
          <a:endParaRPr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</dsp:txBody>
      <dsp:txXfrm>
        <a:off x="1434462" y="0"/>
        <a:ext cx="4991737" cy="1620497"/>
      </dsp:txXfrm>
    </dsp:sp>
    <dsp:sp modelId="{66D6C40F-4E7A-744C-90B0-5757C1146A18}">
      <dsp:nvSpPr>
        <dsp:cNvPr id="0" name=""/>
        <dsp:cNvSpPr/>
      </dsp:nvSpPr>
      <dsp:spPr>
        <a:xfrm>
          <a:off x="149222" y="73757"/>
          <a:ext cx="1285240" cy="14729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769719"/>
          <a:ext cx="6426200" cy="14963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kumimoji="1"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"/>
            </a:rPr>
            <a:t>http://arxiv.org/pdf/1202.5940v1</a:t>
          </a:r>
          <a:endParaRPr kumimoji="1"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434462" y="1769719"/>
        <a:ext cx="4991737" cy="1496314"/>
      </dsp:txXfrm>
    </dsp:sp>
    <dsp:sp modelId="{46DB63EA-232D-0246-9538-1772A3005692}">
      <dsp:nvSpPr>
        <dsp:cNvPr id="0" name=""/>
        <dsp:cNvSpPr/>
      </dsp:nvSpPr>
      <dsp:spPr>
        <a:xfrm>
          <a:off x="149222" y="1825448"/>
          <a:ext cx="1285240" cy="138485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415256"/>
          <a:ext cx="6426200" cy="149222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"/>
            </a:rPr>
            <a:t>http://arxiv.org/pdf/1209.2543v1</a:t>
          </a:r>
          <a:endParaRPr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434462" y="3415256"/>
        <a:ext cx="4991737" cy="1492225"/>
      </dsp:txXfrm>
    </dsp:sp>
    <dsp:sp modelId="{F6452A1B-6DA8-3F40-8E77-EAD55F03D176}">
      <dsp:nvSpPr>
        <dsp:cNvPr id="0" name=""/>
        <dsp:cNvSpPr/>
      </dsp:nvSpPr>
      <dsp:spPr>
        <a:xfrm>
          <a:off x="149222" y="3447512"/>
          <a:ext cx="1285240" cy="14277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:r="http://schemas.openxmlformats.org/officeDocument/2006/relationships" xmlns:a="http://schemas.openxmlformats.org/drawingml/2006/main" xmlns:dgm="http://schemas.openxmlformats.org/drawingml/2006/diagram" xmlns="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ict"/><Relationship Id="rId3" Type="http://schemas.openxmlformats.org/officeDocument/2006/relationships/image" Target="../media/image44.pict"/><Relationship Id="rId1" Type="http://schemas.openxmlformats.org/officeDocument/2006/relationships/image" Target="../media/image42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ict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ict"/><Relationship Id="rId1" Type="http://schemas.openxmlformats.org/officeDocument/2006/relationships/image" Target="../media/image44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emf"/><Relationship Id="rId1" Type="http://schemas.openxmlformats.org/officeDocument/2006/relationships/image" Target="../media/image94.pict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ict"/><Relationship Id="rId1" Type="http://schemas.openxmlformats.org/officeDocument/2006/relationships/image" Target="../media/image102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2D207-AF81-8F44-A742-54EA7D111E15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A9968-7BA4-CD42-AA29-0615990C1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B590A-6C98-B242-A8E6-191FA8DE35B9}" type="datetimeFigureOut">
              <a:rPr lang="en-US" smtClean="0"/>
              <a:pPr/>
              <a:t>10/21/15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731F9-F84C-3D4A-8AD5-718331E128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C9516DC-2540-9B4D-998B-C8944C24D6B5}" type="slidenum">
              <a:rPr lang="en-US"/>
              <a:pPr/>
              <a:t>8</a:t>
            </a:fld>
            <a:endParaRPr lang="en-US"/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z="1800" dirty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2806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915801-5199-42F4-AD54-2A00EB73E418}" type="slidenum">
              <a:rPr lang="en-US" smtClean="0">
                <a:ea typeface="ＭＳ Ｐゴシック" charset="-128"/>
                <a:cs typeface="ＭＳ Ｐゴシック" charset="-128"/>
              </a:rPr>
              <a:pPr/>
              <a:t>98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30834"/>
            <a:ext cx="8229600" cy="5195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9th International School for Linear Colliders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E1172-E7DC-2746-BF06-17A076C1B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6" Type="http://schemas.openxmlformats.org/officeDocument/2006/relationships/image" Target="../media/image137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png"/><Relationship Id="rId3" Type="http://schemas.openxmlformats.org/officeDocument/2006/relationships/image" Target="../media/image26.png"/><Relationship Id="rId5" Type="http://schemas.openxmlformats.org/officeDocument/2006/relationships/image" Target="../media/image136.png"/></Relationships>
</file>

<file path=ppt/slides/_rels/slide10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8.emf"/><Relationship Id="rId3" Type="http://schemas.openxmlformats.org/officeDocument/2006/relationships/image" Target="../media/image139.png"/><Relationship Id="rId5" Type="http://schemas.openxmlformats.org/officeDocument/2006/relationships/image" Target="../media/image14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6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6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8.png"/><Relationship Id="rId5" Type="http://schemas.openxmlformats.org/officeDocument/2006/relationships/hyperlink" Target="http://indico.ihep.ac.cn/conferenceOtherViews.py?view=standard&amp;confId=3867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3" Type="http://schemas.openxmlformats.org/officeDocument/2006/relationships/image" Target="../media/image34.tif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df"/><Relationship Id="rId3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4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5.bin"/><Relationship Id="rId1" Type="http://schemas.openxmlformats.org/officeDocument/2006/relationships/vmlDrawing" Target="../drawings/vmlDrawing3.vml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image" Target="../media/image48.png"/><Relationship Id="rId4" Type="http://schemas.openxmlformats.org/officeDocument/2006/relationships/oleObject" Target="../embeddings/Microsoft_Equation7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6.bin"/><Relationship Id="rId5" Type="http://schemas.openxmlformats.org/officeDocument/2006/relationships/image" Target="../media/image47.pd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3" Type="http://schemas.openxmlformats.org/officeDocument/2006/relationships/hyperlink" Target="http://arxiv.org/pdf/1308.6176v3.pdf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3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3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3" Type="http://schemas.openxmlformats.org/officeDocument/2006/relationships/image" Target="../media/image59.emf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8.bin"/><Relationship Id="rId1" Type="http://schemas.openxmlformats.org/officeDocument/2006/relationships/vmlDrawing" Target="../drawings/vmlDrawing5.vml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9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62.png"/><Relationship Id="rId5" Type="http://schemas.openxmlformats.org/officeDocument/2006/relationships/image" Target="../media/image63.tif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df"/><Relationship Id="rId3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6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df"/><Relationship Id="rId3" Type="http://schemas.openxmlformats.org/officeDocument/2006/relationships/image" Target="../media/image63.png"/><Relationship Id="rId5" Type="http://schemas.openxmlformats.org/officeDocument/2006/relationships/image" Target="../media/image65.png"/></Relationships>
</file>

<file path=ppt/slides/_rels/slide52.xml.rels><?xml version="1.0" encoding="UTF-8" standalone="yes"?>
<Relationships xmlns="http://schemas.openxmlformats.org/package/2006/relationships"><Relationship Id="rId6" Type="http://schemas.openxmlformats.org/officeDocument/2006/relationships/image" Target="../media/image68.png"/><Relationship Id="rId4" Type="http://schemas.openxmlformats.org/officeDocument/2006/relationships/image" Target="../media/image6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df"/><Relationship Id="rId3" Type="http://schemas.openxmlformats.org/officeDocument/2006/relationships/image" Target="../media/image63.png"/><Relationship Id="rId5" Type="http://schemas.openxmlformats.org/officeDocument/2006/relationships/image" Target="../media/image68.pd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4" Type="http://schemas.openxmlformats.org/officeDocument/2006/relationships/image" Target="../media/image69.pdf"/><Relationship Id="rId5" Type="http://schemas.openxmlformats.org/officeDocument/2006/relationships/image" Target="../media/image70.png"/><Relationship Id="rId7" Type="http://schemas.openxmlformats.org/officeDocument/2006/relationships/image" Target="../media/image71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df"/><Relationship Id="rId3" Type="http://schemas.openxmlformats.org/officeDocument/2006/relationships/image" Target="../media/image63.png"/><Relationship Id="rId6" Type="http://schemas.openxmlformats.org/officeDocument/2006/relationships/image" Target="../media/image70.tiff"/></Relationships>
</file>

<file path=ppt/slides/_rels/slide54.xml.rels><?xml version="1.0" encoding="UTF-8" standalone="yes"?>
<Relationships xmlns="http://schemas.openxmlformats.org/package/2006/relationships"><Relationship Id="rId6" Type="http://schemas.openxmlformats.org/officeDocument/2006/relationships/image" Target="../media/image75.png"/><Relationship Id="rId4" Type="http://schemas.openxmlformats.org/officeDocument/2006/relationships/image" Target="../media/image7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df"/><Relationship Id="rId3" Type="http://schemas.openxmlformats.org/officeDocument/2006/relationships/image" Target="../media/image63.png"/><Relationship Id="rId5" Type="http://schemas.openxmlformats.org/officeDocument/2006/relationships/image" Target="../media/image72.pd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tif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df"/><Relationship Id="rId3" Type="http://schemas.openxmlformats.org/officeDocument/2006/relationships/image" Target="../media/image781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df"/><Relationship Id="rId3" Type="http://schemas.openxmlformats.org/officeDocument/2006/relationships/image" Target="../media/image801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1305.5766" TargetMode="Externa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7" Type="http://schemas.openxmlformats.org/officeDocument/2006/relationships/hyperlink" Target="http://arxiv.org/pdf/1208.1402v1" TargetMode="Externa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6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3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tiff"/><Relationship Id="rId3" Type="http://schemas.openxmlformats.org/officeDocument/2006/relationships/image" Target="../media/image67.tif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tiff"/><Relationship Id="rId3" Type="http://schemas.openxmlformats.org/officeDocument/2006/relationships/image" Target="../media/image67.tif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tiff"/><Relationship Id="rId3" Type="http://schemas.openxmlformats.org/officeDocument/2006/relationships/image" Target="../media/image86.tif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tiff"/><Relationship Id="rId4" Type="http://schemas.openxmlformats.org/officeDocument/2006/relationships/image" Target="../media/image88.tiff"/><Relationship Id="rId5" Type="http://schemas.openxmlformats.org/officeDocument/2006/relationships/image" Target="../media/image89.tiff"/><Relationship Id="rId7" Type="http://schemas.openxmlformats.org/officeDocument/2006/relationships/image" Target="../media/image9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df"/><Relationship Id="rId3" Type="http://schemas.openxmlformats.org/officeDocument/2006/relationships/image" Target="../media/image93.png"/><Relationship Id="rId6" Type="http://schemas.openxmlformats.org/officeDocument/2006/relationships/image" Target="../media/image90.tiff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3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6.wmf"/></Relationships>
</file>

<file path=ppt/slides/_rels/slide70.xml.rels><?xml version="1.0" encoding="UTF-8" standalone="yes"?>
<Relationships xmlns="http://schemas.openxmlformats.org/package/2006/relationships"><Relationship Id="rId6" Type="http://schemas.openxmlformats.org/officeDocument/2006/relationships/image" Target="../media/image97.jpeg"/><Relationship Id="rId4" Type="http://schemas.openxmlformats.org/officeDocument/2006/relationships/oleObject" Target="../embeddings/Microsoft_Equation10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6.png"/><Relationship Id="rId5" Type="http://schemas.openxmlformats.org/officeDocument/2006/relationships/oleObject" Target="../embeddings/Microsoft_Equation11.bin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3" Type="http://schemas.openxmlformats.org/officeDocument/2006/relationships/image" Target="../media/image99.e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2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4.tiff"/><Relationship Id="rId5" Type="http://schemas.openxmlformats.org/officeDocument/2006/relationships/oleObject" Target="../embeddings/Microsoft_Equation13.bin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3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tiff"/><Relationship Id="rId3" Type="http://schemas.openxmlformats.org/officeDocument/2006/relationships/image" Target="../media/image109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tiff"/><Relationship Id="rId3" Type="http://schemas.openxmlformats.org/officeDocument/2006/relationships/image" Target="../media/image111.tiff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tiff"/><Relationship Id="rId3" Type="http://schemas.openxmlformats.org/officeDocument/2006/relationships/image" Target="../media/image114.pdf"/><Relationship Id="rId5" Type="http://schemas.openxmlformats.org/officeDocument/2006/relationships/image" Target="../media/image115.tiff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df"/><Relationship Id="rId3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df"/><Relationship Id="rId3" Type="http://schemas.openxmlformats.org/officeDocument/2006/relationships/image" Target="../media/image124.png"/><Relationship Id="rId5" Type="http://schemas.openxmlformats.org/officeDocument/2006/relationships/image" Target="../media/image119.tiff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tiff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3" Type="http://schemas.openxmlformats.org/officeDocument/2006/relationships/image" Target="../media/image10.png"/></Relationships>
</file>

<file path=ppt/slides/_rels/slide90.xml.rels><?xml version="1.0" encoding="UTF-8" standalone="yes"?>
<Relationships xmlns="http://schemas.openxmlformats.org/package/2006/relationships"><Relationship Id="rId6" Type="http://schemas.openxmlformats.org/officeDocument/2006/relationships/image" Target="../media/image1301.png"/><Relationship Id="rId4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tiff"/><Relationship Id="rId3" Type="http://schemas.openxmlformats.org/officeDocument/2006/relationships/image" Target="../media/image114.pdf"/><Relationship Id="rId5" Type="http://schemas.openxmlformats.org/officeDocument/2006/relationships/image" Target="../media/image122.pdf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tiff"/><Relationship Id="rId3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6" Type="http://schemas.openxmlformats.org/officeDocument/2006/relationships/image" Target="../media/image126.tiff"/><Relationship Id="rId4" Type="http://schemas.openxmlformats.org/officeDocument/2006/relationships/image" Target="../media/image125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pdf"/><Relationship Id="rId3" Type="http://schemas.openxmlformats.org/officeDocument/2006/relationships/image" Target="../media/image133.png"/><Relationship Id="rId5" Type="http://schemas.openxmlformats.org/officeDocument/2006/relationships/image" Target="../media/image1351.png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3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3.tiff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Linear Colliders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Schulte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schedule beyond </a:t>
            </a:r>
            <a:r>
              <a:rPr lang="en-GB" dirty="0" smtClean="0"/>
              <a:t>LS1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48396" y="264167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36813" y="264167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6693" y="408541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04565" y="264167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27948" y="408541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</a:t>
            </a:r>
            <a:r>
              <a:rPr lang="en-GB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16133" y="55100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4141" y="55100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6165" y="551006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7895" y="6135687"/>
            <a:ext cx="5816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>
                <a:solidFill>
                  <a:srgbClr val="FFFFFF"/>
                </a:solidFill>
              </a:rPr>
              <a:t>LHC schedule  approved by CERN management and LHC experiments spokespersons and technical coordinators  (December 2013)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7009" y="664163"/>
            <a:ext cx="6186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 smtClean="0"/>
              <a:t>LS2 	starting in </a:t>
            </a:r>
            <a:r>
              <a:rPr lang="en-GB" dirty="0" smtClean="0">
                <a:solidFill>
                  <a:srgbClr val="FF0000"/>
                </a:solidFill>
              </a:rPr>
              <a:t>2018 (July)	</a:t>
            </a:r>
            <a:r>
              <a:rPr lang="en-GB" dirty="0" smtClean="0"/>
              <a:t>=&gt; 	</a:t>
            </a:r>
            <a:r>
              <a:rPr lang="en-GB" dirty="0" smtClean="0">
                <a:solidFill>
                  <a:srgbClr val="FF0000"/>
                </a:solidFill>
              </a:rPr>
              <a:t>18 </a:t>
            </a:r>
            <a:r>
              <a:rPr lang="en-GB" dirty="0" smtClean="0"/>
              <a:t>months + 3 months BC 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 smtClean="0"/>
              <a:t>LS3	LHC: starting in 2023 	=&gt;	</a:t>
            </a:r>
            <a:r>
              <a:rPr lang="en-GB" dirty="0" smtClean="0">
                <a:solidFill>
                  <a:srgbClr val="FF0000"/>
                </a:solidFill>
              </a:rPr>
              <a:t>30</a:t>
            </a:r>
            <a:r>
              <a:rPr lang="en-GB" dirty="0" smtClean="0"/>
              <a:t> months + 3 months BC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/>
              <a:t>	I</a:t>
            </a:r>
            <a:r>
              <a:rPr lang="en-GB" dirty="0" smtClean="0"/>
              <a:t>njectors: in 2024</a:t>
            </a:r>
            <a:r>
              <a:rPr lang="en-GB" dirty="0"/>
              <a:t>	</a:t>
            </a:r>
            <a:r>
              <a:rPr lang="en-GB" dirty="0" smtClean="0"/>
              <a:t>=&gt;</a:t>
            </a: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</a:rPr>
              <a:t>13</a:t>
            </a:r>
            <a:r>
              <a:rPr lang="en-GB" dirty="0" smtClean="0"/>
              <a:t> months + 3 months BC</a:t>
            </a:r>
            <a:endParaRPr lang="en-GB" dirty="0"/>
          </a:p>
        </p:txBody>
      </p:sp>
      <p:grpSp>
        <p:nvGrpSpPr>
          <p:cNvPr id="16" name="Group 16"/>
          <p:cNvGrpSpPr/>
          <p:nvPr/>
        </p:nvGrpSpPr>
        <p:grpSpPr>
          <a:xfrm>
            <a:off x="6681022" y="566066"/>
            <a:ext cx="2355474" cy="1152846"/>
            <a:chOff x="6988333" y="1114770"/>
            <a:chExt cx="2025247" cy="903687"/>
          </a:xfrm>
        </p:grpSpPr>
        <p:grpSp>
          <p:nvGrpSpPr>
            <p:cNvPr id="17" name="Group 17"/>
            <p:cNvGrpSpPr/>
            <p:nvPr/>
          </p:nvGrpSpPr>
          <p:grpSpPr>
            <a:xfrm>
              <a:off x="7067911" y="1141217"/>
              <a:ext cx="1866091" cy="850793"/>
              <a:chOff x="7236296" y="15245"/>
              <a:chExt cx="1866091" cy="850793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7236296" y="68139"/>
                <a:ext cx="224295" cy="15094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36296" y="256825"/>
                <a:ext cx="224295" cy="15094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6296" y="461945"/>
                <a:ext cx="224295" cy="15094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236296" y="671934"/>
                <a:ext cx="224295" cy="15094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grpSp>
            <p:nvGrpSpPr>
              <p:cNvPr id="18" name="Group 23"/>
              <p:cNvGrpSpPr/>
              <p:nvPr/>
            </p:nvGrpSpPr>
            <p:grpSpPr>
              <a:xfrm>
                <a:off x="7460591" y="15245"/>
                <a:ext cx="1641796" cy="850793"/>
                <a:chOff x="7460591" y="68139"/>
                <a:chExt cx="1641796" cy="850793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7460591" y="440642"/>
                  <a:ext cx="164179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Beam commissioning</a:t>
                  </a:r>
                  <a:endParaRPr lang="en-GB" sz="12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7460591" y="641933"/>
                  <a:ext cx="115666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Technical stop</a:t>
                  </a:r>
                  <a:endParaRPr lang="en-GB" sz="12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7460591" y="246120"/>
                  <a:ext cx="8659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Shutdown</a:t>
                  </a:r>
                  <a:endParaRPr lang="en-GB" sz="12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460591" y="68139"/>
                  <a:ext cx="71365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Physics</a:t>
                  </a:r>
                  <a:endParaRPr lang="en-GB" sz="1200" dirty="0"/>
                </a:p>
              </p:txBody>
            </p:sp>
          </p:grpSp>
        </p:grpSp>
        <p:sp>
          <p:nvSpPr>
            <p:cNvPr id="19" name="Rectangle 18"/>
            <p:cNvSpPr/>
            <p:nvPr/>
          </p:nvSpPr>
          <p:spPr>
            <a:xfrm>
              <a:off x="6988333" y="1114770"/>
              <a:ext cx="2025247" cy="903687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8"/>
          <p:cNvGrpSpPr/>
          <p:nvPr/>
        </p:nvGrpSpPr>
        <p:grpSpPr>
          <a:xfrm>
            <a:off x="-108520" y="1671191"/>
            <a:ext cx="8688471" cy="4464496"/>
            <a:chOff x="349395" y="2018457"/>
            <a:chExt cx="8262087" cy="4464496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395" y="2018457"/>
              <a:ext cx="8262087" cy="4464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2740253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714627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3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588224" y="4227302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36096" y="2783568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559479" y="422730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</a:t>
              </a:r>
              <a:r>
                <a:rPr lang="en-GB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7664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765672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37696" y="5651956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5090" y="5827910"/>
            <a:ext cx="3249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(</a:t>
            </a:r>
            <a:r>
              <a:rPr lang="en-GB" sz="1100" b="1" dirty="0" smtClean="0"/>
              <a:t>Extended) Year End Technical Stop: (E)YETS</a:t>
            </a:r>
            <a:endParaRPr lang="en-GB" sz="1100" b="1" dirty="0"/>
          </a:p>
        </p:txBody>
      </p:sp>
      <p:sp>
        <p:nvSpPr>
          <p:cNvPr id="40" name="Rectangle 39"/>
          <p:cNvSpPr/>
          <p:nvPr/>
        </p:nvSpPr>
        <p:spPr>
          <a:xfrm>
            <a:off x="3250804" y="2416604"/>
            <a:ext cx="6030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EYETS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772717" y="2962275"/>
            <a:ext cx="332933" cy="250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2175288" y="2422468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275913" y="241463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377767" y="243368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172766" y="3867891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/>
              <a:t>Y</a:t>
            </a:r>
            <a:r>
              <a:rPr lang="en-GB" sz="1000" b="1" dirty="0" smtClean="0">
                <a:solidFill>
                  <a:schemeClr val="bg1"/>
                </a:solidFill>
              </a:rPr>
              <a:t>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156684" y="411411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61921" y="4270079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021934" y="5766355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3’000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602" y="184482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660232" y="5805264"/>
            <a:ext cx="110822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Bordry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6394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Higgs physics 250 – 500 </a:t>
            </a:r>
            <a:r>
              <a:rPr lang="en-US" sz="3600" dirty="0" err="1" smtClean="0">
                <a:solidFill>
                  <a:srgbClr val="000000"/>
                </a:solidFill>
              </a:rPr>
              <a:t>GeV</a:t>
            </a:r>
            <a:r>
              <a:rPr lang="en-US" sz="3600" dirty="0" smtClean="0">
                <a:solidFill>
                  <a:srgbClr val="000000"/>
                </a:solidFill>
              </a:rPr>
              <a:t>, and above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6" name="Picture 5" descr="Screen Shot 2014-10-23 at 21.06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28600" y="775937"/>
            <a:ext cx="3328947" cy="326266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05200" y="954881"/>
            <a:ext cx="1752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Calibri"/>
              </a:rPr>
              <a:t>Large energy span available at Linear </a:t>
            </a:r>
            <a:r>
              <a:rPr lang="en-US" dirty="0">
                <a:latin typeface="Calibri"/>
              </a:rPr>
              <a:t>C</a:t>
            </a:r>
            <a:r>
              <a:rPr lang="en-US" dirty="0" smtClean="0">
                <a:latin typeface="Calibri"/>
              </a:rPr>
              <a:t>olliders =&gt; access to </a:t>
            </a:r>
            <a:r>
              <a:rPr lang="en-US" dirty="0" err="1" smtClean="0">
                <a:latin typeface="Calibri"/>
              </a:rPr>
              <a:t>Higgsstrahlung</a:t>
            </a:r>
            <a:r>
              <a:rPr lang="en-US" dirty="0" smtClean="0">
                <a:latin typeface="Calibri"/>
              </a:rPr>
              <a:t> + WW-fusion as needed to obtain </a:t>
            </a:r>
            <a:r>
              <a:rPr lang="en-US" dirty="0" err="1" smtClean="0">
                <a:latin typeface="Calibri"/>
              </a:rPr>
              <a:t>g</a:t>
            </a:r>
            <a:r>
              <a:rPr lang="en-US" baseline="-25000" dirty="0" err="1" smtClean="0">
                <a:latin typeface="Calibri"/>
              </a:rPr>
              <a:t>HZZ</a:t>
            </a:r>
            <a:r>
              <a:rPr lang="en-US" dirty="0" smtClean="0">
                <a:latin typeface="Calibri"/>
              </a:rPr>
              <a:t>,</a:t>
            </a:r>
            <a:r>
              <a:rPr lang="en-US" baseline="-25000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g</a:t>
            </a:r>
            <a:r>
              <a:rPr lang="en-US" baseline="-25000" dirty="0" err="1" smtClean="0">
                <a:latin typeface="Calibri"/>
              </a:rPr>
              <a:t>HWW</a:t>
            </a:r>
            <a:r>
              <a:rPr lang="en-US" dirty="0" smtClean="0">
                <a:latin typeface="Calibri"/>
              </a:rPr>
              <a:t>,</a:t>
            </a:r>
            <a:r>
              <a:rPr lang="en-US" baseline="-25000" dirty="0" smtClean="0"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>Γ</a:t>
            </a:r>
            <a:r>
              <a:rPr lang="en-US" baseline="-25000" dirty="0" smtClean="0">
                <a:latin typeface="Calibri"/>
              </a:rPr>
              <a:t>H</a:t>
            </a:r>
            <a:r>
              <a:rPr lang="en-US" dirty="0" smtClean="0">
                <a:latin typeface="Calibri"/>
              </a:rPr>
              <a:t> and a wide range of other couplings   </a:t>
            </a:r>
            <a:endParaRPr lang="en-US" dirty="0"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645400" y="4105870"/>
            <a:ext cx="1295400" cy="34153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3" name="Group 20"/>
          <p:cNvGrpSpPr/>
          <p:nvPr/>
        </p:nvGrpSpPr>
        <p:grpSpPr>
          <a:xfrm>
            <a:off x="5486400" y="762000"/>
            <a:ext cx="3657600" cy="3302546"/>
            <a:chOff x="5435600" y="1117054"/>
            <a:chExt cx="3703646" cy="3430383"/>
          </a:xfrm>
        </p:grpSpPr>
        <p:pic>
          <p:nvPicPr>
            <p:cNvPr id="5" name="Picture 4" descr="Screen Shot 2014-10-23 at 21.05.0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5435600" y="1117054"/>
              <a:ext cx="3703646" cy="3325889"/>
            </a:xfrm>
            <a:prstGeom prst="rect">
              <a:avLst/>
            </a:prstGeom>
          </p:spPr>
        </p:pic>
        <p:pic>
          <p:nvPicPr>
            <p:cNvPr id="20" name="Picture 19" descr="Screen Shot 2014-10-24 at 09.22.0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7556500" y="4191001"/>
              <a:ext cx="1384300" cy="356436"/>
            </a:xfrm>
            <a:prstGeom prst="rect">
              <a:avLst/>
            </a:prstGeom>
          </p:spPr>
        </p:pic>
      </p:grpSp>
      <p:pic>
        <p:nvPicPr>
          <p:cNvPr id="22" name="Picture 21" descr="Screen Shot 2014-08-31 at 08.25.3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09600" y="4288795"/>
            <a:ext cx="2549464" cy="2188205"/>
          </a:xfrm>
          <a:prstGeom prst="rect">
            <a:avLst/>
          </a:prstGeom>
        </p:spPr>
      </p:pic>
      <p:pic>
        <p:nvPicPr>
          <p:cNvPr id="23" name="Picture 22" descr="Screen Shot 2014-10-08 at 00.25.4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276600" y="4343400"/>
            <a:ext cx="2362200" cy="157675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429000" y="5943600"/>
            <a:ext cx="4572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ttH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threshold near 500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, significant gain in going to higher energy (ultimately below 2%)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0" y="4114800"/>
            <a:ext cx="29161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/>
              </a:rPr>
              <a:t>A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ccurate mass measurement</a:t>
            </a:r>
          </a:p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best near 250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>
                <a:solidFill>
                  <a:prstClr val="black"/>
                </a:solidFill>
                <a:latin typeface="Calibri"/>
              </a:rPr>
              <a:t>Δm</a:t>
            </a:r>
            <a:r>
              <a:rPr lang="en-US" baseline="-25000" dirty="0" err="1" smtClean="0">
                <a:solidFill>
                  <a:prstClr val="black"/>
                </a:solidFill>
                <a:latin typeface="Calibri"/>
              </a:rPr>
              <a:t>H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≈ 30 MeV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5280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Physics beyond standard model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342900" y="3721099"/>
            <a:ext cx="2865015" cy="3054811"/>
            <a:chOff x="254000" y="3034789"/>
            <a:chExt cx="3017415" cy="3271222"/>
          </a:xfrm>
        </p:grpSpPr>
        <p:pic>
          <p:nvPicPr>
            <p:cNvPr id="4" name="Picture 3" descr="205_H1LPADC4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9950" t="6351" r="8928" b="2967"/>
            <a:stretch/>
          </p:blipFill>
          <p:spPr>
            <a:xfrm>
              <a:off x="254000" y="3034789"/>
              <a:ext cx="3017415" cy="286793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73838" y="5936679"/>
              <a:ext cx="2064012" cy="369332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FF0000"/>
                  </a:solidFill>
                  <a:latin typeface="Calibri"/>
                </a:rPr>
                <a:t>r</a:t>
              </a:r>
              <a:r>
                <a:rPr lang="en-US" b="1" dirty="0" smtClean="0">
                  <a:solidFill>
                    <a:srgbClr val="FF0000"/>
                  </a:solidFill>
                  <a:latin typeface="Calibri"/>
                </a:rPr>
                <a:t>esult:   </a:t>
              </a:r>
              <a:r>
                <a:rPr lang="en-US" b="1" dirty="0" err="1" smtClean="0">
                  <a:solidFill>
                    <a:srgbClr val="FF0000"/>
                  </a:solidFill>
                  <a:latin typeface="Calibri"/>
                </a:rPr>
                <a:t>Δ</a:t>
              </a:r>
              <a:r>
                <a:rPr lang="en-US" b="1" i="1" dirty="0" err="1" smtClean="0">
                  <a:solidFill>
                    <a:srgbClr val="FF0000"/>
                  </a:solidFill>
                  <a:latin typeface="Calibri"/>
                </a:rPr>
                <a:t>m</a:t>
              </a:r>
              <a:r>
                <a:rPr lang="en-US" b="1" dirty="0" smtClean="0">
                  <a:solidFill>
                    <a:srgbClr val="FF0000"/>
                  </a:solidFill>
                  <a:latin typeface="Calibri"/>
                </a:rPr>
                <a:t>/</a:t>
              </a:r>
              <a:r>
                <a:rPr lang="en-US" b="1" i="1" dirty="0" smtClean="0">
                  <a:solidFill>
                    <a:srgbClr val="FF0000"/>
                  </a:solidFill>
                  <a:latin typeface="Calibri"/>
                </a:rPr>
                <a:t>m</a:t>
              </a:r>
              <a:r>
                <a:rPr lang="en-US" b="1" dirty="0" smtClean="0">
                  <a:solidFill>
                    <a:srgbClr val="FF0000"/>
                  </a:solidFill>
                  <a:latin typeface="Calibri"/>
                </a:rPr>
                <a:t> ≤ 1%</a:t>
              </a:r>
              <a:endParaRPr lang="en-US" b="1" dirty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34141" y="4394200"/>
              <a:ext cx="7635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 err="1" smtClean="0">
                  <a:solidFill>
                    <a:srgbClr val="7F7F7F"/>
                  </a:solidFill>
                  <a:latin typeface="Calibri"/>
                </a:rPr>
                <a:t>CLICdp</a:t>
              </a:r>
              <a:endParaRPr lang="en-US" sz="1600" b="1" dirty="0" smtClean="0">
                <a:solidFill>
                  <a:srgbClr val="7F7F7F"/>
                </a:solidFill>
                <a:latin typeface="Calibri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 smtClean="0">
                  <a:solidFill>
                    <a:srgbClr val="7F7F7F"/>
                  </a:solidFill>
                  <a:latin typeface="Calibri"/>
                </a:rPr>
                <a:t>3 </a:t>
              </a:r>
              <a:r>
                <a:rPr lang="en-US" sz="1600" b="1" dirty="0" err="1">
                  <a:solidFill>
                    <a:srgbClr val="7F7F7F"/>
                  </a:solidFill>
                  <a:latin typeface="Calibri"/>
                </a:rPr>
                <a:t>T</a:t>
              </a:r>
              <a:r>
                <a:rPr lang="en-US" sz="1600" b="1" dirty="0" err="1" smtClean="0">
                  <a:solidFill>
                    <a:srgbClr val="7F7F7F"/>
                  </a:solidFill>
                  <a:latin typeface="Calibri"/>
                </a:rPr>
                <a:t>eV</a:t>
              </a:r>
              <a:endParaRPr lang="en-US" sz="1600" b="1" dirty="0">
                <a:solidFill>
                  <a:srgbClr val="7F7F7F"/>
                </a:solidFill>
                <a:latin typeface="Calibri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96041" y="3924300"/>
              <a:ext cx="8236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err="1" smtClean="0">
                  <a:solidFill>
                    <a:srgbClr val="FF0000"/>
                  </a:solidFill>
                  <a:latin typeface="Calibri"/>
                </a:rPr>
                <a:t>smuon</a:t>
              </a:r>
              <a:endParaRPr lang="en-US" dirty="0">
                <a:solidFill>
                  <a:srgbClr val="FF0000"/>
                </a:solidFill>
                <a:latin typeface="Calibri"/>
              </a:endParaRPr>
            </a:p>
          </p:txBody>
        </p:sp>
      </p:grpSp>
      <p:grpSp>
        <p:nvGrpSpPr>
          <p:cNvPr id="8" name="Group 10"/>
          <p:cNvGrpSpPr/>
          <p:nvPr/>
        </p:nvGrpSpPr>
        <p:grpSpPr>
          <a:xfrm>
            <a:off x="3251201" y="3708400"/>
            <a:ext cx="3182764" cy="3071100"/>
            <a:chOff x="3271415" y="3466589"/>
            <a:chExt cx="3378450" cy="3249411"/>
          </a:xfrm>
        </p:grpSpPr>
        <p:pic>
          <p:nvPicPr>
            <p:cNvPr id="9" name="Picture 8" descr="Screen Shot 2014-10-25 at 21.33.3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3271415" y="3466589"/>
              <a:ext cx="3378450" cy="28321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037537" y="6346668"/>
              <a:ext cx="2242659" cy="369332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FF0000"/>
                  </a:solidFill>
                  <a:latin typeface="Calibri"/>
                </a:rPr>
                <a:t>r</a:t>
              </a:r>
              <a:r>
                <a:rPr lang="en-US" b="1" dirty="0" smtClean="0">
                  <a:solidFill>
                    <a:srgbClr val="FF0000"/>
                  </a:solidFill>
                  <a:latin typeface="Calibri"/>
                </a:rPr>
                <a:t>esult:   </a:t>
              </a:r>
              <a:r>
                <a:rPr lang="en-US" b="1" dirty="0" err="1" smtClean="0">
                  <a:solidFill>
                    <a:srgbClr val="FF0000"/>
                  </a:solidFill>
                  <a:latin typeface="Calibri"/>
                </a:rPr>
                <a:t>Δ</a:t>
              </a:r>
              <a:r>
                <a:rPr lang="en-US" b="1" i="1" dirty="0" err="1" smtClean="0">
                  <a:solidFill>
                    <a:srgbClr val="FF0000"/>
                  </a:solidFill>
                  <a:latin typeface="Calibri"/>
                </a:rPr>
                <a:t>m</a:t>
              </a:r>
              <a:r>
                <a:rPr lang="en-US" b="1" dirty="0" smtClean="0">
                  <a:solidFill>
                    <a:srgbClr val="FF0000"/>
                  </a:solidFill>
                  <a:latin typeface="Calibri"/>
                </a:rPr>
                <a:t>/</a:t>
              </a:r>
              <a:r>
                <a:rPr lang="en-US" b="1" i="1" dirty="0" smtClean="0">
                  <a:solidFill>
                    <a:srgbClr val="FF0000"/>
                  </a:solidFill>
                  <a:latin typeface="Calibri"/>
                </a:rPr>
                <a:t>m</a:t>
              </a:r>
              <a:r>
                <a:rPr lang="en-US" b="1" dirty="0" smtClean="0">
                  <a:solidFill>
                    <a:srgbClr val="FF0000"/>
                  </a:solidFill>
                  <a:latin typeface="Calibri"/>
                </a:rPr>
                <a:t> = 0.3%</a:t>
              </a:r>
              <a:endParaRPr lang="en-US" b="1" dirty="0">
                <a:solidFill>
                  <a:srgbClr val="FF0000"/>
                </a:solidFill>
                <a:latin typeface="Calibri"/>
              </a:endParaRPr>
            </a:p>
          </p:txBody>
        </p:sp>
      </p:grpSp>
      <p:grpSp>
        <p:nvGrpSpPr>
          <p:cNvPr id="11" name="Group 15"/>
          <p:cNvGrpSpPr/>
          <p:nvPr/>
        </p:nvGrpSpPr>
        <p:grpSpPr>
          <a:xfrm>
            <a:off x="29330" y="1030050"/>
            <a:ext cx="6371471" cy="2298700"/>
            <a:chOff x="29330" y="1030050"/>
            <a:chExt cx="6371471" cy="2298700"/>
          </a:xfrm>
        </p:grpSpPr>
        <p:pic>
          <p:nvPicPr>
            <p:cNvPr id="12" name="Picture 11" descr="Screen Shot 2014-10-25 at 22.20.5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3270185" y="1054100"/>
              <a:ext cx="3130616" cy="2274650"/>
            </a:xfrm>
            <a:prstGeom prst="rect">
              <a:avLst/>
            </a:prstGeom>
          </p:spPr>
        </p:pic>
        <p:pic>
          <p:nvPicPr>
            <p:cNvPr id="13" name="Picture 12" descr="Screen Shot 2014-10-25 at 22.20.3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29330" y="1030050"/>
              <a:ext cx="3221871" cy="22733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866900" y="1816100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prstClr val="white">
                      <a:lumMod val="50000"/>
                    </a:prstClr>
                  </a:solidFill>
                  <a:latin typeface="Calibri"/>
                </a:rPr>
                <a:t>ILC</a:t>
              </a:r>
              <a:endParaRPr lang="en-US" b="1" dirty="0">
                <a:solidFill>
                  <a:prstClr val="white">
                    <a:lumMod val="50000"/>
                  </a:prstClr>
                </a:solidFill>
                <a:latin typeface="Calibri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91100" y="1968500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prstClr val="white">
                      <a:lumMod val="50000"/>
                    </a:prstClr>
                  </a:solidFill>
                  <a:latin typeface="Calibri"/>
                </a:rPr>
                <a:t>ILC</a:t>
              </a:r>
              <a:endParaRPr lang="en-US" b="1" dirty="0">
                <a:solidFill>
                  <a:prstClr val="white">
                    <a:lumMod val="50000"/>
                  </a:prstClr>
                </a:solidFill>
                <a:latin typeface="Calibri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535565" y="1244600"/>
            <a:ext cx="22528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Example of ILC study: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Light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higgsinos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with small mass splitting, tagged via soft ISR photon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35564" y="3868839"/>
            <a:ext cx="24560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Example of CLIC studies: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SUSY particles with high mass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Using end-point spectrum (left)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Reconstruction of complex multi-jet final state (right)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5800" y="609600"/>
            <a:ext cx="7933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talk of Monica </a:t>
            </a:r>
            <a:r>
              <a:rPr lang="en-US" dirty="0" err="1" smtClean="0"/>
              <a:t>D’Onofrio</a:t>
            </a:r>
            <a:r>
              <a:rPr lang="en-US" dirty="0" smtClean="0"/>
              <a:t> in the ICFA seminar 2014 (Searches for SUSY) 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101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089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HL-LHC </a:t>
            </a:r>
            <a:r>
              <a:rPr lang="en-GB" dirty="0" smtClean="0"/>
              <a:t>Project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971800"/>
            <a:ext cx="4198237" cy="30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800600" y="3429000"/>
            <a:ext cx="41910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GB" sz="2600" dirty="0" smtClean="0"/>
              <a:t>Many improvements on the LHC ring</a:t>
            </a:r>
          </a:p>
          <a:p>
            <a:pPr>
              <a:buNone/>
            </a:pPr>
            <a:endParaRPr lang="en-GB" sz="2600" dirty="0" smtClean="0"/>
          </a:p>
          <a:p>
            <a:r>
              <a:rPr lang="en-GB" sz="2600" dirty="0" smtClean="0"/>
              <a:t>New </a:t>
            </a:r>
            <a:r>
              <a:rPr lang="en-GB" sz="2600" dirty="0"/>
              <a:t>IR-quads </a:t>
            </a:r>
            <a:r>
              <a:rPr lang="en-GB" sz="2600" dirty="0" smtClean="0"/>
              <a:t>Nb</a:t>
            </a:r>
            <a:r>
              <a:rPr lang="en-GB" sz="2600" baseline="-25000" dirty="0" smtClean="0"/>
              <a:t>3</a:t>
            </a:r>
            <a:r>
              <a:rPr lang="en-GB" sz="2600" dirty="0" smtClean="0"/>
              <a:t>Sn (</a:t>
            </a:r>
            <a:r>
              <a:rPr lang="en-GB" sz="2600" dirty="0"/>
              <a:t>inner triplets)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New 11 </a:t>
            </a:r>
            <a:r>
              <a:rPr lang="en-GB" sz="2600" dirty="0"/>
              <a:t>T Nb</a:t>
            </a:r>
            <a:r>
              <a:rPr lang="en-GB" sz="2600" baseline="-25000" dirty="0"/>
              <a:t>3</a:t>
            </a:r>
            <a:r>
              <a:rPr lang="en-GB" sz="2600" dirty="0"/>
              <a:t>Sn (short) </a:t>
            </a:r>
            <a:r>
              <a:rPr lang="en-GB" sz="2600" dirty="0" smtClean="0"/>
              <a:t>dipoles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Collimation 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Cryogenics </a:t>
            </a:r>
            <a:r>
              <a:rPr lang="en-GB" sz="2600" dirty="0" smtClean="0"/>
              <a:t>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Crab Cavities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Cold powering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Machine protection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…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28600" y="838200"/>
            <a:ext cx="86868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161925">
              <a:buNone/>
            </a:pPr>
            <a:r>
              <a:rPr lang="en-GB" sz="2000" dirty="0" smtClean="0">
                <a:solidFill>
                  <a:srgbClr val="0C377B"/>
                </a:solidFill>
              </a:rPr>
              <a:t>Goal is to obtain about 3 - 4 fb</a:t>
            </a:r>
            <a:r>
              <a:rPr lang="en-GB" sz="2000" baseline="30000" dirty="0" smtClean="0">
                <a:solidFill>
                  <a:srgbClr val="0C377B"/>
                </a:solidFill>
              </a:rPr>
              <a:t>-1</a:t>
            </a:r>
            <a:r>
              <a:rPr lang="en-GB" sz="2000" dirty="0" smtClean="0">
                <a:solidFill>
                  <a:srgbClr val="0C377B"/>
                </a:solidFill>
              </a:rPr>
              <a:t>/day (250 to 300 fb</a:t>
            </a:r>
            <a:r>
              <a:rPr lang="en-GB" sz="2000" baseline="30000" dirty="0" smtClean="0">
                <a:solidFill>
                  <a:srgbClr val="0C377B"/>
                </a:solidFill>
              </a:rPr>
              <a:t>-1</a:t>
            </a:r>
            <a:r>
              <a:rPr lang="en-GB" sz="2000" dirty="0" smtClean="0">
                <a:solidFill>
                  <a:srgbClr val="0C377B"/>
                </a:solidFill>
              </a:rPr>
              <a:t>/year)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1000" y="1524000"/>
            <a:ext cx="50292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GB" sz="2065" dirty="0" smtClean="0"/>
              <a:t>Many improvements on the injector chain</a:t>
            </a:r>
          </a:p>
          <a:p>
            <a:pPr>
              <a:buNone/>
            </a:pPr>
            <a:endParaRPr lang="en-GB" sz="2065" dirty="0" smtClean="0"/>
          </a:p>
          <a:p>
            <a:r>
              <a:rPr lang="en-GB" sz="2065" dirty="0" err="1" smtClean="0"/>
              <a:t>Linac</a:t>
            </a:r>
            <a:r>
              <a:rPr lang="en-GB" sz="2065" dirty="0" smtClean="0"/>
              <a:t> 4 - PS booster</a:t>
            </a:r>
          </a:p>
          <a:p>
            <a:r>
              <a:rPr lang="en-GB" sz="2065" dirty="0" smtClean="0"/>
              <a:t>PS</a:t>
            </a:r>
          </a:p>
          <a:p>
            <a:r>
              <a:rPr lang="en-GB" sz="2065" dirty="0" smtClean="0"/>
              <a:t>SPS</a:t>
            </a:r>
          </a:p>
          <a:p>
            <a:pPr>
              <a:buNone/>
            </a:pPr>
            <a:endParaRPr lang="en-GB" sz="2600" dirty="0" smtClean="0"/>
          </a:p>
        </p:txBody>
      </p:sp>
      <p:pic>
        <p:nvPicPr>
          <p:cNvPr id="11" name="Picture 2" descr="http://www.maalpu.org/lhc/LHC.chain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r="4847" b="4761"/>
          <a:stretch/>
        </p:blipFill>
        <p:spPr bwMode="auto">
          <a:xfrm>
            <a:off x="5486400" y="1295400"/>
            <a:ext cx="2895600" cy="2056787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895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of International </a:t>
            </a:r>
            <a:r>
              <a:rPr lang="en-GB" dirty="0" smtClean="0"/>
              <a:t>Collaboration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22296" y="1052736"/>
            <a:ext cx="606287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2800" dirty="0" smtClean="0"/>
              <a:t>Baseline layout of HL-LHC IR region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1192" y="5023808"/>
            <a:ext cx="8996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with national laboratories but also involving industrial firms </a:t>
            </a:r>
            <a:endParaRPr lang="en-GB" sz="2400" b="1" dirty="0"/>
          </a:p>
        </p:txBody>
      </p:sp>
      <p:grpSp>
        <p:nvGrpSpPr>
          <p:cNvPr id="7" name="Group 8"/>
          <p:cNvGrpSpPr/>
          <p:nvPr/>
        </p:nvGrpSpPr>
        <p:grpSpPr>
          <a:xfrm>
            <a:off x="-35144" y="1747981"/>
            <a:ext cx="9026744" cy="2551712"/>
            <a:chOff x="-35144" y="2240874"/>
            <a:chExt cx="9026744" cy="2551712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5144" y="2240874"/>
              <a:ext cx="8377758" cy="2551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8342614" y="3175711"/>
              <a:ext cx="648986" cy="31614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438282" y="2861004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Q4</a:t>
              </a:r>
              <a:endParaRPr lang="fr-FR" sz="1400" dirty="0"/>
            </a:p>
          </p:txBody>
        </p:sp>
        <p:pic>
          <p:nvPicPr>
            <p:cNvPr id="13" name="Picture 2" descr="http://medias.doublet.pro/medias/images/produits/bd4b68f999ac2c4f0c7a1384b3f0bd22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 bwMode="auto">
            <a:xfrm>
              <a:off x="8391512" y="3173186"/>
              <a:ext cx="558263" cy="312023"/>
            </a:xfrm>
            <a:prstGeom prst="rect">
              <a:avLst/>
            </a:prstGeom>
            <a:noFill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7949613" y="3175711"/>
              <a:ext cx="324493" cy="316147"/>
            </a:xfrm>
            <a:prstGeom prst="rect">
              <a:avLst/>
            </a:prstGeom>
            <a:noFill/>
            <a:ln w="285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28718" y="2869949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D2</a:t>
              </a:r>
              <a:endParaRPr lang="fr-FR" sz="14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696200" y="838200"/>
            <a:ext cx="110822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Bordry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1750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8245388" y="6492875"/>
            <a:ext cx="882824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B. </a:t>
            </a:r>
            <a:r>
              <a:rPr lang="en-US" sz="1400" dirty="0" err="1" smtClean="0"/>
              <a:t>Barrish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6494"/>
            <a:ext cx="9128212" cy="585866"/>
          </a:xfrm>
          <a:prstGeom prst="rect">
            <a:avLst/>
          </a:prstGeom>
          <a:solidFill>
            <a:schemeClr val="bg1"/>
          </a:solidFill>
        </p:spPr>
        <p:txBody>
          <a:bodyPr wrap="square" bIns="46800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Other Colliders 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Lepton Collider Physics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Higgs Physics in </a:t>
            </a:r>
            <a:r>
              <a:rPr lang="en-US" dirty="0" err="1" smtClean="0">
                <a:solidFill>
                  <a:srgbClr val="000000"/>
                </a:solidFill>
              </a:rPr>
              <a:t>e+e</a:t>
            </a:r>
            <a:r>
              <a:rPr lang="en-US" dirty="0" smtClean="0">
                <a:solidFill>
                  <a:srgbClr val="000000"/>
                </a:solidFill>
              </a:rPr>
              <a:t>- Collisions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2-08-19 at 11.25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876" y="831847"/>
            <a:ext cx="5014608" cy="4177198"/>
          </a:xfrm>
          <a:prstGeom prst="rect">
            <a:avLst/>
          </a:prstGeom>
        </p:spPr>
      </p:pic>
      <p:pic>
        <p:nvPicPr>
          <p:cNvPr id="7" name="Picture 6" descr="Screen Shot 2012-06-03 at 6.27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614019" y="5111929"/>
            <a:ext cx="1453810" cy="1246123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pic>
        <p:nvPicPr>
          <p:cNvPr id="8" name="Picture 7" descr="Screen Shot 2012-11-25 at 8.58.3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94894" y="5111929"/>
            <a:ext cx="1600284" cy="1246123"/>
          </a:xfrm>
          <a:prstGeom prst="rect">
            <a:avLst/>
          </a:prstGeom>
          <a:ln w="19050" cmpd="sng">
            <a:solidFill>
              <a:srgbClr val="008000"/>
            </a:solidFill>
          </a:ln>
        </p:spPr>
      </p:pic>
      <p:pic>
        <p:nvPicPr>
          <p:cNvPr id="9" name="Picture 8" descr="Screen Shot 2012-11-26 at 8.05.3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1714" y="5111928"/>
            <a:ext cx="1704340" cy="1246124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pic>
        <p:nvPicPr>
          <p:cNvPr id="10" name="Picture 9" descr="Screen Shot 2012-11-26 at 8.05.54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969623" y="5111929"/>
            <a:ext cx="1731702" cy="1246123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053484" y="1086662"/>
            <a:ext cx="40143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Precision Higgs measurements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latin typeface="Calibri"/>
              </a:rPr>
              <a:t>Model-independent 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Higgs couplings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Higgs mass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L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arge energy span of linear colliders allows to collect a maximum of information: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ILC: 500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(1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CLIC: ~350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– 3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TeV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5685114" y="5111929"/>
            <a:ext cx="1704340" cy="1246124"/>
            <a:chOff x="5685114" y="5111929"/>
            <a:chExt cx="1704340" cy="1246124"/>
          </a:xfrm>
        </p:grpSpPr>
        <p:pic>
          <p:nvPicPr>
            <p:cNvPr id="13" name="Picture 12" descr="Screen Shot 2012-11-26 at 8.05.36 A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5685114" y="5111929"/>
              <a:ext cx="1704340" cy="1246124"/>
            </a:xfrm>
            <a:prstGeom prst="rect">
              <a:avLst/>
            </a:prstGeom>
            <a:ln w="19050" cmpd="sng">
              <a:solidFill>
                <a:schemeClr val="accent4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 rot="19264518">
              <a:off x="6976535" y="5850469"/>
              <a:ext cx="245533" cy="4487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6" name="Picture 15" descr="Screen Shot 2014-10-23 at 22.13.30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 rot="3267340">
              <a:off x="6728859" y="5770043"/>
              <a:ext cx="511098" cy="443594"/>
            </a:xfrm>
            <a:prstGeom prst="rect">
              <a:avLst/>
            </a:prstGeom>
          </p:spPr>
        </p:pic>
        <p:pic>
          <p:nvPicPr>
            <p:cNvPr id="17" name="Picture 16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7203134" y="5952065"/>
              <a:ext cx="139446" cy="209169"/>
            </a:xfrm>
            <a:prstGeom prst="rect">
              <a:avLst/>
            </a:prstGeom>
          </p:spPr>
        </p:pic>
        <p:pic>
          <p:nvPicPr>
            <p:cNvPr id="18" name="Picture 17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6999920" y="6146799"/>
              <a:ext cx="139446" cy="209169"/>
            </a:xfrm>
            <a:prstGeom prst="rect">
              <a:avLst/>
            </a:prstGeom>
          </p:spPr>
        </p:pic>
      </p:grp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48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Higgs Branching Ratios</a:t>
            </a:r>
            <a:endParaRPr lang="en-US" dirty="0"/>
          </a:p>
        </p:txBody>
      </p:sp>
      <p:pic>
        <p:nvPicPr>
          <p:cNvPr id="4" name="Picture 3" descr="radion"/>
          <p:cNvPicPr>
            <a:picLocks noChangeAspect="1" noChangeArrowheads="1"/>
          </p:cNvPicPr>
          <p:nvPr/>
        </p:nvPicPr>
        <p:blipFill>
          <a:blip r:embed="rId2"/>
          <a:srcRect l="7150" t="8106" r="4469" b="4632"/>
          <a:stretch>
            <a:fillRect/>
          </a:stretch>
        </p:blipFill>
        <p:spPr bwMode="auto">
          <a:xfrm>
            <a:off x="4429698" y="818814"/>
            <a:ext cx="4714302" cy="368633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0402" y="964841"/>
            <a:ext cx="3587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important verification of the </a:t>
            </a:r>
            <a:r>
              <a:rPr lang="en-US" dirty="0" err="1" smtClean="0"/>
              <a:t>higgs</a:t>
            </a:r>
            <a:r>
              <a:rPr lang="en-US" dirty="0" smtClean="0"/>
              <a:t> model</a:t>
            </a:r>
          </a:p>
          <a:p>
            <a:endParaRPr lang="en-US" dirty="0" smtClean="0"/>
          </a:p>
          <a:p>
            <a:r>
              <a:rPr lang="en-US" dirty="0" smtClean="0"/>
              <a:t>Predict that </a:t>
            </a:r>
            <a:r>
              <a:rPr lang="en-US" dirty="0" err="1" smtClean="0"/>
              <a:t>higgs</a:t>
            </a:r>
            <a:r>
              <a:rPr lang="en-US" dirty="0" smtClean="0"/>
              <a:t> decay rates depend on particle masses</a:t>
            </a:r>
            <a:endParaRPr lang="en-US" dirty="0"/>
          </a:p>
        </p:txBody>
      </p:sp>
      <p:pic>
        <p:nvPicPr>
          <p:cNvPr id="6" name="Picture 5" descr="Screen Shot 2012-11-26 at 8.05.3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30450" y="4387141"/>
            <a:ext cx="3037452" cy="2220826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660617" y="5338732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 decay products of the </a:t>
            </a:r>
            <a:r>
              <a:rPr lang="en-US" dirty="0" err="1" smtClean="0"/>
              <a:t>higgs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3554511" y="5607624"/>
            <a:ext cx="1106106" cy="4618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" y="3837868"/>
            <a:ext cx="3908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Maximum cross section around 250GeV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Invisible Higgs Decays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80402" y="799911"/>
            <a:ext cx="8406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we check that the Higgs does not decay into something invisible, e.g. neutrinos?</a:t>
            </a:r>
          </a:p>
          <a:p>
            <a:endParaRPr lang="en-US" dirty="0" smtClean="0"/>
          </a:p>
          <a:p>
            <a:r>
              <a:rPr lang="en-US" dirty="0" smtClean="0"/>
              <a:t>Yes, missing mass (or recoil mass) analysis:</a:t>
            </a:r>
            <a:endParaRPr lang="en-US" dirty="0"/>
          </a:p>
        </p:txBody>
      </p:sp>
      <p:pic>
        <p:nvPicPr>
          <p:cNvPr id="5" name="Picture 4" descr="Screen Shot 2012-11-26 at 8.05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30450" y="2770770"/>
            <a:ext cx="3037452" cy="2220826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651041" y="1965855"/>
            <a:ext cx="407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1) Measure the Z, e.g. from produced jets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07069" y="3051151"/>
            <a:ext cx="4579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2) Subtract Z momentum from initial state</a:t>
            </a:r>
          </a:p>
          <a:p>
            <a:r>
              <a:rPr lang="en-US" dirty="0" smtClean="0"/>
              <a:t>(E</a:t>
            </a:r>
            <a:r>
              <a:rPr lang="en-US" baseline="-25000" dirty="0" smtClean="0"/>
              <a:t>cm</a:t>
            </a:r>
            <a:r>
              <a:rPr lang="en-US" dirty="0" smtClean="0"/>
              <a:t>,0,0,0)-(E</a:t>
            </a:r>
            <a:r>
              <a:rPr lang="en-US" baseline="-25000" dirty="0" smtClean="0"/>
              <a:t>Z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Z,y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Z,z</a:t>
            </a:r>
            <a:r>
              <a:rPr lang="en-US" dirty="0" smtClean="0"/>
              <a:t>)=(E</a:t>
            </a:r>
            <a:r>
              <a:rPr lang="en-US" baseline="-25000" dirty="0" smtClean="0"/>
              <a:t>H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H,y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H,z</a:t>
            </a:r>
            <a:r>
              <a:rPr lang="en-US" dirty="0" smtClean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07069" y="4286366"/>
            <a:ext cx="4890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3) Result is mass and momentum of other particle</a:t>
            </a:r>
          </a:p>
          <a:p>
            <a:r>
              <a:rPr lang="en-US" dirty="0" smtClean="0"/>
              <a:t>Even if we do not see it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3208894" y="2515862"/>
            <a:ext cx="559280" cy="1979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3541969" y="4486046"/>
            <a:ext cx="5651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30450" y="5483926"/>
            <a:ext cx="3183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 we know the missing particle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Example Result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645400" y="4105870"/>
            <a:ext cx="1295400" cy="34153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3" name="Group 20"/>
          <p:cNvGrpSpPr/>
          <p:nvPr/>
        </p:nvGrpSpPr>
        <p:grpSpPr>
          <a:xfrm>
            <a:off x="3983361" y="644539"/>
            <a:ext cx="5160639" cy="3856043"/>
            <a:chOff x="5435600" y="1117054"/>
            <a:chExt cx="3703646" cy="3430383"/>
          </a:xfrm>
        </p:grpSpPr>
        <p:pic>
          <p:nvPicPr>
            <p:cNvPr id="5" name="Picture 4" descr="Screen Shot 2014-10-23 at 21.05.0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5435600" y="1117054"/>
              <a:ext cx="3703646" cy="3325889"/>
            </a:xfrm>
            <a:prstGeom prst="rect">
              <a:avLst/>
            </a:prstGeom>
          </p:spPr>
        </p:pic>
        <p:pic>
          <p:nvPicPr>
            <p:cNvPr id="20" name="Picture 19" descr="Screen Shot 2014-10-24 at 09.22.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7556500" y="4191001"/>
              <a:ext cx="1384300" cy="356436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6031839" y="4447401"/>
            <a:ext cx="29161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/>
              </a:rPr>
              <a:t>A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ccurate mass measurement</a:t>
            </a:r>
          </a:p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best near 250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>
                <a:solidFill>
                  <a:prstClr val="black"/>
                </a:solidFill>
                <a:latin typeface="Calibri"/>
              </a:rPr>
              <a:t>Δm</a:t>
            </a:r>
            <a:r>
              <a:rPr lang="en-US" baseline="-25000" dirty="0" err="1" smtClean="0">
                <a:solidFill>
                  <a:prstClr val="black"/>
                </a:solidFill>
                <a:latin typeface="Calibri"/>
              </a:rPr>
              <a:t>H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≈ 30 MeV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2672" y="808158"/>
            <a:ext cx="3496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everything that has the mass of a </a:t>
            </a:r>
            <a:r>
              <a:rPr lang="en-US" dirty="0" err="1" smtClean="0"/>
              <a:t>higgs</a:t>
            </a:r>
            <a:r>
              <a:rPr lang="en-US" dirty="0" smtClean="0"/>
              <a:t> is a </a:t>
            </a:r>
            <a:r>
              <a:rPr lang="en-US" dirty="0" err="1" smtClean="0"/>
              <a:t>higgs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241193" y="2215067"/>
            <a:ext cx="2037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 </a:t>
            </a:r>
            <a:r>
              <a:rPr lang="en-US" dirty="0" err="1" smtClean="0"/>
              <a:t>higgses</a:t>
            </a: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241193" y="3207891"/>
            <a:ext cx="2037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things that look like </a:t>
            </a:r>
            <a:r>
              <a:rPr lang="en-US" dirty="0" err="1" smtClean="0"/>
              <a:t>higgses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259713" y="4447401"/>
            <a:ext cx="2037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Predicted signal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837010" y="2416226"/>
            <a:ext cx="3194831" cy="4123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100919" y="3207891"/>
            <a:ext cx="2399913" cy="2803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826666" y="2704854"/>
            <a:ext cx="2548362" cy="17957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5280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Higgs Branching Ratios</a:t>
            </a:r>
            <a:endParaRPr lang="en-US" sz="3200" dirty="0"/>
          </a:p>
        </p:txBody>
      </p:sp>
      <p:pic>
        <p:nvPicPr>
          <p:cNvPr id="4" name="Picture 3" descr="radion"/>
          <p:cNvPicPr>
            <a:picLocks noChangeAspect="1" noChangeArrowheads="1"/>
          </p:cNvPicPr>
          <p:nvPr/>
        </p:nvPicPr>
        <p:blipFill>
          <a:blip r:embed="rId2"/>
          <a:srcRect l="7150" t="8106" r="4469" b="4632"/>
          <a:stretch>
            <a:fillRect/>
          </a:stretch>
        </p:blipFill>
        <p:spPr bwMode="auto">
          <a:xfrm>
            <a:off x="4429698" y="818814"/>
            <a:ext cx="4714302" cy="368633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0402" y="818814"/>
            <a:ext cx="35875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Quick calculation:</a:t>
            </a:r>
          </a:p>
          <a:p>
            <a:r>
              <a:rPr lang="en-US" dirty="0" smtClean="0"/>
              <a:t>Higgs mass 125GeV</a:t>
            </a:r>
          </a:p>
          <a:p>
            <a:r>
              <a:rPr lang="en-US" dirty="0" smtClean="0"/>
              <a:t>W mass 80GeV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A </a:t>
            </a:r>
            <a:r>
              <a:rPr lang="en-US" dirty="0" err="1" smtClean="0"/>
              <a:t>higgs</a:t>
            </a:r>
            <a:r>
              <a:rPr lang="en-US" dirty="0" smtClean="0"/>
              <a:t> cannot not decay into two W?</a:t>
            </a:r>
          </a:p>
          <a:p>
            <a:endParaRPr lang="en-US" dirty="0" smtClean="0"/>
          </a:p>
          <a:p>
            <a:r>
              <a:rPr lang="en-US" dirty="0" smtClean="0"/>
              <a:t>Well it can if one of the W has a too low mass (is virtual)</a:t>
            </a:r>
          </a:p>
          <a:p>
            <a:endParaRPr lang="en-US" dirty="0" smtClean="0"/>
          </a:p>
          <a:p>
            <a:r>
              <a:rPr lang="en-US" dirty="0" smtClean="0"/>
              <a:t>But nature does not allow that too often</a:t>
            </a:r>
          </a:p>
        </p:txBody>
      </p:sp>
      <p:pic>
        <p:nvPicPr>
          <p:cNvPr id="6" name="Picture 5" descr="Screen Shot 2012-11-26 at 8.05.3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30450" y="4387141"/>
            <a:ext cx="3037452" cy="2220826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429698" y="5130639"/>
            <a:ext cx="42571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 charset="2"/>
              <a:buChar char=""/>
            </a:pPr>
            <a:r>
              <a:rPr lang="en-US" dirty="0" smtClean="0"/>
              <a:t> Higgs will not decay very often into WW or </a:t>
            </a:r>
            <a:r>
              <a:rPr lang="en-US" dirty="0" err="1" smtClean="0"/>
              <a:t>tt</a:t>
            </a:r>
            <a:r>
              <a:rPr lang="en-US" dirty="0" smtClean="0"/>
              <a:t> pairs</a:t>
            </a:r>
          </a:p>
          <a:p>
            <a:pPr>
              <a:buFont typeface="Symbol" charset="2"/>
              <a:buChar char=""/>
            </a:pPr>
            <a:endParaRPr lang="en-US" dirty="0" smtClean="0"/>
          </a:p>
          <a:p>
            <a:pPr>
              <a:buFont typeface="Symbol" charset="2"/>
              <a:buChar char=""/>
            </a:pPr>
            <a:r>
              <a:rPr lang="en-US" dirty="0" smtClean="0"/>
              <a:t> The coupling measurement is not very good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Collider Choices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1800" dirty="0" smtClean="0"/>
              <a:t>Hadron collisions: compound particles</a:t>
            </a:r>
          </a:p>
          <a:p>
            <a:pPr lvl="1" eaLnBrk="1" hangingPunct="1">
              <a:defRPr/>
            </a:pPr>
            <a:r>
              <a:rPr lang="en-US" sz="1800" dirty="0" smtClean="0"/>
              <a:t>Mix of quarks, anti-quarks and gluons: variety of processes</a:t>
            </a:r>
          </a:p>
          <a:p>
            <a:pPr lvl="1" eaLnBrk="1" hangingPunct="1">
              <a:defRPr/>
            </a:pPr>
            <a:r>
              <a:rPr lang="en-US" sz="1800" dirty="0" smtClean="0"/>
              <a:t>Parton energy spread</a:t>
            </a:r>
          </a:p>
          <a:p>
            <a:pPr lvl="1" eaLnBrk="1" hangingPunct="1">
              <a:defRPr/>
            </a:pPr>
            <a:r>
              <a:rPr lang="en-US" sz="1800" dirty="0" smtClean="0"/>
              <a:t>QCD processes large background sources </a:t>
            </a:r>
          </a:p>
          <a:p>
            <a:pPr lvl="1" eaLnBrk="1" hangingPunct="1">
              <a:defRPr/>
            </a:pPr>
            <a:r>
              <a:rPr lang="en-US" sz="1800" dirty="0" smtClean="0"/>
              <a:t>Hadron collisions  </a:t>
            </a:r>
            <a:r>
              <a:rPr lang="en-US" sz="1800" dirty="0" smtClean="0">
                <a:sym typeface="Symbol" charset="0"/>
              </a:rPr>
              <a:t>  large discovery range</a:t>
            </a:r>
          </a:p>
          <a:p>
            <a:pPr lvl="1" eaLnBrk="1" hangingPunct="1">
              <a:defRPr/>
            </a:pPr>
            <a:endParaRPr lang="en-US" sz="1800" b="1" i="1" dirty="0" smtClean="0"/>
          </a:p>
          <a:p>
            <a:pPr eaLnBrk="1" hangingPunct="1">
              <a:defRPr/>
            </a:pPr>
            <a:r>
              <a:rPr lang="en-US" sz="1800" dirty="0" smtClean="0"/>
              <a:t>Lepton collisions: elementary particles</a:t>
            </a:r>
          </a:p>
          <a:p>
            <a:pPr lvl="1" eaLnBrk="1" hangingPunct="1">
              <a:defRPr/>
            </a:pPr>
            <a:r>
              <a:rPr lang="en-US" sz="1800" dirty="0" smtClean="0"/>
              <a:t>Collision process known</a:t>
            </a:r>
          </a:p>
          <a:p>
            <a:pPr lvl="1" eaLnBrk="1" hangingPunct="1">
              <a:defRPr/>
            </a:pPr>
            <a:r>
              <a:rPr lang="en-US" sz="1800" dirty="0" smtClean="0"/>
              <a:t>Well defined energy</a:t>
            </a:r>
          </a:p>
          <a:p>
            <a:pPr lvl="1" eaLnBrk="1" hangingPunct="1">
              <a:defRPr/>
            </a:pPr>
            <a:r>
              <a:rPr lang="en-US" sz="1800" dirty="0" smtClean="0"/>
              <a:t>Other physics background limited </a:t>
            </a:r>
          </a:p>
          <a:p>
            <a:pPr lvl="1" eaLnBrk="1" hangingPunct="1">
              <a:defRPr/>
            </a:pPr>
            <a:r>
              <a:rPr lang="en-US" sz="1800" dirty="0" smtClean="0"/>
              <a:t>Lepton collisions  </a:t>
            </a:r>
            <a:r>
              <a:rPr lang="en-US" sz="1800" dirty="0" smtClean="0">
                <a:sym typeface="Symbol" charset="0"/>
              </a:rPr>
              <a:t>  precision measurements</a:t>
            </a:r>
            <a:r>
              <a:rPr lang="en-US" sz="1800" dirty="0" smtClean="0"/>
              <a:t>  </a:t>
            </a:r>
          </a:p>
          <a:p>
            <a:pPr marL="448056" lvl="1" indent="0" eaLnBrk="1" hangingPunct="1">
              <a:buNone/>
              <a:defRPr/>
            </a:pPr>
            <a:endParaRPr lang="en-US" sz="1800" dirty="0" smtClean="0"/>
          </a:p>
          <a:p>
            <a:pPr marL="448056" lvl="1" indent="0" eaLnBrk="1" hangingPunct="1">
              <a:buNone/>
              <a:defRPr/>
            </a:pPr>
            <a:endParaRPr lang="en-US" sz="1800" dirty="0"/>
          </a:p>
          <a:p>
            <a:pPr marL="448056" lvl="1" indent="0" eaLnBrk="1" hangingPunct="1">
              <a:buNone/>
              <a:defRPr/>
            </a:pPr>
            <a:endParaRPr lang="en-US" sz="1800" dirty="0" smtClean="0"/>
          </a:p>
          <a:p>
            <a:pPr>
              <a:defRPr/>
            </a:pPr>
            <a:r>
              <a:rPr lang="en-US" sz="1800" dirty="0" smtClean="0"/>
              <a:t>Lepton-</a:t>
            </a:r>
            <a:r>
              <a:rPr lang="en-US" sz="1800" dirty="0" err="1" smtClean="0"/>
              <a:t>hadron</a:t>
            </a:r>
            <a:r>
              <a:rPr lang="en-US" sz="1800" dirty="0" smtClean="0"/>
              <a:t> is also possible</a:t>
            </a:r>
          </a:p>
        </p:txBody>
      </p:sp>
      <p:pic>
        <p:nvPicPr>
          <p:cNvPr id="141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819400"/>
            <a:ext cx="1042988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13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066800"/>
            <a:ext cx="1828800" cy="145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27375214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Higgs Coupling to W and Top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2-08-19 at 11.25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876" y="831847"/>
            <a:ext cx="5014608" cy="4177198"/>
          </a:xfrm>
          <a:prstGeom prst="rect">
            <a:avLst/>
          </a:prstGeom>
        </p:spPr>
      </p:pic>
      <p:pic>
        <p:nvPicPr>
          <p:cNvPr id="7" name="Picture 6" descr="Screen Shot 2012-06-03 at 6.27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614019" y="5111929"/>
            <a:ext cx="1453810" cy="1246123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pic>
        <p:nvPicPr>
          <p:cNvPr id="8" name="Picture 7" descr="Screen Shot 2012-11-25 at 8.58.3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94894" y="5111929"/>
            <a:ext cx="1600284" cy="1246123"/>
          </a:xfrm>
          <a:prstGeom prst="rect">
            <a:avLst/>
          </a:prstGeom>
          <a:ln w="19050" cmpd="sng">
            <a:solidFill>
              <a:srgbClr val="008000"/>
            </a:solidFill>
          </a:ln>
        </p:spPr>
      </p:pic>
      <p:pic>
        <p:nvPicPr>
          <p:cNvPr id="9" name="Picture 8" descr="Screen Shot 2012-11-26 at 8.05.3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1714" y="5111928"/>
            <a:ext cx="1704340" cy="1246124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pic>
        <p:nvPicPr>
          <p:cNvPr id="10" name="Picture 9" descr="Screen Shot 2012-11-26 at 8.05.54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969623" y="5111929"/>
            <a:ext cx="1731702" cy="1246123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053484" y="1086662"/>
            <a:ext cx="40143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Precision Higgs measurements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latin typeface="Calibri"/>
              </a:rPr>
              <a:t>Model-independent 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Higgs couplings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Higgs mass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L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arge energy span of linear colliders allows to collect a maximum of information: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ILC: 500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(1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CLIC: ~350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– 3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TeV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5685114" y="5111929"/>
            <a:ext cx="1704340" cy="1246124"/>
            <a:chOff x="5685114" y="5111929"/>
            <a:chExt cx="1704340" cy="1246124"/>
          </a:xfrm>
        </p:grpSpPr>
        <p:pic>
          <p:nvPicPr>
            <p:cNvPr id="13" name="Picture 12" descr="Screen Shot 2012-11-26 at 8.05.36 A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5685114" y="5111929"/>
              <a:ext cx="1704340" cy="1246124"/>
            </a:xfrm>
            <a:prstGeom prst="rect">
              <a:avLst/>
            </a:prstGeom>
            <a:ln w="19050" cmpd="sng">
              <a:solidFill>
                <a:schemeClr val="accent4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 rot="19264518">
              <a:off x="6976535" y="5850469"/>
              <a:ext cx="245533" cy="4487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6" name="Picture 15" descr="Screen Shot 2014-10-23 at 22.13.30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 rot="3267340">
              <a:off x="6728859" y="5770043"/>
              <a:ext cx="511098" cy="443594"/>
            </a:xfrm>
            <a:prstGeom prst="rect">
              <a:avLst/>
            </a:prstGeom>
          </p:spPr>
        </p:pic>
        <p:pic>
          <p:nvPicPr>
            <p:cNvPr id="17" name="Picture 16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7203134" y="5952065"/>
              <a:ext cx="139446" cy="209169"/>
            </a:xfrm>
            <a:prstGeom prst="rect">
              <a:avLst/>
            </a:prstGeom>
          </p:spPr>
        </p:pic>
        <p:pic>
          <p:nvPicPr>
            <p:cNvPr id="18" name="Picture 17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6999920" y="6146799"/>
              <a:ext cx="139446" cy="209169"/>
            </a:xfrm>
            <a:prstGeom prst="rect">
              <a:avLst/>
            </a:prstGeom>
          </p:spPr>
        </p:pic>
      </p:grp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48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Combined Higgs results (ILC)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 descr="Screen Shot 2014-10-23 at 23.16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100" y="1141968"/>
            <a:ext cx="4572000" cy="43908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2500" y="5802868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Fully model-independent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2500" y="5802868"/>
            <a:ext cx="437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LHC-like fits, assuming SM decay modes only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 descr="Screen Shot 2014-10-23 at 21.13.2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90220" y="1158022"/>
            <a:ext cx="4566480" cy="43908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" y="6412468"/>
            <a:ext cx="9310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Kerstin </a:t>
            </a:r>
            <a:r>
              <a:rPr lang="en-US" dirty="0" err="1" smtClean="0"/>
              <a:t>Tackmann</a:t>
            </a:r>
            <a:r>
              <a:rPr lang="en-US" dirty="0" smtClean="0"/>
              <a:t> in </a:t>
            </a:r>
            <a:r>
              <a:rPr lang="en-US" dirty="0" smtClean="0">
                <a:hlinkClick r:id="rId5"/>
              </a:rPr>
              <a:t>ICFA seminar 2014 </a:t>
            </a:r>
            <a:r>
              <a:rPr lang="en-US" dirty="0" smtClean="0"/>
              <a:t>(Higgs – decays and properties) 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55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884642"/>
            <a:ext cx="7676358" cy="6160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 fontScale="90000" lnSpcReduction="20000"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2600" y="762000"/>
            <a:ext cx="3352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talk of Kerstin </a:t>
            </a:r>
            <a:r>
              <a:rPr lang="en-US" sz="1400" dirty="0" err="1" smtClean="0"/>
              <a:t>Tackmann</a:t>
            </a:r>
            <a:r>
              <a:rPr lang="en-US" sz="1400" dirty="0" smtClean="0"/>
              <a:t> (Higgs – decays and properties) in ICFA seminar 2014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39" y="762000"/>
            <a:ext cx="4876800" cy="35359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439" y="1905001"/>
            <a:ext cx="6573161" cy="49403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2063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Double Higgs – and CLIC Higgs summary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284517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Production at Threshold</a:t>
            </a:r>
            <a:endParaRPr lang="en-US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860" y="957228"/>
            <a:ext cx="6240905" cy="5447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6314" y="582881"/>
            <a:ext cx="309768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K. Seidel et al. </a:t>
            </a:r>
            <a:r>
              <a:rPr lang="en-US" b="1" dirty="0" smtClean="0"/>
              <a:t>arXiv:1303.3758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6696" y="1143033"/>
            <a:ext cx="287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production at threshold is strongly affected by beam energy spread and </a:t>
            </a:r>
            <a:r>
              <a:rPr lang="en-US" dirty="0" err="1" smtClean="0"/>
              <a:t>beamstrahlung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Production at Threshold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407" y="700388"/>
            <a:ext cx="4890566" cy="4371214"/>
          </a:xfrm>
          <a:prstGeom prst="rect">
            <a:avLst/>
          </a:prstGeom>
        </p:spPr>
      </p:pic>
      <p:pic>
        <p:nvPicPr>
          <p:cNvPr id="5" name="Picture 4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59453"/>
            <a:ext cx="4294417" cy="37985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7415" y="1080305"/>
            <a:ext cx="3595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Experimental precision makes the theorists sweat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31781" y="5256268"/>
            <a:ext cx="2778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Very precise measurements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094" y="0"/>
            <a:ext cx="5864106" cy="616022"/>
          </a:xfrm>
          <a:noFill/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op </a:t>
            </a:r>
            <a:r>
              <a:rPr lang="en-US" dirty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hysics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4-10-23 at 21.15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94401" y="0"/>
            <a:ext cx="3073399" cy="27099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838200"/>
            <a:ext cx="4914899" cy="27186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+mn-lt"/>
              </a:rPr>
              <a:t>Top </a:t>
            </a:r>
            <a:r>
              <a:rPr lang="en-US" sz="1600" b="1" dirty="0">
                <a:solidFill>
                  <a:prstClr val="black"/>
                </a:solidFill>
                <a:latin typeface="+mn-lt"/>
              </a:rPr>
              <a:t>quark </a:t>
            </a:r>
            <a:r>
              <a:rPr lang="en-US" sz="1600" b="1" dirty="0" smtClean="0">
                <a:solidFill>
                  <a:prstClr val="black"/>
                </a:solidFill>
                <a:latin typeface="+mn-lt"/>
              </a:rPr>
              <a:t>in </a:t>
            </a:r>
            <a:r>
              <a:rPr lang="en-US" sz="1600" b="1" dirty="0">
                <a:solidFill>
                  <a:prstClr val="black"/>
                </a:solidFill>
                <a:latin typeface="+mn-lt"/>
              </a:rPr>
              <a:t>the </a:t>
            </a:r>
            <a:r>
              <a:rPr lang="en-US" sz="1600" b="1" dirty="0" smtClean="0">
                <a:solidFill>
                  <a:prstClr val="black"/>
                </a:solidFill>
                <a:latin typeface="+mn-lt"/>
              </a:rPr>
              <a:t>SM, heaviest </a:t>
            </a:r>
            <a:r>
              <a:rPr lang="en-US" sz="1600" b="1" dirty="0">
                <a:solidFill>
                  <a:prstClr val="black"/>
                </a:solidFill>
                <a:latin typeface="+mn-lt"/>
              </a:rPr>
              <a:t>elementary </a:t>
            </a:r>
            <a:r>
              <a:rPr lang="en-US" sz="1600" b="1" dirty="0" smtClean="0">
                <a:solidFill>
                  <a:prstClr val="black"/>
                </a:solidFill>
                <a:latin typeface="+mn-lt"/>
              </a:rPr>
              <a:t>particle: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600" dirty="0" smtClean="0">
                <a:latin typeface="+mn-lt"/>
              </a:rPr>
              <a:t>Many high-precision measurements possible in </a:t>
            </a:r>
            <a:r>
              <a:rPr lang="en-US" sz="1600" dirty="0" err="1" smtClean="0">
                <a:latin typeface="+mn-lt"/>
              </a:rPr>
              <a:t>e</a:t>
            </a:r>
            <a:r>
              <a:rPr lang="en-US" sz="1600" baseline="30000" dirty="0" err="1" smtClean="0">
                <a:latin typeface="+mn-lt"/>
              </a:rPr>
              <a:t>+</a:t>
            </a:r>
            <a:r>
              <a:rPr lang="en-US" sz="1600" dirty="0" err="1" smtClean="0">
                <a:latin typeface="+mn-lt"/>
              </a:rPr>
              <a:t>e</a:t>
            </a:r>
            <a:r>
              <a:rPr lang="en-US" sz="1600" dirty="0" smtClean="0">
                <a:latin typeface="+mn-lt"/>
              </a:rPr>
              <a:t>- (like for s, c quarks) – some examples</a:t>
            </a:r>
          </a:p>
          <a:p>
            <a:r>
              <a:rPr lang="en-US" sz="1600" dirty="0">
                <a:latin typeface="+mn-lt"/>
              </a:rPr>
              <a:t>Accurate coupling measurement from: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+mn-lt"/>
              </a:rPr>
              <a:t>tt</a:t>
            </a:r>
            <a:r>
              <a:rPr lang="en-US" sz="1600" dirty="0">
                <a:latin typeface="+mn-lt"/>
              </a:rPr>
              <a:t> cross section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>
                <a:latin typeface="+mn-lt"/>
              </a:rPr>
              <a:t>Helicity</a:t>
            </a:r>
            <a:endParaRPr lang="en-US" sz="1600" dirty="0"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+mn-lt"/>
              </a:rPr>
              <a:t>Forward-backward asymmetry F</a:t>
            </a:r>
            <a:r>
              <a:rPr lang="en-US" sz="1600" baseline="-25000" dirty="0">
                <a:latin typeface="+mn-lt"/>
              </a:rPr>
              <a:t>AB</a:t>
            </a:r>
          </a:p>
          <a:p>
            <a:r>
              <a:rPr lang="en-US" sz="1600" dirty="0">
                <a:latin typeface="+mn-lt"/>
              </a:rPr>
              <a:t>ILC study at 500 </a:t>
            </a:r>
            <a:r>
              <a:rPr lang="en-US" sz="1600" dirty="0" err="1">
                <a:latin typeface="+mn-lt"/>
              </a:rPr>
              <a:t>GeV</a:t>
            </a:r>
            <a:r>
              <a:rPr lang="en-US" sz="1600" dirty="0">
                <a:latin typeface="+mn-lt"/>
              </a:rPr>
              <a:t> and 500 fb</a:t>
            </a:r>
            <a:r>
              <a:rPr lang="en-US" sz="1600" baseline="30000" dirty="0">
                <a:latin typeface="+mn-lt"/>
              </a:rPr>
              <a:t>-1</a:t>
            </a:r>
          </a:p>
          <a:p>
            <a:endParaRPr lang="en-US" sz="1600" baseline="30000" dirty="0">
              <a:latin typeface="+mn-lt"/>
            </a:endParaRPr>
          </a:p>
          <a:p>
            <a:r>
              <a:rPr lang="en-US" sz="1600" dirty="0">
                <a:latin typeface="+mn-lt"/>
              </a:rPr>
              <a:t>Provides good sensitivity to BSM physics</a:t>
            </a:r>
          </a:p>
          <a:p>
            <a:r>
              <a:rPr lang="en-US" sz="1600" dirty="0">
                <a:latin typeface="+mn-lt"/>
              </a:rPr>
              <a:t>Sensitivity to BMS increases with </a:t>
            </a:r>
            <a:r>
              <a:rPr lang="en-US" sz="1600" dirty="0" smtClean="0">
                <a:latin typeface="+mn-lt"/>
              </a:rPr>
              <a:t>energy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0" y="2667000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Threshold scan with well-defined 1S mass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Stat. accuracy </a:t>
            </a:r>
            <a:r>
              <a:rPr lang="en-US" sz="1600" dirty="0" err="1" smtClean="0">
                <a:solidFill>
                  <a:prstClr val="black"/>
                </a:solidFill>
                <a:latin typeface="+mn-lt"/>
              </a:rPr>
              <a:t>Δm</a:t>
            </a:r>
            <a:r>
              <a:rPr lang="en-US" sz="1600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=20-30 MeV (ILC-CLIC)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prstClr val="black"/>
                </a:solidFill>
                <a:latin typeface="+mn-lt"/>
              </a:rPr>
              <a:t>Theor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. accuracy currently </a:t>
            </a:r>
            <a:r>
              <a:rPr lang="en-US" sz="1600" dirty="0" err="1" smtClean="0">
                <a:solidFill>
                  <a:prstClr val="black"/>
                </a:solidFill>
                <a:latin typeface="+mn-lt"/>
              </a:rPr>
              <a:t>Δm</a:t>
            </a:r>
            <a:r>
              <a:rPr lang="en-US" sz="1600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sz="1600" baseline="-250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= 100 MeV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5990511"/>
            <a:ext cx="4356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Accuracy of left-handed and right-handed top couplings, together with deviations from various BSM models (</a:t>
            </a:r>
            <a:r>
              <a:rPr lang="en-US" sz="1600" i="1" dirty="0" smtClean="0">
                <a:latin typeface="+mn-lt"/>
              </a:rPr>
              <a:t>arXiv:1403.2893</a:t>
            </a:r>
            <a:r>
              <a:rPr lang="en-US" sz="1600" dirty="0" smtClean="0">
                <a:latin typeface="+mn-lt"/>
              </a:rPr>
              <a:t>)</a:t>
            </a:r>
            <a:endParaRPr lang="en-US" sz="1600" dirty="0">
              <a:latin typeface="+mn-lt"/>
            </a:endParaRPr>
          </a:p>
        </p:txBody>
      </p:sp>
      <p:pic>
        <p:nvPicPr>
          <p:cNvPr id="12" name="Picture 11" descr="Screen Shot 2014-10-25 at 20.58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17500" y="3689017"/>
            <a:ext cx="2806700" cy="2301494"/>
          </a:xfrm>
          <a:prstGeom prst="rect">
            <a:avLst/>
          </a:prstGeom>
        </p:spPr>
      </p:pic>
      <p:grpSp>
        <p:nvGrpSpPr>
          <p:cNvPr id="4" name="Group 13"/>
          <p:cNvGrpSpPr/>
          <p:nvPr/>
        </p:nvGrpSpPr>
        <p:grpSpPr>
          <a:xfrm>
            <a:off x="4889664" y="3548117"/>
            <a:ext cx="4330536" cy="3233683"/>
            <a:chOff x="4749800" y="921188"/>
            <a:chExt cx="5102965" cy="4446095"/>
          </a:xfrm>
        </p:grpSpPr>
        <p:pic>
          <p:nvPicPr>
            <p:cNvPr id="15" name="Picture 14" descr="Screen Shot 2014-09-17 at 15.19.06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4749800" y="921188"/>
              <a:ext cx="3937000" cy="4446095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8326307" y="3645203"/>
              <a:ext cx="1526458" cy="8040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+mn-lt"/>
                </a:rPr>
                <a:t>arXiv:1307.8102</a:t>
              </a:r>
              <a:endParaRPr lang="en-US" sz="1600" dirty="0">
                <a:solidFill>
                  <a:prstClr val="black"/>
                </a:solidFill>
                <a:latin typeface="+mn-lt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124200" y="3962400"/>
            <a:ext cx="198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Note: LHC comparisons not recent (Snowmass 2005)</a:t>
            </a:r>
            <a:endParaRPr lang="en-US" sz="1400" dirty="0">
              <a:latin typeface="+mn-lt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767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Physics Beyond the Standard Model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75032" y="2622389"/>
            <a:ext cx="56557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Hard to know what to expect</a:t>
            </a:r>
          </a:p>
          <a:p>
            <a:endParaRPr lang="en-US" dirty="0" smtClean="0"/>
          </a:p>
          <a:p>
            <a:r>
              <a:rPr lang="en-US" dirty="0" smtClean="0"/>
              <a:t>But we know that the standard model is not the hole truth</a:t>
            </a:r>
          </a:p>
          <a:p>
            <a:endParaRPr lang="en-US" dirty="0" smtClean="0"/>
          </a:p>
          <a:p>
            <a:r>
              <a:rPr lang="en-US" dirty="0" smtClean="0"/>
              <a:t>Will not go all the different options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3150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Example: Dark Matter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6379" y="735700"/>
            <a:ext cx="725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outer region of galaxies rotate faster than expected from visible matter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2498691"/>
            <a:ext cx="5105400" cy="38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248400" y="1644650"/>
            <a:ext cx="289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1800" dirty="0" err="1">
                <a:ea typeface="宋体" charset="-122"/>
                <a:cs typeface="宋体" charset="-122"/>
              </a:rPr>
              <a:t>Corbelli</a:t>
            </a:r>
            <a:r>
              <a:rPr lang="en-US" altLang="zh-CN" sz="1800" dirty="0">
                <a:ea typeface="宋体" charset="-122"/>
                <a:cs typeface="宋体" charset="-122"/>
              </a:rPr>
              <a:t> &amp; </a:t>
            </a:r>
            <a:r>
              <a:rPr lang="en-US" altLang="zh-CN" sz="1800" dirty="0" err="1">
                <a:ea typeface="宋体" charset="-122"/>
                <a:cs typeface="宋体" charset="-122"/>
              </a:rPr>
              <a:t>Salucci</a:t>
            </a:r>
            <a:r>
              <a:rPr lang="en-US" altLang="zh-CN" sz="1800" dirty="0">
                <a:ea typeface="宋体" charset="-122"/>
                <a:cs typeface="宋体" charset="-122"/>
              </a:rPr>
              <a:t> (2000); Bergstrom (2000)</a:t>
            </a:r>
          </a:p>
        </p:txBody>
      </p:sp>
      <p:graphicFrame>
        <p:nvGraphicFramePr>
          <p:cNvPr id="122882" name="Object 5"/>
          <p:cNvGraphicFramePr>
            <a:graphicFrameLocks noChangeAspect="1"/>
          </p:cNvGraphicFramePr>
          <p:nvPr/>
        </p:nvGraphicFramePr>
        <p:xfrm>
          <a:off x="778838" y="1360673"/>
          <a:ext cx="1752600" cy="787400"/>
        </p:xfrm>
        <a:graphic>
          <a:graphicData uri="http://schemas.openxmlformats.org/presentationml/2006/ole">
            <p:oleObj spid="_x0000_s122882" name="公式" r:id="rId4" imgW="990170" imgH="444307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2663621"/>
            <a:ext cx="343367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Dark matter would explain this</a:t>
            </a:r>
          </a:p>
          <a:p>
            <a:endParaRPr lang="en-US" dirty="0" smtClean="0"/>
          </a:p>
          <a:p>
            <a:r>
              <a:rPr lang="en-US" dirty="0" smtClean="0"/>
              <a:t>Other observations exist</a:t>
            </a:r>
          </a:p>
          <a:p>
            <a:pPr>
              <a:buFont typeface="Arial"/>
              <a:buChar char="•"/>
            </a:pPr>
            <a:r>
              <a:rPr lang="en-US" dirty="0" smtClean="0"/>
              <a:t> But all through gravity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What is it?</a:t>
            </a:r>
          </a:p>
          <a:p>
            <a:endParaRPr lang="en-US" dirty="0" smtClean="0"/>
          </a:p>
          <a:p>
            <a:r>
              <a:rPr lang="en-US" dirty="0" smtClean="0"/>
              <a:t>One explanation is </a:t>
            </a:r>
            <a:r>
              <a:rPr lang="en-US" dirty="0" err="1" smtClean="0"/>
              <a:t>supersymmetry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3150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Supersymmetry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95288" y="1268413"/>
            <a:ext cx="8353425" cy="4968875"/>
          </a:xfrm>
          <a:prstGeom prst="rect">
            <a:avLst/>
          </a:prstGeom>
          <a:solidFill>
            <a:srgbClr val="FEFCA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 rot="5400000">
            <a:off x="2305844" y="3537744"/>
            <a:ext cx="4465637" cy="504825"/>
          </a:xfrm>
          <a:prstGeom prst="parallelogram">
            <a:avLst>
              <a:gd name="adj" fmla="val 221148"/>
            </a:avLst>
          </a:prstGeom>
          <a:solidFill>
            <a:srgbClr val="66FFCC">
              <a:alpha val="52156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042988" y="2349500"/>
            <a:ext cx="2586037" cy="3559175"/>
            <a:chOff x="657" y="1480"/>
            <a:chExt cx="1629" cy="2242"/>
          </a:xfrm>
        </p:grpSpPr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 flipH="1">
              <a:off x="1293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975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 flipH="1">
              <a:off x="1792" y="2614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 flipH="1">
              <a:off x="657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 flipH="1">
              <a:off x="1294" y="1480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795" y="1934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d</a:t>
              </a: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flipH="1">
              <a:off x="976" y="1480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 flipH="1">
              <a:off x="658" y="1480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83A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795" y="1571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u</a:t>
              </a: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430" y="1934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b</a:t>
              </a: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1112" y="1934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s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1112" y="1571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c</a:t>
              </a: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1430" y="1571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t</a:t>
              </a:r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 flipH="1">
              <a:off x="1293" y="2614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 flipH="1">
              <a:off x="976" y="2614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 flipH="1">
              <a:off x="657" y="2614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 flipH="1">
              <a:off x="1294" y="2251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795" y="2705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e</a:t>
              </a:r>
            </a:p>
          </p:txBody>
        </p:sp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 flipH="1">
              <a:off x="976" y="2251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4"/>
            <p:cNvSpPr>
              <a:spLocks noChangeArrowheads="1"/>
            </p:cNvSpPr>
            <p:nvPr/>
          </p:nvSpPr>
          <p:spPr bwMode="auto">
            <a:xfrm flipH="1">
              <a:off x="658" y="2251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1430" y="2705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solidFill>
                    <a:srgbClr val="0337C9"/>
                  </a:solidFill>
                  <a:latin typeface="Symbol" charset="2"/>
                  <a:ea typeface="ＭＳ Ｐゴシック" charset="-128"/>
                  <a:cs typeface="ＭＳ Ｐゴシック" charset="-128"/>
                </a:rPr>
                <a:t>t</a:t>
              </a: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112" y="2705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solidFill>
                    <a:srgbClr val="0337C9"/>
                  </a:solidFill>
                  <a:latin typeface="Symbol" charset="2"/>
                  <a:ea typeface="ＭＳ Ｐゴシック" charset="-128"/>
                  <a:cs typeface="ＭＳ Ｐゴシック" charset="-128"/>
                </a:rPr>
                <a:t>m</a:t>
              </a:r>
            </a:p>
          </p:txBody>
        </p: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1916" y="2705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Z</a:t>
              </a: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749" y="2296"/>
              <a:ext cx="31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>
                  <a:solidFill>
                    <a:srgbClr val="0337C9"/>
                  </a:solidFill>
                  <a:latin typeface="Symbol" charset="2"/>
                  <a:ea typeface="ＭＳ Ｐゴシック" charset="-128"/>
                  <a:cs typeface="ＭＳ Ｐゴシック" charset="-128"/>
                </a:rPr>
                <a:t>n</a:t>
              </a:r>
              <a:r>
                <a:rPr kumimoji="1" lang="en-US" altLang="ja-JP" sz="2800" b="1" baseline="-25000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e</a:t>
              </a: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1067" y="2296"/>
              <a:ext cx="32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>
                  <a:solidFill>
                    <a:srgbClr val="0337C9"/>
                  </a:solidFill>
                  <a:latin typeface="Symbol" charset="2"/>
                  <a:ea typeface="ＭＳ Ｐゴシック" charset="-128"/>
                  <a:cs typeface="ＭＳ Ｐゴシック" charset="-128"/>
                </a:rPr>
                <a:t>n</a:t>
              </a:r>
              <a:r>
                <a:rPr kumimoji="1" lang="en-US" altLang="ja-JP" sz="2800" b="1" baseline="-25000">
                  <a:solidFill>
                    <a:srgbClr val="0337C9"/>
                  </a:solidFill>
                  <a:latin typeface="Symbol" charset="2"/>
                  <a:ea typeface="ＭＳ Ｐゴシック" charset="-128"/>
                  <a:cs typeface="ＭＳ Ｐゴシック" charset="-128"/>
                </a:rPr>
                <a:t>m</a:t>
              </a:r>
            </a:p>
          </p:txBody>
        </p:sp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1384" y="2296"/>
              <a:ext cx="30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>
                  <a:solidFill>
                    <a:srgbClr val="0337C9"/>
                  </a:solidFill>
                  <a:latin typeface="Symbol" charset="2"/>
                  <a:ea typeface="ＭＳ Ｐゴシック" charset="-128"/>
                  <a:cs typeface="ＭＳ Ｐゴシック" charset="-128"/>
                </a:rPr>
                <a:t>n</a:t>
              </a:r>
              <a:r>
                <a:rPr kumimoji="1" lang="en-US" altLang="ja-JP" sz="2800" b="1" baseline="-25000">
                  <a:solidFill>
                    <a:srgbClr val="0337C9"/>
                  </a:solidFill>
                  <a:latin typeface="Symbol" charset="2"/>
                  <a:ea typeface="ＭＳ Ｐゴシック" charset="-128"/>
                  <a:cs typeface="ＭＳ Ｐゴシック" charset="-128"/>
                </a:rPr>
                <a:t>t</a:t>
              </a:r>
            </a:p>
          </p:txBody>
        </p:sp>
        <p:sp>
          <p:nvSpPr>
            <p:cNvPr id="33" name="AutoShape 31"/>
            <p:cNvSpPr>
              <a:spLocks noChangeArrowheads="1"/>
            </p:cNvSpPr>
            <p:nvPr/>
          </p:nvSpPr>
          <p:spPr bwMode="auto">
            <a:xfrm flipH="1">
              <a:off x="1792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AutoShape 32"/>
            <p:cNvSpPr>
              <a:spLocks noChangeArrowheads="1"/>
            </p:cNvSpPr>
            <p:nvPr/>
          </p:nvSpPr>
          <p:spPr bwMode="auto">
            <a:xfrm flipH="1">
              <a:off x="1792" y="2251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AutoShape 33"/>
            <p:cNvSpPr>
              <a:spLocks noChangeArrowheads="1"/>
            </p:cNvSpPr>
            <p:nvPr/>
          </p:nvSpPr>
          <p:spPr bwMode="auto">
            <a:xfrm flipH="1">
              <a:off x="1792" y="1480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1916" y="1525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latin typeface="Symbol" charset="2"/>
                  <a:ea typeface="ＭＳ Ｐゴシック" charset="-128"/>
                  <a:cs typeface="ＭＳ Ｐゴシック" charset="-128"/>
                </a:rPr>
                <a:t>g</a:t>
              </a:r>
            </a:p>
          </p:txBody>
        </p: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1916" y="1888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g</a:t>
              </a:r>
            </a:p>
          </p:txBody>
        </p:sp>
        <p:sp>
          <p:nvSpPr>
            <p:cNvPr id="38" name="Text Box 36"/>
            <p:cNvSpPr txBox="1">
              <a:spLocks noChangeArrowheads="1"/>
            </p:cNvSpPr>
            <p:nvPr/>
          </p:nvSpPr>
          <p:spPr bwMode="auto">
            <a:xfrm>
              <a:off x="1883" y="2342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W</a:t>
              </a:r>
            </a:p>
          </p:txBody>
        </p:sp>
        <p:sp>
          <p:nvSpPr>
            <p:cNvPr id="39" name="Text Box 37"/>
            <p:cNvSpPr txBox="1">
              <a:spLocks noChangeArrowheads="1"/>
            </p:cNvSpPr>
            <p:nvPr/>
          </p:nvSpPr>
          <p:spPr bwMode="auto">
            <a:xfrm>
              <a:off x="977" y="3204"/>
              <a:ext cx="531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Spin</a:t>
              </a:r>
            </a:p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1/2</a:t>
              </a:r>
            </a:p>
          </p:txBody>
        </p:sp>
        <p:sp>
          <p:nvSpPr>
            <p:cNvPr id="40" name="Text Box 38"/>
            <p:cNvSpPr txBox="1">
              <a:spLocks noChangeArrowheads="1"/>
            </p:cNvSpPr>
            <p:nvPr/>
          </p:nvSpPr>
          <p:spPr bwMode="auto">
            <a:xfrm>
              <a:off x="1702" y="3204"/>
              <a:ext cx="58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Spin </a:t>
              </a:r>
            </a:p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1</a:t>
              </a:r>
            </a:p>
          </p:txBody>
        </p:sp>
      </p:grpSp>
      <p:grpSp>
        <p:nvGrpSpPr>
          <p:cNvPr id="41" name="Group 39"/>
          <p:cNvGrpSpPr>
            <a:grpSpLocks/>
          </p:cNvGrpSpPr>
          <p:nvPr/>
        </p:nvGrpSpPr>
        <p:grpSpPr bwMode="auto">
          <a:xfrm>
            <a:off x="4862513" y="1341438"/>
            <a:ext cx="3455987" cy="4711700"/>
            <a:chOff x="3063" y="845"/>
            <a:chExt cx="2177" cy="2968"/>
          </a:xfrm>
        </p:grpSpPr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 flipH="1">
              <a:off x="4558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66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 flipH="1">
              <a:off x="3699" y="1828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 flipH="1">
              <a:off x="3381" y="1828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 flipH="1">
              <a:off x="3063" y="1828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 flipH="1">
              <a:off x="3700" y="1465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Text Box 45"/>
            <p:cNvSpPr txBox="1">
              <a:spLocks noChangeArrowheads="1"/>
            </p:cNvSpPr>
            <p:nvPr/>
          </p:nvSpPr>
          <p:spPr bwMode="auto">
            <a:xfrm>
              <a:off x="3201" y="1919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d</a:t>
              </a:r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 flipH="1">
              <a:off x="3382" y="1465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AutoShape 47"/>
            <p:cNvSpPr>
              <a:spLocks noChangeArrowheads="1"/>
            </p:cNvSpPr>
            <p:nvPr/>
          </p:nvSpPr>
          <p:spPr bwMode="auto">
            <a:xfrm flipH="1">
              <a:off x="3064" y="1465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Text Box 48"/>
            <p:cNvSpPr txBox="1">
              <a:spLocks noChangeArrowheads="1"/>
            </p:cNvSpPr>
            <p:nvPr/>
          </p:nvSpPr>
          <p:spPr bwMode="auto">
            <a:xfrm>
              <a:off x="3201" y="1556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u</a:t>
              </a:r>
            </a:p>
          </p:txBody>
        </p:sp>
        <p:sp>
          <p:nvSpPr>
            <p:cNvPr id="51" name="Text Box 49"/>
            <p:cNvSpPr txBox="1">
              <a:spLocks noChangeArrowheads="1"/>
            </p:cNvSpPr>
            <p:nvPr/>
          </p:nvSpPr>
          <p:spPr bwMode="auto">
            <a:xfrm>
              <a:off x="3836" y="1919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b</a:t>
              </a:r>
            </a:p>
          </p:txBody>
        </p:sp>
        <p:sp>
          <p:nvSpPr>
            <p:cNvPr id="52" name="Text Box 50"/>
            <p:cNvSpPr txBox="1">
              <a:spLocks noChangeArrowheads="1"/>
            </p:cNvSpPr>
            <p:nvPr/>
          </p:nvSpPr>
          <p:spPr bwMode="auto">
            <a:xfrm>
              <a:off x="3518" y="1919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s</a:t>
              </a:r>
            </a:p>
          </p:txBody>
        </p:sp>
        <p:sp>
          <p:nvSpPr>
            <p:cNvPr id="53" name="Text Box 51"/>
            <p:cNvSpPr txBox="1">
              <a:spLocks noChangeArrowheads="1"/>
            </p:cNvSpPr>
            <p:nvPr/>
          </p:nvSpPr>
          <p:spPr bwMode="auto">
            <a:xfrm>
              <a:off x="3518" y="1556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c</a:t>
              </a:r>
            </a:p>
          </p:txBody>
        </p:sp>
        <p:sp>
          <p:nvSpPr>
            <p:cNvPr id="54" name="Text Box 52"/>
            <p:cNvSpPr txBox="1">
              <a:spLocks noChangeArrowheads="1"/>
            </p:cNvSpPr>
            <p:nvPr/>
          </p:nvSpPr>
          <p:spPr bwMode="auto">
            <a:xfrm>
              <a:off x="3836" y="1556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t</a:t>
              </a:r>
            </a:p>
          </p:txBody>
        </p:sp>
        <p:sp>
          <p:nvSpPr>
            <p:cNvPr id="55" name="Text Box 53"/>
            <p:cNvSpPr txBox="1">
              <a:spLocks noChangeArrowheads="1"/>
            </p:cNvSpPr>
            <p:nvPr/>
          </p:nvSpPr>
          <p:spPr bwMode="auto">
            <a:xfrm>
              <a:off x="3201" y="1465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56" name="Text Box 54"/>
            <p:cNvSpPr txBox="1">
              <a:spLocks noChangeArrowheads="1"/>
            </p:cNvSpPr>
            <p:nvPr/>
          </p:nvSpPr>
          <p:spPr bwMode="auto">
            <a:xfrm>
              <a:off x="3519" y="1465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57" name="Text Box 55"/>
            <p:cNvSpPr txBox="1">
              <a:spLocks noChangeArrowheads="1"/>
            </p:cNvSpPr>
            <p:nvPr/>
          </p:nvSpPr>
          <p:spPr bwMode="auto">
            <a:xfrm>
              <a:off x="3842" y="1465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58" name="Text Box 56"/>
            <p:cNvSpPr txBox="1">
              <a:spLocks noChangeArrowheads="1"/>
            </p:cNvSpPr>
            <p:nvPr/>
          </p:nvSpPr>
          <p:spPr bwMode="auto">
            <a:xfrm>
              <a:off x="3201" y="1783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59" name="Text Box 57"/>
            <p:cNvSpPr txBox="1">
              <a:spLocks noChangeArrowheads="1"/>
            </p:cNvSpPr>
            <p:nvPr/>
          </p:nvSpPr>
          <p:spPr bwMode="auto">
            <a:xfrm>
              <a:off x="3519" y="1783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60" name="Text Box 58"/>
            <p:cNvSpPr txBox="1">
              <a:spLocks noChangeArrowheads="1"/>
            </p:cNvSpPr>
            <p:nvPr/>
          </p:nvSpPr>
          <p:spPr bwMode="auto">
            <a:xfrm>
              <a:off x="3837" y="1783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61" name="AutoShape 59"/>
            <p:cNvSpPr>
              <a:spLocks noChangeArrowheads="1"/>
            </p:cNvSpPr>
            <p:nvPr/>
          </p:nvSpPr>
          <p:spPr bwMode="auto">
            <a:xfrm flipH="1">
              <a:off x="3699" y="2599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AutoShape 60"/>
            <p:cNvSpPr>
              <a:spLocks noChangeArrowheads="1"/>
            </p:cNvSpPr>
            <p:nvPr/>
          </p:nvSpPr>
          <p:spPr bwMode="auto">
            <a:xfrm flipH="1">
              <a:off x="3381" y="2599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AutoShape 61"/>
            <p:cNvSpPr>
              <a:spLocks noChangeArrowheads="1"/>
            </p:cNvSpPr>
            <p:nvPr/>
          </p:nvSpPr>
          <p:spPr bwMode="auto">
            <a:xfrm flipH="1">
              <a:off x="3063" y="2599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AutoShape 62"/>
            <p:cNvSpPr>
              <a:spLocks noChangeArrowheads="1"/>
            </p:cNvSpPr>
            <p:nvPr/>
          </p:nvSpPr>
          <p:spPr bwMode="auto">
            <a:xfrm flipH="1">
              <a:off x="3700" y="2236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AutoShape 63"/>
            <p:cNvSpPr>
              <a:spLocks noChangeArrowheads="1"/>
            </p:cNvSpPr>
            <p:nvPr/>
          </p:nvSpPr>
          <p:spPr bwMode="auto">
            <a:xfrm flipH="1">
              <a:off x="3382" y="2236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AutoShape 64"/>
            <p:cNvSpPr>
              <a:spLocks noChangeArrowheads="1"/>
            </p:cNvSpPr>
            <p:nvPr/>
          </p:nvSpPr>
          <p:spPr bwMode="auto">
            <a:xfrm flipH="1">
              <a:off x="3064" y="2236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7" name="Group 65"/>
            <p:cNvGrpSpPr>
              <a:grpSpLocks/>
            </p:cNvGrpSpPr>
            <p:nvPr/>
          </p:nvGrpSpPr>
          <p:grpSpPr bwMode="auto">
            <a:xfrm>
              <a:off x="3156" y="2599"/>
              <a:ext cx="330" cy="418"/>
              <a:chOff x="4604" y="3294"/>
              <a:chExt cx="330" cy="418"/>
            </a:xfrm>
          </p:grpSpPr>
          <p:sp>
            <p:nvSpPr>
              <p:cNvPr id="107" name="Text Box 66"/>
              <p:cNvSpPr txBox="1">
                <a:spLocks noChangeArrowheads="1"/>
              </p:cNvSpPr>
              <p:nvPr/>
            </p:nvSpPr>
            <p:spPr bwMode="auto">
              <a:xfrm>
                <a:off x="4604" y="3385"/>
                <a:ext cx="330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2800" b="1" i="1">
                    <a:ea typeface="ＭＳ Ｐゴシック" charset="-128"/>
                    <a:cs typeface="ＭＳ Ｐゴシック" charset="-128"/>
                  </a:rPr>
                  <a:t>e</a:t>
                </a:r>
              </a:p>
            </p:txBody>
          </p:sp>
          <p:sp>
            <p:nvSpPr>
              <p:cNvPr id="108" name="Text Box 67"/>
              <p:cNvSpPr txBox="1">
                <a:spLocks noChangeArrowheads="1"/>
              </p:cNvSpPr>
              <p:nvPr/>
            </p:nvSpPr>
            <p:spPr bwMode="auto">
              <a:xfrm>
                <a:off x="4604" y="3294"/>
                <a:ext cx="26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3200">
                    <a:ea typeface="ＭＳ Ｐゴシック" charset="-128"/>
                    <a:cs typeface="Arial" charset="0"/>
                  </a:rPr>
                  <a:t>~</a:t>
                </a:r>
              </a:p>
            </p:txBody>
          </p:sp>
        </p:grpSp>
        <p:grpSp>
          <p:nvGrpSpPr>
            <p:cNvPr id="68" name="Group 68"/>
            <p:cNvGrpSpPr>
              <a:grpSpLocks/>
            </p:cNvGrpSpPr>
            <p:nvPr/>
          </p:nvGrpSpPr>
          <p:grpSpPr bwMode="auto">
            <a:xfrm>
              <a:off x="3156" y="2236"/>
              <a:ext cx="318" cy="417"/>
              <a:chOff x="1927" y="3249"/>
              <a:chExt cx="318" cy="417"/>
            </a:xfrm>
          </p:grpSpPr>
          <p:sp>
            <p:nvSpPr>
              <p:cNvPr id="105" name="Text Box 69"/>
              <p:cNvSpPr txBox="1">
                <a:spLocks noChangeArrowheads="1"/>
              </p:cNvSpPr>
              <p:nvPr/>
            </p:nvSpPr>
            <p:spPr bwMode="auto">
              <a:xfrm>
                <a:off x="1927" y="3249"/>
                <a:ext cx="26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3200">
                    <a:ea typeface="ＭＳ Ｐゴシック" charset="-128"/>
                    <a:cs typeface="Arial" charset="0"/>
                  </a:rPr>
                  <a:t>~</a:t>
                </a:r>
              </a:p>
            </p:txBody>
          </p:sp>
          <p:sp>
            <p:nvSpPr>
              <p:cNvPr id="106" name="Text Box 70"/>
              <p:cNvSpPr txBox="1">
                <a:spLocks noChangeArrowheads="1"/>
              </p:cNvSpPr>
              <p:nvPr/>
            </p:nvSpPr>
            <p:spPr bwMode="auto">
              <a:xfrm>
                <a:off x="1927" y="3339"/>
                <a:ext cx="31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2800" b="1" dirty="0">
                    <a:latin typeface="Symbol" charset="2"/>
                    <a:ea typeface="ＭＳ Ｐゴシック" charset="-128"/>
                    <a:cs typeface="ＭＳ Ｐゴシック" charset="-128"/>
                  </a:rPr>
                  <a:t>n</a:t>
                </a:r>
                <a:r>
                  <a:rPr kumimoji="1" lang="en-US" altLang="ja-JP" sz="2800" b="1" baseline="-25000" dirty="0">
                    <a:ea typeface="ＭＳ Ｐゴシック" charset="-128"/>
                    <a:cs typeface="ＭＳ Ｐゴシック" charset="-128"/>
                  </a:rPr>
                  <a:t>e</a:t>
                </a:r>
              </a:p>
            </p:txBody>
          </p:sp>
        </p:grpSp>
        <p:grpSp>
          <p:nvGrpSpPr>
            <p:cNvPr id="69" name="Group 71"/>
            <p:cNvGrpSpPr>
              <a:grpSpLocks/>
            </p:cNvGrpSpPr>
            <p:nvPr/>
          </p:nvGrpSpPr>
          <p:grpSpPr bwMode="auto">
            <a:xfrm>
              <a:off x="3473" y="2236"/>
              <a:ext cx="321" cy="418"/>
              <a:chOff x="2336" y="3022"/>
              <a:chExt cx="321" cy="418"/>
            </a:xfrm>
          </p:grpSpPr>
          <p:sp>
            <p:nvSpPr>
              <p:cNvPr id="103" name="Text Box 72"/>
              <p:cNvSpPr txBox="1">
                <a:spLocks noChangeArrowheads="1"/>
              </p:cNvSpPr>
              <p:nvPr/>
            </p:nvSpPr>
            <p:spPr bwMode="auto">
              <a:xfrm>
                <a:off x="2336" y="3022"/>
                <a:ext cx="26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3200">
                    <a:ea typeface="ＭＳ Ｐゴシック" charset="-128"/>
                    <a:cs typeface="Arial" charset="0"/>
                  </a:rPr>
                  <a:t>~</a:t>
                </a:r>
              </a:p>
            </p:txBody>
          </p:sp>
          <p:sp>
            <p:nvSpPr>
              <p:cNvPr id="104" name="Text Box 73"/>
              <p:cNvSpPr txBox="1">
                <a:spLocks noChangeArrowheads="1"/>
              </p:cNvSpPr>
              <p:nvPr/>
            </p:nvSpPr>
            <p:spPr bwMode="auto">
              <a:xfrm>
                <a:off x="2336" y="3113"/>
                <a:ext cx="32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2800" b="1">
                    <a:latin typeface="Symbol" charset="2"/>
                    <a:ea typeface="ＭＳ Ｐゴシック" charset="-128"/>
                    <a:cs typeface="ＭＳ Ｐゴシック" charset="-128"/>
                  </a:rPr>
                  <a:t>n</a:t>
                </a:r>
                <a:r>
                  <a:rPr kumimoji="1" lang="en-US" altLang="ja-JP" sz="2800" b="1" baseline="-25000">
                    <a:latin typeface="Symbol" charset="2"/>
                    <a:ea typeface="ＭＳ Ｐゴシック" charset="-128"/>
                    <a:cs typeface="ＭＳ Ｐゴシック" charset="-128"/>
                  </a:rPr>
                  <a:t>m</a:t>
                </a:r>
              </a:p>
            </p:txBody>
          </p:sp>
        </p:grpSp>
        <p:grpSp>
          <p:nvGrpSpPr>
            <p:cNvPr id="70" name="Group 74"/>
            <p:cNvGrpSpPr>
              <a:grpSpLocks/>
            </p:cNvGrpSpPr>
            <p:nvPr/>
          </p:nvGrpSpPr>
          <p:grpSpPr bwMode="auto">
            <a:xfrm>
              <a:off x="3791" y="2236"/>
              <a:ext cx="300" cy="417"/>
              <a:chOff x="2744" y="2886"/>
              <a:chExt cx="300" cy="417"/>
            </a:xfrm>
          </p:grpSpPr>
          <p:sp>
            <p:nvSpPr>
              <p:cNvPr id="101" name="Text Box 75"/>
              <p:cNvSpPr txBox="1">
                <a:spLocks noChangeArrowheads="1"/>
              </p:cNvSpPr>
              <p:nvPr/>
            </p:nvSpPr>
            <p:spPr bwMode="auto">
              <a:xfrm>
                <a:off x="2744" y="2886"/>
                <a:ext cx="26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3200">
                    <a:ea typeface="ＭＳ Ｐゴシック" charset="-128"/>
                    <a:cs typeface="Arial" charset="0"/>
                  </a:rPr>
                  <a:t>~</a:t>
                </a:r>
              </a:p>
            </p:txBody>
          </p:sp>
          <p:sp>
            <p:nvSpPr>
              <p:cNvPr id="102" name="Text Box 76"/>
              <p:cNvSpPr txBox="1">
                <a:spLocks noChangeArrowheads="1"/>
              </p:cNvSpPr>
              <p:nvPr/>
            </p:nvSpPr>
            <p:spPr bwMode="auto">
              <a:xfrm>
                <a:off x="2744" y="2976"/>
                <a:ext cx="300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2800" b="1">
                    <a:latin typeface="Symbol" charset="2"/>
                    <a:ea typeface="ＭＳ Ｐゴシック" charset="-128"/>
                    <a:cs typeface="ＭＳ Ｐゴシック" charset="-128"/>
                  </a:rPr>
                  <a:t>n</a:t>
                </a:r>
                <a:r>
                  <a:rPr kumimoji="1" lang="en-US" altLang="ja-JP" sz="2800" b="1" baseline="-25000">
                    <a:latin typeface="Symbol" charset="2"/>
                    <a:ea typeface="ＭＳ Ｐゴシック" charset="-128"/>
                    <a:cs typeface="ＭＳ Ｐゴシック" charset="-128"/>
                  </a:rPr>
                  <a:t>t</a:t>
                </a:r>
              </a:p>
            </p:txBody>
          </p:sp>
        </p:grpSp>
        <p:grpSp>
          <p:nvGrpSpPr>
            <p:cNvPr id="71" name="Group 77"/>
            <p:cNvGrpSpPr>
              <a:grpSpLocks/>
            </p:cNvGrpSpPr>
            <p:nvPr/>
          </p:nvGrpSpPr>
          <p:grpSpPr bwMode="auto">
            <a:xfrm>
              <a:off x="3473" y="2599"/>
              <a:ext cx="330" cy="418"/>
              <a:chOff x="3016" y="3158"/>
              <a:chExt cx="330" cy="418"/>
            </a:xfrm>
          </p:grpSpPr>
          <p:sp>
            <p:nvSpPr>
              <p:cNvPr id="99" name="Text Box 78"/>
              <p:cNvSpPr txBox="1">
                <a:spLocks noChangeArrowheads="1"/>
              </p:cNvSpPr>
              <p:nvPr/>
            </p:nvSpPr>
            <p:spPr bwMode="auto">
              <a:xfrm>
                <a:off x="3016" y="3158"/>
                <a:ext cx="26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3200">
                    <a:ea typeface="ＭＳ Ｐゴシック" charset="-128"/>
                    <a:cs typeface="Arial" charset="0"/>
                  </a:rPr>
                  <a:t>~</a:t>
                </a:r>
              </a:p>
            </p:txBody>
          </p:sp>
          <p:sp>
            <p:nvSpPr>
              <p:cNvPr id="100" name="Text Box 79"/>
              <p:cNvSpPr txBox="1">
                <a:spLocks noChangeArrowheads="1"/>
              </p:cNvSpPr>
              <p:nvPr/>
            </p:nvSpPr>
            <p:spPr bwMode="auto">
              <a:xfrm>
                <a:off x="3016" y="3249"/>
                <a:ext cx="330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2800" b="1" i="1">
                    <a:latin typeface="Symbol" charset="2"/>
                    <a:ea typeface="ＭＳ Ｐゴシック" charset="-128"/>
                    <a:cs typeface="ＭＳ Ｐゴシック" charset="-128"/>
                  </a:rPr>
                  <a:t>m</a:t>
                </a:r>
              </a:p>
            </p:txBody>
          </p:sp>
        </p:grpSp>
        <p:grpSp>
          <p:nvGrpSpPr>
            <p:cNvPr id="72" name="Group 80"/>
            <p:cNvGrpSpPr>
              <a:grpSpLocks/>
            </p:cNvGrpSpPr>
            <p:nvPr/>
          </p:nvGrpSpPr>
          <p:grpSpPr bwMode="auto">
            <a:xfrm>
              <a:off x="3791" y="2599"/>
              <a:ext cx="363" cy="418"/>
              <a:chOff x="2699" y="2976"/>
              <a:chExt cx="330" cy="418"/>
            </a:xfrm>
          </p:grpSpPr>
          <p:sp>
            <p:nvSpPr>
              <p:cNvPr id="97" name="Text Box 81"/>
              <p:cNvSpPr txBox="1">
                <a:spLocks noChangeArrowheads="1"/>
              </p:cNvSpPr>
              <p:nvPr/>
            </p:nvSpPr>
            <p:spPr bwMode="auto">
              <a:xfrm>
                <a:off x="2699" y="2976"/>
                <a:ext cx="242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3200">
                    <a:ea typeface="ＭＳ Ｐゴシック" charset="-128"/>
                    <a:cs typeface="Arial" charset="0"/>
                  </a:rPr>
                  <a:t>~</a:t>
                </a:r>
              </a:p>
            </p:txBody>
          </p:sp>
          <p:sp>
            <p:nvSpPr>
              <p:cNvPr id="98" name="Text Box 82"/>
              <p:cNvSpPr txBox="1">
                <a:spLocks noChangeArrowheads="1"/>
              </p:cNvSpPr>
              <p:nvPr/>
            </p:nvSpPr>
            <p:spPr bwMode="auto">
              <a:xfrm>
                <a:off x="2699" y="3067"/>
                <a:ext cx="330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kumimoji="1" lang="en-US" altLang="ja-JP" sz="2800" b="1" i="1">
                    <a:latin typeface="Symbol" charset="2"/>
                    <a:ea typeface="ＭＳ Ｐゴシック" charset="-128"/>
                    <a:cs typeface="ＭＳ Ｐゴシック" charset="-128"/>
                  </a:rPr>
                  <a:t>t</a:t>
                </a:r>
              </a:p>
            </p:txBody>
          </p:sp>
        </p:grpSp>
        <p:sp>
          <p:nvSpPr>
            <p:cNvPr id="73" name="AutoShape 83"/>
            <p:cNvSpPr>
              <a:spLocks noChangeArrowheads="1"/>
            </p:cNvSpPr>
            <p:nvPr/>
          </p:nvSpPr>
          <p:spPr bwMode="auto">
            <a:xfrm flipH="1">
              <a:off x="4120" y="2599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Text Box 84"/>
            <p:cNvSpPr txBox="1">
              <a:spLocks noChangeArrowheads="1"/>
            </p:cNvSpPr>
            <p:nvPr/>
          </p:nvSpPr>
          <p:spPr bwMode="auto">
            <a:xfrm>
              <a:off x="4244" y="2690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Z</a:t>
              </a:r>
            </a:p>
          </p:txBody>
        </p:sp>
        <p:sp>
          <p:nvSpPr>
            <p:cNvPr id="75" name="AutoShape 85"/>
            <p:cNvSpPr>
              <a:spLocks noChangeArrowheads="1"/>
            </p:cNvSpPr>
            <p:nvPr/>
          </p:nvSpPr>
          <p:spPr bwMode="auto">
            <a:xfrm flipH="1">
              <a:off x="4120" y="1828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86"/>
            <p:cNvSpPr>
              <a:spLocks noChangeArrowheads="1"/>
            </p:cNvSpPr>
            <p:nvPr/>
          </p:nvSpPr>
          <p:spPr bwMode="auto">
            <a:xfrm flipH="1">
              <a:off x="4120" y="2236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87"/>
            <p:cNvSpPr>
              <a:spLocks noChangeArrowheads="1"/>
            </p:cNvSpPr>
            <p:nvPr/>
          </p:nvSpPr>
          <p:spPr bwMode="auto">
            <a:xfrm flipH="1">
              <a:off x="4120" y="1465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Text Box 88"/>
            <p:cNvSpPr txBox="1">
              <a:spLocks noChangeArrowheads="1"/>
            </p:cNvSpPr>
            <p:nvPr/>
          </p:nvSpPr>
          <p:spPr bwMode="auto">
            <a:xfrm>
              <a:off x="4244" y="1510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latin typeface="Symbol" charset="2"/>
                  <a:ea typeface="ＭＳ Ｐゴシック" charset="-128"/>
                  <a:cs typeface="ＭＳ Ｐゴシック" charset="-128"/>
                </a:rPr>
                <a:t>g</a:t>
              </a:r>
            </a:p>
          </p:txBody>
        </p:sp>
        <p:sp>
          <p:nvSpPr>
            <p:cNvPr id="79" name="Text Box 89"/>
            <p:cNvSpPr txBox="1">
              <a:spLocks noChangeArrowheads="1"/>
            </p:cNvSpPr>
            <p:nvPr/>
          </p:nvSpPr>
          <p:spPr bwMode="auto">
            <a:xfrm>
              <a:off x="4244" y="1873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g</a:t>
              </a:r>
            </a:p>
          </p:txBody>
        </p:sp>
        <p:sp>
          <p:nvSpPr>
            <p:cNvPr id="80" name="Text Box 90"/>
            <p:cNvSpPr txBox="1">
              <a:spLocks noChangeArrowheads="1"/>
            </p:cNvSpPr>
            <p:nvPr/>
          </p:nvSpPr>
          <p:spPr bwMode="auto">
            <a:xfrm>
              <a:off x="4211" y="2327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W</a:t>
              </a:r>
            </a:p>
          </p:txBody>
        </p:sp>
        <p:sp>
          <p:nvSpPr>
            <p:cNvPr id="81" name="Text Box 91"/>
            <p:cNvSpPr txBox="1">
              <a:spLocks noChangeArrowheads="1"/>
            </p:cNvSpPr>
            <p:nvPr/>
          </p:nvSpPr>
          <p:spPr bwMode="auto">
            <a:xfrm>
              <a:off x="4244" y="1420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82" name="Text Box 92"/>
            <p:cNvSpPr txBox="1">
              <a:spLocks noChangeArrowheads="1"/>
            </p:cNvSpPr>
            <p:nvPr/>
          </p:nvSpPr>
          <p:spPr bwMode="auto">
            <a:xfrm>
              <a:off x="4244" y="1783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83" name="Text Box 93"/>
            <p:cNvSpPr txBox="1">
              <a:spLocks noChangeArrowheads="1"/>
            </p:cNvSpPr>
            <p:nvPr/>
          </p:nvSpPr>
          <p:spPr bwMode="auto">
            <a:xfrm>
              <a:off x="4244" y="2191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84" name="Text Box 94"/>
            <p:cNvSpPr txBox="1">
              <a:spLocks noChangeArrowheads="1"/>
            </p:cNvSpPr>
            <p:nvPr/>
          </p:nvSpPr>
          <p:spPr bwMode="auto">
            <a:xfrm>
              <a:off x="4244" y="2554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85" name="Text Box 95"/>
            <p:cNvSpPr txBox="1">
              <a:spLocks noChangeArrowheads="1"/>
            </p:cNvSpPr>
            <p:nvPr/>
          </p:nvSpPr>
          <p:spPr bwMode="auto">
            <a:xfrm>
              <a:off x="3142" y="845"/>
              <a:ext cx="1675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Supersymmetric </a:t>
              </a:r>
            </a:p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Partner</a:t>
              </a:r>
            </a:p>
          </p:txBody>
        </p:sp>
        <p:sp>
          <p:nvSpPr>
            <p:cNvPr id="86" name="Text Box 96"/>
            <p:cNvSpPr txBox="1">
              <a:spLocks noChangeArrowheads="1"/>
            </p:cNvSpPr>
            <p:nvPr/>
          </p:nvSpPr>
          <p:spPr bwMode="auto">
            <a:xfrm>
              <a:off x="3382" y="3279"/>
              <a:ext cx="531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Spin</a:t>
              </a:r>
            </a:p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0</a:t>
              </a:r>
            </a:p>
          </p:txBody>
        </p:sp>
        <p:sp>
          <p:nvSpPr>
            <p:cNvPr id="87" name="Text Box 97"/>
            <p:cNvSpPr txBox="1">
              <a:spLocks noChangeArrowheads="1"/>
            </p:cNvSpPr>
            <p:nvPr/>
          </p:nvSpPr>
          <p:spPr bwMode="auto">
            <a:xfrm>
              <a:off x="4108" y="3279"/>
              <a:ext cx="58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Spin </a:t>
              </a:r>
            </a:p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1/2</a:t>
              </a:r>
            </a:p>
          </p:txBody>
        </p:sp>
        <p:sp>
          <p:nvSpPr>
            <p:cNvPr id="88" name="Text Box 98"/>
            <p:cNvSpPr txBox="1">
              <a:spLocks noChangeArrowheads="1"/>
            </p:cNvSpPr>
            <p:nvPr/>
          </p:nvSpPr>
          <p:spPr bwMode="auto">
            <a:xfrm>
              <a:off x="4605" y="3295"/>
              <a:ext cx="635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Spin</a:t>
              </a:r>
            </a:p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1/2</a:t>
              </a:r>
            </a:p>
          </p:txBody>
        </p:sp>
        <p:sp>
          <p:nvSpPr>
            <p:cNvPr id="89" name="AutoShape 99"/>
            <p:cNvSpPr>
              <a:spLocks noChangeArrowheads="1"/>
            </p:cNvSpPr>
            <p:nvPr/>
          </p:nvSpPr>
          <p:spPr bwMode="auto">
            <a:xfrm flipH="1">
              <a:off x="4561" y="1471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66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100"/>
            <p:cNvSpPr>
              <a:spLocks noChangeArrowheads="1"/>
            </p:cNvSpPr>
            <p:nvPr/>
          </p:nvSpPr>
          <p:spPr bwMode="auto">
            <a:xfrm>
              <a:off x="4651" y="1562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H</a:t>
              </a:r>
            </a:p>
          </p:txBody>
        </p:sp>
        <p:sp>
          <p:nvSpPr>
            <p:cNvPr id="91" name="Text Box 101"/>
            <p:cNvSpPr txBox="1">
              <a:spLocks noChangeArrowheads="1"/>
            </p:cNvSpPr>
            <p:nvPr/>
          </p:nvSpPr>
          <p:spPr bwMode="auto">
            <a:xfrm>
              <a:off x="4651" y="1435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92" name="Rectangle 102"/>
            <p:cNvSpPr>
              <a:spLocks noChangeArrowheads="1"/>
            </p:cNvSpPr>
            <p:nvPr/>
          </p:nvSpPr>
          <p:spPr bwMode="auto">
            <a:xfrm>
              <a:off x="4649" y="1933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ea typeface="ＭＳ Ｐゴシック" charset="-128"/>
                  <a:cs typeface="ＭＳ Ｐゴシック" charset="-128"/>
                </a:rPr>
                <a:t>H</a:t>
              </a:r>
            </a:p>
          </p:txBody>
        </p:sp>
        <p:sp>
          <p:nvSpPr>
            <p:cNvPr id="93" name="Text Box 103"/>
            <p:cNvSpPr txBox="1">
              <a:spLocks noChangeArrowheads="1"/>
            </p:cNvSpPr>
            <p:nvPr/>
          </p:nvSpPr>
          <p:spPr bwMode="auto">
            <a:xfrm>
              <a:off x="4694" y="1796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3200">
                  <a:ea typeface="ＭＳ Ｐゴシック" charset="-128"/>
                  <a:cs typeface="Arial" charset="0"/>
                </a:rPr>
                <a:t>~</a:t>
              </a:r>
            </a:p>
          </p:txBody>
        </p:sp>
        <p:sp>
          <p:nvSpPr>
            <p:cNvPr id="94" name="Oval 104"/>
            <p:cNvSpPr>
              <a:spLocks noChangeArrowheads="1"/>
            </p:cNvSpPr>
            <p:nvPr/>
          </p:nvSpPr>
          <p:spPr bwMode="auto">
            <a:xfrm>
              <a:off x="4785" y="2387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105"/>
            <p:cNvSpPr>
              <a:spLocks noChangeArrowheads="1"/>
            </p:cNvSpPr>
            <p:nvPr/>
          </p:nvSpPr>
          <p:spPr bwMode="auto">
            <a:xfrm>
              <a:off x="4785" y="2523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Oval 106"/>
            <p:cNvSpPr>
              <a:spLocks noChangeArrowheads="1"/>
            </p:cNvSpPr>
            <p:nvPr/>
          </p:nvSpPr>
          <p:spPr bwMode="auto">
            <a:xfrm>
              <a:off x="4785" y="2659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9" name="Group 107"/>
          <p:cNvGrpSpPr>
            <a:grpSpLocks/>
          </p:cNvGrpSpPr>
          <p:nvPr/>
        </p:nvGrpSpPr>
        <p:grpSpPr bwMode="auto">
          <a:xfrm>
            <a:off x="3563938" y="2925763"/>
            <a:ext cx="1008062" cy="2981325"/>
            <a:chOff x="2245" y="1843"/>
            <a:chExt cx="635" cy="1878"/>
          </a:xfrm>
        </p:grpSpPr>
        <p:sp>
          <p:nvSpPr>
            <p:cNvPr id="110" name="AutoShape 108"/>
            <p:cNvSpPr>
              <a:spLocks noChangeArrowheads="1"/>
            </p:cNvSpPr>
            <p:nvPr/>
          </p:nvSpPr>
          <p:spPr bwMode="auto">
            <a:xfrm flipH="1">
              <a:off x="2245" y="1843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Text Box 109"/>
            <p:cNvSpPr txBox="1">
              <a:spLocks noChangeArrowheads="1"/>
            </p:cNvSpPr>
            <p:nvPr/>
          </p:nvSpPr>
          <p:spPr bwMode="auto">
            <a:xfrm>
              <a:off x="2245" y="3203"/>
              <a:ext cx="635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Spin</a:t>
              </a:r>
            </a:p>
            <a:p>
              <a:pPr algn="ctr" eaLnBrk="1" hangingPunct="1"/>
              <a:r>
                <a:rPr kumimoji="1" lang="en-US" altLang="ja-JP" b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0</a:t>
              </a:r>
            </a:p>
          </p:txBody>
        </p:sp>
        <p:sp>
          <p:nvSpPr>
            <p:cNvPr id="112" name="Rectangle 110"/>
            <p:cNvSpPr>
              <a:spLocks noChangeArrowheads="1"/>
            </p:cNvSpPr>
            <p:nvPr/>
          </p:nvSpPr>
          <p:spPr bwMode="auto">
            <a:xfrm>
              <a:off x="2335" y="1934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H</a:t>
              </a:r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auto">
            <a:xfrm>
              <a:off x="2426" y="2387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auto">
            <a:xfrm>
              <a:off x="2426" y="2523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auto">
            <a:xfrm>
              <a:off x="2426" y="2659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6" name="Group 115"/>
          <p:cNvGrpSpPr>
            <a:grpSpLocks/>
          </p:cNvGrpSpPr>
          <p:nvPr/>
        </p:nvGrpSpPr>
        <p:grpSpPr bwMode="auto">
          <a:xfrm>
            <a:off x="3567113" y="2349500"/>
            <a:ext cx="647700" cy="663575"/>
            <a:chOff x="2247" y="1480"/>
            <a:chExt cx="408" cy="418"/>
          </a:xfrm>
        </p:grpSpPr>
        <p:sp>
          <p:nvSpPr>
            <p:cNvPr id="117" name="AutoShape 116"/>
            <p:cNvSpPr>
              <a:spLocks noChangeArrowheads="1"/>
            </p:cNvSpPr>
            <p:nvPr/>
          </p:nvSpPr>
          <p:spPr bwMode="auto">
            <a:xfrm flipH="1">
              <a:off x="2247" y="1480"/>
              <a:ext cx="408" cy="408"/>
            </a:xfrm>
            <a:prstGeom prst="cube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Rectangle 117"/>
            <p:cNvSpPr>
              <a:spLocks noChangeArrowheads="1"/>
            </p:cNvSpPr>
            <p:nvPr/>
          </p:nvSpPr>
          <p:spPr bwMode="auto">
            <a:xfrm>
              <a:off x="2337" y="1571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kumimoji="1" lang="en-US" altLang="ja-JP" sz="2800" b="1" i="1">
                  <a:solidFill>
                    <a:srgbClr val="0337C9"/>
                  </a:solidFill>
                  <a:ea typeface="ＭＳ Ｐゴシック" charset="-128"/>
                  <a:cs typeface="ＭＳ Ｐゴシック" charset="-128"/>
                </a:rPr>
                <a:t>H</a:t>
              </a:r>
            </a:p>
          </p:txBody>
        </p:sp>
      </p:grpSp>
      <p:sp>
        <p:nvSpPr>
          <p:cNvPr id="119" name="Date Placeholder 1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20" name="Slide Number Placeholder 1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21" name="Footer Placeholder 1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Potential SUSY Scenario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9" name="Picture 18" descr="figure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81942" y="869950"/>
            <a:ext cx="7865157" cy="5486400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rot="5400000">
            <a:off x="24209" y="3289697"/>
            <a:ext cx="5029994" cy="1588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74368" y="5987018"/>
            <a:ext cx="346963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Consistent with current LHC </a:t>
            </a:r>
            <a:r>
              <a:rPr lang="en-US" dirty="0" smtClean="0"/>
              <a:t>results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67301" y="591133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350GeV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" y="61896"/>
            <a:ext cx="914399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kern="0" dirty="0" smtClean="0">
                <a:latin typeface="+mj-lt"/>
                <a:cs typeface="Calibri" pitchFamily="34" charset="0"/>
              </a:rPr>
              <a:t>Past/Existing High Energy Frontier Colliders</a:t>
            </a:r>
            <a:endParaRPr kumimoji="0" lang="en-GB" sz="32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cs typeface="Calibri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6560" y="800100"/>
            <a:ext cx="868774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Only referring to the highest energy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Lepton colliders: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LEP</a:t>
            </a:r>
            <a:r>
              <a:rPr lang="en-US" dirty="0" smtClean="0">
                <a:solidFill>
                  <a:srgbClr val="000000"/>
                </a:solidFill>
              </a:rPr>
              <a:t> (Large Electron Positron Colliders)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Z</a:t>
            </a:r>
            <a:r>
              <a:rPr lang="en-US" baseline="-25000" dirty="0" smtClean="0">
                <a:solidFill>
                  <a:srgbClr val="000000"/>
                </a:solidFill>
              </a:rPr>
              <a:t>0</a:t>
            </a:r>
            <a:r>
              <a:rPr lang="en-US" dirty="0" smtClean="0">
                <a:solidFill>
                  <a:srgbClr val="000000"/>
                </a:solidFill>
              </a:rPr>
              <a:t> factory at 90GeV electron-positron </a:t>
            </a:r>
            <a:r>
              <a:rPr lang="en-US" dirty="0" err="1" smtClean="0">
                <a:solidFill>
                  <a:srgbClr val="000000"/>
                </a:solidFill>
              </a:rPr>
              <a:t>cms</a:t>
            </a:r>
            <a:r>
              <a:rPr lang="en-US" dirty="0" smtClean="0">
                <a:solidFill>
                  <a:srgbClr val="000000"/>
                </a:solidFill>
              </a:rPr>
              <a:t> energy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W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W</a:t>
            </a:r>
            <a:r>
              <a:rPr lang="en-US" baseline="30000" dirty="0" smtClean="0">
                <a:solidFill>
                  <a:srgbClr val="000000"/>
                </a:solidFill>
              </a:rPr>
              <a:t>-</a:t>
            </a:r>
            <a:r>
              <a:rPr lang="en-US" dirty="0" smtClean="0">
                <a:solidFill>
                  <a:srgbClr val="000000"/>
                </a:solidFill>
              </a:rPr>
              <a:t> factory at 160GeV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Above 200GeV for </a:t>
            </a:r>
            <a:r>
              <a:rPr lang="en-US" dirty="0" err="1" smtClean="0">
                <a:solidFill>
                  <a:srgbClr val="000000"/>
                </a:solidFill>
              </a:rPr>
              <a:t>higgs</a:t>
            </a:r>
            <a:r>
              <a:rPr lang="en-US" dirty="0" smtClean="0">
                <a:solidFill>
                  <a:srgbClr val="000000"/>
                </a:solidFill>
              </a:rPr>
              <a:t> search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Closed in </a:t>
            </a:r>
          </a:p>
          <a:p>
            <a:pPr marL="742950" lvl="1" indent="-285750"/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SLC 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dirty="0" err="1" smtClean="0">
                <a:solidFill>
                  <a:srgbClr val="000000"/>
                </a:solidFill>
              </a:rPr>
              <a:t>Standford</a:t>
            </a:r>
            <a:r>
              <a:rPr lang="en-US" dirty="0" smtClean="0">
                <a:solidFill>
                  <a:srgbClr val="000000"/>
                </a:solidFill>
              </a:rPr>
              <a:t> Linear Collider)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Z</a:t>
            </a:r>
            <a:r>
              <a:rPr lang="en-US" baseline="-25000" dirty="0" smtClean="0">
                <a:solidFill>
                  <a:srgbClr val="000000"/>
                </a:solidFill>
              </a:rPr>
              <a:t>0</a:t>
            </a:r>
            <a:r>
              <a:rPr lang="en-US" dirty="0" smtClean="0">
                <a:solidFill>
                  <a:srgbClr val="000000"/>
                </a:solidFill>
              </a:rPr>
              <a:t> factory at 90GeV electron-positron </a:t>
            </a:r>
            <a:r>
              <a:rPr lang="en-US" dirty="0" err="1" smtClean="0">
                <a:solidFill>
                  <a:srgbClr val="000000"/>
                </a:solidFill>
              </a:rPr>
              <a:t>cms</a:t>
            </a:r>
            <a:r>
              <a:rPr lang="en-US" dirty="0" smtClean="0">
                <a:solidFill>
                  <a:srgbClr val="000000"/>
                </a:solidFill>
              </a:rPr>
              <a:t> energy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Hadron</a:t>
            </a:r>
            <a:r>
              <a:rPr lang="en-US" dirty="0" smtClean="0">
                <a:solidFill>
                  <a:srgbClr val="000000"/>
                </a:solidFill>
              </a:rPr>
              <a:t> colliders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LHC</a:t>
            </a:r>
            <a:r>
              <a:rPr lang="en-US" dirty="0" smtClean="0">
                <a:solidFill>
                  <a:srgbClr val="000000"/>
                </a:solidFill>
              </a:rPr>
              <a:t> (Large </a:t>
            </a:r>
            <a:r>
              <a:rPr lang="en-US" dirty="0" err="1" smtClean="0">
                <a:solidFill>
                  <a:srgbClr val="000000"/>
                </a:solidFill>
              </a:rPr>
              <a:t>Hadron</a:t>
            </a:r>
            <a:r>
              <a:rPr lang="en-US" dirty="0" smtClean="0">
                <a:solidFill>
                  <a:srgbClr val="000000"/>
                </a:solidFill>
              </a:rPr>
              <a:t> Collider):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Proton-proton with 13TeV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Ion-ion operation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Still operating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18242698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100">
        <p:cut/>
      </p:transition>
    </mc:Choice>
    <mc:Fallback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Conclusion on Physics Case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Lepton colliders offer additional paths to the Higgs</a:t>
            </a:r>
          </a:p>
          <a:p>
            <a:pPr lvl="1"/>
            <a:r>
              <a:rPr lang="en-US" dirty="0" smtClean="0"/>
              <a:t>Model independent</a:t>
            </a:r>
          </a:p>
          <a:p>
            <a:pPr lvl="1"/>
            <a:r>
              <a:rPr lang="en-US" dirty="0" smtClean="0"/>
              <a:t>Invisible decays</a:t>
            </a:r>
          </a:p>
          <a:p>
            <a:r>
              <a:rPr lang="en-US" dirty="0" smtClean="0"/>
              <a:t>Most of the Higgs measurements require at least ~350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Higher energies to add</a:t>
            </a:r>
          </a:p>
          <a:p>
            <a:pPr lvl="1"/>
            <a:r>
              <a:rPr lang="en-US" dirty="0" err="1" smtClean="0"/>
              <a:t>Htt</a:t>
            </a:r>
            <a:r>
              <a:rPr lang="en-US" dirty="0" smtClean="0"/>
              <a:t> (500 </a:t>
            </a:r>
            <a:r>
              <a:rPr lang="en-US" dirty="0" err="1" smtClean="0"/>
              <a:t>GeV</a:t>
            </a:r>
            <a:r>
              <a:rPr lang="en-US" dirty="0" smtClean="0"/>
              <a:t> or slightly above)</a:t>
            </a:r>
          </a:p>
          <a:p>
            <a:pPr lvl="1"/>
            <a:r>
              <a:rPr lang="en-US" dirty="0" smtClean="0"/>
              <a:t>Higgs-self coupling (even higher energy best)</a:t>
            </a:r>
          </a:p>
          <a:p>
            <a:pPr lvl="1"/>
            <a:r>
              <a:rPr lang="en-US" dirty="0" smtClean="0"/>
              <a:t>higher energies generally improves the results for rare decays</a:t>
            </a:r>
          </a:p>
          <a:p>
            <a:endParaRPr lang="en-US" dirty="0" smtClean="0"/>
          </a:p>
          <a:p>
            <a:r>
              <a:rPr lang="en-US" dirty="0" smtClean="0"/>
              <a:t>Lepton collider offer a unique path to the top at threshold</a:t>
            </a:r>
          </a:p>
          <a:p>
            <a:r>
              <a:rPr lang="en-US" dirty="0" smtClean="0"/>
              <a:t>Requires around 350GeV (</a:t>
            </a:r>
            <a:r>
              <a:rPr lang="en-US" dirty="0" err="1" smtClean="0"/>
              <a:t>ttbar</a:t>
            </a:r>
            <a:r>
              <a:rPr lang="en-US" dirty="0" smtClean="0"/>
              <a:t> threshold at)</a:t>
            </a:r>
          </a:p>
          <a:p>
            <a:r>
              <a:rPr lang="en-US" dirty="0" smtClean="0"/>
              <a:t>Symmetry measurements suggests 400-500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New physics at LHC – who knows ? Most likely the higher energy the better.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9922123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Lepton Collider Options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Three main approaches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Big LEP-type collider ring</a:t>
            </a:r>
          </a:p>
          <a:p>
            <a:pPr lvl="1"/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, </a:t>
            </a:r>
            <a:r>
              <a:rPr lang="en-US" dirty="0" err="1" smtClean="0"/>
              <a:t>CepC</a:t>
            </a:r>
            <a:endParaRPr lang="en-US" dirty="0" smtClean="0"/>
          </a:p>
          <a:p>
            <a:pPr lvl="1"/>
            <a:r>
              <a:rPr lang="en-US" dirty="0" smtClean="0"/>
              <a:t>Later a proton collider in the same tunnel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Linear collider</a:t>
            </a:r>
          </a:p>
          <a:p>
            <a:pPr lvl="1"/>
            <a:r>
              <a:rPr lang="en-US" dirty="0" smtClean="0"/>
              <a:t>ILC, CLIC</a:t>
            </a:r>
          </a:p>
          <a:p>
            <a:pPr lvl="1"/>
            <a:r>
              <a:rPr lang="en-US" dirty="0" smtClean="0"/>
              <a:t>The focus of this school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Muon</a:t>
            </a:r>
            <a:r>
              <a:rPr lang="en-US" dirty="0" smtClean="0"/>
              <a:t> collider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9922123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Ring Collider Energy Limitation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32</a:t>
            </a:fld>
            <a:endParaRPr lang="en-US"/>
          </a:p>
        </p:txBody>
      </p:sp>
      <p:grpSp>
        <p:nvGrpSpPr>
          <p:cNvPr id="3" name="Group 103"/>
          <p:cNvGrpSpPr>
            <a:grpSpLocks/>
          </p:cNvGrpSpPr>
          <p:nvPr/>
        </p:nvGrpSpPr>
        <p:grpSpPr bwMode="auto">
          <a:xfrm>
            <a:off x="3124200" y="1001712"/>
            <a:ext cx="5519935" cy="3024188"/>
            <a:chOff x="1533" y="527"/>
            <a:chExt cx="2382" cy="1010"/>
          </a:xfrm>
        </p:grpSpPr>
        <p:grpSp>
          <p:nvGrpSpPr>
            <p:cNvPr id="7" name="Group 72"/>
            <p:cNvGrpSpPr>
              <a:grpSpLocks/>
            </p:cNvGrpSpPr>
            <p:nvPr/>
          </p:nvGrpSpPr>
          <p:grpSpPr bwMode="auto">
            <a:xfrm>
              <a:off x="1707" y="760"/>
              <a:ext cx="2208" cy="603"/>
              <a:chOff x="1181" y="805"/>
              <a:chExt cx="2393" cy="603"/>
            </a:xfrm>
          </p:grpSpPr>
          <p:grpSp>
            <p:nvGrpSpPr>
              <p:cNvPr id="8" name="Group 73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9" name="Group 74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34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" name="Rectangle 80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89" cy="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N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  <p:sp>
              <p:nvSpPr>
                <p:cNvPr id="33" name="Rectangle 81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83" cy="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S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</p:grpSp>
          <p:sp>
            <p:nvSpPr>
              <p:cNvPr id="29" name="Rectangle 82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88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N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  <p:sp>
            <p:nvSpPr>
              <p:cNvPr id="30" name="Rectangle 83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8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S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</p:grpSp>
        <p:grpSp>
          <p:nvGrpSpPr>
            <p:cNvPr id="10" name="Group 84"/>
            <p:cNvGrpSpPr>
              <a:grpSpLocks/>
            </p:cNvGrpSpPr>
            <p:nvPr/>
          </p:nvGrpSpPr>
          <p:grpSpPr bwMode="auto">
            <a:xfrm>
              <a:off x="1543" y="980"/>
              <a:ext cx="376" cy="409"/>
              <a:chOff x="993" y="1025"/>
              <a:chExt cx="403" cy="409"/>
            </a:xfrm>
          </p:grpSpPr>
          <p:sp>
            <p:nvSpPr>
              <p:cNvPr id="26" name="Oval 85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Oval 86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86" lon="21299986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87"/>
            <p:cNvGrpSpPr>
              <a:grpSpLocks/>
            </p:cNvGrpSpPr>
            <p:nvPr/>
          </p:nvGrpSpPr>
          <p:grpSpPr bwMode="auto">
            <a:xfrm>
              <a:off x="2702" y="1065"/>
              <a:ext cx="328" cy="472"/>
              <a:chOff x="2260" y="1110"/>
              <a:chExt cx="355" cy="472"/>
            </a:xfrm>
          </p:grpSpPr>
          <p:sp>
            <p:nvSpPr>
              <p:cNvPr id="16" name="Line 88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Oval 89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Oval 90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91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92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93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94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Line 95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96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9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" name="Group 98"/>
            <p:cNvGrpSpPr>
              <a:grpSpLocks/>
            </p:cNvGrpSpPr>
            <p:nvPr/>
          </p:nvGrpSpPr>
          <p:grpSpPr bwMode="auto">
            <a:xfrm>
              <a:off x="2134" y="527"/>
              <a:ext cx="1424" cy="306"/>
              <a:chOff x="1895" y="572"/>
              <a:chExt cx="1044" cy="306"/>
            </a:xfrm>
          </p:grpSpPr>
          <p:grpSp>
            <p:nvGrpSpPr>
              <p:cNvPr id="28" name="Group 99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14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" name="Text Box 102"/>
              <p:cNvSpPr txBox="1">
                <a:spLocks noChangeArrowheads="1"/>
              </p:cNvSpPr>
              <p:nvPr/>
            </p:nvSpPr>
            <p:spPr bwMode="auto">
              <a:xfrm>
                <a:off x="1895" y="572"/>
                <a:ext cx="1044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200"/>
                  <a:t>accelerating cavities</a:t>
                </a:r>
              </a:p>
            </p:txBody>
          </p:sp>
        </p:grpSp>
      </p:grpSp>
      <p:sp>
        <p:nvSpPr>
          <p:cNvPr id="105" name="TextBox 104"/>
          <p:cNvSpPr txBox="1"/>
          <p:nvPr/>
        </p:nvSpPr>
        <p:spPr>
          <a:xfrm>
            <a:off x="175219" y="846375"/>
            <a:ext cx="3352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can be used many times</a:t>
            </a:r>
          </a:p>
          <a:p>
            <a:endParaRPr lang="en-US" dirty="0" smtClean="0"/>
          </a:p>
          <a:p>
            <a:r>
              <a:rPr lang="en-US" dirty="0" smtClean="0"/>
              <a:t>Lepton beam energy is below LHC</a:t>
            </a:r>
          </a:p>
          <a:p>
            <a:r>
              <a:rPr lang="en-US" dirty="0" smtClean="0"/>
              <a:t>-&gt; magnets are not a problem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13951" y="2343831"/>
            <a:ext cx="40725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synchrotron radiation is: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 LEP2 lost 2.75GeV/turn for E=105GeV</a:t>
            </a:r>
          </a:p>
          <a:p>
            <a:endParaRPr lang="en-US" dirty="0" smtClean="0"/>
          </a:p>
          <a:p>
            <a:r>
              <a:rPr lang="en-US" dirty="0" smtClean="0"/>
              <a:t>Pay for installed voltage (ΔE) and size (R),</a:t>
            </a:r>
          </a:p>
          <a:p>
            <a:r>
              <a:rPr lang="en-US" dirty="0" smtClean="0"/>
              <a:t>so scale as: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874051" y="5330304"/>
            <a:ext cx="4056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-&gt; use heavier particles, e.g. </a:t>
            </a:r>
            <a:r>
              <a:rPr lang="en-US" dirty="0" err="1" smtClean="0"/>
              <a:t>muons</a:t>
            </a:r>
            <a:endParaRPr lang="en-US" dirty="0" smtClean="0"/>
          </a:p>
          <a:p>
            <a:r>
              <a:rPr lang="en-US" dirty="0" smtClean="0"/>
              <a:t>-&gt; or linear collider</a:t>
            </a:r>
          </a:p>
          <a:p>
            <a:r>
              <a:rPr lang="en-US" dirty="0" smtClean="0"/>
              <a:t>(-&gt; or try to push a bit harder on cost)</a:t>
            </a: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457200" y="2795359"/>
          <a:ext cx="1911350" cy="890587"/>
        </p:xfrm>
        <a:graphic>
          <a:graphicData uri="http://schemas.openxmlformats.org/presentationml/2006/ole">
            <p:oleObj spid="_x0000_s201730" name="Equation" r:id="rId3" imgW="927100" imgH="431800" progId="Equation.3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1720188" y="4728358"/>
          <a:ext cx="2040295" cy="1764743"/>
        </p:xfrm>
        <a:graphic>
          <a:graphicData uri="http://schemas.openxmlformats.org/presentationml/2006/ole">
            <p:oleObj spid="_x0000_s201731" name="Equation" r:id="rId4" imgW="1041400" imgH="901700" progId="Equation.3">
              <p:embed/>
            </p:oleObj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6165900" y="4563258"/>
          <a:ext cx="1990725" cy="419100"/>
        </p:xfrm>
        <a:graphic>
          <a:graphicData uri="http://schemas.openxmlformats.org/presentationml/2006/ole">
            <p:oleObj spid="_x0000_s201732" name="Equation" r:id="rId5" imgW="9652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Collider Energy Limitation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585788" y="1327736"/>
            <a:ext cx="8101012" cy="912812"/>
            <a:chOff x="530" y="2341"/>
            <a:chExt cx="5528" cy="575"/>
          </a:xfrm>
        </p:grpSpPr>
        <p:sp>
          <p:nvSpPr>
            <p:cNvPr id="40" name="Line 6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7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8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9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10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AutoShape 17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2" name="AutoShape 18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3" name="AutoShape 19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AutoShape 20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AutoShape 22"/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7" name="AutoShape 23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8" name="Line 24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AutoShape 26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AutoShape 27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8"/>
            <p:cNvSpPr>
              <a:spLocks noChangeArrowheads="1"/>
            </p:cNvSpPr>
            <p:nvPr/>
          </p:nvSpPr>
          <p:spPr bwMode="auto">
            <a:xfrm>
              <a:off x="530" y="2757"/>
              <a:ext cx="384" cy="1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000"/>
                <a:t>source</a:t>
              </a:r>
            </a:p>
          </p:txBody>
        </p:sp>
        <p:sp>
          <p:nvSpPr>
            <p:cNvPr id="63" name="Rectangle 29"/>
            <p:cNvSpPr>
              <a:spLocks noChangeArrowheads="1"/>
            </p:cNvSpPr>
            <p:nvPr/>
          </p:nvSpPr>
          <p:spPr bwMode="auto">
            <a:xfrm>
              <a:off x="1819" y="2763"/>
              <a:ext cx="569" cy="153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000"/>
                <a:t>main linac</a:t>
              </a:r>
            </a:p>
          </p:txBody>
        </p: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85" name="Rectangle 31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9" name="Group 33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3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4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" name="Group 36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" name="Group 39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9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" name="Group 42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7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" name="Group 45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5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4" name="Group 48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88" name="Rectangle 4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5" name="Group 51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66" name="Rectangle 52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6" name="Group 53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83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56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81" name="Rectangle 5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59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79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62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77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65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75" name="Rectangle 6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68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73" name="Rectangle 6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06" name="TextBox 105"/>
          <p:cNvSpPr txBox="1"/>
          <p:nvPr/>
        </p:nvSpPr>
        <p:spPr>
          <a:xfrm>
            <a:off x="585788" y="2540000"/>
            <a:ext cx="418264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Hardly any synchrotron radiation</a:t>
            </a:r>
          </a:p>
          <a:p>
            <a:endParaRPr lang="en-US" dirty="0" smtClean="0"/>
          </a:p>
          <a:p>
            <a:r>
              <a:rPr lang="en-US" dirty="0" smtClean="0"/>
              <a:t>Beam can only be used only once</a:t>
            </a:r>
          </a:p>
          <a:p>
            <a:r>
              <a:rPr lang="en-US" dirty="0" smtClean="0"/>
              <a:t>-&gt; strong beam-beam effects</a:t>
            </a:r>
          </a:p>
          <a:p>
            <a:endParaRPr lang="en-US" dirty="0" smtClean="0"/>
          </a:p>
          <a:p>
            <a:r>
              <a:rPr lang="en-US" dirty="0" smtClean="0"/>
              <a:t>Acceleration gradient is an important issue</a:t>
            </a:r>
            <a:endParaRPr lang="en-US" dirty="0"/>
          </a:p>
        </p:txBody>
      </p:sp>
      <p:graphicFrame>
        <p:nvGraphicFramePr>
          <p:cNvPr id="752642" name="Object 2"/>
          <p:cNvGraphicFramePr>
            <a:graphicFrameLocks noChangeAspect="1"/>
          </p:cNvGraphicFramePr>
          <p:nvPr/>
        </p:nvGraphicFramePr>
        <p:xfrm>
          <a:off x="6056313" y="3028950"/>
          <a:ext cx="1938337" cy="419100"/>
        </p:xfrm>
        <a:graphic>
          <a:graphicData uri="http://schemas.openxmlformats.org/presentationml/2006/ole">
            <p:oleObj spid="_x0000_s202754" name="Equation" r:id="rId3" imgW="9398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Simplified Cost Scaling Comparison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726238" y="3073400"/>
          <a:ext cx="1990725" cy="419100"/>
        </p:xfrm>
        <a:graphic>
          <a:graphicData uri="http://schemas.openxmlformats.org/presentationml/2006/ole">
            <p:oleObj spid="_x0000_s203778" name="Equation" r:id="rId3" imgW="965200" imgH="203200" progId="Equation.3">
              <p:embed/>
            </p:oleObj>
          </a:graphicData>
        </a:graphic>
      </p:graphicFrame>
      <p:graphicFrame>
        <p:nvGraphicFramePr>
          <p:cNvPr id="750595" name="Object 3"/>
          <p:cNvGraphicFramePr>
            <a:graphicFrameLocks noChangeAspect="1"/>
          </p:cNvGraphicFramePr>
          <p:nvPr/>
        </p:nvGraphicFramePr>
        <p:xfrm>
          <a:off x="6726238" y="1698626"/>
          <a:ext cx="1808162" cy="366713"/>
        </p:xfrm>
        <a:graphic>
          <a:graphicData uri="http://schemas.openxmlformats.org/presentationml/2006/ole">
            <p:oleObj spid="_x0000_s203779" name="Equation" r:id="rId4" imgW="876300" imgH="1778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726238" y="977900"/>
            <a:ext cx="786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Linac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726238" y="2540000"/>
            <a:ext cx="706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Ring: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906902" y="5191316"/>
            <a:ext cx="6092195" cy="369332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There will always be an energy where linear colliders are better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553200" y="3910568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consumption behaves similar to cost  for constant luminosity</a:t>
            </a:r>
            <a:endParaRPr lang="en-US" dirty="0"/>
          </a:p>
        </p:txBody>
      </p:sp>
      <p:pic>
        <p:nvPicPr>
          <p:cNvPr id="16" name="Picture 15" descr="ring_vs_lina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6912" y="712897"/>
            <a:ext cx="6299200" cy="4409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Circular vs. Linear Colliders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7" name="Group 30"/>
          <p:cNvGrpSpPr/>
          <p:nvPr/>
        </p:nvGrpSpPr>
        <p:grpSpPr>
          <a:xfrm>
            <a:off x="568125" y="935310"/>
            <a:ext cx="7819321" cy="5025908"/>
            <a:chOff x="899592" y="315748"/>
            <a:chExt cx="6332008" cy="3905340"/>
          </a:xfrm>
        </p:grpSpPr>
        <p:pic>
          <p:nvPicPr>
            <p:cNvPr id="8" name="Picture 7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899592" y="584414"/>
              <a:ext cx="6332008" cy="3636674"/>
            </a:xfrm>
            <a:prstGeom prst="rect">
              <a:avLst/>
            </a:prstGeom>
            <a:solidFill>
              <a:srgbClr val="666633"/>
            </a:solidFill>
            <a:ln>
              <a:solidFill>
                <a:schemeClr val="tx1"/>
              </a:solidFill>
            </a:ln>
          </p:spPr>
        </p:pic>
        <p:cxnSp>
          <p:nvCxnSpPr>
            <p:cNvPr id="9" name="Straight Arrow Connector 8"/>
            <p:cNvCxnSpPr/>
            <p:nvPr/>
          </p:nvCxnSpPr>
          <p:spPr bwMode="auto">
            <a:xfrm flipH="1" flipV="1">
              <a:off x="3779912" y="3068960"/>
              <a:ext cx="864096" cy="28803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flipH="1" flipV="1">
              <a:off x="4572000" y="2600037"/>
              <a:ext cx="10690" cy="68494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4211960" y="3140968"/>
              <a:ext cx="741459" cy="3231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8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0000FF"/>
                  </a:solidFill>
                  <a:effectLst/>
                </a:rPr>
                <a:t>Linear</a:t>
              </a: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 bwMode="auto">
            <a:xfrm>
              <a:off x="2080800" y="2430000"/>
              <a:ext cx="109728" cy="109728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 bwMode="auto">
            <a:xfrm>
              <a:off x="4878000" y="836713"/>
              <a:ext cx="88880" cy="88880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04048" y="692696"/>
              <a:ext cx="122269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effectLst/>
                </a:rPr>
                <a:t>CepC</a:t>
              </a:r>
              <a:r>
                <a:rPr lang="en-US" sz="1400" dirty="0" smtClean="0">
                  <a:effectLst/>
                </a:rPr>
                <a:t> (2 IPs)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H="1">
              <a:off x="2080800" y="925594"/>
              <a:ext cx="1431012" cy="30153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3511813" y="315748"/>
              <a:ext cx="969460" cy="6098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solidFill>
                    <a:srgbClr val="FF0000"/>
                  </a:solidFill>
                  <a:effectLst/>
                </a:rPr>
                <a:t>Circular,</a:t>
              </a:r>
            </a:p>
            <a:p>
              <a:r>
                <a:rPr lang="en-US" sz="1500" dirty="0" smtClean="0">
                  <a:solidFill>
                    <a:srgbClr val="FF0000"/>
                  </a:solidFill>
                </a:rPr>
                <a:t>adding four experiments</a:t>
              </a:r>
              <a:endParaRPr lang="en-US" sz="1500" dirty="0" smtClean="0">
                <a:solidFill>
                  <a:srgbClr val="FF0000"/>
                </a:solidFill>
                <a:effectLst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019800" y="880607"/>
            <a:ext cx="3087055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000" dirty="0" smtClean="0">
                <a:effectLst/>
                <a:hlinkClick r:id="rId3"/>
              </a:rPr>
              <a:t>Modified from original version:</a:t>
            </a:r>
          </a:p>
          <a:p>
            <a:r>
              <a:rPr lang="da-DK" sz="1000" u="sng" dirty="0" smtClean="0">
                <a:effectLst/>
                <a:hlinkClick r:id="rId3"/>
              </a:rPr>
              <a:t>http</a:t>
            </a:r>
            <a:r>
              <a:rPr lang="da-DK" sz="1000" u="sng" dirty="0">
                <a:effectLst/>
                <a:hlinkClick r:id="rId3"/>
              </a:rPr>
              <a:t>://arxiv.org/pdf/1308.6176v3.</a:t>
            </a:r>
            <a:r>
              <a:rPr lang="da-DK" sz="1000" u="sng" dirty="0" smtClean="0">
                <a:effectLst/>
                <a:hlinkClick r:id="rId3"/>
              </a:rPr>
              <a:t>pdf</a:t>
            </a:r>
            <a:endParaRPr lang="da-DK" sz="1000" u="sng" dirty="0" smtClean="0"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55916" y="697468"/>
            <a:ext cx="115093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Gianotti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52128" y="3967440"/>
            <a:ext cx="2667000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China prepares a project similar to FCC-</a:t>
            </a:r>
            <a:r>
              <a:rPr lang="en-US" dirty="0" err="1" smtClean="0"/>
              <a:t>ee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7285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/>
              <a:buNone/>
            </a:pPr>
            <a:r>
              <a:rPr lang="en-US" sz="4400" dirty="0" smtClean="0">
                <a:latin typeface="+mj-lt"/>
              </a:rPr>
              <a:t>CEPC, </a:t>
            </a:r>
            <a:r>
              <a:rPr lang="en-US" sz="4400" dirty="0" err="1" smtClean="0">
                <a:latin typeface="+mj-lt"/>
              </a:rPr>
              <a:t>SppC</a:t>
            </a:r>
            <a:r>
              <a:rPr lang="en-US" sz="4400" dirty="0" smtClean="0">
                <a:latin typeface="+mj-lt"/>
              </a:rPr>
              <a:t>, FCC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7285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CEPC/</a:t>
            </a:r>
            <a:r>
              <a:rPr lang="en-US" dirty="0" err="1" smtClean="0"/>
              <a:t>SppC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-16580" y="857085"/>
            <a:ext cx="7495918" cy="4096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73808" y="847590"/>
            <a:ext cx="1991635" cy="6853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altLang="zh-CN" sz="1600" i="1" dirty="0" smtClean="0">
                <a:latin typeface="+mj-lt"/>
                <a:cs typeface="Times New Roman" panose="02020603050405020304" pitchFamily="18" charset="0"/>
              </a:rPr>
              <a:t>D. Wang </a:t>
            </a:r>
            <a:r>
              <a:rPr lang="en-US" altLang="zh-CN" sz="1600" i="1" dirty="0">
                <a:latin typeface="+mj-lt"/>
                <a:cs typeface="Times New Roman" panose="02020603050405020304" pitchFamily="18" charset="0"/>
              </a:rPr>
              <a:t>&amp; </a:t>
            </a:r>
            <a:r>
              <a:rPr lang="en-US" altLang="zh-CN" sz="1600" i="1" dirty="0" smtClean="0">
                <a:latin typeface="+mj-lt"/>
                <a:cs typeface="Times New Roman" panose="02020603050405020304" pitchFamily="18" charset="0"/>
              </a:rPr>
              <a:t>H. </a:t>
            </a:r>
            <a:r>
              <a:rPr lang="en-US" altLang="zh-CN" sz="1600" i="1" dirty="0" err="1" smtClean="0">
                <a:latin typeface="+mj-lt"/>
                <a:cs typeface="Times New Roman" panose="02020603050405020304" pitchFamily="18" charset="0"/>
              </a:rPr>
              <a:t>Geng</a:t>
            </a:r>
            <a:endParaRPr lang="en-US" altLang="zh-CN" sz="1600" i="1" dirty="0" smtClean="0">
              <a:latin typeface="+mj-lt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latin typeface="+mj-lt"/>
                <a:cs typeface="Times New Roman" panose="02020603050405020304" pitchFamily="18" charset="0"/>
              </a:rPr>
              <a:t>6</a:t>
            </a:r>
            <a:r>
              <a:rPr lang="en-US" sz="1600" i="1" kern="0" baseline="30000" dirty="0" smtClean="0">
                <a:latin typeface="+mj-lt"/>
                <a:cs typeface="Times New Roman" panose="02020603050405020304" pitchFamily="18" charset="0"/>
              </a:rPr>
              <a:t>th</a:t>
            </a:r>
            <a:r>
              <a:rPr lang="en-US" sz="1600" i="1" kern="0" dirty="0" smtClean="0">
                <a:latin typeface="+mj-lt"/>
                <a:cs typeface="Times New Roman" panose="02020603050405020304" pitchFamily="18" charset="0"/>
              </a:rPr>
              <a:t> TLEP Workshop</a:t>
            </a:r>
            <a:endParaRPr lang="en-GB" sz="1600" i="1" kern="0" dirty="0" smtClean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4037" y="4775646"/>
            <a:ext cx="4862742" cy="152041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 smtClean="0"/>
              <a:t>Study of project in China under leadership of IHEP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/>
              <a:t>Emphasis is on lepton collider</a:t>
            </a:r>
            <a:endParaRPr lang="en-GB" kern="0" dirty="0" smtClean="0"/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 smtClean="0"/>
              <a:t>CEPC is similar to FCC-</a:t>
            </a:r>
            <a:r>
              <a:rPr lang="en-GB" kern="0" dirty="0" err="1" smtClean="0"/>
              <a:t>ee</a:t>
            </a:r>
            <a:r>
              <a:rPr lang="en-GB" kern="0" dirty="0" smtClean="0"/>
              <a:t>, </a:t>
            </a:r>
            <a:r>
              <a:rPr lang="en-GB" kern="0" dirty="0" err="1" smtClean="0"/>
              <a:t>SppC</a:t>
            </a:r>
            <a:r>
              <a:rPr lang="en-GB" kern="0" dirty="0" smtClean="0"/>
              <a:t> similar to FCC-</a:t>
            </a:r>
            <a:r>
              <a:rPr lang="en-GB" kern="0" dirty="0" err="1" smtClean="0"/>
              <a:t>hh</a:t>
            </a:r>
            <a:endParaRPr lang="en-GB" kern="0" dirty="0" smtClean="0"/>
          </a:p>
          <a:p>
            <a:pPr marL="285750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Symbol" charset="0"/>
              <a:buChar char=""/>
            </a:pPr>
            <a:r>
              <a:rPr lang="en-GB" kern="0" dirty="0" smtClean="0"/>
              <a:t>Will not go into any detail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97648" y="3375291"/>
            <a:ext cx="158569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i="1" kern="0" dirty="0" smtClean="0">
                <a:latin typeface="+mn-lt"/>
              </a:rPr>
              <a:t>(</a:t>
            </a:r>
            <a:r>
              <a:rPr lang="en-US" sz="1400" i="1" kern="0" dirty="0" err="1" smtClean="0">
                <a:latin typeface="+mn-lt"/>
              </a:rPr>
              <a:t>centre</a:t>
            </a:r>
            <a:r>
              <a:rPr lang="en-US" sz="1400" i="1" kern="0" dirty="0" smtClean="0">
                <a:latin typeface="+mn-lt"/>
              </a:rPr>
              <a:t>-of mass !)</a:t>
            </a:r>
            <a:endParaRPr lang="en-GB" sz="1400" i="1" kern="0" dirty="0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4925" y="2491220"/>
            <a:ext cx="1252266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50-70 km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8058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5568" r="-173"/>
          <a:stretch/>
        </p:blipFill>
        <p:spPr>
          <a:xfrm>
            <a:off x="4248000" y="839072"/>
            <a:ext cx="4896000" cy="51849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" y="31118"/>
            <a:ext cx="9143999" cy="553998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Calibri" pitchFamily="34" charset="0"/>
              </a:rPr>
              <a:t>FCC</a:t>
            </a:r>
          </a:p>
        </p:txBody>
      </p:sp>
      <p:sp>
        <p:nvSpPr>
          <p:cNvPr id="8" name="Rectangle 7"/>
          <p:cNvSpPr/>
          <p:nvPr/>
        </p:nvSpPr>
        <p:spPr>
          <a:xfrm>
            <a:off x="89920" y="851773"/>
            <a:ext cx="4342380" cy="57092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FCC-</a:t>
            </a:r>
            <a:r>
              <a:rPr lang="en-US" sz="2400" kern="0" dirty="0" err="1" smtClean="0">
                <a:cs typeface="Calibri" pitchFamily="34" charset="0"/>
              </a:rPr>
              <a:t>hh</a:t>
            </a:r>
            <a:r>
              <a:rPr lang="en-US" sz="2400" kern="0" dirty="0" smtClean="0">
                <a:cs typeface="Calibri" pitchFamily="34" charset="0"/>
              </a:rPr>
              <a:t>: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0" dirty="0" smtClean="0">
                <a:cs typeface="Calibri" pitchFamily="34" charset="0"/>
              </a:rPr>
              <a:t>100TeV </a:t>
            </a:r>
            <a:r>
              <a:rPr lang="en-US" sz="2400" kern="0" dirty="0" err="1" smtClean="0">
                <a:cs typeface="Calibri" pitchFamily="34" charset="0"/>
              </a:rPr>
              <a:t>pp</a:t>
            </a:r>
            <a:r>
              <a:rPr lang="en-US" sz="2400" kern="0" dirty="0" smtClean="0">
                <a:cs typeface="Calibri" pitchFamily="34" charset="0"/>
              </a:rPr>
              <a:t> </a:t>
            </a:r>
            <a:r>
              <a:rPr lang="en-US" sz="2400" kern="0" dirty="0" err="1" smtClean="0">
                <a:cs typeface="Calibri" pitchFamily="34" charset="0"/>
              </a:rPr>
              <a:t>cms</a:t>
            </a:r>
            <a:r>
              <a:rPr lang="en-US" sz="2400" kern="0" dirty="0" smtClean="0">
                <a:cs typeface="Calibri" pitchFamily="34" charset="0"/>
              </a:rPr>
              <a:t> energy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0" dirty="0" smtClean="0">
                <a:cs typeface="Calibri" pitchFamily="34" charset="0"/>
              </a:rPr>
              <a:t>Can use ions</a:t>
            </a:r>
          </a:p>
          <a:p>
            <a:pPr marL="342900" indent="-342900">
              <a:spcBef>
                <a:spcPts val="1200"/>
              </a:spcBef>
              <a:buFont typeface="Symbol" charset="2"/>
              <a:buChar char=""/>
              <a:defRPr/>
            </a:pPr>
            <a:r>
              <a:rPr lang="en-US" sz="2400" kern="0" dirty="0">
                <a:cs typeface="Calibri" pitchFamily="34" charset="0"/>
              </a:rPr>
              <a:t>D</a:t>
            </a:r>
            <a:r>
              <a:rPr lang="en-US" sz="2400" kern="0" dirty="0" smtClean="0">
                <a:cs typeface="Calibri" pitchFamily="34" charset="0"/>
              </a:rPr>
              <a:t>efining infrastructure requirements</a:t>
            </a:r>
          </a:p>
          <a:p>
            <a:pPr marL="342900" indent="-342900">
              <a:spcBef>
                <a:spcPts val="1200"/>
              </a:spcBef>
              <a:buFont typeface="Symbol" charset="2"/>
              <a:buChar char=""/>
              <a:defRPr/>
            </a:pPr>
            <a:r>
              <a:rPr lang="en-US" sz="2400" kern="0" dirty="0" smtClean="0">
                <a:cs typeface="Calibri" pitchFamily="34" charset="0"/>
              </a:rPr>
              <a:t>100km circumference</a:t>
            </a:r>
          </a:p>
          <a:p>
            <a:pPr marL="342900" indent="-342900">
              <a:spcBef>
                <a:spcPts val="1200"/>
              </a:spcBef>
              <a:buFont typeface="Symbol" charset="2"/>
              <a:buChar char=""/>
              <a:defRPr/>
            </a:pPr>
            <a:endParaRPr lang="en-US" sz="100" kern="0" dirty="0" smtClean="0"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FCC-</a:t>
            </a:r>
            <a:r>
              <a:rPr lang="en-US" sz="2400" kern="0" dirty="0" err="1" smtClean="0">
                <a:cs typeface="Calibri" pitchFamily="34" charset="0"/>
              </a:rPr>
              <a:t>ee</a:t>
            </a:r>
            <a:r>
              <a:rPr lang="en-US" sz="2400" kern="0" dirty="0" smtClean="0">
                <a:cs typeface="Calibri" pitchFamily="34" charset="0"/>
              </a:rPr>
              <a:t>:</a:t>
            </a:r>
          </a:p>
          <a:p>
            <a:pPr marL="342900" indent="-342900">
              <a:spcBef>
                <a:spcPts val="1200"/>
              </a:spcBef>
              <a:buFont typeface="Arial"/>
              <a:buChar char="•"/>
              <a:defRPr/>
            </a:pPr>
            <a:r>
              <a:rPr lang="en-US" sz="2400" kern="0" dirty="0" err="1" smtClean="0">
                <a:cs typeface="Calibri" pitchFamily="34" charset="0"/>
              </a:rPr>
              <a:t>e</a:t>
            </a:r>
            <a:r>
              <a:rPr lang="en-US" sz="2400" kern="0" baseline="30000" dirty="0" err="1" smtClean="0">
                <a:cs typeface="Calibri" pitchFamily="34" charset="0"/>
              </a:rPr>
              <a:t>+</a:t>
            </a:r>
            <a:r>
              <a:rPr lang="en-US" sz="2400" kern="0" dirty="0" err="1" smtClean="0">
                <a:cs typeface="Calibri" pitchFamily="34" charset="0"/>
              </a:rPr>
              <a:t>e</a:t>
            </a:r>
            <a:r>
              <a:rPr lang="en-US" sz="2400" kern="0" baseline="30000" dirty="0" smtClean="0">
                <a:cs typeface="Calibri" pitchFamily="34" charset="0"/>
              </a:rPr>
              <a:t>-</a:t>
            </a:r>
            <a:r>
              <a:rPr lang="en-US" sz="2400" kern="0" dirty="0" smtClean="0">
                <a:cs typeface="Calibri" pitchFamily="34" charset="0"/>
              </a:rPr>
              <a:t> </a:t>
            </a:r>
            <a:r>
              <a:rPr lang="en-US" sz="2400" kern="0" dirty="0">
                <a:cs typeface="Calibri" pitchFamily="34" charset="0"/>
              </a:rPr>
              <a:t>collider, 90-350 </a:t>
            </a:r>
            <a:r>
              <a:rPr lang="en-US" sz="2400" kern="0" dirty="0" err="1">
                <a:cs typeface="Calibri" pitchFamily="34" charset="0"/>
              </a:rPr>
              <a:t>GeV</a:t>
            </a:r>
            <a:r>
              <a:rPr lang="en-US" sz="2400" kern="0" dirty="0">
                <a:cs typeface="Calibri" pitchFamily="34" charset="0"/>
              </a:rPr>
              <a:t> </a:t>
            </a:r>
            <a:r>
              <a:rPr lang="en-US" sz="2400" kern="0" dirty="0" err="1" smtClean="0">
                <a:cs typeface="Calibri" pitchFamily="34" charset="0"/>
              </a:rPr>
              <a:t>cms</a:t>
            </a:r>
            <a:r>
              <a:rPr lang="en-US" sz="2400" kern="0" dirty="0" smtClean="0">
                <a:cs typeface="Calibri" pitchFamily="34" charset="0"/>
              </a:rPr>
              <a:t>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cs typeface="Calibri" pitchFamily="34" charset="0"/>
              </a:rPr>
              <a:t>P</a:t>
            </a:r>
            <a:r>
              <a:rPr lang="en-US" sz="2400" kern="0" dirty="0" smtClean="0">
                <a:cs typeface="Calibri" pitchFamily="34" charset="0"/>
              </a:rPr>
              <a:t>otential intermediate step</a:t>
            </a:r>
          </a:p>
          <a:p>
            <a:pPr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FCC-he:</a:t>
            </a:r>
          </a:p>
          <a:p>
            <a:pPr marL="342900" indent="-342900">
              <a:spcBef>
                <a:spcPts val="1200"/>
              </a:spcBef>
              <a:buFont typeface="Arial"/>
              <a:buChar char="•"/>
              <a:defRPr/>
            </a:pPr>
            <a:r>
              <a:rPr lang="en-US" sz="2400" kern="0" dirty="0" smtClean="0">
                <a:cs typeface="Calibri" pitchFamily="34" charset="0"/>
              </a:rPr>
              <a:t>Hadron-electron option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283828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p14:dur="100">
        <p:cut/>
      </p:transition>
    </mc:Choice>
    <mc:Fallback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Key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2251"/>
            <a:ext cx="8229600" cy="565117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Energy</a:t>
            </a:r>
          </a:p>
          <a:p>
            <a:pPr lvl="1"/>
            <a:r>
              <a:rPr lang="en-US" dirty="0" smtClean="0"/>
              <a:t>Limited by the machine size and the strength of the bending dipole</a:t>
            </a:r>
          </a:p>
          <a:p>
            <a:pPr lvl="1">
              <a:buFont typeface="Symbol" charset="0"/>
              <a:buChar char=""/>
            </a:pPr>
            <a:r>
              <a:rPr lang="en-US" dirty="0" smtClean="0"/>
              <a:t> Have to </a:t>
            </a:r>
            <a:r>
              <a:rPr lang="en-US" dirty="0" err="1" smtClean="0"/>
              <a:t>maximise</a:t>
            </a:r>
            <a:r>
              <a:rPr lang="en-US" dirty="0" smtClean="0"/>
              <a:t> the magnet strength</a:t>
            </a:r>
          </a:p>
          <a:p>
            <a:pPr lvl="1">
              <a:buFont typeface="Symbol" charset="0"/>
              <a:buChar char=""/>
            </a:pPr>
            <a:endParaRPr lang="en-US" dirty="0" smtClean="0"/>
          </a:p>
          <a:p>
            <a:r>
              <a:rPr lang="en-US" dirty="0" smtClean="0"/>
              <a:t>Luminosity</a:t>
            </a:r>
          </a:p>
          <a:p>
            <a:pPr lvl="1">
              <a:buFont typeface="Symbol" charset="0"/>
              <a:buChar char=""/>
            </a:pPr>
            <a:r>
              <a:rPr lang="en-US" dirty="0" smtClean="0"/>
              <a:t>Need to </a:t>
            </a:r>
            <a:r>
              <a:rPr lang="en-US" dirty="0" err="1" smtClean="0"/>
              <a:t>maximise</a:t>
            </a:r>
            <a:r>
              <a:rPr lang="en-US" dirty="0" smtClean="0"/>
              <a:t> the use of the beam for luminosity production</a:t>
            </a:r>
          </a:p>
          <a:p>
            <a:pPr lvl="1">
              <a:buFont typeface="Symbol" charset="0"/>
              <a:buChar char=""/>
            </a:pPr>
            <a:endParaRPr lang="en-US" dirty="0" smtClean="0"/>
          </a:p>
          <a:p>
            <a:r>
              <a:rPr lang="en-US" dirty="0" smtClean="0"/>
              <a:t>Beam power handling</a:t>
            </a:r>
          </a:p>
          <a:p>
            <a:pPr lvl="1"/>
            <a:r>
              <a:rPr lang="en-US" dirty="0" smtClean="0"/>
              <a:t>Small losses lead to background in detectors and machine</a:t>
            </a:r>
          </a:p>
          <a:p>
            <a:pPr lvl="1"/>
            <a:r>
              <a:rPr lang="en-US" dirty="0" smtClean="0"/>
              <a:t>Accidental losses</a:t>
            </a:r>
          </a:p>
          <a:p>
            <a:pPr lvl="1">
              <a:buFont typeface="Symbol" charset="0"/>
              <a:buChar char=""/>
            </a:pPr>
            <a:r>
              <a:rPr lang="en-US" dirty="0" smtClean="0"/>
              <a:t>Need a concept to deal with the beam power</a:t>
            </a:r>
          </a:p>
          <a:p>
            <a:pPr lvl="1">
              <a:buFont typeface="Symbol" charset="0"/>
              <a:buChar char=""/>
            </a:pPr>
            <a:endParaRPr lang="en-US" dirty="0" smtClean="0"/>
          </a:p>
          <a:p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Push to the limits to reduce cost</a:t>
            </a:r>
          </a:p>
          <a:p>
            <a:pPr lvl="1">
              <a:buFont typeface="Symbol" charset="0"/>
              <a:buChar char=""/>
            </a:pPr>
            <a:endParaRPr lang="en-US" dirty="0" smtClean="0"/>
          </a:p>
          <a:p>
            <a:r>
              <a:rPr lang="en-US" dirty="0" smtClean="0"/>
              <a:t>Site</a:t>
            </a:r>
            <a:endParaRPr lang="en-US" dirty="0"/>
          </a:p>
          <a:p>
            <a:pPr lvl="1"/>
            <a:r>
              <a:rPr lang="en-US" dirty="0" smtClean="0"/>
              <a:t>Do we have a fitting site (next to CERN)?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5755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" y="61896"/>
            <a:ext cx="914399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kern="0" dirty="0" smtClean="0">
                <a:latin typeface="+mj-lt"/>
                <a:cs typeface="Calibri" pitchFamily="34" charset="0"/>
              </a:rPr>
              <a:t>Considered Future High Energy Frontier Colliders</a:t>
            </a:r>
            <a:endParaRPr kumimoji="0" lang="en-GB" sz="32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cs typeface="Calibri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6560" y="800100"/>
            <a:ext cx="868774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Circular colliders: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FCC</a:t>
            </a:r>
            <a:r>
              <a:rPr lang="en-US" dirty="0" smtClean="0">
                <a:solidFill>
                  <a:srgbClr val="000000"/>
                </a:solidFill>
              </a:rPr>
              <a:t> (Future Circular Collider)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FCC-</a:t>
            </a:r>
            <a:r>
              <a:rPr lang="en-US" dirty="0" err="1" smtClean="0">
                <a:solidFill>
                  <a:srgbClr val="000000"/>
                </a:solidFill>
              </a:rPr>
              <a:t>hh</a:t>
            </a:r>
            <a:r>
              <a:rPr lang="en-US" dirty="0" smtClean="0">
                <a:solidFill>
                  <a:srgbClr val="000000"/>
                </a:solidFill>
              </a:rPr>
              <a:t>: 100TeV proton-proton </a:t>
            </a:r>
            <a:r>
              <a:rPr lang="en-US" dirty="0" err="1" smtClean="0">
                <a:solidFill>
                  <a:srgbClr val="000000"/>
                </a:solidFill>
              </a:rPr>
              <a:t>cms</a:t>
            </a:r>
            <a:r>
              <a:rPr lang="en-US" dirty="0" smtClean="0">
                <a:solidFill>
                  <a:srgbClr val="000000"/>
                </a:solidFill>
              </a:rPr>
              <a:t> energy, ion operation possible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FCC-</a:t>
            </a:r>
            <a:r>
              <a:rPr lang="en-US" dirty="0" err="1" smtClean="0">
                <a:solidFill>
                  <a:srgbClr val="000000"/>
                </a:solidFill>
              </a:rPr>
              <a:t>ee</a:t>
            </a:r>
            <a:r>
              <a:rPr lang="en-US" dirty="0" smtClean="0">
                <a:solidFill>
                  <a:srgbClr val="000000"/>
                </a:solidFill>
              </a:rPr>
              <a:t>: Potential intermediate step 90-350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 lepton collider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FCC-he: Lepton-hadron option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CEPC / </a:t>
            </a:r>
            <a:r>
              <a:rPr lang="en-US" dirty="0" err="1" smtClean="0">
                <a:solidFill>
                  <a:srgbClr val="FF0000"/>
                </a:solidFill>
              </a:rPr>
              <a:t>SppC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(Circular Electron-positron </a:t>
            </a:r>
            <a:r>
              <a:rPr lang="en-US" dirty="0" smtClean="0">
                <a:solidFill>
                  <a:srgbClr val="000000"/>
                </a:solidFill>
              </a:rPr>
              <a:t>Collider/</a:t>
            </a:r>
            <a:r>
              <a:rPr lang="en-US" dirty="0">
                <a:solidFill>
                  <a:srgbClr val="000000"/>
                </a:solidFill>
              </a:rPr>
              <a:t>Super Proton-proton Collider)</a:t>
            </a:r>
            <a:endParaRPr lang="en-US" dirty="0" smtClean="0">
              <a:solidFill>
                <a:srgbClr val="0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CepC</a:t>
            </a:r>
            <a:r>
              <a:rPr lang="en-US" dirty="0" smtClean="0">
                <a:solidFill>
                  <a:srgbClr val="000000"/>
                </a:solidFill>
              </a:rPr>
              <a:t> : </a:t>
            </a:r>
            <a:r>
              <a:rPr lang="en-US" dirty="0" err="1" smtClean="0">
                <a:solidFill>
                  <a:srgbClr val="000000"/>
                </a:solidFill>
              </a:rPr>
              <a:t>e</a:t>
            </a:r>
            <a:r>
              <a:rPr lang="en-US" baseline="30000" dirty="0" err="1" smtClean="0">
                <a:solidFill>
                  <a:srgbClr val="000000"/>
                </a:solidFill>
              </a:rPr>
              <a:t>+</a:t>
            </a:r>
            <a:r>
              <a:rPr lang="en-US" dirty="0" err="1" smtClean="0">
                <a:solidFill>
                  <a:srgbClr val="000000"/>
                </a:solidFill>
              </a:rPr>
              <a:t>e</a:t>
            </a:r>
            <a:r>
              <a:rPr lang="en-US" baseline="30000" dirty="0" smtClean="0">
                <a:solidFill>
                  <a:srgbClr val="000000"/>
                </a:solidFill>
              </a:rPr>
              <a:t>-</a:t>
            </a:r>
            <a:r>
              <a:rPr lang="en-US" dirty="0" smtClean="0">
                <a:solidFill>
                  <a:srgbClr val="000000"/>
                </a:solidFill>
              </a:rPr>
              <a:t> 240GeV </a:t>
            </a:r>
            <a:r>
              <a:rPr lang="en-US" dirty="0" err="1" smtClean="0">
                <a:solidFill>
                  <a:srgbClr val="000000"/>
                </a:solidFill>
              </a:rPr>
              <a:t>cms</a:t>
            </a:r>
            <a:endParaRPr lang="en-US" dirty="0" smtClean="0">
              <a:solidFill>
                <a:srgbClr val="0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 err="1">
                <a:solidFill>
                  <a:srgbClr val="000000"/>
                </a:solidFill>
              </a:rPr>
              <a:t>S</a:t>
            </a:r>
            <a:r>
              <a:rPr lang="en-US" dirty="0" err="1" smtClean="0">
                <a:solidFill>
                  <a:srgbClr val="000000"/>
                </a:solidFill>
              </a:rPr>
              <a:t>ppC</a:t>
            </a:r>
            <a:r>
              <a:rPr lang="en-US" dirty="0" smtClean="0">
                <a:solidFill>
                  <a:srgbClr val="000000"/>
                </a:solidFill>
              </a:rPr>
              <a:t> : </a:t>
            </a:r>
            <a:r>
              <a:rPr lang="en-US" dirty="0" err="1" smtClean="0">
                <a:solidFill>
                  <a:srgbClr val="000000"/>
                </a:solidFill>
              </a:rPr>
              <a:t>pp</a:t>
            </a:r>
            <a:r>
              <a:rPr lang="en-US" dirty="0" smtClean="0">
                <a:solidFill>
                  <a:srgbClr val="000000"/>
                </a:solidFill>
              </a:rPr>
              <a:t> 70TeV </a:t>
            </a:r>
            <a:r>
              <a:rPr lang="en-US" dirty="0" err="1" smtClean="0">
                <a:solidFill>
                  <a:srgbClr val="000000"/>
                </a:solidFill>
              </a:rPr>
              <a:t>cms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Linear colliders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ILC</a:t>
            </a:r>
            <a:r>
              <a:rPr lang="en-US" dirty="0" smtClean="0">
                <a:solidFill>
                  <a:srgbClr val="000000"/>
                </a:solidFill>
              </a:rPr>
              <a:t> (International Linear Collider): 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e</a:t>
            </a:r>
            <a:r>
              <a:rPr lang="en-US" baseline="30000" dirty="0" err="1">
                <a:solidFill>
                  <a:srgbClr val="000000"/>
                </a:solidFill>
              </a:rPr>
              <a:t>+</a:t>
            </a:r>
            <a:r>
              <a:rPr lang="en-US" dirty="0" err="1">
                <a:solidFill>
                  <a:srgbClr val="000000"/>
                </a:solidFill>
              </a:rPr>
              <a:t>e</a:t>
            </a:r>
            <a:r>
              <a:rPr lang="en-US" baseline="30000" dirty="0" smtClean="0">
                <a:solidFill>
                  <a:srgbClr val="000000"/>
                </a:solidFill>
              </a:rPr>
              <a:t>-</a:t>
            </a:r>
            <a:r>
              <a:rPr lang="en-US" dirty="0" smtClean="0">
                <a:solidFill>
                  <a:srgbClr val="000000"/>
                </a:solidFill>
              </a:rPr>
              <a:t>, 500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cms</a:t>
            </a:r>
            <a:r>
              <a:rPr lang="en-US" dirty="0" smtClean="0">
                <a:solidFill>
                  <a:srgbClr val="000000"/>
                </a:solidFill>
              </a:rPr>
              <a:t> energy, Japan considers hosting project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CLIC</a:t>
            </a:r>
            <a:r>
              <a:rPr lang="en-US" dirty="0" smtClean="0">
                <a:solidFill>
                  <a:srgbClr val="000000"/>
                </a:solidFill>
              </a:rPr>
              <a:t> (Compact Linear Collider): </a:t>
            </a:r>
            <a:r>
              <a:rPr lang="en-US" dirty="0" err="1">
                <a:solidFill>
                  <a:srgbClr val="000000"/>
                </a:solidFill>
              </a:rPr>
              <a:t>e</a:t>
            </a:r>
            <a:r>
              <a:rPr lang="en-US" baseline="30000" dirty="0" err="1">
                <a:solidFill>
                  <a:srgbClr val="000000"/>
                </a:solidFill>
              </a:rPr>
              <a:t>+</a:t>
            </a:r>
            <a:r>
              <a:rPr lang="en-US" dirty="0" err="1">
                <a:solidFill>
                  <a:srgbClr val="000000"/>
                </a:solidFill>
              </a:rPr>
              <a:t>e</a:t>
            </a:r>
            <a:r>
              <a:rPr lang="en-US" baseline="30000" dirty="0" smtClean="0">
                <a:solidFill>
                  <a:srgbClr val="000000"/>
                </a:solidFill>
              </a:rPr>
              <a:t>-</a:t>
            </a:r>
            <a:r>
              <a:rPr lang="en-US" dirty="0" smtClean="0">
                <a:solidFill>
                  <a:srgbClr val="000000"/>
                </a:solidFill>
              </a:rPr>
              <a:t>, 380GeV-3TeV </a:t>
            </a:r>
            <a:r>
              <a:rPr lang="en-US" dirty="0" err="1" smtClean="0">
                <a:solidFill>
                  <a:srgbClr val="000000"/>
                </a:solidFill>
              </a:rPr>
              <a:t>cms</a:t>
            </a:r>
            <a:r>
              <a:rPr lang="en-US" dirty="0" smtClean="0">
                <a:solidFill>
                  <a:srgbClr val="000000"/>
                </a:solidFill>
              </a:rPr>
              <a:t> energy, CERN hosts collaboration</a:t>
            </a:r>
          </a:p>
          <a:p>
            <a:pPr marL="742950" lvl="1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Mentioned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Muon</a:t>
            </a:r>
            <a:r>
              <a:rPr lang="en-US" dirty="0" smtClean="0">
                <a:solidFill>
                  <a:srgbClr val="000000"/>
                </a:solidFill>
              </a:rPr>
              <a:t> collider, has been supported in the US but effort strongly reduced</a:t>
            </a: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Plasma acceleration in linear collider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Photon-photon collider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LHeC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18242698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100">
        <p:cut/>
      </p:transition>
    </mc:Choice>
    <mc:Fallback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Baseline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7504" y="771465"/>
            <a:ext cx="3600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Circumference 100km</a:t>
            </a:r>
          </a:p>
          <a:p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high-luminosity experiments (A and G)</a:t>
            </a:r>
          </a:p>
          <a:p>
            <a:pPr marL="342900" indent="-3429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other experiments (F and H)</a:t>
            </a:r>
          </a:p>
          <a:p>
            <a:pPr marL="342900" indent="-3429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collimation/extraction insertions</a:t>
            </a:r>
          </a:p>
          <a:p>
            <a:pPr marL="342900" indent="-3429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injection insertions, should include RF</a:t>
            </a:r>
          </a:p>
          <a:p>
            <a:pPr marL="342900" indent="-342900">
              <a:buFont typeface="Arial"/>
              <a:buChar char="•"/>
            </a:pPr>
            <a:endParaRPr lang="en-GB" sz="2000" dirty="0" smtClean="0"/>
          </a:p>
          <a:p>
            <a:r>
              <a:rPr lang="en-GB" sz="2000" dirty="0" smtClean="0"/>
              <a:t>Length for arcs 83km</a:t>
            </a:r>
          </a:p>
        </p:txBody>
      </p:sp>
      <p:pic>
        <p:nvPicPr>
          <p:cNvPr id="9" name="Picture 8" descr="FCC_layou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008" y="789914"/>
            <a:ext cx="5420585" cy="5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2051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FCC-</a:t>
            </a:r>
            <a:r>
              <a:rPr lang="en-US" dirty="0" err="1" smtClean="0"/>
              <a:t>hh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3374078"/>
            <a:ext cx="8991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GB" dirty="0" smtClean="0">
                <a:solidFill>
                  <a:srgbClr val="000000"/>
                </a:solidFill>
              </a:rPr>
              <a:t>Two main experiments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Two reserve experimental areas used in baseline</a:t>
            </a:r>
          </a:p>
          <a:p>
            <a:pPr marL="457200" indent="-457200"/>
            <a:r>
              <a:rPr lang="en-GB" dirty="0" smtClean="0">
                <a:solidFill>
                  <a:srgbClr val="000000"/>
                </a:solidFill>
              </a:rPr>
              <a:t>80% of circumference filled with bunches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GB" dirty="0" smtClean="0">
              <a:solidFill>
                <a:srgbClr val="000000"/>
              </a:solidFill>
            </a:endParaRPr>
          </a:p>
          <a:p>
            <a:r>
              <a:rPr lang="en-GB" dirty="0" smtClean="0"/>
              <a:t>Baseline: 250fb</a:t>
            </a:r>
            <a:r>
              <a:rPr lang="en-GB" baseline="30000" dirty="0" smtClean="0"/>
              <a:t>-1</a:t>
            </a:r>
            <a:r>
              <a:rPr lang="en-GB" dirty="0" smtClean="0"/>
              <a:t> per year (including shutdowns)</a:t>
            </a:r>
          </a:p>
          <a:p>
            <a:pPr>
              <a:buFont typeface="Arial"/>
              <a:buChar char="•"/>
            </a:pPr>
            <a:r>
              <a:rPr lang="en-GB" dirty="0" smtClean="0"/>
              <a:t> focus on 25ns spacing</a:t>
            </a:r>
          </a:p>
          <a:p>
            <a:pPr>
              <a:buFont typeface="Arial"/>
              <a:buChar char="•"/>
            </a:pPr>
            <a:endParaRPr lang="en-GB" dirty="0" smtClean="0"/>
          </a:p>
          <a:p>
            <a:r>
              <a:rPr lang="en-GB" dirty="0" smtClean="0"/>
              <a:t>Ultimate: 1000fb</a:t>
            </a:r>
            <a:r>
              <a:rPr lang="en-GB" baseline="30000" dirty="0" smtClean="0"/>
              <a:t>-1</a:t>
            </a:r>
            <a:r>
              <a:rPr lang="en-GB" dirty="0" smtClean="0"/>
              <a:t> per year</a:t>
            </a:r>
          </a:p>
          <a:p>
            <a:pPr>
              <a:buFont typeface="Arial"/>
              <a:buChar char="•"/>
            </a:pPr>
            <a:r>
              <a:rPr lang="en-GB" dirty="0" smtClean="0"/>
              <a:t> more emphasis on 5ns</a:t>
            </a:r>
            <a:endParaRPr lang="en-GB" dirty="0" smtClean="0">
              <a:solidFill>
                <a:srgbClr val="00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84631402"/>
              </p:ext>
            </p:extLst>
          </p:nvPr>
        </p:nvGraphicFramePr>
        <p:xfrm>
          <a:off x="318355" y="817758"/>
          <a:ext cx="8465603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1766"/>
                <a:gridCol w="1533694"/>
                <a:gridCol w="1463449"/>
                <a:gridCol w="1363347"/>
                <a:gridCol w="136334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LHC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HL-LHC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Cms</a:t>
                      </a:r>
                      <a:r>
                        <a:rPr lang="en-US" sz="2000" dirty="0" smtClean="0"/>
                        <a:t> energy [</a:t>
                      </a:r>
                      <a:r>
                        <a:rPr lang="en-US" sz="2000" dirty="0" err="1" smtClean="0"/>
                        <a:t>TeV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Luminosity [10</a:t>
                      </a:r>
                      <a:r>
                        <a:rPr lang="en-US" sz="2000" baseline="30000" dirty="0" smtClean="0"/>
                        <a:t>34</a:t>
                      </a:r>
                      <a:r>
                        <a:rPr lang="en-US" sz="2000" baseline="0" dirty="0" smtClean="0"/>
                        <a:t>cm</a:t>
                      </a:r>
                      <a:r>
                        <a:rPr lang="en-US" sz="2000" baseline="30000" dirty="0" smtClean="0"/>
                        <a:t>-2</a:t>
                      </a:r>
                      <a:r>
                        <a:rPr lang="en-US" sz="2000" baseline="0" dirty="0" smtClean="0"/>
                        <a:t>s</a:t>
                      </a:r>
                      <a:r>
                        <a:rPr lang="en-US" sz="2000" baseline="30000" dirty="0" smtClean="0"/>
                        <a:t>-1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 distance</a:t>
                      </a:r>
                      <a:r>
                        <a:rPr lang="en-US" sz="2000" baseline="0" dirty="0" smtClean="0"/>
                        <a:t> [ns]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25/5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Background</a:t>
                      </a:r>
                      <a:r>
                        <a:rPr lang="en-US" sz="2000" baseline="0" dirty="0" smtClean="0"/>
                        <a:t> events/</a:t>
                      </a:r>
                      <a:r>
                        <a:rPr lang="en-US" sz="2000" baseline="0" dirty="0" err="1" smtClean="0"/>
                        <a:t>bx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680 (136)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 length [cm]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5109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688" y="0"/>
            <a:ext cx="8201412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Dipole Basic Concept (“Cosine Theta”)</a:t>
            </a:r>
            <a:endParaRPr lang="en-US" dirty="0"/>
          </a:p>
        </p:txBody>
      </p:sp>
      <p:pic>
        <p:nvPicPr>
          <p:cNvPr id="4" name="Picture 3" descr="lhc-pho-1998-3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72688" y="781577"/>
            <a:ext cx="7375336" cy="518190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2015</a:t>
            </a:r>
            <a:endParaRPr lang="en-US"/>
          </a:p>
        </p:txBody>
      </p:sp>
      <p:pic>
        <p:nvPicPr>
          <p:cNvPr id="9" name="Picture 59" descr="LHC Dipole Cross S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5533" t="36844" r="53949" b="51054"/>
          <a:stretch>
            <a:fillRect/>
          </a:stretch>
        </p:blipFill>
        <p:spPr bwMode="auto">
          <a:xfrm>
            <a:off x="4565650" y="4271963"/>
            <a:ext cx="4527550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6716166" y="787400"/>
            <a:ext cx="2717800" cy="1676400"/>
            <a:chOff x="408" y="2677"/>
            <a:chExt cx="1904" cy="1163"/>
          </a:xfrm>
        </p:grpSpPr>
        <p:grpSp>
          <p:nvGrpSpPr>
            <p:cNvPr id="6" name="Group 14"/>
            <p:cNvGrpSpPr>
              <a:grpSpLocks noChangeAspect="1"/>
            </p:cNvGrpSpPr>
            <p:nvPr/>
          </p:nvGrpSpPr>
          <p:grpSpPr bwMode="auto">
            <a:xfrm>
              <a:off x="750" y="2677"/>
              <a:ext cx="1314" cy="1163"/>
              <a:chOff x="1440" y="2872"/>
              <a:chExt cx="1040" cy="920"/>
            </a:xfrm>
          </p:grpSpPr>
          <p:sp>
            <p:nvSpPr>
              <p:cNvPr id="31" name="Oval 7"/>
              <p:cNvSpPr>
                <a:spLocks noChangeAspect="1" noChangeArrowheads="1"/>
              </p:cNvSpPr>
              <p:nvPr/>
            </p:nvSpPr>
            <p:spPr bwMode="auto">
              <a:xfrm>
                <a:off x="1560" y="2872"/>
                <a:ext cx="920" cy="920"/>
              </a:xfrm>
              <a:prstGeom prst="ellipse">
                <a:avLst/>
              </a:prstGeom>
              <a:solidFill>
                <a:srgbClr val="00CC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Oval 8"/>
              <p:cNvSpPr>
                <a:spLocks noChangeAspect="1" noChangeArrowheads="1"/>
              </p:cNvSpPr>
              <p:nvPr/>
            </p:nvSpPr>
            <p:spPr bwMode="auto">
              <a:xfrm>
                <a:off x="1440" y="2872"/>
                <a:ext cx="920" cy="920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oup 15"/>
            <p:cNvGrpSpPr>
              <a:grpSpLocks noChangeAspect="1"/>
            </p:cNvGrpSpPr>
            <p:nvPr/>
          </p:nvGrpSpPr>
          <p:grpSpPr bwMode="auto">
            <a:xfrm flipH="1">
              <a:off x="608" y="2677"/>
              <a:ext cx="1314" cy="1163"/>
              <a:chOff x="1440" y="2872"/>
              <a:chExt cx="1040" cy="920"/>
            </a:xfrm>
          </p:grpSpPr>
          <p:sp>
            <p:nvSpPr>
              <p:cNvPr id="29" name="Oval 16"/>
              <p:cNvSpPr>
                <a:spLocks noChangeAspect="1" noChangeArrowheads="1"/>
              </p:cNvSpPr>
              <p:nvPr/>
            </p:nvSpPr>
            <p:spPr bwMode="auto">
              <a:xfrm flipH="1" flipV="1">
                <a:off x="1560" y="2872"/>
                <a:ext cx="920" cy="92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Oval 17"/>
              <p:cNvSpPr>
                <a:spLocks noChangeAspect="1" noChangeArrowheads="1"/>
              </p:cNvSpPr>
              <p:nvPr/>
            </p:nvSpPr>
            <p:spPr bwMode="auto">
              <a:xfrm flipV="1">
                <a:off x="1440" y="2872"/>
                <a:ext cx="920" cy="920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3" name="Line 28"/>
            <p:cNvSpPr>
              <a:spLocks noChangeShapeType="1"/>
            </p:cNvSpPr>
            <p:nvPr/>
          </p:nvSpPr>
          <p:spPr bwMode="auto">
            <a:xfrm>
              <a:off x="1384" y="326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" name="Text Box 29"/>
            <p:cNvSpPr txBox="1">
              <a:spLocks noChangeArrowheads="1"/>
            </p:cNvSpPr>
            <p:nvPr/>
          </p:nvSpPr>
          <p:spPr bwMode="auto">
            <a:xfrm>
              <a:off x="1928" y="2696"/>
              <a:ext cx="38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I(</a:t>
              </a:r>
              <a:r>
                <a:rPr lang="de-AT" altLang="fr-FR" sz="1800" b="1" smtClean="0">
                  <a:solidFill>
                    <a:schemeClr val="bg1"/>
                  </a:solidFill>
                  <a:latin typeface="Symbol" pitchFamily="18" charset="2"/>
                  <a:ea typeface="+mn-ea"/>
                  <a:cs typeface="+mn-cs"/>
                </a:rPr>
                <a:t>f</a:t>
              </a: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15" name="Line 30"/>
            <p:cNvSpPr>
              <a:spLocks noChangeShapeType="1"/>
            </p:cNvSpPr>
            <p:nvPr/>
          </p:nvSpPr>
          <p:spPr bwMode="auto">
            <a:xfrm flipV="1">
              <a:off x="1384" y="2832"/>
              <a:ext cx="34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6" name="Text Box 32"/>
            <p:cNvSpPr txBox="1">
              <a:spLocks noChangeArrowheads="1"/>
            </p:cNvSpPr>
            <p:nvPr/>
          </p:nvSpPr>
          <p:spPr bwMode="auto">
            <a:xfrm>
              <a:off x="1456" y="3056"/>
              <a:ext cx="384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latin typeface="Symbol" pitchFamily="18" charset="2"/>
                  <a:ea typeface="+mn-ea"/>
                  <a:cs typeface="+mn-cs"/>
                </a:rPr>
                <a:t>f</a:t>
              </a:r>
              <a:endParaRPr lang="de-AT" altLang="fr-FR" sz="1800" b="1" smtClean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  <p:sp>
          <p:nvSpPr>
            <p:cNvPr id="17" name="Line 34"/>
            <p:cNvSpPr>
              <a:spLocks noChangeShapeType="1"/>
            </p:cNvSpPr>
            <p:nvPr/>
          </p:nvSpPr>
          <p:spPr bwMode="auto">
            <a:xfrm flipV="1">
              <a:off x="1056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8" name="Line 35"/>
            <p:cNvSpPr>
              <a:spLocks noChangeShapeType="1"/>
            </p:cNvSpPr>
            <p:nvPr/>
          </p:nvSpPr>
          <p:spPr bwMode="auto">
            <a:xfrm flipV="1">
              <a:off x="1368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9" name="Line 36"/>
            <p:cNvSpPr>
              <a:spLocks noChangeShapeType="1"/>
            </p:cNvSpPr>
            <p:nvPr/>
          </p:nvSpPr>
          <p:spPr bwMode="auto">
            <a:xfrm flipV="1">
              <a:off x="1672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0" name="Text Box 37"/>
            <p:cNvSpPr txBox="1">
              <a:spLocks noChangeArrowheads="1"/>
            </p:cNvSpPr>
            <p:nvPr/>
          </p:nvSpPr>
          <p:spPr bwMode="auto">
            <a:xfrm>
              <a:off x="1264" y="2784"/>
              <a:ext cx="384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B</a:t>
              </a:r>
            </a:p>
          </p:txBody>
        </p:sp>
        <p:sp>
          <p:nvSpPr>
            <p:cNvPr id="21" name="Text Box 38"/>
            <p:cNvSpPr txBox="1">
              <a:spLocks noChangeArrowheads="1"/>
            </p:cNvSpPr>
            <p:nvPr/>
          </p:nvSpPr>
          <p:spPr bwMode="auto">
            <a:xfrm>
              <a:off x="408" y="3531"/>
              <a:ext cx="38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I(</a:t>
              </a:r>
              <a:r>
                <a:rPr lang="de-AT" altLang="fr-FR" sz="1800" b="1" smtClean="0">
                  <a:solidFill>
                    <a:schemeClr val="bg1"/>
                  </a:solidFill>
                  <a:latin typeface="Symbol" pitchFamily="18" charset="2"/>
                  <a:ea typeface="+mn-ea"/>
                  <a:cs typeface="+mn-cs"/>
                </a:rPr>
                <a:t>f</a:t>
              </a: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)</a:t>
              </a:r>
            </a:p>
          </p:txBody>
        </p:sp>
        <p:grpSp>
          <p:nvGrpSpPr>
            <p:cNvPr id="11" name="Group 43"/>
            <p:cNvGrpSpPr>
              <a:grpSpLocks noChangeAspect="1"/>
            </p:cNvGrpSpPr>
            <p:nvPr/>
          </p:nvGrpSpPr>
          <p:grpSpPr bwMode="auto">
            <a:xfrm>
              <a:off x="1948" y="3216"/>
              <a:ext cx="96" cy="96"/>
              <a:chOff x="2304" y="2832"/>
              <a:chExt cx="336" cy="336"/>
            </a:xfrm>
          </p:grpSpPr>
          <p:sp>
            <p:nvSpPr>
              <p:cNvPr id="26" name="Oval 40"/>
              <p:cNvSpPr>
                <a:spLocks noChangeAspect="1" noChangeArrowheads="1"/>
              </p:cNvSpPr>
              <p:nvPr/>
            </p:nvSpPr>
            <p:spPr bwMode="auto">
              <a:xfrm>
                <a:off x="2304" y="2832"/>
                <a:ext cx="336" cy="33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Line 41"/>
              <p:cNvSpPr>
                <a:spLocks noChangeAspect="1" noChangeShapeType="1"/>
              </p:cNvSpPr>
              <p:nvPr/>
            </p:nvSpPr>
            <p:spPr bwMode="auto">
              <a:xfrm flipV="1">
                <a:off x="2352" y="2876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Line 42"/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2356" y="2880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 52"/>
            <p:cNvGrpSpPr>
              <a:grpSpLocks/>
            </p:cNvGrpSpPr>
            <p:nvPr/>
          </p:nvGrpSpPr>
          <p:grpSpPr bwMode="auto">
            <a:xfrm>
              <a:off x="648" y="3216"/>
              <a:ext cx="96" cy="96"/>
              <a:chOff x="2400" y="2928"/>
              <a:chExt cx="336" cy="336"/>
            </a:xfrm>
          </p:grpSpPr>
          <p:sp>
            <p:nvSpPr>
              <p:cNvPr id="24" name="Oval 45"/>
              <p:cNvSpPr>
                <a:spLocks noChangeAspect="1" noChangeArrowheads="1"/>
              </p:cNvSpPr>
              <p:nvPr/>
            </p:nvSpPr>
            <p:spPr bwMode="auto">
              <a:xfrm>
                <a:off x="2400" y="2928"/>
                <a:ext cx="336" cy="33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5" name="Oval 49"/>
              <p:cNvSpPr>
                <a:spLocks noChangeAspect="1" noChangeArrowheads="1"/>
              </p:cNvSpPr>
              <p:nvPr/>
            </p:nvSpPr>
            <p:spPr bwMode="auto">
              <a:xfrm>
                <a:off x="2548" y="307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04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Limits for the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2576" y="4491970"/>
            <a:ext cx="5622311" cy="236602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This limits the achievable field</a:t>
            </a:r>
          </a:p>
          <a:p>
            <a:pPr lvl="1"/>
            <a:r>
              <a:rPr lang="en-US" dirty="0" smtClean="0"/>
              <a:t>In theory</a:t>
            </a:r>
          </a:p>
          <a:p>
            <a:pPr lvl="1"/>
            <a:r>
              <a:rPr lang="en-US" dirty="0" smtClean="0"/>
              <a:t>Even lower limit in practice</a:t>
            </a:r>
          </a:p>
          <a:p>
            <a:pPr lvl="1"/>
            <a:endParaRPr lang="en-US" dirty="0"/>
          </a:p>
          <a:p>
            <a:r>
              <a:rPr lang="en-US" dirty="0" smtClean="0"/>
              <a:t>Can use different materials</a:t>
            </a:r>
          </a:p>
          <a:p>
            <a:pPr lvl="1"/>
            <a:r>
              <a:rPr lang="en-US" dirty="0" err="1" smtClean="0"/>
              <a:t>Nb</a:t>
            </a:r>
            <a:r>
              <a:rPr lang="en-US" dirty="0" smtClean="0"/>
              <a:t>-Ti is used for LHC</a:t>
            </a:r>
          </a:p>
          <a:p>
            <a:pPr lvl="1"/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is used for high luminosity upgrade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8480" y="712567"/>
            <a:ext cx="6500883" cy="3645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cernnews1_11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3864645"/>
            <a:ext cx="3054444" cy="299335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05937" y="712567"/>
            <a:ext cx="2511615" cy="27416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The cable can quench (superconductivity breaks down)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if the current is too high</a:t>
            </a:r>
          </a:p>
          <a:p>
            <a:endParaRPr lang="en-US" dirty="0" smtClean="0"/>
          </a:p>
          <a:p>
            <a:r>
              <a:rPr lang="en-US" dirty="0" smtClean="0"/>
              <a:t>If the magnetic field is too high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459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Cost Effective Magnet Design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986" y="6019799"/>
            <a:ext cx="5002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Coil sketch of a 15 T magnet with grading, E. Todesco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14158" y="710824"/>
            <a:ext cx="4134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is more costly than </a:t>
            </a:r>
            <a:r>
              <a:rPr lang="en-US" sz="2400" dirty="0" err="1" smtClean="0"/>
              <a:t>Nb</a:t>
            </a:r>
            <a:r>
              <a:rPr lang="en-US" sz="2400" dirty="0" smtClean="0"/>
              <a:t>-Ti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2400" dirty="0" smtClean="0"/>
              <a:t>Use both materials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6" y="1794210"/>
            <a:ext cx="9114014" cy="422558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summer student lectures,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000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06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Rational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7" name="Picture 6" descr="xsec_vs_cme_mh125_thic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4576" y="758302"/>
            <a:ext cx="4088449" cy="346182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rot="5400000">
            <a:off x="4553365" y="2156604"/>
            <a:ext cx="2949838" cy="1588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505351" y="684066"/>
            <a:ext cx="522139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figure2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15997"/>
            <a:ext cx="4834576" cy="33723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00984" y="5596478"/>
            <a:ext cx="1624872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Consistent with current LHC results</a:t>
            </a:r>
            <a:endParaRPr lang="en-US" sz="16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0" y="669780"/>
            <a:ext cx="4981264" cy="257934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81" dirty="0" smtClean="0"/>
              <a:t>U</a:t>
            </a:r>
            <a:r>
              <a:rPr lang="en-US" sz="2581" dirty="0" smtClean="0"/>
              <a:t>se </a:t>
            </a:r>
            <a:r>
              <a:rPr lang="en-US" sz="2581" dirty="0" smtClean="0"/>
              <a:t>FCC-</a:t>
            </a:r>
            <a:r>
              <a:rPr lang="en-US" sz="2581" dirty="0" err="1" smtClean="0"/>
              <a:t>hh</a:t>
            </a:r>
            <a:r>
              <a:rPr lang="en-US" sz="2581" dirty="0" smtClean="0"/>
              <a:t> </a:t>
            </a:r>
            <a:r>
              <a:rPr lang="en-US" sz="2581" dirty="0" smtClean="0"/>
              <a:t>tunnel</a:t>
            </a:r>
          </a:p>
          <a:p>
            <a:pPr lvl="1"/>
            <a:endParaRPr lang="en-US" sz="2581" dirty="0" smtClean="0"/>
          </a:p>
          <a:p>
            <a:r>
              <a:rPr lang="en-US" sz="2581" dirty="0" smtClean="0"/>
              <a:t>O</a:t>
            </a:r>
            <a:r>
              <a:rPr lang="en-US" sz="2581" dirty="0" smtClean="0"/>
              <a:t>perate </a:t>
            </a:r>
            <a:r>
              <a:rPr lang="en-US" sz="2581" dirty="0" smtClean="0"/>
              <a:t>at</a:t>
            </a:r>
          </a:p>
          <a:p>
            <a:pPr lvl="1"/>
            <a:r>
              <a:rPr lang="en-US" sz="2581" dirty="0" smtClean="0"/>
              <a:t>90 </a:t>
            </a:r>
            <a:r>
              <a:rPr lang="en-US" sz="2581" dirty="0" err="1" smtClean="0"/>
              <a:t>GeV</a:t>
            </a:r>
            <a:r>
              <a:rPr lang="en-US" sz="2581" dirty="0" smtClean="0"/>
              <a:t> (“</a:t>
            </a:r>
            <a:r>
              <a:rPr lang="en-US" sz="2581" dirty="0" err="1" smtClean="0"/>
              <a:t>Tera</a:t>
            </a:r>
            <a:r>
              <a:rPr lang="en-US" sz="2581" dirty="0" smtClean="0"/>
              <a:t>-Z”)</a:t>
            </a:r>
          </a:p>
          <a:p>
            <a:pPr lvl="1"/>
            <a:r>
              <a:rPr lang="en-US" sz="2581" dirty="0" smtClean="0"/>
              <a:t>160GeV (W pairs)</a:t>
            </a:r>
          </a:p>
          <a:p>
            <a:pPr lvl="1"/>
            <a:r>
              <a:rPr lang="en-US" sz="2581" dirty="0" smtClean="0"/>
              <a:t>240GeV (Higgs via </a:t>
            </a:r>
            <a:r>
              <a:rPr lang="en-US" sz="2581" dirty="0" err="1" smtClean="0"/>
              <a:t>Zh</a:t>
            </a:r>
            <a:r>
              <a:rPr lang="en-US" sz="2581" dirty="0" smtClean="0"/>
              <a:t>)</a:t>
            </a:r>
          </a:p>
          <a:p>
            <a:pPr lvl="1"/>
            <a:r>
              <a:rPr lang="en-US" sz="2581" dirty="0" smtClean="0"/>
              <a:t>350GeV (top threshold,  </a:t>
            </a:r>
            <a:r>
              <a:rPr lang="en-US" sz="2581" dirty="0" err="1" smtClean="0"/>
              <a:t>higgs</a:t>
            </a:r>
            <a:r>
              <a:rPr lang="en-US" sz="2581" dirty="0" smtClean="0"/>
              <a:t> productions via </a:t>
            </a:r>
            <a:r>
              <a:rPr lang="en-US" sz="2581" dirty="0" err="1" smtClean="0"/>
              <a:t>Zh</a:t>
            </a:r>
            <a:r>
              <a:rPr lang="en-US" sz="2581" dirty="0" smtClean="0"/>
              <a:t> and WW)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97500" y="4749987"/>
            <a:ext cx="3733800" cy="11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Limited energy reach</a:t>
            </a:r>
          </a:p>
          <a:p>
            <a:r>
              <a:rPr lang="en-US" sz="2200" dirty="0" smtClean="0"/>
              <a:t>But proton collider takes care of high energies</a:t>
            </a:r>
          </a:p>
          <a:p>
            <a:endParaRPr lang="en-US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831751" y="4326495"/>
            <a:ext cx="287437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-343825" y="5106442"/>
            <a:ext cx="2949838" cy="1588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7285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0950791"/>
              </p:ext>
            </p:extLst>
          </p:nvPr>
        </p:nvGraphicFramePr>
        <p:xfrm>
          <a:off x="263364" y="825500"/>
          <a:ext cx="8423436" cy="336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440"/>
                <a:gridCol w="1344175"/>
                <a:gridCol w="1305770"/>
                <a:gridCol w="1228960"/>
                <a:gridCol w="1344175"/>
                <a:gridCol w="13569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W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LEP2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(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GeV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175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104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(mA)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1400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152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 bunches</a:t>
                      </a:r>
                      <a:r>
                        <a:rPr lang="en-US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16’700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4’490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1’330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dirty="0" smtClean="0"/>
                        <a:t>*</a:t>
                      </a:r>
                      <a:r>
                        <a:rPr lang="en-US" baseline="-25000" dirty="0" smtClean="0"/>
                        <a:t>x/y</a:t>
                      </a:r>
                      <a:r>
                        <a:rPr lang="en-US" dirty="0" smtClean="0"/>
                        <a:t>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1500 / 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aseline="-25000" dirty="0" smtClean="0"/>
                        <a:t>x</a:t>
                      </a:r>
                      <a:r>
                        <a:rPr lang="en-US" dirty="0" smtClean="0"/>
                        <a:t> (nm)/</a:t>
                      </a:r>
                      <a:r>
                        <a:rPr lang="en-US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 (pm)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29/60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3.3/7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2/2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30-50/~250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aseline="-25000" dirty="0" err="1" smtClean="0">
                          <a:latin typeface="+mn-lt"/>
                        </a:rPr>
                        <a:t>x</a:t>
                      </a:r>
                      <a:r>
                        <a:rPr lang="en-US" baseline="0" dirty="0" smtClean="0">
                          <a:latin typeface="+mn-lt"/>
                        </a:rPr>
                        <a:t>(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 smtClean="0">
                          <a:latin typeface="+mn-lt"/>
                        </a:rPr>
                        <a:t>m)/</a:t>
                      </a:r>
                      <a:r>
                        <a:rPr lang="en-US" baseline="0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aseline="-25000" dirty="0" err="1" smtClean="0">
                          <a:latin typeface="+mn-lt"/>
                        </a:rPr>
                        <a:t>y</a:t>
                      </a:r>
                      <a:r>
                        <a:rPr lang="en-US" baseline="0" dirty="0" smtClean="0">
                          <a:latin typeface="+mn-lt"/>
                        </a:rPr>
                        <a:t>(nm)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120/250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40/84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22/45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45/45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250/3500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x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GB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FF0000"/>
                          </a:solidFill>
                        </a:rPr>
                        <a:t>L (10</a:t>
                      </a:r>
                      <a:r>
                        <a:rPr lang="en-US" sz="1800" b="0" baseline="30000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r>
                        <a:rPr lang="en-US" sz="1800" b="0" dirty="0" smtClean="0">
                          <a:solidFill>
                            <a:srgbClr val="FF0000"/>
                          </a:solidFill>
                        </a:rPr>
                        <a:t> cm</a:t>
                      </a:r>
                      <a:r>
                        <a:rPr lang="en-US" sz="1800" b="0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sz="1800" b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sz="1800" b="0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sz="1800" b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GB" sz="18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GB" sz="2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GB" sz="2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</a:rPr>
                        <a:t>6.0</a:t>
                      </a:r>
                      <a:endParaRPr lang="en-GB" sz="2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</a:rPr>
                        <a:t>1.8</a:t>
                      </a:r>
                      <a:endParaRPr lang="en-GB" sz="2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</a:rPr>
                        <a:t>0.012</a:t>
                      </a:r>
                      <a:endParaRPr lang="en-GB" sz="2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7425" y="4602023"/>
            <a:ext cx="602828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Using flat beams</a:t>
            </a:r>
          </a:p>
          <a:p>
            <a:endParaRPr lang="en-US" dirty="0" smtClean="0"/>
          </a:p>
          <a:p>
            <a:r>
              <a:rPr lang="en-US" dirty="0" smtClean="0"/>
              <a:t>Significant luminosity increase compared to LEP:</a:t>
            </a:r>
          </a:p>
          <a:p>
            <a:r>
              <a:rPr lang="en-US" dirty="0" smtClean="0"/>
              <a:t>Smaller </a:t>
            </a:r>
            <a:r>
              <a:rPr lang="en-US" dirty="0" err="1" smtClean="0"/>
              <a:t>emittances</a:t>
            </a:r>
            <a:r>
              <a:rPr lang="en-US" dirty="0" smtClean="0"/>
              <a:t>, beta-functions, larger power consumption</a:t>
            </a:r>
          </a:p>
          <a:p>
            <a:endParaRPr lang="en-US" dirty="0" smtClean="0"/>
          </a:p>
          <a:p>
            <a:r>
              <a:rPr lang="en-US" dirty="0" smtClean="0"/>
              <a:t>Now even higher luminosities are being discussed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5396200"/>
              </p:ext>
            </p:extLst>
          </p:nvPr>
        </p:nvGraphicFramePr>
        <p:xfrm>
          <a:off x="6718911" y="4671887"/>
          <a:ext cx="1161992" cy="918720"/>
        </p:xfrm>
        <a:graphic>
          <a:graphicData uri="http://schemas.openxmlformats.org/presentationml/2006/ole">
            <p:oleObj spid="_x0000_s126978" name="Equation" r:id="rId3" imgW="583920" imgH="444240" progId="Equation.3">
              <p:embed/>
            </p:oleObj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7285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Lifetime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6" name="Picture 486"/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2414" y="2695676"/>
            <a:ext cx="6131586" cy="415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8720" y="935474"/>
            <a:ext cx="2786725" cy="488338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Luminosity lifetime is dominated by radiative </a:t>
            </a:r>
            <a:r>
              <a:rPr lang="en-US" sz="2000" kern="0" dirty="0" err="1" smtClean="0">
                <a:latin typeface="+mn-lt"/>
              </a:rPr>
              <a:t>Bhabha</a:t>
            </a:r>
            <a:r>
              <a:rPr lang="en-US" sz="2000" kern="0" dirty="0" smtClean="0">
                <a:latin typeface="+mn-lt"/>
              </a:rPr>
              <a:t> scattering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endParaRPr lang="en-US" sz="2000" kern="0" dirty="0" smtClean="0">
              <a:latin typeface="+mn-lt"/>
            </a:endParaRP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endParaRPr lang="en-US" sz="2000" kern="0" dirty="0"/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endParaRPr lang="en-US" sz="2000" kern="0" dirty="0" smtClean="0">
              <a:latin typeface="+mn-lt"/>
            </a:endParaRP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endParaRPr lang="en-US" sz="2000" kern="0" dirty="0"/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(total cross-section </a:t>
            </a:r>
            <a:r>
              <a:rPr lang="en-US" sz="2000" kern="0" dirty="0">
                <a:solidFill>
                  <a:srgbClr val="000000"/>
                </a:solidFill>
                <a:latin typeface="Symbol" panose="05050102010706020507" pitchFamily="18" charset="2"/>
                <a:sym typeface="Symbol"/>
              </a:rPr>
              <a:t>s</a:t>
            </a:r>
            <a:r>
              <a:rPr lang="en-US" sz="2000" kern="0" baseline="-25000" dirty="0">
                <a:solidFill>
                  <a:srgbClr val="000000"/>
                </a:solidFill>
                <a:latin typeface="Arial"/>
                <a:sym typeface="Symbol"/>
              </a:rPr>
              <a:t>ee</a:t>
            </a:r>
            <a:r>
              <a:rPr lang="en-US" sz="2000" kern="0" dirty="0">
                <a:solidFill>
                  <a:srgbClr val="000000"/>
                </a:solidFill>
                <a:latin typeface="Arial"/>
                <a:sym typeface="Symbol"/>
              </a:rPr>
              <a:t>  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sym typeface="Symbol"/>
              </a:rPr>
              <a:t>0.21b </a:t>
            </a:r>
            <a:r>
              <a:rPr lang="en-US" sz="2000" kern="0" dirty="0" smtClean="0">
                <a:sym typeface="Symbol"/>
              </a:rPr>
              <a:t>)</a:t>
            </a:r>
            <a:r>
              <a:rPr lang="en-US" sz="2000" kern="0" dirty="0" smtClean="0">
                <a:latin typeface="+mn-lt"/>
                <a:sym typeface="Symbol"/>
              </a:rPr>
              <a:t> 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  <a:sym typeface="Symbol"/>
              </a:rPr>
              <a:t>=&gt; Lifetimes down to ~15 minutes at 350GeV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ym typeface="Symbol"/>
              </a:rPr>
              <a:t>=&gt; Continuous top-up injection</a:t>
            </a:r>
            <a:endParaRPr lang="en-GB" sz="2000" kern="0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7299470"/>
              </p:ext>
            </p:extLst>
          </p:nvPr>
        </p:nvGraphicFramePr>
        <p:xfrm>
          <a:off x="457200" y="2328519"/>
          <a:ext cx="1562108" cy="791233"/>
        </p:xfrm>
        <a:graphic>
          <a:graphicData uri="http://schemas.openxmlformats.org/presentationml/2006/ole">
            <p:oleObj spid="_x0000_s128002" name="Equation" r:id="rId4" imgW="876240" imgH="4442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930438" y="3736240"/>
            <a:ext cx="8931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="1" i="1" kern="0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n-US" sz="2000" b="1" i="1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</a:t>
            </a:r>
            <a:endParaRPr lang="en-GB" sz="2000" b="1" i="1" kern="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16200000">
            <a:off x="5475237" y="-698207"/>
            <a:ext cx="2155926" cy="478438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41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Top-up Injection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028700"/>
            <a:ext cx="6553200" cy="264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705534"/>
            <a:ext cx="25273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Boost energy in booster ring to collision energy</a:t>
            </a:r>
          </a:p>
          <a:p>
            <a:pPr>
              <a:buFont typeface="Arial"/>
              <a:buChar char="•"/>
            </a:pPr>
            <a:r>
              <a:rPr lang="en-US" dirty="0" smtClean="0"/>
              <a:t> Inject into collider ring on top of circulating beam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Requires third ring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Can keep collider current almost constant, even with short lifetimes</a:t>
            </a:r>
          </a:p>
          <a:p>
            <a:pPr>
              <a:buFont typeface="Arial"/>
              <a:buChar char="•"/>
            </a:pPr>
            <a:r>
              <a:rPr lang="en-US" dirty="0" smtClean="0"/>
              <a:t> Tested in B-factories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27300" y="4882465"/>
            <a:ext cx="3935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Injection into booster at 20GeV</a:t>
            </a:r>
          </a:p>
          <a:p>
            <a:r>
              <a:rPr lang="en-US" dirty="0" smtClean="0"/>
              <a:t>Injection into collider ring very 10s or so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210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Colliders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LEP (at CERN)</a:t>
            </a:r>
            <a:endParaRPr lang="en-US" dirty="0"/>
          </a:p>
        </p:txBody>
      </p:sp>
      <p:pic>
        <p:nvPicPr>
          <p:cNvPr id="5" name="Content Placeholder 4" descr="lep1.gif"/>
          <p:cNvPicPr>
            <a:picLocks noGrp="1" noChangeAspect="1"/>
          </p:cNvPicPr>
          <p:nvPr>
            <p:ph idx="1"/>
          </p:nvPr>
        </p:nvPicPr>
        <p:blipFill>
          <a:blip r:embed="rId2"/>
          <a:srcRect t="-5731" b="-5731"/>
          <a:stretch>
            <a:fillRect/>
          </a:stretch>
        </p:blipFill>
        <p:spPr>
          <a:xfrm>
            <a:off x="5302901" y="541908"/>
            <a:ext cx="3724275" cy="5195888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455286"/>
            <a:ext cx="4419600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676214"/>
            <a:ext cx="428284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27km circumference</a:t>
            </a:r>
          </a:p>
          <a:p>
            <a:r>
              <a:rPr lang="en-US" dirty="0" smtClean="0"/>
              <a:t>Electron-positron collider</a:t>
            </a:r>
          </a:p>
          <a:p>
            <a:r>
              <a:rPr lang="en-US" dirty="0" smtClean="0"/>
              <a:t>4 experiments: ALEPH, DELPHI, L3, OPAL</a:t>
            </a:r>
          </a:p>
          <a:p>
            <a:r>
              <a:rPr lang="en-US" dirty="0" smtClean="0"/>
              <a:t>CMS energy: 90GeV (LEP I) - 209GeV (LEP II)</a:t>
            </a:r>
          </a:p>
          <a:p>
            <a:r>
              <a:rPr lang="en-US" dirty="0" smtClean="0"/>
              <a:t>Peak Luminosity: 10</a:t>
            </a:r>
            <a:r>
              <a:rPr lang="en-US" baseline="30000" dirty="0" smtClean="0"/>
              <a:t>32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 smtClean="0"/>
          </a:p>
          <a:p>
            <a:r>
              <a:rPr lang="en-US" dirty="0" smtClean="0"/>
              <a:t>Operation: 1989-2000</a:t>
            </a:r>
          </a:p>
          <a:p>
            <a:endParaRPr lang="en-US" dirty="0" smtClean="0"/>
          </a:p>
          <a:p>
            <a:r>
              <a:rPr lang="en-US" dirty="0" smtClean="0"/>
              <a:t>Highest particle speed in any accelerator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82800" y="4734115"/>
            <a:ext cx="51454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provides the energy of the beam</a:t>
            </a:r>
          </a:p>
          <a:p>
            <a:endParaRPr lang="en-US" sz="2000" dirty="0" smtClean="0"/>
          </a:p>
          <a:p>
            <a:r>
              <a:rPr lang="en-US" sz="2000" dirty="0" smtClean="0"/>
              <a:t>Issue 1: the gradient</a:t>
            </a:r>
          </a:p>
        </p:txBody>
      </p:sp>
      <p:pic>
        <p:nvPicPr>
          <p:cNvPr id="11" name="Picture 10" descr="lc2a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82800" y="4734115"/>
            <a:ext cx="54932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little luminosity, since beams collider only once</a:t>
            </a:r>
          </a:p>
          <a:p>
            <a:endParaRPr lang="en-US" sz="2000" dirty="0" smtClean="0"/>
          </a:p>
          <a:p>
            <a:r>
              <a:rPr lang="en-US" sz="2000" dirty="0" smtClean="0"/>
              <a:t>Need very small </a:t>
            </a:r>
            <a:r>
              <a:rPr lang="en-US" sz="2000" dirty="0" err="1" smtClean="0"/>
              <a:t>σ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 and </a:t>
            </a:r>
            <a:r>
              <a:rPr lang="en-US" sz="2000" dirty="0" err="1" smtClean="0"/>
              <a:t>σ</a:t>
            </a:r>
            <a:r>
              <a:rPr lang="en-US" sz="2000" baseline="-25000" dirty="0" err="1" smtClean="0"/>
              <a:t>y</a:t>
            </a:r>
            <a:endParaRPr lang="en-US" sz="2000" dirty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4162" y="1778000"/>
            <a:ext cx="3055638" cy="907142"/>
          </a:xfrm>
          <a:prstGeom prst="rect">
            <a:avLst/>
          </a:prstGeom>
        </p:spPr>
      </p:pic>
      <p:pic>
        <p:nvPicPr>
          <p:cNvPr id="11" name="Picture 10" descr="lc2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2060" y="4217674"/>
            <a:ext cx="75733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damping rings reduce the phase space (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</a:t>
            </a:r>
            <a:r>
              <a:rPr lang="en-US" sz="2000" dirty="0" err="1" smtClean="0"/>
              <a:t>ε</a:t>
            </a:r>
            <a:r>
              <a:rPr lang="en-US" sz="2000" baseline="-25000" dirty="0" err="1" smtClean="0"/>
              <a:t>x,y</a:t>
            </a:r>
            <a:r>
              <a:rPr lang="en-US" sz="2000" dirty="0" smtClean="0"/>
              <a:t>) of the beam</a:t>
            </a:r>
          </a:p>
          <a:p>
            <a:r>
              <a:rPr lang="en-US" sz="2000" dirty="0" smtClean="0"/>
              <a:t>The RTML (ring-to-main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transport) reduces the bunch length</a:t>
            </a:r>
          </a:p>
        </p:txBody>
      </p:sp>
      <p:pic>
        <p:nvPicPr>
          <p:cNvPr id="11" name="Picture 10" descr="damping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36878" y="4540840"/>
            <a:ext cx="5774643" cy="2180635"/>
          </a:xfrm>
          <a:prstGeom prst="rect">
            <a:avLst/>
          </a:prstGeom>
        </p:spPr>
      </p:pic>
      <p:pic>
        <p:nvPicPr>
          <p:cNvPr id="12" name="Picture 11" descr="p1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1701800"/>
            <a:ext cx="2400300" cy="1044033"/>
          </a:xfrm>
          <a:prstGeom prst="rect">
            <a:avLst/>
          </a:prstGeom>
        </p:spPr>
      </p:pic>
      <p:pic>
        <p:nvPicPr>
          <p:cNvPr id="13" name="Picture 12" descr="lc3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92200" y="5181600"/>
            <a:ext cx="6565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beam delivery system (BDS) squeezes the beam as much as possible, i.e. reduces </a:t>
            </a:r>
            <a:r>
              <a:rPr lang="en-US" sz="2000" dirty="0" err="1" smtClean="0"/>
              <a:t>β</a:t>
            </a:r>
            <a:r>
              <a:rPr lang="en-US" sz="2000" baseline="-25000" dirty="0" err="1" smtClean="0"/>
              <a:t>x,y</a:t>
            </a:r>
            <a:endParaRPr lang="en-US" sz="2000" dirty="0" smtClean="0"/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1701800"/>
            <a:ext cx="2400300" cy="1044033"/>
          </a:xfrm>
          <a:prstGeom prst="rect">
            <a:avLst/>
          </a:prstGeom>
        </p:spPr>
      </p:pic>
      <p:pic>
        <p:nvPicPr>
          <p:cNvPr id="12" name="Picture 11" descr="lc4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066800"/>
            <a:ext cx="9144000" cy="366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ILC Layout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6943"/>
            <a:ext cx="9144000" cy="4404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tangle 3"/>
          <p:cNvSpPr>
            <a:spLocks noChangeArrowheads="1"/>
          </p:cNvSpPr>
          <p:nvPr/>
        </p:nvSpPr>
        <p:spPr bwMode="auto">
          <a:xfrm>
            <a:off x="2180316" y="5617704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7" name="Rectangle 3"/>
          <p:cNvSpPr>
            <a:spLocks noChangeArrowheads="1"/>
          </p:cNvSpPr>
          <p:nvPr/>
        </p:nvSpPr>
        <p:spPr bwMode="auto">
          <a:xfrm>
            <a:off x="3331239" y="1168400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</a:t>
            </a:r>
            <a:r>
              <a:rPr lang="en-US" sz="1400" b="1" dirty="0" smtClean="0">
                <a:solidFill>
                  <a:srgbClr val="0000FF"/>
                </a:solidFill>
                <a:latin typeface="Arial" charset="0"/>
              </a:rPr>
              <a:t>Complex</a:t>
            </a:r>
            <a:endParaRPr lang="en-US" sz="14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Layout at 3 TeV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pic>
        <p:nvPicPr>
          <p:cNvPr id="10" name="Picture 9" descr="CLIC-layout2012-2pub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0800" y="1048203"/>
            <a:ext cx="9053471" cy="4936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Cavity/Accelerating Structure</a:t>
            </a:r>
            <a:endParaRPr lang="en-US" sz="3200" dirty="0"/>
          </a:p>
        </p:txBody>
      </p:sp>
      <p:pic>
        <p:nvPicPr>
          <p:cNvPr id="8" name="Picture 7" descr="ilc_cavity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41738" y="959556"/>
            <a:ext cx="6102262" cy="21307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" y="716101"/>
            <a:ext cx="304173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ILC cavity</a:t>
            </a:r>
          </a:p>
          <a:p>
            <a:endParaRPr lang="en-US" sz="2000" dirty="0" smtClean="0"/>
          </a:p>
          <a:p>
            <a:r>
              <a:rPr lang="en-US" sz="2000" dirty="0" smtClean="0"/>
              <a:t>1.3 GHz, superconducting</a:t>
            </a:r>
          </a:p>
          <a:p>
            <a:endParaRPr lang="en-US" sz="2000" dirty="0" smtClean="0"/>
          </a:p>
          <a:p>
            <a:r>
              <a:rPr lang="en-US" sz="2000" dirty="0" smtClean="0"/>
              <a:t>Target effective operational  31.5MV/m</a:t>
            </a:r>
          </a:p>
          <a:p>
            <a:endParaRPr lang="en-US" sz="2000" dirty="0" smtClean="0"/>
          </a:p>
          <a:p>
            <a:r>
              <a:rPr lang="en-US" sz="2000" dirty="0" smtClean="0"/>
              <a:t>Target gradient 35MV/m</a:t>
            </a:r>
          </a:p>
          <a:p>
            <a:endParaRPr lang="en-US" sz="2000" dirty="0" smtClean="0"/>
          </a:p>
          <a:p>
            <a:r>
              <a:rPr lang="en-US" sz="2000" dirty="0" smtClean="0"/>
              <a:t>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≈10</a:t>
            </a:r>
            <a:r>
              <a:rPr lang="en-US" sz="2000" baseline="30000" dirty="0" smtClean="0"/>
              <a:t>10</a:t>
            </a:r>
            <a:endParaRPr lang="en-US" sz="2000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3332" y="3937000"/>
            <a:ext cx="4402409" cy="226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22333" y="3380125"/>
            <a:ext cx="40216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CLIC accelerating structure</a:t>
            </a:r>
          </a:p>
          <a:p>
            <a:pPr algn="ctr"/>
            <a:endParaRPr lang="en-US" sz="2000" dirty="0" smtClean="0"/>
          </a:p>
          <a:p>
            <a:r>
              <a:rPr lang="en-US" sz="2000" dirty="0" smtClean="0"/>
              <a:t>12 GHz, normal conducting</a:t>
            </a:r>
          </a:p>
          <a:p>
            <a:endParaRPr lang="en-US" sz="2000" dirty="0" smtClean="0"/>
          </a:p>
          <a:p>
            <a:r>
              <a:rPr lang="en-US" sz="2000" dirty="0" smtClean="0"/>
              <a:t>Target loaded gradient  100MV/m</a:t>
            </a:r>
          </a:p>
          <a:p>
            <a:endParaRPr lang="en-US" sz="2000" dirty="0" smtClean="0"/>
          </a:p>
          <a:p>
            <a:r>
              <a:rPr lang="en-US" sz="2000" dirty="0" smtClean="0"/>
              <a:t>Target unloaded gradient 120MV/m</a:t>
            </a:r>
          </a:p>
          <a:p>
            <a:endParaRPr lang="en-US" sz="2000" dirty="0" smtClean="0"/>
          </a:p>
          <a:p>
            <a:r>
              <a:rPr lang="en-US" sz="2000" dirty="0" smtClean="0"/>
              <a:t>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≈6 10</a:t>
            </a:r>
            <a:r>
              <a:rPr lang="en-US" sz="2000" baseline="30000" dirty="0" smtClean="0"/>
              <a:t>3</a:t>
            </a:r>
            <a:endParaRPr lang="en-US" sz="2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ILC TDR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999" y="768872"/>
            <a:ext cx="6370729" cy="59526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54247" y="6382921"/>
            <a:ext cx="613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http://www.linearcollider.org/ILC/Publications/Technical-Design-Report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456378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The CLIC CDR documents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25DBB-DA26-D945-872D-2BC7B873432E}" type="slidenum">
              <a:rPr lang="en-US">
                <a:latin typeface="Arial" charset="0"/>
              </a:rPr>
              <a:pPr>
                <a:defRPr/>
              </a:pPr>
              <a:t>59</a:t>
            </a:fld>
            <a:endParaRPr lang="en-US" dirty="0">
              <a:latin typeface="Arial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999179"/>
              </p:ext>
            </p:extLst>
          </p:nvPr>
        </p:nvGraphicFramePr>
        <p:xfrm>
          <a:off x="304800" y="1157292"/>
          <a:ext cx="6426200" cy="491330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24" name="TextBox 7"/>
          <p:cNvSpPr txBox="1">
            <a:spLocks noChangeArrowheads="1"/>
          </p:cNvSpPr>
          <p:nvPr/>
        </p:nvSpPr>
        <p:spPr bwMode="auto">
          <a:xfrm>
            <a:off x="6832600" y="1157292"/>
            <a:ext cx="2311400" cy="4031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9" tIns="45662" rIns="91319" bIns="45662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</a:rPr>
              <a:t>In addition a shorter overview document was submitted as input to the European Strategy update, available at:</a:t>
            </a: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600" u="sng" dirty="0">
                <a:solidFill>
                  <a:prstClr val="black"/>
                </a:solidFill>
                <a:hlinkClick r:id="rId7"/>
              </a:rPr>
              <a:t>http://arxiv.org/pdf/</a:t>
            </a:r>
            <a:r>
              <a:rPr lang="da-DK" sz="1600" u="sng" dirty="0" smtClean="0">
                <a:solidFill>
                  <a:prstClr val="black"/>
                </a:solidFill>
                <a:hlinkClick r:id="rId7"/>
              </a:rPr>
              <a:t>1208.1402v1</a:t>
            </a:r>
            <a:endParaRPr lang="da-DK" sz="1600" u="sng" dirty="0" smtClean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600" u="sng" dirty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</a:rPr>
              <a:t>An input document to Snowmass 2013 has also been submitted:</a:t>
            </a: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hlinkClick r:id="rId8"/>
              </a:rPr>
              <a:t>http://arxiv.org/abs/</a:t>
            </a:r>
            <a:r>
              <a:rPr lang="en-US" sz="1600" dirty="0" smtClean="0">
                <a:solidFill>
                  <a:prstClr val="black"/>
                </a:solidFill>
                <a:hlinkClick r:id="rId8"/>
              </a:rPr>
              <a:t>1305.5766</a:t>
            </a:r>
            <a:endParaRPr lang="en-US" sz="1600" dirty="0" smtClean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prstClr val="black"/>
              </a:solidFill>
            </a:endParaRPr>
          </a:p>
          <a:p>
            <a:pPr defTabSz="454015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SLC (at SLAC)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 r="24358"/>
          <a:stretch>
            <a:fillRect/>
          </a:stretch>
        </p:blipFill>
        <p:spPr bwMode="auto">
          <a:xfrm>
            <a:off x="3054287" y="950740"/>
            <a:ext cx="6089713" cy="47592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1762" y="950740"/>
            <a:ext cx="302252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Electron-positron linear collider</a:t>
            </a:r>
          </a:p>
          <a:p>
            <a:r>
              <a:rPr lang="en-US" dirty="0" smtClean="0"/>
              <a:t>2 experiments: first MARK II, then SLD</a:t>
            </a:r>
          </a:p>
          <a:p>
            <a:r>
              <a:rPr lang="en-US" dirty="0" smtClean="0"/>
              <a:t>CMS energy: 92GeV</a:t>
            </a:r>
          </a:p>
          <a:p>
            <a:r>
              <a:rPr lang="en-US" dirty="0" smtClean="0"/>
              <a:t>Peak Luminosity: 2x10</a:t>
            </a:r>
            <a:r>
              <a:rPr lang="en-US" baseline="30000" dirty="0" smtClean="0"/>
              <a:t>30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 smtClean="0"/>
          </a:p>
          <a:p>
            <a:r>
              <a:rPr lang="en-US" dirty="0" smtClean="0"/>
              <a:t>Operation: 1989-1998</a:t>
            </a:r>
          </a:p>
          <a:p>
            <a:endParaRPr lang="en-US" dirty="0" smtClean="0"/>
          </a:p>
          <a:p>
            <a:r>
              <a:rPr lang="en-US" dirty="0" smtClean="0"/>
              <a:t>The only linear collider </a:t>
            </a:r>
            <a:r>
              <a:rPr lang="en-US" dirty="0" err="1" smtClean="0"/>
              <a:t>sofar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251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Linear Collider Experiment</a:t>
            </a:r>
            <a:endParaRPr lang="en-US" dirty="0">
              <a:latin typeface="+mn-lt"/>
            </a:endParaRPr>
          </a:p>
        </p:txBody>
      </p:sp>
      <p:pic>
        <p:nvPicPr>
          <p:cNvPr id="4" name="Picture 3" descr="2010-10-06_170232.png"/>
          <p:cNvPicPr>
            <a:picLocks noChangeAspect="1"/>
          </p:cNvPicPr>
          <p:nvPr/>
        </p:nvPicPr>
        <p:blipFill>
          <a:blip r:embed="rId2"/>
          <a:srcRect l="3677" t="2926" r="3677" b="2926"/>
          <a:stretch>
            <a:fillRect/>
          </a:stretch>
        </p:blipFill>
        <p:spPr>
          <a:xfrm>
            <a:off x="1927691" y="749414"/>
            <a:ext cx="6700287" cy="59244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6927" y="5828261"/>
            <a:ext cx="205229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Measure vertex and </a:t>
            </a:r>
          </a:p>
          <a:p>
            <a:r>
              <a:rPr lang="en-US" dirty="0" smtClean="0"/>
              <a:t>Short-lived particles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1581" y="5752627"/>
            <a:ext cx="3113352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Measure momentum</a:t>
            </a:r>
          </a:p>
          <a:p>
            <a:r>
              <a:rPr lang="en-US" dirty="0" smtClean="0"/>
              <a:t>and charge of charged particles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1702" y="4390081"/>
            <a:ext cx="193259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Energy measurement of (charged and) neutral particles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301" y="2987511"/>
            <a:ext cx="1902158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B-field for momentum and charge measurement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1701" y="1210765"/>
            <a:ext cx="1902158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Field return and </a:t>
            </a:r>
            <a:r>
              <a:rPr lang="en-US" dirty="0" err="1" smtClean="0"/>
              <a:t>muon</a:t>
            </a:r>
            <a:r>
              <a:rPr lang="en-US" dirty="0" smtClean="0"/>
              <a:t> particle identification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2755" y="1279350"/>
            <a:ext cx="215222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Final steering</a:t>
            </a:r>
          </a:p>
          <a:p>
            <a:r>
              <a:rPr lang="en-US" dirty="0" smtClean="0"/>
              <a:t>of nm-size beams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5356418" y="3715369"/>
            <a:ext cx="2418141" cy="211289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925067" y="3715369"/>
            <a:ext cx="2334560" cy="2037260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284291" y="3543619"/>
            <a:ext cx="2332962" cy="84646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6565488" y="2004845"/>
            <a:ext cx="1209070" cy="956379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931459" y="3094341"/>
            <a:ext cx="2526311" cy="44927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083859" y="1660043"/>
            <a:ext cx="1665665" cy="65014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382856" y="4390081"/>
            <a:ext cx="1245122" cy="92333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059413" y="4814871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11300" y="783437"/>
            <a:ext cx="2329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10</a:t>
            </a:r>
            <a:r>
              <a:rPr lang="en-US" sz="2400" baseline="30000" dirty="0" smtClean="0">
                <a:solidFill>
                  <a:srgbClr val="FF0000"/>
                </a:solidFill>
              </a:rPr>
              <a:t>9</a:t>
            </a:r>
            <a:r>
              <a:rPr lang="en-US" sz="2400" dirty="0" smtClean="0">
                <a:solidFill>
                  <a:srgbClr val="FF0000"/>
                </a:solidFill>
              </a:rPr>
              <a:t> readout cells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2" name="Explosion 1 21"/>
          <p:cNvSpPr>
            <a:spLocks noChangeAspect="1"/>
          </p:cNvSpPr>
          <p:nvPr/>
        </p:nvSpPr>
        <p:spPr>
          <a:xfrm>
            <a:off x="5142757" y="3418611"/>
            <a:ext cx="284400" cy="284400"/>
          </a:xfrm>
          <a:prstGeom prst="irregularSeal1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774559" y="6489193"/>
            <a:ext cx="108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L. </a:t>
            </a:r>
            <a:r>
              <a:rPr lang="en-US" dirty="0" err="1" smtClean="0"/>
              <a:t>Linssen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94576" y="5526504"/>
            <a:ext cx="59587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CLIC detector concepts are based on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Arial"/>
              </a:rPr>
              <a:t>SiD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 and ILD.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Modified to meet CLIC requirements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57191" y="9768"/>
            <a:ext cx="7598972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Times New Roman"/>
              </a:rPr>
              <a:t>ILC Detector Concepts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Times New Roman"/>
            </a:endParaRPr>
          </a:p>
        </p:txBody>
      </p:sp>
      <p:pic>
        <p:nvPicPr>
          <p:cNvPr id="6" name="Picture 5" descr="ILD0_newpillar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3" y="1384504"/>
            <a:ext cx="4813066" cy="3454858"/>
          </a:xfrm>
          <a:prstGeom prst="rect">
            <a:avLst/>
          </a:prstGeom>
        </p:spPr>
      </p:pic>
      <p:pic>
        <p:nvPicPr>
          <p:cNvPr id="8" name="Picture 7" descr="sid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743" y="1411240"/>
            <a:ext cx="3722859" cy="34422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72622" y="4826010"/>
            <a:ext cx="5149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ILD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535595" y="4853501"/>
            <a:ext cx="519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SiD</a:t>
            </a:r>
            <a:endParaRPr lang="en-US" sz="20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ILC and CLIC </a:t>
            </a:r>
            <a:r>
              <a:rPr lang="en-US" sz="3200" dirty="0">
                <a:latin typeface="+mj-lt"/>
              </a:rPr>
              <a:t>Main </a:t>
            </a:r>
            <a:r>
              <a:rPr lang="en-US" sz="3200" dirty="0" smtClean="0">
                <a:latin typeface="+mj-lt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5479534"/>
            <a:ext cx="4480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 has parameter sets from 250GeV to 1TeV</a:t>
            </a:r>
          </a:p>
          <a:p>
            <a:r>
              <a:rPr lang="en-US" dirty="0" smtClean="0"/>
              <a:t>CLIC has parameter sets from 250GeV to 3TeV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78934" y="620713"/>
          <a:ext cx="7907866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1820333"/>
                <a:gridCol w="1109134"/>
                <a:gridCol w="1143000"/>
                <a:gridCol w="1066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Centre</a:t>
                      </a:r>
                      <a:r>
                        <a:rPr lang="en-US" baseline="0" dirty="0" smtClean="0"/>
                        <a:t> of mass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cm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 in 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0.01</a:t>
                      </a:r>
                      <a:r>
                        <a:rPr lang="en-US" dirty="0" smtClean="0"/>
                        <a:t>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 [MV/</a:t>
                      </a:r>
                      <a:r>
                        <a:rPr lang="en-US" dirty="0" err="1" smtClean="0"/>
                        <a:t>m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[10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z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Collision beam</a:t>
                      </a:r>
                      <a:r>
                        <a:rPr lang="en-US" baseline="0" dirty="0" smtClean="0"/>
                        <a:t>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0" dirty="0" smtClean="0"/>
                        <a:t> [nm/nm]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1700/600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474/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 </a:t>
                      </a:r>
                      <a:r>
                        <a:rPr lang="en-US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ε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[nm]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Bunches per pulse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 between 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Δz</a:t>
                      </a:r>
                      <a:r>
                        <a:rPr lang="en-US" dirty="0" smtClean="0"/>
                        <a:t>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Repetition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f</a:t>
                      </a:r>
                      <a:r>
                        <a:rPr lang="en-US" baseline="-25000" dirty="0" err="1" smtClean="0"/>
                        <a:t>r</a:t>
                      </a:r>
                      <a:r>
                        <a:rPr lang="en-US" baseline="0" dirty="0" smtClean="0"/>
                        <a:t> [Hz]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Parameter Drivers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093816"/>
            <a:ext cx="4660900" cy="1168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19800" y="5032577"/>
            <a:ext cx="1832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Beam Quality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(+bunch length)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4297512" y="4549402"/>
            <a:ext cx="85377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V="1">
            <a:off x="5338464" y="4186071"/>
            <a:ext cx="784986" cy="5836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6329850" y="4590745"/>
            <a:ext cx="761834" cy="1083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7200" y="5956240"/>
            <a:ext cx="5622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Need to ensure that we can achieve each parameter</a:t>
            </a:r>
            <a:endParaRPr lang="en-US" sz="20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6431" y="1102330"/>
            <a:ext cx="3909018" cy="116048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11667" y="1102329"/>
            <a:ext cx="2654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re-write normal luminosity formula</a:t>
            </a:r>
            <a:endParaRPr lang="en-US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3908165" y="5032577"/>
            <a:ext cx="1630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spectrum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922510" y="4678633"/>
            <a:ext cx="1630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Beam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Parameter Drivers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093816"/>
            <a:ext cx="4660900" cy="1168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19800" y="5032577"/>
            <a:ext cx="1832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Beam Quality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(+bunch length)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4297512" y="4549402"/>
            <a:ext cx="85377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V="1">
            <a:off x="5338464" y="4186071"/>
            <a:ext cx="784986" cy="5836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6329850" y="4590745"/>
            <a:ext cx="761834" cy="1083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7200" y="5956240"/>
            <a:ext cx="5622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Need to ensure that we can achieve each parameter</a:t>
            </a:r>
            <a:endParaRPr lang="en-US" sz="20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6431" y="1102330"/>
            <a:ext cx="3909018" cy="116048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11667" y="1102329"/>
            <a:ext cx="2654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re-write normal luminosity formula</a:t>
            </a:r>
            <a:endParaRPr lang="en-US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3908165" y="5032577"/>
            <a:ext cx="1630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spectrum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922510" y="4678633"/>
            <a:ext cx="1630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Beam power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19800" y="2152338"/>
            <a:ext cx="2573128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See main </a:t>
            </a:r>
            <a:r>
              <a:rPr lang="en-US" dirty="0" err="1" smtClean="0"/>
              <a:t>linac</a:t>
            </a:r>
            <a:r>
              <a:rPr lang="en-US" dirty="0" smtClean="0"/>
              <a:t> lecture</a:t>
            </a:r>
          </a:p>
          <a:p>
            <a:r>
              <a:rPr lang="en-US" dirty="0" smtClean="0"/>
              <a:t>(and ILC and CLIC lecture)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5760145" y="2798669"/>
            <a:ext cx="1491555" cy="4257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6934514" y="2907200"/>
            <a:ext cx="425718" cy="2086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Beam-beam Effect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p3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717" y="1011493"/>
            <a:ext cx="5992283" cy="15251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1011493"/>
            <a:ext cx="2853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Bunches are squeezed strongly to </a:t>
            </a:r>
            <a:r>
              <a:rPr lang="en-US" dirty="0" err="1" smtClean="0"/>
              <a:t>maximise</a:t>
            </a:r>
            <a:r>
              <a:rPr lang="en-US" dirty="0" smtClean="0"/>
              <a:t> luminosity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2213456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magnetic fields are very strong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3242733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particles travel on curved trajectories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350434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emit photons (O(1)) (</a:t>
            </a:r>
            <a:r>
              <a:rPr lang="en-US" dirty="0" err="1" smtClean="0"/>
              <a:t>beamstrahlung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5386853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collide with less than nominal energy</a:t>
            </a:r>
            <a:endParaRPr lang="en-US" dirty="0"/>
          </a:p>
        </p:txBody>
      </p:sp>
      <p:pic>
        <p:nvPicPr>
          <p:cNvPr id="14" name="Picture 13" descr="p4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9152" y="2859787"/>
            <a:ext cx="5610913" cy="3230526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>
            <a:off x="1600200" y="1868589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1625600" y="2859787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1625600" y="3905079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1625600" y="4996765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4981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Beamstrahlung</a:t>
            </a:r>
            <a:r>
              <a:rPr lang="en-US" sz="3200" dirty="0" smtClean="0"/>
              <a:t> </a:t>
            </a:r>
            <a:r>
              <a:rPr lang="en-US" sz="3200" dirty="0" err="1" smtClean="0"/>
              <a:t>Optimisation</a:t>
            </a:r>
            <a:endParaRPr lang="en-US" sz="3200" dirty="0"/>
          </a:p>
        </p:txBody>
      </p:sp>
      <p:pic>
        <p:nvPicPr>
          <p:cNvPr id="7" name="Picture 6" descr="seminar3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581400" y="1142811"/>
            <a:ext cx="5562600" cy="38938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201" y="799911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low energies (classical regime) number of emitted photons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pic>
        <p:nvPicPr>
          <p:cNvPr id="20" name="Picture 19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680" y="2749545"/>
            <a:ext cx="1595120" cy="8636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57200" y="3920832"/>
            <a:ext cx="1222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Hence use </a:t>
            </a:r>
          </a:p>
        </p:txBody>
      </p:sp>
      <p:pic>
        <p:nvPicPr>
          <p:cNvPr id="23" name="Picture 22" descr="p3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3575" y="3920832"/>
            <a:ext cx="1314450" cy="455400"/>
          </a:xfrm>
          <a:prstGeom prst="rect">
            <a:avLst/>
          </a:prstGeom>
        </p:spPr>
      </p:pic>
      <p:pic>
        <p:nvPicPr>
          <p:cNvPr id="24" name="Picture 23" descr="p4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4970" y="4621389"/>
            <a:ext cx="1851660" cy="36004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133623" y="799911"/>
            <a:ext cx="3812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CLIC at 3TeV (quantum regime) </a:t>
            </a:r>
          </a:p>
        </p:txBody>
      </p:sp>
      <p:pic>
        <p:nvPicPr>
          <p:cNvPr id="27" name="Picture 26" descr="p1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9173" y="1828800"/>
            <a:ext cx="2605027" cy="7429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14800" y="5298934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luminosity grows for smaller beams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832601" y="5349734"/>
            <a:ext cx="21138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luminosity in peak starts to decrease again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3739427" y="3551167"/>
            <a:ext cx="2974040" cy="5214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0800000">
            <a:off x="5816600" y="3657600"/>
            <a:ext cx="2032000" cy="1641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p2.tif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743" y="5362575"/>
            <a:ext cx="3609664" cy="904875"/>
          </a:xfrm>
          <a:prstGeom prst="rect">
            <a:avLst/>
          </a:prstGeom>
        </p:spPr>
      </p:pic>
      <p:sp>
        <p:nvSpPr>
          <p:cNvPr id="37" name="Donut 36"/>
          <p:cNvSpPr/>
          <p:nvPr/>
        </p:nvSpPr>
        <p:spPr>
          <a:xfrm>
            <a:off x="419100" y="1723241"/>
            <a:ext cx="640080" cy="914400"/>
          </a:xfrm>
          <a:prstGeom prst="donut">
            <a:avLst>
              <a:gd name="adj" fmla="val 694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Donut 37"/>
          <p:cNvSpPr/>
          <p:nvPr/>
        </p:nvSpPr>
        <p:spPr>
          <a:xfrm>
            <a:off x="1448082" y="5163632"/>
            <a:ext cx="640080" cy="1240343"/>
          </a:xfrm>
          <a:prstGeom prst="donut">
            <a:avLst>
              <a:gd name="adj" fmla="val 694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4151287" y="3049422"/>
            <a:ext cx="4499023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Donut 40"/>
          <p:cNvSpPr/>
          <p:nvPr/>
        </p:nvSpPr>
        <p:spPr>
          <a:xfrm>
            <a:off x="6323406" y="3318934"/>
            <a:ext cx="153196" cy="194733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Donut 41"/>
          <p:cNvSpPr/>
          <p:nvPr/>
        </p:nvSpPr>
        <p:spPr>
          <a:xfrm>
            <a:off x="6322610" y="2459842"/>
            <a:ext cx="153196" cy="194733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67474" y="5308195"/>
            <a:ext cx="228278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CLIC parameter choice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1" grpId="0" animBg="1"/>
      <p:bldP spid="42" grpId="0" animBg="1"/>
      <p:bldP spid="43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200" dirty="0" smtClean="0">
                <a:latin typeface="Calibri" charset="0"/>
                <a:cs typeface="ＭＳ Ｐゴシック" charset="-128"/>
              </a:rPr>
              <a:t>Ultra Low Beam </a:t>
            </a:r>
            <a:r>
              <a:rPr lang="en-US" sz="3200" dirty="0" err="1" smtClean="0">
                <a:latin typeface="Calibri" charset="0"/>
                <a:cs typeface="ＭＳ Ｐゴシック" charset="-128"/>
              </a:rPr>
              <a:t>Emittances</a:t>
            </a:r>
            <a:r>
              <a:rPr lang="en-US" sz="3200" dirty="0" smtClean="0">
                <a:latin typeface="Calibri" charset="0"/>
                <a:cs typeface="ＭＳ Ｐゴシック" charset="-128"/>
              </a:rPr>
              <a:t>/Sizes </a:t>
            </a:r>
          </a:p>
        </p:txBody>
      </p:sp>
      <p:sp>
        <p:nvSpPr>
          <p:cNvPr id="59397" name="Content Placeholder 6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15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Calibri" charset="0"/>
                <a:cs typeface="ＭＳ Ｐゴシック" charset="-128"/>
              </a:rPr>
              <a:t>Natural to produce flat beams in the damping rings</a:t>
            </a:r>
          </a:p>
          <a:p>
            <a:pPr lvl="1"/>
            <a:r>
              <a:rPr lang="en-US" sz="2000" dirty="0" smtClean="0">
                <a:latin typeface="Calibri" charset="0"/>
                <a:cs typeface="ＭＳ Ｐゴシック" charset="-128"/>
              </a:rPr>
              <a:t>You </a:t>
            </a:r>
            <a:r>
              <a:rPr lang="en-US" sz="2000" dirty="0" smtClean="0">
                <a:latin typeface="Calibri" charset="0"/>
                <a:cs typeface="ＭＳ Ｐゴシック" charset="-128"/>
              </a:rPr>
              <a:t>make the beam go round in the horizontal</a:t>
            </a:r>
          </a:p>
          <a:p>
            <a:pPr lvl="1"/>
            <a:r>
              <a:rPr lang="en-US" sz="2000" dirty="0" smtClean="0">
                <a:latin typeface="Calibri" charset="0"/>
                <a:cs typeface="ＭＳ Ｐゴシック" charset="-128"/>
              </a:rPr>
              <a:t>It is excited by noise in the synchrotron radiation</a:t>
            </a:r>
          </a:p>
          <a:p>
            <a:pPr lvl="1"/>
            <a:endParaRPr lang="en-US" sz="2000" dirty="0" smtClean="0">
              <a:latin typeface="Calibri" charset="0"/>
              <a:cs typeface="ＭＳ Ｐゴシック" charset="-128"/>
            </a:endParaRPr>
          </a:p>
          <a:p>
            <a:r>
              <a:rPr lang="en-US" sz="2400" dirty="0" smtClean="0">
                <a:latin typeface="Calibri" charset="0"/>
                <a:cs typeface="ＭＳ Ｐゴシック" charset="-128"/>
              </a:rPr>
              <a:t>Important challenge to maintain a small vertical </a:t>
            </a:r>
            <a:r>
              <a:rPr lang="en-US" sz="2400" dirty="0" err="1" smtClean="0">
                <a:latin typeface="Calibri" charset="0"/>
                <a:cs typeface="ＭＳ Ｐゴシック" charset="-128"/>
              </a:rPr>
              <a:t>emittance</a:t>
            </a:r>
            <a:r>
              <a:rPr lang="en-US" sz="2400" dirty="0" smtClean="0">
                <a:latin typeface="Calibri" charset="0"/>
                <a:cs typeface="ＭＳ Ｐゴシック" charset="-128"/>
              </a:rPr>
              <a:t> from the damping ring to the IP</a:t>
            </a:r>
          </a:p>
          <a:p>
            <a:pPr>
              <a:buNone/>
            </a:pPr>
            <a:endParaRPr lang="en-US" sz="2400" dirty="0" smtClean="0">
              <a:latin typeface="Calibri" charset="0"/>
              <a:cs typeface="ＭＳ Ｐゴシック" charset="-128"/>
            </a:endParaRPr>
          </a:p>
          <a:p>
            <a:r>
              <a:rPr lang="en-US" sz="2400" dirty="0" smtClean="0">
                <a:latin typeface="Calibri" charset="0"/>
                <a:cs typeface="ＭＳ Ｐゴシック" charset="-128"/>
              </a:rPr>
              <a:t>Address the issue by</a:t>
            </a:r>
          </a:p>
          <a:p>
            <a:pPr lvl="1"/>
            <a:r>
              <a:rPr lang="en-US" sz="2400" dirty="0" smtClean="0">
                <a:latin typeface="Calibri" charset="0"/>
                <a:cs typeface="ＭＳ Ｐゴシック" charset="-128"/>
              </a:rPr>
              <a:t>Clever system design</a:t>
            </a:r>
          </a:p>
          <a:p>
            <a:pPr lvl="1"/>
            <a:r>
              <a:rPr lang="en-US" sz="2400" dirty="0" smtClean="0">
                <a:latin typeface="Calibri" charset="0"/>
                <a:cs typeface="ＭＳ Ｐゴシック" charset="-128"/>
              </a:rPr>
              <a:t>Clever tuning algorithms</a:t>
            </a:r>
          </a:p>
          <a:p>
            <a:pPr lvl="1"/>
            <a:r>
              <a:rPr lang="en-US" sz="2400" dirty="0" smtClean="0">
                <a:latin typeface="Calibri" charset="0"/>
                <a:cs typeface="ＭＳ Ｐゴシック" charset="-128"/>
              </a:rPr>
              <a:t>Technical development of components</a:t>
            </a:r>
          </a:p>
          <a:p>
            <a:pPr lvl="1"/>
            <a:r>
              <a:rPr lang="en-US" sz="2400" dirty="0" smtClean="0">
                <a:latin typeface="Calibri" charset="0"/>
                <a:cs typeface="ＭＳ Ｐゴシック" charset="-128"/>
              </a:rPr>
              <a:t>Experiments</a:t>
            </a:r>
          </a:p>
          <a:p>
            <a:pPr lvl="1"/>
            <a:endParaRPr lang="en-US" sz="2400" dirty="0" smtClean="0">
              <a:latin typeface="Calibri" charset="0"/>
              <a:cs typeface="ＭＳ Ｐゴシック" charset="-128"/>
            </a:endParaRPr>
          </a:p>
          <a:p>
            <a:pPr>
              <a:buFont typeface="Symbol" pitchFamily="-105" charset="2"/>
              <a:buChar char=""/>
            </a:pPr>
            <a:r>
              <a:rPr lang="en-US" sz="2400" dirty="0" smtClean="0">
                <a:latin typeface="Calibri" charset="0"/>
              </a:rPr>
              <a:t> See the next lectures</a:t>
            </a:r>
          </a:p>
          <a:p>
            <a:pPr>
              <a:buFont typeface="Symbol" pitchFamily="-105" charset="2"/>
              <a:buChar char=""/>
            </a:pPr>
            <a:endParaRPr lang="en-US" dirty="0" smtClean="0">
              <a:latin typeface="Calibri" charset="0"/>
              <a:cs typeface="ＭＳ Ｐゴシック" charset="-128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D. Schulte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9th International School for Linear Colliders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 to </a:t>
            </a:r>
            <a:r>
              <a:rPr lang="en-US" dirty="0" err="1" smtClean="0"/>
              <a:t>FELs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Future Collider Technologies, CERN 2015</a:t>
            </a:r>
            <a:endParaRPr lang="en-US"/>
          </a:p>
        </p:txBody>
      </p:sp>
      <p:pic>
        <p:nvPicPr>
          <p:cNvPr id="7" name="Picture 6" descr="european-xfel-aerial-view-with-legend-1200x7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754" y="1363953"/>
            <a:ext cx="4160690" cy="2711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75200" y="717622"/>
            <a:ext cx="436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European X-FEL under construction at DESY</a:t>
            </a:r>
          </a:p>
          <a:p>
            <a:r>
              <a:rPr lang="en-US" dirty="0" smtClean="0"/>
              <a:t>Based on TESLA-technology (same as for ILC)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498" y="666822"/>
            <a:ext cx="3098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LCLS in operation at SLAC</a:t>
            </a:r>
          </a:p>
          <a:p>
            <a:r>
              <a:rPr lang="en-US" dirty="0" smtClean="0"/>
              <a:t>using the old SLC </a:t>
            </a:r>
            <a:r>
              <a:rPr lang="en-US" dirty="0" err="1" smtClean="0"/>
              <a:t>linac</a:t>
            </a:r>
            <a:r>
              <a:rPr lang="en-US" dirty="0" smtClean="0"/>
              <a:t> (S-band)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6501" y="4305300"/>
            <a:ext cx="467925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S-band based </a:t>
            </a:r>
            <a:r>
              <a:rPr lang="en-US" dirty="0" err="1" smtClean="0"/>
              <a:t>FELs</a:t>
            </a:r>
            <a:r>
              <a:rPr lang="en-US" dirty="0" smtClean="0"/>
              <a:t> exist as well:</a:t>
            </a:r>
          </a:p>
          <a:p>
            <a:r>
              <a:rPr lang="en-US" dirty="0" smtClean="0"/>
              <a:t>e.g. Trieste, Shanghai, … </a:t>
            </a:r>
          </a:p>
          <a:p>
            <a:endParaRPr lang="en-US" dirty="0" smtClean="0"/>
          </a:p>
          <a:p>
            <a:r>
              <a:rPr lang="en-US" dirty="0" smtClean="0"/>
              <a:t>Based on C-band developed for linear colliders:</a:t>
            </a:r>
          </a:p>
          <a:p>
            <a:r>
              <a:rPr lang="en-US" dirty="0" smtClean="0"/>
              <a:t>SACLA operating at SPRING-8</a:t>
            </a:r>
          </a:p>
          <a:p>
            <a:r>
              <a:rPr lang="en-US" dirty="0" smtClean="0"/>
              <a:t>Swiss FEL under construction at PSI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28670" y="4610100"/>
            <a:ext cx="3725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studies planned for </a:t>
            </a:r>
            <a:r>
              <a:rPr lang="en-US" dirty="0" err="1" smtClean="0"/>
              <a:t>FELs</a:t>
            </a:r>
            <a:r>
              <a:rPr lang="en-US" dirty="0" smtClean="0"/>
              <a:t> using</a:t>
            </a:r>
          </a:p>
          <a:p>
            <a:r>
              <a:rPr lang="en-US" dirty="0" smtClean="0"/>
              <a:t>X-band </a:t>
            </a:r>
            <a:r>
              <a:rPr lang="en-US" dirty="0" err="1" smtClean="0"/>
              <a:t>linac</a:t>
            </a:r>
            <a:r>
              <a:rPr lang="en-US" dirty="0" smtClean="0"/>
              <a:t> technology:</a:t>
            </a:r>
          </a:p>
          <a:p>
            <a:r>
              <a:rPr lang="en-US" dirty="0" smtClean="0"/>
              <a:t>Ankara, Trieste, Melbourne</a:t>
            </a:r>
          </a:p>
        </p:txBody>
      </p:sp>
      <p:pic>
        <p:nvPicPr>
          <p:cNvPr id="12" name="Picture 11" descr="lcls_firstlight_hires-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306899"/>
            <a:ext cx="4076448" cy="271763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1494"/>
            <a:ext cx="8229600" cy="3497006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 err="1" smtClean="0">
                <a:latin typeface="+mj-lt"/>
              </a:rPr>
              <a:t>Muon</a:t>
            </a:r>
            <a:r>
              <a:rPr lang="en-US" sz="4400" dirty="0" smtClean="0">
                <a:latin typeface="+mj-lt"/>
              </a:rPr>
              <a:t> Collider</a:t>
            </a:r>
            <a:endParaRPr lang="en-US" sz="4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LHC (at CERN)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74" y="3699700"/>
            <a:ext cx="4419600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8731" y="838200"/>
            <a:ext cx="428284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27km circumference (well, the LEP tunnel)</a:t>
            </a:r>
          </a:p>
          <a:p>
            <a:endParaRPr lang="en-US" dirty="0" smtClean="0"/>
          </a:p>
          <a:p>
            <a:r>
              <a:rPr lang="en-US" dirty="0" smtClean="0"/>
              <a:t>4 main experiments</a:t>
            </a:r>
          </a:p>
          <a:p>
            <a:endParaRPr lang="en-US" dirty="0" smtClean="0"/>
          </a:p>
          <a:p>
            <a:r>
              <a:rPr lang="en-US" dirty="0" smtClean="0"/>
              <a:t>Nominal CMS energy: 14TeV</a:t>
            </a:r>
          </a:p>
          <a:p>
            <a:r>
              <a:rPr lang="en-US" dirty="0" smtClean="0"/>
              <a:t>Peak Luminosity: 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 smtClean="0"/>
          </a:p>
          <a:p>
            <a:r>
              <a:rPr lang="en-US" dirty="0" smtClean="0"/>
              <a:t>Operation: 2009-today</a:t>
            </a:r>
          </a:p>
          <a:p>
            <a:endParaRPr lang="en-US" dirty="0" smtClean="0"/>
          </a:p>
          <a:p>
            <a:r>
              <a:rPr lang="en-US" dirty="0" smtClean="0"/>
              <a:t>Highest particle energy in any accelerator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7992" y="920670"/>
            <a:ext cx="4666008" cy="27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1574" y="3654443"/>
            <a:ext cx="4672426" cy="310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/>
          </a:bodyPr>
          <a:lstStyle/>
          <a:p>
            <a:pPr lvl="0"/>
            <a:r>
              <a:rPr lang="en-US" sz="3200" dirty="0" err="1" smtClean="0"/>
              <a:t>Muon</a:t>
            </a:r>
            <a:r>
              <a:rPr lang="en-US" sz="3200" dirty="0" smtClean="0"/>
              <a:t> Collider Concept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99413" y="4569526"/>
            <a:ext cx="8745171" cy="1886213"/>
          </a:xfrm>
          <a:prstGeom prst="rect">
            <a:avLst/>
          </a:prstGeom>
        </p:spPr>
      </p:pic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176213" y="1326801"/>
          <a:ext cx="3673475" cy="498475"/>
        </p:xfrm>
        <a:graphic>
          <a:graphicData uri="http://schemas.openxmlformats.org/presentationml/2006/ole">
            <p:oleObj spid="_x0000_s210946" name="Equation" r:id="rId4" imgW="1663700" imgH="2286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99413" y="673675"/>
            <a:ext cx="4016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are heavy so they emit little synchrotron radiation</a:t>
            </a:r>
            <a:endParaRPr lang="en-US" dirty="0"/>
          </a:p>
        </p:txBody>
      </p:sp>
      <p:graphicFrame>
        <p:nvGraphicFramePr>
          <p:cNvPr id="1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56664017"/>
              </p:ext>
            </p:extLst>
          </p:nvPr>
        </p:nvGraphicFramePr>
        <p:xfrm>
          <a:off x="457200" y="2605081"/>
          <a:ext cx="2076450" cy="444500"/>
        </p:xfrm>
        <a:graphic>
          <a:graphicData uri="http://schemas.openxmlformats.org/presentationml/2006/ole">
            <p:oleObj spid="_x0000_s210947" name="Equation" r:id="rId5" imgW="889000" imgH="1905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9413" y="1914307"/>
            <a:ext cx="4016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they do not live very long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99413" y="3310467"/>
            <a:ext cx="3656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Produce them, cool them quickly and let them collide in a small ring</a:t>
            </a:r>
            <a:endParaRPr lang="en-US" dirty="0"/>
          </a:p>
        </p:txBody>
      </p:sp>
      <p:grpSp>
        <p:nvGrpSpPr>
          <p:cNvPr id="3" name="Group 18"/>
          <p:cNvGrpSpPr>
            <a:grpSpLocks noChangeAspect="1"/>
          </p:cNvGrpSpPr>
          <p:nvPr/>
        </p:nvGrpSpPr>
        <p:grpSpPr>
          <a:xfrm>
            <a:off x="5096934" y="848685"/>
            <a:ext cx="3420909" cy="3387177"/>
            <a:chOff x="0" y="1143000"/>
            <a:chExt cx="2777524" cy="2743200"/>
          </a:xfrm>
        </p:grpSpPr>
        <p:pic>
          <p:nvPicPr>
            <p:cNvPr id="20" name="Picture 9" descr="Site_Map_072809_REVISED.jpg"/>
            <p:cNvPicPr>
              <a:picLocks noChangeAspect="1"/>
            </p:cNvPicPr>
            <p:nvPr/>
          </p:nvPicPr>
          <p:blipFill>
            <a:blip r:embed="rId6" cstate="print"/>
            <a:srcRect l="30226" t="2792" r="2159" b="2792"/>
            <a:stretch>
              <a:fillRect/>
            </a:stretch>
          </p:blipFill>
          <p:spPr bwMode="auto">
            <a:xfrm>
              <a:off x="0" y="1143000"/>
              <a:ext cx="2777524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0" y="1219200"/>
              <a:ext cx="480721" cy="220002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08750"/>
            <a:ext cx="2133600" cy="365125"/>
          </a:xfr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623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 Transverse Cooling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71</a:t>
            </a:fld>
            <a:endParaRPr lang="en-US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457200" y="666044"/>
            <a:ext cx="8170137" cy="337255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0000"/>
                </a:srgb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damping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886" y="3914775"/>
            <a:ext cx="7432557" cy="28067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7463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8" name="Picture 31" descr="MICE-3D-layout-2007-sectionview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8305800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914400" y="1447800"/>
            <a:ext cx="1751013" cy="5857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dirty="0"/>
              <a:t>Tracking Spectrometer</a:t>
            </a:r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 flipH="1">
            <a:off x="1676400" y="19812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267200" y="3505200"/>
            <a:ext cx="1309688" cy="5857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dirty="0"/>
              <a:t>RF</a:t>
            </a:r>
            <a:br>
              <a:rPr lang="en-GB" dirty="0"/>
            </a:br>
            <a:r>
              <a:rPr lang="en-GB" dirty="0"/>
              <a:t>Cavities</a:t>
            </a:r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 flipH="1" flipV="1">
            <a:off x="4038600" y="2743200"/>
            <a:ext cx="6096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Line 23"/>
          <p:cNvSpPr>
            <a:spLocks noChangeShapeType="1"/>
          </p:cNvSpPr>
          <p:nvPr/>
        </p:nvSpPr>
        <p:spPr bwMode="auto">
          <a:xfrm flipV="1">
            <a:off x="4994275" y="2514600"/>
            <a:ext cx="415925" cy="960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6019800" y="1600200"/>
            <a:ext cx="822325" cy="596900"/>
            <a:chOff x="3787" y="1117"/>
            <a:chExt cx="616" cy="771"/>
          </a:xfrm>
        </p:grpSpPr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3787" y="1117"/>
              <a:ext cx="616" cy="75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dirty="0"/>
                <a:t>Focus</a:t>
              </a:r>
            </a:p>
            <a:p>
              <a:pPr algn="ctr" eaLnBrk="0" hangingPunct="0"/>
              <a:r>
                <a:rPr lang="en-GB" dirty="0"/>
                <a:t>Coils</a:t>
              </a:r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 flipH="1">
              <a:off x="3787" y="1389"/>
              <a:ext cx="136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3833" y="1707"/>
              <a:ext cx="9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8" name="Line 20"/>
          <p:cNvSpPr>
            <a:spLocks noChangeShapeType="1"/>
          </p:cNvSpPr>
          <p:nvPr/>
        </p:nvSpPr>
        <p:spPr bwMode="auto">
          <a:xfrm flipV="1">
            <a:off x="914400" y="3581400"/>
            <a:ext cx="320675" cy="450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7086600" y="3581400"/>
            <a:ext cx="1446213" cy="8318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dirty="0"/>
              <a:t>Liquid</a:t>
            </a:r>
          </a:p>
          <a:p>
            <a:pPr algn="ctr" eaLnBrk="0" hangingPunct="0"/>
            <a:r>
              <a:rPr lang="en-GB" dirty="0"/>
              <a:t>Hydrogen</a:t>
            </a:r>
          </a:p>
          <a:p>
            <a:pPr algn="ctr" eaLnBrk="0" hangingPunct="0"/>
            <a:r>
              <a:rPr lang="en-GB" dirty="0"/>
              <a:t>Absorbers</a:t>
            </a:r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 flipH="1" flipV="1">
            <a:off x="6096000" y="2438400"/>
            <a:ext cx="1600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2209800" y="4038600"/>
            <a:ext cx="1752600" cy="3381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dirty="0"/>
              <a:t>Fiber Tracker</a:t>
            </a:r>
          </a:p>
        </p:txBody>
      </p:sp>
      <p:sp>
        <p:nvSpPr>
          <p:cNvPr id="22" name="Line 29"/>
          <p:cNvSpPr>
            <a:spLocks noChangeShapeType="1"/>
          </p:cNvSpPr>
          <p:nvPr/>
        </p:nvSpPr>
        <p:spPr bwMode="auto">
          <a:xfrm flipH="1" flipV="1">
            <a:off x="1905000" y="3124200"/>
            <a:ext cx="106680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902808" y="5105400"/>
            <a:ext cx="181379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Linda Coney, UCR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7200" y="4840111"/>
            <a:ext cx="51866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 construction</a:t>
            </a:r>
          </a:p>
          <a:p>
            <a:endParaRPr lang="en-US" dirty="0" smtClean="0"/>
          </a:p>
          <a:p>
            <a:r>
              <a:rPr lang="en-US" dirty="0" smtClean="0"/>
              <a:t>Will test 10% 4D </a:t>
            </a:r>
            <a:r>
              <a:rPr lang="en-US" dirty="0" err="1" smtClean="0"/>
              <a:t>emittance</a:t>
            </a:r>
            <a:r>
              <a:rPr lang="en-US" dirty="0" smtClean="0"/>
              <a:t> reduction (0.1% accuracy)</a:t>
            </a:r>
          </a:p>
          <a:p>
            <a:endParaRPr lang="en-US" dirty="0" smtClean="0"/>
          </a:p>
          <a:p>
            <a:r>
              <a:rPr lang="en-US" dirty="0" smtClean="0"/>
              <a:t>Single particle experiment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872115" y="5763441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www.mice.iit.edu</a:t>
            </a:r>
            <a:r>
              <a:rPr lang="en-US" dirty="0" smtClean="0"/>
              <a:t>/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77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60" b="-1301"/>
          <a:stretch/>
        </p:blipFill>
        <p:spPr>
          <a:xfrm>
            <a:off x="613833" y="966257"/>
            <a:ext cx="8242300" cy="506841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045200" cy="55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Muon </a:t>
            </a:r>
            <a:r>
              <a:rPr lang="en-US" sz="4000" dirty="0" smtClean="0"/>
              <a:t>Collider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Arial"/>
              </a:rPr>
              <a:t>D. Schulte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46400" y="6492874"/>
            <a:ext cx="42545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9th International School for Linear Colliders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90366" y="781591"/>
            <a:ext cx="132926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M. Palmer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8177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1494"/>
            <a:ext cx="8229600" cy="3497006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+mj-lt"/>
              </a:rPr>
              <a:t>Gamma-gamma Collider</a:t>
            </a:r>
            <a:endParaRPr lang="en-US" sz="4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Gamma-gamma Collider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070" y="728134"/>
            <a:ext cx="8475129" cy="126153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Based on </a:t>
            </a:r>
            <a:r>
              <a:rPr lang="en-US" dirty="0" err="1" smtClean="0"/>
              <a:t>e</a:t>
            </a:r>
            <a:r>
              <a:rPr lang="en-US" baseline="30000" dirty="0" err="1" smtClean="0"/>
              <a:t>-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collider</a:t>
            </a:r>
          </a:p>
          <a:p>
            <a:r>
              <a:rPr lang="en-US" dirty="0" smtClean="0"/>
              <a:t>But collide electron beam with laser beam just before the IP (at small angle </a:t>
            </a:r>
            <a:r>
              <a:rPr lang="en-US" dirty="0" err="1" smtClean="0"/>
              <a:t>α</a:t>
            </a:r>
            <a:r>
              <a:rPr lang="en-US" dirty="0" smtClean="0"/>
              <a:t>)</a:t>
            </a:r>
          </a:p>
          <a:p>
            <a:r>
              <a:rPr lang="en-US" dirty="0" smtClean="0"/>
              <a:t>Hard backscattered photons move almost in direction of initial electron (angle ~1/γ)</a:t>
            </a:r>
          </a:p>
          <a:p>
            <a:r>
              <a:rPr lang="en-US" dirty="0" smtClean="0"/>
              <a:t>Photons collide, electrons as well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9" name="Picture 8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635" y="2923844"/>
            <a:ext cx="2366432" cy="303279"/>
          </a:xfrm>
          <a:prstGeom prst="rect">
            <a:avLst/>
          </a:prstGeom>
        </p:spPr>
      </p:pic>
      <p:pic>
        <p:nvPicPr>
          <p:cNvPr id="18" name="Picture 17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2162" y="2341154"/>
            <a:ext cx="2366432" cy="303279"/>
          </a:xfrm>
          <a:prstGeom prst="rect">
            <a:avLst/>
          </a:prstGeom>
          <a:scene3d>
            <a:camera prst="orthographicFront">
              <a:rot lat="0" lon="0" rev="1800000"/>
            </a:camera>
            <a:lightRig rig="threePt" dir="t"/>
          </a:scene3d>
        </p:spPr>
      </p:pic>
      <p:cxnSp>
        <p:nvCxnSpPr>
          <p:cNvPr id="19" name="Straight Arrow Connector 18"/>
          <p:cNvCxnSpPr/>
          <p:nvPr/>
        </p:nvCxnSpPr>
        <p:spPr>
          <a:xfrm>
            <a:off x="2091267" y="3075484"/>
            <a:ext cx="2082800" cy="702206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28600" y="3075484"/>
            <a:ext cx="1862667" cy="1588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5860" y="2891721"/>
            <a:ext cx="2366432" cy="30327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cxnSp>
        <p:nvCxnSpPr>
          <p:cNvPr id="25" name="Straight Arrow Connector 24"/>
          <p:cNvCxnSpPr/>
          <p:nvPr/>
        </p:nvCxnSpPr>
        <p:spPr>
          <a:xfrm rot="10800000" flipV="1">
            <a:off x="4495800" y="3076278"/>
            <a:ext cx="1960828" cy="701412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178" y="2425056"/>
            <a:ext cx="2366432" cy="303279"/>
          </a:xfrm>
          <a:prstGeom prst="rect">
            <a:avLst/>
          </a:prstGeom>
          <a:scene3d>
            <a:camera prst="orthographicFront">
              <a:rot lat="0" lon="0" rev="20100000"/>
            </a:camera>
            <a:lightRig rig="threePt" dir="t"/>
          </a:scene3d>
        </p:spPr>
      </p:pic>
      <p:cxnSp>
        <p:nvCxnSpPr>
          <p:cNvPr id="28" name="Straight Arrow Connector 27"/>
          <p:cNvCxnSpPr/>
          <p:nvPr/>
        </p:nvCxnSpPr>
        <p:spPr>
          <a:xfrm>
            <a:off x="6455834" y="3056962"/>
            <a:ext cx="1862667" cy="1588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none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9" idx="3"/>
          </p:cNvCxnSpPr>
          <p:nvPr/>
        </p:nvCxnSpPr>
        <p:spPr>
          <a:xfrm>
            <a:off x="4174067" y="3075484"/>
            <a:ext cx="169333" cy="317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>
            <a:off x="4453472" y="3061728"/>
            <a:ext cx="152399" cy="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>
            <a:off x="1772427" y="2925184"/>
            <a:ext cx="133118" cy="13202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824133" y="2923844"/>
            <a:ext cx="147365" cy="13391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793987" y="2466626"/>
            <a:ext cx="31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α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200443" y="308492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Lucida Grande"/>
                <a:ea typeface="Lucida Grande"/>
                <a:cs typeface="Lucida Grande"/>
              </a:rPr>
              <a:t>ϑ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278239" y="4030133"/>
            <a:ext cx="80872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Backscattered photons form a spectrum with maximum energy given by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Practical maximum is 83% of electron energy</a:t>
            </a:r>
          </a:p>
          <a:p>
            <a:r>
              <a:rPr lang="en-US" dirty="0" smtClean="0"/>
              <a:t>-&gt; Typical laser wavelength </a:t>
            </a:r>
            <a:r>
              <a:rPr lang="en-US" dirty="0" err="1" smtClean="0"/>
              <a:t>O(μm</a:t>
            </a:r>
            <a:r>
              <a:rPr lang="en-US" dirty="0" smtClean="0"/>
              <a:t>), some J per pulse</a:t>
            </a:r>
          </a:p>
          <a:p>
            <a:r>
              <a:rPr lang="en-US" dirty="0" smtClean="0"/>
              <a:t>Many photons are softer than maximum energy</a:t>
            </a:r>
          </a:p>
          <a:p>
            <a:r>
              <a:rPr lang="en-US" dirty="0" smtClean="0"/>
              <a:t>-&gt; Typical luminosity O(10%) of geometric </a:t>
            </a:r>
            <a:r>
              <a:rPr lang="en-US" dirty="0" err="1" smtClean="0"/>
              <a:t>e</a:t>
            </a:r>
            <a:r>
              <a:rPr lang="en-US" baseline="30000" dirty="0" err="1" smtClean="0"/>
              <a:t>-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luminosity</a:t>
            </a:r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/>
        </p:nvGraphicFramePr>
        <p:xfrm>
          <a:off x="1263646" y="4400398"/>
          <a:ext cx="1282705" cy="599975"/>
        </p:xfrm>
        <a:graphic>
          <a:graphicData uri="http://schemas.openxmlformats.org/presentationml/2006/ole">
            <p:oleObj spid="_x0000_s83970" name="Equation" r:id="rId4" imgW="787400" imgH="368300" progId="Equation.3">
              <p:embed/>
            </p:oleObj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/>
        </p:nvGraphicFramePr>
        <p:xfrm>
          <a:off x="3538997" y="4405852"/>
          <a:ext cx="1496553" cy="594521"/>
        </p:xfrm>
        <a:graphic>
          <a:graphicData uri="http://schemas.openxmlformats.org/presentationml/2006/ole">
            <p:oleObj spid="_x0000_s83971" name="Equation" r:id="rId5" imgW="9271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+mj-lt"/>
              </a:rPr>
              <a:t>Plasma Acceleration</a:t>
            </a:r>
            <a:endParaRPr lang="en-US" sz="4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Principle Electron Driven Plasma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77</a:t>
            </a:fld>
            <a:endParaRPr lang="en-US"/>
          </a:p>
        </p:txBody>
      </p:sp>
      <p:pic>
        <p:nvPicPr>
          <p:cNvPr id="12" name="Picture 11" descr="plas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73200"/>
            <a:ext cx="8255000" cy="2705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4851400"/>
            <a:ext cx="6885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Plasma can be generated by electron beam, proton beam or laser beam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Arial" charset="0"/>
                <a:ea typeface="ＭＳ Ｐゴシック" charset="0"/>
                <a:cs typeface="ＭＳ Ｐゴシック" charset="0"/>
              </a:rPr>
              <a:t>Achieved Accelerations</a:t>
            </a:r>
            <a:endParaRPr lang="en-US" sz="3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7107" name="Content Placeholder 5" descr="e16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79" r="-153"/>
          <a:stretch>
            <a:fillRect/>
          </a:stretch>
        </p:blipFill>
        <p:spPr>
          <a:xfrm>
            <a:off x="296864" y="2019300"/>
            <a:ext cx="4329700" cy="4838700"/>
          </a:xfrm>
        </p:spPr>
      </p:pic>
      <p:sp>
        <p:nvSpPr>
          <p:cNvPr id="471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000" smtClean="0">
                <a:solidFill>
                  <a:srgbClr val="000000"/>
                </a:solidFill>
              </a:rPr>
              <a:t>D. Schulte</a:t>
            </a:r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471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C165D51-1738-4D4A-8B8E-885D97FAA813}" type="slidenum">
              <a:rPr lang="en-US" sz="1000">
                <a:solidFill>
                  <a:srgbClr val="000000"/>
                </a:solidFill>
              </a:rPr>
              <a:pPr eaLnBrk="1" hangingPunct="1"/>
              <a:t>78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47110" name="TextBox 6"/>
          <p:cNvSpPr txBox="1">
            <a:spLocks noChangeArrowheads="1"/>
          </p:cNvSpPr>
          <p:nvPr/>
        </p:nvSpPr>
        <p:spPr bwMode="auto">
          <a:xfrm>
            <a:off x="0" y="1390710"/>
            <a:ext cx="37258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E167 </a:t>
            </a:r>
            <a:r>
              <a:rPr lang="en-US" dirty="0" smtClean="0"/>
              <a:t>collaboration SLAC</a:t>
            </a:r>
            <a:r>
              <a:rPr lang="en-US" dirty="0"/>
              <a:t>, UCLA, USC</a:t>
            </a:r>
          </a:p>
        </p:txBody>
      </p:sp>
      <p:sp>
        <p:nvSpPr>
          <p:cNvPr id="47112" name="TextBox 6"/>
          <p:cNvSpPr txBox="1">
            <a:spLocks noChangeArrowheads="1"/>
          </p:cNvSpPr>
          <p:nvPr/>
        </p:nvSpPr>
        <p:spPr bwMode="auto">
          <a:xfrm>
            <a:off x="0" y="1676400"/>
            <a:ext cx="44640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I. </a:t>
            </a:r>
            <a:r>
              <a:rPr lang="en-US" dirty="0" err="1"/>
              <a:t>Blumenfeld</a:t>
            </a:r>
            <a:r>
              <a:rPr lang="en-US" dirty="0"/>
              <a:t> et al, Nature 445, </a:t>
            </a:r>
            <a:r>
              <a:rPr lang="en-US" dirty="0" err="1"/>
              <a:t>p</a:t>
            </a:r>
            <a:r>
              <a:rPr lang="en-US" dirty="0"/>
              <a:t>. 741 (2007)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9th International School for Linear Colliders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16022"/>
            <a:ext cx="4991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Using SLC beam L=0.85m, G=O(50GV/m)</a:t>
            </a:r>
          </a:p>
          <a:p>
            <a:r>
              <a:rPr lang="en-US" sz="2000" dirty="0" smtClean="0"/>
              <a:t>=&gt; </a:t>
            </a:r>
            <a:r>
              <a:rPr lang="en-US" sz="2000" dirty="0" smtClean="0">
                <a:solidFill>
                  <a:srgbClr val="0000FF"/>
                </a:solidFill>
              </a:rPr>
              <a:t>42GeV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91100" y="677577"/>
            <a:ext cx="3898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laser beam to generate the plasma at Berkeley</a:t>
            </a:r>
          </a:p>
          <a:p>
            <a:r>
              <a:rPr lang="en-US" dirty="0" smtClean="0"/>
              <a:t>=&gt; </a:t>
            </a:r>
            <a:r>
              <a:rPr lang="en-US" dirty="0" smtClean="0">
                <a:solidFill>
                  <a:srgbClr val="0000FF"/>
                </a:solidFill>
              </a:rPr>
              <a:t>1GeV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60810" t="19356" r="3667" b="17362"/>
          <a:stretch>
            <a:fillRect/>
          </a:stretch>
        </p:blipFill>
        <p:spPr bwMode="auto">
          <a:xfrm>
            <a:off x="5631268" y="2014954"/>
            <a:ext cx="3055532" cy="4207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81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7255"/>
          </a:xfrm>
        </p:spPr>
        <p:txBody>
          <a:bodyPr>
            <a:noAutofit/>
          </a:bodyPr>
          <a:lstStyle/>
          <a:p>
            <a:r>
              <a:rPr lang="en-US" sz="3200" dirty="0" smtClean="0"/>
              <a:t>Laser-driven Plasma Accelerator (LPA)</a:t>
            </a:r>
            <a:endParaRPr lang="en-US" sz="3200" dirty="0"/>
          </a:p>
        </p:txBody>
      </p:sp>
      <p:pic>
        <p:nvPicPr>
          <p:cNvPr id="5" name="Picture 4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39558" y="775558"/>
            <a:ext cx="7915088" cy="58171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1123" y="789849"/>
            <a:ext cx="3980151" cy="18143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1110531"/>
            <a:ext cx="5534526" cy="13397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1862" y="741199"/>
            <a:ext cx="1600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Parameters from</a:t>
            </a:r>
            <a:endParaRPr lang="en-US" sz="1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35BE-76C0-B249-9165-2A430FEE69B3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492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fld id="{7F2C5E5B-6263-EE4A-B9EB-08636EE8EEAF}" type="slidenum">
              <a:rPr lang="en-US"/>
              <a:pPr/>
              <a:t>8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82949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 t="10091"/>
          <a:stretch>
            <a:fillRect/>
          </a:stretch>
        </p:blipFill>
        <p:spPr>
          <a:xfrm>
            <a:off x="341742" y="1039058"/>
            <a:ext cx="8658005" cy="4960316"/>
          </a:xfrm>
          <a:noFill/>
        </p:spPr>
      </p:pic>
      <p:sp>
        <p:nvSpPr>
          <p:cNvPr id="82951" name="Rectangle 5"/>
          <p:cNvSpPr>
            <a:spLocks noChangeArrowheads="1"/>
          </p:cNvSpPr>
          <p:nvPr/>
        </p:nvSpPr>
        <p:spPr bwMode="auto">
          <a:xfrm>
            <a:off x="1600200" y="0"/>
            <a:ext cx="5791200" cy="57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GB" sz="3200" dirty="0">
                <a:latin typeface="+mj-lt"/>
              </a:rPr>
              <a:t>The LHC Experiments</a:t>
            </a:r>
            <a:endParaRPr lang="en-GB" sz="1800" dirty="0">
              <a:solidFill>
                <a:srgbClr val="000099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267"/>
            <a:ext cx="8229600" cy="577255"/>
          </a:xfrm>
        </p:spPr>
        <p:txBody>
          <a:bodyPr>
            <a:noAutofit/>
          </a:bodyPr>
          <a:lstStyle/>
          <a:p>
            <a:r>
              <a:rPr lang="en-US" sz="3200" dirty="0" smtClean="0"/>
              <a:t>Beam-driven Plasma Accelerator (PWFA)</a:t>
            </a:r>
            <a:endParaRPr lang="en-US" sz="3200" dirty="0"/>
          </a:p>
        </p:txBody>
      </p:sp>
      <p:pic>
        <p:nvPicPr>
          <p:cNvPr id="3" name="Picture 2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4864" t="5473"/>
          <a:stretch/>
        </p:blipFill>
        <p:spPr>
          <a:xfrm>
            <a:off x="13371" y="603991"/>
            <a:ext cx="7697003" cy="5973271"/>
          </a:xfrm>
          <a:prstGeom prst="rect">
            <a:avLst/>
          </a:prstGeom>
        </p:spPr>
      </p:pic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890083" y="5293895"/>
            <a:ext cx="3253917" cy="142941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19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FACET at SLAC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16022"/>
            <a:ext cx="3282244" cy="488731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Drive bunch: charge O(10</a:t>
            </a:r>
            <a:r>
              <a:rPr lang="en-US" baseline="30000" dirty="0" smtClean="0"/>
              <a:t>10</a:t>
            </a:r>
            <a:r>
              <a:rPr lang="en-US" dirty="0" smtClean="0"/>
              <a:t>) particles, 23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Can use electrons and positrons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Test of beam loading</a:t>
            </a:r>
          </a:p>
          <a:p>
            <a:pPr lvl="1"/>
            <a:r>
              <a:rPr lang="en-US" dirty="0" smtClean="0"/>
              <a:t>60%-90% efficiency of energy transfer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Test of positron acceleration</a:t>
            </a:r>
          </a:p>
          <a:p>
            <a:endParaRPr lang="en-US" dirty="0" smtClean="0"/>
          </a:p>
          <a:p>
            <a:r>
              <a:rPr lang="en-US" dirty="0" smtClean="0"/>
              <a:t>Test of plasma lenses</a:t>
            </a:r>
          </a:p>
          <a:p>
            <a:pPr lvl="1"/>
            <a:r>
              <a:rPr lang="en-US" dirty="0" smtClean="0"/>
              <a:t>Self-focusing of the beam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81</a:t>
            </a:fld>
            <a:endParaRPr lang="en-US"/>
          </a:p>
        </p:txBody>
      </p:sp>
      <p:pic>
        <p:nvPicPr>
          <p:cNvPr id="7" name="Picture 6" descr="CCsla1_02_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200" y="616022"/>
            <a:ext cx="5080000" cy="5803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27154" y="6419922"/>
            <a:ext cx="1538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credit: SLAC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760535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facet.slac.stanford.edu</a:t>
            </a:r>
            <a:r>
              <a:rPr lang="en-US" dirty="0" smtClean="0"/>
              <a:t>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Plasma Accelerator R&amp;D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 of old SLAC </a:t>
            </a:r>
            <a:r>
              <a:rPr lang="en-US" dirty="0" err="1" smtClean="0"/>
              <a:t>linac</a:t>
            </a:r>
            <a:r>
              <a:rPr lang="en-US" dirty="0" smtClean="0"/>
              <a:t> to produce electron beam for plasma generation (FACET, FACETII)</a:t>
            </a:r>
          </a:p>
          <a:p>
            <a:endParaRPr lang="en-US" dirty="0" smtClean="0"/>
          </a:p>
          <a:p>
            <a:r>
              <a:rPr lang="en-US" dirty="0" smtClean="0"/>
              <a:t>Further development of laser-plasma acceleration in ELI (extreme light infrastructure)</a:t>
            </a:r>
          </a:p>
          <a:p>
            <a:pPr lvl="1"/>
            <a:r>
              <a:rPr lang="en-US" dirty="0" smtClean="0"/>
              <a:t>http://extreme-light-</a:t>
            </a:r>
            <a:r>
              <a:rPr lang="en-US" dirty="0" err="1" smtClean="0"/>
              <a:t>infrastructure.eu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of proton beam to generate plasma</a:t>
            </a:r>
          </a:p>
          <a:p>
            <a:pPr lvl="1"/>
            <a:r>
              <a:rPr lang="en-US" dirty="0" smtClean="0"/>
              <a:t>AWAKE at CERN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long-term development that will take quite a while to become useful for colliders</a:t>
            </a:r>
          </a:p>
          <a:p>
            <a:pPr lvl="1"/>
            <a:r>
              <a:rPr lang="en-US" dirty="0" smtClean="0"/>
              <a:t>Many open questions remain, e.g. beam quality, staging, 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Lepton colliders have a physics case</a:t>
            </a:r>
          </a:p>
          <a:p>
            <a:pPr lvl="1"/>
            <a:r>
              <a:rPr lang="en-US" dirty="0" smtClean="0"/>
              <a:t>Higgs studies</a:t>
            </a:r>
          </a:p>
          <a:p>
            <a:pPr lvl="1"/>
            <a:r>
              <a:rPr lang="en-US" dirty="0" smtClean="0"/>
              <a:t>Top studies</a:t>
            </a:r>
          </a:p>
          <a:p>
            <a:pPr lvl="1"/>
            <a:r>
              <a:rPr lang="en-US" dirty="0" smtClean="0"/>
              <a:t>Precision studies</a:t>
            </a:r>
          </a:p>
          <a:p>
            <a:pPr lvl="1"/>
            <a:r>
              <a:rPr lang="en-US" dirty="0" smtClean="0"/>
              <a:t>The unknown</a:t>
            </a:r>
          </a:p>
          <a:p>
            <a:pPr lvl="1"/>
            <a:r>
              <a:rPr lang="en-US" dirty="0" smtClean="0"/>
              <a:t>Expect results from the LHC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</a:t>
            </a:r>
            <a:r>
              <a:rPr lang="en-US" dirty="0" smtClean="0"/>
              <a:t>inear collider can deliver high centre-of-mass energy lepton collisions</a:t>
            </a:r>
          </a:p>
          <a:p>
            <a:pPr lvl="1"/>
            <a:r>
              <a:rPr lang="en-US" dirty="0" smtClean="0"/>
              <a:t>Technically quite mature</a:t>
            </a:r>
          </a:p>
          <a:p>
            <a:pPr lvl="1"/>
            <a:r>
              <a:rPr lang="en-US" dirty="0" smtClean="0"/>
              <a:t>Circular electron-positron colliders have a limited energy reach (but high luminosity at low energy)</a:t>
            </a:r>
          </a:p>
          <a:p>
            <a:pPr lvl="1"/>
            <a:r>
              <a:rPr lang="en-US" dirty="0" smtClean="0"/>
              <a:t>Alternatives (</a:t>
            </a:r>
            <a:r>
              <a:rPr lang="en-US" dirty="0" err="1" smtClean="0"/>
              <a:t>muon</a:t>
            </a:r>
            <a:r>
              <a:rPr lang="en-US" dirty="0" smtClean="0"/>
              <a:t> collider, use of plasma) require long development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83</a:t>
            </a:fld>
            <a:endParaRPr lang="en-US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Lepton Pair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85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282"/>
            <a:ext cx="4013200" cy="2077667"/>
          </a:xfrm>
          <a:prstGeom prst="rect">
            <a:avLst/>
          </a:prstGeom>
        </p:spPr>
      </p:pic>
      <p:pic>
        <p:nvPicPr>
          <p:cNvPr id="8" name="Picture 7" descr="pairpr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679955" y="825500"/>
            <a:ext cx="5464045" cy="36480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2231" y="825500"/>
            <a:ext cx="28219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Colliding Photons can produce electron-positron pairs (</a:t>
            </a:r>
            <a:r>
              <a:rPr lang="en-US" dirty="0" smtClean="0">
                <a:solidFill>
                  <a:srgbClr val="0000FF"/>
                </a:solidFill>
              </a:rPr>
              <a:t>incoherent pair production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O(10</a:t>
            </a:r>
            <a:r>
              <a:rPr lang="en-US" baseline="30000" dirty="0" smtClean="0"/>
              <a:t>5</a:t>
            </a:r>
            <a:r>
              <a:rPr lang="en-US" dirty="0" smtClean="0"/>
              <a:t>) per bunch crossing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2230" y="2844958"/>
            <a:ext cx="2821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Beamstrahlung</a:t>
            </a:r>
            <a:r>
              <a:rPr lang="en-US" dirty="0" smtClean="0"/>
              <a:t> photons can turn into pair in strong field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(coherent pair production)</a:t>
            </a:r>
          </a:p>
          <a:p>
            <a:r>
              <a:rPr lang="en-US" dirty="0" smtClean="0"/>
              <a:t>O(1-10</a:t>
            </a:r>
            <a:r>
              <a:rPr lang="en-US" baseline="30000" dirty="0" smtClean="0"/>
              <a:t>8</a:t>
            </a:r>
            <a:r>
              <a:rPr lang="en-US" dirty="0" smtClean="0"/>
              <a:t>) per bunch crossing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9175" y="4769167"/>
            <a:ext cx="2227625" cy="158718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25483" y="5289034"/>
            <a:ext cx="1639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Trident cascade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857500" y="1663700"/>
            <a:ext cx="978408" cy="28143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1003299" y="4253281"/>
            <a:ext cx="711201" cy="352837"/>
          </a:xfrm>
          <a:prstGeom prst="rightArrow">
            <a:avLst/>
          </a:prstGeom>
          <a:solidFill>
            <a:srgbClr val="FF0000"/>
          </a:solidFill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083300" y="5346700"/>
            <a:ext cx="698500" cy="287266"/>
          </a:xfrm>
          <a:prstGeom prst="rightArrow">
            <a:avLst>
              <a:gd name="adj1" fmla="val 39518"/>
              <a:gd name="adj2" fmla="val 395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Spent Beam Content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76111"/>
            <a:ext cx="24705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Spent beam particles</a:t>
            </a:r>
          </a:p>
          <a:p>
            <a:endParaRPr lang="en-US" dirty="0" smtClean="0"/>
          </a:p>
          <a:p>
            <a:r>
              <a:rPr lang="en-US" dirty="0" err="1" smtClean="0"/>
              <a:t>Beamstrahlung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Coherent pairs</a:t>
            </a:r>
          </a:p>
          <a:p>
            <a:endParaRPr lang="en-US" dirty="0" smtClean="0"/>
          </a:p>
          <a:p>
            <a:r>
              <a:rPr lang="en-US" dirty="0" smtClean="0"/>
              <a:t>Trident cascade pairs</a:t>
            </a:r>
          </a:p>
          <a:p>
            <a:endParaRPr lang="en-US" dirty="0" smtClean="0"/>
          </a:p>
          <a:p>
            <a:r>
              <a:rPr lang="en-US" dirty="0" smtClean="0"/>
              <a:t>Incoherent pairs</a:t>
            </a:r>
          </a:p>
          <a:p>
            <a:endParaRPr lang="en-US" dirty="0" smtClean="0"/>
          </a:p>
          <a:p>
            <a:r>
              <a:rPr lang="en-US" dirty="0" smtClean="0"/>
              <a:t>Hadrons</a:t>
            </a:r>
          </a:p>
          <a:p>
            <a:endParaRPr lang="en-US" dirty="0" smtClean="0"/>
          </a:p>
          <a:p>
            <a:r>
              <a:rPr lang="en-US" dirty="0" smtClean="0"/>
              <a:t>…</a:t>
            </a:r>
          </a:p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86</a:t>
            </a:fld>
            <a:endParaRPr lang="en-US"/>
          </a:p>
        </p:txBody>
      </p:sp>
      <p:pic>
        <p:nvPicPr>
          <p:cNvPr id="13" name="Picture 12" descr="allspectra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51855" y="776111"/>
            <a:ext cx="6335889" cy="4772488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722207" y="5966500"/>
            <a:ext cx="1051390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J.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Esberg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Spent Beam Divergence</a:t>
            </a:r>
            <a:endParaRPr lang="en-US" dirty="0"/>
          </a:p>
        </p:txBody>
      </p:sp>
      <p:pic>
        <p:nvPicPr>
          <p:cNvPr id="4" name="Picture 3" descr="pairdefl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315336" y="801063"/>
            <a:ext cx="4253505" cy="12617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5900" y="899850"/>
            <a:ext cx="3608633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0" dirty="0" smtClean="0"/>
              <a:t>Beam particles are focused</a:t>
            </a:r>
            <a:r>
              <a:rPr lang="en-US" dirty="0" smtClean="0"/>
              <a:t> </a:t>
            </a:r>
            <a:r>
              <a:rPr lang="en-US" baseline="0" dirty="0" smtClean="0"/>
              <a:t>by oncoming beam</a:t>
            </a:r>
          </a:p>
          <a:p>
            <a:endParaRPr lang="en-US" dirty="0"/>
          </a:p>
          <a:p>
            <a:r>
              <a:rPr lang="en-US" dirty="0" smtClean="0"/>
              <a:t>Photons </a:t>
            </a:r>
            <a:r>
              <a:rPr lang="en-US" dirty="0"/>
              <a:t>are radiated </a:t>
            </a:r>
            <a:r>
              <a:rPr lang="en-US" dirty="0" smtClean="0"/>
              <a:t>into </a:t>
            </a:r>
            <a:r>
              <a:rPr lang="en-US" baseline="0" dirty="0" smtClean="0"/>
              <a:t>direction of beam</a:t>
            </a:r>
            <a:r>
              <a:rPr lang="en-US" dirty="0" smtClean="0"/>
              <a:t> </a:t>
            </a:r>
            <a:r>
              <a:rPr lang="en-US" baseline="0" dirty="0" smtClean="0"/>
              <a:t>particles</a:t>
            </a:r>
          </a:p>
          <a:p>
            <a:endParaRPr lang="en-US" dirty="0" smtClean="0"/>
          </a:p>
          <a:p>
            <a:r>
              <a:rPr lang="en-US" dirty="0" smtClean="0"/>
              <a:t>Coherent </a:t>
            </a:r>
            <a:r>
              <a:rPr lang="en-US" dirty="0"/>
              <a:t>pair </a:t>
            </a:r>
            <a:r>
              <a:rPr lang="en-US" dirty="0" smtClean="0"/>
              <a:t>particles </a:t>
            </a:r>
            <a:r>
              <a:rPr lang="en-US" baseline="0" dirty="0" smtClean="0"/>
              <a:t>can be focused or</a:t>
            </a:r>
            <a:r>
              <a:rPr lang="en-US" dirty="0" smtClean="0"/>
              <a:t> </a:t>
            </a:r>
            <a:r>
              <a:rPr lang="en-US" baseline="0" dirty="0" smtClean="0"/>
              <a:t>defocused</a:t>
            </a:r>
            <a:r>
              <a:rPr lang="en-US" dirty="0"/>
              <a:t> </a:t>
            </a:r>
            <a:r>
              <a:rPr lang="en-US" baseline="0" dirty="0" smtClean="0"/>
              <a:t>by the beams but deflection limited due</a:t>
            </a:r>
            <a:r>
              <a:rPr lang="en-US" dirty="0" smtClean="0"/>
              <a:t> to their</a:t>
            </a:r>
            <a:r>
              <a:rPr lang="en-US" baseline="0" dirty="0" smtClean="0"/>
              <a:t> high energy</a:t>
            </a:r>
          </a:p>
          <a:p>
            <a:endParaRPr lang="en-US" baseline="0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-&gt; </a:t>
            </a:r>
            <a:r>
              <a:rPr lang="en-US" dirty="0">
                <a:solidFill>
                  <a:srgbClr val="0000FF"/>
                </a:solidFill>
              </a:rPr>
              <a:t>Extraction hole </a:t>
            </a:r>
            <a:r>
              <a:rPr lang="en-US" dirty="0" smtClean="0">
                <a:solidFill>
                  <a:srgbClr val="0000FF"/>
                </a:solidFill>
              </a:rPr>
              <a:t>angle </a:t>
            </a:r>
            <a:r>
              <a:rPr lang="en-US" baseline="0" dirty="0" smtClean="0">
                <a:solidFill>
                  <a:srgbClr val="0000FF"/>
                </a:solidFill>
              </a:rPr>
              <a:t>should be significantly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baseline="0" dirty="0" smtClean="0">
                <a:solidFill>
                  <a:srgbClr val="0000FF"/>
                </a:solidFill>
              </a:rPr>
              <a:t>larger than </a:t>
            </a:r>
            <a:r>
              <a:rPr lang="en-US" dirty="0" smtClean="0">
                <a:solidFill>
                  <a:srgbClr val="0000FF"/>
                </a:solidFill>
              </a:rPr>
              <a:t>6mradian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We chose 10mradian for CLIC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-&gt; 20mradian crossing angle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ILC requires 14mradian crossing angle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948" y="2387447"/>
            <a:ext cx="5408052" cy="3862247"/>
          </a:xfrm>
          <a:prstGeom prst="rect">
            <a:avLst/>
          </a:prstGeom>
        </p:spPr>
      </p:pic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1841" y="6249694"/>
            <a:ext cx="2667000" cy="579782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87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320365" y="2101181"/>
            <a:ext cx="595035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Inner Detector Layout</a:t>
            </a:r>
            <a:endParaRPr lang="en-US" dirty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6200"/>
            <a:ext cx="9144000" cy="375792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468207" y="5966500"/>
            <a:ext cx="96011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Seiler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83446" y="3301999"/>
            <a:ext cx="728476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83446" y="3121200"/>
            <a:ext cx="7284761" cy="18000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35846" y="3303588"/>
            <a:ext cx="7284761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499103" y="3505201"/>
            <a:ext cx="2685647" cy="1968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43100" y="5511800"/>
            <a:ext cx="6241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last focusing magnet of the machine is inside of the detector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Inner Detector Layout</a:t>
            </a:r>
            <a:endParaRPr lang="en-US" dirty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300" y="863600"/>
            <a:ext cx="3429000" cy="54927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468207" y="5966500"/>
            <a:ext cx="96011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Seiler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83446" y="3694113"/>
            <a:ext cx="728476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83446" y="3514113"/>
            <a:ext cx="8244880" cy="435587"/>
          </a:xfrm>
          <a:prstGeom prst="line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83446" y="3514113"/>
            <a:ext cx="8503354" cy="460987"/>
          </a:xfrm>
          <a:prstGeom prst="line">
            <a:avLst/>
          </a:prstGeom>
          <a:ln>
            <a:solidFill>
              <a:srgbClr val="000090"/>
            </a:solidFill>
            <a:prstDash val="dash"/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6917044" y="2734956"/>
            <a:ext cx="1075712" cy="711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6862456" y="4170056"/>
            <a:ext cx="1337288" cy="558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747000" y="2336800"/>
            <a:ext cx="1438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10mradian</a:t>
            </a:r>
          </a:p>
          <a:p>
            <a:r>
              <a:rPr lang="en-US" dirty="0" smtClean="0"/>
              <a:t>For the beam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985607" y="5118100"/>
            <a:ext cx="2154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10mradian</a:t>
            </a:r>
          </a:p>
          <a:p>
            <a:r>
              <a:rPr lang="en-US" dirty="0" smtClean="0"/>
              <a:t>To fit the </a:t>
            </a:r>
            <a:r>
              <a:rPr lang="en-US" dirty="0" err="1" smtClean="0"/>
              <a:t>quadrupole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Higgs Discovery</a:t>
            </a:r>
            <a:endParaRPr lang="en-US" dirty="0"/>
          </a:p>
        </p:txBody>
      </p:sp>
      <p:pic>
        <p:nvPicPr>
          <p:cNvPr id="4" name="Picture 3" descr="atl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585" y="4119438"/>
            <a:ext cx="3651415" cy="27385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6379" y="907122"/>
            <a:ext cx="45524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July 4, 2012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higgs</a:t>
            </a:r>
            <a:r>
              <a:rPr lang="en-US" dirty="0" smtClean="0"/>
              <a:t>-like </a:t>
            </a:r>
            <a:r>
              <a:rPr lang="en-US" dirty="0" err="1" smtClean="0"/>
              <a:t>particel</a:t>
            </a:r>
            <a:r>
              <a:rPr lang="en-US" dirty="0" smtClean="0"/>
              <a:t> has been found in ATLAS and CMS</a:t>
            </a:r>
          </a:p>
          <a:p>
            <a:endParaRPr lang="en-US" dirty="0" smtClean="0"/>
          </a:p>
          <a:p>
            <a:pPr>
              <a:buFont typeface="Symbol" charset="2"/>
              <a:buChar char=""/>
            </a:pPr>
            <a:r>
              <a:rPr lang="en-US" dirty="0" smtClean="0"/>
              <a:t> </a:t>
            </a:r>
            <a:r>
              <a:rPr lang="en-US" dirty="0" err="1" smtClean="0"/>
              <a:t>Nobelprize</a:t>
            </a:r>
            <a:r>
              <a:rPr lang="en-US" dirty="0" smtClean="0"/>
              <a:t> in 2013 to François </a:t>
            </a:r>
            <a:r>
              <a:rPr lang="en-US" dirty="0" err="1" smtClean="0"/>
              <a:t>Englert</a:t>
            </a:r>
            <a:r>
              <a:rPr lang="en-US" dirty="0" smtClean="0"/>
              <a:t> and Peter W. Higgs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92585" y="762565"/>
            <a:ext cx="2369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Higgs candidate in CMS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41794" y="6488667"/>
            <a:ext cx="250786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Higgs candidate in ATLAS</a:t>
            </a:r>
            <a:endParaRPr lang="en-US" dirty="0"/>
          </a:p>
        </p:txBody>
      </p:sp>
      <p:pic>
        <p:nvPicPr>
          <p:cNvPr id="8" name="Picture 7" descr="Higgs-Bum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8784" y="762565"/>
            <a:ext cx="3895216" cy="3208732"/>
          </a:xfrm>
          <a:prstGeom prst="rect">
            <a:avLst/>
          </a:prstGeom>
        </p:spPr>
      </p:pic>
      <p:pic>
        <p:nvPicPr>
          <p:cNvPr id="9" name="Picture 8" descr="the-latest-update-in-the--00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43" y="3543789"/>
            <a:ext cx="5248784" cy="3149270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Incoherent Pairs</a:t>
            </a:r>
            <a:endParaRPr lang="en-US" sz="3200" dirty="0"/>
          </a:p>
        </p:txBody>
      </p:sp>
      <p:pic>
        <p:nvPicPr>
          <p:cNvPr id="9" name="Picture 8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4540" y="593747"/>
            <a:ext cx="4616329" cy="3450629"/>
          </a:xfrm>
          <a:prstGeom prst="rect">
            <a:avLst/>
          </a:prstGeom>
        </p:spPr>
      </p:pic>
      <p:pic>
        <p:nvPicPr>
          <p:cNvPr id="6" name="Picture 5" descr="pairpr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0" y="593748"/>
            <a:ext cx="4214239" cy="2813623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4773040" y="2273357"/>
            <a:ext cx="4114800" cy="1588"/>
          </a:xfrm>
          <a:prstGeom prst="line">
            <a:avLst/>
          </a:prstGeom>
          <a:ln>
            <a:solidFill>
              <a:srgbClr val="DA1B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H="1" flipV="1">
            <a:off x="5559151" y="2068237"/>
            <a:ext cx="2948980" cy="1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690869" y="189807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DA1BA3"/>
                </a:solidFill>
              </a:rPr>
              <a:t>r</a:t>
            </a:r>
            <a:r>
              <a:rPr lang="en-US" dirty="0" smtClean="0">
                <a:solidFill>
                  <a:srgbClr val="DA1BA3"/>
                </a:solidFill>
              </a:rPr>
              <a:t> </a:t>
            </a:r>
            <a:r>
              <a:rPr lang="en-US" dirty="0" err="1" smtClean="0">
                <a:solidFill>
                  <a:srgbClr val="DA1BA3"/>
                </a:solidFill>
              </a:rPr>
              <a:t>B</a:t>
            </a:r>
            <a:r>
              <a:rPr lang="en-US" baseline="-25000" dirty="0" err="1" smtClean="0">
                <a:solidFill>
                  <a:srgbClr val="DA1BA3"/>
                </a:solidFill>
              </a:rPr>
              <a:t>z</a:t>
            </a:r>
            <a:endParaRPr lang="en-US" dirty="0">
              <a:solidFill>
                <a:srgbClr val="DA1BA3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98740" y="856663"/>
            <a:ext cx="40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ϑ</a:t>
            </a:r>
            <a:r>
              <a:rPr lang="en-US" baseline="-25000" dirty="0">
                <a:solidFill>
                  <a:srgbClr val="000090"/>
                </a:solidFill>
              </a:rPr>
              <a:t>0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18" name="Picture 17" descr="aperture_x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76200" y="3715327"/>
            <a:ext cx="7799960" cy="272998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307082" y="6171684"/>
            <a:ext cx="1298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to scale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Vertex Detector Design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pic>
        <p:nvPicPr>
          <p:cNvPr id="13" name="Picture 12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406" y="735542"/>
            <a:ext cx="7870184" cy="3234420"/>
          </a:xfrm>
          <a:prstGeom prst="rect">
            <a:avLst/>
          </a:prstGeom>
        </p:spPr>
      </p:pic>
      <p:pic>
        <p:nvPicPr>
          <p:cNvPr id="16" name="Picture 15" descr="Screen shot 2011-05-20 at 5.48.1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58" y="3969962"/>
            <a:ext cx="4959684" cy="26735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559778" y="4188557"/>
            <a:ext cx="2863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Have to avoid backscattering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59778" y="5029200"/>
            <a:ext cx="3461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 simulation shows 1.5hits/mm</a:t>
            </a:r>
            <a:r>
              <a:rPr lang="en-US" baseline="30000" dirty="0" smtClean="0"/>
              <a:t>-2</a:t>
            </a:r>
            <a:endParaRPr lang="en-US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760928" y="5771575"/>
            <a:ext cx="2260254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Seiler, D.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Dannheim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5969115" y="2413680"/>
            <a:ext cx="406806" cy="63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-429978" y="3301378"/>
            <a:ext cx="1621959" cy="152401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015999" y="2642801"/>
            <a:ext cx="3898901" cy="1352561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Hadronic</a:t>
            </a:r>
            <a:r>
              <a:rPr lang="en-US" sz="3200" dirty="0" smtClean="0"/>
              <a:t> Background</a:t>
            </a:r>
            <a:endParaRPr lang="en-US" sz="3200" dirty="0"/>
          </a:p>
        </p:txBody>
      </p:sp>
      <p:pic>
        <p:nvPicPr>
          <p:cNvPr id="5" name="Picture 4" descr="hadron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243839" y="3565244"/>
            <a:ext cx="5787361" cy="3231276"/>
          </a:xfrm>
          <a:prstGeom prst="rect">
            <a:avLst/>
          </a:prstGeom>
        </p:spPr>
      </p:pic>
      <p:pic>
        <p:nvPicPr>
          <p:cNvPr id="7" name="Picture 6" descr="test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348111" y="649869"/>
            <a:ext cx="3338689" cy="30878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7281" y="1945874"/>
            <a:ext cx="2986558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Most </a:t>
            </a:r>
            <a:r>
              <a:rPr lang="en-US" dirty="0"/>
              <a:t>energy is in forward</a:t>
            </a:r>
            <a:r>
              <a:rPr lang="en-US" dirty="0" smtClean="0"/>
              <a:t>/backward direction</a:t>
            </a:r>
          </a:p>
          <a:p>
            <a:endParaRPr lang="en-US" dirty="0" smtClean="0"/>
          </a:p>
          <a:p>
            <a:r>
              <a:rPr lang="en-US" dirty="0"/>
              <a:t>-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vis</a:t>
            </a:r>
            <a:r>
              <a:rPr lang="en-US" dirty="0" smtClean="0"/>
              <a:t>≈ 450GeV per </a:t>
            </a:r>
            <a:r>
              <a:rPr lang="en-US" dirty="0" err="1" smtClean="0"/>
              <a:t>hadronic</a:t>
            </a:r>
            <a:r>
              <a:rPr lang="en-US" dirty="0" smtClean="0"/>
              <a:t> event</a:t>
            </a:r>
          </a:p>
          <a:p>
            <a:r>
              <a:rPr lang="en-US" dirty="0"/>
              <a:t>- </a:t>
            </a:r>
            <a:r>
              <a:rPr lang="en-US" dirty="0" smtClean="0"/>
              <a:t>E</a:t>
            </a:r>
            <a:r>
              <a:rPr lang="en-US" baseline="-25000" dirty="0" smtClean="0"/>
              <a:t>vis</a:t>
            </a:r>
            <a:r>
              <a:rPr lang="en-US" dirty="0" smtClean="0"/>
              <a:t>≈23GeV </a:t>
            </a:r>
            <a:r>
              <a:rPr lang="en-US" dirty="0"/>
              <a:t>for</a:t>
            </a:r>
            <a:r>
              <a:rPr lang="en-US" dirty="0" smtClean="0"/>
              <a:t> </a:t>
            </a:r>
            <a:r>
              <a:rPr lang="en-US" dirty="0" err="1" smtClean="0"/>
              <a:t>θ</a:t>
            </a:r>
            <a:r>
              <a:rPr lang="en-US" dirty="0" smtClean="0"/>
              <a:t>&gt;0.1</a:t>
            </a:r>
            <a:endParaRPr lang="en-US" dirty="0"/>
          </a:p>
          <a:p>
            <a:r>
              <a:rPr lang="en-US" dirty="0"/>
              <a:t>- </a:t>
            </a:r>
            <a:r>
              <a:rPr lang="en-US" dirty="0" smtClean="0"/>
              <a:t>E</a:t>
            </a:r>
            <a:r>
              <a:rPr lang="en-US" baseline="-25000" dirty="0" smtClean="0"/>
              <a:t>vis</a:t>
            </a:r>
            <a:r>
              <a:rPr lang="en-US" dirty="0" smtClean="0"/>
              <a:t>≈12GeV </a:t>
            </a:r>
            <a:r>
              <a:rPr lang="en-US" dirty="0"/>
              <a:t>for</a:t>
            </a:r>
            <a:r>
              <a:rPr lang="en-US" dirty="0" smtClean="0"/>
              <a:t> </a:t>
            </a:r>
            <a:r>
              <a:rPr lang="en-US" dirty="0" err="1" smtClean="0"/>
              <a:t>θ</a:t>
            </a:r>
            <a:r>
              <a:rPr lang="en-US" dirty="0" smtClean="0"/>
              <a:t>&gt;0.2</a:t>
            </a:r>
          </a:p>
          <a:p>
            <a:pPr>
              <a:buFontTx/>
              <a:buChar char="-"/>
            </a:pPr>
            <a:r>
              <a:rPr lang="en-US" dirty="0" smtClean="0"/>
              <a:t>20</a:t>
            </a:r>
            <a:r>
              <a:rPr lang="en-US" dirty="0"/>
              <a:t>% from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−</a:t>
            </a:r>
            <a:r>
              <a:rPr lang="en-US" dirty="0"/>
              <a:t> (</a:t>
            </a:r>
            <a:r>
              <a:rPr lang="en-US" dirty="0" smtClean="0"/>
              <a:t>cannot be </a:t>
            </a:r>
            <a:r>
              <a:rPr lang="en-US" dirty="0"/>
              <a:t>reduced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Adds about 20</a:t>
            </a:r>
            <a:r>
              <a:rPr lang="en-US" dirty="0"/>
              <a:t>%</a:t>
            </a:r>
            <a:r>
              <a:rPr lang="en-US" dirty="0" smtClean="0"/>
              <a:t> charged </a:t>
            </a:r>
            <a:r>
              <a:rPr lang="en-US" dirty="0"/>
              <a:t>hits in </a:t>
            </a:r>
            <a:r>
              <a:rPr lang="en-US" dirty="0" smtClean="0"/>
              <a:t>the inner layer of the vertex </a:t>
            </a:r>
            <a:r>
              <a:rPr lang="en-US" dirty="0"/>
              <a:t>detector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Can be used to monitor luminosity</a:t>
            </a:r>
            <a:endParaRPr lang="en-US" dirty="0"/>
          </a:p>
        </p:txBody>
      </p:sp>
      <p:pic>
        <p:nvPicPr>
          <p:cNvPr id="9" name="Picture 8" descr="p1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000" y="1516848"/>
            <a:ext cx="1740974" cy="4290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0193" y="1020802"/>
            <a:ext cx="22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events used with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92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PandoraNewPFAs</a:t>
            </a:r>
            <a:endParaRPr lang="en-US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6091535"/>
            <a:ext cx="365045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1.4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 of background !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1" name="Picture 10" descr="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728" y="914400"/>
            <a:ext cx="7103872" cy="50624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0233" y="6091535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dirty="0" err="1" smtClean="0"/>
              <a:t>TeV</a:t>
            </a:r>
            <a:r>
              <a:rPr lang="en-US" dirty="0" smtClean="0"/>
              <a:t> Z=&gt;</a:t>
            </a:r>
            <a:r>
              <a:rPr lang="en-US" dirty="0" err="1" smtClean="0"/>
              <a:t>qqbar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55864" y="6091535"/>
            <a:ext cx="2609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60 BX background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555864" y="5783813"/>
            <a:ext cx="2247232" cy="3077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85" tIns="45693" rIns="91385" bIns="45693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M. Thomson. J. Marshall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0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LooseSelectedPandoraNewPFAs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6091535"/>
            <a:ext cx="346245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0.3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 of background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8" name="Picture 7" descr="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728" y="914400"/>
            <a:ext cx="7103872" cy="506247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0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SelectedPandoraNewPFAs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6091535"/>
            <a:ext cx="346245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0.2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 of background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9" name="Picture 8" descr="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728" y="914400"/>
            <a:ext cx="7103872" cy="506247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0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TightSelectedPandoraNewPFAs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6091535"/>
            <a:ext cx="346245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0.1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 of background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9" name="Picture 8" descr="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728" y="914400"/>
            <a:ext cx="7103872" cy="5062474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timing cuts on jets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0112" y="4303830"/>
            <a:ext cx="86533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Impact of the </a:t>
            </a:r>
            <a:r>
              <a:rPr lang="en-US" sz="2400" dirty="0" err="1" smtClean="0">
                <a:solidFill>
                  <a:srgbClr val="FF0000"/>
                </a:solidFill>
              </a:rPr>
              <a:t>PFOSelector</a:t>
            </a:r>
            <a:r>
              <a:rPr lang="en-US" sz="2400" dirty="0" smtClean="0">
                <a:solidFill>
                  <a:srgbClr val="FF0000"/>
                </a:solidFill>
              </a:rPr>
              <a:t> timing cuts on the jet energy </a:t>
            </a:r>
            <a:r>
              <a:rPr lang="en-US" sz="2800" dirty="0" smtClean="0">
                <a:solidFill>
                  <a:srgbClr val="FF0000"/>
                </a:solidFill>
              </a:rPr>
              <a:t>resolution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5" name="Picture 4" descr="Screen shot 2011-06-16 at 11.33.3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4561"/>
            <a:ext cx="9144000" cy="3625582"/>
          </a:xfrm>
          <a:prstGeom prst="rect">
            <a:avLst/>
          </a:prstGeom>
        </p:spPr>
      </p:pic>
      <p:pic>
        <p:nvPicPr>
          <p:cNvPr id="6" name="Picture 5" descr="Screen shot 2011-06-16 at 11.34.0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137" y="4803654"/>
            <a:ext cx="7927474" cy="17607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95376" y="5507792"/>
            <a:ext cx="647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ILD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Beam-Induced Background Summary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>
          <a:xfrm>
            <a:off x="5064836" y="863600"/>
            <a:ext cx="3875964" cy="4343400"/>
          </a:xfrm>
        </p:spPr>
        <p:txBody>
          <a:bodyPr/>
          <a:lstStyle/>
          <a:p>
            <a:r>
              <a:rPr lang="en-US" sz="1800" b="0" dirty="0" err="1" smtClean="0">
                <a:solidFill>
                  <a:srgbClr val="3333FF"/>
                </a:solidFill>
                <a:latin typeface="Calibri" charset="0"/>
                <a:ea typeface="Arial" charset="0"/>
                <a:cs typeface="Arial" charset="0"/>
              </a:rPr>
              <a:t>Beamstrahlung</a:t>
            </a:r>
            <a:endParaRPr lang="en-US" sz="1800" b="0" dirty="0" smtClean="0">
              <a:solidFill>
                <a:srgbClr val="3333FF"/>
              </a:solidFill>
              <a:latin typeface="Calibri" charset="0"/>
              <a:ea typeface="Arial" charset="0"/>
              <a:cs typeface="Arial" charset="0"/>
            </a:endParaRPr>
          </a:p>
          <a:p>
            <a:pPr lvl="1"/>
            <a:r>
              <a:rPr lang="en-US" sz="1800" b="0" dirty="0" smtClean="0">
                <a:latin typeface="Calibri" charset="0"/>
                <a:ea typeface="Arial" charset="0"/>
                <a:cs typeface="Arial" charset="0"/>
              </a:rPr>
              <a:t>Disappear in the beam pipe</a:t>
            </a:r>
          </a:p>
          <a:p>
            <a:r>
              <a:rPr lang="en-US" sz="1800" b="0" dirty="0" smtClean="0">
                <a:solidFill>
                  <a:srgbClr val="800000"/>
                </a:solidFill>
                <a:latin typeface="Calibri" charset="0"/>
                <a:ea typeface="Arial" charset="0"/>
                <a:cs typeface="Arial" charset="0"/>
              </a:rPr>
              <a:t>Coherent pairs</a:t>
            </a:r>
          </a:p>
          <a:p>
            <a:pPr lvl="1"/>
            <a:r>
              <a:rPr lang="en-US" sz="1800" b="0" dirty="0" smtClean="0">
                <a:solidFill>
                  <a:srgbClr val="000000"/>
                </a:solidFill>
                <a:latin typeface="Calibri" charset="0"/>
                <a:ea typeface="Arial" charset="0"/>
                <a:cs typeface="Arial" charset="0"/>
              </a:rPr>
              <a:t>Largely disappear in beam pipe</a:t>
            </a:r>
          </a:p>
          <a:p>
            <a:r>
              <a:rPr lang="en-US" sz="1800" b="0" dirty="0" smtClean="0">
                <a:solidFill>
                  <a:srgbClr val="008000"/>
                </a:solidFill>
                <a:latin typeface="Calibri" charset="0"/>
                <a:ea typeface="Arial" charset="0"/>
                <a:cs typeface="Arial" charset="0"/>
              </a:rPr>
              <a:t>Incoherent pairs</a:t>
            </a:r>
          </a:p>
          <a:p>
            <a:pPr lvl="1"/>
            <a:r>
              <a:rPr lang="en-US" sz="1800" b="0" dirty="0" smtClean="0">
                <a:solidFill>
                  <a:srgbClr val="000000"/>
                </a:solidFill>
                <a:latin typeface="Calibri" charset="0"/>
                <a:ea typeface="Arial" charset="0"/>
                <a:cs typeface="Arial" charset="0"/>
              </a:rPr>
              <a:t>Suppressed by strong solenoid-field</a:t>
            </a:r>
          </a:p>
          <a:p>
            <a:r>
              <a:rPr lang="en-US" sz="1800" b="0" dirty="0" err="1" smtClean="0">
                <a:solidFill>
                  <a:srgbClr val="FF0000"/>
                </a:solidFill>
                <a:latin typeface="Calibri" charset="0"/>
                <a:ea typeface="Arial" charset="0"/>
                <a:cs typeface="Arial" charset="0"/>
              </a:rPr>
              <a:t>Hadronic</a:t>
            </a:r>
            <a:r>
              <a:rPr lang="en-US" sz="1800" b="0" dirty="0" smtClean="0">
                <a:solidFill>
                  <a:srgbClr val="FF0000"/>
                </a:solidFill>
                <a:latin typeface="Calibri" charset="0"/>
                <a:ea typeface="Arial" charset="0"/>
                <a:cs typeface="Arial" charset="0"/>
              </a:rPr>
              <a:t> events</a:t>
            </a:r>
          </a:p>
          <a:p>
            <a:pPr lvl="1"/>
            <a:r>
              <a:rPr lang="en-US" sz="1800" b="0" dirty="0" smtClean="0">
                <a:latin typeface="Calibri" charset="0"/>
                <a:ea typeface="Arial" charset="0"/>
                <a:cs typeface="Arial" charset="0"/>
              </a:rPr>
              <a:t>Impact reduced by time stamping</a:t>
            </a:r>
          </a:p>
          <a:p>
            <a:r>
              <a:rPr lang="en-US" sz="1800" b="0" dirty="0" err="1" smtClean="0">
                <a:latin typeface="Calibri" charset="0"/>
                <a:ea typeface="Arial" charset="0"/>
                <a:cs typeface="Arial" charset="0"/>
              </a:rPr>
              <a:t>Muon</a:t>
            </a:r>
            <a:r>
              <a:rPr lang="en-US" sz="1800" b="0" dirty="0" smtClean="0">
                <a:latin typeface="Calibri" charset="0"/>
                <a:ea typeface="Arial" charset="0"/>
                <a:cs typeface="Arial" charset="0"/>
              </a:rPr>
              <a:t> background from upstream </a:t>
            </a:r>
            <a:r>
              <a:rPr lang="en-US" sz="1800" b="0" dirty="0" err="1" smtClean="0">
                <a:latin typeface="Calibri" charset="0"/>
                <a:ea typeface="Arial" charset="0"/>
                <a:cs typeface="Arial" charset="0"/>
              </a:rPr>
              <a:t>linac</a:t>
            </a:r>
            <a:endParaRPr lang="en-US" sz="1800" b="0" dirty="0" smtClean="0">
              <a:latin typeface="Calibri" charset="0"/>
              <a:ea typeface="Arial" charset="0"/>
              <a:cs typeface="Arial" charset="0"/>
            </a:endParaRPr>
          </a:p>
          <a:p>
            <a:pPr lvl="1"/>
            <a:r>
              <a:rPr lang="en-US" sz="1800" b="0" dirty="0" smtClean="0">
                <a:latin typeface="Arial" charset="0"/>
                <a:ea typeface="Arial" charset="0"/>
                <a:cs typeface="Arial" charset="0"/>
              </a:rPr>
              <a:t>Not discussed here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98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63" y="863600"/>
            <a:ext cx="4948073" cy="4159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67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CLIC_ILD and </a:t>
            </a:r>
            <a:r>
              <a:rPr lang="en-US" dirty="0" err="1" smtClean="0"/>
              <a:t>CLIC_SiD</a:t>
            </a:r>
            <a:endParaRPr lang="en-US" dirty="0"/>
          </a:p>
        </p:txBody>
      </p:sp>
      <p:pic>
        <p:nvPicPr>
          <p:cNvPr id="6" name="Picture 5" descr="Screen shot 2011-06-16 at 7.18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8" y="929611"/>
            <a:ext cx="9144000" cy="52332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09590" y="6202955"/>
            <a:ext cx="7022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These images are derived from the simulation models for the CDR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9th International School for Linear Colliders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14873</TotalTime>
  <Words>5566</Words>
  <Application>Microsoft Macintosh PowerPoint</Application>
  <PresentationFormat>On-screen Show (4:3)</PresentationFormat>
  <Paragraphs>1306</Paragraphs>
  <Slides>101</Slides>
  <Notes>5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101</vt:i4>
      </vt:variant>
    </vt:vector>
  </HeadingPairs>
  <TitlesOfParts>
    <vt:vector size="104" baseType="lpstr">
      <vt:lpstr>Office Theme</vt:lpstr>
      <vt:lpstr>公式</vt:lpstr>
      <vt:lpstr>Equation</vt:lpstr>
      <vt:lpstr>Introduction to Linear Colliders</vt:lpstr>
      <vt:lpstr>Collider Choices</vt:lpstr>
      <vt:lpstr>Slide 3</vt:lpstr>
      <vt:lpstr>Slide 4</vt:lpstr>
      <vt:lpstr>LEP (at CERN)</vt:lpstr>
      <vt:lpstr>SLC (at SLAC)</vt:lpstr>
      <vt:lpstr>The LHC (at CERN)</vt:lpstr>
      <vt:lpstr>Slide 8</vt:lpstr>
      <vt:lpstr>Higgs Discovery</vt:lpstr>
      <vt:lpstr>LHC schedule beyond LS1</vt:lpstr>
      <vt:lpstr>The HL-LHC Project</vt:lpstr>
      <vt:lpstr>Example of International Collaboration</vt:lpstr>
      <vt:lpstr>Slide 13</vt:lpstr>
      <vt:lpstr>Lepton Collider Physics</vt:lpstr>
      <vt:lpstr>Higgs Physics in e+e- Collisions</vt:lpstr>
      <vt:lpstr>Higgs Branching Ratios</vt:lpstr>
      <vt:lpstr>Invisible Higgs Decays</vt:lpstr>
      <vt:lpstr>Example Result</vt:lpstr>
      <vt:lpstr>Higgs Branching Ratios</vt:lpstr>
      <vt:lpstr>Higgs Coupling to W and Top </vt:lpstr>
      <vt:lpstr>Combined Higgs results (ILC)</vt:lpstr>
      <vt:lpstr>Double Higgs – and CLIC Higgs summary</vt:lpstr>
      <vt:lpstr>Top Production at Threshold</vt:lpstr>
      <vt:lpstr>Top Production at Threshold</vt:lpstr>
      <vt:lpstr>Top Physics</vt:lpstr>
      <vt:lpstr>Physics Beyond the Standard Model</vt:lpstr>
      <vt:lpstr>Example: Dark Matter</vt:lpstr>
      <vt:lpstr>Supersymmetry</vt:lpstr>
      <vt:lpstr>Example of Potential SUSY Scenario</vt:lpstr>
      <vt:lpstr>Conclusion on Physics Case</vt:lpstr>
      <vt:lpstr>Lepton Collider Options</vt:lpstr>
      <vt:lpstr>Ring Collider Energy Limitation</vt:lpstr>
      <vt:lpstr>Linear Collider Energy Limitation</vt:lpstr>
      <vt:lpstr>Simplified Cost Scaling Comparison</vt:lpstr>
      <vt:lpstr>Circular vs. Linear Colliders</vt:lpstr>
      <vt:lpstr>Slide 36</vt:lpstr>
      <vt:lpstr>Note: CEPC/SppC</vt:lpstr>
      <vt:lpstr>Slide 38</vt:lpstr>
      <vt:lpstr>The Key Challenges</vt:lpstr>
      <vt:lpstr>Baseline Layout</vt:lpstr>
      <vt:lpstr>Main FCC-hh Parameters</vt:lpstr>
      <vt:lpstr>Dipole Basic Concept (“Cosine Theta”)</vt:lpstr>
      <vt:lpstr>Limits for the Field</vt:lpstr>
      <vt:lpstr>Cost Effective Magnet Design</vt:lpstr>
      <vt:lpstr>FCC-ee Rational</vt:lpstr>
      <vt:lpstr>FCC-ee Parameters</vt:lpstr>
      <vt:lpstr>Luminosity Lifetime</vt:lpstr>
      <vt:lpstr>Top-up Injection</vt:lpstr>
      <vt:lpstr>Linear Colliders</vt:lpstr>
      <vt:lpstr>Generic Linear Collider</vt:lpstr>
      <vt:lpstr>Generic Linear Collider</vt:lpstr>
      <vt:lpstr>Generic Linear Collider</vt:lpstr>
      <vt:lpstr>Generic Linear Collider</vt:lpstr>
      <vt:lpstr>Generic Linear Collider</vt:lpstr>
      <vt:lpstr>ILC Layout</vt:lpstr>
      <vt:lpstr>CLIC Layout at 3 TeV</vt:lpstr>
      <vt:lpstr>Cavity/Accelerating Structure</vt:lpstr>
      <vt:lpstr>ILC TDR</vt:lpstr>
      <vt:lpstr>The CLIC CDR documents</vt:lpstr>
      <vt:lpstr>Linear Collider Experiment</vt:lpstr>
      <vt:lpstr>Slide 61</vt:lpstr>
      <vt:lpstr>Slide 62</vt:lpstr>
      <vt:lpstr>Luminosity and Parameter Drivers</vt:lpstr>
      <vt:lpstr>Luminosity and Parameter Drivers</vt:lpstr>
      <vt:lpstr>Beam-beam Effect</vt:lpstr>
      <vt:lpstr>Beamstrahlung Optimisation</vt:lpstr>
      <vt:lpstr>Ultra Low Beam Emittances/Sizes </vt:lpstr>
      <vt:lpstr>Link to FELs</vt:lpstr>
      <vt:lpstr>Slide 69</vt:lpstr>
      <vt:lpstr>Muon Collider Concept</vt:lpstr>
      <vt:lpstr>Final Transverse Cooling System</vt:lpstr>
      <vt:lpstr>MICE</vt:lpstr>
      <vt:lpstr>Muon Collider Parameters</vt:lpstr>
      <vt:lpstr>Slide 74</vt:lpstr>
      <vt:lpstr>Gamma-gamma Collider Concept</vt:lpstr>
      <vt:lpstr>Slide 76</vt:lpstr>
      <vt:lpstr>Principle Electron Driven Plasma</vt:lpstr>
      <vt:lpstr>Achieved Accelerations</vt:lpstr>
      <vt:lpstr>Laser-driven Plasma Accelerator (LPA)</vt:lpstr>
      <vt:lpstr>Beam-driven Plasma Accelerator (PWFA)</vt:lpstr>
      <vt:lpstr>FACET at SLAC</vt:lpstr>
      <vt:lpstr>Plasma Accelerator R&amp;D</vt:lpstr>
      <vt:lpstr>Conclusion</vt:lpstr>
      <vt:lpstr>Reserve</vt:lpstr>
      <vt:lpstr>Lepton Pair Production</vt:lpstr>
      <vt:lpstr>Spent Beam Content</vt:lpstr>
      <vt:lpstr>Spent Beam Divergence</vt:lpstr>
      <vt:lpstr>CLIC Inner Detector Layout</vt:lpstr>
      <vt:lpstr>Inner Detector Layout</vt:lpstr>
      <vt:lpstr>Incoherent Pairs</vt:lpstr>
      <vt:lpstr>Vertex Detector Design</vt:lpstr>
      <vt:lpstr>Hadronic Background</vt:lpstr>
      <vt:lpstr>PandoraNewPFAs</vt:lpstr>
      <vt:lpstr>LooseSelectedPandoraNewPFAs</vt:lpstr>
      <vt:lpstr>SelectedPandoraNewPFAs</vt:lpstr>
      <vt:lpstr>TightSelectedPandoraNewPFAs</vt:lpstr>
      <vt:lpstr>Impact of timing cuts on jets</vt:lpstr>
      <vt:lpstr>Beam-Induced Background Summary</vt:lpstr>
      <vt:lpstr>CLIC_ILD and CLIC_SiD</vt:lpstr>
      <vt:lpstr>Higgs physics 250 – 500 GeV, and above</vt:lpstr>
      <vt:lpstr>Physics beyond standard model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31</cp:revision>
  <cp:lastPrinted>2015-10-21T07:46:27Z</cp:lastPrinted>
  <dcterms:created xsi:type="dcterms:W3CDTF">2015-10-21T08:28:24Z</dcterms:created>
  <dcterms:modified xsi:type="dcterms:W3CDTF">2015-10-23T11:58:04Z</dcterms:modified>
</cp:coreProperties>
</file>