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3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8B078-5A4D-476D-B7FF-73A29CA3846F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662F1-F1A2-4FAE-A829-C504481B0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925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8B078-5A4D-476D-B7FF-73A29CA3846F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662F1-F1A2-4FAE-A829-C504481B0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1262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8B078-5A4D-476D-B7FF-73A29CA3846F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662F1-F1A2-4FAE-A829-C504481B0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139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8B078-5A4D-476D-B7FF-73A29CA3846F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662F1-F1A2-4FAE-A829-C504481B0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616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8B078-5A4D-476D-B7FF-73A29CA3846F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662F1-F1A2-4FAE-A829-C504481B0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364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8B078-5A4D-476D-B7FF-73A29CA3846F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662F1-F1A2-4FAE-A829-C504481B0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093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8B078-5A4D-476D-B7FF-73A29CA3846F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662F1-F1A2-4FAE-A829-C504481B0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832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8B078-5A4D-476D-B7FF-73A29CA3846F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662F1-F1A2-4FAE-A829-C504481B0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135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8B078-5A4D-476D-B7FF-73A29CA3846F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662F1-F1A2-4FAE-A829-C504481B0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752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8B078-5A4D-476D-B7FF-73A29CA3846F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662F1-F1A2-4FAE-A829-C504481B0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050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8B078-5A4D-476D-B7FF-73A29CA3846F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662F1-F1A2-4FAE-A829-C504481B0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8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8B078-5A4D-476D-B7FF-73A29CA3846F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662F1-F1A2-4FAE-A829-C504481B0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426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65163"/>
            <a:ext cx="9144000" cy="2387600"/>
          </a:xfrm>
        </p:spPr>
        <p:txBody>
          <a:bodyPr/>
          <a:lstStyle/>
          <a:p>
            <a:r>
              <a:rPr lang="en-GB" dirty="0" smtClean="0"/>
              <a:t>New MPGD Connector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144838"/>
            <a:ext cx="9144000" cy="1655762"/>
          </a:xfrm>
        </p:spPr>
        <p:txBody>
          <a:bodyPr/>
          <a:lstStyle/>
          <a:p>
            <a:r>
              <a:rPr lang="en-GB" dirty="0" smtClean="0"/>
              <a:t>Hans Muller  CERN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432" y="3651443"/>
            <a:ext cx="7673546" cy="299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029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3175686" y="5634679"/>
            <a:ext cx="8785655" cy="9761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5832389" y="4274512"/>
            <a:ext cx="5521411" cy="13601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functionalities</a:t>
            </a:r>
            <a:br>
              <a:rPr lang="en-GB" dirty="0" smtClean="0"/>
            </a:br>
            <a:r>
              <a:rPr lang="en-GB" sz="3600" dirty="0" smtClean="0"/>
              <a:t>a.) </a:t>
            </a:r>
            <a:r>
              <a:rPr lang="en-GB" sz="3600" dirty="0" smtClean="0">
                <a:solidFill>
                  <a:srgbClr val="FF0000"/>
                </a:solidFill>
              </a:rPr>
              <a:t>geographic address position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5" r="6262"/>
          <a:stretch/>
        </p:blipFill>
        <p:spPr>
          <a:xfrm>
            <a:off x="722446" y="1544703"/>
            <a:ext cx="5846805" cy="27037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128960" y="4868560"/>
            <a:ext cx="160637" cy="4077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487306" y="4868560"/>
            <a:ext cx="160637" cy="4077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845652" y="4868560"/>
            <a:ext cx="160637" cy="4077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178253" y="4868560"/>
            <a:ext cx="160637" cy="4077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491287" y="4868560"/>
            <a:ext cx="160637" cy="4077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804321" y="4868560"/>
            <a:ext cx="160637" cy="4077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>
            <a:off x="6209278" y="4646139"/>
            <a:ext cx="22551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209278" y="4646139"/>
            <a:ext cx="0" cy="988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561445" y="4646139"/>
            <a:ext cx="0" cy="1277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925970" y="4646139"/>
            <a:ext cx="0" cy="1277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258571" y="4646139"/>
            <a:ext cx="0" cy="1277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571605" y="4646139"/>
            <a:ext cx="0" cy="1277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881544" y="4646139"/>
            <a:ext cx="0" cy="988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496127" y="4499228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+2V5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6011569" y="5522399"/>
            <a:ext cx="2160194" cy="1943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0" name="Group 29"/>
          <p:cNvGrpSpPr/>
          <p:nvPr/>
        </p:nvGrpSpPr>
        <p:grpSpPr>
          <a:xfrm>
            <a:off x="6011569" y="5758247"/>
            <a:ext cx="376883" cy="330225"/>
            <a:chOff x="2848231" y="6301946"/>
            <a:chExt cx="376883" cy="330225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3045940" y="6301946"/>
              <a:ext cx="0" cy="3302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848231" y="6619816"/>
              <a:ext cx="376883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7693102" y="5782963"/>
            <a:ext cx="376883" cy="330225"/>
            <a:chOff x="2848231" y="6301946"/>
            <a:chExt cx="376883" cy="33022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3045940" y="6301946"/>
              <a:ext cx="0" cy="3302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848231" y="6619816"/>
              <a:ext cx="376883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1" name="Straight Connector 40"/>
          <p:cNvCxnSpPr/>
          <p:nvPr/>
        </p:nvCxnSpPr>
        <p:spPr>
          <a:xfrm flipV="1">
            <a:off x="6200010" y="5387544"/>
            <a:ext cx="3648333" cy="123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9551781" y="4646138"/>
            <a:ext cx="1334530" cy="5818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FPGA 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3286898" y="6210640"/>
            <a:ext cx="183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Detector Frame</a:t>
            </a:r>
            <a:endParaRPr lang="en-GB" sz="20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8536044" y="5653364"/>
            <a:ext cx="3425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Position coding by GND / No GND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5737808" y="6241229"/>
            <a:ext cx="2758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 Position = 10 0001</a:t>
            </a:r>
            <a:endParaRPr lang="en-GB" dirty="0"/>
          </a:p>
        </p:txBody>
      </p:sp>
      <p:cxnSp>
        <p:nvCxnSpPr>
          <p:cNvPr id="49" name="Straight Connector 48"/>
          <p:cNvCxnSpPr/>
          <p:nvPr/>
        </p:nvCxnSpPr>
        <p:spPr>
          <a:xfrm flipV="1">
            <a:off x="9848343" y="5227976"/>
            <a:ext cx="0" cy="159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8464387" y="5284749"/>
            <a:ext cx="128707" cy="2376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8464387" y="53063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</a:t>
            </a:r>
            <a:endParaRPr lang="en-GB" dirty="0"/>
          </a:p>
        </p:txBody>
      </p:sp>
      <p:sp>
        <p:nvSpPr>
          <p:cNvPr id="53" name="Freeform 52"/>
          <p:cNvSpPr/>
          <p:nvPr/>
        </p:nvSpPr>
        <p:spPr>
          <a:xfrm>
            <a:off x="9774052" y="2953265"/>
            <a:ext cx="420272" cy="1680519"/>
          </a:xfrm>
          <a:custGeom>
            <a:avLst/>
            <a:gdLst>
              <a:gd name="connsiteX0" fmla="*/ 383202 w 420272"/>
              <a:gd name="connsiteY0" fmla="*/ 0 h 1680519"/>
              <a:gd name="connsiteX1" fmla="*/ 143 w 420272"/>
              <a:gd name="connsiteY1" fmla="*/ 778476 h 1680519"/>
              <a:gd name="connsiteX2" fmla="*/ 420272 w 420272"/>
              <a:gd name="connsiteY2" fmla="*/ 1680519 h 1680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272" h="1680519">
                <a:moveTo>
                  <a:pt x="383202" y="0"/>
                </a:moveTo>
                <a:cubicBezTo>
                  <a:pt x="188583" y="249195"/>
                  <a:pt x="-6035" y="498390"/>
                  <a:pt x="143" y="778476"/>
                </a:cubicBezTo>
                <a:cubicBezTo>
                  <a:pt x="6321" y="1058563"/>
                  <a:pt x="213296" y="1369541"/>
                  <a:pt x="420272" y="168051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9982281" y="3468613"/>
            <a:ext cx="1808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Readout via</a:t>
            </a:r>
          </a:p>
          <a:p>
            <a:r>
              <a:rPr lang="en-GB" dirty="0"/>
              <a:t>s</a:t>
            </a:r>
            <a:r>
              <a:rPr lang="en-GB" dirty="0" smtClean="0"/>
              <a:t>low controls SRS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>
            <a:off x="862982" y="4898455"/>
            <a:ext cx="4071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 code pins on right side viewed from top</a:t>
            </a:r>
            <a:endParaRPr lang="en-GB" dirty="0"/>
          </a:p>
        </p:txBody>
      </p:sp>
      <p:cxnSp>
        <p:nvCxnSpPr>
          <p:cNvPr id="57" name="Straight Connector 56"/>
          <p:cNvCxnSpPr/>
          <p:nvPr/>
        </p:nvCxnSpPr>
        <p:spPr>
          <a:xfrm flipV="1">
            <a:off x="1163594" y="3733284"/>
            <a:ext cx="1421195" cy="116517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156241" y="3891747"/>
            <a:ext cx="561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TOP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523486" y="3791778"/>
            <a:ext cx="1438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Detector side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7916831" y="4896573"/>
            <a:ext cx="1134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10k pullups</a:t>
            </a:r>
            <a:endParaRPr lang="en-GB" sz="1600" dirty="0"/>
          </a:p>
        </p:txBody>
      </p:sp>
      <p:sp>
        <p:nvSpPr>
          <p:cNvPr id="61" name="TextBox 60"/>
          <p:cNvSpPr txBox="1"/>
          <p:nvPr/>
        </p:nvSpPr>
        <p:spPr>
          <a:xfrm>
            <a:off x="6519760" y="4251077"/>
            <a:ext cx="1528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VMM hybrid</a:t>
            </a:r>
            <a:endParaRPr lang="en-GB" sz="20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6861720" y="1774225"/>
            <a:ext cx="419961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Will allow to read the geographical</a:t>
            </a:r>
          </a:p>
          <a:p>
            <a:r>
              <a:rPr lang="en-GB" dirty="0" smtClean="0"/>
              <a:t>position of a hybrid along a detector frame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6596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28"/>
          <p:cNvSpPr/>
          <p:nvPr/>
        </p:nvSpPr>
        <p:spPr>
          <a:xfrm>
            <a:off x="3175686" y="5548180"/>
            <a:ext cx="8785655" cy="9761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0" name="TextBox 129"/>
          <p:cNvSpPr txBox="1"/>
          <p:nvPr/>
        </p:nvSpPr>
        <p:spPr>
          <a:xfrm>
            <a:off x="9085588" y="6222833"/>
            <a:ext cx="183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Detector Frame</a:t>
            </a:r>
            <a:endParaRPr lang="en-GB" sz="20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functionalities</a:t>
            </a:r>
            <a:br>
              <a:rPr lang="en-GB" dirty="0" smtClean="0"/>
            </a:br>
            <a:r>
              <a:rPr lang="en-GB" sz="3600" dirty="0"/>
              <a:t>b</a:t>
            </a:r>
            <a:r>
              <a:rPr lang="en-GB" sz="3600" dirty="0" smtClean="0"/>
              <a:t>.) optional </a:t>
            </a:r>
            <a:r>
              <a:rPr lang="en-GB" sz="3600" dirty="0" smtClean="0">
                <a:solidFill>
                  <a:srgbClr val="FF0000"/>
                </a:solidFill>
              </a:rPr>
              <a:t>I2C devices on detector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6" t="346" r="2507" b="17698"/>
          <a:stretch/>
        </p:blipFill>
        <p:spPr>
          <a:xfrm>
            <a:off x="727575" y="1697990"/>
            <a:ext cx="6912000" cy="255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0211" y="4708217"/>
            <a:ext cx="4892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 x  I2C support pins on left  side, viewed from top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64740" y="3480968"/>
            <a:ext cx="1421195" cy="116517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082998" y="2555907"/>
            <a:ext cx="561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TOP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32106" y="2740573"/>
            <a:ext cx="1438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Detector side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067169" y="4113871"/>
            <a:ext cx="5521411" cy="13601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6444058" y="4485498"/>
            <a:ext cx="22551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444058" y="4485498"/>
            <a:ext cx="0" cy="988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796225" y="4769240"/>
            <a:ext cx="0" cy="16588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160750" y="5067335"/>
            <a:ext cx="0" cy="9363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501614" y="4961675"/>
            <a:ext cx="1535" cy="17240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806385" y="5226903"/>
            <a:ext cx="0" cy="951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125591" y="4473143"/>
            <a:ext cx="0" cy="988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752805" y="4103811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+2V5</a:t>
            </a:r>
            <a:endParaRPr lang="en-GB" dirty="0"/>
          </a:p>
        </p:txBody>
      </p:sp>
      <p:grpSp>
        <p:nvGrpSpPr>
          <p:cNvPr id="29" name="Group 28"/>
          <p:cNvGrpSpPr/>
          <p:nvPr/>
        </p:nvGrpSpPr>
        <p:grpSpPr>
          <a:xfrm>
            <a:off x="8496814" y="5107146"/>
            <a:ext cx="376883" cy="330225"/>
            <a:chOff x="2848231" y="6301946"/>
            <a:chExt cx="376883" cy="330225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3045940" y="6301946"/>
              <a:ext cx="0" cy="3302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848231" y="6619816"/>
              <a:ext cx="376883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Connector 31"/>
          <p:cNvCxnSpPr/>
          <p:nvPr/>
        </p:nvCxnSpPr>
        <p:spPr>
          <a:xfrm>
            <a:off x="7806385" y="5226903"/>
            <a:ext cx="2919289" cy="262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9761839" y="4238362"/>
            <a:ext cx="1334530" cy="5818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FPGA </a:t>
            </a:r>
            <a:endParaRPr lang="en-GB" dirty="0"/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10725674" y="4820200"/>
            <a:ext cx="0" cy="432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38"/>
          <p:cNvSpPr/>
          <p:nvPr/>
        </p:nvSpPr>
        <p:spPr>
          <a:xfrm flipH="1">
            <a:off x="9918787" y="2984878"/>
            <a:ext cx="253851" cy="1224065"/>
          </a:xfrm>
          <a:custGeom>
            <a:avLst/>
            <a:gdLst>
              <a:gd name="connsiteX0" fmla="*/ 383202 w 420272"/>
              <a:gd name="connsiteY0" fmla="*/ 0 h 1680519"/>
              <a:gd name="connsiteX1" fmla="*/ 143 w 420272"/>
              <a:gd name="connsiteY1" fmla="*/ 778476 h 1680519"/>
              <a:gd name="connsiteX2" fmla="*/ 420272 w 420272"/>
              <a:gd name="connsiteY2" fmla="*/ 1680519 h 1680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272" h="1680519">
                <a:moveTo>
                  <a:pt x="383202" y="0"/>
                </a:moveTo>
                <a:cubicBezTo>
                  <a:pt x="188583" y="249195"/>
                  <a:pt x="-6035" y="498390"/>
                  <a:pt x="143" y="778476"/>
                </a:cubicBezTo>
                <a:cubicBezTo>
                  <a:pt x="6321" y="1058563"/>
                  <a:pt x="213296" y="1369541"/>
                  <a:pt x="420272" y="168051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8685255" y="2219969"/>
            <a:ext cx="30661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I2C device control and readout</a:t>
            </a:r>
          </a:p>
          <a:p>
            <a:r>
              <a:rPr lang="en-GB" dirty="0" smtClean="0"/>
              <a:t> via</a:t>
            </a:r>
          </a:p>
          <a:p>
            <a:r>
              <a:rPr lang="en-GB" dirty="0"/>
              <a:t>s</a:t>
            </a:r>
            <a:r>
              <a:rPr lang="en-GB" dirty="0" smtClean="0"/>
              <a:t>low controls SRS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6754540" y="4090436"/>
            <a:ext cx="1528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VMM hybrid</a:t>
            </a:r>
            <a:endParaRPr lang="en-GB" sz="2000" b="1" dirty="0"/>
          </a:p>
        </p:txBody>
      </p:sp>
      <p:cxnSp>
        <p:nvCxnSpPr>
          <p:cNvPr id="48" name="Straight Connector 47"/>
          <p:cNvCxnSpPr>
            <a:stCxn id="56" idx="6"/>
          </p:cNvCxnSpPr>
          <p:nvPr/>
        </p:nvCxnSpPr>
        <p:spPr>
          <a:xfrm flipV="1">
            <a:off x="6147036" y="6178376"/>
            <a:ext cx="1659349" cy="65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/>
          <p:cNvGrpSpPr/>
          <p:nvPr/>
        </p:nvGrpSpPr>
        <p:grpSpPr>
          <a:xfrm>
            <a:off x="5844748" y="5867217"/>
            <a:ext cx="308919" cy="622315"/>
            <a:chOff x="5436973" y="5716701"/>
            <a:chExt cx="308919" cy="622315"/>
          </a:xfrm>
        </p:grpSpPr>
        <p:sp>
          <p:nvSpPr>
            <p:cNvPr id="52" name="Rectangle 51"/>
            <p:cNvSpPr/>
            <p:nvPr/>
          </p:nvSpPr>
          <p:spPr>
            <a:xfrm>
              <a:off x="5436973" y="5716701"/>
              <a:ext cx="308919" cy="6223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5436973" y="5782963"/>
              <a:ext cx="108701" cy="14039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Oval 53"/>
            <p:cNvSpPr/>
            <p:nvPr/>
          </p:nvSpPr>
          <p:spPr>
            <a:xfrm>
              <a:off x="5614087" y="5787079"/>
              <a:ext cx="108701" cy="14039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Oval 54"/>
            <p:cNvSpPr/>
            <p:nvPr/>
          </p:nvSpPr>
          <p:spPr>
            <a:xfrm>
              <a:off x="5453446" y="5960077"/>
              <a:ext cx="108701" cy="14039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Oval 55"/>
            <p:cNvSpPr/>
            <p:nvPr/>
          </p:nvSpPr>
          <p:spPr>
            <a:xfrm>
              <a:off x="5630560" y="5964193"/>
              <a:ext cx="108701" cy="14039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/>
            <p:cNvSpPr/>
            <p:nvPr/>
          </p:nvSpPr>
          <p:spPr>
            <a:xfrm>
              <a:off x="5457564" y="6161905"/>
              <a:ext cx="108701" cy="14039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Oval 57"/>
            <p:cNvSpPr/>
            <p:nvPr/>
          </p:nvSpPr>
          <p:spPr>
            <a:xfrm>
              <a:off x="5634678" y="6166021"/>
              <a:ext cx="108701" cy="14039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2" name="Elbow Connector 61"/>
          <p:cNvCxnSpPr>
            <a:stCxn id="53" idx="0"/>
          </p:cNvCxnSpPr>
          <p:nvPr/>
        </p:nvCxnSpPr>
        <p:spPr>
          <a:xfrm rot="5400000" flipH="1" flipV="1">
            <a:off x="5873896" y="5363318"/>
            <a:ext cx="595364" cy="54495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7160750" y="5067335"/>
            <a:ext cx="1533773" cy="17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6147036" y="6003677"/>
            <a:ext cx="10137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58" idx="6"/>
          </p:cNvCxnSpPr>
          <p:nvPr/>
        </p:nvCxnSpPr>
        <p:spPr>
          <a:xfrm>
            <a:off x="6151154" y="6386735"/>
            <a:ext cx="645071" cy="82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55" idx="2"/>
          </p:cNvCxnSpPr>
          <p:nvPr/>
        </p:nvCxnSpPr>
        <p:spPr>
          <a:xfrm rot="10800000" flipH="1" flipV="1">
            <a:off x="5861220" y="6180791"/>
            <a:ext cx="1625959" cy="504972"/>
          </a:xfrm>
          <a:prstGeom prst="bentConnector3">
            <a:avLst>
              <a:gd name="adj1" fmla="val -3457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7487180" y="4983160"/>
            <a:ext cx="2824018" cy="117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V="1">
            <a:off x="10311198" y="4808596"/>
            <a:ext cx="20614" cy="1745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6172498" y="5699463"/>
            <a:ext cx="417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gnd</a:t>
            </a:r>
            <a:endParaRPr lang="en-GB" sz="1200" dirty="0"/>
          </a:p>
        </p:txBody>
      </p:sp>
      <p:sp>
        <p:nvSpPr>
          <p:cNvPr id="90" name="TextBox 89"/>
          <p:cNvSpPr txBox="1"/>
          <p:nvPr/>
        </p:nvSpPr>
        <p:spPr>
          <a:xfrm>
            <a:off x="5486671" y="5572244"/>
            <a:ext cx="428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Vcc</a:t>
            </a:r>
            <a:endParaRPr lang="en-GB" sz="1400" dirty="0"/>
          </a:p>
        </p:txBody>
      </p:sp>
      <p:sp>
        <p:nvSpPr>
          <p:cNvPr id="91" name="TextBox 90"/>
          <p:cNvSpPr txBox="1"/>
          <p:nvPr/>
        </p:nvSpPr>
        <p:spPr>
          <a:xfrm>
            <a:off x="6283962" y="5957123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scl</a:t>
            </a:r>
            <a:endParaRPr lang="en-GB" sz="1200" dirty="0"/>
          </a:p>
        </p:txBody>
      </p:sp>
      <p:sp>
        <p:nvSpPr>
          <p:cNvPr id="92" name="TextBox 91"/>
          <p:cNvSpPr txBox="1"/>
          <p:nvPr/>
        </p:nvSpPr>
        <p:spPr>
          <a:xfrm>
            <a:off x="5244774" y="5976462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sda</a:t>
            </a:r>
            <a:endParaRPr lang="en-GB" sz="1200" dirty="0"/>
          </a:p>
        </p:txBody>
      </p:sp>
      <p:cxnSp>
        <p:nvCxnSpPr>
          <p:cNvPr id="94" name="Straight Connector 93"/>
          <p:cNvCxnSpPr/>
          <p:nvPr/>
        </p:nvCxnSpPr>
        <p:spPr>
          <a:xfrm>
            <a:off x="6754540" y="4793954"/>
            <a:ext cx="30072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6259733" y="6168006"/>
            <a:ext cx="417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S-in</a:t>
            </a:r>
            <a:endParaRPr lang="en-GB" sz="1200" dirty="0"/>
          </a:p>
        </p:txBody>
      </p:sp>
      <p:cxnSp>
        <p:nvCxnSpPr>
          <p:cNvPr id="101" name="Straight Connector 100"/>
          <p:cNvCxnSpPr/>
          <p:nvPr/>
        </p:nvCxnSpPr>
        <p:spPr>
          <a:xfrm flipH="1">
            <a:off x="5676407" y="6382619"/>
            <a:ext cx="164218" cy="8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5677929" y="6602977"/>
            <a:ext cx="13188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V="1">
            <a:off x="6976710" y="4646139"/>
            <a:ext cx="0" cy="19523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6996731" y="4646139"/>
            <a:ext cx="27651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flipH="1" flipV="1">
            <a:off x="5657892" y="6382619"/>
            <a:ext cx="10277" cy="2158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5345794" y="6228661"/>
            <a:ext cx="514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S-out</a:t>
            </a:r>
            <a:endParaRPr lang="en-GB" sz="1200" dirty="0"/>
          </a:p>
        </p:txBody>
      </p:sp>
      <p:sp>
        <p:nvSpPr>
          <p:cNvPr id="25" name="Rectangle 24"/>
          <p:cNvSpPr/>
          <p:nvPr/>
        </p:nvSpPr>
        <p:spPr>
          <a:xfrm>
            <a:off x="6246349" y="5361758"/>
            <a:ext cx="2160194" cy="1943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1" name="Group 130"/>
          <p:cNvGrpSpPr/>
          <p:nvPr/>
        </p:nvGrpSpPr>
        <p:grpSpPr>
          <a:xfrm>
            <a:off x="1830529" y="5387061"/>
            <a:ext cx="2530392" cy="1235882"/>
            <a:chOff x="2584934" y="5425016"/>
            <a:chExt cx="2530392" cy="1235882"/>
          </a:xfrm>
        </p:grpSpPr>
        <p:sp>
          <p:nvSpPr>
            <p:cNvPr id="128" name="Rectangle 127"/>
            <p:cNvSpPr/>
            <p:nvPr/>
          </p:nvSpPr>
          <p:spPr>
            <a:xfrm>
              <a:off x="2584934" y="5425016"/>
              <a:ext cx="2530392" cy="123588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965967" y="5835933"/>
              <a:ext cx="939114" cy="5515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I2C device</a:t>
              </a:r>
              <a:endParaRPr lang="en-GB" dirty="0"/>
            </a:p>
          </p:txBody>
        </p:sp>
        <p:grpSp>
          <p:nvGrpSpPr>
            <p:cNvPr id="119" name="Group 118"/>
            <p:cNvGrpSpPr/>
            <p:nvPr/>
          </p:nvGrpSpPr>
          <p:grpSpPr>
            <a:xfrm>
              <a:off x="4106334" y="5831922"/>
              <a:ext cx="308919" cy="622315"/>
              <a:chOff x="5436973" y="5716701"/>
              <a:chExt cx="308919" cy="622315"/>
            </a:xfrm>
          </p:grpSpPr>
          <p:sp>
            <p:nvSpPr>
              <p:cNvPr id="120" name="Rectangle 119"/>
              <p:cNvSpPr/>
              <p:nvPr/>
            </p:nvSpPr>
            <p:spPr>
              <a:xfrm>
                <a:off x="5436973" y="5716701"/>
                <a:ext cx="308919" cy="62231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5436973" y="5782963"/>
                <a:ext cx="108701" cy="140396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5614087" y="5787079"/>
                <a:ext cx="108701" cy="140396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5453446" y="5960077"/>
                <a:ext cx="108701" cy="140396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5630560" y="5964193"/>
                <a:ext cx="108701" cy="140396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5457564" y="6161905"/>
                <a:ext cx="108701" cy="140396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5634678" y="6166021"/>
                <a:ext cx="108701" cy="140396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7" name="TextBox 126"/>
            <p:cNvSpPr txBox="1"/>
            <p:nvPr/>
          </p:nvSpPr>
          <p:spPr>
            <a:xfrm>
              <a:off x="2731762" y="5511440"/>
              <a:ext cx="22355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6pin connector plugin</a:t>
              </a:r>
              <a:endParaRPr lang="en-GB" dirty="0"/>
            </a:p>
          </p:txBody>
        </p:sp>
      </p:grpSp>
      <p:sp>
        <p:nvSpPr>
          <p:cNvPr id="132" name="Down Arrow 131"/>
          <p:cNvSpPr/>
          <p:nvPr/>
        </p:nvSpPr>
        <p:spPr>
          <a:xfrm rot="16200000">
            <a:off x="4351516" y="5818078"/>
            <a:ext cx="1178278" cy="5113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TextBox 132"/>
          <p:cNvSpPr txBox="1"/>
          <p:nvPr/>
        </p:nvSpPr>
        <p:spPr>
          <a:xfrm>
            <a:off x="8029167" y="1051659"/>
            <a:ext cx="377924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Will allow to place and</a:t>
            </a:r>
          </a:p>
          <a:p>
            <a:r>
              <a:rPr lang="en-GB" dirty="0" smtClean="0"/>
              <a:t>use intelligent sensors on the detector</a:t>
            </a:r>
            <a:endParaRPr lang="en-GB" dirty="0"/>
          </a:p>
        </p:txBody>
      </p:sp>
      <p:cxnSp>
        <p:nvCxnSpPr>
          <p:cNvPr id="135" name="Elbow Connector 134"/>
          <p:cNvCxnSpPr/>
          <p:nvPr/>
        </p:nvCxnSpPr>
        <p:spPr>
          <a:xfrm>
            <a:off x="1322173" y="5793967"/>
            <a:ext cx="889389" cy="206658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8997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Examples   I2C chips for potential use on detectors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ROHM </a:t>
            </a:r>
            <a:r>
              <a:rPr lang="en-GB" dirty="0" err="1" smtClean="0"/>
              <a:t>color</a:t>
            </a:r>
            <a:r>
              <a:rPr lang="en-GB" dirty="0" smtClean="0"/>
              <a:t> sensor </a:t>
            </a:r>
            <a:r>
              <a:rPr lang="en-GB" b="1" dirty="0" smtClean="0"/>
              <a:t>BH1745NUC</a:t>
            </a:r>
          </a:p>
          <a:p>
            <a:r>
              <a:rPr lang="en-GB" dirty="0" err="1" smtClean="0"/>
              <a:t>Sensirion</a:t>
            </a:r>
            <a:r>
              <a:rPr lang="en-GB" b="1" dirty="0" smtClean="0"/>
              <a:t> SHT25  </a:t>
            </a:r>
            <a:r>
              <a:rPr lang="en-GB" dirty="0" smtClean="0"/>
              <a:t>Humidity and Temperature sensor</a:t>
            </a:r>
          </a:p>
          <a:p>
            <a:r>
              <a:rPr lang="en-GB" dirty="0" smtClean="0"/>
              <a:t>Analog Devices </a:t>
            </a:r>
            <a:r>
              <a:rPr lang="en-GB" b="1" dirty="0" smtClean="0"/>
              <a:t>ADT7301ARTZ-500RL7 </a:t>
            </a:r>
            <a:r>
              <a:rPr lang="en-GB" sz="2400" b="1" dirty="0" smtClean="0"/>
              <a:t>temperature sensor</a:t>
            </a:r>
          </a:p>
          <a:p>
            <a:r>
              <a:rPr lang="en-GB" sz="2400" dirty="0" smtClean="0"/>
              <a:t>Vishay Proximity and ambient light detector </a:t>
            </a:r>
            <a:r>
              <a:rPr lang="en-GB" sz="2400" b="1" dirty="0" smtClean="0"/>
              <a:t>VCNL4010</a:t>
            </a:r>
          </a:p>
          <a:p>
            <a:r>
              <a:rPr lang="en-GB" sz="2400" dirty="0" smtClean="0"/>
              <a:t>Texas Instruments LED driver (up to 11 in series)  with ambient sensing </a:t>
            </a:r>
            <a:r>
              <a:rPr lang="en-GB" sz="2400" b="1" dirty="0" smtClean="0"/>
              <a:t>LM3530 </a:t>
            </a:r>
          </a:p>
          <a:p>
            <a:r>
              <a:rPr lang="en-GB" sz="2400" dirty="0" smtClean="0"/>
              <a:t>MAX  ambient light sensor </a:t>
            </a:r>
            <a:r>
              <a:rPr lang="fr-FR" sz="2400" dirty="0" smtClean="0"/>
              <a:t>0.025 Lux to 104,448 Lux  </a:t>
            </a:r>
            <a:r>
              <a:rPr lang="en-GB" sz="2400" dirty="0" smtClean="0"/>
              <a:t> </a:t>
            </a:r>
            <a:r>
              <a:rPr lang="en-GB" sz="2400" b="1" dirty="0" smtClean="0"/>
              <a:t>MAX44007</a:t>
            </a:r>
            <a:endParaRPr lang="en-GB" sz="2400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204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 for new connector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Pansonic</a:t>
            </a:r>
            <a:r>
              <a:rPr lang="en-GB" dirty="0" smtClean="0"/>
              <a:t> 130 pin connectors not produced any more</a:t>
            </a:r>
          </a:p>
          <a:p>
            <a:r>
              <a:rPr lang="en-GB" dirty="0" smtClean="0"/>
              <a:t>Panasonic 130 pin only available in large </a:t>
            </a:r>
            <a:r>
              <a:rPr lang="en-GB" dirty="0" err="1" smtClean="0"/>
              <a:t>Qty</a:t>
            </a:r>
            <a:endParaRPr lang="en-GB" dirty="0" smtClean="0"/>
          </a:p>
          <a:p>
            <a:r>
              <a:rPr lang="en-GB" dirty="0" err="1" smtClean="0"/>
              <a:t>Pansonic</a:t>
            </a:r>
            <a:r>
              <a:rPr lang="en-GB" dirty="0" smtClean="0"/>
              <a:t> 130 pin has only 2 GND pins</a:t>
            </a:r>
          </a:p>
          <a:p>
            <a:endParaRPr lang="en-GB" dirty="0"/>
          </a:p>
          <a:p>
            <a:r>
              <a:rPr lang="en-GB" dirty="0" smtClean="0"/>
              <a:t>HRS 140 pin very similar, in production</a:t>
            </a:r>
          </a:p>
          <a:p>
            <a:r>
              <a:rPr lang="en-GB" dirty="0" smtClean="0"/>
              <a:t>HRS 140 pin available in single </a:t>
            </a:r>
            <a:r>
              <a:rPr lang="en-GB" dirty="0" err="1" smtClean="0"/>
              <a:t>Qty</a:t>
            </a:r>
            <a:endParaRPr lang="en-GB" dirty="0" smtClean="0"/>
          </a:p>
          <a:p>
            <a:r>
              <a:rPr lang="en-GB" dirty="0" smtClean="0"/>
              <a:t>HRS 140 pin has  GND pins every 10 position</a:t>
            </a:r>
          </a:p>
          <a:p>
            <a:r>
              <a:rPr lang="en-GB" dirty="0" smtClean="0"/>
              <a:t>HRS 140 pin allows for new functionality: 12  spare pins</a:t>
            </a:r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6406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Lateral dimensions FX10A-140S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51170"/>
            <a:ext cx="10515600" cy="4100247"/>
          </a:xfrm>
        </p:spPr>
      </p:pic>
      <p:sp>
        <p:nvSpPr>
          <p:cNvPr id="5" name="TextBox 4"/>
          <p:cNvSpPr txBox="1"/>
          <p:nvPr/>
        </p:nvSpPr>
        <p:spPr>
          <a:xfrm>
            <a:off x="838200" y="1581838"/>
            <a:ext cx="2887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Fits on 50 mm wide hybrids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7692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Height dimensions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341" y="1938813"/>
            <a:ext cx="10515600" cy="4100247"/>
          </a:xfrm>
        </p:spPr>
      </p:pic>
    </p:spTree>
    <p:extLst>
      <p:ext uri="{BB962C8B-B14F-4D97-AF65-F5344CB8AC3E}">
        <p14:creationId xmlns:p14="http://schemas.microsoft.com/office/powerpoint/2010/main" val="2903141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HRS  Manufacturer Specs </a:t>
            </a:r>
            <a:br>
              <a:rPr lang="en-GB" dirty="0" smtClean="0"/>
            </a:br>
            <a:r>
              <a:rPr lang="en-GB" sz="3200" b="1" dirty="0"/>
              <a:t>http://www.hirose-connectors.com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903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FX10 series   </a:t>
            </a:r>
            <a:r>
              <a:rPr lang="en-GB" sz="1800" b="1" dirty="0" smtClean="0"/>
              <a:t>0.5mm </a:t>
            </a:r>
            <a:r>
              <a:rPr lang="en-GB" sz="1800" b="1" dirty="0"/>
              <a:t>pitch </a:t>
            </a:r>
            <a:endParaRPr lang="en-GB" sz="1800" b="1" dirty="0" smtClean="0"/>
          </a:p>
          <a:p>
            <a:pPr marL="0" indent="0">
              <a:buNone/>
            </a:pP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396" y="2463864"/>
            <a:ext cx="9803174" cy="39365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14629" y="6215706"/>
            <a:ext cx="5571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ICR Insertion Loss Ratio meets </a:t>
            </a:r>
            <a:r>
              <a:rPr lang="en-GB" dirty="0"/>
              <a:t>IEEE </a:t>
            </a:r>
            <a:r>
              <a:rPr lang="en-GB" dirty="0" smtClean="0"/>
              <a:t>802.3ap  for 15+ </a:t>
            </a:r>
            <a:r>
              <a:rPr lang="en-GB" dirty="0" err="1" smtClean="0"/>
              <a:t>Gbps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3479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Hirose connector as from  VMM-128 v3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794" y="2232104"/>
            <a:ext cx="3979039" cy="28432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395" y="2602289"/>
            <a:ext cx="5544064" cy="21029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83794" y="5758249"/>
            <a:ext cx="9285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Rui will start new connector on MPGD’s when adapters for transition period become available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383794" y="5075397"/>
            <a:ext cx="2173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Altium</a:t>
            </a:r>
            <a:r>
              <a:rPr lang="en-GB" dirty="0" smtClean="0"/>
              <a:t> design </a:t>
            </a:r>
            <a:r>
              <a:rPr lang="en-GB" dirty="0" err="1" smtClean="0"/>
              <a:t>A.Rusu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7565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Adapters for transition time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5322"/>
            <a:ext cx="12192000" cy="44594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92627" y="5955957"/>
            <a:ext cx="5146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Flex PCBs  to be designed ( </a:t>
            </a:r>
            <a:r>
              <a:rPr lang="en-GB" dirty="0" err="1" smtClean="0"/>
              <a:t>A.Rusu</a:t>
            </a:r>
            <a:r>
              <a:rPr lang="en-GB" dirty="0" smtClean="0"/>
              <a:t>) for both versions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134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Hybrid  with HRS</a:t>
            </a:r>
            <a:r>
              <a:rPr lang="en-GB" dirty="0"/>
              <a:t> </a:t>
            </a:r>
            <a:r>
              <a:rPr lang="en-GB" dirty="0" smtClean="0"/>
              <a:t>plugged on detector with old Panasonic connector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38622"/>
            <a:ext cx="10515600" cy="3525344"/>
          </a:xfrm>
        </p:spPr>
      </p:pic>
    </p:spTree>
    <p:extLst>
      <p:ext uri="{BB962C8B-B14F-4D97-AF65-F5344CB8AC3E}">
        <p14:creationId xmlns:p14="http://schemas.microsoft.com/office/powerpoint/2010/main" val="3015774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38622"/>
            <a:ext cx="10515600" cy="3525344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Old Hybrid  with Panasonic plugged on detector with new  Hirose connector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8644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326</Words>
  <Application>Microsoft Office PowerPoint</Application>
  <PresentationFormat>Widescreen</PresentationFormat>
  <Paragraphs>69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New MPGD Connector</vt:lpstr>
      <vt:lpstr>Motivation for new connector</vt:lpstr>
      <vt:lpstr>Lateral dimensions FX10A-140S</vt:lpstr>
      <vt:lpstr>Height dimensions</vt:lpstr>
      <vt:lpstr>HRS  Manufacturer Specs  http://www.hirose-connectors.com</vt:lpstr>
      <vt:lpstr>New Hirose connector as from  VMM-128 v3 </vt:lpstr>
      <vt:lpstr>Adapters for transition time</vt:lpstr>
      <vt:lpstr>New Hybrid  with HRS plugged on detector with old Panasonic connector</vt:lpstr>
      <vt:lpstr>Old Hybrid  with Panasonic plugged on detector with new  Hirose connector</vt:lpstr>
      <vt:lpstr>New functionalities a.) geographic address position</vt:lpstr>
      <vt:lpstr>New functionalities b.) optional I2C devices on detector</vt:lpstr>
      <vt:lpstr>Examples   I2C chips for potential use on detectors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MPGD Connector</dc:title>
  <dc:creator>Hans Muller</dc:creator>
  <cp:lastModifiedBy>Hans Muller</cp:lastModifiedBy>
  <cp:revision>18</cp:revision>
  <dcterms:created xsi:type="dcterms:W3CDTF">2015-12-07T13:05:17Z</dcterms:created>
  <dcterms:modified xsi:type="dcterms:W3CDTF">2015-12-07T21:51:15Z</dcterms:modified>
</cp:coreProperties>
</file>