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</p:sldMasterIdLst>
  <p:notesMasterIdLst>
    <p:notesMasterId r:id="rId20"/>
  </p:notesMasterIdLst>
  <p:sldIdLst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71" r:id="rId11"/>
    <p:sldId id="269" r:id="rId12"/>
    <p:sldId id="273" r:id="rId13"/>
    <p:sldId id="274" r:id="rId14"/>
    <p:sldId id="275" r:id="rId15"/>
    <p:sldId id="277" r:id="rId16"/>
    <p:sldId id="278" r:id="rId17"/>
    <p:sldId id="280" r:id="rId18"/>
    <p:sldId id="279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8" autoAdjust="0"/>
    <p:restoredTop sz="94660"/>
  </p:normalViewPr>
  <p:slideViewPr>
    <p:cSldViewPr snapToGrid="0">
      <p:cViewPr varScale="1">
        <p:scale>
          <a:sx n="97" d="100"/>
          <a:sy n="97" d="100"/>
        </p:scale>
        <p:origin x="7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63C22-2894-4076-8709-ED1DEEF99AB6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16626-5C76-4D28-B6AA-B7C77F1DD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33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CAD7A-FC95-4DF0-9DAA-FA8E7995A062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34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(1’:45”)</a:t>
            </a:r>
          </a:p>
          <a:p>
            <a:r>
              <a:rPr lang="en-US" altLang="ja-JP" dirty="0" smtClean="0"/>
              <a:t>From</a:t>
            </a:r>
            <a:r>
              <a:rPr lang="en-US" altLang="ja-JP" baseline="0" dirty="0" smtClean="0"/>
              <a:t> here, Experiment Results</a:t>
            </a:r>
            <a:endParaRPr lang="en-US" altLang="ja-JP" dirty="0" smtClean="0"/>
          </a:p>
          <a:p>
            <a:r>
              <a:rPr lang="en-US" altLang="ja-JP" dirty="0" smtClean="0"/>
              <a:t>I</a:t>
            </a:r>
            <a:r>
              <a:rPr lang="en-US" altLang="ja-JP" baseline="0" dirty="0" smtClean="0"/>
              <a:t> show you the 1</a:t>
            </a:r>
            <a:r>
              <a:rPr lang="en-US" altLang="ja-JP" baseline="30000" dirty="0" smtClean="0"/>
              <a:t>st</a:t>
            </a:r>
            <a:r>
              <a:rPr lang="en-US" altLang="ja-JP" baseline="0" dirty="0" smtClean="0"/>
              <a:t> and 2</a:t>
            </a:r>
            <a:r>
              <a:rPr lang="en-US" altLang="ja-JP" baseline="30000" dirty="0" smtClean="0"/>
              <a:t>nd</a:t>
            </a:r>
            <a:r>
              <a:rPr lang="en-US" altLang="ja-JP" baseline="0" dirty="0" smtClean="0"/>
              <a:t> RE-GEM gain curve.</a:t>
            </a:r>
          </a:p>
          <a:p>
            <a:endParaRPr lang="en-US" altLang="ja-JP" baseline="0" dirty="0" smtClean="0"/>
          </a:p>
          <a:p>
            <a:r>
              <a:rPr lang="en-US" altLang="ja-JP" dirty="0" smtClean="0"/>
              <a:t>This Figure</a:t>
            </a:r>
            <a:r>
              <a:rPr lang="en-US" altLang="ja-JP" baseline="0" dirty="0" smtClean="0"/>
              <a:t> show the gain curve, the effective gain as a function of applied voltage.</a:t>
            </a:r>
          </a:p>
          <a:p>
            <a:endParaRPr lang="en-US" altLang="ja-JP" dirty="0" smtClean="0"/>
          </a:p>
          <a:p>
            <a:r>
              <a:rPr lang="en-US" altLang="ja-JP" baseline="0" dirty="0" smtClean="0"/>
              <a:t>Blue lines is gain of 2</a:t>
            </a:r>
            <a:r>
              <a:rPr lang="en-US" altLang="ja-JP" baseline="30000" dirty="0" smtClean="0"/>
              <a:t>nd</a:t>
            </a:r>
            <a:r>
              <a:rPr lang="en-US" altLang="ja-JP" baseline="0" dirty="0" smtClean="0"/>
              <a:t>RE-GEM,</a:t>
            </a:r>
          </a:p>
          <a:p>
            <a:r>
              <a:rPr lang="en-US" altLang="ja-JP" baseline="0" dirty="0" smtClean="0"/>
              <a:t>we got enough pulse height to obtain effective gain at 580V </a:t>
            </a:r>
          </a:p>
          <a:p>
            <a:r>
              <a:rPr lang="en-US" altLang="ja-JP" baseline="0" dirty="0" smtClean="0"/>
              <a:t>and plot the gain curve up to 660V,</a:t>
            </a:r>
          </a:p>
          <a:p>
            <a:r>
              <a:rPr lang="en-US" altLang="ja-JP" baseline="0" dirty="0" smtClean="0"/>
              <a:t> where we got the maximum gain about 600.</a:t>
            </a:r>
          </a:p>
          <a:p>
            <a:r>
              <a:rPr lang="en-US" altLang="ja-JP" baseline="0" dirty="0" smtClean="0"/>
              <a:t>The upper right hand figure shows a typical ADC spectrum </a:t>
            </a:r>
          </a:p>
          <a:p>
            <a:r>
              <a:rPr lang="en-US" altLang="ja-JP" baseline="0" dirty="0" smtClean="0"/>
              <a:t>obtained at 640V.</a:t>
            </a:r>
          </a:p>
          <a:p>
            <a:endParaRPr lang="en-US" altLang="ja-JP" baseline="0" dirty="0" smtClean="0"/>
          </a:p>
          <a:p>
            <a:r>
              <a:rPr lang="en-US" altLang="ja-JP" baseline="0" dirty="0" smtClean="0"/>
              <a:t>Red lines is gain of 1</a:t>
            </a:r>
            <a:r>
              <a:rPr lang="en-US" altLang="ja-JP" baseline="30000" dirty="0" smtClean="0"/>
              <a:t>st</a:t>
            </a:r>
            <a:r>
              <a:rPr lang="en-US" altLang="ja-JP" baseline="0" dirty="0" smtClean="0"/>
              <a:t> RE-GEM,</a:t>
            </a:r>
          </a:p>
          <a:p>
            <a:r>
              <a:rPr lang="en-US" altLang="ja-JP" baseline="0" dirty="0" smtClean="0"/>
              <a:t>we got enough pulse height to obtain effective gain at 640V </a:t>
            </a:r>
          </a:p>
          <a:p>
            <a:r>
              <a:rPr lang="en-US" altLang="ja-JP" baseline="0" dirty="0" smtClean="0"/>
              <a:t>and plot the gain curve up to 720V,</a:t>
            </a:r>
          </a:p>
          <a:p>
            <a:r>
              <a:rPr lang="en-US" altLang="ja-JP" baseline="0" dirty="0" smtClean="0"/>
              <a:t> where we got the maximum gain about 500.</a:t>
            </a:r>
          </a:p>
          <a:p>
            <a:r>
              <a:rPr lang="en-US" altLang="ja-JP" baseline="0" dirty="0" smtClean="0"/>
              <a:t>The lower right hand figure shows a typical ADC spectrum</a:t>
            </a:r>
          </a:p>
          <a:p>
            <a:r>
              <a:rPr lang="en-US" altLang="ja-JP" baseline="0" dirty="0" smtClean="0"/>
              <a:t> obtained at 700V. </a:t>
            </a:r>
          </a:p>
          <a:p>
            <a:endParaRPr lang="en-US" altLang="ja-JP" baseline="0" dirty="0" smtClean="0"/>
          </a:p>
          <a:p>
            <a:r>
              <a:rPr lang="en-US" altLang="ja-JP" baseline="0" dirty="0" smtClean="0"/>
              <a:t>Both Energy resolutions of 1</a:t>
            </a:r>
            <a:r>
              <a:rPr lang="en-US" altLang="ja-JP" baseline="30000" dirty="0" smtClean="0"/>
              <a:t>st</a:t>
            </a:r>
            <a:r>
              <a:rPr lang="en-US" altLang="ja-JP" baseline="0" dirty="0" smtClean="0"/>
              <a:t> and 2</a:t>
            </a:r>
            <a:r>
              <a:rPr lang="en-US" altLang="ja-JP" baseline="30000" dirty="0" smtClean="0"/>
              <a:t>nd</a:t>
            </a:r>
            <a:r>
              <a:rPr lang="en-US" altLang="ja-JP" baseline="0" dirty="0" smtClean="0"/>
              <a:t> are about 50%.</a:t>
            </a:r>
          </a:p>
          <a:p>
            <a:endParaRPr lang="en-US" altLang="ja-JP" baseline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So</a:t>
            </a:r>
            <a:r>
              <a:rPr lang="en-US" altLang="ja-JP" baseline="0" dirty="0" smtClean="0"/>
              <a:t> we can say, we successfully produced and operated the world’s first RE-GEM.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baseline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The slope of the gain curve is almost the same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and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the gain of 2</a:t>
            </a:r>
            <a:r>
              <a:rPr lang="en-US" altLang="ja-JP" baseline="30000" dirty="0" smtClean="0"/>
              <a:t>nd</a:t>
            </a:r>
            <a:r>
              <a:rPr lang="en-US" altLang="ja-JP" baseline="0" dirty="0" smtClean="0"/>
              <a:t> RE-GEM is larger than that of 1</a:t>
            </a:r>
            <a:r>
              <a:rPr lang="en-US" altLang="ja-JP" baseline="30000" dirty="0" smtClean="0"/>
              <a:t>st</a:t>
            </a:r>
            <a:r>
              <a:rPr lang="en-US" altLang="ja-JP" baseline="0" dirty="0" smtClean="0"/>
              <a:t>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baseline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These implies that  the almost the same electrostatic field is formed inside the holes both of case 1</a:t>
            </a:r>
            <a:r>
              <a:rPr lang="en-US" altLang="ja-JP" baseline="30000" dirty="0" smtClean="0"/>
              <a:t>st</a:t>
            </a:r>
            <a:r>
              <a:rPr lang="en-US" altLang="ja-JP" baseline="0" dirty="0" smtClean="0"/>
              <a:t> and 2</a:t>
            </a:r>
            <a:r>
              <a:rPr lang="en-US" altLang="ja-JP" baseline="30000" dirty="0" smtClean="0"/>
              <a:t>nd</a:t>
            </a:r>
            <a:r>
              <a:rPr lang="en-US" altLang="ja-JP" baseline="0" dirty="0" smtClean="0"/>
              <a:t> RE-GEM.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and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the gain difference at same voltage due to the electrode distance.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B7B27-5A06-2C4E-B038-CB8F83B551EB}" type="slidenum">
              <a:rPr lang="en-US" altLang="ja-JP" smtClean="0">
                <a:solidFill>
                  <a:srgbClr val="000000"/>
                </a:solidFill>
              </a:rPr>
              <a:pPr/>
              <a:t>5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54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solidFill>
                  <a:prstClr val="black"/>
                </a:solidFill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solidFill>
                  <a:prstClr val="black"/>
                </a:solidFill>
              </a:endParaRPr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kumimoji="0"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kumimoji="1" lang="en-US" altLang="ja-JP" smtClean="0"/>
              <a:t>09/12/2015</a:t>
            </a:r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kumimoji="1" lang="en-US" altLang="ja-JP" smtClean="0">
                <a:solidFill>
                  <a:srgbClr val="2DA2BF">
                    <a:tint val="20000"/>
                  </a:srgbClr>
                </a:solidFill>
              </a:rPr>
              <a:t>A.Ochi RD51 mini week @ CERN</a:t>
            </a:r>
            <a:endParaRPr kumimoji="1" lang="ja-JP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D0320A-330E-4DAA-A710-1F3F8EBD5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177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306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147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サブタイトルの書式設定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38387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8387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A.Ochi RD51 mini week @ CERN</a:t>
            </a:r>
            <a:endParaRPr lang="en-US" altLang="ja-JP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38387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74044D-F954-DA4A-8674-3882C4CD3ECA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6248400" cy="22860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6248400" y="0"/>
            <a:ext cx="2895600" cy="2286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7683501" y="-38099"/>
            <a:ext cx="14694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>
                <a:solidFill>
                  <a:srgbClr val="FFFFFF"/>
                </a:solidFill>
              </a:rPr>
              <a:t>www.***.com</a:t>
            </a:r>
          </a:p>
        </p:txBody>
      </p:sp>
      <p:sp>
        <p:nvSpPr>
          <p:cNvPr id="10" name="正方形/長方形 9"/>
          <p:cNvSpPr/>
          <p:nvPr userDrawn="1"/>
        </p:nvSpPr>
        <p:spPr>
          <a:xfrm>
            <a:off x="6256310" y="-25400"/>
            <a:ext cx="2889624" cy="2247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err="1" smtClean="0">
                <a:solidFill>
                  <a:srgbClr val="FFFFFF"/>
                </a:solidFill>
                <a:latin typeface="Calibri"/>
                <a:cs typeface="Calibri"/>
              </a:rPr>
              <a:t>akifumi@crab.riken.jp</a:t>
            </a:r>
            <a:endParaRPr lang="ja-JP" altLang="en-US" sz="2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5823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A.Ochi RD51 mini week @ CERN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DDFB4C3-F380-3446-8732-D5344F371FD3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正方形/長方形 6"/>
          <p:cNvSpPr/>
          <p:nvPr userDrawn="1"/>
        </p:nvSpPr>
        <p:spPr>
          <a:xfrm>
            <a:off x="6256310" y="-25400"/>
            <a:ext cx="2889624" cy="2247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err="1" smtClean="0">
                <a:solidFill>
                  <a:srgbClr val="FFFFFF"/>
                </a:solidFill>
                <a:latin typeface="Calibri"/>
                <a:cs typeface="Calibri"/>
              </a:rPr>
              <a:t>akifumi@crab.riken.jp</a:t>
            </a:r>
            <a:endParaRPr lang="ja-JP" altLang="en-US" sz="2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2817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A.Ochi RD51 mini week @ CERN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71FA574-5041-AE44-9E20-D0A1696122CA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正方形/長方形 6"/>
          <p:cNvSpPr/>
          <p:nvPr userDrawn="1"/>
        </p:nvSpPr>
        <p:spPr>
          <a:xfrm>
            <a:off x="6256310" y="-25400"/>
            <a:ext cx="2889624" cy="2247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err="1" smtClean="0">
                <a:solidFill>
                  <a:srgbClr val="FFFFFF"/>
                </a:solidFill>
                <a:latin typeface="Calibri"/>
                <a:cs typeface="Calibri"/>
              </a:rPr>
              <a:t>akifumi@crab.riken.jp</a:t>
            </a:r>
            <a:endParaRPr lang="ja-JP" altLang="en-US" sz="2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6250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A.Ochi RD51 mini week @ CERN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B26C194-E39F-814F-AF01-69649BCC0A6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1422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A.Ochi RD51 mini week @ CERN</a:t>
            </a: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D9C4339-5858-F34D-A7B1-43ADC64715F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32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A.Ochi RD51 mini week @ CERN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1037487-6B8D-3D4A-8CEA-34B3867BEB3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71906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A.Ochi RD51 mini week @ CERN</a:t>
            </a: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7F3FD0E-7533-EA40-9C03-C9D74D73DE8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1803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A.Ochi RD51 mini week @ CERN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51569C9-F7ED-E643-B177-2390D44245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2267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620246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A.Ochi RD51 mini week @ CERN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4DAF7E5-DAEC-694F-A763-916D8B87058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15837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A.Ochi RD51 mini week @ CERN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4A6A66-9FE0-524C-9966-9B50F27960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49723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A.Ochi RD51 mini week @ CERN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1A9DCA2-B383-2A4A-B9A9-1A0220B8B7C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20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09/12/2015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A.Ochi RD51 mini week @ CERN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D0320A-330E-4DAA-A710-1F3F8EBD5764}" type="slidenum">
              <a:rPr kumimoji="1" lang="ja-JP" altLang="en-US" smtClean="0">
                <a:solidFill>
                  <a:prstClr val="white"/>
                </a:solidFill>
              </a:rPr>
              <a:pPr/>
              <a:t>‹#›</a:t>
            </a:fld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5697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09/12/2015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A.Ochi RD51 mini week @ CERN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D0320A-330E-4DAA-A710-1F3F8EBD5764}" type="slidenum">
              <a:rPr kumimoji="1" lang="ja-JP" altLang="en-US" smtClean="0">
                <a:solidFill>
                  <a:prstClr val="white"/>
                </a:solidFill>
              </a:rPr>
              <a:pPr/>
              <a:t>‹#›</a:t>
            </a:fld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158737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366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09/12/2015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A.Ochi RD51 mini week @ CERN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D0320A-330E-4DAA-A710-1F3F8EBD5764}" type="slidenum">
              <a:rPr kumimoji="1" lang="ja-JP" altLang="en-US" smtClean="0">
                <a:solidFill>
                  <a:prstClr val="white"/>
                </a:solidFill>
              </a:rPr>
              <a:pPr/>
              <a:t>‹#›</a:t>
            </a:fld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027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7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4885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09/12/2015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A.Ochi RD51 mini week @ CERN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D0320A-330E-4DAA-A710-1F3F8EBD5764}" type="slidenum">
              <a:rPr kumimoji="1" lang="ja-JP" altLang="en-US" smtClean="0">
                <a:solidFill>
                  <a:prstClr val="white"/>
                </a:solidFill>
              </a:rPr>
              <a:pPr/>
              <a:t>‹#›</a:t>
            </a:fld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7932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6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944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66"/>
                </a:solidFill>
                <a:latin typeface="Calibri"/>
                <a:cs typeface="Calibri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09/12/2015</a:t>
            </a:r>
            <a:endParaRPr lang="en-US" altLang="ja-JP" dirty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44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66"/>
                </a:solidFill>
                <a:latin typeface="Calibri"/>
                <a:cs typeface="Calibri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A.Ochi RD51 mini week @ CERN</a:t>
            </a:r>
            <a:endParaRPr lang="en-US" altLang="ja-JP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944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21E8605-BE9B-A543-B14E-16399DA7EA10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8534400" y="6400800"/>
            <a:ext cx="0" cy="4572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6248400" cy="22860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6248400" y="0"/>
            <a:ext cx="2895600" cy="2286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7683501" y="-38099"/>
            <a:ext cx="14694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>
                <a:solidFill>
                  <a:srgbClr val="FFFFFF"/>
                </a:solidFill>
              </a:rPr>
              <a:t>www.***.com</a:t>
            </a:r>
          </a:p>
        </p:txBody>
      </p:sp>
      <p:sp>
        <p:nvSpPr>
          <p:cNvPr id="12" name="正方形/長方形 11"/>
          <p:cNvSpPr/>
          <p:nvPr userDrawn="1"/>
        </p:nvSpPr>
        <p:spPr>
          <a:xfrm>
            <a:off x="6256310" y="-25400"/>
            <a:ext cx="2889624" cy="2247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err="1" smtClean="0">
                <a:solidFill>
                  <a:srgbClr val="FFFFFF"/>
                </a:solidFill>
                <a:latin typeface="Calibri"/>
                <a:cs typeface="Calibri"/>
              </a:rPr>
              <a:t>akifumi@crab.riken.jp</a:t>
            </a:r>
            <a:endParaRPr lang="ja-JP" altLang="en-US" sz="2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8321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/>
          <a:ea typeface="+mj-ea"/>
          <a:cs typeface="Calibri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Wingdings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Wingdings" charset="2"/>
        <a:buChar char="l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Wingdings" charset="2"/>
        <a:buChar char="l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Wingdings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Wingdings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Wingdings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Wingdings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Wingdings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Wingdings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R</a:t>
            </a:r>
            <a:r>
              <a:rPr lang="en-US" altLang="ja-JP" dirty="0" smtClean="0"/>
              <a:t>esistive materials and their patterning methods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Atsuhiko</a:t>
            </a:r>
            <a:r>
              <a:rPr kumimoji="1" lang="en-US" altLang="ja-JP" dirty="0" smtClean="0"/>
              <a:t> Ochi</a:t>
            </a:r>
          </a:p>
          <a:p>
            <a:r>
              <a:rPr lang="en-US" altLang="ja-JP" dirty="0" smtClean="0"/>
              <a:t>Kobe University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07904" y="6381328"/>
            <a:ext cx="449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FF00"/>
                </a:solidFill>
              </a:rPr>
              <a:t>RD51 </a:t>
            </a:r>
            <a:r>
              <a:rPr lang="en-US" altLang="ja-JP" dirty="0" err="1">
                <a:solidFill>
                  <a:srgbClr val="FFFF00"/>
                </a:solidFill>
              </a:rPr>
              <a:t>mini-week@CERN</a:t>
            </a:r>
            <a:r>
              <a:rPr lang="en-US" altLang="ja-JP" dirty="0">
                <a:solidFill>
                  <a:srgbClr val="FFFF00"/>
                </a:solidFill>
              </a:rPr>
              <a:t>   </a:t>
            </a:r>
            <a:r>
              <a:rPr lang="en-US" altLang="ja-JP" dirty="0" smtClean="0">
                <a:solidFill>
                  <a:srgbClr val="FFFF00"/>
                </a:solidFill>
              </a:rPr>
              <a:t>09/12/2015</a:t>
            </a:r>
            <a:endParaRPr lang="ja-JP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73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8"/>
            <a:ext cx="4091957" cy="3460587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S</a:t>
            </a:r>
            <a:r>
              <a:rPr kumimoji="1" lang="en-US" altLang="ja-JP" dirty="0" smtClean="0"/>
              <a:t>trip patterns are written directly by dispenser</a:t>
            </a:r>
          </a:p>
          <a:p>
            <a:r>
              <a:rPr lang="en-US" altLang="ja-JP" dirty="0" smtClean="0"/>
              <a:t>Fine patterns are available</a:t>
            </a:r>
          </a:p>
          <a:p>
            <a:r>
              <a:rPr kumimoji="1" lang="en-US" altLang="ja-JP" dirty="0" smtClean="0"/>
              <a:t>However, too much time needed for large area</a:t>
            </a:r>
          </a:p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10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Another approach for MM strip processing using resistive paste</a:t>
            </a:r>
            <a:endParaRPr kumimoji="1" lang="ja-JP" altLang="en-US" dirty="0"/>
          </a:p>
        </p:txBody>
      </p:sp>
      <p:pic>
        <p:nvPicPr>
          <p:cNvPr id="7" name="Picture 2" descr="C:\Users\ochi\AppData\Local\Temp\VMwareDnD\1aae2ec6\P10405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1114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D:\ochi\Pictures\upic\mmpic\dispensor\dis_test_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6032" y="5057183"/>
            <a:ext cx="2134157" cy="1600618"/>
          </a:xfrm>
          <a:prstGeom prst="rect">
            <a:avLst/>
          </a:prstGeom>
          <a:noFill/>
        </p:spPr>
      </p:pic>
      <p:pic>
        <p:nvPicPr>
          <p:cNvPr id="10" name="Picture 4" descr="D:\ochi\Pictures\upic\mmpic\dispensor\dis_test_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54013" y="5057183"/>
            <a:ext cx="2134157" cy="1600618"/>
          </a:xfrm>
          <a:prstGeom prst="rect">
            <a:avLst/>
          </a:prstGeom>
          <a:noFill/>
        </p:spPr>
      </p:pic>
      <p:pic>
        <p:nvPicPr>
          <p:cNvPr id="11" name="Picture 3" descr="D:\ochi\Pictures\upic\mmpic\dispensor\dis_test_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9020" y="5057183"/>
            <a:ext cx="2134157" cy="1600618"/>
          </a:xfrm>
          <a:prstGeom prst="rect">
            <a:avLst/>
          </a:prstGeom>
          <a:noFill/>
        </p:spPr>
      </p:pic>
      <p:pic>
        <p:nvPicPr>
          <p:cNvPr id="12" name="Picture 2" descr="D:\ochi\Pictures\upic\mmpic\dispensor\dis_test_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385" y="5057860"/>
            <a:ext cx="2134157" cy="1600618"/>
          </a:xfrm>
          <a:prstGeom prst="rect">
            <a:avLst/>
          </a:prstGeom>
          <a:noFill/>
        </p:spPr>
      </p:pic>
      <p:sp>
        <p:nvSpPr>
          <p:cNvPr id="13" name="テキスト ボックス 7"/>
          <p:cNvSpPr txBox="1"/>
          <p:nvPr/>
        </p:nvSpPr>
        <p:spPr>
          <a:xfrm>
            <a:off x="457200" y="5270278"/>
            <a:ext cx="9587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100" dirty="0" smtClean="0">
                <a:solidFill>
                  <a:srgbClr val="FFFF00"/>
                </a:solidFill>
              </a:rPr>
              <a:t>400</a:t>
            </a:r>
            <a:r>
              <a:rPr kumimoji="1" lang="en-US" altLang="ja-JP" sz="1100" dirty="0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kumimoji="1" lang="en-US" altLang="ja-JP" sz="1100" dirty="0" smtClean="0">
                <a:solidFill>
                  <a:srgbClr val="FFFF00"/>
                </a:solidFill>
              </a:rPr>
              <a:t>m pitch</a:t>
            </a:r>
            <a:endParaRPr kumimoji="1" lang="ja-JP" altLang="en-US" sz="11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8"/>
          <p:cNvSpPr txBox="1"/>
          <p:nvPr/>
        </p:nvSpPr>
        <p:spPr>
          <a:xfrm>
            <a:off x="2591357" y="5270277"/>
            <a:ext cx="924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100" dirty="0" smtClean="0">
                <a:solidFill>
                  <a:srgbClr val="FFFF00"/>
                </a:solidFill>
              </a:rPr>
              <a:t>3</a:t>
            </a:r>
            <a:r>
              <a:rPr kumimoji="1" lang="en-US" altLang="ja-JP" sz="1100" dirty="0" smtClean="0">
                <a:solidFill>
                  <a:srgbClr val="FFFF00"/>
                </a:solidFill>
              </a:rPr>
              <a:t>00</a:t>
            </a:r>
            <a:r>
              <a:rPr kumimoji="1" lang="en-US" altLang="ja-JP" sz="1100" dirty="0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kumimoji="1" lang="en-US" altLang="ja-JP" sz="1100" dirty="0" smtClean="0">
                <a:solidFill>
                  <a:srgbClr val="FFFF00"/>
                </a:solidFill>
              </a:rPr>
              <a:t>m pitch</a:t>
            </a:r>
            <a:endParaRPr kumimoji="1" lang="ja-JP" altLang="en-US" sz="1100" dirty="0">
              <a:solidFill>
                <a:srgbClr val="FFFF00"/>
              </a:solidFill>
            </a:endParaRPr>
          </a:p>
        </p:txBody>
      </p:sp>
      <p:sp>
        <p:nvSpPr>
          <p:cNvPr id="15" name="テキスト ボックス 9"/>
          <p:cNvSpPr txBox="1"/>
          <p:nvPr/>
        </p:nvSpPr>
        <p:spPr>
          <a:xfrm>
            <a:off x="4844992" y="5270276"/>
            <a:ext cx="924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100" dirty="0" smtClean="0">
                <a:solidFill>
                  <a:srgbClr val="FFFF00"/>
                </a:solidFill>
              </a:rPr>
              <a:t>25</a:t>
            </a:r>
            <a:r>
              <a:rPr kumimoji="1" lang="en-US" altLang="ja-JP" sz="1100" dirty="0" smtClean="0">
                <a:solidFill>
                  <a:srgbClr val="FFFF00"/>
                </a:solidFill>
              </a:rPr>
              <a:t>0</a:t>
            </a:r>
            <a:r>
              <a:rPr kumimoji="1" lang="en-US" altLang="ja-JP" sz="1100" dirty="0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kumimoji="1" lang="en-US" altLang="ja-JP" sz="1100" dirty="0" smtClean="0">
                <a:solidFill>
                  <a:srgbClr val="FFFF00"/>
                </a:solidFill>
              </a:rPr>
              <a:t>m pitch</a:t>
            </a:r>
            <a:endParaRPr kumimoji="1" lang="ja-JP" altLang="en-US" sz="1100" dirty="0">
              <a:solidFill>
                <a:srgbClr val="FFFF00"/>
              </a:solidFill>
            </a:endParaRPr>
          </a:p>
        </p:txBody>
      </p:sp>
      <p:sp>
        <p:nvSpPr>
          <p:cNvPr id="16" name="テキスト ボックス 10"/>
          <p:cNvSpPr txBox="1"/>
          <p:nvPr/>
        </p:nvSpPr>
        <p:spPr>
          <a:xfrm>
            <a:off x="6979149" y="5270275"/>
            <a:ext cx="924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100" dirty="0" smtClean="0">
                <a:solidFill>
                  <a:srgbClr val="FFFF00"/>
                </a:solidFill>
              </a:rPr>
              <a:t>20</a:t>
            </a:r>
            <a:r>
              <a:rPr kumimoji="1" lang="en-US" altLang="ja-JP" sz="1100" dirty="0" smtClean="0">
                <a:solidFill>
                  <a:srgbClr val="FFFF00"/>
                </a:solidFill>
              </a:rPr>
              <a:t>0</a:t>
            </a:r>
            <a:r>
              <a:rPr kumimoji="1" lang="en-US" altLang="ja-JP" sz="1100" dirty="0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kumimoji="1" lang="en-US" altLang="ja-JP" sz="1100" dirty="0" smtClean="0">
                <a:solidFill>
                  <a:srgbClr val="FFFF00"/>
                </a:solidFill>
              </a:rPr>
              <a:t>m pitch</a:t>
            </a:r>
            <a:endParaRPr kumimoji="1" lang="ja-JP" altLang="en-US" sz="1100" dirty="0">
              <a:solidFill>
                <a:srgbClr val="FFFF00"/>
              </a:solidFill>
            </a:endParaRPr>
          </a:p>
        </p:txBody>
      </p:sp>
      <p:sp>
        <p:nvSpPr>
          <p:cNvPr id="18" name="スライド番号プレースホルダ 12"/>
          <p:cNvSpPr>
            <a:spLocks noGrp="1"/>
          </p:cNvSpPr>
          <p:nvPr/>
        </p:nvSpPr>
        <p:spPr>
          <a:xfrm>
            <a:off x="7314139" y="6382931"/>
            <a:ext cx="1434733" cy="2556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27620A-49A6-4E76-B2B2-346B46E91747}" type="slidenum">
              <a:rPr kumimoji="1" lang="ja-JP" altLang="en-US" sz="900" smtClean="0"/>
              <a:pPr/>
              <a:t>10</a:t>
            </a:fld>
            <a:endParaRPr kumimoji="1" lang="ja-JP" altLang="en-US" sz="900"/>
          </a:p>
        </p:txBody>
      </p:sp>
    </p:spTree>
    <p:extLst>
      <p:ext uri="{BB962C8B-B14F-4D97-AF65-F5344CB8AC3E}">
        <p14:creationId xmlns:p14="http://schemas.microsoft.com/office/powerpoint/2010/main" val="1702444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457200" y="1481329"/>
            <a:ext cx="4762872" cy="2595744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Sputtered carbon</a:t>
            </a:r>
          </a:p>
          <a:p>
            <a:pPr lvl="1"/>
            <a:r>
              <a:rPr lang="en-US" altLang="ja-JP" dirty="0" smtClean="0"/>
              <a:t>Diamond like, and amorphous structure</a:t>
            </a:r>
          </a:p>
          <a:p>
            <a:pPr lvl="1"/>
            <a:r>
              <a:rPr lang="en-US" altLang="ja-JP" dirty="0" smtClean="0"/>
              <a:t>It means, carbon particles of molecular size!</a:t>
            </a:r>
          </a:p>
          <a:p>
            <a:r>
              <a:rPr lang="en-US" altLang="ja-JP" dirty="0" smtClean="0"/>
              <a:t>Fine structure with proper resistivity is available</a:t>
            </a:r>
          </a:p>
          <a:p>
            <a:pPr lvl="1"/>
            <a:r>
              <a:rPr lang="en-US" altLang="ja-JP" dirty="0" smtClean="0"/>
              <a:t>with liftoff method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Sputtered carbon</a:t>
            </a:r>
            <a:endParaRPr kumimoji="1" lang="ja-JP" altLang="en-US" dirty="0"/>
          </a:p>
        </p:txBody>
      </p:sp>
      <p:pic>
        <p:nvPicPr>
          <p:cNvPr id="4" name="Picture 2" descr="C:\Users\ochi\AppData\Local\Temp\VMwareDnD\b84c831b\Sputterin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21088"/>
            <a:ext cx="3960440" cy="230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5425752" y="2204864"/>
            <a:ext cx="2952328" cy="50405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578152" y="1988840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7306344" y="1988840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17840" y="1124744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Photo resist</a:t>
            </a:r>
          </a:p>
          <a:p>
            <a:r>
              <a:rPr kumimoji="1" lang="en-US" altLang="ja-JP" sz="1200" dirty="0" smtClean="0"/>
              <a:t>(reverse pattern of </a:t>
            </a:r>
          </a:p>
          <a:p>
            <a:r>
              <a:rPr kumimoji="1" lang="en-US" altLang="ja-JP" sz="1200" dirty="0" smtClean="0"/>
              <a:t>surface strips)</a:t>
            </a:r>
            <a:endParaRPr kumimoji="1" lang="ja-JP" altLang="en-US" sz="1200" dirty="0"/>
          </a:p>
        </p:txBody>
      </p:sp>
      <p:cxnSp>
        <p:nvCxnSpPr>
          <p:cNvPr id="9" name="直線コネクタ 8"/>
          <p:cNvCxnSpPr/>
          <p:nvPr/>
        </p:nvCxnSpPr>
        <p:spPr>
          <a:xfrm flipH="1">
            <a:off x="6217840" y="1772816"/>
            <a:ext cx="36004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7297960" y="1772816"/>
            <a:ext cx="432048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5425752" y="4149080"/>
            <a:ext cx="2952328" cy="50405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578152" y="3933056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7306344" y="3933056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下矢印 13"/>
          <p:cNvSpPr/>
          <p:nvPr/>
        </p:nvSpPr>
        <p:spPr>
          <a:xfrm>
            <a:off x="5425752" y="3140968"/>
            <a:ext cx="2952328" cy="7200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C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rgbClr val="C00000"/>
                </a:solidFill>
              </a:rPr>
              <a:t>C</a:t>
            </a:r>
            <a:r>
              <a:rPr kumimoji="1" lang="en-US" altLang="ja-JP" dirty="0" smtClean="0">
                <a:solidFill>
                  <a:srgbClr val="C00000"/>
                </a:solidFill>
              </a:rPr>
              <a:t>arbon spattering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569768" y="3861048"/>
            <a:ext cx="927720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7297960" y="3861048"/>
            <a:ext cx="927720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6505872" y="4077072"/>
            <a:ext cx="792088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5425752" y="4077072"/>
            <a:ext cx="14401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8234064" y="4077072"/>
            <a:ext cx="14401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5497760" y="5661248"/>
            <a:ext cx="2952328" cy="50405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577880" y="5589240"/>
            <a:ext cx="792088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5497760" y="5589240"/>
            <a:ext cx="14401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8306072" y="5589240"/>
            <a:ext cx="14401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641776" y="5157192"/>
            <a:ext cx="2675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Developing the resists</a:t>
            </a:r>
            <a:endParaRPr kumimoji="1" lang="ja-JP" altLang="en-US" dirty="0"/>
          </a:p>
        </p:txBody>
      </p:sp>
      <p:sp>
        <p:nvSpPr>
          <p:cNvPr id="25" name="スライド番号プレースホルダ 26"/>
          <p:cNvSpPr>
            <a:spLocks noGrp="1"/>
          </p:cNvSpPr>
          <p:nvPr>
            <p:ph type="sldNum" sz="quarter" idx="12"/>
          </p:nvPr>
        </p:nvSpPr>
        <p:spPr>
          <a:xfrm>
            <a:off x="6470848" y="6356350"/>
            <a:ext cx="2133600" cy="365125"/>
          </a:xfrm>
        </p:spPr>
        <p:txBody>
          <a:bodyPr/>
          <a:lstStyle/>
          <a:p>
            <a:fld id="{8CFE4D1B-CB48-4704-B5C6-2B56C1C8044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09/12/2015</a:t>
            </a:r>
            <a:endParaRPr kumimoji="1" lang="ja-JP" altLang="en-US"/>
          </a:p>
        </p:txBody>
      </p:sp>
      <p:sp>
        <p:nvSpPr>
          <p:cNvPr id="27" name="フッター プレースホルダー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A.Ochi RD51 mini week @ CERN</a:t>
            </a:r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443827" y="6317845"/>
            <a:ext cx="3050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/>
              <a:t>A.Ochi</a:t>
            </a:r>
            <a:r>
              <a:rPr lang="en-US" altLang="ja-JP" sz="1400" dirty="0" smtClean="0"/>
              <a:t> et.al., </a:t>
            </a:r>
            <a:r>
              <a:rPr lang="en-US" altLang="ja-JP" sz="1400" dirty="0" err="1" smtClean="0"/>
              <a:t>PoS</a:t>
            </a:r>
            <a:r>
              <a:rPr lang="en-US" altLang="ja-JP" sz="1400" dirty="0" smtClean="0"/>
              <a:t> (TIPP2014) 351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08273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457200" y="1152061"/>
            <a:ext cx="4762872" cy="2636980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First attempt to make MPGDs using carbon sputtering (from June 2013)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This R&amp;D is aimed for ATLAS NSW MM.</a:t>
            </a:r>
          </a:p>
          <a:p>
            <a:pPr lvl="1"/>
            <a:r>
              <a:rPr lang="en-US" altLang="ja-JP" dirty="0" smtClean="0"/>
              <a:t>Fine </a:t>
            </a:r>
            <a:r>
              <a:rPr lang="en-US" altLang="ja-JP" dirty="0"/>
              <a:t>strip pitch of 200 </a:t>
            </a:r>
            <a:r>
              <a:rPr lang="en-US" altLang="ja-JP" dirty="0" err="1" smtClean="0"/>
              <a:t>μm</a:t>
            </a:r>
            <a:r>
              <a:rPr lang="en-US" altLang="ja-JP" dirty="0" smtClean="0"/>
              <a:t> or 400 </a:t>
            </a:r>
            <a:r>
              <a:rPr lang="en-US" altLang="ja-JP" dirty="0" err="1" smtClean="0"/>
              <a:t>μm</a:t>
            </a:r>
            <a:r>
              <a:rPr lang="en-US" altLang="ja-JP" dirty="0" smtClean="0"/>
              <a:t> </a:t>
            </a:r>
            <a:r>
              <a:rPr lang="en-US" altLang="ja-JP" dirty="0"/>
              <a:t>is formed on </a:t>
            </a:r>
            <a:r>
              <a:rPr lang="en-US" altLang="ja-JP" dirty="0" smtClean="0"/>
              <a:t>50μm </a:t>
            </a:r>
            <a:r>
              <a:rPr lang="en-US" altLang="ja-JP" dirty="0"/>
              <a:t>polyimide foil.</a:t>
            </a:r>
          </a:p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12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Sputtered carbon + MM</a:t>
            </a:r>
            <a:endParaRPr kumimoji="1" lang="ja-JP" altLang="en-US" dirty="0"/>
          </a:p>
        </p:txBody>
      </p:sp>
      <p:pic>
        <p:nvPicPr>
          <p:cNvPr id="7" name="Picture 2" descr="D:\ochi\Pictures\upic\mmpic\P1040983.JPG"/>
          <p:cNvPicPr>
            <a:picLocks noChangeAspect="1" noChangeArrowheads="1"/>
          </p:cNvPicPr>
          <p:nvPr/>
        </p:nvPicPr>
        <p:blipFill>
          <a:blip r:embed="rId2" cstate="print"/>
          <a:srcRect t="16538"/>
          <a:stretch>
            <a:fillRect/>
          </a:stretch>
        </p:blipFill>
        <p:spPr bwMode="auto">
          <a:xfrm>
            <a:off x="4860032" y="4005064"/>
            <a:ext cx="4064000" cy="2543944"/>
          </a:xfrm>
          <a:prstGeom prst="rect">
            <a:avLst/>
          </a:prstGeom>
          <a:noFill/>
        </p:spPr>
      </p:pic>
      <p:sp>
        <p:nvSpPr>
          <p:cNvPr id="8" name="正方形/長方形 7"/>
          <p:cNvSpPr/>
          <p:nvPr/>
        </p:nvSpPr>
        <p:spPr>
          <a:xfrm>
            <a:off x="827956" y="4653136"/>
            <a:ext cx="2952328" cy="2880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C00000"/>
                </a:solidFill>
              </a:rPr>
              <a:t>Flexible foil</a:t>
            </a:r>
            <a:r>
              <a:rPr kumimoji="1" lang="en-US" altLang="ja-JP" dirty="0" smtClean="0">
                <a:solidFill>
                  <a:srgbClr val="C00000"/>
                </a:solidFill>
              </a:rPr>
              <a:t> (polyimide)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76028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827956" y="4581128"/>
            <a:ext cx="14401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3636268" y="4581128"/>
            <a:ext cx="14401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196108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916188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838406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104094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558486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278566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1161870" y="5733256"/>
            <a:ext cx="504056" cy="144016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1881950" y="5733256"/>
            <a:ext cx="504056" cy="144016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2602030" y="5733256"/>
            <a:ext cx="504056" cy="144016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347016" y="5733256"/>
            <a:ext cx="432048" cy="144016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826736" y="5733256"/>
            <a:ext cx="144016" cy="144016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827584" y="5877272"/>
            <a:ext cx="2952328" cy="72008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Rigid PCB </a:t>
            </a:r>
            <a:r>
              <a:rPr kumimoji="1" lang="en-US" altLang="ja-JP" dirty="0" smtClean="0">
                <a:solidFill>
                  <a:schemeClr val="tx1"/>
                </a:solidFill>
              </a:rPr>
              <a:t>(epoxy)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4" name="下矢印 23"/>
          <p:cNvSpPr/>
          <p:nvPr/>
        </p:nvSpPr>
        <p:spPr>
          <a:xfrm>
            <a:off x="2313998" y="5373216"/>
            <a:ext cx="129614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/>
          <p:cNvCxnSpPr>
            <a:stCxn id="15" idx="0"/>
          </p:cNvCxnSpPr>
          <p:nvPr/>
        </p:nvCxnSpPr>
        <p:spPr>
          <a:xfrm flipV="1">
            <a:off x="1235047" y="4437112"/>
            <a:ext cx="286863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395536" y="4221088"/>
            <a:ext cx="2492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Resistive strips (sputtered)</a:t>
            </a:r>
            <a:endParaRPr kumimoji="1" lang="ja-JP" altLang="en-US" sz="1400" dirty="0"/>
          </a:p>
        </p:txBody>
      </p:sp>
      <p:cxnSp>
        <p:nvCxnSpPr>
          <p:cNvPr id="27" name="直線コネクタ 26"/>
          <p:cNvCxnSpPr>
            <a:stCxn id="9" idx="0"/>
          </p:cNvCxnSpPr>
          <p:nvPr/>
        </p:nvCxnSpPr>
        <p:spPr>
          <a:xfrm flipV="1">
            <a:off x="1606981" y="4437112"/>
            <a:ext cx="202961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14" idx="0"/>
          </p:cNvCxnSpPr>
          <p:nvPr/>
        </p:nvCxnSpPr>
        <p:spPr>
          <a:xfrm flipV="1">
            <a:off x="1969359" y="4437112"/>
            <a:ext cx="128615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12" idx="0"/>
          </p:cNvCxnSpPr>
          <p:nvPr/>
        </p:nvCxnSpPr>
        <p:spPr>
          <a:xfrm flipV="1">
            <a:off x="2327061" y="4437112"/>
            <a:ext cx="58945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>
            <a:stCxn id="16" idx="0"/>
          </p:cNvCxnSpPr>
          <p:nvPr/>
        </p:nvCxnSpPr>
        <p:spPr>
          <a:xfrm flipH="1" flipV="1">
            <a:off x="2602030" y="4437112"/>
            <a:ext cx="87409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>
            <a:stCxn id="13" idx="0"/>
          </p:cNvCxnSpPr>
          <p:nvPr/>
        </p:nvCxnSpPr>
        <p:spPr>
          <a:xfrm flipH="1" flipV="1">
            <a:off x="2890062" y="4437112"/>
            <a:ext cx="157079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>
            <a:stCxn id="17" idx="0"/>
          </p:cNvCxnSpPr>
          <p:nvPr/>
        </p:nvCxnSpPr>
        <p:spPr>
          <a:xfrm flipH="1" flipV="1">
            <a:off x="3178094" y="4437112"/>
            <a:ext cx="231425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10712" y="5291916"/>
            <a:ext cx="14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Readout strips</a:t>
            </a:r>
            <a:endParaRPr kumimoji="1" lang="ja-JP" altLang="en-US" sz="1400" dirty="0"/>
          </a:p>
        </p:txBody>
      </p:sp>
      <p:cxnSp>
        <p:nvCxnSpPr>
          <p:cNvPr id="34" name="直線コネクタ 33"/>
          <p:cNvCxnSpPr>
            <a:stCxn id="18" idx="0"/>
          </p:cNvCxnSpPr>
          <p:nvPr/>
        </p:nvCxnSpPr>
        <p:spPr>
          <a:xfrm flipH="1" flipV="1">
            <a:off x="1353132" y="5661248"/>
            <a:ext cx="6076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>
            <a:stCxn id="19" idx="0"/>
          </p:cNvCxnSpPr>
          <p:nvPr/>
        </p:nvCxnSpPr>
        <p:spPr>
          <a:xfrm flipH="1" flipV="1">
            <a:off x="1881950" y="5589240"/>
            <a:ext cx="25202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>
            <a:stCxn id="20" idx="0"/>
          </p:cNvCxnSpPr>
          <p:nvPr/>
        </p:nvCxnSpPr>
        <p:spPr>
          <a:xfrm flipH="1" flipV="1">
            <a:off x="2097974" y="5517232"/>
            <a:ext cx="75608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/>
          <p:cNvSpPr/>
          <p:nvPr/>
        </p:nvSpPr>
        <p:spPr>
          <a:xfrm>
            <a:off x="827584" y="5013176"/>
            <a:ext cx="2952328" cy="2880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C00000"/>
                </a:solidFill>
              </a:rPr>
              <a:t>Bonding film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203848" y="4149080"/>
            <a:ext cx="432048" cy="432048"/>
          </a:xfrm>
          <a:prstGeom prst="rect">
            <a:avLst/>
          </a:prstGeom>
          <a:solidFill>
            <a:srgbClr val="00B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コネクタ 38"/>
          <p:cNvCxnSpPr/>
          <p:nvPr/>
        </p:nvCxnSpPr>
        <p:spPr>
          <a:xfrm>
            <a:off x="755576" y="4149080"/>
            <a:ext cx="2952328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flipV="1">
            <a:off x="3563888" y="3933056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3563888" y="3789040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Mesh</a:t>
            </a:r>
            <a:endParaRPr kumimoji="1" lang="ja-JP" altLang="en-US" sz="14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131840" y="4221088"/>
            <a:ext cx="611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Pillar</a:t>
            </a:r>
            <a:endParaRPr kumimoji="1" lang="ja-JP" altLang="en-US" sz="1400" dirty="0"/>
          </a:p>
        </p:txBody>
      </p:sp>
      <p:cxnSp>
        <p:nvCxnSpPr>
          <p:cNvPr id="43" name="直線矢印コネクタ 42"/>
          <p:cNvCxnSpPr>
            <a:stCxn id="23" idx="3"/>
          </p:cNvCxnSpPr>
          <p:nvPr/>
        </p:nvCxnSpPr>
        <p:spPr>
          <a:xfrm flipV="1">
            <a:off x="3779912" y="5877272"/>
            <a:ext cx="1224136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 flipV="1">
            <a:off x="3707904" y="5373216"/>
            <a:ext cx="1296144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>
            <a:off x="3707904" y="5157192"/>
            <a:ext cx="2016224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3599892" y="4797152"/>
            <a:ext cx="2124236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3563888" y="4509120"/>
            <a:ext cx="2592288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3563888" y="4149080"/>
            <a:ext cx="3168352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277306" y="4686116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25</a:t>
            </a:r>
            <a:r>
              <a:rPr kumimoji="1" lang="el-GR" altLang="ja-JP" sz="1200" dirty="0" smtClean="0"/>
              <a:t>μ</a:t>
            </a:r>
            <a:r>
              <a:rPr kumimoji="1" lang="en-US" altLang="ja-JP" sz="1200" dirty="0" smtClean="0"/>
              <a:t>m</a:t>
            </a:r>
            <a:endParaRPr kumimoji="1" lang="ja-JP" altLang="en-US" sz="12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61821" y="5065439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3</a:t>
            </a:r>
            <a:r>
              <a:rPr kumimoji="1" lang="en-US" altLang="ja-JP" sz="1200" dirty="0" smtClean="0"/>
              <a:t>5</a:t>
            </a:r>
            <a:r>
              <a:rPr kumimoji="1" lang="el-GR" altLang="ja-JP" sz="1200" dirty="0" smtClean="0"/>
              <a:t>μ</a:t>
            </a:r>
            <a:r>
              <a:rPr kumimoji="1" lang="en-US" altLang="ja-JP" sz="1200" dirty="0" smtClean="0"/>
              <a:t>m</a:t>
            </a:r>
            <a:endParaRPr kumimoji="1" lang="ja-JP" altLang="en-US" sz="1200" dirty="0"/>
          </a:p>
        </p:txBody>
      </p:sp>
      <p:pic>
        <p:nvPicPr>
          <p:cNvPr id="51" name="Picture 2" descr="D:\ochi\Pictures\upic\mm_sputter\mm_spt_test2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032" y="1152061"/>
            <a:ext cx="3810000" cy="2857500"/>
          </a:xfrm>
          <a:prstGeom prst="rect">
            <a:avLst/>
          </a:prstGeom>
          <a:noFill/>
        </p:spPr>
      </p:pic>
      <p:sp>
        <p:nvSpPr>
          <p:cNvPr id="52" name="正方形/長方形 51"/>
          <p:cNvSpPr/>
          <p:nvPr/>
        </p:nvSpPr>
        <p:spPr>
          <a:xfrm>
            <a:off x="7019032" y="1772816"/>
            <a:ext cx="2017464" cy="720080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sz="1200" dirty="0">
              <a:solidFill>
                <a:srgbClr val="C00000"/>
              </a:solidFill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7019032" y="1412776"/>
            <a:ext cx="2017464" cy="36004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bg1"/>
                </a:solidFill>
              </a:rPr>
              <a:t>Carbon</a:t>
            </a:r>
            <a:r>
              <a:rPr kumimoji="1" lang="en-US" altLang="ja-JP" sz="1400" dirty="0" smtClean="0">
                <a:solidFill>
                  <a:schemeClr val="bg1"/>
                </a:solidFill>
              </a:rPr>
              <a:t> (300-600Å)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18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1175053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Large size (maximum 4.5m x 1m) is available with industrial equipment.</a:t>
            </a:r>
          </a:p>
          <a:p>
            <a:r>
              <a:rPr lang="en-US" altLang="ja-JP" dirty="0" smtClean="0"/>
              <a:t>Resistive strips of ATLAS MM for MMSW and module-0 are made from carbon sputtering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13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Sputtered carbon + Large MM</a:t>
            </a:r>
            <a:endParaRPr kumimoji="1" lang="ja-JP" altLang="en-US" dirty="0"/>
          </a:p>
        </p:txBody>
      </p:sp>
      <p:pic>
        <p:nvPicPr>
          <p:cNvPr id="7" name="Picture 2" descr="Z:\Picture\Work_photo\Work_2015\DSCN02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539" y="2624864"/>
            <a:ext cx="5043261" cy="3782445"/>
          </a:xfrm>
          <a:prstGeom prst="rect">
            <a:avLst/>
          </a:prstGeom>
          <a:noFill/>
        </p:spPr>
      </p:pic>
      <p:pic>
        <p:nvPicPr>
          <p:cNvPr id="8" name="Picture 2" descr="D:\ochi\Pictures\work13\P10408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067" y="2570211"/>
            <a:ext cx="3150745" cy="4202858"/>
          </a:xfrm>
          <a:prstGeom prst="rect">
            <a:avLst/>
          </a:prstGeom>
          <a:noFill/>
        </p:spPr>
      </p:pic>
      <p:sp>
        <p:nvSpPr>
          <p:cNvPr id="9" name="テキスト ボックス 4"/>
          <p:cNvSpPr txBox="1"/>
          <p:nvPr/>
        </p:nvSpPr>
        <p:spPr>
          <a:xfrm>
            <a:off x="773291" y="2657017"/>
            <a:ext cx="2554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>
                <a:solidFill>
                  <a:schemeClr val="bg1"/>
                </a:solidFill>
              </a:rPr>
              <a:t>Be-Sputter Co. Ltd.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(Kyoto Japan)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098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457200" y="1481328"/>
            <a:ext cx="4402832" cy="3218491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Cathode structure should be fine</a:t>
            </a:r>
          </a:p>
          <a:p>
            <a:r>
              <a:rPr lang="en-US" altLang="ja-JP" dirty="0" smtClean="0"/>
              <a:t>Sputtering with liftoff is very good method for those structures.</a:t>
            </a:r>
          </a:p>
          <a:p>
            <a:r>
              <a:rPr kumimoji="1" lang="en-US" altLang="ja-JP" dirty="0" smtClean="0"/>
              <a:t>Two dimensional signals are observed</a:t>
            </a:r>
          </a:p>
          <a:p>
            <a:pPr lvl="1"/>
            <a:r>
              <a:rPr lang="en-US" altLang="ja-JP" dirty="0" smtClean="0"/>
              <a:t>Gas gain ~ 10000</a:t>
            </a:r>
            <a:endParaRPr kumimoji="1" lang="en-US" altLang="ja-JP" dirty="0" smtClean="0"/>
          </a:p>
          <a:p>
            <a:r>
              <a:rPr lang="en-US" altLang="ja-JP" dirty="0" smtClean="0"/>
              <a:t>More studies needed for stable operation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</a:t>
            </a:r>
            <a:r>
              <a:rPr kumimoji="1" lang="en-US" altLang="ja-JP" dirty="0" smtClean="0"/>
              <a:t>puttered carbon + 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-PIC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09/12/2015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A.Ochi RD51 mini week @ CERN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188341"/>
            <a:ext cx="3200400" cy="235755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652" y="3712231"/>
            <a:ext cx="3379148" cy="252937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504244"/>
            <a:ext cx="2692400" cy="226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87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199" y="1481328"/>
            <a:ext cx="6242250" cy="2752195"/>
          </a:xfrm>
        </p:spPr>
        <p:txBody>
          <a:bodyPr/>
          <a:lstStyle/>
          <a:p>
            <a:r>
              <a:rPr kumimoji="1" lang="en-US" altLang="ja-JP" dirty="0" smtClean="0"/>
              <a:t>Re-GEM </a:t>
            </a:r>
            <a:r>
              <a:rPr lang="en-US" altLang="ja-JP" dirty="0" smtClean="0"/>
              <a:t>was </a:t>
            </a:r>
            <a:r>
              <a:rPr kumimoji="1" lang="en-US" altLang="ja-JP" dirty="0" smtClean="0"/>
              <a:t>formed by Laser drilling on double sided carbon sputtered foil </a:t>
            </a:r>
          </a:p>
          <a:p>
            <a:r>
              <a:rPr lang="en-US" altLang="ja-JP" dirty="0" smtClean="0"/>
              <a:t>Gas gain is less than 20 (very low)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15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6439" y="786941"/>
            <a:ext cx="1836993" cy="173615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449" y="2890684"/>
            <a:ext cx="1793983" cy="134283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032" y="4917970"/>
            <a:ext cx="1766400" cy="1322192"/>
          </a:xfrm>
          <a:prstGeom prst="rect">
            <a:avLst/>
          </a:prstGeom>
        </p:spPr>
      </p:pic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Sputtered carbon + GEM</a:t>
            </a:r>
            <a:endParaRPr kumimoji="1" lang="ja-JP" altLang="en-US" dirty="0"/>
          </a:p>
        </p:txBody>
      </p:sp>
      <p:sp>
        <p:nvSpPr>
          <p:cNvPr id="10" name="下矢印 9"/>
          <p:cNvSpPr/>
          <p:nvPr/>
        </p:nvSpPr>
        <p:spPr>
          <a:xfrm>
            <a:off x="7374194" y="4434348"/>
            <a:ext cx="491612" cy="285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687152" y="4565522"/>
            <a:ext cx="132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de-smear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" y="3562103"/>
            <a:ext cx="2531807" cy="287340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2436" y="4186203"/>
            <a:ext cx="3556000" cy="213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730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039940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Various resistive materials were tested for </a:t>
            </a:r>
            <a:r>
              <a:rPr lang="el-GR" altLang="ja-JP" dirty="0"/>
              <a:t>μ</a:t>
            </a:r>
            <a:r>
              <a:rPr lang="en-US" altLang="ja-JP" dirty="0" smtClean="0"/>
              <a:t>-PIC, MM and GEM prototypes.</a:t>
            </a:r>
          </a:p>
          <a:p>
            <a:r>
              <a:rPr lang="en-US" altLang="ja-JP" dirty="0" smtClean="0"/>
              <a:t>For fine structure, photo lithographic method is suitable.</a:t>
            </a:r>
          </a:p>
          <a:p>
            <a:pPr lvl="1"/>
            <a:r>
              <a:rPr lang="en-US" altLang="ja-JP" dirty="0" smtClean="0"/>
              <a:t>Most fine structure will be formed by carbon sputtering</a:t>
            </a:r>
          </a:p>
          <a:p>
            <a:pPr lvl="1"/>
            <a:r>
              <a:rPr lang="en-US" altLang="ja-JP" dirty="0"/>
              <a:t>A</a:t>
            </a:r>
            <a:r>
              <a:rPr lang="en-US" altLang="ja-JP" dirty="0" smtClean="0"/>
              <a:t>lso huge size (&gt;1m) production is available</a:t>
            </a:r>
          </a:p>
          <a:p>
            <a:r>
              <a:rPr lang="en-US" altLang="ja-JP" dirty="0" smtClean="0"/>
              <a:t>Screen print of resistive paste is very low cost</a:t>
            </a:r>
          </a:p>
          <a:p>
            <a:pPr lvl="1"/>
            <a:r>
              <a:rPr lang="en-US" altLang="ja-JP" dirty="0" smtClean="0"/>
              <a:t>Less fine, but it is enough to ATLAS NSW MM resistive strip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16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8827446"/>
              </p:ext>
            </p:extLst>
          </p:nvPr>
        </p:nvGraphicFramePr>
        <p:xfrm>
          <a:off x="457200" y="3521903"/>
          <a:ext cx="8229600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Materials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Resistive</a:t>
                      </a:r>
                      <a:r>
                        <a:rPr kumimoji="1" lang="en-US" altLang="ja-JP" baseline="0" dirty="0" smtClean="0"/>
                        <a:t> sheet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Paste (polyimide)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Paste (epoxy)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Sputter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Resistivity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1M~2M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0.5M~2M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50k~100M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Fineness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~50</a:t>
                      </a:r>
                      <a:r>
                        <a:rPr kumimoji="1" lang="el-GR" altLang="ja-JP" dirty="0" smtClean="0"/>
                        <a:t>μ</a:t>
                      </a:r>
                      <a:r>
                        <a:rPr kumimoji="1" lang="en-US" altLang="ja-JP" dirty="0" smtClean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~100</a:t>
                      </a:r>
                      <a:r>
                        <a:rPr kumimoji="1" lang="el-GR" altLang="ja-JP" dirty="0" smtClean="0"/>
                        <a:t>μ</a:t>
                      </a:r>
                      <a:r>
                        <a:rPr kumimoji="1" lang="en-US" altLang="ja-JP" dirty="0" smtClean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~100</a:t>
                      </a:r>
                      <a:r>
                        <a:rPr kumimoji="1" lang="el-GR" altLang="ja-JP" dirty="0" smtClean="0"/>
                        <a:t>μ</a:t>
                      </a:r>
                      <a:r>
                        <a:rPr kumimoji="1" lang="en-US" altLang="ja-JP" dirty="0" smtClean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~10</a:t>
                      </a:r>
                      <a:r>
                        <a:rPr kumimoji="1" lang="el-GR" altLang="ja-JP" dirty="0" smtClean="0"/>
                        <a:t>μ</a:t>
                      </a:r>
                      <a:r>
                        <a:rPr kumimoji="1" lang="en-US" altLang="ja-JP" dirty="0" smtClean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Process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Etching</a:t>
                      </a:r>
                    </a:p>
                    <a:p>
                      <a:r>
                        <a:rPr kumimoji="1" lang="en-US" altLang="ja-JP" dirty="0" smtClean="0"/>
                        <a:t>Laser</a:t>
                      </a:r>
                      <a:r>
                        <a:rPr kumimoji="1" lang="en-US" altLang="ja-JP" baseline="0" dirty="0" smtClean="0"/>
                        <a:t> drilling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Liftoff</a:t>
                      </a:r>
                    </a:p>
                    <a:p>
                      <a:r>
                        <a:rPr kumimoji="1" lang="en-US" altLang="ja-JP" dirty="0" smtClean="0"/>
                        <a:t>Screen print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Screen print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Liftoff</a:t>
                      </a:r>
                    </a:p>
                    <a:p>
                      <a:r>
                        <a:rPr kumimoji="1" lang="en-US" altLang="ja-JP" dirty="0" smtClean="0"/>
                        <a:t>Laser drilling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Detector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l-GR" altLang="ja-JP" dirty="0" smtClean="0"/>
                        <a:t>μ</a:t>
                      </a:r>
                      <a:r>
                        <a:rPr kumimoji="1" lang="en-US" altLang="ja-JP" dirty="0" smtClean="0"/>
                        <a:t>-PIC</a:t>
                      </a:r>
                    </a:p>
                    <a:p>
                      <a:r>
                        <a:rPr kumimoji="1" lang="en-US" altLang="ja-JP" dirty="0" smtClean="0"/>
                        <a:t>GEM (RIKEN)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l-GR" altLang="ja-JP" dirty="0" smtClean="0"/>
                        <a:t>μ</a:t>
                      </a:r>
                      <a:r>
                        <a:rPr kumimoji="1" lang="en-US" altLang="ja-JP" dirty="0" smtClean="0"/>
                        <a:t>-PIC</a:t>
                      </a:r>
                    </a:p>
                    <a:p>
                      <a:r>
                        <a:rPr kumimoji="1" lang="en-US" altLang="ja-JP" dirty="0" err="1" smtClean="0"/>
                        <a:t>MicroMEGAS</a:t>
                      </a:r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MicroMEGAS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l-GR" altLang="ja-JP" dirty="0" smtClean="0"/>
                        <a:t>μ</a:t>
                      </a:r>
                      <a:r>
                        <a:rPr kumimoji="1" lang="en-US" altLang="ja-JP" dirty="0" smtClean="0"/>
                        <a:t>-PIC</a:t>
                      </a:r>
                    </a:p>
                    <a:p>
                      <a:r>
                        <a:rPr kumimoji="1" lang="en-US" altLang="ja-JP" dirty="0" err="1" smtClean="0"/>
                        <a:t>MicroMEGAS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GEM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6135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2599059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err="1" smtClean="0"/>
              <a:t>Kapton</a:t>
            </a:r>
            <a:r>
              <a:rPr lang="en-US" altLang="ja-JP" dirty="0" smtClean="0"/>
              <a:t> HN is commonly used as MPGD substrate (particular in CERN)</a:t>
            </a:r>
          </a:p>
          <a:p>
            <a:r>
              <a:rPr kumimoji="1" lang="en-US" altLang="ja-JP" dirty="0" smtClean="0"/>
              <a:t>HN type is </a:t>
            </a:r>
            <a:r>
              <a:rPr lang="en-US" altLang="ja-JP" dirty="0" smtClean="0"/>
              <a:t>provided as standard type </a:t>
            </a:r>
            <a:r>
              <a:rPr lang="en-US" altLang="ja-JP" dirty="0" err="1" smtClean="0"/>
              <a:t>Kapton</a:t>
            </a:r>
            <a:r>
              <a:rPr lang="en-US" altLang="ja-JP" dirty="0" smtClean="0"/>
              <a:t> by </a:t>
            </a:r>
            <a:r>
              <a:rPr lang="en-US" altLang="ja-JP" dirty="0" err="1" smtClean="0"/>
              <a:t>Dupont</a:t>
            </a:r>
            <a:r>
              <a:rPr lang="en-US" altLang="ja-JP" dirty="0" smtClean="0"/>
              <a:t>.</a:t>
            </a:r>
          </a:p>
          <a:p>
            <a:r>
              <a:rPr kumimoji="1" lang="en-US" altLang="ja-JP" dirty="0" smtClean="0"/>
              <a:t>In Japan, similar series of </a:t>
            </a:r>
            <a:r>
              <a:rPr kumimoji="1" lang="en-US" altLang="ja-JP" dirty="0" err="1" smtClean="0"/>
              <a:t>Kapton</a:t>
            </a:r>
            <a:r>
              <a:rPr kumimoji="1" lang="en-US" altLang="ja-JP" dirty="0" smtClean="0"/>
              <a:t> foil is provided by Toray-</a:t>
            </a:r>
            <a:r>
              <a:rPr kumimoji="1" lang="en-US" altLang="ja-JP" dirty="0" err="1" smtClean="0"/>
              <a:t>Dupont</a:t>
            </a:r>
            <a:r>
              <a:rPr kumimoji="1" lang="en-US" altLang="ja-JP" dirty="0" smtClean="0"/>
              <a:t>.</a:t>
            </a:r>
          </a:p>
          <a:p>
            <a:r>
              <a:rPr lang="en-US" altLang="ja-JP" dirty="0" smtClean="0"/>
              <a:t>Standard type (in Japan) is “H” type</a:t>
            </a:r>
          </a:p>
          <a:p>
            <a:pPr lvl="1"/>
            <a:r>
              <a:rPr lang="en-US" altLang="ja-JP" dirty="0" smtClean="0"/>
              <a:t>I think, it is almost same as “HN” type</a:t>
            </a:r>
          </a:p>
          <a:p>
            <a:r>
              <a:rPr lang="en-US" altLang="ja-JP" dirty="0" smtClean="0"/>
              <a:t>Dimensional stability of “EN” is better than “H”</a:t>
            </a:r>
          </a:p>
          <a:p>
            <a:pPr lvl="1"/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17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Kapton</a:t>
            </a:r>
            <a:r>
              <a:rPr lang="en-US" altLang="ja-JP" dirty="0" smtClean="0"/>
              <a:t> type (EN/HN)</a:t>
            </a:r>
            <a:endParaRPr kumimoji="1" lang="ja-JP" altLang="en-US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243119"/>
              </p:ext>
            </p:extLst>
          </p:nvPr>
        </p:nvGraphicFramePr>
        <p:xfrm>
          <a:off x="894736" y="4111677"/>
          <a:ext cx="693174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0954"/>
                <a:gridCol w="1288026"/>
                <a:gridCol w="1170039"/>
                <a:gridCol w="101272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Item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Unit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200EN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200H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Ultimate tensile strength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MPa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Tensile modulus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Gpa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Thermal Coefficient of Linear Expansion (50~200</a:t>
                      </a:r>
                      <a:r>
                        <a:rPr lang="en-US" altLang="ja-JP" baseline="30000" dirty="0" smtClean="0"/>
                        <a:t>o</a:t>
                      </a:r>
                      <a:r>
                        <a:rPr lang="en-US" altLang="ja-JP" dirty="0" smtClean="0"/>
                        <a:t>C)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ppm/</a:t>
                      </a:r>
                      <a:r>
                        <a:rPr kumimoji="1" lang="en-US" altLang="ja-JP" baseline="30000" dirty="0" err="1" smtClean="0"/>
                        <a:t>o</a:t>
                      </a:r>
                      <a:r>
                        <a:rPr kumimoji="1" lang="en-US" altLang="ja-JP" dirty="0" err="1" smtClean="0"/>
                        <a:t>C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Shrinkage (@200</a:t>
                      </a:r>
                      <a:r>
                        <a:rPr lang="en-US" altLang="ja-JP" baseline="30000" dirty="0" smtClean="0"/>
                        <a:t>o</a:t>
                      </a:r>
                      <a:r>
                        <a:rPr lang="en-US" altLang="ja-JP" dirty="0" smtClean="0"/>
                        <a:t>C)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0.20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08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5829" y="1072270"/>
            <a:ext cx="4297203" cy="1071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8"/>
            <a:ext cx="8366760" cy="4925981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Resistive Polyimide sheet</a:t>
            </a:r>
          </a:p>
          <a:p>
            <a:pPr lvl="1"/>
            <a:r>
              <a:rPr kumimoji="1" lang="en-US" altLang="ja-JP" dirty="0" err="1" smtClean="0"/>
              <a:t>Dupont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Kapton</a:t>
            </a:r>
            <a:r>
              <a:rPr kumimoji="1" lang="en-US" altLang="ja-JP" dirty="0" smtClean="0"/>
              <a:t> XC series</a:t>
            </a:r>
            <a:endParaRPr lang="en-US" altLang="ja-JP" dirty="0"/>
          </a:p>
          <a:p>
            <a:pPr lvl="1"/>
            <a:r>
              <a:rPr lang="en-US" altLang="ja-JP" dirty="0"/>
              <a:t>Commercially</a:t>
            </a:r>
            <a:r>
              <a:rPr lang="ja-JP" altLang="en-US" dirty="0"/>
              <a:t> </a:t>
            </a:r>
            <a:r>
              <a:rPr lang="en-US" altLang="ja-JP" dirty="0" smtClean="0"/>
              <a:t>available (not in Japan, </a:t>
            </a:r>
            <a:r>
              <a:rPr lang="en-US" altLang="ja-JP" dirty="0" err="1" smtClean="0"/>
              <a:t>Rui’s</a:t>
            </a:r>
            <a:r>
              <a:rPr lang="en-US" altLang="ja-JP" dirty="0" smtClean="0"/>
              <a:t> help was needed)</a:t>
            </a:r>
          </a:p>
          <a:p>
            <a:pPr lvl="1"/>
            <a:r>
              <a:rPr lang="en-US" altLang="ja-JP" dirty="0" smtClean="0"/>
              <a:t>Typically, 2M</a:t>
            </a:r>
            <a:r>
              <a:rPr lang="el-GR" altLang="ja-JP" dirty="0" smtClean="0"/>
              <a:t>Ω</a:t>
            </a:r>
            <a:r>
              <a:rPr lang="en-US" altLang="ja-JP" dirty="0" smtClean="0"/>
              <a:t>/sq. , 25</a:t>
            </a:r>
            <a:r>
              <a:rPr lang="el-GR" altLang="ja-JP" dirty="0" smtClean="0"/>
              <a:t>μ</a:t>
            </a:r>
            <a:r>
              <a:rPr lang="en-US" altLang="ja-JP" dirty="0" smtClean="0"/>
              <a:t>m thickness</a:t>
            </a:r>
          </a:p>
          <a:p>
            <a:r>
              <a:rPr lang="en-US" altLang="ja-JP" dirty="0" smtClean="0"/>
              <a:t>Resistive polyimide paste</a:t>
            </a:r>
          </a:p>
          <a:p>
            <a:pPr lvl="1"/>
            <a:r>
              <a:rPr lang="en-US" altLang="ja-JP" dirty="0" smtClean="0"/>
              <a:t>Produced in Toray</a:t>
            </a:r>
          </a:p>
          <a:p>
            <a:pPr lvl="1"/>
            <a:r>
              <a:rPr lang="en-US" altLang="ja-JP" dirty="0" smtClean="0"/>
              <a:t>It is not commercially available</a:t>
            </a:r>
          </a:p>
          <a:p>
            <a:pPr lvl="1"/>
            <a:r>
              <a:rPr lang="en-US" altLang="ja-JP" dirty="0" smtClean="0"/>
              <a:t>A few M</a:t>
            </a:r>
            <a:r>
              <a:rPr lang="el-GR" altLang="ja-JP" dirty="0"/>
              <a:t>Ω</a:t>
            </a:r>
            <a:r>
              <a:rPr lang="en-US" altLang="ja-JP" dirty="0"/>
              <a:t>/sq. , </a:t>
            </a:r>
            <a:r>
              <a:rPr lang="en-US" altLang="ja-JP" dirty="0" smtClean="0"/>
              <a:t>10-20</a:t>
            </a:r>
            <a:r>
              <a:rPr lang="el-GR" altLang="ja-JP" dirty="0" smtClean="0"/>
              <a:t>μ</a:t>
            </a:r>
            <a:r>
              <a:rPr lang="en-US" altLang="ja-JP" dirty="0"/>
              <a:t>m </a:t>
            </a:r>
            <a:r>
              <a:rPr lang="en-US" altLang="ja-JP" dirty="0" smtClean="0"/>
              <a:t>thickness</a:t>
            </a:r>
          </a:p>
          <a:p>
            <a:r>
              <a:rPr lang="en-US" altLang="ja-JP" dirty="0" smtClean="0"/>
              <a:t>Resistive epoxy paste</a:t>
            </a:r>
          </a:p>
          <a:p>
            <a:pPr lvl="1"/>
            <a:r>
              <a:rPr lang="en-US" altLang="ja-JP" dirty="0" smtClean="0"/>
              <a:t>ESL RS12500 series</a:t>
            </a:r>
          </a:p>
          <a:p>
            <a:pPr lvl="1"/>
            <a:r>
              <a:rPr lang="en-US" altLang="ja-JP" dirty="0" smtClean="0"/>
              <a:t>Commercially available</a:t>
            </a:r>
          </a:p>
          <a:p>
            <a:pPr lvl="1"/>
            <a:r>
              <a:rPr lang="en-US" altLang="ja-JP" dirty="0" smtClean="0"/>
              <a:t>Typically, 1M</a:t>
            </a:r>
            <a:r>
              <a:rPr lang="el-GR" altLang="ja-JP" dirty="0" smtClean="0"/>
              <a:t>Ω</a:t>
            </a:r>
            <a:r>
              <a:rPr lang="en-US" altLang="ja-JP" dirty="0"/>
              <a:t>/sq. , </a:t>
            </a:r>
            <a:r>
              <a:rPr lang="en-US" altLang="ja-JP" dirty="0" smtClean="0"/>
              <a:t>10</a:t>
            </a:r>
            <a:r>
              <a:rPr lang="el-GR" altLang="ja-JP" dirty="0" smtClean="0"/>
              <a:t>μ</a:t>
            </a:r>
            <a:r>
              <a:rPr lang="en-US" altLang="ja-JP" dirty="0"/>
              <a:t>m </a:t>
            </a:r>
            <a:r>
              <a:rPr lang="en-US" altLang="ja-JP" dirty="0" smtClean="0"/>
              <a:t>thickness</a:t>
            </a:r>
          </a:p>
          <a:p>
            <a:r>
              <a:rPr lang="en-US" altLang="ja-JP" dirty="0" smtClean="0"/>
              <a:t>Carbon sputtering</a:t>
            </a:r>
          </a:p>
          <a:p>
            <a:pPr lvl="1"/>
            <a:r>
              <a:rPr lang="en-US" altLang="ja-JP" dirty="0" smtClean="0"/>
              <a:t>Carbon deposition by dry sputtering</a:t>
            </a:r>
          </a:p>
          <a:p>
            <a:pPr lvl="1"/>
            <a:r>
              <a:rPr lang="en-US" altLang="ja-JP" dirty="0" smtClean="0"/>
              <a:t>100k</a:t>
            </a:r>
            <a:r>
              <a:rPr lang="el-GR" altLang="ja-JP" dirty="0" smtClean="0"/>
              <a:t>Ω</a:t>
            </a:r>
            <a:r>
              <a:rPr lang="en-US" altLang="ja-JP" dirty="0"/>
              <a:t>/sq</a:t>
            </a:r>
            <a:r>
              <a:rPr lang="en-US" altLang="ja-JP" dirty="0" smtClean="0"/>
              <a:t>. – 100M</a:t>
            </a:r>
            <a:r>
              <a:rPr lang="el-GR" altLang="ja-JP" dirty="0" smtClean="0"/>
              <a:t>Ω</a:t>
            </a:r>
            <a:r>
              <a:rPr lang="en-US" altLang="ja-JP" dirty="0"/>
              <a:t>/sq.</a:t>
            </a:r>
            <a:r>
              <a:rPr lang="en-US" altLang="ja-JP" dirty="0" smtClean="0"/>
              <a:t> , 0.1</a:t>
            </a:r>
            <a:r>
              <a:rPr lang="el-GR" altLang="ja-JP" dirty="0"/>
              <a:t>μ</a:t>
            </a:r>
            <a:r>
              <a:rPr lang="en-US" altLang="ja-JP" dirty="0"/>
              <a:t>m </a:t>
            </a:r>
            <a:r>
              <a:rPr lang="en-US" altLang="ja-JP" dirty="0" smtClean="0"/>
              <a:t>thickness</a:t>
            </a:r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2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Our experiences of resistive materials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0" r="36875" b="23000"/>
          <a:stretch/>
        </p:blipFill>
        <p:spPr>
          <a:xfrm>
            <a:off x="5806441" y="2598734"/>
            <a:ext cx="1393374" cy="190103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86762" y="4475819"/>
            <a:ext cx="2054906" cy="154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889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2537655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err="1" smtClean="0"/>
              <a:t>Dupont</a:t>
            </a:r>
            <a:r>
              <a:rPr kumimoji="1" lang="en-US" altLang="ja-JP" dirty="0" smtClean="0"/>
              <a:t> XC </a:t>
            </a:r>
            <a:r>
              <a:rPr kumimoji="1" lang="en-US" altLang="ja-JP" dirty="0" err="1" smtClean="0"/>
              <a:t>seriese</a:t>
            </a:r>
            <a:endParaRPr kumimoji="1" lang="en-US" altLang="ja-JP" dirty="0" smtClean="0"/>
          </a:p>
          <a:p>
            <a:r>
              <a:rPr lang="en-US" altLang="ja-JP" dirty="0" smtClean="0"/>
              <a:t>Our first trial for resistive MPGDs (2010, Kobe Univ.) </a:t>
            </a:r>
          </a:p>
          <a:p>
            <a:r>
              <a:rPr lang="en-US" altLang="ja-JP" dirty="0" smtClean="0"/>
              <a:t>Etching is available by </a:t>
            </a:r>
            <a:r>
              <a:rPr lang="en-US" altLang="ja-JP" dirty="0" err="1" smtClean="0"/>
              <a:t>Raytech</a:t>
            </a:r>
            <a:r>
              <a:rPr lang="en-US" altLang="ja-JP" dirty="0" smtClean="0"/>
              <a:t> Inc.</a:t>
            </a:r>
          </a:p>
          <a:p>
            <a:r>
              <a:rPr lang="en-US" altLang="ja-JP" dirty="0" smtClean="0"/>
              <a:t>First prototype of </a:t>
            </a:r>
            <a:r>
              <a:rPr lang="el-GR" altLang="ja-JP" dirty="0" smtClean="0"/>
              <a:t>μ</a:t>
            </a:r>
            <a:r>
              <a:rPr lang="en-US" altLang="ja-JP" dirty="0" smtClean="0"/>
              <a:t>-PIC have been developed</a:t>
            </a:r>
          </a:p>
          <a:p>
            <a:r>
              <a:rPr lang="en-US" altLang="ja-JP" dirty="0" smtClean="0"/>
              <a:t>Max gain &gt; 10000, however not stable</a:t>
            </a:r>
          </a:p>
          <a:p>
            <a:pPr lvl="1"/>
            <a:r>
              <a:rPr lang="en-US" altLang="ja-JP" dirty="0" smtClean="0"/>
              <a:t>No reduction of the spark</a:t>
            </a:r>
          </a:p>
          <a:p>
            <a:r>
              <a:rPr lang="en-US" altLang="ja-JP" dirty="0" smtClean="0"/>
              <a:t>Problems:</a:t>
            </a:r>
          </a:p>
          <a:p>
            <a:pPr lvl="1"/>
            <a:r>
              <a:rPr lang="en-US" altLang="ja-JP" dirty="0" smtClean="0"/>
              <a:t>it was difficult to avoid the etching for substrate polyimide</a:t>
            </a:r>
          </a:p>
          <a:p>
            <a:pPr lvl="1"/>
            <a:r>
              <a:rPr lang="en-US" altLang="ja-JP" dirty="0" smtClean="0"/>
              <a:t>Cracks are seen inside the </a:t>
            </a:r>
            <a:r>
              <a:rPr lang="en-US" altLang="ja-JP" dirty="0" err="1" smtClean="0"/>
              <a:t>polyimde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3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Resistive polyimide sheet + </a:t>
            </a:r>
            <a:r>
              <a:rPr lang="el-GR" altLang="ja-JP" dirty="0"/>
              <a:t>μ</a:t>
            </a:r>
            <a:r>
              <a:rPr lang="en-US" altLang="ja-JP" dirty="0"/>
              <a:t>-PIC</a:t>
            </a:r>
            <a:endParaRPr kumimoji="1" lang="ja-JP" altLang="en-US" dirty="0"/>
          </a:p>
        </p:txBody>
      </p:sp>
      <p:grpSp>
        <p:nvGrpSpPr>
          <p:cNvPr id="7" name="グループ化 6"/>
          <p:cNvGrpSpPr>
            <a:grpSpLocks noChangeAspect="1"/>
          </p:cNvGrpSpPr>
          <p:nvPr/>
        </p:nvGrpSpPr>
        <p:grpSpPr>
          <a:xfrm>
            <a:off x="704471" y="4002867"/>
            <a:ext cx="4182701" cy="2770202"/>
            <a:chOff x="1103265" y="1201707"/>
            <a:chExt cx="6858403" cy="4542315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1650960" y="4382540"/>
              <a:ext cx="693748" cy="214876"/>
              <a:chOff x="1176290" y="6281216"/>
              <a:chExt cx="693748" cy="214876"/>
            </a:xfrm>
          </p:grpSpPr>
          <p:cxnSp>
            <p:nvCxnSpPr>
              <p:cNvPr id="475" name="直線コネクタ 474"/>
              <p:cNvCxnSpPr/>
              <p:nvPr/>
            </p:nvCxnSpPr>
            <p:spPr>
              <a:xfrm rot="10800000">
                <a:off x="1176290" y="6384965"/>
                <a:ext cx="693748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476" name="正方形/長方形 475"/>
              <p:cNvSpPr/>
              <p:nvPr/>
            </p:nvSpPr>
            <p:spPr>
              <a:xfrm>
                <a:off x="1322343" y="6281216"/>
                <a:ext cx="219078" cy="214876"/>
              </a:xfrm>
              <a:prstGeom prst="rect">
                <a:avLst/>
              </a:prstGeom>
              <a:solidFill>
                <a:srgbClr val="FFFFFF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rPr>
                  <a:t>R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1103265" y="5035572"/>
              <a:ext cx="693748" cy="214876"/>
              <a:chOff x="1176290" y="6281216"/>
              <a:chExt cx="693748" cy="214876"/>
            </a:xfrm>
          </p:grpSpPr>
          <p:cxnSp>
            <p:nvCxnSpPr>
              <p:cNvPr id="473" name="直線コネクタ 472"/>
              <p:cNvCxnSpPr/>
              <p:nvPr/>
            </p:nvCxnSpPr>
            <p:spPr>
              <a:xfrm rot="10800000">
                <a:off x="1176290" y="6384965"/>
                <a:ext cx="693748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474" name="正方形/長方形 473"/>
              <p:cNvSpPr/>
              <p:nvPr/>
            </p:nvSpPr>
            <p:spPr>
              <a:xfrm>
                <a:off x="1322343" y="6281216"/>
                <a:ext cx="219078" cy="214876"/>
              </a:xfrm>
              <a:prstGeom prst="rect">
                <a:avLst/>
              </a:prstGeom>
              <a:solidFill>
                <a:srgbClr val="FFFFFF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rPr>
                  <a:t>R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>
              <a:off x="1322343" y="4784183"/>
              <a:ext cx="693748" cy="214876"/>
              <a:chOff x="1176290" y="6281216"/>
              <a:chExt cx="693748" cy="214876"/>
            </a:xfrm>
          </p:grpSpPr>
          <p:cxnSp>
            <p:nvCxnSpPr>
              <p:cNvPr id="471" name="直線コネクタ 470"/>
              <p:cNvCxnSpPr/>
              <p:nvPr/>
            </p:nvCxnSpPr>
            <p:spPr>
              <a:xfrm rot="10800000">
                <a:off x="1176290" y="6384965"/>
                <a:ext cx="693748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472" name="正方形/長方形 471"/>
              <p:cNvSpPr/>
              <p:nvPr/>
            </p:nvSpPr>
            <p:spPr>
              <a:xfrm>
                <a:off x="1322343" y="6281216"/>
                <a:ext cx="219078" cy="214876"/>
              </a:xfrm>
              <a:prstGeom prst="rect">
                <a:avLst/>
              </a:prstGeom>
              <a:solidFill>
                <a:srgbClr val="FFFFFF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rPr>
                  <a:t>R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 rot="13315527">
              <a:off x="6916414" y="4048103"/>
              <a:ext cx="582985" cy="532205"/>
              <a:chOff x="4025527" y="5268918"/>
              <a:chExt cx="582985" cy="532205"/>
            </a:xfrm>
          </p:grpSpPr>
          <p:cxnSp>
            <p:nvCxnSpPr>
              <p:cNvPr id="465" name="直線コネクタ 464"/>
              <p:cNvCxnSpPr/>
              <p:nvPr/>
            </p:nvCxnSpPr>
            <p:spPr>
              <a:xfrm rot="5400000">
                <a:off x="4429653" y="5258358"/>
                <a:ext cx="168300" cy="189419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grpSp>
            <p:nvGrpSpPr>
              <p:cNvPr id="466" name="グループ化 465"/>
              <p:cNvGrpSpPr/>
              <p:nvPr/>
            </p:nvGrpSpPr>
            <p:grpSpPr>
              <a:xfrm rot="-2700000">
                <a:off x="4364283" y="5363436"/>
                <a:ext cx="73819" cy="183358"/>
                <a:chOff x="4133051" y="2516175"/>
                <a:chExt cx="73819" cy="183358"/>
              </a:xfrm>
            </p:grpSpPr>
            <p:cxnSp>
              <p:nvCxnSpPr>
                <p:cNvPr id="469" name="直線コネクタ 468"/>
                <p:cNvCxnSpPr/>
                <p:nvPr/>
              </p:nvCxnSpPr>
              <p:spPr>
                <a:xfrm rot="5400000">
                  <a:off x="4042562" y="2607457"/>
                  <a:ext cx="182565" cy="158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</p:cxnSp>
            <p:cxnSp>
              <p:nvCxnSpPr>
                <p:cNvPr id="470" name="直線コネクタ 469"/>
                <p:cNvCxnSpPr/>
                <p:nvPr/>
              </p:nvCxnSpPr>
              <p:spPr>
                <a:xfrm rot="5400000">
                  <a:off x="4114793" y="2606664"/>
                  <a:ext cx="182565" cy="158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</p:cxnSp>
          </p:grpSp>
          <p:cxnSp>
            <p:nvCxnSpPr>
              <p:cNvPr id="467" name="直線コネクタ 466"/>
              <p:cNvCxnSpPr/>
              <p:nvPr/>
            </p:nvCxnSpPr>
            <p:spPr>
              <a:xfrm rot="5400000">
                <a:off x="4203720" y="5463169"/>
                <a:ext cx="168300" cy="189419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468" name="二等辺三角形 467"/>
              <p:cNvSpPr/>
              <p:nvPr/>
            </p:nvSpPr>
            <p:spPr>
              <a:xfrm rot="13618041">
                <a:off x="4025527" y="5618558"/>
                <a:ext cx="182565" cy="182565"/>
              </a:xfrm>
              <a:prstGeom prst="triangl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 rot="13315527">
              <a:off x="6610375" y="4340207"/>
              <a:ext cx="582985" cy="532205"/>
              <a:chOff x="4025527" y="5268918"/>
              <a:chExt cx="582985" cy="532205"/>
            </a:xfrm>
          </p:grpSpPr>
          <p:cxnSp>
            <p:nvCxnSpPr>
              <p:cNvPr id="459" name="直線コネクタ 458"/>
              <p:cNvCxnSpPr/>
              <p:nvPr/>
            </p:nvCxnSpPr>
            <p:spPr>
              <a:xfrm rot="5400000">
                <a:off x="4429653" y="5258358"/>
                <a:ext cx="168300" cy="189419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grpSp>
            <p:nvGrpSpPr>
              <p:cNvPr id="460" name="グループ化 459"/>
              <p:cNvGrpSpPr/>
              <p:nvPr/>
            </p:nvGrpSpPr>
            <p:grpSpPr>
              <a:xfrm rot="-2700000">
                <a:off x="4364283" y="5363436"/>
                <a:ext cx="73819" cy="183358"/>
                <a:chOff x="4133051" y="2516175"/>
                <a:chExt cx="73819" cy="183358"/>
              </a:xfrm>
            </p:grpSpPr>
            <p:cxnSp>
              <p:nvCxnSpPr>
                <p:cNvPr id="463" name="直線コネクタ 462"/>
                <p:cNvCxnSpPr/>
                <p:nvPr/>
              </p:nvCxnSpPr>
              <p:spPr>
                <a:xfrm rot="5400000">
                  <a:off x="4042562" y="2607457"/>
                  <a:ext cx="182565" cy="158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</p:cxnSp>
            <p:cxnSp>
              <p:nvCxnSpPr>
                <p:cNvPr id="464" name="直線コネクタ 463"/>
                <p:cNvCxnSpPr/>
                <p:nvPr/>
              </p:nvCxnSpPr>
              <p:spPr>
                <a:xfrm rot="5400000">
                  <a:off x="4114793" y="2606664"/>
                  <a:ext cx="182565" cy="158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</p:cxnSp>
          </p:grpSp>
          <p:cxnSp>
            <p:nvCxnSpPr>
              <p:cNvPr id="461" name="直線コネクタ 460"/>
              <p:cNvCxnSpPr/>
              <p:nvPr/>
            </p:nvCxnSpPr>
            <p:spPr>
              <a:xfrm rot="5400000">
                <a:off x="4203720" y="5463169"/>
                <a:ext cx="168300" cy="189419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462" name="二等辺三角形 461"/>
              <p:cNvSpPr/>
              <p:nvPr/>
            </p:nvSpPr>
            <p:spPr>
              <a:xfrm rot="13618041">
                <a:off x="4025527" y="5618558"/>
                <a:ext cx="182565" cy="182565"/>
              </a:xfrm>
              <a:prstGeom prst="triangl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" name="AutoShape 426"/>
            <p:cNvSpPr>
              <a:spLocks noChangeArrowheads="1"/>
            </p:cNvSpPr>
            <p:nvPr/>
          </p:nvSpPr>
          <p:spPr bwMode="auto">
            <a:xfrm>
              <a:off x="1614447" y="5092785"/>
              <a:ext cx="4531357" cy="161866"/>
            </a:xfrm>
            <a:prstGeom prst="parallelogram">
              <a:avLst>
                <a:gd name="adj" fmla="val 100565"/>
              </a:avLst>
            </a:prstGeom>
            <a:solidFill>
              <a:srgbClr val="CC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4" name="AutoShape 426"/>
            <p:cNvSpPr>
              <a:spLocks noChangeArrowheads="1"/>
            </p:cNvSpPr>
            <p:nvPr/>
          </p:nvSpPr>
          <p:spPr bwMode="auto">
            <a:xfrm>
              <a:off x="2016090" y="4764167"/>
              <a:ext cx="4454586" cy="271405"/>
            </a:xfrm>
            <a:prstGeom prst="parallelogram">
              <a:avLst>
                <a:gd name="adj" fmla="val 100565"/>
              </a:avLst>
            </a:prstGeom>
            <a:solidFill>
              <a:srgbClr val="CC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" name="AutoShape 426"/>
            <p:cNvSpPr>
              <a:spLocks noChangeArrowheads="1"/>
            </p:cNvSpPr>
            <p:nvPr/>
          </p:nvSpPr>
          <p:spPr bwMode="auto">
            <a:xfrm>
              <a:off x="2308194" y="4435550"/>
              <a:ext cx="4454586" cy="271405"/>
            </a:xfrm>
            <a:prstGeom prst="parallelogram">
              <a:avLst>
                <a:gd name="adj" fmla="val 100565"/>
              </a:avLst>
            </a:prstGeom>
            <a:solidFill>
              <a:srgbClr val="CC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" name="AutoShape 426"/>
            <p:cNvSpPr>
              <a:spLocks noChangeArrowheads="1"/>
            </p:cNvSpPr>
            <p:nvPr/>
          </p:nvSpPr>
          <p:spPr bwMode="auto">
            <a:xfrm>
              <a:off x="2636811" y="4106933"/>
              <a:ext cx="4454586" cy="271405"/>
            </a:xfrm>
            <a:prstGeom prst="parallelogram">
              <a:avLst>
                <a:gd name="adj" fmla="val 100565"/>
              </a:avLst>
            </a:prstGeom>
            <a:solidFill>
              <a:srgbClr val="CC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" name="AutoShape 426"/>
            <p:cNvSpPr>
              <a:spLocks noChangeArrowheads="1"/>
            </p:cNvSpPr>
            <p:nvPr/>
          </p:nvSpPr>
          <p:spPr bwMode="auto">
            <a:xfrm>
              <a:off x="2928915" y="3778316"/>
              <a:ext cx="4454586" cy="271405"/>
            </a:xfrm>
            <a:prstGeom prst="parallelogram">
              <a:avLst>
                <a:gd name="adj" fmla="val 100565"/>
              </a:avLst>
            </a:prstGeom>
            <a:solidFill>
              <a:srgbClr val="CC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8" name="AutoShape 426"/>
            <p:cNvSpPr>
              <a:spLocks noChangeArrowheads="1"/>
            </p:cNvSpPr>
            <p:nvPr/>
          </p:nvSpPr>
          <p:spPr bwMode="auto">
            <a:xfrm rot="5400000" flipV="1">
              <a:off x="5871391" y="3450437"/>
              <a:ext cx="1716109" cy="1527189"/>
            </a:xfrm>
            <a:prstGeom prst="parallelogram">
              <a:avLst>
                <a:gd name="adj" fmla="val 100565"/>
              </a:avLst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9" name="AutoShape 426"/>
            <p:cNvSpPr>
              <a:spLocks noChangeArrowheads="1"/>
            </p:cNvSpPr>
            <p:nvPr/>
          </p:nvSpPr>
          <p:spPr bwMode="auto">
            <a:xfrm>
              <a:off x="1614447" y="3378220"/>
              <a:ext cx="5878593" cy="1511300"/>
            </a:xfrm>
            <a:prstGeom prst="parallelogram">
              <a:avLst>
                <a:gd name="adj" fmla="val 100565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1614446" y="4891909"/>
              <a:ext cx="4345047" cy="182565"/>
            </a:xfrm>
            <a:prstGeom prst="rect">
              <a:avLst/>
            </a:prstGeom>
            <a:solidFill>
              <a:srgbClr val="EBE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1760499" y="3355974"/>
              <a:ext cx="2376144" cy="1898676"/>
              <a:chOff x="1760499" y="3355974"/>
              <a:chExt cx="2376144" cy="1898676"/>
            </a:xfrm>
          </p:grpSpPr>
          <p:sp>
            <p:nvSpPr>
              <p:cNvPr id="421" name="AutoShape 426"/>
              <p:cNvSpPr>
                <a:spLocks noChangeArrowheads="1"/>
              </p:cNvSpPr>
              <p:nvPr/>
            </p:nvSpPr>
            <p:spPr bwMode="auto">
              <a:xfrm>
                <a:off x="1760499" y="3378220"/>
                <a:ext cx="2376144" cy="1511300"/>
              </a:xfrm>
              <a:prstGeom prst="parallelogram">
                <a:avLst>
                  <a:gd name="adj" fmla="val 100565"/>
                </a:avLst>
              </a:prstGeom>
              <a:solidFill>
                <a:srgbClr val="9933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22" name="AutoShape 426"/>
              <p:cNvSpPr>
                <a:spLocks noChangeArrowheads="1"/>
              </p:cNvSpPr>
              <p:nvPr/>
            </p:nvSpPr>
            <p:spPr bwMode="auto">
              <a:xfrm>
                <a:off x="1760499" y="3355974"/>
                <a:ext cx="2376144" cy="1511300"/>
              </a:xfrm>
              <a:prstGeom prst="parallelogram">
                <a:avLst>
                  <a:gd name="adj" fmla="val 100565"/>
                </a:avLst>
              </a:prstGeom>
              <a:solidFill>
                <a:srgbClr val="CC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423" name="グループ化 422"/>
              <p:cNvGrpSpPr/>
              <p:nvPr/>
            </p:nvGrpSpPr>
            <p:grpSpPr>
              <a:xfrm>
                <a:off x="1898988" y="3465513"/>
                <a:ext cx="1869726" cy="1789137"/>
                <a:chOff x="1862475" y="3465513"/>
                <a:chExt cx="1869726" cy="1789137"/>
              </a:xfrm>
            </p:grpSpPr>
            <p:grpSp>
              <p:nvGrpSpPr>
                <p:cNvPr id="424" name="グループ化 423"/>
                <p:cNvGrpSpPr>
                  <a:grpSpLocks noChangeAspect="1"/>
                </p:cNvGrpSpPr>
                <p:nvPr/>
              </p:nvGrpSpPr>
              <p:grpSpPr>
                <a:xfrm>
                  <a:off x="2169705" y="4451364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454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55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56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57" name="正方形/長方形 456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8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5" name="グループ化 424"/>
                <p:cNvGrpSpPr>
                  <a:grpSpLocks noChangeAspect="1"/>
                </p:cNvGrpSpPr>
                <p:nvPr/>
              </p:nvGrpSpPr>
              <p:grpSpPr>
                <a:xfrm>
                  <a:off x="2498322" y="4122747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449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50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51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52" name="正方形/長方形 451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3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6" name="グループ化 425"/>
                <p:cNvGrpSpPr>
                  <a:grpSpLocks noChangeAspect="1"/>
                </p:cNvGrpSpPr>
                <p:nvPr/>
              </p:nvGrpSpPr>
              <p:grpSpPr>
                <a:xfrm>
                  <a:off x="2826939" y="3794130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444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45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46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47" name="正方形/長方形 446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8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7" name="グループ化 426"/>
                <p:cNvGrpSpPr>
                  <a:grpSpLocks noChangeAspect="1"/>
                </p:cNvGrpSpPr>
                <p:nvPr/>
              </p:nvGrpSpPr>
              <p:grpSpPr>
                <a:xfrm>
                  <a:off x="3155556" y="3465513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439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40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41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正方形/長方形 441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3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8" name="グループ化 427"/>
                <p:cNvGrpSpPr>
                  <a:grpSpLocks noChangeAspect="1"/>
                </p:cNvGrpSpPr>
                <p:nvPr/>
              </p:nvGrpSpPr>
              <p:grpSpPr>
                <a:xfrm>
                  <a:off x="1862475" y="4776806"/>
                  <a:ext cx="571504" cy="200026"/>
                  <a:chOff x="5143504" y="1214422"/>
                  <a:chExt cx="2857520" cy="1000132"/>
                </a:xfrm>
              </p:grpSpPr>
              <p:grpSp>
                <p:nvGrpSpPr>
                  <p:cNvPr id="430" name="グループ化 429"/>
                  <p:cNvGrpSpPr/>
                  <p:nvPr/>
                </p:nvGrpSpPr>
                <p:grpSpPr>
                  <a:xfrm>
                    <a:off x="5143504" y="1214422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437" name="円弧 436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9933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8" name="円弧 437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9933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1" name="グループ化 430"/>
                  <p:cNvGrpSpPr/>
                  <p:nvPr/>
                </p:nvGrpSpPr>
                <p:grpSpPr>
                  <a:xfrm>
                    <a:off x="5143504" y="1285860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435" name="円弧 434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6" name="円弧 435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2" name="グループ化 431"/>
                  <p:cNvGrpSpPr>
                    <a:grpSpLocks noChangeAspect="1"/>
                  </p:cNvGrpSpPr>
                  <p:nvPr/>
                </p:nvGrpSpPr>
                <p:grpSpPr>
                  <a:xfrm>
                    <a:off x="6194452" y="1566837"/>
                    <a:ext cx="714380" cy="232174"/>
                    <a:chOff x="5143504" y="1214422"/>
                    <a:chExt cx="2857520" cy="928694"/>
                  </a:xfrm>
                  <a:solidFill>
                    <a:srgbClr val="CC6600"/>
                  </a:solidFill>
                </p:grpSpPr>
                <p:sp>
                  <p:nvSpPr>
                    <p:cNvPr id="433" name="円弧 432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4" name="円弧 433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29" name="正方形/長方形 428"/>
                <p:cNvSpPr/>
                <p:nvPr/>
              </p:nvSpPr>
              <p:spPr>
                <a:xfrm>
                  <a:off x="2074068" y="4874421"/>
                  <a:ext cx="142875" cy="380229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2" name="グループ化 21"/>
            <p:cNvGrpSpPr/>
            <p:nvPr/>
          </p:nvGrpSpPr>
          <p:grpSpPr>
            <a:xfrm>
              <a:off x="2819376" y="3355974"/>
              <a:ext cx="2376144" cy="1898676"/>
              <a:chOff x="1760499" y="3355974"/>
              <a:chExt cx="2376144" cy="1898676"/>
            </a:xfrm>
          </p:grpSpPr>
          <p:sp>
            <p:nvSpPr>
              <p:cNvPr id="383" name="AutoShape 426"/>
              <p:cNvSpPr>
                <a:spLocks noChangeArrowheads="1"/>
              </p:cNvSpPr>
              <p:nvPr/>
            </p:nvSpPr>
            <p:spPr bwMode="auto">
              <a:xfrm>
                <a:off x="1760499" y="3378220"/>
                <a:ext cx="2376144" cy="1511300"/>
              </a:xfrm>
              <a:prstGeom prst="parallelogram">
                <a:avLst>
                  <a:gd name="adj" fmla="val 100565"/>
                </a:avLst>
              </a:prstGeom>
              <a:solidFill>
                <a:srgbClr val="9933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84" name="AutoShape 426"/>
              <p:cNvSpPr>
                <a:spLocks noChangeArrowheads="1"/>
              </p:cNvSpPr>
              <p:nvPr/>
            </p:nvSpPr>
            <p:spPr bwMode="auto">
              <a:xfrm>
                <a:off x="1760499" y="3355974"/>
                <a:ext cx="2374461" cy="1511300"/>
              </a:xfrm>
              <a:prstGeom prst="parallelogram">
                <a:avLst>
                  <a:gd name="adj" fmla="val 100565"/>
                </a:avLst>
              </a:prstGeom>
              <a:solidFill>
                <a:srgbClr val="CC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385" name="グループ化 384"/>
              <p:cNvGrpSpPr/>
              <p:nvPr/>
            </p:nvGrpSpPr>
            <p:grpSpPr>
              <a:xfrm>
                <a:off x="1898988" y="3465513"/>
                <a:ext cx="1869726" cy="1789137"/>
                <a:chOff x="1862475" y="3465513"/>
                <a:chExt cx="1869726" cy="1789137"/>
              </a:xfrm>
            </p:grpSpPr>
            <p:grpSp>
              <p:nvGrpSpPr>
                <p:cNvPr id="386" name="グループ化 385"/>
                <p:cNvGrpSpPr>
                  <a:grpSpLocks noChangeAspect="1"/>
                </p:cNvGrpSpPr>
                <p:nvPr/>
              </p:nvGrpSpPr>
              <p:grpSpPr>
                <a:xfrm>
                  <a:off x="2169705" y="4451364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416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17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18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19" name="正方形/長方形 418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0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87" name="グループ化 386"/>
                <p:cNvGrpSpPr>
                  <a:grpSpLocks noChangeAspect="1"/>
                </p:cNvGrpSpPr>
                <p:nvPr/>
              </p:nvGrpSpPr>
              <p:grpSpPr>
                <a:xfrm>
                  <a:off x="2498322" y="4122747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411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12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13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14" name="正方形/長方形 413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5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88" name="グループ化 387"/>
                <p:cNvGrpSpPr>
                  <a:grpSpLocks noChangeAspect="1"/>
                </p:cNvGrpSpPr>
                <p:nvPr/>
              </p:nvGrpSpPr>
              <p:grpSpPr>
                <a:xfrm>
                  <a:off x="2826939" y="3794130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406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07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08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09" name="正方形/長方形 408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0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89" name="グループ化 388"/>
                <p:cNvGrpSpPr>
                  <a:grpSpLocks noChangeAspect="1"/>
                </p:cNvGrpSpPr>
                <p:nvPr/>
              </p:nvGrpSpPr>
              <p:grpSpPr>
                <a:xfrm>
                  <a:off x="3155556" y="3465513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401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02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03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404" name="正方形/長方形 403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5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90" name="グループ化 389"/>
                <p:cNvGrpSpPr>
                  <a:grpSpLocks noChangeAspect="1"/>
                </p:cNvGrpSpPr>
                <p:nvPr/>
              </p:nvGrpSpPr>
              <p:grpSpPr>
                <a:xfrm>
                  <a:off x="1862475" y="4776806"/>
                  <a:ext cx="571504" cy="200026"/>
                  <a:chOff x="5143504" y="1214422"/>
                  <a:chExt cx="2857520" cy="1000132"/>
                </a:xfrm>
              </p:grpSpPr>
              <p:grpSp>
                <p:nvGrpSpPr>
                  <p:cNvPr id="392" name="グループ化 391"/>
                  <p:cNvGrpSpPr/>
                  <p:nvPr/>
                </p:nvGrpSpPr>
                <p:grpSpPr>
                  <a:xfrm>
                    <a:off x="5143504" y="1214422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399" name="円弧 398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9933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0" name="円弧 399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9933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3" name="グループ化 392"/>
                  <p:cNvGrpSpPr/>
                  <p:nvPr/>
                </p:nvGrpSpPr>
                <p:grpSpPr>
                  <a:xfrm>
                    <a:off x="5143504" y="1285860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397" name="円弧 396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98" name="円弧 397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4" name="グループ化 393"/>
                  <p:cNvGrpSpPr>
                    <a:grpSpLocks noChangeAspect="1"/>
                  </p:cNvGrpSpPr>
                  <p:nvPr/>
                </p:nvGrpSpPr>
                <p:grpSpPr>
                  <a:xfrm>
                    <a:off x="6194452" y="1566837"/>
                    <a:ext cx="714380" cy="232174"/>
                    <a:chOff x="5143504" y="1214422"/>
                    <a:chExt cx="2857520" cy="928694"/>
                  </a:xfrm>
                  <a:solidFill>
                    <a:srgbClr val="CC6600"/>
                  </a:solidFill>
                </p:grpSpPr>
                <p:sp>
                  <p:nvSpPr>
                    <p:cNvPr id="395" name="円弧 394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96" name="円弧 395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91" name="正方形/長方形 390"/>
                <p:cNvSpPr/>
                <p:nvPr/>
              </p:nvSpPr>
              <p:spPr>
                <a:xfrm>
                  <a:off x="2074068" y="4874421"/>
                  <a:ext cx="142875" cy="380229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3" name="グループ化 22"/>
            <p:cNvGrpSpPr/>
            <p:nvPr/>
          </p:nvGrpSpPr>
          <p:grpSpPr>
            <a:xfrm>
              <a:off x="3878253" y="3355974"/>
              <a:ext cx="2376144" cy="1898676"/>
              <a:chOff x="1760499" y="3355974"/>
              <a:chExt cx="2376144" cy="1898676"/>
            </a:xfrm>
          </p:grpSpPr>
          <p:sp>
            <p:nvSpPr>
              <p:cNvPr id="345" name="AutoShape 426"/>
              <p:cNvSpPr>
                <a:spLocks noChangeArrowheads="1"/>
              </p:cNvSpPr>
              <p:nvPr/>
            </p:nvSpPr>
            <p:spPr bwMode="auto">
              <a:xfrm>
                <a:off x="1760499" y="3378220"/>
                <a:ext cx="2376144" cy="1511300"/>
              </a:xfrm>
              <a:prstGeom prst="parallelogram">
                <a:avLst>
                  <a:gd name="adj" fmla="val 100565"/>
                </a:avLst>
              </a:prstGeom>
              <a:solidFill>
                <a:srgbClr val="9933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46" name="AutoShape 426"/>
              <p:cNvSpPr>
                <a:spLocks noChangeArrowheads="1"/>
              </p:cNvSpPr>
              <p:nvPr/>
            </p:nvSpPr>
            <p:spPr bwMode="auto">
              <a:xfrm>
                <a:off x="1760499" y="3355974"/>
                <a:ext cx="2376144" cy="1511300"/>
              </a:xfrm>
              <a:prstGeom prst="parallelogram">
                <a:avLst>
                  <a:gd name="adj" fmla="val 100565"/>
                </a:avLst>
              </a:prstGeom>
              <a:solidFill>
                <a:srgbClr val="CC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347" name="グループ化 346"/>
              <p:cNvGrpSpPr/>
              <p:nvPr/>
            </p:nvGrpSpPr>
            <p:grpSpPr>
              <a:xfrm>
                <a:off x="1898988" y="3465513"/>
                <a:ext cx="1869726" cy="1789137"/>
                <a:chOff x="1862475" y="3465513"/>
                <a:chExt cx="1869726" cy="1789137"/>
              </a:xfrm>
            </p:grpSpPr>
            <p:grpSp>
              <p:nvGrpSpPr>
                <p:cNvPr id="348" name="グループ化 347"/>
                <p:cNvGrpSpPr>
                  <a:grpSpLocks noChangeAspect="1"/>
                </p:cNvGrpSpPr>
                <p:nvPr/>
              </p:nvGrpSpPr>
              <p:grpSpPr>
                <a:xfrm>
                  <a:off x="2169705" y="4451364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378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79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80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81" name="正方形/長方形 380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2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49" name="グループ化 348"/>
                <p:cNvGrpSpPr>
                  <a:grpSpLocks noChangeAspect="1"/>
                </p:cNvGrpSpPr>
                <p:nvPr/>
              </p:nvGrpSpPr>
              <p:grpSpPr>
                <a:xfrm>
                  <a:off x="2498322" y="4122747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373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74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75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76" name="正方形/長方形 375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7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50" name="グループ化 349"/>
                <p:cNvGrpSpPr>
                  <a:grpSpLocks noChangeAspect="1"/>
                </p:cNvGrpSpPr>
                <p:nvPr/>
              </p:nvGrpSpPr>
              <p:grpSpPr>
                <a:xfrm>
                  <a:off x="2826939" y="3794130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368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69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70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71" name="正方形/長方形 370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2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51" name="グループ化 350"/>
                <p:cNvGrpSpPr>
                  <a:grpSpLocks noChangeAspect="1"/>
                </p:cNvGrpSpPr>
                <p:nvPr/>
              </p:nvGrpSpPr>
              <p:grpSpPr>
                <a:xfrm>
                  <a:off x="3155556" y="3465513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363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64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65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66" name="正方形/長方形 365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7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52" name="グループ化 351"/>
                <p:cNvGrpSpPr>
                  <a:grpSpLocks noChangeAspect="1"/>
                </p:cNvGrpSpPr>
                <p:nvPr/>
              </p:nvGrpSpPr>
              <p:grpSpPr>
                <a:xfrm>
                  <a:off x="1862475" y="4776806"/>
                  <a:ext cx="571504" cy="200026"/>
                  <a:chOff x="5143504" y="1214422"/>
                  <a:chExt cx="2857520" cy="1000132"/>
                </a:xfrm>
              </p:grpSpPr>
              <p:grpSp>
                <p:nvGrpSpPr>
                  <p:cNvPr id="354" name="グループ化 353"/>
                  <p:cNvGrpSpPr/>
                  <p:nvPr/>
                </p:nvGrpSpPr>
                <p:grpSpPr>
                  <a:xfrm>
                    <a:off x="5143504" y="1214422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361" name="円弧 360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9933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2" name="円弧 361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9933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5" name="グループ化 354"/>
                  <p:cNvGrpSpPr/>
                  <p:nvPr/>
                </p:nvGrpSpPr>
                <p:grpSpPr>
                  <a:xfrm>
                    <a:off x="5143504" y="1285860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359" name="円弧 358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0" name="円弧 359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6" name="グループ化 355"/>
                  <p:cNvGrpSpPr>
                    <a:grpSpLocks noChangeAspect="1"/>
                  </p:cNvGrpSpPr>
                  <p:nvPr/>
                </p:nvGrpSpPr>
                <p:grpSpPr>
                  <a:xfrm>
                    <a:off x="6194452" y="1566837"/>
                    <a:ext cx="714380" cy="232174"/>
                    <a:chOff x="5143504" y="1214422"/>
                    <a:chExt cx="2857520" cy="928694"/>
                  </a:xfrm>
                  <a:solidFill>
                    <a:srgbClr val="CC6600"/>
                  </a:solidFill>
                </p:grpSpPr>
                <p:sp>
                  <p:nvSpPr>
                    <p:cNvPr id="357" name="円弧 356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8" name="円弧 357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53" name="正方形/長方形 352"/>
                <p:cNvSpPr/>
                <p:nvPr/>
              </p:nvSpPr>
              <p:spPr>
                <a:xfrm>
                  <a:off x="2074068" y="4874421"/>
                  <a:ext cx="142875" cy="380229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4" name="グループ化 23"/>
            <p:cNvGrpSpPr/>
            <p:nvPr/>
          </p:nvGrpSpPr>
          <p:grpSpPr>
            <a:xfrm>
              <a:off x="4937130" y="3355974"/>
              <a:ext cx="2336832" cy="1898676"/>
              <a:chOff x="1760499" y="3355974"/>
              <a:chExt cx="2336832" cy="1898676"/>
            </a:xfrm>
          </p:grpSpPr>
          <p:sp>
            <p:nvSpPr>
              <p:cNvPr id="307" name="AutoShape 426"/>
              <p:cNvSpPr>
                <a:spLocks noChangeArrowheads="1"/>
              </p:cNvSpPr>
              <p:nvPr/>
            </p:nvSpPr>
            <p:spPr bwMode="auto">
              <a:xfrm>
                <a:off x="1760499" y="3378220"/>
                <a:ext cx="2336832" cy="1511300"/>
              </a:xfrm>
              <a:prstGeom prst="parallelogram">
                <a:avLst>
                  <a:gd name="adj" fmla="val 100565"/>
                </a:avLst>
              </a:prstGeom>
              <a:solidFill>
                <a:srgbClr val="9933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08" name="AutoShape 426"/>
              <p:cNvSpPr>
                <a:spLocks noChangeArrowheads="1"/>
              </p:cNvSpPr>
              <p:nvPr/>
            </p:nvSpPr>
            <p:spPr bwMode="auto">
              <a:xfrm>
                <a:off x="1760499" y="3355974"/>
                <a:ext cx="2336832" cy="1511300"/>
              </a:xfrm>
              <a:prstGeom prst="parallelogram">
                <a:avLst>
                  <a:gd name="adj" fmla="val 100565"/>
                </a:avLst>
              </a:prstGeom>
              <a:solidFill>
                <a:srgbClr val="CC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309" name="グループ化 308"/>
              <p:cNvGrpSpPr/>
              <p:nvPr/>
            </p:nvGrpSpPr>
            <p:grpSpPr>
              <a:xfrm>
                <a:off x="1898988" y="3465513"/>
                <a:ext cx="1869726" cy="1789137"/>
                <a:chOff x="1862475" y="3465513"/>
                <a:chExt cx="1869726" cy="1789137"/>
              </a:xfrm>
            </p:grpSpPr>
            <p:grpSp>
              <p:nvGrpSpPr>
                <p:cNvPr id="310" name="グループ化 309"/>
                <p:cNvGrpSpPr>
                  <a:grpSpLocks noChangeAspect="1"/>
                </p:cNvGrpSpPr>
                <p:nvPr/>
              </p:nvGrpSpPr>
              <p:grpSpPr>
                <a:xfrm>
                  <a:off x="2169705" y="4451364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340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41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42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43" name="正方形/長方形 342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4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11" name="グループ化 310"/>
                <p:cNvGrpSpPr>
                  <a:grpSpLocks noChangeAspect="1"/>
                </p:cNvGrpSpPr>
                <p:nvPr/>
              </p:nvGrpSpPr>
              <p:grpSpPr>
                <a:xfrm>
                  <a:off x="2498322" y="4122747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335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36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37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38" name="正方形/長方形 337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9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12" name="グループ化 311"/>
                <p:cNvGrpSpPr>
                  <a:grpSpLocks noChangeAspect="1"/>
                </p:cNvGrpSpPr>
                <p:nvPr/>
              </p:nvGrpSpPr>
              <p:grpSpPr>
                <a:xfrm>
                  <a:off x="2826939" y="3794130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330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31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32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33" name="正方形/長方形 332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4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13" name="グループ化 312"/>
                <p:cNvGrpSpPr>
                  <a:grpSpLocks noChangeAspect="1"/>
                </p:cNvGrpSpPr>
                <p:nvPr/>
              </p:nvGrpSpPr>
              <p:grpSpPr>
                <a:xfrm>
                  <a:off x="3155556" y="3465513"/>
                  <a:ext cx="576645" cy="195148"/>
                  <a:chOff x="2071670" y="2000240"/>
                  <a:chExt cx="2883226" cy="975738"/>
                </a:xfrm>
              </p:grpSpPr>
              <p:sp>
                <p:nvSpPr>
                  <p:cNvPr id="325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26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71678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27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4827" y="2430213"/>
                    <a:ext cx="722793" cy="18325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28" name="正方形/長方形 327"/>
                  <p:cNvSpPr/>
                  <p:nvPr/>
                </p:nvSpPr>
                <p:spPr>
                  <a:xfrm>
                    <a:off x="3143240" y="2428868"/>
                    <a:ext cx="714380" cy="71438"/>
                  </a:xfrm>
                  <a:prstGeom prst="rect">
                    <a:avLst/>
                  </a:prstGeom>
                  <a:solidFill>
                    <a:srgbClr val="993300"/>
                  </a:solidFill>
                  <a:ln w="6350" cap="flat" cmpd="sng" algn="ctr">
                    <a:solidFill>
                      <a:srgbClr val="9933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9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3240" y="2357430"/>
                    <a:ext cx="722793" cy="183250"/>
                  </a:xfrm>
                  <a:prstGeom prst="ellipse">
                    <a:avLst/>
                  </a:prstGeom>
                  <a:solidFill>
                    <a:srgbClr val="CC66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14" name="グループ化 313"/>
                <p:cNvGrpSpPr>
                  <a:grpSpLocks noChangeAspect="1"/>
                </p:cNvGrpSpPr>
                <p:nvPr/>
              </p:nvGrpSpPr>
              <p:grpSpPr>
                <a:xfrm>
                  <a:off x="1862475" y="4776806"/>
                  <a:ext cx="571504" cy="200026"/>
                  <a:chOff x="5143504" y="1214422"/>
                  <a:chExt cx="2857520" cy="1000132"/>
                </a:xfrm>
              </p:grpSpPr>
              <p:grpSp>
                <p:nvGrpSpPr>
                  <p:cNvPr id="316" name="グループ化 315"/>
                  <p:cNvGrpSpPr/>
                  <p:nvPr/>
                </p:nvGrpSpPr>
                <p:grpSpPr>
                  <a:xfrm>
                    <a:off x="5143504" y="1214422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323" name="円弧 322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9933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4" name="円弧 323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9933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7" name="グループ化 316"/>
                  <p:cNvGrpSpPr/>
                  <p:nvPr/>
                </p:nvGrpSpPr>
                <p:grpSpPr>
                  <a:xfrm>
                    <a:off x="5143504" y="1285860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321" name="円弧 320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2" name="円弧 321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8" name="グループ化 317"/>
                  <p:cNvGrpSpPr>
                    <a:grpSpLocks noChangeAspect="1"/>
                  </p:cNvGrpSpPr>
                  <p:nvPr/>
                </p:nvGrpSpPr>
                <p:grpSpPr>
                  <a:xfrm>
                    <a:off x="6194452" y="1566837"/>
                    <a:ext cx="714380" cy="232174"/>
                    <a:chOff x="5143504" y="1214422"/>
                    <a:chExt cx="2857520" cy="928694"/>
                  </a:xfrm>
                  <a:solidFill>
                    <a:srgbClr val="CC6600"/>
                  </a:solidFill>
                </p:grpSpPr>
                <p:sp>
                  <p:nvSpPr>
                    <p:cNvPr id="319" name="円弧 318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0" name="円弧 319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635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15" name="正方形/長方形 314"/>
                <p:cNvSpPr/>
                <p:nvPr/>
              </p:nvSpPr>
              <p:spPr>
                <a:xfrm>
                  <a:off x="2074068" y="4874421"/>
                  <a:ext cx="142875" cy="380229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5" name="グループ化 24"/>
            <p:cNvGrpSpPr/>
            <p:nvPr/>
          </p:nvGrpSpPr>
          <p:grpSpPr>
            <a:xfrm>
              <a:off x="1723986" y="4049721"/>
              <a:ext cx="1690088" cy="883434"/>
              <a:chOff x="1896064" y="2151045"/>
              <a:chExt cx="1690088" cy="883434"/>
            </a:xfrm>
          </p:grpSpPr>
          <p:grpSp>
            <p:nvGrpSpPr>
              <p:cNvPr id="269" name="グループ化 268"/>
              <p:cNvGrpSpPr/>
              <p:nvPr/>
            </p:nvGrpSpPr>
            <p:grpSpPr>
              <a:xfrm>
                <a:off x="2750743" y="2254801"/>
                <a:ext cx="461320" cy="144688"/>
                <a:chOff x="7871519" y="3503390"/>
                <a:chExt cx="461320" cy="144688"/>
              </a:xfrm>
            </p:grpSpPr>
            <p:sp>
              <p:nvSpPr>
                <p:cNvPr id="303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0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05" name="正方形/長方形 304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70" name="グループ化 269"/>
              <p:cNvGrpSpPr/>
              <p:nvPr/>
            </p:nvGrpSpPr>
            <p:grpSpPr>
              <a:xfrm>
                <a:off x="2422126" y="2583418"/>
                <a:ext cx="461320" cy="144688"/>
                <a:chOff x="7871519" y="3503390"/>
                <a:chExt cx="461320" cy="144688"/>
              </a:xfrm>
            </p:grpSpPr>
            <p:sp>
              <p:nvSpPr>
                <p:cNvPr id="29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0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01" name="正方形/長方形 300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271" name="AutoShape 426"/>
              <p:cNvSpPr>
                <a:spLocks noChangeArrowheads="1"/>
              </p:cNvSpPr>
              <p:nvPr/>
            </p:nvSpPr>
            <p:spPr bwMode="auto">
              <a:xfrm>
                <a:off x="1896064" y="2151045"/>
                <a:ext cx="1690085" cy="744526"/>
              </a:xfrm>
              <a:prstGeom prst="parallelogram">
                <a:avLst>
                  <a:gd name="adj" fmla="val 100565"/>
                </a:avLst>
              </a:prstGeom>
              <a:solidFill>
                <a:srgbClr val="33CC33">
                  <a:alpha val="6000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272" name="グループ化 271"/>
              <p:cNvGrpSpPr/>
              <p:nvPr/>
            </p:nvGrpSpPr>
            <p:grpSpPr>
              <a:xfrm>
                <a:off x="1896064" y="2822546"/>
                <a:ext cx="952500" cy="211933"/>
                <a:chOff x="371475" y="4744401"/>
                <a:chExt cx="952500" cy="211933"/>
              </a:xfrm>
            </p:grpSpPr>
            <p:sp>
              <p:nvSpPr>
                <p:cNvPr id="290" name="パイ 289"/>
                <p:cNvSpPr/>
                <p:nvPr/>
              </p:nvSpPr>
              <p:spPr>
                <a:xfrm>
                  <a:off x="612145" y="4744401"/>
                  <a:ext cx="461323" cy="144688"/>
                </a:xfrm>
                <a:prstGeom prst="pie">
                  <a:avLst>
                    <a:gd name="adj1" fmla="val 10150176"/>
                    <a:gd name="adj2" fmla="val 805528"/>
                  </a:avLst>
                </a:prstGeom>
                <a:solidFill>
                  <a:srgbClr val="33CC33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正方形/長方形 290"/>
                <p:cNvSpPr/>
                <p:nvPr/>
              </p:nvSpPr>
              <p:spPr>
                <a:xfrm>
                  <a:off x="371475" y="4817428"/>
                  <a:ext cx="952500" cy="64135"/>
                </a:xfrm>
                <a:prstGeom prst="rect">
                  <a:avLst/>
                </a:prstGeom>
                <a:solidFill>
                  <a:srgbClr val="33CC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2" name="グループ化 291"/>
                <p:cNvGrpSpPr/>
                <p:nvPr/>
              </p:nvGrpSpPr>
              <p:grpSpPr>
                <a:xfrm>
                  <a:off x="609547" y="4807743"/>
                  <a:ext cx="457204" cy="148591"/>
                  <a:chOff x="5451209" y="1328727"/>
                  <a:chExt cx="2286020" cy="742955"/>
                </a:xfrm>
              </p:grpSpPr>
              <p:sp>
                <p:nvSpPr>
                  <p:cNvPr id="297" name="円弧 296"/>
                  <p:cNvSpPr>
                    <a:spLocks noChangeAspect="1"/>
                  </p:cNvSpPr>
                  <p:nvPr/>
                </p:nvSpPr>
                <p:spPr>
                  <a:xfrm>
                    <a:off x="5451209" y="1328732"/>
                    <a:ext cx="2286020" cy="742950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8" name="円弧 297"/>
                  <p:cNvSpPr>
                    <a:spLocks noChangeAspect="1"/>
                  </p:cNvSpPr>
                  <p:nvPr/>
                </p:nvSpPr>
                <p:spPr>
                  <a:xfrm flipH="1">
                    <a:off x="5451209" y="1328727"/>
                    <a:ext cx="2286020" cy="742950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3" name="グループ化 292"/>
                <p:cNvGrpSpPr>
                  <a:grpSpLocks noChangeAspect="1"/>
                </p:cNvGrpSpPr>
                <p:nvPr/>
              </p:nvGrpSpPr>
              <p:grpSpPr>
                <a:xfrm>
                  <a:off x="758196" y="4841077"/>
                  <a:ext cx="146051" cy="46435"/>
                  <a:chOff x="5143504" y="1214422"/>
                  <a:chExt cx="2921020" cy="928694"/>
                </a:xfrm>
                <a:solidFill>
                  <a:srgbClr val="CC6600"/>
                </a:solidFill>
              </p:grpSpPr>
              <p:sp>
                <p:nvSpPr>
                  <p:cNvPr id="295" name="円弧 294"/>
                  <p:cNvSpPr/>
                  <p:nvPr/>
                </p:nvSpPr>
                <p:spPr>
                  <a:xfrm>
                    <a:off x="52070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6" name="円弧 295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4" name="正方形/長方形 293"/>
                <p:cNvSpPr/>
                <p:nvPr/>
              </p:nvSpPr>
              <p:spPr>
                <a:xfrm>
                  <a:off x="761372" y="4868208"/>
                  <a:ext cx="142875" cy="5877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3" name="グループ化 272"/>
              <p:cNvGrpSpPr/>
              <p:nvPr/>
            </p:nvGrpSpPr>
            <p:grpSpPr>
              <a:xfrm>
                <a:off x="2757453" y="2207178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283" name="グループ化 282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287" name="円/楕円 286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8" name="パイ 287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9" name="パイ 288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85" name="正方形/長方形 284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74" name="グループ化 273"/>
              <p:cNvGrpSpPr/>
              <p:nvPr/>
            </p:nvGrpSpPr>
            <p:grpSpPr>
              <a:xfrm>
                <a:off x="2428836" y="2535795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276" name="グループ化 275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280" name="円/楕円 279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1" name="パイ 280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2" name="パイ 281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78" name="正方形/長方形 277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275" name="平行四辺形 274"/>
              <p:cNvSpPr/>
              <p:nvPr/>
            </p:nvSpPr>
            <p:spPr>
              <a:xfrm rot="16200000" flipH="1">
                <a:off x="2817192" y="2184541"/>
                <a:ext cx="802454" cy="735466"/>
              </a:xfrm>
              <a:prstGeom prst="parallelogram">
                <a:avLst>
                  <a:gd name="adj" fmla="val 99749"/>
                </a:avLst>
              </a:prstGeom>
              <a:solidFill>
                <a:srgbClr val="33CC33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3841740" y="3282948"/>
              <a:ext cx="2471738" cy="1650207"/>
              <a:chOff x="153927" y="3282948"/>
              <a:chExt cx="2471738" cy="1650207"/>
            </a:xfrm>
          </p:grpSpPr>
          <p:grpSp>
            <p:nvGrpSpPr>
              <p:cNvPr id="205" name="グループ化 204"/>
              <p:cNvGrpSpPr/>
              <p:nvPr/>
            </p:nvGrpSpPr>
            <p:grpSpPr>
              <a:xfrm>
                <a:off x="1665840" y="3496243"/>
                <a:ext cx="461320" cy="144688"/>
                <a:chOff x="7871519" y="3503390"/>
                <a:chExt cx="461320" cy="144688"/>
              </a:xfrm>
            </p:grpSpPr>
            <p:sp>
              <p:nvSpPr>
                <p:cNvPr id="265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6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67" name="正方形/長方形 266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6" name="グループ化 205"/>
              <p:cNvGrpSpPr/>
              <p:nvPr/>
            </p:nvGrpSpPr>
            <p:grpSpPr>
              <a:xfrm>
                <a:off x="1337223" y="3824860"/>
                <a:ext cx="461320" cy="144688"/>
                <a:chOff x="7871519" y="3503390"/>
                <a:chExt cx="461320" cy="144688"/>
              </a:xfrm>
            </p:grpSpPr>
            <p:sp>
              <p:nvSpPr>
                <p:cNvPr id="261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6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63" name="正方形/長方形 262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7" name="グループ化 206"/>
              <p:cNvGrpSpPr/>
              <p:nvPr/>
            </p:nvGrpSpPr>
            <p:grpSpPr>
              <a:xfrm>
                <a:off x="1008606" y="4153477"/>
                <a:ext cx="461320" cy="144688"/>
                <a:chOff x="7871519" y="3503390"/>
                <a:chExt cx="461320" cy="144688"/>
              </a:xfrm>
            </p:grpSpPr>
            <p:sp>
              <p:nvSpPr>
                <p:cNvPr id="257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58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59" name="正方形/長方形 258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8" name="グループ化 207"/>
              <p:cNvGrpSpPr/>
              <p:nvPr/>
            </p:nvGrpSpPr>
            <p:grpSpPr>
              <a:xfrm>
                <a:off x="679989" y="4482094"/>
                <a:ext cx="461320" cy="144688"/>
                <a:chOff x="7871519" y="3503390"/>
                <a:chExt cx="461320" cy="144688"/>
              </a:xfrm>
            </p:grpSpPr>
            <p:sp>
              <p:nvSpPr>
                <p:cNvPr id="253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5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55" name="正方形/長方形 254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209" name="AutoShape 426"/>
              <p:cNvSpPr>
                <a:spLocks noChangeArrowheads="1"/>
              </p:cNvSpPr>
              <p:nvPr/>
            </p:nvSpPr>
            <p:spPr bwMode="auto">
              <a:xfrm>
                <a:off x="153927" y="3282948"/>
                <a:ext cx="2471738" cy="1511300"/>
              </a:xfrm>
              <a:prstGeom prst="parallelogram">
                <a:avLst>
                  <a:gd name="adj" fmla="val 100565"/>
                </a:avLst>
              </a:prstGeom>
              <a:solidFill>
                <a:srgbClr val="33CC33">
                  <a:alpha val="6000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210" name="グループ化 209"/>
              <p:cNvGrpSpPr/>
              <p:nvPr/>
            </p:nvGrpSpPr>
            <p:grpSpPr>
              <a:xfrm>
                <a:off x="153927" y="4721222"/>
                <a:ext cx="952500" cy="211933"/>
                <a:chOff x="371475" y="4744401"/>
                <a:chExt cx="952500" cy="211933"/>
              </a:xfrm>
            </p:grpSpPr>
            <p:sp>
              <p:nvSpPr>
                <p:cNvPr id="244" name="パイ 243"/>
                <p:cNvSpPr/>
                <p:nvPr/>
              </p:nvSpPr>
              <p:spPr>
                <a:xfrm>
                  <a:off x="612145" y="4744401"/>
                  <a:ext cx="461323" cy="144688"/>
                </a:xfrm>
                <a:prstGeom prst="pie">
                  <a:avLst>
                    <a:gd name="adj1" fmla="val 10150176"/>
                    <a:gd name="adj2" fmla="val 805528"/>
                  </a:avLst>
                </a:prstGeom>
                <a:solidFill>
                  <a:srgbClr val="33CC33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正方形/長方形 244"/>
                <p:cNvSpPr/>
                <p:nvPr/>
              </p:nvSpPr>
              <p:spPr>
                <a:xfrm>
                  <a:off x="371475" y="4817428"/>
                  <a:ext cx="952500" cy="64135"/>
                </a:xfrm>
                <a:prstGeom prst="rect">
                  <a:avLst/>
                </a:prstGeom>
                <a:solidFill>
                  <a:srgbClr val="33CC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6" name="グループ化 245"/>
                <p:cNvGrpSpPr/>
                <p:nvPr/>
              </p:nvGrpSpPr>
              <p:grpSpPr>
                <a:xfrm>
                  <a:off x="609547" y="4807743"/>
                  <a:ext cx="457204" cy="148591"/>
                  <a:chOff x="5451209" y="1328727"/>
                  <a:chExt cx="2286020" cy="742955"/>
                </a:xfrm>
              </p:grpSpPr>
              <p:sp>
                <p:nvSpPr>
                  <p:cNvPr id="251" name="円弧 250"/>
                  <p:cNvSpPr>
                    <a:spLocks noChangeAspect="1"/>
                  </p:cNvSpPr>
                  <p:nvPr/>
                </p:nvSpPr>
                <p:spPr>
                  <a:xfrm>
                    <a:off x="5451209" y="1328732"/>
                    <a:ext cx="2286020" cy="742950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円弧 251"/>
                  <p:cNvSpPr>
                    <a:spLocks noChangeAspect="1"/>
                  </p:cNvSpPr>
                  <p:nvPr/>
                </p:nvSpPr>
                <p:spPr>
                  <a:xfrm flipH="1">
                    <a:off x="5451209" y="1328727"/>
                    <a:ext cx="2286020" cy="742950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7" name="グループ化 246"/>
                <p:cNvGrpSpPr>
                  <a:grpSpLocks noChangeAspect="1"/>
                </p:cNvGrpSpPr>
                <p:nvPr/>
              </p:nvGrpSpPr>
              <p:grpSpPr>
                <a:xfrm>
                  <a:off x="758196" y="4841077"/>
                  <a:ext cx="146051" cy="46435"/>
                  <a:chOff x="5143504" y="1214422"/>
                  <a:chExt cx="2921020" cy="928694"/>
                </a:xfrm>
                <a:solidFill>
                  <a:srgbClr val="CC6600"/>
                </a:solidFill>
              </p:grpSpPr>
              <p:sp>
                <p:nvSpPr>
                  <p:cNvPr id="249" name="円弧 248"/>
                  <p:cNvSpPr/>
                  <p:nvPr/>
                </p:nvSpPr>
                <p:spPr>
                  <a:xfrm>
                    <a:off x="52070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弧 249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正方形/長方形 247"/>
                <p:cNvSpPr/>
                <p:nvPr/>
              </p:nvSpPr>
              <p:spPr>
                <a:xfrm>
                  <a:off x="761372" y="4868208"/>
                  <a:ext cx="142875" cy="5877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1" name="グループ化 210"/>
              <p:cNvGrpSpPr/>
              <p:nvPr/>
            </p:nvGrpSpPr>
            <p:grpSpPr>
              <a:xfrm>
                <a:off x="1672550" y="3448620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237" name="グループ化 236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241" name="円/楕円 240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2" name="パイ 241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パイ 242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8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39" name="正方形/長方形 238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" name="グループ化 211"/>
              <p:cNvGrpSpPr/>
              <p:nvPr/>
            </p:nvGrpSpPr>
            <p:grpSpPr>
              <a:xfrm>
                <a:off x="1343933" y="3777237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230" name="グループ化 229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234" name="円/楕円 233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" name="パイ 234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6" name="パイ 235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1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32" name="正方形/長方形 231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3" name="グループ化 212"/>
              <p:cNvGrpSpPr/>
              <p:nvPr/>
            </p:nvGrpSpPr>
            <p:grpSpPr>
              <a:xfrm>
                <a:off x="1015316" y="4105854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223" name="グループ化 222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227" name="円/楕円 226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8" name="パイ 227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9" name="パイ 228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25" name="正方形/長方形 224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4" name="グループ化 213"/>
              <p:cNvGrpSpPr/>
              <p:nvPr/>
            </p:nvGrpSpPr>
            <p:grpSpPr>
              <a:xfrm>
                <a:off x="686699" y="4434471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216" name="グループ化 215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220" name="円/楕円 219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1" name="パイ 220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2" name="パイ 221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18" name="正方形/長方形 217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215" name="平行四辺形 214"/>
              <p:cNvSpPr/>
              <p:nvPr/>
            </p:nvSpPr>
            <p:spPr>
              <a:xfrm rot="16200000" flipH="1">
                <a:off x="1082482" y="3309016"/>
                <a:ext cx="1569226" cy="1517095"/>
              </a:xfrm>
              <a:prstGeom prst="parallelogram">
                <a:avLst>
                  <a:gd name="adj" fmla="val 99749"/>
                </a:avLst>
              </a:prstGeom>
              <a:solidFill>
                <a:srgbClr val="33CC33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4900617" y="3282948"/>
              <a:ext cx="2471738" cy="1650207"/>
              <a:chOff x="153927" y="3282948"/>
              <a:chExt cx="2471738" cy="1650207"/>
            </a:xfrm>
          </p:grpSpPr>
          <p:grpSp>
            <p:nvGrpSpPr>
              <p:cNvPr id="141" name="グループ化 140"/>
              <p:cNvGrpSpPr/>
              <p:nvPr/>
            </p:nvGrpSpPr>
            <p:grpSpPr>
              <a:xfrm>
                <a:off x="1665840" y="3496243"/>
                <a:ext cx="461320" cy="144688"/>
                <a:chOff x="7871519" y="3503390"/>
                <a:chExt cx="461320" cy="144688"/>
              </a:xfrm>
            </p:grpSpPr>
            <p:sp>
              <p:nvSpPr>
                <p:cNvPr id="201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0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203" name="正方形/長方形 202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2" name="グループ化 141"/>
              <p:cNvGrpSpPr/>
              <p:nvPr/>
            </p:nvGrpSpPr>
            <p:grpSpPr>
              <a:xfrm>
                <a:off x="1337223" y="3824860"/>
                <a:ext cx="461320" cy="144688"/>
                <a:chOff x="7871519" y="3503390"/>
                <a:chExt cx="461320" cy="144688"/>
              </a:xfrm>
            </p:grpSpPr>
            <p:sp>
              <p:nvSpPr>
                <p:cNvPr id="197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98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99" name="正方形/長方形 198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3" name="グループ化 142"/>
              <p:cNvGrpSpPr/>
              <p:nvPr/>
            </p:nvGrpSpPr>
            <p:grpSpPr>
              <a:xfrm>
                <a:off x="1008606" y="4153477"/>
                <a:ext cx="461320" cy="144688"/>
                <a:chOff x="7871519" y="3503390"/>
                <a:chExt cx="461320" cy="144688"/>
              </a:xfrm>
            </p:grpSpPr>
            <p:sp>
              <p:nvSpPr>
                <p:cNvPr id="193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9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4" name="グループ化 143"/>
              <p:cNvGrpSpPr/>
              <p:nvPr/>
            </p:nvGrpSpPr>
            <p:grpSpPr>
              <a:xfrm>
                <a:off x="679989" y="4482094"/>
                <a:ext cx="461320" cy="144688"/>
                <a:chOff x="7871519" y="3503390"/>
                <a:chExt cx="461320" cy="144688"/>
              </a:xfrm>
            </p:grpSpPr>
            <p:sp>
              <p:nvSpPr>
                <p:cNvPr id="18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9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91" name="正方形/長方形 190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145" name="AutoShape 426"/>
              <p:cNvSpPr>
                <a:spLocks noChangeArrowheads="1"/>
              </p:cNvSpPr>
              <p:nvPr/>
            </p:nvSpPr>
            <p:spPr bwMode="auto">
              <a:xfrm>
                <a:off x="153927" y="3282948"/>
                <a:ext cx="2471738" cy="1511300"/>
              </a:xfrm>
              <a:prstGeom prst="parallelogram">
                <a:avLst>
                  <a:gd name="adj" fmla="val 100565"/>
                </a:avLst>
              </a:prstGeom>
              <a:solidFill>
                <a:srgbClr val="33CC33">
                  <a:alpha val="6000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146" name="グループ化 145"/>
              <p:cNvGrpSpPr/>
              <p:nvPr/>
            </p:nvGrpSpPr>
            <p:grpSpPr>
              <a:xfrm>
                <a:off x="153927" y="4721222"/>
                <a:ext cx="952500" cy="211933"/>
                <a:chOff x="371475" y="4744401"/>
                <a:chExt cx="952500" cy="211933"/>
              </a:xfrm>
            </p:grpSpPr>
            <p:sp>
              <p:nvSpPr>
                <p:cNvPr id="180" name="パイ 179"/>
                <p:cNvSpPr/>
                <p:nvPr/>
              </p:nvSpPr>
              <p:spPr>
                <a:xfrm>
                  <a:off x="612145" y="4744401"/>
                  <a:ext cx="461323" cy="144688"/>
                </a:xfrm>
                <a:prstGeom prst="pie">
                  <a:avLst>
                    <a:gd name="adj1" fmla="val 10150176"/>
                    <a:gd name="adj2" fmla="val 805528"/>
                  </a:avLst>
                </a:prstGeom>
                <a:solidFill>
                  <a:srgbClr val="33CC33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正方形/長方形 180"/>
                <p:cNvSpPr/>
                <p:nvPr/>
              </p:nvSpPr>
              <p:spPr>
                <a:xfrm>
                  <a:off x="371475" y="4817428"/>
                  <a:ext cx="952500" cy="64135"/>
                </a:xfrm>
                <a:prstGeom prst="rect">
                  <a:avLst/>
                </a:prstGeom>
                <a:solidFill>
                  <a:srgbClr val="33CC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2" name="グループ化 181"/>
                <p:cNvGrpSpPr/>
                <p:nvPr/>
              </p:nvGrpSpPr>
              <p:grpSpPr>
                <a:xfrm>
                  <a:off x="609547" y="4807743"/>
                  <a:ext cx="457204" cy="148591"/>
                  <a:chOff x="5451209" y="1328727"/>
                  <a:chExt cx="2286020" cy="742955"/>
                </a:xfrm>
              </p:grpSpPr>
              <p:sp>
                <p:nvSpPr>
                  <p:cNvPr id="187" name="円弧 186"/>
                  <p:cNvSpPr>
                    <a:spLocks noChangeAspect="1"/>
                  </p:cNvSpPr>
                  <p:nvPr/>
                </p:nvSpPr>
                <p:spPr>
                  <a:xfrm>
                    <a:off x="5451209" y="1328732"/>
                    <a:ext cx="2286020" cy="742950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" name="円弧 187"/>
                  <p:cNvSpPr>
                    <a:spLocks noChangeAspect="1"/>
                  </p:cNvSpPr>
                  <p:nvPr/>
                </p:nvSpPr>
                <p:spPr>
                  <a:xfrm flipH="1">
                    <a:off x="5451209" y="1328727"/>
                    <a:ext cx="2286020" cy="742950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3" name="グループ化 182"/>
                <p:cNvGrpSpPr>
                  <a:grpSpLocks noChangeAspect="1"/>
                </p:cNvGrpSpPr>
                <p:nvPr/>
              </p:nvGrpSpPr>
              <p:grpSpPr>
                <a:xfrm>
                  <a:off x="758196" y="4841077"/>
                  <a:ext cx="146051" cy="46435"/>
                  <a:chOff x="5143504" y="1214422"/>
                  <a:chExt cx="2921020" cy="928694"/>
                </a:xfrm>
                <a:solidFill>
                  <a:srgbClr val="CC6600"/>
                </a:solidFill>
              </p:grpSpPr>
              <p:sp>
                <p:nvSpPr>
                  <p:cNvPr id="185" name="円弧 184"/>
                  <p:cNvSpPr/>
                  <p:nvPr/>
                </p:nvSpPr>
                <p:spPr>
                  <a:xfrm>
                    <a:off x="52070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円弧 185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4" name="正方形/長方形 183"/>
                <p:cNvSpPr/>
                <p:nvPr/>
              </p:nvSpPr>
              <p:spPr>
                <a:xfrm>
                  <a:off x="761372" y="4868208"/>
                  <a:ext cx="142875" cy="5877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7" name="グループ化 146"/>
              <p:cNvGrpSpPr/>
              <p:nvPr/>
            </p:nvGrpSpPr>
            <p:grpSpPr>
              <a:xfrm>
                <a:off x="1672550" y="3448620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173" name="グループ化 172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177" name="円/楕円 176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8" name="パイ 177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" name="パイ 178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75" name="正方形/長方形 174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" name="グループ化 147"/>
              <p:cNvGrpSpPr/>
              <p:nvPr/>
            </p:nvGrpSpPr>
            <p:grpSpPr>
              <a:xfrm>
                <a:off x="1343933" y="3777237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166" name="グループ化 165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170" name="円/楕円 169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パイ 170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パイ 171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8" name="正方形/長方形 167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9" name="グループ化 148"/>
              <p:cNvGrpSpPr/>
              <p:nvPr/>
            </p:nvGrpSpPr>
            <p:grpSpPr>
              <a:xfrm>
                <a:off x="1015316" y="4105854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159" name="グループ化 158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163" name="円/楕円 162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パイ 163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パイ 164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0" name="グループ化 149"/>
              <p:cNvGrpSpPr/>
              <p:nvPr/>
            </p:nvGrpSpPr>
            <p:grpSpPr>
              <a:xfrm>
                <a:off x="686699" y="4434471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152" name="グループ化 151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156" name="円/楕円 155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パイ 156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パイ 157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3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54" name="正方形/長方形 153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151" name="平行四辺形 150"/>
              <p:cNvSpPr/>
              <p:nvPr/>
            </p:nvSpPr>
            <p:spPr>
              <a:xfrm rot="16200000" flipH="1">
                <a:off x="1082482" y="3309016"/>
                <a:ext cx="1569226" cy="1517095"/>
              </a:xfrm>
              <a:prstGeom prst="parallelogram">
                <a:avLst>
                  <a:gd name="adj" fmla="val 99749"/>
                </a:avLst>
              </a:prstGeom>
              <a:solidFill>
                <a:srgbClr val="33CC33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>
              <a:off x="2465391" y="2771766"/>
              <a:ext cx="1741479" cy="839799"/>
              <a:chOff x="2465391" y="2370123"/>
              <a:chExt cx="1741479" cy="839799"/>
            </a:xfrm>
          </p:grpSpPr>
          <p:sp>
            <p:nvSpPr>
              <p:cNvPr id="130" name="AutoShape 426"/>
              <p:cNvSpPr>
                <a:spLocks noChangeArrowheads="1"/>
              </p:cNvSpPr>
              <p:nvPr/>
            </p:nvSpPr>
            <p:spPr bwMode="auto">
              <a:xfrm>
                <a:off x="2465392" y="2370123"/>
                <a:ext cx="1741478" cy="766773"/>
              </a:xfrm>
              <a:prstGeom prst="parallelogram">
                <a:avLst>
                  <a:gd name="adj" fmla="val 100565"/>
                </a:avLst>
              </a:prstGeom>
              <a:solidFill>
                <a:srgbClr val="33CC33">
                  <a:alpha val="6000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31" name="平行四辺形 130"/>
              <p:cNvSpPr/>
              <p:nvPr/>
            </p:nvSpPr>
            <p:spPr>
              <a:xfrm rot="16200000" flipH="1">
                <a:off x="3409147" y="2412221"/>
                <a:ext cx="839796" cy="755605"/>
              </a:xfrm>
              <a:prstGeom prst="parallelogram">
                <a:avLst>
                  <a:gd name="adj" fmla="val 99749"/>
                </a:avLst>
              </a:prstGeom>
              <a:solidFill>
                <a:srgbClr val="33CC33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2465391" y="3136896"/>
                <a:ext cx="985851" cy="73026"/>
              </a:xfrm>
              <a:prstGeom prst="rect">
                <a:avLst/>
              </a:prstGeom>
              <a:solidFill>
                <a:srgbClr val="33CC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33" name="グループ化 132"/>
              <p:cNvGrpSpPr/>
              <p:nvPr/>
            </p:nvGrpSpPr>
            <p:grpSpPr>
              <a:xfrm>
                <a:off x="3341704" y="2443146"/>
                <a:ext cx="466234" cy="199461"/>
                <a:chOff x="4097331" y="1420782"/>
                <a:chExt cx="466234" cy="199461"/>
              </a:xfrm>
            </p:grpSpPr>
            <p:sp>
              <p:nvSpPr>
                <p:cNvPr id="138" name="円/楕円 137"/>
                <p:cNvSpPr/>
                <p:nvPr/>
              </p:nvSpPr>
              <p:spPr>
                <a:xfrm>
                  <a:off x="4102242" y="1422149"/>
                  <a:ext cx="461323" cy="144688"/>
                </a:xfrm>
                <a:prstGeom prst="ellipse">
                  <a:avLst/>
                </a:prstGeom>
                <a:solidFill>
                  <a:srgbClr val="FFFFFF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パイ 138"/>
                <p:cNvSpPr/>
                <p:nvPr/>
              </p:nvSpPr>
              <p:spPr>
                <a:xfrm>
                  <a:off x="4102239" y="1420782"/>
                  <a:ext cx="461323" cy="144688"/>
                </a:xfrm>
                <a:prstGeom prst="pie">
                  <a:avLst>
                    <a:gd name="adj1" fmla="val 10387329"/>
                    <a:gd name="adj2" fmla="val 511589"/>
                  </a:avLst>
                </a:prstGeom>
                <a:solidFill>
                  <a:srgbClr val="33CC33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パイ 139"/>
                <p:cNvSpPr/>
                <p:nvPr/>
              </p:nvSpPr>
              <p:spPr>
                <a:xfrm>
                  <a:off x="4097331" y="1475555"/>
                  <a:ext cx="461323" cy="144688"/>
                </a:xfrm>
                <a:prstGeom prst="pie">
                  <a:avLst>
                    <a:gd name="adj1" fmla="val 11259796"/>
                    <a:gd name="adj2" fmla="val 21233476"/>
                  </a:avLst>
                </a:prstGeom>
                <a:solidFill>
                  <a:srgbClr val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4" name="グループ化 133"/>
              <p:cNvGrpSpPr/>
              <p:nvPr/>
            </p:nvGrpSpPr>
            <p:grpSpPr>
              <a:xfrm>
                <a:off x="2973863" y="2808279"/>
                <a:ext cx="466234" cy="199461"/>
                <a:chOff x="4097331" y="1420782"/>
                <a:chExt cx="466234" cy="199461"/>
              </a:xfrm>
            </p:grpSpPr>
            <p:sp>
              <p:nvSpPr>
                <p:cNvPr id="135" name="円/楕円 134"/>
                <p:cNvSpPr/>
                <p:nvPr/>
              </p:nvSpPr>
              <p:spPr>
                <a:xfrm>
                  <a:off x="4102242" y="1422149"/>
                  <a:ext cx="461323" cy="144688"/>
                </a:xfrm>
                <a:prstGeom prst="ellipse">
                  <a:avLst/>
                </a:prstGeom>
                <a:solidFill>
                  <a:srgbClr val="FFFFFF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パイ 135"/>
                <p:cNvSpPr/>
                <p:nvPr/>
              </p:nvSpPr>
              <p:spPr>
                <a:xfrm>
                  <a:off x="4102239" y="1420782"/>
                  <a:ext cx="461323" cy="144688"/>
                </a:xfrm>
                <a:prstGeom prst="pie">
                  <a:avLst>
                    <a:gd name="adj1" fmla="val 10387329"/>
                    <a:gd name="adj2" fmla="val 511589"/>
                  </a:avLst>
                </a:prstGeom>
                <a:solidFill>
                  <a:srgbClr val="33CC33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パイ 136"/>
                <p:cNvSpPr/>
                <p:nvPr/>
              </p:nvSpPr>
              <p:spPr>
                <a:xfrm>
                  <a:off x="4097331" y="1475555"/>
                  <a:ext cx="461323" cy="144688"/>
                </a:xfrm>
                <a:prstGeom prst="pie">
                  <a:avLst>
                    <a:gd name="adj1" fmla="val 11259796"/>
                    <a:gd name="adj2" fmla="val 21233476"/>
                  </a:avLst>
                </a:prstGeom>
                <a:solidFill>
                  <a:srgbClr val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9" name="グループ化 28"/>
            <p:cNvGrpSpPr/>
            <p:nvPr/>
          </p:nvGrpSpPr>
          <p:grpSpPr>
            <a:xfrm>
              <a:off x="2782863" y="3282948"/>
              <a:ext cx="2471738" cy="1650207"/>
              <a:chOff x="153927" y="3282948"/>
              <a:chExt cx="2471738" cy="1650207"/>
            </a:xfrm>
          </p:grpSpPr>
          <p:grpSp>
            <p:nvGrpSpPr>
              <p:cNvPr id="66" name="グループ化 65"/>
              <p:cNvGrpSpPr/>
              <p:nvPr/>
            </p:nvGrpSpPr>
            <p:grpSpPr>
              <a:xfrm>
                <a:off x="1665840" y="3496243"/>
                <a:ext cx="461320" cy="144688"/>
                <a:chOff x="7871519" y="3503390"/>
                <a:chExt cx="461320" cy="144688"/>
              </a:xfrm>
            </p:grpSpPr>
            <p:sp>
              <p:nvSpPr>
                <p:cNvPr id="126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2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28" name="正方形/長方形 127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" name="グループ化 66"/>
              <p:cNvGrpSpPr/>
              <p:nvPr/>
            </p:nvGrpSpPr>
            <p:grpSpPr>
              <a:xfrm>
                <a:off x="1337223" y="3824860"/>
                <a:ext cx="461320" cy="144688"/>
                <a:chOff x="7871519" y="3503390"/>
                <a:chExt cx="461320" cy="144688"/>
              </a:xfrm>
            </p:grpSpPr>
            <p:sp>
              <p:nvSpPr>
                <p:cNvPr id="122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23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24" name="正方形/長方形 123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" name="グループ化 67"/>
              <p:cNvGrpSpPr/>
              <p:nvPr/>
            </p:nvGrpSpPr>
            <p:grpSpPr>
              <a:xfrm>
                <a:off x="1008606" y="4153477"/>
                <a:ext cx="461320" cy="144688"/>
                <a:chOff x="7871519" y="3503390"/>
                <a:chExt cx="461320" cy="144688"/>
              </a:xfrm>
            </p:grpSpPr>
            <p:sp>
              <p:nvSpPr>
                <p:cNvPr id="118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19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20" name="正方形/長方形 119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" name="グループ化 68"/>
              <p:cNvGrpSpPr/>
              <p:nvPr/>
            </p:nvGrpSpPr>
            <p:grpSpPr>
              <a:xfrm>
                <a:off x="679989" y="4482094"/>
                <a:ext cx="461320" cy="144688"/>
                <a:chOff x="7871519" y="3503390"/>
                <a:chExt cx="461320" cy="144688"/>
              </a:xfrm>
            </p:grpSpPr>
            <p:sp>
              <p:nvSpPr>
                <p:cNvPr id="114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7871519" y="3503390"/>
                  <a:ext cx="461320" cy="144688"/>
                </a:xfrm>
                <a:prstGeom prst="ellipse">
                  <a:avLst/>
                </a:pr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15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1851" y="3551508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16" name="正方形/長方形 115"/>
                <p:cNvSpPr/>
                <p:nvPr/>
              </p:nvSpPr>
              <p:spPr>
                <a:xfrm>
                  <a:off x="8043534" y="3551239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8043534" y="3536951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70" name="AutoShape 426"/>
              <p:cNvSpPr>
                <a:spLocks noChangeArrowheads="1"/>
              </p:cNvSpPr>
              <p:nvPr/>
            </p:nvSpPr>
            <p:spPr bwMode="auto">
              <a:xfrm>
                <a:off x="153927" y="3282948"/>
                <a:ext cx="2471738" cy="1511300"/>
              </a:xfrm>
              <a:prstGeom prst="parallelogram">
                <a:avLst>
                  <a:gd name="adj" fmla="val 100565"/>
                </a:avLst>
              </a:prstGeom>
              <a:solidFill>
                <a:srgbClr val="33CC33">
                  <a:alpha val="6000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153927" y="4721222"/>
                <a:ext cx="952500" cy="211933"/>
                <a:chOff x="371475" y="4744401"/>
                <a:chExt cx="952500" cy="211933"/>
              </a:xfrm>
            </p:grpSpPr>
            <p:sp>
              <p:nvSpPr>
                <p:cNvPr id="105" name="パイ 104"/>
                <p:cNvSpPr/>
                <p:nvPr/>
              </p:nvSpPr>
              <p:spPr>
                <a:xfrm>
                  <a:off x="612145" y="4744401"/>
                  <a:ext cx="461323" cy="144688"/>
                </a:xfrm>
                <a:prstGeom prst="pie">
                  <a:avLst>
                    <a:gd name="adj1" fmla="val 10150176"/>
                    <a:gd name="adj2" fmla="val 805528"/>
                  </a:avLst>
                </a:prstGeom>
                <a:solidFill>
                  <a:srgbClr val="33CC33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" name="正方形/長方形 105"/>
                <p:cNvSpPr/>
                <p:nvPr/>
              </p:nvSpPr>
              <p:spPr>
                <a:xfrm>
                  <a:off x="371475" y="4817428"/>
                  <a:ext cx="952500" cy="64135"/>
                </a:xfrm>
                <a:prstGeom prst="rect">
                  <a:avLst/>
                </a:prstGeom>
                <a:solidFill>
                  <a:srgbClr val="33CC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7" name="グループ化 106"/>
                <p:cNvGrpSpPr/>
                <p:nvPr/>
              </p:nvGrpSpPr>
              <p:grpSpPr>
                <a:xfrm>
                  <a:off x="609547" y="4807743"/>
                  <a:ext cx="457204" cy="148591"/>
                  <a:chOff x="5451209" y="1328727"/>
                  <a:chExt cx="2286020" cy="742955"/>
                </a:xfrm>
              </p:grpSpPr>
              <p:sp>
                <p:nvSpPr>
                  <p:cNvPr id="112" name="円弧 111"/>
                  <p:cNvSpPr>
                    <a:spLocks noChangeAspect="1"/>
                  </p:cNvSpPr>
                  <p:nvPr/>
                </p:nvSpPr>
                <p:spPr>
                  <a:xfrm>
                    <a:off x="5451209" y="1328732"/>
                    <a:ext cx="2286020" cy="742950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" name="円弧 112"/>
                  <p:cNvSpPr>
                    <a:spLocks noChangeAspect="1"/>
                  </p:cNvSpPr>
                  <p:nvPr/>
                </p:nvSpPr>
                <p:spPr>
                  <a:xfrm flipH="1">
                    <a:off x="5451209" y="1328727"/>
                    <a:ext cx="2286020" cy="742950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8" name="グループ化 107"/>
                <p:cNvGrpSpPr>
                  <a:grpSpLocks noChangeAspect="1"/>
                </p:cNvGrpSpPr>
                <p:nvPr/>
              </p:nvGrpSpPr>
              <p:grpSpPr>
                <a:xfrm>
                  <a:off x="758196" y="4841077"/>
                  <a:ext cx="146051" cy="46435"/>
                  <a:chOff x="5143504" y="1214422"/>
                  <a:chExt cx="2921020" cy="928694"/>
                </a:xfrm>
                <a:solidFill>
                  <a:srgbClr val="CC6600"/>
                </a:solidFill>
              </p:grpSpPr>
              <p:sp>
                <p:nvSpPr>
                  <p:cNvPr id="110" name="円弧 109"/>
                  <p:cNvSpPr/>
                  <p:nvPr/>
                </p:nvSpPr>
                <p:spPr>
                  <a:xfrm>
                    <a:off x="52070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" name="円弧 110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9" name="正方形/長方形 108"/>
                <p:cNvSpPr/>
                <p:nvPr/>
              </p:nvSpPr>
              <p:spPr>
                <a:xfrm>
                  <a:off x="761372" y="4868208"/>
                  <a:ext cx="142875" cy="5877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>
                <a:off x="1672550" y="3448620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98" name="グループ化 97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102" name="円/楕円 101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パイ 102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" name="パイ 103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" name="グループ化 72"/>
              <p:cNvGrpSpPr/>
              <p:nvPr/>
            </p:nvGrpSpPr>
            <p:grpSpPr>
              <a:xfrm>
                <a:off x="1343933" y="3777237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91" name="グループ化 90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95" name="円/楕円 94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パイ 95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パイ 96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93" name="正方形/長方形 92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" name="グループ化 73"/>
              <p:cNvGrpSpPr/>
              <p:nvPr/>
            </p:nvGrpSpPr>
            <p:grpSpPr>
              <a:xfrm>
                <a:off x="1015316" y="4105854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84" name="グループ化 83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88" name="円/楕円 87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パイ 88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パイ 89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5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86" name="正方形/長方形 85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" name="グループ化 74"/>
              <p:cNvGrpSpPr/>
              <p:nvPr/>
            </p:nvGrpSpPr>
            <p:grpSpPr>
              <a:xfrm>
                <a:off x="686699" y="4434471"/>
                <a:ext cx="466234" cy="199458"/>
                <a:chOff x="7537988" y="2990844"/>
                <a:chExt cx="466234" cy="199458"/>
              </a:xfrm>
            </p:grpSpPr>
            <p:grpSp>
              <p:nvGrpSpPr>
                <p:cNvPr id="77" name="グループ化 76"/>
                <p:cNvGrpSpPr>
                  <a:grpSpLocks noChangeAspect="1"/>
                </p:cNvGrpSpPr>
                <p:nvPr/>
              </p:nvGrpSpPr>
              <p:grpSpPr>
                <a:xfrm>
                  <a:off x="7537988" y="2990844"/>
                  <a:ext cx="466234" cy="199458"/>
                  <a:chOff x="4562179" y="2698740"/>
                  <a:chExt cx="932467" cy="398915"/>
                </a:xfrm>
              </p:grpSpPr>
              <p:sp>
                <p:nvSpPr>
                  <p:cNvPr id="81" name="円/楕円 80"/>
                  <p:cNvSpPr/>
                  <p:nvPr/>
                </p:nvSpPr>
                <p:spPr>
                  <a:xfrm>
                    <a:off x="4572000" y="2701468"/>
                    <a:ext cx="922646" cy="28937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パイ 81"/>
                  <p:cNvSpPr/>
                  <p:nvPr/>
                </p:nvSpPr>
                <p:spPr>
                  <a:xfrm>
                    <a:off x="4572000" y="2698740"/>
                    <a:ext cx="922646" cy="289376"/>
                  </a:xfrm>
                  <a:prstGeom prst="pie">
                    <a:avLst>
                      <a:gd name="adj1" fmla="val 10387329"/>
                      <a:gd name="adj2" fmla="val 511589"/>
                    </a:avLst>
                  </a:prstGeom>
                  <a:solidFill>
                    <a:srgbClr val="33CC33"/>
                  </a:solidFill>
                  <a:ln w="31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パイ 82"/>
                  <p:cNvSpPr/>
                  <p:nvPr/>
                </p:nvSpPr>
                <p:spPr>
                  <a:xfrm>
                    <a:off x="4562179" y="2808279"/>
                    <a:ext cx="922646" cy="289376"/>
                  </a:xfrm>
                  <a:prstGeom prst="pie">
                    <a:avLst>
                      <a:gd name="adj1" fmla="val 11259796"/>
                      <a:gd name="adj2" fmla="val 21233476"/>
                    </a:avLst>
                  </a:prstGeom>
                  <a:solidFill>
                    <a:srgbClr val="FFFF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8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1928" y="3100246"/>
                  <a:ext cx="144559" cy="366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>
                <a:xfrm>
                  <a:off x="7713611" y="3099977"/>
                  <a:ext cx="142876" cy="14288"/>
                </a:xfrm>
                <a:prstGeom prst="rect">
                  <a:avLst/>
                </a:prstGeom>
                <a:solidFill>
                  <a:srgbClr val="993300"/>
                </a:solidFill>
                <a:ln w="6350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7713611" y="3085689"/>
                  <a:ext cx="144559" cy="366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76" name="平行四辺形 75"/>
              <p:cNvSpPr/>
              <p:nvPr/>
            </p:nvSpPr>
            <p:spPr>
              <a:xfrm rot="16200000" flipH="1">
                <a:off x="1082482" y="3309016"/>
                <a:ext cx="1569226" cy="1517095"/>
              </a:xfrm>
              <a:prstGeom prst="parallelogram">
                <a:avLst>
                  <a:gd name="adj" fmla="val 99749"/>
                </a:avLst>
              </a:prstGeom>
              <a:solidFill>
                <a:srgbClr val="33CC33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4754565" y="2954331"/>
              <a:ext cx="436933" cy="401643"/>
              <a:chOff x="4900617" y="2808279"/>
              <a:chExt cx="436933" cy="401643"/>
            </a:xfrm>
          </p:grpSpPr>
          <p:cxnSp>
            <p:nvCxnSpPr>
              <p:cNvPr id="64" name="直線コネクタ 63"/>
              <p:cNvCxnSpPr/>
              <p:nvPr/>
            </p:nvCxnSpPr>
            <p:spPr>
              <a:xfrm flipV="1">
                <a:off x="4900617" y="2967375"/>
                <a:ext cx="269299" cy="242547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65" name="二等辺三角形 64"/>
              <p:cNvSpPr/>
              <p:nvPr/>
            </p:nvSpPr>
            <p:spPr>
              <a:xfrm rot="2818041">
                <a:off x="5154985" y="2808279"/>
                <a:ext cx="182565" cy="182565"/>
              </a:xfrm>
              <a:prstGeom prst="triangl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5814665" y="2954331"/>
              <a:ext cx="436933" cy="401643"/>
              <a:chOff x="4900617" y="2808279"/>
              <a:chExt cx="436933" cy="401643"/>
            </a:xfrm>
          </p:grpSpPr>
          <p:cxnSp>
            <p:nvCxnSpPr>
              <p:cNvPr id="62" name="直線コネクタ 61"/>
              <p:cNvCxnSpPr/>
              <p:nvPr/>
            </p:nvCxnSpPr>
            <p:spPr>
              <a:xfrm flipV="1">
                <a:off x="4900617" y="2967375"/>
                <a:ext cx="269299" cy="242547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63" name="二等辺三角形 62"/>
              <p:cNvSpPr/>
              <p:nvPr/>
            </p:nvSpPr>
            <p:spPr>
              <a:xfrm rot="2818041">
                <a:off x="5154985" y="2808279"/>
                <a:ext cx="182565" cy="182565"/>
              </a:xfrm>
              <a:prstGeom prst="triangl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6800516" y="2954331"/>
              <a:ext cx="436933" cy="401643"/>
              <a:chOff x="4900617" y="2808279"/>
              <a:chExt cx="436933" cy="401643"/>
            </a:xfrm>
          </p:grpSpPr>
          <p:cxnSp>
            <p:nvCxnSpPr>
              <p:cNvPr id="60" name="直線コネクタ 59"/>
              <p:cNvCxnSpPr/>
              <p:nvPr/>
            </p:nvCxnSpPr>
            <p:spPr>
              <a:xfrm flipV="1">
                <a:off x="4900617" y="2967375"/>
                <a:ext cx="269299" cy="242547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61" name="二等辺三角形 60"/>
              <p:cNvSpPr/>
              <p:nvPr/>
            </p:nvSpPr>
            <p:spPr>
              <a:xfrm rot="2818041">
                <a:off x="5154985" y="2808279"/>
                <a:ext cx="182565" cy="182565"/>
              </a:xfrm>
              <a:prstGeom prst="triangl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cxnSp>
          <p:nvCxnSpPr>
            <p:cNvPr id="33" name="直線コネクタ 32"/>
            <p:cNvCxnSpPr/>
            <p:nvPr/>
          </p:nvCxnSpPr>
          <p:spPr>
            <a:xfrm rot="5400000" flipH="1" flipV="1">
              <a:off x="991624" y="4124850"/>
              <a:ext cx="1136108" cy="912825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34" name="テキスト ボックス 544"/>
            <p:cNvSpPr txBox="1"/>
            <p:nvPr/>
          </p:nvSpPr>
          <p:spPr>
            <a:xfrm>
              <a:off x="1577934" y="3721103"/>
              <a:ext cx="810091" cy="428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+HV</a:t>
              </a: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5" name="直線コネクタ 34"/>
            <p:cNvCxnSpPr/>
            <p:nvPr/>
          </p:nvCxnSpPr>
          <p:spPr>
            <a:xfrm rot="10800000">
              <a:off x="6069033" y="4889520"/>
              <a:ext cx="620721" cy="1588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6" name="直線コネクタ 35"/>
            <p:cNvCxnSpPr/>
            <p:nvPr/>
          </p:nvCxnSpPr>
          <p:spPr>
            <a:xfrm rot="10800000">
              <a:off x="6069034" y="5253061"/>
              <a:ext cx="620721" cy="1588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7" name="直線コネクタ 36"/>
            <p:cNvCxnSpPr/>
            <p:nvPr/>
          </p:nvCxnSpPr>
          <p:spPr>
            <a:xfrm rot="5400000">
              <a:off x="6068239" y="5072085"/>
              <a:ext cx="365130" cy="1588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38" name="テキスト ボックス 548"/>
            <p:cNvSpPr txBox="1"/>
            <p:nvPr/>
          </p:nvSpPr>
          <p:spPr>
            <a:xfrm>
              <a:off x="6233113" y="4910360"/>
              <a:ext cx="1051908" cy="416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100</a:t>
              </a:r>
              <a:r>
                <a:rPr kumimoji="1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 pitchFamily="18" charset="2"/>
                </a:rPr>
                <a:t>m</a:t>
              </a:r>
              <a:r>
                <a:rPr kumimoji="1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</a:t>
              </a:r>
              <a:endParaRPr kumimoji="1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9" name="直線コネクタ 38"/>
            <p:cNvCxnSpPr/>
            <p:nvPr/>
          </p:nvCxnSpPr>
          <p:spPr>
            <a:xfrm rot="10800000">
              <a:off x="2052603" y="3538539"/>
              <a:ext cx="401644" cy="1588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0" name="直線コネクタ 39"/>
            <p:cNvCxnSpPr/>
            <p:nvPr/>
          </p:nvCxnSpPr>
          <p:spPr>
            <a:xfrm rot="10800000">
              <a:off x="2052604" y="3611565"/>
              <a:ext cx="401645" cy="1588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1" name="直線コネクタ 40"/>
            <p:cNvCxnSpPr/>
            <p:nvPr/>
          </p:nvCxnSpPr>
          <p:spPr>
            <a:xfrm rot="5400000">
              <a:off x="2107373" y="3409950"/>
              <a:ext cx="255591" cy="1588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42" name="直線コネクタ 41"/>
            <p:cNvCxnSpPr/>
            <p:nvPr/>
          </p:nvCxnSpPr>
          <p:spPr>
            <a:xfrm rot="5400000">
              <a:off x="2108167" y="3738566"/>
              <a:ext cx="255591" cy="1588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headEnd type="triangle" w="med" len="med"/>
              <a:tailEnd type="none" w="med" len="med"/>
            </a:ln>
            <a:effectLst/>
          </p:spPr>
        </p:cxnSp>
        <p:sp>
          <p:nvSpPr>
            <p:cNvPr id="43" name="テキスト ボックス 553"/>
            <p:cNvSpPr txBox="1"/>
            <p:nvPr/>
          </p:nvSpPr>
          <p:spPr>
            <a:xfrm>
              <a:off x="1407519" y="3413327"/>
              <a:ext cx="888944" cy="403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25</a:t>
              </a:r>
              <a:r>
                <a:rPr kumimoji="0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 pitchFamily="18" charset="2"/>
                </a:rPr>
                <a:t>m</a:t>
              </a:r>
              <a:r>
                <a:rPr kumimoji="1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</a:t>
              </a:r>
              <a:endParaRPr kumimoji="1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44" name="直線コネクタ 43"/>
            <p:cNvCxnSpPr/>
            <p:nvPr/>
          </p:nvCxnSpPr>
          <p:spPr>
            <a:xfrm flipV="1">
              <a:off x="3878253" y="3173409"/>
              <a:ext cx="401643" cy="255591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45" name="テキスト ボックス 555"/>
            <p:cNvSpPr txBox="1"/>
            <p:nvPr/>
          </p:nvSpPr>
          <p:spPr>
            <a:xfrm>
              <a:off x="4060819" y="2902145"/>
              <a:ext cx="1072935" cy="428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Cathode</a:t>
              </a:r>
              <a:endParaRPr kumimoji="1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6" name="直線コネクタ 45"/>
            <p:cNvCxnSpPr/>
            <p:nvPr/>
          </p:nvCxnSpPr>
          <p:spPr>
            <a:xfrm rot="10800000">
              <a:off x="2490759" y="3173409"/>
              <a:ext cx="365132" cy="182564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47" name="テキスト ボックス 557"/>
            <p:cNvSpPr txBox="1"/>
            <p:nvPr/>
          </p:nvSpPr>
          <p:spPr>
            <a:xfrm>
              <a:off x="1577934" y="2871368"/>
              <a:ext cx="1677481" cy="428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Resistive sheet</a:t>
              </a:r>
            </a:p>
          </p:txBody>
        </p:sp>
        <p:sp>
          <p:nvSpPr>
            <p:cNvPr id="48" name="テキスト ボックス 558"/>
            <p:cNvSpPr txBox="1"/>
            <p:nvPr/>
          </p:nvSpPr>
          <p:spPr>
            <a:xfrm>
              <a:off x="2198655" y="5291162"/>
              <a:ext cx="920485" cy="428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An</a:t>
              </a:r>
              <a:r>
                <a:rPr kumimoji="1" lang="en-US" altLang="ja-JP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ode</a:t>
              </a:r>
              <a:endParaRPr kumimoji="1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直線コネクタ 48"/>
            <p:cNvCxnSpPr/>
            <p:nvPr/>
          </p:nvCxnSpPr>
          <p:spPr>
            <a:xfrm rot="16200000" flipV="1">
              <a:off x="2205614" y="5152069"/>
              <a:ext cx="263140" cy="234125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0" name="直線コネクタ 49"/>
            <p:cNvCxnSpPr/>
            <p:nvPr/>
          </p:nvCxnSpPr>
          <p:spPr>
            <a:xfrm rot="5400000" flipH="1" flipV="1">
              <a:off x="3129737" y="5418959"/>
              <a:ext cx="255591" cy="1588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1" name="直線コネクタ 50"/>
            <p:cNvCxnSpPr/>
            <p:nvPr/>
          </p:nvCxnSpPr>
          <p:spPr>
            <a:xfrm rot="5400000" flipH="1" flipV="1">
              <a:off x="4187819" y="5418165"/>
              <a:ext cx="255591" cy="1588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2" name="直線コネクタ 51"/>
            <p:cNvCxnSpPr/>
            <p:nvPr/>
          </p:nvCxnSpPr>
          <p:spPr>
            <a:xfrm>
              <a:off x="3257532" y="5362601"/>
              <a:ext cx="1058877" cy="1588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53" name="テキスト ボックス 563"/>
            <p:cNvSpPr txBox="1"/>
            <p:nvPr/>
          </p:nvSpPr>
          <p:spPr>
            <a:xfrm>
              <a:off x="3434259" y="5327675"/>
              <a:ext cx="1051908" cy="416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400</a:t>
              </a:r>
              <a:r>
                <a:rPr kumimoji="0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 pitchFamily="18" charset="2"/>
                </a:rPr>
                <a:t>m</a:t>
              </a:r>
              <a:r>
                <a:rPr kumimoji="0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</a:t>
              </a:r>
              <a:endParaRPr kumimoji="1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AutoShape 426"/>
            <p:cNvSpPr>
              <a:spLocks noChangeArrowheads="1"/>
            </p:cNvSpPr>
            <p:nvPr/>
          </p:nvSpPr>
          <p:spPr bwMode="auto">
            <a:xfrm>
              <a:off x="1614447" y="1201707"/>
              <a:ext cx="5878593" cy="1511300"/>
            </a:xfrm>
            <a:prstGeom prst="parallelogram">
              <a:avLst>
                <a:gd name="adj" fmla="val 100565"/>
              </a:avLst>
            </a:prstGeom>
            <a:solidFill>
              <a:srgbClr val="66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Times New Roman" pitchFamily="18" charset="0"/>
                </a:rPr>
                <a:t>Drift plane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Times New Roman" pitchFamily="18" charset="0"/>
              </a:endParaRPr>
            </a:p>
          </p:txBody>
        </p:sp>
        <p:cxnSp>
          <p:nvCxnSpPr>
            <p:cNvPr id="55" name="直線コネクタ 54"/>
            <p:cNvCxnSpPr/>
            <p:nvPr/>
          </p:nvCxnSpPr>
          <p:spPr>
            <a:xfrm>
              <a:off x="2162143" y="1457298"/>
              <a:ext cx="730259" cy="158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56" name="テキスト ボックス 566"/>
            <p:cNvSpPr txBox="1"/>
            <p:nvPr/>
          </p:nvSpPr>
          <p:spPr>
            <a:xfrm>
              <a:off x="1614447" y="1238220"/>
              <a:ext cx="760148" cy="428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  <a:r>
                <a:rPr kumimoji="1" lang="en-US" altLang="ja-JP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HV</a:t>
              </a: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57" name="直線コネクタ 56"/>
            <p:cNvCxnSpPr/>
            <p:nvPr/>
          </p:nvCxnSpPr>
          <p:spPr>
            <a:xfrm rot="5400000">
              <a:off x="6306368" y="2315353"/>
              <a:ext cx="2154267" cy="1588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58" name="テキスト ボックス 568"/>
            <p:cNvSpPr txBox="1"/>
            <p:nvPr/>
          </p:nvSpPr>
          <p:spPr>
            <a:xfrm>
              <a:off x="7012534" y="2151046"/>
              <a:ext cx="875802" cy="4037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~1cm</a:t>
              </a:r>
              <a:endParaRPr kumimoji="1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テキスト ボックス 569"/>
            <p:cNvSpPr txBox="1"/>
            <p:nvPr/>
          </p:nvSpPr>
          <p:spPr>
            <a:xfrm>
              <a:off x="6108081" y="2431111"/>
              <a:ext cx="1853587" cy="681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Detection area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: filled by gas</a:t>
              </a:r>
              <a:endParaRPr kumimoji="1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47" name="Group 15"/>
          <p:cNvGrpSpPr>
            <a:grpSpLocks noChangeAspect="1"/>
          </p:cNvGrpSpPr>
          <p:nvPr/>
        </p:nvGrpSpPr>
        <p:grpSpPr bwMode="auto">
          <a:xfrm>
            <a:off x="5729119" y="3912702"/>
            <a:ext cx="2514600" cy="2360930"/>
            <a:chOff x="3107" y="1616"/>
            <a:chExt cx="1980" cy="1859"/>
          </a:xfrm>
        </p:grpSpPr>
        <p:pic>
          <p:nvPicPr>
            <p:cNvPr id="948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3303" y="1692"/>
              <a:ext cx="1587" cy="1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49" name="Line 10"/>
            <p:cNvSpPr>
              <a:spLocks noChangeShapeType="1"/>
            </p:cNvSpPr>
            <p:nvPr/>
          </p:nvSpPr>
          <p:spPr bwMode="auto">
            <a:xfrm>
              <a:off x="3651" y="1616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50" name="Line 11"/>
            <p:cNvSpPr>
              <a:spLocks noChangeShapeType="1"/>
            </p:cNvSpPr>
            <p:nvPr/>
          </p:nvSpPr>
          <p:spPr bwMode="auto">
            <a:xfrm>
              <a:off x="3696" y="1616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51" name="Line 12"/>
            <p:cNvSpPr>
              <a:spLocks noChangeShapeType="1"/>
            </p:cNvSpPr>
            <p:nvPr/>
          </p:nvSpPr>
          <p:spPr bwMode="auto">
            <a:xfrm flipH="1">
              <a:off x="3696" y="1706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52" name="Line 13"/>
            <p:cNvSpPr>
              <a:spLocks noChangeShapeType="1"/>
            </p:cNvSpPr>
            <p:nvPr/>
          </p:nvSpPr>
          <p:spPr bwMode="auto">
            <a:xfrm>
              <a:off x="3243" y="1706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477" name="テキスト ボックス 476"/>
          <p:cNvSpPr txBox="1"/>
          <p:nvPr/>
        </p:nvSpPr>
        <p:spPr>
          <a:xfrm>
            <a:off x="5443827" y="6317845"/>
            <a:ext cx="3238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/>
              <a:t>A.Ochi</a:t>
            </a:r>
            <a:r>
              <a:rPr lang="en-US" altLang="ja-JP" sz="1400" dirty="0" smtClean="0"/>
              <a:t> et.al., JINST 7 C5005 (2012)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87767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1586337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Prototype of resistive GEM was developed in RIKEN group</a:t>
            </a:r>
          </a:p>
          <a:p>
            <a:r>
              <a:rPr lang="en-US" altLang="ja-JP" dirty="0" smtClean="0"/>
              <a:t>LCP is sandwiched by resistive polyimide, and holes are drilled by laser</a:t>
            </a:r>
          </a:p>
          <a:p>
            <a:r>
              <a:rPr lang="en-US" altLang="ja-JP" dirty="0" smtClean="0"/>
              <a:t>They success to get signals, but it was not clear whether sparks was reduced or not.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4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Resistive polyimide sheet + GEM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72" y="4462408"/>
            <a:ext cx="2940694" cy="194490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7826" y="2916396"/>
            <a:ext cx="5181600" cy="349091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266848" y="6317845"/>
            <a:ext cx="3818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A. Yoshikawa et.al., JINST 7 C6006 (2012)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89614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8DEFD-DC70-7845-9737-B9633975FDE8}" type="slidenum">
              <a:rPr lang="en-US" altLang="ja-JP"/>
              <a:pPr/>
              <a:t>5</a:t>
            </a:fld>
            <a:endParaRPr lang="en-US" altLang="ja-JP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09/12/2015</a:t>
            </a: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A.Ochi RD51 mini week @ CERN</a:t>
            </a:r>
            <a:endParaRPr lang="en-US" altLang="ja-JP" dirty="0"/>
          </a:p>
        </p:txBody>
      </p:sp>
      <p:grpSp>
        <p:nvGrpSpPr>
          <p:cNvPr id="32" name="図形グループ 31"/>
          <p:cNvGrpSpPr/>
          <p:nvPr/>
        </p:nvGrpSpPr>
        <p:grpSpPr>
          <a:xfrm>
            <a:off x="67617" y="538110"/>
            <a:ext cx="5964884" cy="4660665"/>
            <a:chOff x="156516" y="1016469"/>
            <a:chExt cx="5964884" cy="4660665"/>
          </a:xfrm>
        </p:grpSpPr>
        <p:pic>
          <p:nvPicPr>
            <p:cNvPr id="10" name="図 9" descr="REGEM#2_top_side_ed2500V+REGEM#4_top_side_ed2500V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716" y="1141944"/>
              <a:ext cx="5736167" cy="4302125"/>
            </a:xfrm>
            <a:prstGeom prst="rect">
              <a:avLst/>
            </a:prstGeom>
          </p:spPr>
        </p:pic>
        <p:sp>
          <p:nvSpPr>
            <p:cNvPr id="12" name="正方形/長方形 11"/>
            <p:cNvSpPr/>
            <p:nvPr/>
          </p:nvSpPr>
          <p:spPr>
            <a:xfrm>
              <a:off x="215900" y="1329269"/>
              <a:ext cx="596900" cy="405130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 rot="5400000">
              <a:off x="2970213" y="2467506"/>
              <a:ext cx="504823" cy="579755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 rot="16200000">
              <a:off x="-554977" y="2878669"/>
              <a:ext cx="18846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Effective Gain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848971" y="5215469"/>
              <a:ext cx="10076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err="1" smtClean="0">
                  <a:solidFill>
                    <a:srgbClr val="000000"/>
                  </a:solidFill>
                  <a:latin typeface="Calibri"/>
                  <a:cs typeface="Calibri"/>
                </a:rPr>
                <a:t>Δ</a:t>
              </a: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 V</a:t>
              </a:r>
              <a:r>
                <a:rPr lang="en-US" altLang="ja-JP" sz="2400" baseline="-25000" dirty="0" smtClean="0">
                  <a:solidFill>
                    <a:srgbClr val="000000"/>
                  </a:solidFill>
                  <a:latin typeface="Calibri"/>
                  <a:cs typeface="Calibri"/>
                </a:rPr>
                <a:t>GEM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 rot="5400000">
              <a:off x="3179317" y="-835697"/>
              <a:ext cx="346968" cy="405130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16580" y="5048136"/>
              <a:ext cx="6526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540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92100" y="1278469"/>
              <a:ext cx="6006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10</a:t>
              </a:r>
              <a:r>
                <a:rPr lang="en-US" altLang="ja-JP" sz="2400" baseline="30000" dirty="0" smtClean="0">
                  <a:solidFill>
                    <a:srgbClr val="000000"/>
                  </a:solidFill>
                  <a:latin typeface="Calibri"/>
                  <a:cs typeface="Calibri"/>
                </a:rPr>
                <a:t>3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11890" y="4011494"/>
              <a:ext cx="6006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10</a:t>
              </a:r>
              <a:r>
                <a:rPr lang="en-US" altLang="ja-JP" sz="2400" baseline="30000" dirty="0" smtClean="0">
                  <a:solidFill>
                    <a:srgbClr val="000000"/>
                  </a:solidFill>
                  <a:latin typeface="Calibri"/>
                  <a:cs typeface="Calibri"/>
                </a:rPr>
                <a:t>2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323848" y="4758866"/>
              <a:ext cx="4966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50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479551" y="5048136"/>
              <a:ext cx="6526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580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471557" y="5048136"/>
              <a:ext cx="6526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620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3488329" y="5035436"/>
              <a:ext cx="6526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660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4470400" y="5035436"/>
              <a:ext cx="6526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700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379857" y="5035436"/>
              <a:ext cx="6526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smtClean="0">
                  <a:solidFill>
                    <a:srgbClr val="000000"/>
                  </a:solidFill>
                  <a:latin typeface="Calibri"/>
                  <a:cs typeface="Calibri"/>
                </a:rPr>
                <a:t>740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991424" y="4771566"/>
              <a:ext cx="228600" cy="11147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169224" y="4517859"/>
              <a:ext cx="228600" cy="25370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 rot="18746142">
              <a:off x="2509018" y="3952657"/>
              <a:ext cx="15720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FF0000"/>
                  </a:solidFill>
                  <a:latin typeface="Calibri"/>
                  <a:cs typeface="Calibri"/>
                </a:rPr>
                <a:t>1</a:t>
              </a:r>
              <a:r>
                <a:rPr lang="en-US" altLang="ja-JP" sz="2400" baseline="30000" dirty="0" smtClean="0">
                  <a:solidFill>
                    <a:srgbClr val="FF0000"/>
                  </a:solidFill>
                  <a:latin typeface="Calibri"/>
                  <a:cs typeface="Calibri"/>
                </a:rPr>
                <a:t>st</a:t>
              </a:r>
              <a:r>
                <a:rPr lang="en-US" altLang="ja-JP" sz="2400" dirty="0" smtClean="0">
                  <a:solidFill>
                    <a:srgbClr val="FF0000"/>
                  </a:solidFill>
                  <a:latin typeface="Calibri"/>
                  <a:cs typeface="Calibri"/>
                </a:rPr>
                <a:t> RE-GEM</a:t>
              </a:r>
              <a:endParaRPr lang="ja-JP" altLang="en-US" sz="240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 rot="18745472">
              <a:off x="976814" y="3577691"/>
              <a:ext cx="16409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FF"/>
                  </a:solidFill>
                  <a:latin typeface="Calibri"/>
                  <a:cs typeface="Calibri"/>
                </a:rPr>
                <a:t>2</a:t>
              </a:r>
              <a:r>
                <a:rPr lang="en-US" altLang="ja-JP" sz="2400" baseline="30000" dirty="0" smtClean="0">
                  <a:solidFill>
                    <a:srgbClr val="0000FF"/>
                  </a:solidFill>
                  <a:latin typeface="Calibri"/>
                  <a:cs typeface="Calibri"/>
                </a:rPr>
                <a:t>nd</a:t>
              </a:r>
              <a:r>
                <a:rPr lang="en-US" altLang="ja-JP" sz="2400" dirty="0" smtClean="0">
                  <a:solidFill>
                    <a:srgbClr val="0000FF"/>
                  </a:solidFill>
                  <a:latin typeface="Calibri"/>
                  <a:cs typeface="Calibri"/>
                </a:rPr>
                <a:t> RE-GEM</a:t>
              </a:r>
              <a:endParaRPr lang="ja-JP" altLang="en-US" sz="2400" dirty="0">
                <a:solidFill>
                  <a:srgbClr val="0000FF"/>
                </a:solidFill>
                <a:latin typeface="Calibri"/>
                <a:cs typeface="Calibri"/>
              </a:endParaRPr>
            </a:p>
          </p:txBody>
        </p:sp>
        <p:cxnSp>
          <p:nvCxnSpPr>
            <p:cNvPr id="30" name="直線コネクタ 29"/>
            <p:cNvCxnSpPr/>
            <p:nvPr/>
          </p:nvCxnSpPr>
          <p:spPr>
            <a:xfrm rot="5400000" flipH="1" flipV="1">
              <a:off x="1300895" y="1880690"/>
              <a:ext cx="3018732" cy="2661421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 rot="5400000" flipH="1" flipV="1">
              <a:off x="3109549" y="2137935"/>
              <a:ext cx="2787899" cy="245396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-186284" y="-8000"/>
            <a:ext cx="9525000" cy="1143000"/>
          </a:xfrm>
        </p:spPr>
        <p:txBody>
          <a:bodyPr/>
          <a:lstStyle/>
          <a:p>
            <a:r>
              <a:rPr lang="en-US" altLang="ja-JP" sz="4000" b="1" dirty="0" smtClean="0">
                <a:latin typeface="Calibri"/>
                <a:cs typeface="Calibri"/>
              </a:rPr>
              <a:t>3-2. Result①: Gain </a:t>
            </a:r>
            <a:r>
              <a:rPr lang="en-US" altLang="ja-JP" sz="4000" b="1" dirty="0" err="1" smtClean="0">
                <a:latin typeface="Calibri"/>
                <a:cs typeface="Calibri"/>
              </a:rPr>
              <a:t>vs</a:t>
            </a:r>
            <a:r>
              <a:rPr lang="en-US" altLang="ja-JP" sz="4000" b="1" dirty="0" smtClean="0">
                <a:latin typeface="Calibri"/>
                <a:cs typeface="Calibri"/>
              </a:rPr>
              <a:t> ΔV of RE-GEM</a:t>
            </a:r>
            <a:endParaRPr lang="en-US" altLang="ja-JP" sz="4000" b="1" dirty="0">
              <a:latin typeface="Calibri"/>
              <a:cs typeface="Calibri"/>
            </a:endParaRPr>
          </a:p>
        </p:txBody>
      </p:sp>
      <p:pic>
        <p:nvPicPr>
          <p:cNvPr id="33" name="図 32" descr="ピクチャ 12.png"/>
          <p:cNvPicPr>
            <a:picLocks noChangeAspect="1"/>
          </p:cNvPicPr>
          <p:nvPr/>
        </p:nvPicPr>
        <p:blipFill>
          <a:blip r:embed="rId4">
            <a:lum bright="-54000" contrast="73000"/>
          </a:blip>
          <a:stretch>
            <a:fillRect/>
          </a:stretch>
        </p:blipFill>
        <p:spPr>
          <a:xfrm>
            <a:off x="5903383" y="1145242"/>
            <a:ext cx="3068596" cy="2042121"/>
          </a:xfrm>
          <a:prstGeom prst="rect">
            <a:avLst/>
          </a:prstGeom>
        </p:spPr>
      </p:pic>
      <p:pic>
        <p:nvPicPr>
          <p:cNvPr id="34" name="図 33" descr="ピクチャ 13.png"/>
          <p:cNvPicPr>
            <a:picLocks noChangeAspect="1"/>
          </p:cNvPicPr>
          <p:nvPr/>
        </p:nvPicPr>
        <p:blipFill>
          <a:blip r:embed="rId5">
            <a:lum bright="-54000" contrast="73000"/>
          </a:blip>
          <a:srcRect t="8146"/>
          <a:stretch>
            <a:fillRect/>
          </a:stretch>
        </p:blipFill>
        <p:spPr>
          <a:xfrm>
            <a:off x="5916083" y="2997699"/>
            <a:ext cx="3061460" cy="1893351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7356036" y="2997701"/>
            <a:ext cx="1572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 smtClean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Calibri"/>
                <a:cs typeface="Calibri"/>
              </a:rPr>
              <a:t>st</a:t>
            </a:r>
            <a:r>
              <a:rPr lang="en-US" altLang="ja-JP" sz="2400" dirty="0" smtClean="0">
                <a:solidFill>
                  <a:srgbClr val="FF0000"/>
                </a:solidFill>
                <a:latin typeface="Calibri"/>
                <a:cs typeface="Calibri"/>
              </a:rPr>
              <a:t> RE-GEM</a:t>
            </a:r>
            <a:endParaRPr lang="ja-JP" altLang="en-US" sz="24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305234" y="1274475"/>
            <a:ext cx="1640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 smtClean="0">
                <a:solidFill>
                  <a:srgbClr val="0000FF"/>
                </a:solidFill>
                <a:latin typeface="Calibri"/>
                <a:cs typeface="Calibri"/>
              </a:rPr>
              <a:t>2</a:t>
            </a:r>
            <a:r>
              <a:rPr lang="en-US" altLang="ja-JP" sz="2400" baseline="30000" dirty="0" smtClean="0">
                <a:solidFill>
                  <a:srgbClr val="0000FF"/>
                </a:solidFill>
                <a:latin typeface="Calibri"/>
                <a:cs typeface="Calibri"/>
              </a:rPr>
              <a:t>nd</a:t>
            </a:r>
            <a:r>
              <a:rPr lang="en-US" altLang="ja-JP" sz="2400" dirty="0" smtClean="0">
                <a:solidFill>
                  <a:srgbClr val="0000FF"/>
                </a:solidFill>
                <a:latin typeface="Calibri"/>
                <a:cs typeface="Calibri"/>
              </a:rPr>
              <a:t> RE-GEM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32708" y="4814074"/>
            <a:ext cx="7705872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ea"/>
              <a:buAutoNum type="circleNumDbPlain"/>
            </a:pPr>
            <a:endParaRPr lang="en-US" altLang="ja-JP" sz="28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ea"/>
              <a:buAutoNum type="circleNumDbPlain"/>
            </a:pPr>
            <a:r>
              <a:rPr lang="en-US" altLang="ja-JP" sz="2800" dirty="0" smtClean="0">
                <a:solidFill>
                  <a:srgbClr val="000000"/>
                </a:solidFill>
                <a:latin typeface="Calibri"/>
                <a:cs typeface="Calibri"/>
              </a:rPr>
              <a:t>The slope of the gain curve is almost the same.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ea"/>
              <a:buAutoNum type="circleNumDbPlain"/>
            </a:pPr>
            <a:r>
              <a:rPr lang="en-US" altLang="ja-JP" sz="2800" dirty="0" smtClean="0">
                <a:solidFill>
                  <a:srgbClr val="000000"/>
                </a:solidFill>
                <a:latin typeface="Calibri"/>
                <a:cs typeface="Calibri"/>
              </a:rPr>
              <a:t>The gain of 2</a:t>
            </a:r>
            <a:r>
              <a:rPr lang="en-US" altLang="ja-JP" sz="28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nd</a:t>
            </a:r>
            <a:r>
              <a:rPr lang="en-US" altLang="ja-JP" sz="2800" dirty="0" smtClean="0">
                <a:solidFill>
                  <a:srgbClr val="000000"/>
                </a:solidFill>
                <a:latin typeface="Calibri"/>
                <a:cs typeface="Calibri"/>
              </a:rPr>
              <a:t> RE-GEM is larger than that of 1</a:t>
            </a:r>
            <a:r>
              <a:rPr lang="en-US" altLang="ja-JP" sz="28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st</a:t>
            </a:r>
            <a:r>
              <a:rPr lang="en-US" altLang="ja-JP" sz="2800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5827184" y="1299875"/>
            <a:ext cx="357717" cy="34118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FFFFFF"/>
              </a:solidFill>
            </a:endParaRPr>
          </a:p>
        </p:txBody>
      </p:sp>
      <p:sp>
        <p:nvSpPr>
          <p:cNvPr id="54" name="正方形/長方形 53"/>
          <p:cNvSpPr/>
          <p:nvPr/>
        </p:nvSpPr>
        <p:spPr>
          <a:xfrm rot="5400000">
            <a:off x="7241036" y="3550292"/>
            <a:ext cx="357717" cy="26608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FFFFFF"/>
              </a:solidFill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5937087" y="889009"/>
            <a:ext cx="3015056" cy="4251325"/>
          </a:xfrm>
          <a:prstGeom prst="roundRect">
            <a:avLst>
              <a:gd name="adj" fmla="val 10770"/>
            </a:avLst>
          </a:prstGeom>
          <a:noFill/>
          <a:ln w="38100" cap="flat" cmpd="dbl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FFFFFF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026417" y="876310"/>
            <a:ext cx="2913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 smtClean="0">
                <a:solidFill>
                  <a:srgbClr val="000066"/>
                </a:solidFill>
                <a:latin typeface="Calibri"/>
                <a:cs typeface="Calibri"/>
              </a:rPr>
              <a:t>Typical ADC Spectrum</a:t>
            </a:r>
            <a:endParaRPr lang="ja-JP" altLang="en-US" sz="2400" dirty="0">
              <a:solidFill>
                <a:srgbClr val="000066"/>
              </a:solidFill>
              <a:latin typeface="Calibri"/>
              <a:cs typeface="Calibri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7399020" y="1509212"/>
            <a:ext cx="1603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 smtClean="0">
                <a:solidFill>
                  <a:srgbClr val="0000FF"/>
                </a:solidFill>
                <a:latin typeface="Calibri"/>
                <a:cs typeface="Calibri"/>
              </a:rPr>
              <a:t>Gain 〜380</a:t>
            </a:r>
          </a:p>
        </p:txBody>
      </p:sp>
      <p:grpSp>
        <p:nvGrpSpPr>
          <p:cNvPr id="91" name="図形グループ 90"/>
          <p:cNvGrpSpPr/>
          <p:nvPr/>
        </p:nvGrpSpPr>
        <p:grpSpPr>
          <a:xfrm>
            <a:off x="834727" y="967440"/>
            <a:ext cx="2341801" cy="1323168"/>
            <a:chOff x="834726" y="1157940"/>
            <a:chExt cx="2341801" cy="1323168"/>
          </a:xfrm>
        </p:grpSpPr>
        <p:sp>
          <p:nvSpPr>
            <p:cNvPr id="61" name="台形 60"/>
            <p:cNvSpPr/>
            <p:nvPr/>
          </p:nvSpPr>
          <p:spPr>
            <a:xfrm>
              <a:off x="834726" y="1612615"/>
              <a:ext cx="452919" cy="457628"/>
            </a:xfrm>
            <a:prstGeom prst="trapezoid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62" name="台形 61"/>
            <p:cNvSpPr/>
            <p:nvPr/>
          </p:nvSpPr>
          <p:spPr>
            <a:xfrm>
              <a:off x="1564975" y="1612472"/>
              <a:ext cx="452919" cy="457628"/>
            </a:xfrm>
            <a:prstGeom prst="trapezoid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cxnSp>
          <p:nvCxnSpPr>
            <p:cNvPr id="68" name="直線矢印コネクタ 67"/>
            <p:cNvCxnSpPr/>
            <p:nvPr/>
          </p:nvCxnSpPr>
          <p:spPr>
            <a:xfrm>
              <a:off x="1174751" y="1595735"/>
              <a:ext cx="514349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矢印コネクタ 68"/>
            <p:cNvCxnSpPr/>
            <p:nvPr/>
          </p:nvCxnSpPr>
          <p:spPr>
            <a:xfrm>
              <a:off x="1263651" y="2091035"/>
              <a:ext cx="349249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テキスト ボックス 70"/>
            <p:cNvSpPr txBox="1"/>
            <p:nvPr/>
          </p:nvSpPr>
          <p:spPr>
            <a:xfrm>
              <a:off x="1054924" y="1157940"/>
              <a:ext cx="9198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80</a:t>
              </a:r>
              <a:r>
                <a:rPr lang="en-US" altLang="ja-JP" sz="24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m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1152978" y="2019443"/>
              <a:ext cx="9198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60</a:t>
              </a:r>
              <a:r>
                <a:rPr lang="en-US" altLang="ja-JP" sz="24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m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1941694" y="1597684"/>
              <a:ext cx="12348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d=50</a:t>
              </a:r>
              <a:r>
                <a:rPr lang="en-US" altLang="ja-JP" sz="24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m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134" name="図形グループ 133"/>
          <p:cNvGrpSpPr/>
          <p:nvPr/>
        </p:nvGrpSpPr>
        <p:grpSpPr>
          <a:xfrm>
            <a:off x="3711204" y="3312056"/>
            <a:ext cx="1211081" cy="1246968"/>
            <a:chOff x="4041404" y="3426356"/>
            <a:chExt cx="1211081" cy="1246968"/>
          </a:xfrm>
        </p:grpSpPr>
        <p:grpSp>
          <p:nvGrpSpPr>
            <p:cNvPr id="85" name="図形グループ 84"/>
            <p:cNvGrpSpPr/>
            <p:nvPr/>
          </p:nvGrpSpPr>
          <p:grpSpPr>
            <a:xfrm>
              <a:off x="4041404" y="3894938"/>
              <a:ext cx="1183168" cy="457771"/>
              <a:chOff x="4155080" y="4137547"/>
              <a:chExt cx="1183168" cy="457771"/>
            </a:xfrm>
          </p:grpSpPr>
          <p:sp>
            <p:nvSpPr>
              <p:cNvPr id="65" name="台形 64"/>
              <p:cNvSpPr/>
              <p:nvPr/>
            </p:nvSpPr>
            <p:spPr>
              <a:xfrm>
                <a:off x="4155080" y="4137690"/>
                <a:ext cx="452919" cy="45762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台形 65"/>
              <p:cNvSpPr/>
              <p:nvPr/>
            </p:nvSpPr>
            <p:spPr>
              <a:xfrm>
                <a:off x="4885329" y="4137547"/>
                <a:ext cx="452919" cy="45762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24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3" name="テキスト ボックス 82"/>
            <p:cNvSpPr txBox="1"/>
            <p:nvPr/>
          </p:nvSpPr>
          <p:spPr>
            <a:xfrm>
              <a:off x="4234587" y="3426356"/>
              <a:ext cx="9198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80</a:t>
              </a:r>
              <a:r>
                <a:rPr lang="en-US" altLang="ja-JP" sz="24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m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4332642" y="4211659"/>
              <a:ext cx="9198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60</a:t>
              </a:r>
              <a:r>
                <a:rPr lang="en-US" altLang="ja-JP" sz="24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altLang="ja-JP" sz="2400" dirty="0" smtClean="0">
                  <a:solidFill>
                    <a:srgbClr val="000000"/>
                  </a:solidFill>
                  <a:latin typeface="Calibri"/>
                  <a:cs typeface="Calibri"/>
                </a:rPr>
                <a:t>m</a:t>
              </a:r>
              <a:endParaRPr lang="ja-JP" altLang="en-US" sz="2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cxnSp>
          <p:nvCxnSpPr>
            <p:cNvPr id="87" name="直線矢印コネクタ 86"/>
            <p:cNvCxnSpPr/>
            <p:nvPr/>
          </p:nvCxnSpPr>
          <p:spPr>
            <a:xfrm>
              <a:off x="4391688" y="3890083"/>
              <a:ext cx="503829" cy="1588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矢印コネクタ 87"/>
            <p:cNvCxnSpPr/>
            <p:nvPr/>
          </p:nvCxnSpPr>
          <p:spPr>
            <a:xfrm>
              <a:off x="4467888" y="4321883"/>
              <a:ext cx="329165" cy="1588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テキスト ボックス 89"/>
          <p:cNvSpPr txBox="1"/>
          <p:nvPr/>
        </p:nvSpPr>
        <p:spPr>
          <a:xfrm>
            <a:off x="4775914" y="3756121"/>
            <a:ext cx="1390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 smtClean="0">
                <a:solidFill>
                  <a:srgbClr val="000000"/>
                </a:solidFill>
                <a:latin typeface="Calibri"/>
                <a:cs typeface="Calibri"/>
              </a:rPr>
              <a:t>d=120</a:t>
            </a:r>
            <a:r>
              <a:rPr lang="en-US" altLang="ja-JP" sz="24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altLang="ja-JP" sz="2400" dirty="0" smtClean="0">
                <a:solidFill>
                  <a:srgbClr val="000000"/>
                </a:solidFill>
                <a:latin typeface="Calibri"/>
                <a:cs typeface="Calibri"/>
              </a:rPr>
              <a:t>m</a:t>
            </a:r>
            <a:endParaRPr lang="ja-JP" altLang="en-US" sz="24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7399020" y="3243466"/>
            <a:ext cx="1603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 smtClean="0">
                <a:solidFill>
                  <a:srgbClr val="FF0000"/>
                </a:solidFill>
                <a:latin typeface="Calibri"/>
                <a:cs typeface="Calibri"/>
              </a:rPr>
              <a:t>Gain 〜280</a:t>
            </a:r>
            <a:endParaRPr lang="ja-JP" altLang="en-US" sz="24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6019003" y="4597408"/>
            <a:ext cx="698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200</a:t>
            </a:r>
            <a:endParaRPr lang="ja-JP" altLang="en-US" sz="2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6755603" y="4584708"/>
            <a:ext cx="597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600</a:t>
            </a:r>
            <a:endParaRPr lang="ja-JP" altLang="en-US" sz="2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7447753" y="4584708"/>
            <a:ext cx="698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1000</a:t>
            </a:r>
            <a:endParaRPr lang="ja-JP" altLang="en-US" sz="2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8108153" y="4584708"/>
            <a:ext cx="79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1400</a:t>
            </a:r>
            <a:endParaRPr lang="ja-JP" altLang="en-US" sz="2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98" name="直線コネクタ 97"/>
          <p:cNvCxnSpPr/>
          <p:nvPr/>
        </p:nvCxnSpPr>
        <p:spPr>
          <a:xfrm rot="16200000" flipH="1">
            <a:off x="6292769" y="4648208"/>
            <a:ext cx="114462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 rot="16200000" flipH="1">
            <a:off x="6991269" y="4635508"/>
            <a:ext cx="114462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/>
          <p:cNvCxnSpPr/>
          <p:nvPr/>
        </p:nvCxnSpPr>
        <p:spPr>
          <a:xfrm rot="16200000" flipH="1">
            <a:off x="7740569" y="4648208"/>
            <a:ext cx="114462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 rot="16200000" flipH="1">
            <a:off x="8439069" y="4648208"/>
            <a:ext cx="114462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7098334" y="4752953"/>
            <a:ext cx="585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[</a:t>
            </a:r>
            <a:r>
              <a:rPr lang="en-US" altLang="ja-JP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ch</a:t>
            </a:r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]</a:t>
            </a:r>
            <a:endParaRPr lang="ja-JP" altLang="en-US" sz="2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698501" y="4248154"/>
            <a:ext cx="3258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Ed =2.5kV/cm, </a:t>
            </a:r>
            <a:r>
              <a:rPr lang="en-US" altLang="ja-JP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Ei</a:t>
            </a:r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 = 〜 7kV/cm</a:t>
            </a:r>
            <a:endParaRPr lang="ja-JP" altLang="en-US" sz="2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7418048" y="1760835"/>
            <a:ext cx="1469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0000FF"/>
                </a:solidFill>
                <a:latin typeface="Calibri"/>
                <a:cs typeface="Calibri"/>
              </a:rPr>
              <a:t>FWHM  49%</a:t>
            </a:r>
            <a:endParaRPr lang="ja-JP" altLang="en-US" sz="2000" dirty="0" smtClean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7403698" y="3507735"/>
            <a:ext cx="1469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FF0000"/>
                </a:solidFill>
                <a:latin typeface="Calibri"/>
                <a:cs typeface="Calibri"/>
              </a:rPr>
              <a:t>FWHM  48%</a:t>
            </a:r>
            <a:endParaRPr lang="ja-JP" altLang="en-US" sz="2000" dirty="0" smtClean="0">
              <a:solidFill>
                <a:srgbClr val="FF0000"/>
              </a:solidFill>
              <a:latin typeface="Calibri"/>
              <a:cs typeface="Calibri"/>
            </a:endParaRPr>
          </a:p>
        </p:txBody>
      </p:sp>
      <p:grpSp>
        <p:nvGrpSpPr>
          <p:cNvPr id="70" name="図形グループ 69"/>
          <p:cNvGrpSpPr/>
          <p:nvPr/>
        </p:nvGrpSpPr>
        <p:grpSpPr>
          <a:xfrm>
            <a:off x="66016" y="39061"/>
            <a:ext cx="3968188" cy="164526"/>
            <a:chOff x="756795" y="5017074"/>
            <a:chExt cx="3968188" cy="164526"/>
          </a:xfrm>
        </p:grpSpPr>
        <p:sp>
          <p:nvSpPr>
            <p:cNvPr id="73" name="円/楕円 72"/>
            <p:cNvSpPr>
              <a:spLocks noChangeAspect="1"/>
            </p:cNvSpPr>
            <p:nvPr/>
          </p:nvSpPr>
          <p:spPr>
            <a:xfrm>
              <a:off x="756795" y="5017074"/>
              <a:ext cx="167381" cy="164526"/>
            </a:xfrm>
            <a:prstGeom prst="ellipse">
              <a:avLst/>
            </a:prstGeom>
            <a:solidFill>
              <a:srgbClr val="0036BA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74" name="円/楕円 73"/>
            <p:cNvSpPr>
              <a:spLocks noChangeAspect="1"/>
            </p:cNvSpPr>
            <p:nvPr/>
          </p:nvSpPr>
          <p:spPr>
            <a:xfrm>
              <a:off x="929595" y="5017074"/>
              <a:ext cx="167381" cy="164526"/>
            </a:xfrm>
            <a:prstGeom prst="ellipse">
              <a:avLst/>
            </a:prstGeom>
            <a:solidFill>
              <a:srgbClr val="0135B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75" name="円/楕円 74"/>
            <p:cNvSpPr>
              <a:spLocks noChangeAspect="1"/>
            </p:cNvSpPr>
            <p:nvPr/>
          </p:nvSpPr>
          <p:spPr>
            <a:xfrm>
              <a:off x="1273819" y="5017074"/>
              <a:ext cx="167381" cy="164526"/>
            </a:xfrm>
            <a:prstGeom prst="ellipse">
              <a:avLst/>
            </a:prstGeom>
            <a:solidFill>
              <a:srgbClr val="7EFF9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77" name="円/楕円 76"/>
            <p:cNvSpPr>
              <a:spLocks noChangeAspect="1"/>
            </p:cNvSpPr>
            <p:nvPr/>
          </p:nvSpPr>
          <p:spPr>
            <a:xfrm>
              <a:off x="1619419" y="5017074"/>
              <a:ext cx="167381" cy="164526"/>
            </a:xfrm>
            <a:prstGeom prst="ellipse">
              <a:avLst/>
            </a:prstGeom>
            <a:solidFill>
              <a:srgbClr val="0135B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78" name="円/楕円 77"/>
            <p:cNvSpPr>
              <a:spLocks noChangeAspect="1"/>
            </p:cNvSpPr>
            <p:nvPr/>
          </p:nvSpPr>
          <p:spPr>
            <a:xfrm>
              <a:off x="1792219" y="5017074"/>
              <a:ext cx="167381" cy="164526"/>
            </a:xfrm>
            <a:prstGeom prst="ellipse">
              <a:avLst/>
            </a:prstGeom>
            <a:solidFill>
              <a:srgbClr val="0135B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79" name="円/楕円 78"/>
            <p:cNvSpPr>
              <a:spLocks noChangeAspect="1"/>
            </p:cNvSpPr>
            <p:nvPr/>
          </p:nvSpPr>
          <p:spPr>
            <a:xfrm>
              <a:off x="1965019" y="5017074"/>
              <a:ext cx="167381" cy="164526"/>
            </a:xfrm>
            <a:prstGeom prst="ellipse">
              <a:avLst/>
            </a:prstGeom>
            <a:solidFill>
              <a:srgbClr val="0135B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80" name="円/楕円 79"/>
            <p:cNvSpPr>
              <a:spLocks noChangeAspect="1"/>
            </p:cNvSpPr>
            <p:nvPr/>
          </p:nvSpPr>
          <p:spPr>
            <a:xfrm>
              <a:off x="2310619" y="5017074"/>
              <a:ext cx="167381" cy="164526"/>
            </a:xfrm>
            <a:prstGeom prst="ellipse">
              <a:avLst/>
            </a:prstGeom>
            <a:solidFill>
              <a:srgbClr val="0135B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81" name="円/楕円 80"/>
            <p:cNvSpPr>
              <a:spLocks noChangeAspect="1"/>
            </p:cNvSpPr>
            <p:nvPr/>
          </p:nvSpPr>
          <p:spPr>
            <a:xfrm>
              <a:off x="2483419" y="5017074"/>
              <a:ext cx="167381" cy="164526"/>
            </a:xfrm>
            <a:prstGeom prst="ellipse">
              <a:avLst/>
            </a:prstGeom>
            <a:solidFill>
              <a:srgbClr val="0135B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82" name="円/楕円 81"/>
            <p:cNvSpPr>
              <a:spLocks noChangeAspect="1"/>
            </p:cNvSpPr>
            <p:nvPr/>
          </p:nvSpPr>
          <p:spPr>
            <a:xfrm>
              <a:off x="2656219" y="5017074"/>
              <a:ext cx="167381" cy="164526"/>
            </a:xfrm>
            <a:prstGeom prst="ellipse">
              <a:avLst/>
            </a:prstGeom>
            <a:solidFill>
              <a:srgbClr val="0135B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97" name="円/楕円 96"/>
            <p:cNvSpPr>
              <a:spLocks noChangeAspect="1"/>
            </p:cNvSpPr>
            <p:nvPr/>
          </p:nvSpPr>
          <p:spPr>
            <a:xfrm>
              <a:off x="3001819" y="5017074"/>
              <a:ext cx="167381" cy="164526"/>
            </a:xfrm>
            <a:prstGeom prst="ellipse">
              <a:avLst/>
            </a:prstGeom>
            <a:solidFill>
              <a:srgbClr val="0135B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99" name="円/楕円 98"/>
            <p:cNvSpPr>
              <a:spLocks noChangeAspect="1"/>
            </p:cNvSpPr>
            <p:nvPr/>
          </p:nvSpPr>
          <p:spPr>
            <a:xfrm>
              <a:off x="3174619" y="5017074"/>
              <a:ext cx="167381" cy="164526"/>
            </a:xfrm>
            <a:prstGeom prst="ellipse">
              <a:avLst/>
            </a:prstGeom>
            <a:solidFill>
              <a:srgbClr val="0135B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104" name="円/楕円 103"/>
            <p:cNvSpPr>
              <a:spLocks noChangeAspect="1"/>
            </p:cNvSpPr>
            <p:nvPr/>
          </p:nvSpPr>
          <p:spPr>
            <a:xfrm>
              <a:off x="3348423" y="5017074"/>
              <a:ext cx="167381" cy="164526"/>
            </a:xfrm>
            <a:prstGeom prst="ellipse">
              <a:avLst/>
            </a:prstGeom>
            <a:solidFill>
              <a:srgbClr val="A8B8E9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105" name="円/楕円 104"/>
            <p:cNvSpPr>
              <a:spLocks noChangeAspect="1"/>
            </p:cNvSpPr>
            <p:nvPr/>
          </p:nvSpPr>
          <p:spPr>
            <a:xfrm>
              <a:off x="3521223" y="5017074"/>
              <a:ext cx="167381" cy="164526"/>
            </a:xfrm>
            <a:prstGeom prst="ellipse">
              <a:avLst/>
            </a:prstGeom>
            <a:solidFill>
              <a:srgbClr val="A8B8E9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106" name="円/楕円 105"/>
            <p:cNvSpPr>
              <a:spLocks noChangeAspect="1"/>
            </p:cNvSpPr>
            <p:nvPr/>
          </p:nvSpPr>
          <p:spPr>
            <a:xfrm>
              <a:off x="3694023" y="5017074"/>
              <a:ext cx="167381" cy="164526"/>
            </a:xfrm>
            <a:prstGeom prst="ellipse">
              <a:avLst/>
            </a:prstGeom>
            <a:solidFill>
              <a:srgbClr val="A8B8E9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107" name="円/楕円 106"/>
            <p:cNvSpPr>
              <a:spLocks noChangeAspect="1"/>
            </p:cNvSpPr>
            <p:nvPr/>
          </p:nvSpPr>
          <p:spPr>
            <a:xfrm>
              <a:off x="3866823" y="5017074"/>
              <a:ext cx="167381" cy="164526"/>
            </a:xfrm>
            <a:prstGeom prst="ellipse">
              <a:avLst/>
            </a:prstGeom>
            <a:solidFill>
              <a:srgbClr val="A8B8E9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108" name="円/楕円 107"/>
            <p:cNvSpPr>
              <a:spLocks noChangeAspect="1"/>
            </p:cNvSpPr>
            <p:nvPr/>
          </p:nvSpPr>
          <p:spPr>
            <a:xfrm>
              <a:off x="4039623" y="5017074"/>
              <a:ext cx="167381" cy="164526"/>
            </a:xfrm>
            <a:prstGeom prst="ellipse">
              <a:avLst/>
            </a:prstGeom>
            <a:solidFill>
              <a:srgbClr val="A8B8E9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109" name="円/楕円 108"/>
            <p:cNvSpPr>
              <a:spLocks noChangeAspect="1"/>
            </p:cNvSpPr>
            <p:nvPr/>
          </p:nvSpPr>
          <p:spPr>
            <a:xfrm>
              <a:off x="4212002" y="5017074"/>
              <a:ext cx="167381" cy="164526"/>
            </a:xfrm>
            <a:prstGeom prst="ellipse">
              <a:avLst/>
            </a:prstGeom>
            <a:solidFill>
              <a:srgbClr val="A8B8E9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110" name="円/楕円 109"/>
            <p:cNvSpPr>
              <a:spLocks noChangeAspect="1"/>
            </p:cNvSpPr>
            <p:nvPr/>
          </p:nvSpPr>
          <p:spPr>
            <a:xfrm>
              <a:off x="4557602" y="5017074"/>
              <a:ext cx="167381" cy="164526"/>
            </a:xfrm>
            <a:prstGeom prst="ellipse">
              <a:avLst/>
            </a:prstGeom>
            <a:solidFill>
              <a:srgbClr val="A8B8E9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FFFFFF"/>
                </a:solidFill>
              </a:endParaRP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5259655" y="6148102"/>
            <a:ext cx="388434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A. Yoshikawa, MPGD2011 slide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425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9"/>
            <a:ext cx="4319295" cy="2469038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Resistive polyimide paste is processed by liftoff</a:t>
            </a:r>
          </a:p>
          <a:p>
            <a:r>
              <a:rPr lang="en-US" altLang="ja-JP" dirty="0" smtClean="0"/>
              <a:t>Qualities of the electrodes are better.</a:t>
            </a:r>
          </a:p>
          <a:p>
            <a:r>
              <a:rPr lang="en-US" altLang="ja-JP" dirty="0" smtClean="0"/>
              <a:t>Sparks are strongly reduced (next slide)</a:t>
            </a:r>
          </a:p>
          <a:p>
            <a:r>
              <a:rPr lang="en-US" altLang="ja-JP" dirty="0" smtClean="0"/>
              <a:t>However, there are difficulties for stable operation.</a:t>
            </a:r>
          </a:p>
          <a:p>
            <a:pPr lvl="1"/>
            <a:r>
              <a:rPr lang="en-US" altLang="ja-JP" dirty="0" smtClean="0"/>
              <a:t>Anode pin alignment</a:t>
            </a:r>
          </a:p>
          <a:p>
            <a:pPr lvl="1"/>
            <a:r>
              <a:rPr lang="en-US" altLang="ja-JP" dirty="0" smtClean="0"/>
              <a:t>Short problem in pickup electrodes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6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Resistive polyimide paste + </a:t>
            </a:r>
            <a:r>
              <a:rPr kumimoji="1" lang="el-GR" altLang="ja-JP" dirty="0" smtClean="0"/>
              <a:t>μ</a:t>
            </a:r>
            <a:r>
              <a:rPr kumimoji="1" lang="en-US" altLang="ja-JP" dirty="0" smtClean="0"/>
              <a:t>-PIC</a:t>
            </a:r>
            <a:endParaRPr kumimoji="1" lang="ja-JP" altLang="en-US" dirty="0"/>
          </a:p>
        </p:txBody>
      </p:sp>
      <p:sp>
        <p:nvSpPr>
          <p:cNvPr id="7" name="Rectangle 605"/>
          <p:cNvSpPr>
            <a:spLocks noChangeArrowheads="1"/>
          </p:cNvSpPr>
          <p:nvPr/>
        </p:nvSpPr>
        <p:spPr bwMode="auto">
          <a:xfrm>
            <a:off x="153631" y="4752615"/>
            <a:ext cx="2808287" cy="10795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8" name="Rectangle 604"/>
          <p:cNvSpPr>
            <a:spLocks noChangeArrowheads="1"/>
          </p:cNvSpPr>
          <p:nvPr/>
        </p:nvSpPr>
        <p:spPr bwMode="auto">
          <a:xfrm>
            <a:off x="179031" y="4249377"/>
            <a:ext cx="2794000" cy="173038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9" name="Rectangle 605"/>
          <p:cNvSpPr>
            <a:spLocks noChangeArrowheads="1"/>
          </p:cNvSpPr>
          <p:nvPr/>
        </p:nvSpPr>
        <p:spPr bwMode="auto">
          <a:xfrm>
            <a:off x="179031" y="4379552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10" name="Rectangle 605"/>
          <p:cNvSpPr>
            <a:spLocks noChangeArrowheads="1"/>
          </p:cNvSpPr>
          <p:nvPr/>
        </p:nvSpPr>
        <p:spPr bwMode="auto">
          <a:xfrm>
            <a:off x="179031" y="4104915"/>
            <a:ext cx="2794000" cy="158750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11" name="Rectangle 605"/>
          <p:cNvSpPr>
            <a:spLocks noChangeArrowheads="1"/>
          </p:cNvSpPr>
          <p:nvPr/>
        </p:nvSpPr>
        <p:spPr bwMode="auto">
          <a:xfrm>
            <a:off x="658456" y="4082690"/>
            <a:ext cx="576262" cy="180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12" name="Rectangle 605"/>
          <p:cNvSpPr>
            <a:spLocks noChangeArrowheads="1"/>
          </p:cNvSpPr>
          <p:nvPr/>
        </p:nvSpPr>
        <p:spPr bwMode="auto">
          <a:xfrm>
            <a:off x="1882418" y="4082690"/>
            <a:ext cx="576263" cy="180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13" name="Rectangle 605"/>
          <p:cNvSpPr>
            <a:spLocks noChangeArrowheads="1"/>
          </p:cNvSpPr>
          <p:nvPr/>
        </p:nvSpPr>
        <p:spPr bwMode="auto">
          <a:xfrm>
            <a:off x="1522056" y="4379552"/>
            <a:ext cx="125412" cy="193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14" name="Rectangle 605"/>
          <p:cNvSpPr>
            <a:spLocks noChangeArrowheads="1"/>
          </p:cNvSpPr>
          <p:nvPr/>
        </p:nvSpPr>
        <p:spPr bwMode="auto">
          <a:xfrm>
            <a:off x="298093" y="4379552"/>
            <a:ext cx="125413" cy="193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15" name="Rectangle 605"/>
          <p:cNvSpPr>
            <a:spLocks noChangeArrowheads="1"/>
          </p:cNvSpPr>
          <p:nvPr/>
        </p:nvSpPr>
        <p:spPr bwMode="auto">
          <a:xfrm>
            <a:off x="2674581" y="4379552"/>
            <a:ext cx="125412" cy="193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16" name="Rectangle 604"/>
          <p:cNvSpPr>
            <a:spLocks noChangeArrowheads="1"/>
          </p:cNvSpPr>
          <p:nvPr/>
        </p:nvSpPr>
        <p:spPr bwMode="auto">
          <a:xfrm>
            <a:off x="167918" y="4970102"/>
            <a:ext cx="2794000" cy="173038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17" name="Rectangle 605"/>
          <p:cNvSpPr>
            <a:spLocks noChangeArrowheads="1"/>
          </p:cNvSpPr>
          <p:nvPr/>
        </p:nvSpPr>
        <p:spPr bwMode="auto">
          <a:xfrm>
            <a:off x="167918" y="5100277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18" name="Rectangle 605"/>
          <p:cNvSpPr>
            <a:spLocks noChangeArrowheads="1"/>
          </p:cNvSpPr>
          <p:nvPr/>
        </p:nvSpPr>
        <p:spPr bwMode="auto">
          <a:xfrm>
            <a:off x="167918" y="4824052"/>
            <a:ext cx="2794000" cy="158750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19" name="Rectangle 605"/>
          <p:cNvSpPr>
            <a:spLocks noChangeArrowheads="1"/>
          </p:cNvSpPr>
          <p:nvPr/>
        </p:nvSpPr>
        <p:spPr bwMode="auto">
          <a:xfrm>
            <a:off x="647343" y="4824052"/>
            <a:ext cx="576263" cy="15875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20" name="Rectangle 605"/>
          <p:cNvSpPr>
            <a:spLocks noChangeArrowheads="1"/>
          </p:cNvSpPr>
          <p:nvPr/>
        </p:nvSpPr>
        <p:spPr bwMode="auto">
          <a:xfrm>
            <a:off x="1871306" y="4824052"/>
            <a:ext cx="576262" cy="15875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21" name="Rectangle 605"/>
          <p:cNvSpPr>
            <a:spLocks noChangeArrowheads="1"/>
          </p:cNvSpPr>
          <p:nvPr/>
        </p:nvSpPr>
        <p:spPr bwMode="auto">
          <a:xfrm>
            <a:off x="1522056" y="4982802"/>
            <a:ext cx="115887" cy="309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22" name="Rectangle 605"/>
          <p:cNvSpPr>
            <a:spLocks noChangeArrowheads="1"/>
          </p:cNvSpPr>
          <p:nvPr/>
        </p:nvSpPr>
        <p:spPr bwMode="auto">
          <a:xfrm>
            <a:off x="298093" y="4982802"/>
            <a:ext cx="115888" cy="309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23" name="Rectangle 605"/>
          <p:cNvSpPr>
            <a:spLocks noChangeArrowheads="1"/>
          </p:cNvSpPr>
          <p:nvPr/>
        </p:nvSpPr>
        <p:spPr bwMode="auto">
          <a:xfrm>
            <a:off x="2674581" y="4982802"/>
            <a:ext cx="115887" cy="309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24" name="Rectangle 604"/>
          <p:cNvSpPr>
            <a:spLocks noChangeArrowheads="1"/>
          </p:cNvSpPr>
          <p:nvPr/>
        </p:nvSpPr>
        <p:spPr bwMode="auto">
          <a:xfrm>
            <a:off x="179031" y="5673460"/>
            <a:ext cx="2794000" cy="173037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25" name="Rectangle 605"/>
          <p:cNvSpPr>
            <a:spLocks noChangeArrowheads="1"/>
          </p:cNvSpPr>
          <p:nvPr/>
        </p:nvSpPr>
        <p:spPr bwMode="auto">
          <a:xfrm>
            <a:off x="179031" y="5803635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26" name="Rectangle 605"/>
          <p:cNvSpPr>
            <a:spLocks noChangeArrowheads="1"/>
          </p:cNvSpPr>
          <p:nvPr/>
        </p:nvSpPr>
        <p:spPr bwMode="auto">
          <a:xfrm>
            <a:off x="179031" y="5528997"/>
            <a:ext cx="2794000" cy="157163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27" name="Rectangle 605"/>
          <p:cNvSpPr>
            <a:spLocks noChangeArrowheads="1"/>
          </p:cNvSpPr>
          <p:nvPr/>
        </p:nvSpPr>
        <p:spPr bwMode="auto">
          <a:xfrm>
            <a:off x="658456" y="5528997"/>
            <a:ext cx="576262" cy="1571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28" name="Rectangle 605"/>
          <p:cNvSpPr>
            <a:spLocks noChangeArrowheads="1"/>
          </p:cNvSpPr>
          <p:nvPr/>
        </p:nvSpPr>
        <p:spPr bwMode="auto">
          <a:xfrm>
            <a:off x="1882418" y="5528997"/>
            <a:ext cx="576263" cy="1571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29" name="Rectangle 605"/>
          <p:cNvSpPr>
            <a:spLocks noChangeArrowheads="1"/>
          </p:cNvSpPr>
          <p:nvPr/>
        </p:nvSpPr>
        <p:spPr bwMode="auto">
          <a:xfrm>
            <a:off x="1533168" y="5686160"/>
            <a:ext cx="114300" cy="2032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0" name="Rectangle 605"/>
          <p:cNvSpPr>
            <a:spLocks noChangeArrowheads="1"/>
          </p:cNvSpPr>
          <p:nvPr/>
        </p:nvSpPr>
        <p:spPr bwMode="auto">
          <a:xfrm>
            <a:off x="309206" y="5686160"/>
            <a:ext cx="114300" cy="2032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1" name="Rectangle 605"/>
          <p:cNvSpPr>
            <a:spLocks noChangeArrowheads="1"/>
          </p:cNvSpPr>
          <p:nvPr/>
        </p:nvSpPr>
        <p:spPr bwMode="auto">
          <a:xfrm>
            <a:off x="2685693" y="5686160"/>
            <a:ext cx="114300" cy="2032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2" name="Rectangle 604"/>
          <p:cNvSpPr>
            <a:spLocks noChangeArrowheads="1"/>
          </p:cNvSpPr>
          <p:nvPr/>
        </p:nvSpPr>
        <p:spPr bwMode="auto">
          <a:xfrm>
            <a:off x="179031" y="6370372"/>
            <a:ext cx="2794000" cy="130175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33" name="Rectangle 605"/>
          <p:cNvSpPr>
            <a:spLocks noChangeArrowheads="1"/>
          </p:cNvSpPr>
          <p:nvPr/>
        </p:nvSpPr>
        <p:spPr bwMode="auto">
          <a:xfrm>
            <a:off x="658456" y="6500547"/>
            <a:ext cx="576262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34" name="Rectangle 605"/>
          <p:cNvSpPr>
            <a:spLocks noChangeArrowheads="1"/>
          </p:cNvSpPr>
          <p:nvPr/>
        </p:nvSpPr>
        <p:spPr bwMode="auto">
          <a:xfrm>
            <a:off x="658456" y="6248135"/>
            <a:ext cx="576262" cy="1349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35" name="Rectangle 605"/>
          <p:cNvSpPr>
            <a:spLocks noChangeArrowheads="1"/>
          </p:cNvSpPr>
          <p:nvPr/>
        </p:nvSpPr>
        <p:spPr bwMode="auto">
          <a:xfrm>
            <a:off x="1882418" y="6248135"/>
            <a:ext cx="576263" cy="1349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sp>
        <p:nvSpPr>
          <p:cNvPr id="36" name="Rectangle 605"/>
          <p:cNvSpPr>
            <a:spLocks noChangeArrowheads="1"/>
          </p:cNvSpPr>
          <p:nvPr/>
        </p:nvSpPr>
        <p:spPr bwMode="auto">
          <a:xfrm>
            <a:off x="1533168" y="6356085"/>
            <a:ext cx="114300" cy="20161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7" name="Rectangle 605"/>
          <p:cNvSpPr>
            <a:spLocks noChangeArrowheads="1"/>
          </p:cNvSpPr>
          <p:nvPr/>
        </p:nvSpPr>
        <p:spPr bwMode="auto">
          <a:xfrm>
            <a:off x="309206" y="6356085"/>
            <a:ext cx="114300" cy="20161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8" name="Rectangle 605"/>
          <p:cNvSpPr>
            <a:spLocks noChangeArrowheads="1"/>
          </p:cNvSpPr>
          <p:nvPr/>
        </p:nvSpPr>
        <p:spPr bwMode="auto">
          <a:xfrm>
            <a:off x="2685693" y="6356085"/>
            <a:ext cx="114300" cy="20161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9" name="Rectangle 605"/>
          <p:cNvSpPr>
            <a:spLocks noChangeArrowheads="1"/>
          </p:cNvSpPr>
          <p:nvPr/>
        </p:nvSpPr>
        <p:spPr bwMode="auto">
          <a:xfrm>
            <a:off x="1893531" y="6500547"/>
            <a:ext cx="576262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>
              <a:latin typeface="Georgia" panose="02040502050405020303" pitchFamily="18" charset="0"/>
              <a:ea typeface="HG明朝B" panose="02020809000000000000" pitchFamily="17" charset="-128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78" y="4406208"/>
            <a:ext cx="2530663" cy="2137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" descr="C:\Users\ochi\AppData\Local\Temp\VMwareDnD\01200f2d\rc28_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 t="20924" r="12259" b="22038"/>
          <a:stretch>
            <a:fillRect/>
          </a:stretch>
        </p:blipFill>
        <p:spPr bwMode="auto">
          <a:xfrm>
            <a:off x="6291554" y="4665242"/>
            <a:ext cx="2852446" cy="157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" name="グループ化 41"/>
          <p:cNvGrpSpPr>
            <a:grpSpLocks noChangeAspect="1"/>
          </p:cNvGrpSpPr>
          <p:nvPr/>
        </p:nvGrpSpPr>
        <p:grpSpPr>
          <a:xfrm>
            <a:off x="4388673" y="1187684"/>
            <a:ext cx="4472366" cy="3288705"/>
            <a:chOff x="92520" y="277818"/>
            <a:chExt cx="8944745" cy="6577407"/>
          </a:xfrm>
        </p:grpSpPr>
        <p:grpSp>
          <p:nvGrpSpPr>
            <p:cNvPr id="43" name="グループ化 42"/>
            <p:cNvGrpSpPr/>
            <p:nvPr/>
          </p:nvGrpSpPr>
          <p:grpSpPr>
            <a:xfrm>
              <a:off x="92520" y="2945847"/>
              <a:ext cx="8944745" cy="3190920"/>
              <a:chOff x="92520" y="2945847"/>
              <a:chExt cx="8944745" cy="3190920"/>
            </a:xfrm>
          </p:grpSpPr>
          <p:sp>
            <p:nvSpPr>
              <p:cNvPr id="89" name="直方体 88"/>
              <p:cNvSpPr/>
              <p:nvPr/>
            </p:nvSpPr>
            <p:spPr>
              <a:xfrm>
                <a:off x="459523" y="5408091"/>
                <a:ext cx="7063270" cy="447675"/>
              </a:xfrm>
              <a:prstGeom prst="cube">
                <a:avLst>
                  <a:gd name="adj" fmla="val 87766"/>
                </a:avLst>
              </a:prstGeom>
              <a:solidFill>
                <a:srgbClr val="9E3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sp>
            <p:nvSpPr>
              <p:cNvPr id="90" name="直方体 89"/>
              <p:cNvSpPr/>
              <p:nvPr/>
            </p:nvSpPr>
            <p:spPr>
              <a:xfrm>
                <a:off x="959583" y="4907955"/>
                <a:ext cx="7063270" cy="447675"/>
              </a:xfrm>
              <a:prstGeom prst="cube">
                <a:avLst>
                  <a:gd name="adj" fmla="val 87766"/>
                </a:avLst>
              </a:prstGeom>
              <a:solidFill>
                <a:srgbClr val="9E3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sp>
            <p:nvSpPr>
              <p:cNvPr id="91" name="直方体 90"/>
              <p:cNvSpPr/>
              <p:nvPr/>
            </p:nvSpPr>
            <p:spPr>
              <a:xfrm>
                <a:off x="1469170" y="4403131"/>
                <a:ext cx="7063270" cy="447675"/>
              </a:xfrm>
              <a:prstGeom prst="cube">
                <a:avLst>
                  <a:gd name="adj" fmla="val 87766"/>
                </a:avLst>
              </a:prstGeom>
              <a:solidFill>
                <a:srgbClr val="9E3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sp>
            <p:nvSpPr>
              <p:cNvPr id="92" name="直方体 91"/>
              <p:cNvSpPr/>
              <p:nvPr/>
            </p:nvSpPr>
            <p:spPr>
              <a:xfrm>
                <a:off x="1973995" y="3893542"/>
                <a:ext cx="7063270" cy="447675"/>
              </a:xfrm>
              <a:prstGeom prst="cube">
                <a:avLst>
                  <a:gd name="adj" fmla="val 87766"/>
                </a:avLst>
              </a:prstGeom>
              <a:solidFill>
                <a:srgbClr val="9E3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sp>
            <p:nvSpPr>
              <p:cNvPr id="93" name="直方体 92"/>
              <p:cNvSpPr/>
              <p:nvPr/>
            </p:nvSpPr>
            <p:spPr>
              <a:xfrm>
                <a:off x="232221" y="5906597"/>
                <a:ext cx="6738626" cy="230170"/>
              </a:xfrm>
              <a:prstGeom prst="cube">
                <a:avLst>
                  <a:gd name="adj" fmla="val 75352"/>
                </a:avLst>
              </a:prstGeom>
              <a:solidFill>
                <a:srgbClr val="9E3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sp>
            <p:nvSpPr>
              <p:cNvPr id="94" name="フローチャート : 磁気ディスク 287"/>
              <p:cNvSpPr/>
              <p:nvPr/>
            </p:nvSpPr>
            <p:spPr>
              <a:xfrm>
                <a:off x="3798301" y="5278438"/>
                <a:ext cx="323850" cy="389977"/>
              </a:xfrm>
              <a:prstGeom prst="flowChartMagneticDisk">
                <a:avLst/>
              </a:prstGeom>
              <a:solidFill>
                <a:srgbClr val="9249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sp>
            <p:nvSpPr>
              <p:cNvPr id="95" name="フローチャート : 磁気ディスク 288"/>
              <p:cNvSpPr/>
              <p:nvPr/>
            </p:nvSpPr>
            <p:spPr>
              <a:xfrm>
                <a:off x="6041449" y="5278438"/>
                <a:ext cx="323850" cy="389977"/>
              </a:xfrm>
              <a:prstGeom prst="flowChartMagneticDisk">
                <a:avLst/>
              </a:prstGeom>
              <a:solidFill>
                <a:srgbClr val="9249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sp>
            <p:nvSpPr>
              <p:cNvPr id="96" name="フローチャート : 磁気ディスク 289"/>
              <p:cNvSpPr/>
              <p:nvPr/>
            </p:nvSpPr>
            <p:spPr>
              <a:xfrm>
                <a:off x="1550401" y="5278438"/>
                <a:ext cx="323850" cy="389977"/>
              </a:xfrm>
              <a:prstGeom prst="flowChartMagneticDisk">
                <a:avLst/>
              </a:prstGeom>
              <a:solidFill>
                <a:srgbClr val="9249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grpSp>
            <p:nvGrpSpPr>
              <p:cNvPr id="97" name="グループ化 96"/>
              <p:cNvGrpSpPr/>
              <p:nvPr/>
            </p:nvGrpSpPr>
            <p:grpSpPr>
              <a:xfrm>
                <a:off x="92520" y="3186113"/>
                <a:ext cx="8943976" cy="2828928"/>
                <a:chOff x="-1" y="3186113"/>
                <a:chExt cx="8943976" cy="2828928"/>
              </a:xfrm>
            </p:grpSpPr>
            <p:sp>
              <p:nvSpPr>
                <p:cNvPr id="233" name="直方体 232"/>
                <p:cNvSpPr/>
                <p:nvPr/>
              </p:nvSpPr>
              <p:spPr>
                <a:xfrm>
                  <a:off x="0" y="3190879"/>
                  <a:ext cx="8943975" cy="2824162"/>
                </a:xfrm>
                <a:prstGeom prst="cube">
                  <a:avLst>
                    <a:gd name="adj" fmla="val 81249"/>
                  </a:avLst>
                </a:prstGeom>
                <a:solidFill>
                  <a:srgbClr val="00B050">
                    <a:alpha val="50196"/>
                  </a:srgbClr>
                </a:solidFill>
                <a:ln w="9525">
                  <a:solidFill>
                    <a:srgbClr val="00B050">
                      <a:alpha val="69804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234" name="平行四辺形 233"/>
                <p:cNvSpPr/>
                <p:nvPr/>
              </p:nvSpPr>
              <p:spPr>
                <a:xfrm>
                  <a:off x="-1" y="3186113"/>
                  <a:ext cx="8943975" cy="2300287"/>
                </a:xfrm>
                <a:prstGeom prst="parallelogram">
                  <a:avLst>
                    <a:gd name="adj" fmla="val 100155"/>
                  </a:avLst>
                </a:prstGeom>
                <a:solidFill>
                  <a:srgbClr val="00B050">
                    <a:alpha val="69804"/>
                  </a:srgbClr>
                </a:solidFill>
                <a:ln w="952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000"/>
                </a:p>
              </p:txBody>
            </p:sp>
          </p:grpSp>
          <p:sp>
            <p:nvSpPr>
              <p:cNvPr id="98" name="直方体 97"/>
              <p:cNvSpPr/>
              <p:nvPr/>
            </p:nvSpPr>
            <p:spPr>
              <a:xfrm>
                <a:off x="6336730" y="3145871"/>
                <a:ext cx="2680716" cy="2343151"/>
              </a:xfrm>
              <a:prstGeom prst="cube">
                <a:avLst>
                  <a:gd name="adj" fmla="val 97754"/>
                </a:avLst>
              </a:prstGeom>
              <a:solidFill>
                <a:srgbClr val="9249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sp>
            <p:nvSpPr>
              <p:cNvPr id="99" name="直方体 98"/>
              <p:cNvSpPr/>
              <p:nvPr/>
            </p:nvSpPr>
            <p:spPr>
              <a:xfrm>
                <a:off x="2502346" y="2991837"/>
                <a:ext cx="6531323" cy="2453387"/>
              </a:xfrm>
              <a:prstGeom prst="cube">
                <a:avLst>
                  <a:gd name="adj" fmla="val 94042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sp>
            <p:nvSpPr>
              <p:cNvPr id="100" name="平行四辺形 99"/>
              <p:cNvSpPr/>
              <p:nvPr/>
            </p:nvSpPr>
            <p:spPr>
              <a:xfrm>
                <a:off x="2509043" y="2991836"/>
                <a:ext cx="6519861" cy="2300287"/>
              </a:xfrm>
              <a:prstGeom prst="parallelogram">
                <a:avLst>
                  <a:gd name="adj" fmla="val 100155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grpSp>
            <p:nvGrpSpPr>
              <p:cNvPr id="101" name="グループ化 100"/>
              <p:cNvGrpSpPr/>
              <p:nvPr/>
            </p:nvGrpSpPr>
            <p:grpSpPr>
              <a:xfrm>
                <a:off x="4736529" y="2945847"/>
                <a:ext cx="4278574" cy="3181353"/>
                <a:chOff x="2412586" y="2948971"/>
                <a:chExt cx="4278574" cy="3181353"/>
              </a:xfrm>
            </p:grpSpPr>
            <p:sp>
              <p:nvSpPr>
                <p:cNvPr id="200" name="直方体 199"/>
                <p:cNvSpPr/>
                <p:nvPr/>
              </p:nvSpPr>
              <p:spPr>
                <a:xfrm>
                  <a:off x="2412588" y="2948971"/>
                  <a:ext cx="4278572" cy="2343151"/>
                </a:xfrm>
                <a:prstGeom prst="cube">
                  <a:avLst>
                    <a:gd name="adj" fmla="val 98364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201" name="AutoShape 426"/>
                <p:cNvSpPr>
                  <a:spLocks noChangeArrowheads="1"/>
                </p:cNvSpPr>
                <p:nvPr/>
              </p:nvSpPr>
              <p:spPr bwMode="auto">
                <a:xfrm>
                  <a:off x="2412586" y="2950543"/>
                  <a:ext cx="4275899" cy="2297317"/>
                </a:xfrm>
                <a:prstGeom prst="parallelogram">
                  <a:avLst>
                    <a:gd name="adj" fmla="val 99943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02" name="グループ化 201"/>
                <p:cNvGrpSpPr>
                  <a:grpSpLocks noChangeAspect="1"/>
                </p:cNvGrpSpPr>
                <p:nvPr/>
              </p:nvGrpSpPr>
              <p:grpSpPr>
                <a:xfrm>
                  <a:off x="3208224" y="4581086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229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30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31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32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03" name="グループ化 202"/>
                <p:cNvGrpSpPr>
                  <a:grpSpLocks noChangeAspect="1"/>
                </p:cNvGrpSpPr>
                <p:nvPr/>
              </p:nvGrpSpPr>
              <p:grpSpPr>
                <a:xfrm>
                  <a:off x="2696313" y="5081013"/>
                  <a:ext cx="1314456" cy="368492"/>
                  <a:chOff x="5143504" y="1214422"/>
                  <a:chExt cx="2857520" cy="1019003"/>
                </a:xfrm>
              </p:grpSpPr>
              <p:grpSp>
                <p:nvGrpSpPr>
                  <p:cNvPr id="220" name="グループ化 219"/>
                  <p:cNvGrpSpPr/>
                  <p:nvPr/>
                </p:nvGrpSpPr>
                <p:grpSpPr>
                  <a:xfrm>
                    <a:off x="5143504" y="1214422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227" name="円弧 226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8" name="円弧 227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/>
                  <p:cNvGrpSpPr/>
                  <p:nvPr/>
                </p:nvGrpSpPr>
                <p:grpSpPr>
                  <a:xfrm>
                    <a:off x="5143504" y="1304731"/>
                    <a:ext cx="2857520" cy="928694"/>
                    <a:chOff x="5143504" y="1233293"/>
                    <a:chExt cx="2857520" cy="928694"/>
                  </a:xfrm>
                </p:grpSpPr>
                <p:sp>
                  <p:nvSpPr>
                    <p:cNvPr id="225" name="円弧 224"/>
                    <p:cNvSpPr/>
                    <p:nvPr/>
                  </p:nvSpPr>
                  <p:spPr>
                    <a:xfrm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弧 225"/>
                    <p:cNvSpPr/>
                    <p:nvPr/>
                  </p:nvSpPr>
                  <p:spPr>
                    <a:xfrm flipH="1"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2" name="グループ化 221"/>
                  <p:cNvGrpSpPr>
                    <a:grpSpLocks noChangeAspect="1"/>
                  </p:cNvGrpSpPr>
                  <p:nvPr/>
                </p:nvGrpSpPr>
                <p:grpSpPr>
                  <a:xfrm>
                    <a:off x="6194452" y="1593597"/>
                    <a:ext cx="714380" cy="282670"/>
                    <a:chOff x="5143504" y="1321461"/>
                    <a:chExt cx="2857520" cy="1130674"/>
                  </a:xfrm>
                  <a:solidFill>
                    <a:srgbClr val="CC6600"/>
                  </a:solidFill>
                </p:grpSpPr>
                <p:sp>
                  <p:nvSpPr>
                    <p:cNvPr id="223" name="円弧 222"/>
                    <p:cNvSpPr/>
                    <p:nvPr/>
                  </p:nvSpPr>
                  <p:spPr>
                    <a:xfrm>
                      <a:off x="5143504" y="1321461"/>
                      <a:ext cx="2857520" cy="113067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弧 223"/>
                    <p:cNvSpPr/>
                    <p:nvPr/>
                  </p:nvSpPr>
                  <p:spPr>
                    <a:xfrm flipH="1">
                      <a:off x="5143504" y="1321461"/>
                      <a:ext cx="2857520" cy="113067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04" name="正方形/長方形 203"/>
                <p:cNvSpPr/>
                <p:nvPr/>
              </p:nvSpPr>
              <p:spPr>
                <a:xfrm>
                  <a:off x="3180704" y="5273184"/>
                  <a:ext cx="328612" cy="857140"/>
                </a:xfrm>
                <a:prstGeom prst="rect">
                  <a:avLst/>
                </a:prstGeom>
                <a:solidFill>
                  <a:srgbClr val="9249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5" name="グループ化 204"/>
                <p:cNvGrpSpPr>
                  <a:grpSpLocks noChangeAspect="1"/>
                </p:cNvGrpSpPr>
                <p:nvPr/>
              </p:nvGrpSpPr>
              <p:grpSpPr>
                <a:xfrm>
                  <a:off x="3701824" y="4078382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216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17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18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19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06" name="グループ化 205"/>
                <p:cNvGrpSpPr>
                  <a:grpSpLocks noChangeAspect="1"/>
                </p:cNvGrpSpPr>
                <p:nvPr/>
              </p:nvGrpSpPr>
              <p:grpSpPr>
                <a:xfrm>
                  <a:off x="4209072" y="3568854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212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13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14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15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07" name="グループ化 206"/>
                <p:cNvGrpSpPr>
                  <a:grpSpLocks noChangeAspect="1"/>
                </p:cNvGrpSpPr>
                <p:nvPr/>
              </p:nvGrpSpPr>
              <p:grpSpPr>
                <a:xfrm>
                  <a:off x="4716320" y="3066150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208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9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10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11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102" name="グループ化 101"/>
              <p:cNvGrpSpPr/>
              <p:nvPr/>
            </p:nvGrpSpPr>
            <p:grpSpPr>
              <a:xfrm>
                <a:off x="2497584" y="5443535"/>
                <a:ext cx="1981200" cy="52390"/>
                <a:chOff x="2405063" y="5443535"/>
                <a:chExt cx="1981200" cy="52390"/>
              </a:xfrm>
            </p:grpSpPr>
            <p:sp>
              <p:nvSpPr>
                <p:cNvPr id="198" name="正方形/長方形 197"/>
                <p:cNvSpPr/>
                <p:nvPr/>
              </p:nvSpPr>
              <p:spPr>
                <a:xfrm>
                  <a:off x="2405063" y="5443537"/>
                  <a:ext cx="280987" cy="47625"/>
                </a:xfrm>
                <a:prstGeom prst="rect">
                  <a:avLst/>
                </a:prstGeom>
                <a:solidFill>
                  <a:srgbClr val="9249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199" name="正方形/長方形 198"/>
                <p:cNvSpPr/>
                <p:nvPr/>
              </p:nvSpPr>
              <p:spPr>
                <a:xfrm>
                  <a:off x="4014803" y="5443535"/>
                  <a:ext cx="371460" cy="52390"/>
                </a:xfrm>
                <a:prstGeom prst="rect">
                  <a:avLst/>
                </a:prstGeom>
                <a:solidFill>
                  <a:srgbClr val="9249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000"/>
                </a:p>
              </p:txBody>
            </p:sp>
          </p:grpSp>
          <p:sp>
            <p:nvSpPr>
              <p:cNvPr id="103" name="正方形/長方形 102"/>
              <p:cNvSpPr/>
              <p:nvPr/>
            </p:nvSpPr>
            <p:spPr>
              <a:xfrm>
                <a:off x="4740721" y="5448300"/>
                <a:ext cx="280987" cy="47625"/>
              </a:xfrm>
              <a:prstGeom prst="rect">
                <a:avLst/>
              </a:prstGeom>
              <a:solidFill>
                <a:srgbClr val="9249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grpSp>
            <p:nvGrpSpPr>
              <p:cNvPr id="104" name="グループ化 103"/>
              <p:cNvGrpSpPr/>
              <p:nvPr/>
            </p:nvGrpSpPr>
            <p:grpSpPr>
              <a:xfrm>
                <a:off x="225887" y="4158398"/>
                <a:ext cx="3310322" cy="1973565"/>
                <a:chOff x="225887" y="4158398"/>
                <a:chExt cx="3310322" cy="1973565"/>
              </a:xfrm>
            </p:grpSpPr>
            <p:sp>
              <p:nvSpPr>
                <p:cNvPr id="163" name="直方体 162"/>
                <p:cNvSpPr/>
                <p:nvPr/>
              </p:nvSpPr>
              <p:spPr>
                <a:xfrm>
                  <a:off x="225887" y="4158398"/>
                  <a:ext cx="3310322" cy="1327966"/>
                </a:xfrm>
                <a:prstGeom prst="cube">
                  <a:avLst>
                    <a:gd name="adj" fmla="val 96652"/>
                  </a:avLst>
                </a:prstGeom>
                <a:solidFill>
                  <a:srgbClr val="9249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000"/>
                </a:p>
              </p:txBody>
            </p:sp>
            <p:grpSp>
              <p:nvGrpSpPr>
                <p:cNvPr id="164" name="グループ化 163"/>
                <p:cNvGrpSpPr/>
                <p:nvPr/>
              </p:nvGrpSpPr>
              <p:grpSpPr>
                <a:xfrm>
                  <a:off x="1556605" y="4246101"/>
                  <a:ext cx="1326280" cy="394955"/>
                  <a:chOff x="1556605" y="4246101"/>
                  <a:chExt cx="1326280" cy="394955"/>
                </a:xfrm>
              </p:grpSpPr>
              <p:grpSp>
                <p:nvGrpSpPr>
                  <p:cNvPr id="192" name="グループ化 191"/>
                  <p:cNvGrpSpPr/>
                  <p:nvPr/>
                </p:nvGrpSpPr>
                <p:grpSpPr>
                  <a:xfrm>
                    <a:off x="1556605" y="4246101"/>
                    <a:ext cx="1326280" cy="391585"/>
                    <a:chOff x="1340246" y="4503303"/>
                    <a:chExt cx="1326280" cy="391585"/>
                  </a:xfrm>
                </p:grpSpPr>
                <p:sp>
                  <p:nvSpPr>
                    <p:cNvPr id="195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340246" y="4528024"/>
                      <a:ext cx="1326280" cy="33368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96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340246" y="4561208"/>
                      <a:ext cx="1326280" cy="333680"/>
                    </a:xfrm>
                    <a:prstGeom prst="ellipse">
                      <a:avLst/>
                    </a:prstGeom>
                    <a:solidFill>
                      <a:srgbClr val="00D25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97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837183" y="4503303"/>
                      <a:ext cx="332484" cy="103668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193" name="フリーフォーム 192"/>
                  <p:cNvSpPr/>
                  <p:nvPr/>
                </p:nvSpPr>
                <p:spPr>
                  <a:xfrm>
                    <a:off x="2035621" y="4574382"/>
                    <a:ext cx="330994" cy="66674"/>
                  </a:xfrm>
                  <a:custGeom>
                    <a:avLst/>
                    <a:gdLst>
                      <a:gd name="connsiteX0" fmla="*/ 0 w 330994"/>
                      <a:gd name="connsiteY0" fmla="*/ 0 h 42863"/>
                      <a:gd name="connsiteX1" fmla="*/ 2381 w 330994"/>
                      <a:gd name="connsiteY1" fmla="*/ 35719 h 42863"/>
                      <a:gd name="connsiteX2" fmla="*/ 47625 w 330994"/>
                      <a:gd name="connsiteY2" fmla="*/ 40482 h 42863"/>
                      <a:gd name="connsiteX3" fmla="*/ 130969 w 330994"/>
                      <a:gd name="connsiteY3" fmla="*/ 42863 h 42863"/>
                      <a:gd name="connsiteX4" fmla="*/ 197644 w 330994"/>
                      <a:gd name="connsiteY4" fmla="*/ 42863 h 42863"/>
                      <a:gd name="connsiteX5" fmla="*/ 278606 w 330994"/>
                      <a:gd name="connsiteY5" fmla="*/ 42863 h 42863"/>
                      <a:gd name="connsiteX6" fmla="*/ 330994 w 330994"/>
                      <a:gd name="connsiteY6" fmla="*/ 38100 h 42863"/>
                      <a:gd name="connsiteX7" fmla="*/ 330994 w 330994"/>
                      <a:gd name="connsiteY7" fmla="*/ 2382 h 42863"/>
                      <a:gd name="connsiteX8" fmla="*/ 0 w 330994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30994" h="42863">
                        <a:moveTo>
                          <a:pt x="0" y="0"/>
                        </a:moveTo>
                        <a:lnTo>
                          <a:pt x="2381" y="35719"/>
                        </a:lnTo>
                        <a:lnTo>
                          <a:pt x="47625" y="40482"/>
                        </a:lnTo>
                        <a:lnTo>
                          <a:pt x="130969" y="42863"/>
                        </a:lnTo>
                        <a:lnTo>
                          <a:pt x="197644" y="42863"/>
                        </a:lnTo>
                        <a:lnTo>
                          <a:pt x="278606" y="42863"/>
                        </a:lnTo>
                        <a:lnTo>
                          <a:pt x="330994" y="38100"/>
                        </a:lnTo>
                        <a:lnTo>
                          <a:pt x="330994" y="238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194" name="フリーフォーム 193"/>
                  <p:cNvSpPr/>
                  <p:nvPr/>
                </p:nvSpPr>
                <p:spPr>
                  <a:xfrm>
                    <a:off x="2023715" y="4581526"/>
                    <a:ext cx="354806" cy="50005"/>
                  </a:xfrm>
                  <a:custGeom>
                    <a:avLst/>
                    <a:gdLst>
                      <a:gd name="connsiteX0" fmla="*/ 0 w 330994"/>
                      <a:gd name="connsiteY0" fmla="*/ 0 h 42863"/>
                      <a:gd name="connsiteX1" fmla="*/ 2381 w 330994"/>
                      <a:gd name="connsiteY1" fmla="*/ 35719 h 42863"/>
                      <a:gd name="connsiteX2" fmla="*/ 47625 w 330994"/>
                      <a:gd name="connsiteY2" fmla="*/ 40482 h 42863"/>
                      <a:gd name="connsiteX3" fmla="*/ 130969 w 330994"/>
                      <a:gd name="connsiteY3" fmla="*/ 42863 h 42863"/>
                      <a:gd name="connsiteX4" fmla="*/ 197644 w 330994"/>
                      <a:gd name="connsiteY4" fmla="*/ 42863 h 42863"/>
                      <a:gd name="connsiteX5" fmla="*/ 278606 w 330994"/>
                      <a:gd name="connsiteY5" fmla="*/ 42863 h 42863"/>
                      <a:gd name="connsiteX6" fmla="*/ 330994 w 330994"/>
                      <a:gd name="connsiteY6" fmla="*/ 38100 h 42863"/>
                      <a:gd name="connsiteX7" fmla="*/ 330994 w 330994"/>
                      <a:gd name="connsiteY7" fmla="*/ 2382 h 42863"/>
                      <a:gd name="connsiteX8" fmla="*/ 0 w 330994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30994" h="42863">
                        <a:moveTo>
                          <a:pt x="0" y="0"/>
                        </a:moveTo>
                        <a:lnTo>
                          <a:pt x="2381" y="35719"/>
                        </a:lnTo>
                        <a:lnTo>
                          <a:pt x="47625" y="40482"/>
                        </a:lnTo>
                        <a:lnTo>
                          <a:pt x="130969" y="42863"/>
                        </a:lnTo>
                        <a:lnTo>
                          <a:pt x="197644" y="42863"/>
                        </a:lnTo>
                        <a:lnTo>
                          <a:pt x="278606" y="42863"/>
                        </a:lnTo>
                        <a:lnTo>
                          <a:pt x="330994" y="38100"/>
                        </a:lnTo>
                        <a:lnTo>
                          <a:pt x="330994" y="238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B050">
                      <a:alpha val="69804"/>
                    </a:srgb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1000"/>
                  </a:p>
                </p:txBody>
              </p:sp>
            </p:grpSp>
            <p:grpSp>
              <p:nvGrpSpPr>
                <p:cNvPr id="165" name="グループ化 164"/>
                <p:cNvGrpSpPr/>
                <p:nvPr/>
              </p:nvGrpSpPr>
              <p:grpSpPr>
                <a:xfrm>
                  <a:off x="540229" y="5281954"/>
                  <a:ext cx="1314456" cy="368491"/>
                  <a:chOff x="540229" y="5281954"/>
                  <a:chExt cx="1314456" cy="368491"/>
                </a:xfrm>
              </p:grpSpPr>
              <p:grpSp>
                <p:nvGrpSpPr>
                  <p:cNvPr id="180" name="グループ化 179"/>
                  <p:cNvGrpSpPr/>
                  <p:nvPr/>
                </p:nvGrpSpPr>
                <p:grpSpPr>
                  <a:xfrm>
                    <a:off x="540229" y="5281954"/>
                    <a:ext cx="1314456" cy="335834"/>
                    <a:chOff x="5143504" y="1214422"/>
                    <a:chExt cx="2857520" cy="928694"/>
                  </a:xfrm>
                </p:grpSpPr>
                <p:sp>
                  <p:nvSpPr>
                    <p:cNvPr id="190" name="円弧 189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C000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" name="円弧 190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C000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1" name="グループ化 180"/>
                  <p:cNvGrpSpPr/>
                  <p:nvPr/>
                </p:nvGrpSpPr>
                <p:grpSpPr>
                  <a:xfrm>
                    <a:off x="540229" y="5314611"/>
                    <a:ext cx="1314456" cy="335834"/>
                    <a:chOff x="447708" y="5314611"/>
                    <a:chExt cx="1314456" cy="335834"/>
                  </a:xfrm>
                  <a:solidFill>
                    <a:schemeClr val="bg1"/>
                  </a:solidFill>
                </p:grpSpPr>
                <p:sp>
                  <p:nvSpPr>
                    <p:cNvPr id="188" name="円弧 187"/>
                    <p:cNvSpPr/>
                    <p:nvPr/>
                  </p:nvSpPr>
                  <p:spPr>
                    <a:xfrm>
                      <a:off x="447708" y="5314611"/>
                      <a:ext cx="1314456" cy="33583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" name="円弧 188"/>
                    <p:cNvSpPr/>
                    <p:nvPr/>
                  </p:nvSpPr>
                  <p:spPr>
                    <a:xfrm flipH="1">
                      <a:off x="447708" y="5314611"/>
                      <a:ext cx="1314456" cy="33583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2" name="フリーフォーム 181"/>
                  <p:cNvSpPr/>
                  <p:nvPr/>
                </p:nvSpPr>
                <p:spPr>
                  <a:xfrm>
                    <a:off x="960879" y="5323428"/>
                    <a:ext cx="716757" cy="34765"/>
                  </a:xfrm>
                  <a:custGeom>
                    <a:avLst/>
                    <a:gdLst>
                      <a:gd name="connsiteX0" fmla="*/ 0 w 581024"/>
                      <a:gd name="connsiteY0" fmla="*/ 0 h 45719"/>
                      <a:gd name="connsiteX1" fmla="*/ 581024 w 581024"/>
                      <a:gd name="connsiteY1" fmla="*/ 0 h 45719"/>
                      <a:gd name="connsiteX2" fmla="*/ 581024 w 581024"/>
                      <a:gd name="connsiteY2" fmla="*/ 45719 h 45719"/>
                      <a:gd name="connsiteX3" fmla="*/ 0 w 581024"/>
                      <a:gd name="connsiteY3" fmla="*/ 45719 h 45719"/>
                      <a:gd name="connsiteX4" fmla="*/ 0 w 581024"/>
                      <a:gd name="connsiteY4" fmla="*/ 0 h 45719"/>
                      <a:gd name="connsiteX0" fmla="*/ 0 w 581024"/>
                      <a:gd name="connsiteY0" fmla="*/ 2381 h 48100"/>
                      <a:gd name="connsiteX1" fmla="*/ 300037 w 581024"/>
                      <a:gd name="connsiteY1" fmla="*/ 0 h 48100"/>
                      <a:gd name="connsiteX2" fmla="*/ 581024 w 581024"/>
                      <a:gd name="connsiteY2" fmla="*/ 48100 h 48100"/>
                      <a:gd name="connsiteX3" fmla="*/ 0 w 581024"/>
                      <a:gd name="connsiteY3" fmla="*/ 48100 h 48100"/>
                      <a:gd name="connsiteX4" fmla="*/ 0 w 581024"/>
                      <a:gd name="connsiteY4" fmla="*/ 2381 h 48100"/>
                      <a:gd name="connsiteX0" fmla="*/ 0 w 628649"/>
                      <a:gd name="connsiteY0" fmla="*/ 2381 h 48100"/>
                      <a:gd name="connsiteX1" fmla="*/ 300037 w 628649"/>
                      <a:gd name="connsiteY1" fmla="*/ 0 h 48100"/>
                      <a:gd name="connsiteX2" fmla="*/ 628649 w 628649"/>
                      <a:gd name="connsiteY2" fmla="*/ 48100 h 48100"/>
                      <a:gd name="connsiteX3" fmla="*/ 0 w 628649"/>
                      <a:gd name="connsiteY3" fmla="*/ 48100 h 48100"/>
                      <a:gd name="connsiteX4" fmla="*/ 0 w 628649"/>
                      <a:gd name="connsiteY4" fmla="*/ 2381 h 48100"/>
                      <a:gd name="connsiteX0" fmla="*/ 0 w 628649"/>
                      <a:gd name="connsiteY0" fmla="*/ -1 h 45718"/>
                      <a:gd name="connsiteX1" fmla="*/ 402375 w 628649"/>
                      <a:gd name="connsiteY1" fmla="*/ 749 h 45718"/>
                      <a:gd name="connsiteX2" fmla="*/ 628649 w 628649"/>
                      <a:gd name="connsiteY2" fmla="*/ 45718 h 45718"/>
                      <a:gd name="connsiteX3" fmla="*/ 0 w 628649"/>
                      <a:gd name="connsiteY3" fmla="*/ 45718 h 45718"/>
                      <a:gd name="connsiteX4" fmla="*/ 0 w 628649"/>
                      <a:gd name="connsiteY4" fmla="*/ -1 h 45718"/>
                      <a:gd name="connsiteX0" fmla="*/ 0 w 628649"/>
                      <a:gd name="connsiteY0" fmla="*/ 0 h 45719"/>
                      <a:gd name="connsiteX1" fmla="*/ 439968 w 628649"/>
                      <a:gd name="connsiteY1" fmla="*/ 751 h 45719"/>
                      <a:gd name="connsiteX2" fmla="*/ 628649 w 628649"/>
                      <a:gd name="connsiteY2" fmla="*/ 45719 h 45719"/>
                      <a:gd name="connsiteX3" fmla="*/ 0 w 628649"/>
                      <a:gd name="connsiteY3" fmla="*/ 45719 h 45719"/>
                      <a:gd name="connsiteX4" fmla="*/ 0 w 628649"/>
                      <a:gd name="connsiteY4" fmla="*/ 0 h 45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649" h="45719">
                        <a:moveTo>
                          <a:pt x="0" y="0"/>
                        </a:moveTo>
                        <a:lnTo>
                          <a:pt x="439968" y="751"/>
                        </a:lnTo>
                        <a:lnTo>
                          <a:pt x="628649" y="45719"/>
                        </a:lnTo>
                        <a:lnTo>
                          <a:pt x="0" y="457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E3C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183" name="フリーフォーム 182"/>
                  <p:cNvSpPr/>
                  <p:nvPr/>
                </p:nvSpPr>
                <p:spPr>
                  <a:xfrm>
                    <a:off x="1549846" y="5345906"/>
                    <a:ext cx="304800" cy="142875"/>
                  </a:xfrm>
                  <a:custGeom>
                    <a:avLst/>
                    <a:gdLst>
                      <a:gd name="connsiteX0" fmla="*/ 0 w 304800"/>
                      <a:gd name="connsiteY0" fmla="*/ 142875 h 142875"/>
                      <a:gd name="connsiteX1" fmla="*/ 304800 w 304800"/>
                      <a:gd name="connsiteY1" fmla="*/ 142875 h 142875"/>
                      <a:gd name="connsiteX2" fmla="*/ 297656 w 304800"/>
                      <a:gd name="connsiteY2" fmla="*/ 111919 h 142875"/>
                      <a:gd name="connsiteX3" fmla="*/ 245269 w 304800"/>
                      <a:gd name="connsiteY3" fmla="*/ 66675 h 142875"/>
                      <a:gd name="connsiteX4" fmla="*/ 183356 w 304800"/>
                      <a:gd name="connsiteY4" fmla="*/ 40482 h 142875"/>
                      <a:gd name="connsiteX5" fmla="*/ 109538 w 304800"/>
                      <a:gd name="connsiteY5" fmla="*/ 19050 h 142875"/>
                      <a:gd name="connsiteX6" fmla="*/ 33338 w 304800"/>
                      <a:gd name="connsiteY6" fmla="*/ 2382 h 142875"/>
                      <a:gd name="connsiteX7" fmla="*/ 2381 w 304800"/>
                      <a:gd name="connsiteY7" fmla="*/ 0 h 142875"/>
                      <a:gd name="connsiteX8" fmla="*/ 0 w 304800"/>
                      <a:gd name="connsiteY8" fmla="*/ 142875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04800" h="142875">
                        <a:moveTo>
                          <a:pt x="0" y="142875"/>
                        </a:moveTo>
                        <a:lnTo>
                          <a:pt x="304800" y="142875"/>
                        </a:lnTo>
                        <a:lnTo>
                          <a:pt x="297656" y="111919"/>
                        </a:lnTo>
                        <a:lnTo>
                          <a:pt x="245269" y="66675"/>
                        </a:lnTo>
                        <a:lnTo>
                          <a:pt x="183356" y="40482"/>
                        </a:lnTo>
                        <a:lnTo>
                          <a:pt x="109538" y="19050"/>
                        </a:lnTo>
                        <a:lnTo>
                          <a:pt x="33338" y="2382"/>
                        </a:lnTo>
                        <a:lnTo>
                          <a:pt x="2381" y="0"/>
                        </a:lnTo>
                        <a:cubicBezTo>
                          <a:pt x="1587" y="47625"/>
                          <a:pt x="794" y="95250"/>
                          <a:pt x="0" y="142875"/>
                        </a:cubicBezTo>
                        <a:close/>
                      </a:path>
                    </a:pathLst>
                  </a:cu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184" name="フリーフォーム 183"/>
                  <p:cNvSpPr/>
                  <p:nvPr/>
                </p:nvSpPr>
                <p:spPr>
                  <a:xfrm>
                    <a:off x="771972" y="5412584"/>
                    <a:ext cx="773112" cy="71436"/>
                  </a:xfrm>
                  <a:custGeom>
                    <a:avLst/>
                    <a:gdLst>
                      <a:gd name="connsiteX0" fmla="*/ 0 w 200025"/>
                      <a:gd name="connsiteY0" fmla="*/ 0 h 71436"/>
                      <a:gd name="connsiteX1" fmla="*/ 200025 w 200025"/>
                      <a:gd name="connsiteY1" fmla="*/ 0 h 71436"/>
                      <a:gd name="connsiteX2" fmla="*/ 200025 w 200025"/>
                      <a:gd name="connsiteY2" fmla="*/ 71436 h 71436"/>
                      <a:gd name="connsiteX3" fmla="*/ 0 w 200025"/>
                      <a:gd name="connsiteY3" fmla="*/ 71436 h 71436"/>
                      <a:gd name="connsiteX4" fmla="*/ 0 w 200025"/>
                      <a:gd name="connsiteY4" fmla="*/ 0 h 71436"/>
                      <a:gd name="connsiteX0" fmla="*/ 45243 w 245268"/>
                      <a:gd name="connsiteY0" fmla="*/ 0 h 71436"/>
                      <a:gd name="connsiteX1" fmla="*/ 245268 w 245268"/>
                      <a:gd name="connsiteY1" fmla="*/ 0 h 71436"/>
                      <a:gd name="connsiteX2" fmla="*/ 245268 w 245268"/>
                      <a:gd name="connsiteY2" fmla="*/ 71436 h 71436"/>
                      <a:gd name="connsiteX3" fmla="*/ 0 w 245268"/>
                      <a:gd name="connsiteY3" fmla="*/ 71436 h 71436"/>
                      <a:gd name="connsiteX4" fmla="*/ 45243 w 245268"/>
                      <a:gd name="connsiteY4" fmla="*/ 0 h 71436"/>
                      <a:gd name="connsiteX0" fmla="*/ 69055 w 245268"/>
                      <a:gd name="connsiteY0" fmla="*/ 0 h 71436"/>
                      <a:gd name="connsiteX1" fmla="*/ 245268 w 245268"/>
                      <a:gd name="connsiteY1" fmla="*/ 0 h 71436"/>
                      <a:gd name="connsiteX2" fmla="*/ 245268 w 245268"/>
                      <a:gd name="connsiteY2" fmla="*/ 71436 h 71436"/>
                      <a:gd name="connsiteX3" fmla="*/ 0 w 245268"/>
                      <a:gd name="connsiteY3" fmla="*/ 71436 h 71436"/>
                      <a:gd name="connsiteX4" fmla="*/ 69055 w 245268"/>
                      <a:gd name="connsiteY4" fmla="*/ 0 h 71436"/>
                      <a:gd name="connsiteX0" fmla="*/ 76199 w 245268"/>
                      <a:gd name="connsiteY0" fmla="*/ 0 h 71436"/>
                      <a:gd name="connsiteX1" fmla="*/ 245268 w 245268"/>
                      <a:gd name="connsiteY1" fmla="*/ 0 h 71436"/>
                      <a:gd name="connsiteX2" fmla="*/ 245268 w 245268"/>
                      <a:gd name="connsiteY2" fmla="*/ 71436 h 71436"/>
                      <a:gd name="connsiteX3" fmla="*/ 0 w 245268"/>
                      <a:gd name="connsiteY3" fmla="*/ 71436 h 71436"/>
                      <a:gd name="connsiteX4" fmla="*/ 76199 w 245268"/>
                      <a:gd name="connsiteY4" fmla="*/ 0 h 71436"/>
                      <a:gd name="connsiteX0" fmla="*/ 23318 w 245268"/>
                      <a:gd name="connsiteY0" fmla="*/ 2382 h 71436"/>
                      <a:gd name="connsiteX1" fmla="*/ 245268 w 245268"/>
                      <a:gd name="connsiteY1" fmla="*/ 0 h 71436"/>
                      <a:gd name="connsiteX2" fmla="*/ 245268 w 245268"/>
                      <a:gd name="connsiteY2" fmla="*/ 71436 h 71436"/>
                      <a:gd name="connsiteX3" fmla="*/ 0 w 245268"/>
                      <a:gd name="connsiteY3" fmla="*/ 71436 h 71436"/>
                      <a:gd name="connsiteX4" fmla="*/ 23318 w 245268"/>
                      <a:gd name="connsiteY4" fmla="*/ 2382 h 71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268" h="71436">
                        <a:moveTo>
                          <a:pt x="23318" y="2382"/>
                        </a:moveTo>
                        <a:lnTo>
                          <a:pt x="245268" y="0"/>
                        </a:lnTo>
                        <a:lnTo>
                          <a:pt x="245268" y="71436"/>
                        </a:lnTo>
                        <a:lnTo>
                          <a:pt x="0" y="71436"/>
                        </a:lnTo>
                        <a:lnTo>
                          <a:pt x="23318" y="2382"/>
                        </a:lnTo>
                        <a:close/>
                      </a:path>
                    </a:pathLst>
                  </a:custGeom>
                  <a:solidFill>
                    <a:srgbClr val="996633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1000"/>
                  </a:p>
                </p:txBody>
              </p:sp>
              <p:grpSp>
                <p:nvGrpSpPr>
                  <p:cNvPr id="185" name="グループ化 184"/>
                  <p:cNvGrpSpPr/>
                  <p:nvPr/>
                </p:nvGrpSpPr>
                <p:grpSpPr>
                  <a:xfrm>
                    <a:off x="540229" y="5312230"/>
                    <a:ext cx="1314456" cy="335834"/>
                    <a:chOff x="447708" y="5314611"/>
                    <a:chExt cx="1314456" cy="335834"/>
                  </a:xfrm>
                  <a:solidFill>
                    <a:srgbClr val="00B050">
                      <a:alpha val="69804"/>
                    </a:srgbClr>
                  </a:solidFill>
                </p:grpSpPr>
                <p:sp>
                  <p:nvSpPr>
                    <p:cNvPr id="186" name="円弧 185"/>
                    <p:cNvSpPr/>
                    <p:nvPr/>
                  </p:nvSpPr>
                  <p:spPr>
                    <a:xfrm>
                      <a:off x="447708" y="5314611"/>
                      <a:ext cx="1314456" cy="33583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" name="円弧 186"/>
                    <p:cNvSpPr/>
                    <p:nvPr/>
                  </p:nvSpPr>
                  <p:spPr>
                    <a:xfrm flipH="1">
                      <a:off x="447708" y="5314611"/>
                      <a:ext cx="1314456" cy="33583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66" name="正方形/長方形 165"/>
                <p:cNvSpPr/>
                <p:nvPr/>
              </p:nvSpPr>
              <p:spPr>
                <a:xfrm>
                  <a:off x="1021254" y="5274823"/>
                  <a:ext cx="328612" cy="857140"/>
                </a:xfrm>
                <a:prstGeom prst="rect">
                  <a:avLst/>
                </a:prstGeom>
                <a:solidFill>
                  <a:srgbClr val="9249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7" name="グループ化 166"/>
                <p:cNvGrpSpPr>
                  <a:grpSpLocks noChangeAspect="1"/>
                </p:cNvGrpSpPr>
                <p:nvPr/>
              </p:nvGrpSpPr>
              <p:grpSpPr>
                <a:xfrm>
                  <a:off x="1023664" y="5223790"/>
                  <a:ext cx="328614" cy="102220"/>
                  <a:chOff x="5143504" y="-838617"/>
                  <a:chExt cx="2857520" cy="1130689"/>
                </a:xfrm>
                <a:solidFill>
                  <a:srgbClr val="CC6600"/>
                </a:solidFill>
              </p:grpSpPr>
              <p:sp>
                <p:nvSpPr>
                  <p:cNvPr id="178" name="円弧 177"/>
                  <p:cNvSpPr/>
                  <p:nvPr/>
                </p:nvSpPr>
                <p:spPr>
                  <a:xfrm>
                    <a:off x="5143504" y="-838617"/>
                    <a:ext cx="2857520" cy="1130689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" name="円弧 178"/>
                  <p:cNvSpPr/>
                  <p:nvPr/>
                </p:nvSpPr>
                <p:spPr>
                  <a:xfrm flipH="1">
                    <a:off x="5143504" y="-838617"/>
                    <a:ext cx="2857520" cy="1130667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8" name="グループ化 167"/>
                <p:cNvGrpSpPr/>
                <p:nvPr/>
              </p:nvGrpSpPr>
              <p:grpSpPr>
                <a:xfrm>
                  <a:off x="1054090" y="4727148"/>
                  <a:ext cx="1328664" cy="418734"/>
                  <a:chOff x="1054090" y="4727148"/>
                  <a:chExt cx="1328664" cy="418734"/>
                </a:xfrm>
              </p:grpSpPr>
              <p:sp>
                <p:nvSpPr>
                  <p:cNvPr id="169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056474" y="4770921"/>
                    <a:ext cx="1326280" cy="33368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70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056474" y="4804105"/>
                    <a:ext cx="1326280" cy="33368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71" name="フリーフォーム 170"/>
                  <p:cNvSpPr/>
                  <p:nvPr/>
                </p:nvSpPr>
                <p:spPr>
                  <a:xfrm>
                    <a:off x="1185517" y="4905375"/>
                    <a:ext cx="1191419" cy="240507"/>
                  </a:xfrm>
                  <a:custGeom>
                    <a:avLst/>
                    <a:gdLst>
                      <a:gd name="connsiteX0" fmla="*/ 0 w 1190625"/>
                      <a:gd name="connsiteY0" fmla="*/ 161925 h 228600"/>
                      <a:gd name="connsiteX1" fmla="*/ 280987 w 1190625"/>
                      <a:gd name="connsiteY1" fmla="*/ 221457 h 228600"/>
                      <a:gd name="connsiteX2" fmla="*/ 566737 w 1190625"/>
                      <a:gd name="connsiteY2" fmla="*/ 228600 h 228600"/>
                      <a:gd name="connsiteX3" fmla="*/ 873919 w 1190625"/>
                      <a:gd name="connsiteY3" fmla="*/ 209550 h 228600"/>
                      <a:gd name="connsiteX4" fmla="*/ 1045369 w 1190625"/>
                      <a:gd name="connsiteY4" fmla="*/ 169069 h 228600"/>
                      <a:gd name="connsiteX5" fmla="*/ 1171575 w 1190625"/>
                      <a:gd name="connsiteY5" fmla="*/ 109538 h 228600"/>
                      <a:gd name="connsiteX6" fmla="*/ 1190625 w 1190625"/>
                      <a:gd name="connsiteY6" fmla="*/ 57150 h 228600"/>
                      <a:gd name="connsiteX7" fmla="*/ 1162050 w 1190625"/>
                      <a:gd name="connsiteY7" fmla="*/ 16669 h 228600"/>
                      <a:gd name="connsiteX8" fmla="*/ 1135856 w 1190625"/>
                      <a:gd name="connsiteY8" fmla="*/ 0 h 228600"/>
                      <a:gd name="connsiteX9" fmla="*/ 164306 w 1190625"/>
                      <a:gd name="connsiteY9" fmla="*/ 0 h 228600"/>
                      <a:gd name="connsiteX10" fmla="*/ 0 w 1190625"/>
                      <a:gd name="connsiteY10" fmla="*/ 161925 h 228600"/>
                      <a:gd name="connsiteX0" fmla="*/ 0 w 1190625"/>
                      <a:gd name="connsiteY0" fmla="*/ 161925 h 228600"/>
                      <a:gd name="connsiteX1" fmla="*/ 280987 w 1190625"/>
                      <a:gd name="connsiteY1" fmla="*/ 221457 h 228600"/>
                      <a:gd name="connsiteX2" fmla="*/ 566737 w 1190625"/>
                      <a:gd name="connsiteY2" fmla="*/ 228600 h 228600"/>
                      <a:gd name="connsiteX3" fmla="*/ 873919 w 1190625"/>
                      <a:gd name="connsiteY3" fmla="*/ 209550 h 228600"/>
                      <a:gd name="connsiteX4" fmla="*/ 1045369 w 1190625"/>
                      <a:gd name="connsiteY4" fmla="*/ 169069 h 228600"/>
                      <a:gd name="connsiteX5" fmla="*/ 1171575 w 1190625"/>
                      <a:gd name="connsiteY5" fmla="*/ 109538 h 228600"/>
                      <a:gd name="connsiteX6" fmla="*/ 1190625 w 1190625"/>
                      <a:gd name="connsiteY6" fmla="*/ 57150 h 228600"/>
                      <a:gd name="connsiteX7" fmla="*/ 1162050 w 1190625"/>
                      <a:gd name="connsiteY7" fmla="*/ 16669 h 228600"/>
                      <a:gd name="connsiteX8" fmla="*/ 1135856 w 1190625"/>
                      <a:gd name="connsiteY8" fmla="*/ 0 h 228600"/>
                      <a:gd name="connsiteX9" fmla="*/ 164306 w 1190625"/>
                      <a:gd name="connsiteY9" fmla="*/ 0 h 228600"/>
                      <a:gd name="connsiteX10" fmla="*/ 0 w 1190625"/>
                      <a:gd name="connsiteY10" fmla="*/ 161925 h 228600"/>
                      <a:gd name="connsiteX0" fmla="*/ 0 w 1190625"/>
                      <a:gd name="connsiteY0" fmla="*/ 161925 h 228600"/>
                      <a:gd name="connsiteX1" fmla="*/ 280987 w 1190625"/>
                      <a:gd name="connsiteY1" fmla="*/ 221457 h 228600"/>
                      <a:gd name="connsiteX2" fmla="*/ 566737 w 1190625"/>
                      <a:gd name="connsiteY2" fmla="*/ 228600 h 228600"/>
                      <a:gd name="connsiteX3" fmla="*/ 873919 w 1190625"/>
                      <a:gd name="connsiteY3" fmla="*/ 209550 h 228600"/>
                      <a:gd name="connsiteX4" fmla="*/ 1045369 w 1190625"/>
                      <a:gd name="connsiteY4" fmla="*/ 169069 h 228600"/>
                      <a:gd name="connsiteX5" fmla="*/ 1171575 w 1190625"/>
                      <a:gd name="connsiteY5" fmla="*/ 109538 h 228600"/>
                      <a:gd name="connsiteX6" fmla="*/ 1190625 w 1190625"/>
                      <a:gd name="connsiteY6" fmla="*/ 57150 h 228600"/>
                      <a:gd name="connsiteX7" fmla="*/ 1162050 w 1190625"/>
                      <a:gd name="connsiteY7" fmla="*/ 16669 h 228600"/>
                      <a:gd name="connsiteX8" fmla="*/ 1135856 w 1190625"/>
                      <a:gd name="connsiteY8" fmla="*/ 0 h 228600"/>
                      <a:gd name="connsiteX9" fmla="*/ 164306 w 1190625"/>
                      <a:gd name="connsiteY9" fmla="*/ 0 h 228600"/>
                      <a:gd name="connsiteX10" fmla="*/ 0 w 1190625"/>
                      <a:gd name="connsiteY10" fmla="*/ 161925 h 228600"/>
                      <a:gd name="connsiteX0" fmla="*/ 0 w 1190625"/>
                      <a:gd name="connsiteY0" fmla="*/ 161925 h 228600"/>
                      <a:gd name="connsiteX1" fmla="*/ 280987 w 1190625"/>
                      <a:gd name="connsiteY1" fmla="*/ 221457 h 228600"/>
                      <a:gd name="connsiteX2" fmla="*/ 566737 w 1190625"/>
                      <a:gd name="connsiteY2" fmla="*/ 228600 h 228600"/>
                      <a:gd name="connsiteX3" fmla="*/ 873919 w 1190625"/>
                      <a:gd name="connsiteY3" fmla="*/ 209550 h 228600"/>
                      <a:gd name="connsiteX4" fmla="*/ 1045369 w 1190625"/>
                      <a:gd name="connsiteY4" fmla="*/ 169069 h 228600"/>
                      <a:gd name="connsiteX5" fmla="*/ 1171575 w 1190625"/>
                      <a:gd name="connsiteY5" fmla="*/ 109538 h 228600"/>
                      <a:gd name="connsiteX6" fmla="*/ 1190625 w 1190625"/>
                      <a:gd name="connsiteY6" fmla="*/ 57150 h 228600"/>
                      <a:gd name="connsiteX7" fmla="*/ 1162050 w 1190625"/>
                      <a:gd name="connsiteY7" fmla="*/ 16669 h 228600"/>
                      <a:gd name="connsiteX8" fmla="*/ 1135856 w 1190625"/>
                      <a:gd name="connsiteY8" fmla="*/ 0 h 228600"/>
                      <a:gd name="connsiteX9" fmla="*/ 164306 w 1190625"/>
                      <a:gd name="connsiteY9" fmla="*/ 0 h 228600"/>
                      <a:gd name="connsiteX10" fmla="*/ 0 w 1190625"/>
                      <a:gd name="connsiteY10" fmla="*/ 161925 h 228600"/>
                      <a:gd name="connsiteX0" fmla="*/ 0 w 1190625"/>
                      <a:gd name="connsiteY0" fmla="*/ 161925 h 233363"/>
                      <a:gd name="connsiteX1" fmla="*/ 280987 w 1190625"/>
                      <a:gd name="connsiteY1" fmla="*/ 221457 h 233363"/>
                      <a:gd name="connsiteX2" fmla="*/ 566737 w 1190625"/>
                      <a:gd name="connsiteY2" fmla="*/ 228600 h 233363"/>
                      <a:gd name="connsiteX3" fmla="*/ 873919 w 1190625"/>
                      <a:gd name="connsiteY3" fmla="*/ 209550 h 233363"/>
                      <a:gd name="connsiteX4" fmla="*/ 1045369 w 1190625"/>
                      <a:gd name="connsiteY4" fmla="*/ 169069 h 233363"/>
                      <a:gd name="connsiteX5" fmla="*/ 1171575 w 1190625"/>
                      <a:gd name="connsiteY5" fmla="*/ 109538 h 233363"/>
                      <a:gd name="connsiteX6" fmla="*/ 1190625 w 1190625"/>
                      <a:gd name="connsiteY6" fmla="*/ 57150 h 233363"/>
                      <a:gd name="connsiteX7" fmla="*/ 1162050 w 1190625"/>
                      <a:gd name="connsiteY7" fmla="*/ 16669 h 233363"/>
                      <a:gd name="connsiteX8" fmla="*/ 1135856 w 1190625"/>
                      <a:gd name="connsiteY8" fmla="*/ 0 h 233363"/>
                      <a:gd name="connsiteX9" fmla="*/ 164306 w 1190625"/>
                      <a:gd name="connsiteY9" fmla="*/ 0 h 233363"/>
                      <a:gd name="connsiteX10" fmla="*/ 0 w 1190625"/>
                      <a:gd name="connsiteY10" fmla="*/ 161925 h 233363"/>
                      <a:gd name="connsiteX0" fmla="*/ 0 w 1190625"/>
                      <a:gd name="connsiteY0" fmla="*/ 161925 h 233363"/>
                      <a:gd name="connsiteX1" fmla="*/ 280987 w 1190625"/>
                      <a:gd name="connsiteY1" fmla="*/ 221457 h 233363"/>
                      <a:gd name="connsiteX2" fmla="*/ 566737 w 1190625"/>
                      <a:gd name="connsiteY2" fmla="*/ 228600 h 233363"/>
                      <a:gd name="connsiteX3" fmla="*/ 873919 w 1190625"/>
                      <a:gd name="connsiteY3" fmla="*/ 209550 h 233363"/>
                      <a:gd name="connsiteX4" fmla="*/ 1045369 w 1190625"/>
                      <a:gd name="connsiteY4" fmla="*/ 169069 h 233363"/>
                      <a:gd name="connsiteX5" fmla="*/ 1171575 w 1190625"/>
                      <a:gd name="connsiteY5" fmla="*/ 109538 h 233363"/>
                      <a:gd name="connsiteX6" fmla="*/ 1190625 w 1190625"/>
                      <a:gd name="connsiteY6" fmla="*/ 57150 h 233363"/>
                      <a:gd name="connsiteX7" fmla="*/ 1162050 w 1190625"/>
                      <a:gd name="connsiteY7" fmla="*/ 16669 h 233363"/>
                      <a:gd name="connsiteX8" fmla="*/ 1135856 w 1190625"/>
                      <a:gd name="connsiteY8" fmla="*/ 0 h 233363"/>
                      <a:gd name="connsiteX9" fmla="*/ 164306 w 1190625"/>
                      <a:gd name="connsiteY9" fmla="*/ 0 h 233363"/>
                      <a:gd name="connsiteX10" fmla="*/ 0 w 1190625"/>
                      <a:gd name="connsiteY10" fmla="*/ 161925 h 233363"/>
                      <a:gd name="connsiteX0" fmla="*/ 0 w 1190625"/>
                      <a:gd name="connsiteY0" fmla="*/ 161925 h 233363"/>
                      <a:gd name="connsiteX1" fmla="*/ 280987 w 1190625"/>
                      <a:gd name="connsiteY1" fmla="*/ 221457 h 233363"/>
                      <a:gd name="connsiteX2" fmla="*/ 566737 w 1190625"/>
                      <a:gd name="connsiteY2" fmla="*/ 228600 h 233363"/>
                      <a:gd name="connsiteX3" fmla="*/ 873919 w 1190625"/>
                      <a:gd name="connsiteY3" fmla="*/ 209550 h 233363"/>
                      <a:gd name="connsiteX4" fmla="*/ 1045369 w 1190625"/>
                      <a:gd name="connsiteY4" fmla="*/ 169069 h 233363"/>
                      <a:gd name="connsiteX5" fmla="*/ 1171575 w 1190625"/>
                      <a:gd name="connsiteY5" fmla="*/ 109538 h 233363"/>
                      <a:gd name="connsiteX6" fmla="*/ 1190625 w 1190625"/>
                      <a:gd name="connsiteY6" fmla="*/ 57150 h 233363"/>
                      <a:gd name="connsiteX7" fmla="*/ 1162050 w 1190625"/>
                      <a:gd name="connsiteY7" fmla="*/ 16669 h 233363"/>
                      <a:gd name="connsiteX8" fmla="*/ 1135856 w 1190625"/>
                      <a:gd name="connsiteY8" fmla="*/ 0 h 233363"/>
                      <a:gd name="connsiteX9" fmla="*/ 164306 w 1190625"/>
                      <a:gd name="connsiteY9" fmla="*/ 0 h 233363"/>
                      <a:gd name="connsiteX10" fmla="*/ 0 w 1190625"/>
                      <a:gd name="connsiteY10" fmla="*/ 161925 h 233363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1419"/>
                      <a:gd name="connsiteY0" fmla="*/ 161925 h 240507"/>
                      <a:gd name="connsiteX1" fmla="*/ 280987 w 1191419"/>
                      <a:gd name="connsiteY1" fmla="*/ 221457 h 240507"/>
                      <a:gd name="connsiteX2" fmla="*/ 571500 w 1191419"/>
                      <a:gd name="connsiteY2" fmla="*/ 235744 h 240507"/>
                      <a:gd name="connsiteX3" fmla="*/ 873919 w 1191419"/>
                      <a:gd name="connsiteY3" fmla="*/ 209550 h 240507"/>
                      <a:gd name="connsiteX4" fmla="*/ 1045369 w 1191419"/>
                      <a:gd name="connsiteY4" fmla="*/ 169069 h 240507"/>
                      <a:gd name="connsiteX5" fmla="*/ 1171575 w 1191419"/>
                      <a:gd name="connsiteY5" fmla="*/ 109538 h 240507"/>
                      <a:gd name="connsiteX6" fmla="*/ 1190625 w 1191419"/>
                      <a:gd name="connsiteY6" fmla="*/ 57150 h 240507"/>
                      <a:gd name="connsiteX7" fmla="*/ 1162050 w 1191419"/>
                      <a:gd name="connsiteY7" fmla="*/ 16669 h 240507"/>
                      <a:gd name="connsiteX8" fmla="*/ 1135856 w 1191419"/>
                      <a:gd name="connsiteY8" fmla="*/ 0 h 240507"/>
                      <a:gd name="connsiteX9" fmla="*/ 164306 w 1191419"/>
                      <a:gd name="connsiteY9" fmla="*/ 0 h 240507"/>
                      <a:gd name="connsiteX10" fmla="*/ 0 w 1191419"/>
                      <a:gd name="connsiteY10" fmla="*/ 161925 h 240507"/>
                      <a:gd name="connsiteX0" fmla="*/ 0 w 1191419"/>
                      <a:gd name="connsiteY0" fmla="*/ 161925 h 240507"/>
                      <a:gd name="connsiteX1" fmla="*/ 280987 w 1191419"/>
                      <a:gd name="connsiteY1" fmla="*/ 221457 h 240507"/>
                      <a:gd name="connsiteX2" fmla="*/ 571500 w 1191419"/>
                      <a:gd name="connsiteY2" fmla="*/ 235744 h 240507"/>
                      <a:gd name="connsiteX3" fmla="*/ 873919 w 1191419"/>
                      <a:gd name="connsiteY3" fmla="*/ 209550 h 240507"/>
                      <a:gd name="connsiteX4" fmla="*/ 1045369 w 1191419"/>
                      <a:gd name="connsiteY4" fmla="*/ 169069 h 240507"/>
                      <a:gd name="connsiteX5" fmla="*/ 1171575 w 1191419"/>
                      <a:gd name="connsiteY5" fmla="*/ 109538 h 240507"/>
                      <a:gd name="connsiteX6" fmla="*/ 1190625 w 1191419"/>
                      <a:gd name="connsiteY6" fmla="*/ 47625 h 240507"/>
                      <a:gd name="connsiteX7" fmla="*/ 1162050 w 1191419"/>
                      <a:gd name="connsiteY7" fmla="*/ 16669 h 240507"/>
                      <a:gd name="connsiteX8" fmla="*/ 1135856 w 1191419"/>
                      <a:gd name="connsiteY8" fmla="*/ 0 h 240507"/>
                      <a:gd name="connsiteX9" fmla="*/ 164306 w 1191419"/>
                      <a:gd name="connsiteY9" fmla="*/ 0 h 240507"/>
                      <a:gd name="connsiteX10" fmla="*/ 0 w 1191419"/>
                      <a:gd name="connsiteY10" fmla="*/ 161925 h 240507"/>
                      <a:gd name="connsiteX0" fmla="*/ 0 w 1191419"/>
                      <a:gd name="connsiteY0" fmla="*/ 161925 h 240507"/>
                      <a:gd name="connsiteX1" fmla="*/ 280987 w 1191419"/>
                      <a:gd name="connsiteY1" fmla="*/ 221457 h 240507"/>
                      <a:gd name="connsiteX2" fmla="*/ 571500 w 1191419"/>
                      <a:gd name="connsiteY2" fmla="*/ 235744 h 240507"/>
                      <a:gd name="connsiteX3" fmla="*/ 873919 w 1191419"/>
                      <a:gd name="connsiteY3" fmla="*/ 209550 h 240507"/>
                      <a:gd name="connsiteX4" fmla="*/ 1045369 w 1191419"/>
                      <a:gd name="connsiteY4" fmla="*/ 169069 h 240507"/>
                      <a:gd name="connsiteX5" fmla="*/ 1171575 w 1191419"/>
                      <a:gd name="connsiteY5" fmla="*/ 109538 h 240507"/>
                      <a:gd name="connsiteX6" fmla="*/ 1190625 w 1191419"/>
                      <a:gd name="connsiteY6" fmla="*/ 47625 h 240507"/>
                      <a:gd name="connsiteX7" fmla="*/ 1162050 w 1191419"/>
                      <a:gd name="connsiteY7" fmla="*/ 16669 h 240507"/>
                      <a:gd name="connsiteX8" fmla="*/ 1135856 w 1191419"/>
                      <a:gd name="connsiteY8" fmla="*/ 0 h 240507"/>
                      <a:gd name="connsiteX9" fmla="*/ 164306 w 1191419"/>
                      <a:gd name="connsiteY9" fmla="*/ 0 h 240507"/>
                      <a:gd name="connsiteX10" fmla="*/ 0 w 1191419"/>
                      <a:gd name="connsiteY10" fmla="*/ 161925 h 240507"/>
                      <a:gd name="connsiteX0" fmla="*/ 0 w 1191419"/>
                      <a:gd name="connsiteY0" fmla="*/ 161925 h 240507"/>
                      <a:gd name="connsiteX1" fmla="*/ 280987 w 1191419"/>
                      <a:gd name="connsiteY1" fmla="*/ 221457 h 240507"/>
                      <a:gd name="connsiteX2" fmla="*/ 571500 w 1191419"/>
                      <a:gd name="connsiteY2" fmla="*/ 235744 h 240507"/>
                      <a:gd name="connsiteX3" fmla="*/ 873919 w 1191419"/>
                      <a:gd name="connsiteY3" fmla="*/ 209550 h 240507"/>
                      <a:gd name="connsiteX4" fmla="*/ 1045369 w 1191419"/>
                      <a:gd name="connsiteY4" fmla="*/ 169069 h 240507"/>
                      <a:gd name="connsiteX5" fmla="*/ 1171575 w 1191419"/>
                      <a:gd name="connsiteY5" fmla="*/ 109538 h 240507"/>
                      <a:gd name="connsiteX6" fmla="*/ 1190625 w 1191419"/>
                      <a:gd name="connsiteY6" fmla="*/ 47625 h 240507"/>
                      <a:gd name="connsiteX7" fmla="*/ 1162050 w 1191419"/>
                      <a:gd name="connsiteY7" fmla="*/ 9526 h 240507"/>
                      <a:gd name="connsiteX8" fmla="*/ 1135856 w 1191419"/>
                      <a:gd name="connsiteY8" fmla="*/ 0 h 240507"/>
                      <a:gd name="connsiteX9" fmla="*/ 164306 w 1191419"/>
                      <a:gd name="connsiteY9" fmla="*/ 0 h 240507"/>
                      <a:gd name="connsiteX10" fmla="*/ 0 w 1191419"/>
                      <a:gd name="connsiteY10" fmla="*/ 161925 h 240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91419" h="240507">
                        <a:moveTo>
                          <a:pt x="0" y="161925"/>
                        </a:moveTo>
                        <a:cubicBezTo>
                          <a:pt x="93662" y="191294"/>
                          <a:pt x="168275" y="206375"/>
                          <a:pt x="280987" y="221457"/>
                        </a:cubicBezTo>
                        <a:cubicBezTo>
                          <a:pt x="383380" y="233363"/>
                          <a:pt x="438944" y="240507"/>
                          <a:pt x="571500" y="235744"/>
                        </a:cubicBezTo>
                        <a:cubicBezTo>
                          <a:pt x="707232" y="231775"/>
                          <a:pt x="773906" y="225425"/>
                          <a:pt x="873919" y="209550"/>
                        </a:cubicBezTo>
                        <a:cubicBezTo>
                          <a:pt x="945356" y="198437"/>
                          <a:pt x="988219" y="182563"/>
                          <a:pt x="1045369" y="169069"/>
                        </a:cubicBezTo>
                        <a:cubicBezTo>
                          <a:pt x="1094582" y="151606"/>
                          <a:pt x="1131888" y="138907"/>
                          <a:pt x="1171575" y="109538"/>
                        </a:cubicBezTo>
                        <a:cubicBezTo>
                          <a:pt x="1189831" y="80169"/>
                          <a:pt x="1191419" y="72232"/>
                          <a:pt x="1190625" y="47625"/>
                        </a:cubicBezTo>
                        <a:cubicBezTo>
                          <a:pt x="1181100" y="37306"/>
                          <a:pt x="1178719" y="19845"/>
                          <a:pt x="1162050" y="9526"/>
                        </a:cubicBezTo>
                        <a:lnTo>
                          <a:pt x="1135856" y="0"/>
                        </a:lnTo>
                        <a:lnTo>
                          <a:pt x="164306" y="0"/>
                        </a:lnTo>
                        <a:lnTo>
                          <a:pt x="0" y="161925"/>
                        </a:lnTo>
                        <a:close/>
                      </a:path>
                    </a:pathLst>
                  </a:custGeom>
                  <a:solidFill>
                    <a:srgbClr val="996633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172" name="フリーフォーム 171"/>
                  <p:cNvSpPr/>
                  <p:nvPr/>
                </p:nvSpPr>
                <p:spPr>
                  <a:xfrm>
                    <a:off x="1556990" y="4993481"/>
                    <a:ext cx="321469" cy="135732"/>
                  </a:xfrm>
                  <a:custGeom>
                    <a:avLst/>
                    <a:gdLst>
                      <a:gd name="connsiteX0" fmla="*/ 0 w 321469"/>
                      <a:gd name="connsiteY0" fmla="*/ 0 h 135732"/>
                      <a:gd name="connsiteX1" fmla="*/ 0 w 321469"/>
                      <a:gd name="connsiteY1" fmla="*/ 128588 h 135732"/>
                      <a:gd name="connsiteX2" fmla="*/ 61912 w 321469"/>
                      <a:gd name="connsiteY2" fmla="*/ 133350 h 135732"/>
                      <a:gd name="connsiteX3" fmla="*/ 119062 w 321469"/>
                      <a:gd name="connsiteY3" fmla="*/ 135732 h 135732"/>
                      <a:gd name="connsiteX4" fmla="*/ 176212 w 321469"/>
                      <a:gd name="connsiteY4" fmla="*/ 135732 h 135732"/>
                      <a:gd name="connsiteX5" fmla="*/ 252412 w 321469"/>
                      <a:gd name="connsiteY5" fmla="*/ 133350 h 135732"/>
                      <a:gd name="connsiteX6" fmla="*/ 319087 w 321469"/>
                      <a:gd name="connsiteY6" fmla="*/ 130969 h 135732"/>
                      <a:gd name="connsiteX7" fmla="*/ 321469 w 321469"/>
                      <a:gd name="connsiteY7" fmla="*/ 0 h 135732"/>
                      <a:gd name="connsiteX8" fmla="*/ 283369 w 321469"/>
                      <a:gd name="connsiteY8" fmla="*/ 14288 h 135732"/>
                      <a:gd name="connsiteX9" fmla="*/ 250031 w 321469"/>
                      <a:gd name="connsiteY9" fmla="*/ 21432 h 135732"/>
                      <a:gd name="connsiteX10" fmla="*/ 204787 w 321469"/>
                      <a:gd name="connsiteY10" fmla="*/ 28575 h 135732"/>
                      <a:gd name="connsiteX11" fmla="*/ 116681 w 321469"/>
                      <a:gd name="connsiteY11" fmla="*/ 30957 h 135732"/>
                      <a:gd name="connsiteX12" fmla="*/ 64294 w 321469"/>
                      <a:gd name="connsiteY12" fmla="*/ 23813 h 135732"/>
                      <a:gd name="connsiteX13" fmla="*/ 0 w 321469"/>
                      <a:gd name="connsiteY13" fmla="*/ 0 h 135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1469" h="135732">
                        <a:moveTo>
                          <a:pt x="0" y="0"/>
                        </a:moveTo>
                        <a:lnTo>
                          <a:pt x="0" y="128588"/>
                        </a:lnTo>
                        <a:lnTo>
                          <a:pt x="61912" y="133350"/>
                        </a:lnTo>
                        <a:lnTo>
                          <a:pt x="119062" y="135732"/>
                        </a:lnTo>
                        <a:lnTo>
                          <a:pt x="176212" y="135732"/>
                        </a:lnTo>
                        <a:lnTo>
                          <a:pt x="252412" y="133350"/>
                        </a:lnTo>
                        <a:lnTo>
                          <a:pt x="319087" y="130969"/>
                        </a:lnTo>
                        <a:lnTo>
                          <a:pt x="321469" y="0"/>
                        </a:lnTo>
                        <a:lnTo>
                          <a:pt x="283369" y="14288"/>
                        </a:lnTo>
                        <a:lnTo>
                          <a:pt x="250031" y="21432"/>
                        </a:lnTo>
                        <a:lnTo>
                          <a:pt x="204787" y="28575"/>
                        </a:lnTo>
                        <a:lnTo>
                          <a:pt x="116681" y="30957"/>
                        </a:lnTo>
                        <a:lnTo>
                          <a:pt x="64294" y="2381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173" name="フリーフォーム 172"/>
                  <p:cNvSpPr/>
                  <p:nvPr/>
                </p:nvSpPr>
                <p:spPr>
                  <a:xfrm>
                    <a:off x="1458560" y="4813841"/>
                    <a:ext cx="716757" cy="34765"/>
                  </a:xfrm>
                  <a:custGeom>
                    <a:avLst/>
                    <a:gdLst>
                      <a:gd name="connsiteX0" fmla="*/ 0 w 581024"/>
                      <a:gd name="connsiteY0" fmla="*/ 0 h 45719"/>
                      <a:gd name="connsiteX1" fmla="*/ 581024 w 581024"/>
                      <a:gd name="connsiteY1" fmla="*/ 0 h 45719"/>
                      <a:gd name="connsiteX2" fmla="*/ 581024 w 581024"/>
                      <a:gd name="connsiteY2" fmla="*/ 45719 h 45719"/>
                      <a:gd name="connsiteX3" fmla="*/ 0 w 581024"/>
                      <a:gd name="connsiteY3" fmla="*/ 45719 h 45719"/>
                      <a:gd name="connsiteX4" fmla="*/ 0 w 581024"/>
                      <a:gd name="connsiteY4" fmla="*/ 0 h 45719"/>
                      <a:gd name="connsiteX0" fmla="*/ 0 w 581024"/>
                      <a:gd name="connsiteY0" fmla="*/ 2381 h 48100"/>
                      <a:gd name="connsiteX1" fmla="*/ 300037 w 581024"/>
                      <a:gd name="connsiteY1" fmla="*/ 0 h 48100"/>
                      <a:gd name="connsiteX2" fmla="*/ 581024 w 581024"/>
                      <a:gd name="connsiteY2" fmla="*/ 48100 h 48100"/>
                      <a:gd name="connsiteX3" fmla="*/ 0 w 581024"/>
                      <a:gd name="connsiteY3" fmla="*/ 48100 h 48100"/>
                      <a:gd name="connsiteX4" fmla="*/ 0 w 581024"/>
                      <a:gd name="connsiteY4" fmla="*/ 2381 h 48100"/>
                      <a:gd name="connsiteX0" fmla="*/ 0 w 628649"/>
                      <a:gd name="connsiteY0" fmla="*/ 2381 h 48100"/>
                      <a:gd name="connsiteX1" fmla="*/ 300037 w 628649"/>
                      <a:gd name="connsiteY1" fmla="*/ 0 h 48100"/>
                      <a:gd name="connsiteX2" fmla="*/ 628649 w 628649"/>
                      <a:gd name="connsiteY2" fmla="*/ 48100 h 48100"/>
                      <a:gd name="connsiteX3" fmla="*/ 0 w 628649"/>
                      <a:gd name="connsiteY3" fmla="*/ 48100 h 48100"/>
                      <a:gd name="connsiteX4" fmla="*/ 0 w 628649"/>
                      <a:gd name="connsiteY4" fmla="*/ 2381 h 48100"/>
                      <a:gd name="connsiteX0" fmla="*/ 0 w 628649"/>
                      <a:gd name="connsiteY0" fmla="*/ -1 h 45718"/>
                      <a:gd name="connsiteX1" fmla="*/ 402375 w 628649"/>
                      <a:gd name="connsiteY1" fmla="*/ 749 h 45718"/>
                      <a:gd name="connsiteX2" fmla="*/ 628649 w 628649"/>
                      <a:gd name="connsiteY2" fmla="*/ 45718 h 45718"/>
                      <a:gd name="connsiteX3" fmla="*/ 0 w 628649"/>
                      <a:gd name="connsiteY3" fmla="*/ 45718 h 45718"/>
                      <a:gd name="connsiteX4" fmla="*/ 0 w 628649"/>
                      <a:gd name="connsiteY4" fmla="*/ -1 h 45718"/>
                      <a:gd name="connsiteX0" fmla="*/ 0 w 628649"/>
                      <a:gd name="connsiteY0" fmla="*/ 0 h 45719"/>
                      <a:gd name="connsiteX1" fmla="*/ 439968 w 628649"/>
                      <a:gd name="connsiteY1" fmla="*/ 751 h 45719"/>
                      <a:gd name="connsiteX2" fmla="*/ 628649 w 628649"/>
                      <a:gd name="connsiteY2" fmla="*/ 45719 h 45719"/>
                      <a:gd name="connsiteX3" fmla="*/ 0 w 628649"/>
                      <a:gd name="connsiteY3" fmla="*/ 45719 h 45719"/>
                      <a:gd name="connsiteX4" fmla="*/ 0 w 628649"/>
                      <a:gd name="connsiteY4" fmla="*/ 0 h 45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649" h="45719">
                        <a:moveTo>
                          <a:pt x="0" y="0"/>
                        </a:moveTo>
                        <a:lnTo>
                          <a:pt x="439968" y="751"/>
                        </a:lnTo>
                        <a:lnTo>
                          <a:pt x="628649" y="45719"/>
                        </a:lnTo>
                        <a:lnTo>
                          <a:pt x="0" y="457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E3C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174" name="弦 173"/>
                  <p:cNvSpPr/>
                  <p:nvPr/>
                </p:nvSpPr>
                <p:spPr>
                  <a:xfrm>
                    <a:off x="1066452" y="4800600"/>
                    <a:ext cx="1314450" cy="338138"/>
                  </a:xfrm>
                  <a:prstGeom prst="chord">
                    <a:avLst>
                      <a:gd name="adj1" fmla="val 20165485"/>
                      <a:gd name="adj2" fmla="val 1446023"/>
                    </a:avLst>
                  </a:pr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175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054090" y="4804106"/>
                    <a:ext cx="1326280" cy="333680"/>
                  </a:xfrm>
                  <a:prstGeom prst="ellipse">
                    <a:avLst/>
                  </a:prstGeom>
                  <a:solidFill>
                    <a:srgbClr val="00B050">
                      <a:alpha val="69804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76" name="フローチャート : 磁気ディスク 89"/>
                  <p:cNvSpPr/>
                  <p:nvPr/>
                </p:nvSpPr>
                <p:spPr>
                  <a:xfrm>
                    <a:off x="1555266" y="4744516"/>
                    <a:ext cx="323850" cy="266699"/>
                  </a:xfrm>
                  <a:prstGeom prst="flowChartMagneticDisk">
                    <a:avLst/>
                  </a:pr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177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553411" y="4727148"/>
                    <a:ext cx="332484" cy="103668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105" name="グループ化 104"/>
              <p:cNvGrpSpPr/>
              <p:nvPr/>
            </p:nvGrpSpPr>
            <p:grpSpPr>
              <a:xfrm>
                <a:off x="1087884" y="2948759"/>
                <a:ext cx="3752850" cy="1623241"/>
                <a:chOff x="995363" y="2948759"/>
                <a:chExt cx="3752850" cy="1623241"/>
              </a:xfrm>
            </p:grpSpPr>
            <p:sp>
              <p:nvSpPr>
                <p:cNvPr id="142" name="直方体 141"/>
                <p:cNvSpPr/>
                <p:nvPr/>
              </p:nvSpPr>
              <p:spPr>
                <a:xfrm>
                  <a:off x="1000125" y="2982100"/>
                  <a:ext cx="3715891" cy="1589900"/>
                </a:xfrm>
                <a:prstGeom prst="cube">
                  <a:avLst>
                    <a:gd name="adj" fmla="val 90613"/>
                  </a:avLst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143" name="平行四辺形 142"/>
                <p:cNvSpPr/>
                <p:nvPr/>
              </p:nvSpPr>
              <p:spPr>
                <a:xfrm>
                  <a:off x="995363" y="2977548"/>
                  <a:ext cx="3752850" cy="1451577"/>
                </a:xfrm>
                <a:prstGeom prst="parallelogram">
                  <a:avLst>
                    <a:gd name="adj" fmla="val 100155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144" name="直方体 143"/>
                <p:cNvSpPr/>
                <p:nvPr/>
              </p:nvSpPr>
              <p:spPr>
                <a:xfrm>
                  <a:off x="1147764" y="2948759"/>
                  <a:ext cx="3310322" cy="1313679"/>
                </a:xfrm>
                <a:prstGeom prst="cube">
                  <a:avLst>
                    <a:gd name="adj" fmla="val 95217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145" name="AutoShape 426"/>
                <p:cNvSpPr>
                  <a:spLocks noChangeArrowheads="1"/>
                </p:cNvSpPr>
                <p:nvPr/>
              </p:nvSpPr>
              <p:spPr bwMode="auto">
                <a:xfrm>
                  <a:off x="1143000" y="2950332"/>
                  <a:ext cx="3312411" cy="1264481"/>
                </a:xfrm>
                <a:prstGeom prst="parallelogram">
                  <a:avLst>
                    <a:gd name="adj" fmla="val 99943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46" name="グループ化 145"/>
                <p:cNvGrpSpPr>
                  <a:grpSpLocks noChangeAspect="1"/>
                </p:cNvGrpSpPr>
                <p:nvPr/>
              </p:nvGrpSpPr>
              <p:grpSpPr>
                <a:xfrm>
                  <a:off x="1457344" y="4077072"/>
                  <a:ext cx="1314456" cy="368492"/>
                  <a:chOff x="5143504" y="1214422"/>
                  <a:chExt cx="2857520" cy="1019003"/>
                </a:xfrm>
              </p:grpSpPr>
              <p:grpSp>
                <p:nvGrpSpPr>
                  <p:cNvPr id="157" name="グループ化 156"/>
                  <p:cNvGrpSpPr/>
                  <p:nvPr/>
                </p:nvGrpSpPr>
                <p:grpSpPr>
                  <a:xfrm>
                    <a:off x="5143504" y="1214422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161" name="円弧 160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" name="円弧 161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8" name="グループ化 157"/>
                  <p:cNvGrpSpPr/>
                  <p:nvPr/>
                </p:nvGrpSpPr>
                <p:grpSpPr>
                  <a:xfrm>
                    <a:off x="5143504" y="1304731"/>
                    <a:ext cx="2857520" cy="928694"/>
                    <a:chOff x="5143504" y="1233293"/>
                    <a:chExt cx="2857520" cy="928694"/>
                  </a:xfrm>
                </p:grpSpPr>
                <p:sp>
                  <p:nvSpPr>
                    <p:cNvPr id="159" name="円弧 158"/>
                    <p:cNvSpPr/>
                    <p:nvPr/>
                  </p:nvSpPr>
                  <p:spPr>
                    <a:xfrm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" name="円弧 159"/>
                    <p:cNvSpPr/>
                    <p:nvPr/>
                  </p:nvSpPr>
                  <p:spPr>
                    <a:xfrm flipH="1"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47" name="グループ化 146"/>
                <p:cNvGrpSpPr>
                  <a:grpSpLocks noChangeAspect="1"/>
                </p:cNvGrpSpPr>
                <p:nvPr/>
              </p:nvGrpSpPr>
              <p:grpSpPr>
                <a:xfrm>
                  <a:off x="1975998" y="3568642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153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4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5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6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48" name="グループ化 147"/>
                <p:cNvGrpSpPr>
                  <a:grpSpLocks noChangeAspect="1"/>
                </p:cNvGrpSpPr>
                <p:nvPr/>
              </p:nvGrpSpPr>
              <p:grpSpPr>
                <a:xfrm>
                  <a:off x="2483246" y="3065938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149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0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1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2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sp>
            <p:nvSpPr>
              <p:cNvPr id="106" name="Oval 184"/>
              <p:cNvSpPr>
                <a:spLocks noChangeAspect="1" noChangeArrowheads="1"/>
              </p:cNvSpPr>
              <p:nvPr/>
            </p:nvSpPr>
            <p:spPr bwMode="auto">
              <a:xfrm>
                <a:off x="2035757" y="4268162"/>
                <a:ext cx="332484" cy="103668"/>
              </a:xfrm>
              <a:prstGeom prst="ellipse">
                <a:avLst/>
              </a:prstGeom>
              <a:solidFill>
                <a:srgbClr val="924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Oval 184"/>
              <p:cNvSpPr>
                <a:spLocks noChangeAspect="1" noChangeArrowheads="1"/>
              </p:cNvSpPr>
              <p:nvPr/>
            </p:nvSpPr>
            <p:spPr bwMode="auto">
              <a:xfrm>
                <a:off x="2039627" y="4234481"/>
                <a:ext cx="332484" cy="103668"/>
              </a:xfrm>
              <a:prstGeom prst="ellipse">
                <a:avLst/>
              </a:prstGeom>
              <a:solidFill>
                <a:srgbClr val="CC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8" name="グループ化 107"/>
              <p:cNvGrpSpPr/>
              <p:nvPr/>
            </p:nvGrpSpPr>
            <p:grpSpPr>
              <a:xfrm>
                <a:off x="2505107" y="2948971"/>
                <a:ext cx="4278574" cy="3181353"/>
                <a:chOff x="2412586" y="2948971"/>
                <a:chExt cx="4278574" cy="3181353"/>
              </a:xfrm>
            </p:grpSpPr>
            <p:sp>
              <p:nvSpPr>
                <p:cNvPr id="109" name="直方体 108"/>
                <p:cNvSpPr/>
                <p:nvPr/>
              </p:nvSpPr>
              <p:spPr>
                <a:xfrm>
                  <a:off x="2412588" y="2948971"/>
                  <a:ext cx="4278572" cy="2343151"/>
                </a:xfrm>
                <a:prstGeom prst="cube">
                  <a:avLst>
                    <a:gd name="adj" fmla="val 98364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110" name="AutoShape 426"/>
                <p:cNvSpPr>
                  <a:spLocks noChangeArrowheads="1"/>
                </p:cNvSpPr>
                <p:nvPr/>
              </p:nvSpPr>
              <p:spPr bwMode="auto">
                <a:xfrm>
                  <a:off x="2412586" y="2950543"/>
                  <a:ext cx="4275899" cy="2297317"/>
                </a:xfrm>
                <a:prstGeom prst="parallelogram">
                  <a:avLst>
                    <a:gd name="adj" fmla="val 99943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11" name="グループ化 110"/>
                <p:cNvGrpSpPr>
                  <a:grpSpLocks noChangeAspect="1"/>
                </p:cNvGrpSpPr>
                <p:nvPr/>
              </p:nvGrpSpPr>
              <p:grpSpPr>
                <a:xfrm>
                  <a:off x="3208224" y="4581086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138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9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0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1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12" name="グループ化 111"/>
                <p:cNvGrpSpPr>
                  <a:grpSpLocks noChangeAspect="1"/>
                </p:cNvGrpSpPr>
                <p:nvPr/>
              </p:nvGrpSpPr>
              <p:grpSpPr>
                <a:xfrm>
                  <a:off x="2696313" y="5081013"/>
                  <a:ext cx="1314456" cy="368492"/>
                  <a:chOff x="5143504" y="1214422"/>
                  <a:chExt cx="2857520" cy="1019003"/>
                </a:xfrm>
              </p:grpSpPr>
              <p:grpSp>
                <p:nvGrpSpPr>
                  <p:cNvPr id="129" name="グループ化 128"/>
                  <p:cNvGrpSpPr/>
                  <p:nvPr/>
                </p:nvGrpSpPr>
                <p:grpSpPr>
                  <a:xfrm>
                    <a:off x="5143504" y="1214422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136" name="円弧 135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" name="円弧 136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0" name="グループ化 129"/>
                  <p:cNvGrpSpPr/>
                  <p:nvPr/>
                </p:nvGrpSpPr>
                <p:grpSpPr>
                  <a:xfrm>
                    <a:off x="5143504" y="1304731"/>
                    <a:ext cx="2857520" cy="928694"/>
                    <a:chOff x="5143504" y="1233293"/>
                    <a:chExt cx="2857520" cy="928694"/>
                  </a:xfrm>
                </p:grpSpPr>
                <p:sp>
                  <p:nvSpPr>
                    <p:cNvPr id="134" name="円弧 133"/>
                    <p:cNvSpPr/>
                    <p:nvPr/>
                  </p:nvSpPr>
                  <p:spPr>
                    <a:xfrm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" name="円弧 134"/>
                    <p:cNvSpPr/>
                    <p:nvPr/>
                  </p:nvSpPr>
                  <p:spPr>
                    <a:xfrm flipH="1"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/>
                  <p:cNvGrpSpPr>
                    <a:grpSpLocks noChangeAspect="1"/>
                  </p:cNvGrpSpPr>
                  <p:nvPr/>
                </p:nvGrpSpPr>
                <p:grpSpPr>
                  <a:xfrm>
                    <a:off x="6194452" y="1593597"/>
                    <a:ext cx="714380" cy="282670"/>
                    <a:chOff x="5143504" y="1321461"/>
                    <a:chExt cx="2857520" cy="1130674"/>
                  </a:xfrm>
                  <a:solidFill>
                    <a:srgbClr val="CC6600"/>
                  </a:solidFill>
                </p:grpSpPr>
                <p:sp>
                  <p:nvSpPr>
                    <p:cNvPr id="132" name="円弧 131"/>
                    <p:cNvSpPr/>
                    <p:nvPr/>
                  </p:nvSpPr>
                  <p:spPr>
                    <a:xfrm>
                      <a:off x="5143504" y="1321461"/>
                      <a:ext cx="2857520" cy="113067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3" name="円弧 132"/>
                    <p:cNvSpPr/>
                    <p:nvPr/>
                  </p:nvSpPr>
                  <p:spPr>
                    <a:xfrm flipH="1">
                      <a:off x="5143504" y="1321461"/>
                      <a:ext cx="2857520" cy="113067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13" name="正方形/長方形 112"/>
                <p:cNvSpPr/>
                <p:nvPr/>
              </p:nvSpPr>
              <p:spPr>
                <a:xfrm>
                  <a:off x="3180704" y="5273184"/>
                  <a:ext cx="328612" cy="857140"/>
                </a:xfrm>
                <a:prstGeom prst="rect">
                  <a:avLst/>
                </a:prstGeom>
                <a:solidFill>
                  <a:srgbClr val="9249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4" name="グループ化 113"/>
                <p:cNvGrpSpPr>
                  <a:grpSpLocks noChangeAspect="1"/>
                </p:cNvGrpSpPr>
                <p:nvPr/>
              </p:nvGrpSpPr>
              <p:grpSpPr>
                <a:xfrm>
                  <a:off x="3701824" y="4078382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125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6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7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8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15" name="グループ化 114"/>
                <p:cNvGrpSpPr>
                  <a:grpSpLocks noChangeAspect="1"/>
                </p:cNvGrpSpPr>
                <p:nvPr/>
              </p:nvGrpSpPr>
              <p:grpSpPr>
                <a:xfrm>
                  <a:off x="4209072" y="3568854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121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2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3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4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16" name="グループ化 115"/>
                <p:cNvGrpSpPr>
                  <a:grpSpLocks noChangeAspect="1"/>
                </p:cNvGrpSpPr>
                <p:nvPr/>
              </p:nvGrpSpPr>
              <p:grpSpPr>
                <a:xfrm>
                  <a:off x="4716320" y="3066150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117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8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9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0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  <p:sp>
          <p:nvSpPr>
            <p:cNvPr id="44" name="平行四辺形 43"/>
            <p:cNvSpPr/>
            <p:nvPr/>
          </p:nvSpPr>
          <p:spPr>
            <a:xfrm>
              <a:off x="107504" y="277818"/>
              <a:ext cx="8928992" cy="2300287"/>
            </a:xfrm>
            <a:prstGeom prst="parallelogram">
              <a:avLst>
                <a:gd name="adj" fmla="val 100155"/>
              </a:avLst>
            </a:prstGeom>
            <a:gradFill>
              <a:gsLst>
                <a:gs pos="16000">
                  <a:schemeClr val="bg1"/>
                </a:gs>
                <a:gs pos="35000">
                  <a:srgbClr val="00C0C0"/>
                </a:gs>
                <a:gs pos="50000">
                  <a:schemeClr val="bg1"/>
                </a:gs>
                <a:gs pos="65000">
                  <a:srgbClr val="00C0C0"/>
                </a:gs>
                <a:gs pos="86000">
                  <a:schemeClr val="bg1"/>
                </a:gs>
              </a:gsLst>
              <a:lin ang="2700000" scaled="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Drift plane</a:t>
              </a:r>
              <a:endParaRPr kumimoji="1" lang="ja-JP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5" name="直線コネクタ 44"/>
            <p:cNvCxnSpPr/>
            <p:nvPr/>
          </p:nvCxnSpPr>
          <p:spPr>
            <a:xfrm>
              <a:off x="1374402" y="3685094"/>
              <a:ext cx="855241" cy="57606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2051720" y="3068960"/>
              <a:ext cx="249931" cy="40011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240"/>
            <p:cNvSpPr txBox="1"/>
            <p:nvPr/>
          </p:nvSpPr>
          <p:spPr>
            <a:xfrm>
              <a:off x="827584" y="3356992"/>
              <a:ext cx="1122744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Anode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テキスト ボックス 241"/>
            <p:cNvSpPr txBox="1"/>
            <p:nvPr/>
          </p:nvSpPr>
          <p:spPr>
            <a:xfrm>
              <a:off x="1071992" y="2636912"/>
              <a:ext cx="3094436" cy="5078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050" dirty="0" smtClean="0">
                  <a:latin typeface="Times New Roman" pitchFamily="18" charset="0"/>
                  <a:cs typeface="Times New Roman" pitchFamily="18" charset="0"/>
                </a:rPr>
                <a:t>Resistive cathode</a:t>
              </a:r>
              <a:r>
                <a:rPr kumimoji="1" lang="ja-JP" altLang="en-US" sz="1050" dirty="0" smtClean="0">
                  <a:latin typeface="Times New Roman" pitchFamily="18" charset="0"/>
                  <a:cs typeface="Times New Roman" pitchFamily="18" charset="0"/>
                </a:rPr>
                <a:t>　</a:t>
              </a:r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(-HV)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直線コネクタ 48"/>
            <p:cNvCxnSpPr/>
            <p:nvPr/>
          </p:nvCxnSpPr>
          <p:spPr>
            <a:xfrm>
              <a:off x="755576" y="5229200"/>
              <a:ext cx="144016" cy="11521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243"/>
            <p:cNvSpPr txBox="1"/>
            <p:nvPr/>
          </p:nvSpPr>
          <p:spPr>
            <a:xfrm>
              <a:off x="323528" y="6237311"/>
              <a:ext cx="2164696" cy="5078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Pickup </a:t>
              </a:r>
              <a:r>
                <a:rPr kumimoji="1" lang="en-US" altLang="ja-JP" sz="1050" dirty="0" smtClean="0">
                  <a:latin typeface="Times New Roman" pitchFamily="18" charset="0"/>
                  <a:cs typeface="Times New Roman" pitchFamily="18" charset="0"/>
                </a:rPr>
                <a:t>electrode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テキスト ボックス 244"/>
            <p:cNvSpPr txBox="1"/>
            <p:nvPr/>
          </p:nvSpPr>
          <p:spPr>
            <a:xfrm>
              <a:off x="107504" y="3645023"/>
              <a:ext cx="1366400" cy="8617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Thin</a:t>
              </a:r>
            </a:p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substrate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827584" y="4293096"/>
              <a:ext cx="504056" cy="21602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グループ化 52"/>
            <p:cNvGrpSpPr/>
            <p:nvPr/>
          </p:nvGrpSpPr>
          <p:grpSpPr>
            <a:xfrm>
              <a:off x="5489886" y="2564904"/>
              <a:ext cx="2250466" cy="576064"/>
              <a:chOff x="3725834" y="2893006"/>
              <a:chExt cx="2250466" cy="576064"/>
            </a:xfrm>
          </p:grpSpPr>
          <p:cxnSp>
            <p:nvCxnSpPr>
              <p:cNvPr id="84" name="直線コネクタ 83"/>
              <p:cNvCxnSpPr/>
              <p:nvPr/>
            </p:nvCxnSpPr>
            <p:spPr>
              <a:xfrm>
                <a:off x="3725834" y="2893006"/>
                <a:ext cx="0" cy="57606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矢印コネクタ 84"/>
              <p:cNvCxnSpPr/>
              <p:nvPr/>
            </p:nvCxnSpPr>
            <p:spPr>
              <a:xfrm flipH="1">
                <a:off x="5256220" y="3109030"/>
                <a:ext cx="72008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テキスト ボックス 279"/>
              <p:cNvSpPr txBox="1"/>
              <p:nvPr/>
            </p:nvSpPr>
            <p:spPr>
              <a:xfrm>
                <a:off x="4364942" y="2898050"/>
                <a:ext cx="123174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00 </a:t>
                </a:r>
                <a:r>
                  <a:rPr kumimoji="1" lang="el-GR" altLang="ja-JP" sz="1050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kumimoji="1" lang="ja-JP" altLang="en-US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87" name="直線コネクタ 86"/>
              <p:cNvCxnSpPr/>
              <p:nvPr/>
            </p:nvCxnSpPr>
            <p:spPr>
              <a:xfrm>
                <a:off x="5976300" y="2893006"/>
                <a:ext cx="0" cy="57606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矢印コネクタ 87"/>
              <p:cNvCxnSpPr/>
              <p:nvPr/>
            </p:nvCxnSpPr>
            <p:spPr>
              <a:xfrm>
                <a:off x="3725834" y="3109030"/>
                <a:ext cx="72008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直線コネクタ 53"/>
            <p:cNvCxnSpPr/>
            <p:nvPr/>
          </p:nvCxnSpPr>
          <p:spPr>
            <a:xfrm flipH="1">
              <a:off x="2843808" y="5661248"/>
              <a:ext cx="216024" cy="64807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テキスト ボックス 248"/>
            <p:cNvSpPr txBox="1"/>
            <p:nvPr/>
          </p:nvSpPr>
          <p:spPr>
            <a:xfrm>
              <a:off x="2339752" y="6237311"/>
              <a:ext cx="2094164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Thick substrate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6" name="グループ化 55"/>
            <p:cNvGrpSpPr/>
            <p:nvPr/>
          </p:nvGrpSpPr>
          <p:grpSpPr>
            <a:xfrm>
              <a:off x="5273907" y="6165016"/>
              <a:ext cx="1090684" cy="690209"/>
              <a:chOff x="3743764" y="4653136"/>
              <a:chExt cx="1090684" cy="690209"/>
            </a:xfrm>
          </p:grpSpPr>
          <p:cxnSp>
            <p:nvCxnSpPr>
              <p:cNvPr id="79" name="直線コネクタ 78"/>
              <p:cNvCxnSpPr/>
              <p:nvPr/>
            </p:nvCxnSpPr>
            <p:spPr>
              <a:xfrm>
                <a:off x="3978006" y="4653136"/>
                <a:ext cx="0" cy="28803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矢印コネクタ 79"/>
              <p:cNvCxnSpPr/>
              <p:nvPr/>
            </p:nvCxnSpPr>
            <p:spPr>
              <a:xfrm flipH="1">
                <a:off x="3761982" y="4797152"/>
                <a:ext cx="216024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テキスト ボックス 274"/>
              <p:cNvSpPr txBox="1"/>
              <p:nvPr/>
            </p:nvSpPr>
            <p:spPr>
              <a:xfrm>
                <a:off x="3743764" y="4820126"/>
                <a:ext cx="1090684" cy="5232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050" dirty="0">
                    <a:latin typeface="Times New Roman" pitchFamily="18" charset="0"/>
                    <a:cs typeface="Times New Roman" pitchFamily="18" charset="0"/>
                  </a:rPr>
                  <a:t>5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0 </a:t>
                </a:r>
                <a:r>
                  <a:rPr kumimoji="1" lang="el-GR" altLang="ja-JP" sz="1050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kumimoji="1" lang="ja-JP" altLang="en-US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82" name="直線コネクタ 81"/>
              <p:cNvCxnSpPr/>
              <p:nvPr/>
            </p:nvCxnSpPr>
            <p:spPr>
              <a:xfrm>
                <a:off x="4310863" y="4653136"/>
                <a:ext cx="0" cy="28803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矢印コネクタ 82"/>
              <p:cNvCxnSpPr/>
              <p:nvPr/>
            </p:nvCxnSpPr>
            <p:spPr>
              <a:xfrm>
                <a:off x="4310863" y="4797152"/>
                <a:ext cx="216024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グループ化 56"/>
            <p:cNvGrpSpPr/>
            <p:nvPr/>
          </p:nvGrpSpPr>
          <p:grpSpPr>
            <a:xfrm>
              <a:off x="7812360" y="5013176"/>
              <a:ext cx="1080120" cy="216024"/>
              <a:chOff x="5076056" y="5661248"/>
              <a:chExt cx="1080120" cy="216024"/>
            </a:xfrm>
          </p:grpSpPr>
          <p:cxnSp>
            <p:nvCxnSpPr>
              <p:cNvPr id="73" name="直線コネクタ 72"/>
              <p:cNvCxnSpPr/>
              <p:nvPr/>
            </p:nvCxnSpPr>
            <p:spPr>
              <a:xfrm>
                <a:off x="507605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543609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/>
              <p:cNvCxnSpPr/>
              <p:nvPr/>
            </p:nvCxnSpPr>
            <p:spPr>
              <a:xfrm>
                <a:off x="5364088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5436096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二等辺三角形 76"/>
              <p:cNvSpPr/>
              <p:nvPr/>
            </p:nvSpPr>
            <p:spPr>
              <a:xfrm rot="5400000">
                <a:off x="5760132" y="5625244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cxnSp>
            <p:nvCxnSpPr>
              <p:cNvPr id="78" name="直線コネクタ 77"/>
              <p:cNvCxnSpPr/>
              <p:nvPr/>
            </p:nvCxnSpPr>
            <p:spPr>
              <a:xfrm>
                <a:off x="6012160" y="5767163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グループ化 57"/>
            <p:cNvGrpSpPr/>
            <p:nvPr/>
          </p:nvGrpSpPr>
          <p:grpSpPr>
            <a:xfrm>
              <a:off x="7308304" y="5517232"/>
              <a:ext cx="1080120" cy="216024"/>
              <a:chOff x="5076056" y="5661248"/>
              <a:chExt cx="1080120" cy="216024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507605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543609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364088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5436096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二等辺三角形 70"/>
              <p:cNvSpPr/>
              <p:nvPr/>
            </p:nvSpPr>
            <p:spPr>
              <a:xfrm rot="5400000">
                <a:off x="5760132" y="5625244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cxnSp>
            <p:nvCxnSpPr>
              <p:cNvPr id="72" name="直線コネクタ 71"/>
              <p:cNvCxnSpPr/>
              <p:nvPr/>
            </p:nvCxnSpPr>
            <p:spPr>
              <a:xfrm>
                <a:off x="6012160" y="5767163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グループ化 58"/>
            <p:cNvGrpSpPr/>
            <p:nvPr/>
          </p:nvGrpSpPr>
          <p:grpSpPr>
            <a:xfrm rot="10800000">
              <a:off x="3923928" y="5421899"/>
              <a:ext cx="347173" cy="581459"/>
              <a:chOff x="8236318" y="2186003"/>
              <a:chExt cx="347173" cy="581459"/>
            </a:xfrm>
          </p:grpSpPr>
          <p:cxnSp>
            <p:nvCxnSpPr>
              <p:cNvPr id="64" name="直線コネクタ 63"/>
              <p:cNvCxnSpPr/>
              <p:nvPr/>
            </p:nvCxnSpPr>
            <p:spPr>
              <a:xfrm rot="18811902">
                <a:off x="8092302" y="2623446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二等辺三角形 64"/>
              <p:cNvSpPr/>
              <p:nvPr/>
            </p:nvSpPr>
            <p:spPr>
              <a:xfrm rot="2611902">
                <a:off x="8328212" y="2272055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cxnSp>
            <p:nvCxnSpPr>
              <p:cNvPr id="66" name="直線コネクタ 65"/>
              <p:cNvCxnSpPr/>
              <p:nvPr/>
            </p:nvCxnSpPr>
            <p:spPr>
              <a:xfrm rot="18811902">
                <a:off x="8511483" y="2258011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グループ化 59"/>
            <p:cNvGrpSpPr/>
            <p:nvPr/>
          </p:nvGrpSpPr>
          <p:grpSpPr>
            <a:xfrm rot="10800000">
              <a:off x="1632538" y="5373216"/>
              <a:ext cx="347173" cy="581459"/>
              <a:chOff x="8236318" y="2186003"/>
              <a:chExt cx="347173" cy="581459"/>
            </a:xfrm>
          </p:grpSpPr>
          <p:cxnSp>
            <p:nvCxnSpPr>
              <p:cNvPr id="61" name="直線コネクタ 60"/>
              <p:cNvCxnSpPr/>
              <p:nvPr/>
            </p:nvCxnSpPr>
            <p:spPr>
              <a:xfrm rot="18811902">
                <a:off x="8092302" y="2623446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二等辺三角形 61"/>
              <p:cNvSpPr/>
              <p:nvPr/>
            </p:nvSpPr>
            <p:spPr>
              <a:xfrm rot="2611902">
                <a:off x="8328212" y="2272055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000"/>
              </a:p>
            </p:txBody>
          </p:sp>
          <p:cxnSp>
            <p:nvCxnSpPr>
              <p:cNvPr id="63" name="直線コネクタ 62"/>
              <p:cNvCxnSpPr/>
              <p:nvPr/>
            </p:nvCxnSpPr>
            <p:spPr>
              <a:xfrm rot="18811902">
                <a:off x="8511483" y="2258011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5" name="テキスト ボックス 234"/>
          <p:cNvSpPr txBox="1"/>
          <p:nvPr/>
        </p:nvSpPr>
        <p:spPr>
          <a:xfrm>
            <a:off x="6132083" y="6317845"/>
            <a:ext cx="2906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/>
              <a:t>A.Ochi</a:t>
            </a:r>
            <a:r>
              <a:rPr lang="en-US" altLang="ja-JP" sz="1200" dirty="0" smtClean="0"/>
              <a:t> et.al., JINST 9 C01039 (2014)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97515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日付プレースホルダ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0" lang="en-US" altLang="ja-JP" smtClean="0"/>
              <a:t>09/12/2015</a:t>
            </a:r>
            <a:endParaRPr kumimoji="0" lang="ja-JP" altLang="en-US" smtClean="0"/>
          </a:p>
        </p:txBody>
      </p:sp>
      <p:sp>
        <p:nvSpPr>
          <p:cNvPr id="15364" name="フッター プレースホルダ 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0" lang="en-US" altLang="zh-CN" smtClean="0">
                <a:solidFill>
                  <a:srgbClr val="000000"/>
                </a:solidFill>
              </a:rPr>
              <a:t>A.Ochi RD51 mini week @ CERN</a:t>
            </a: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Spark probability for fast neutron (~2MeV)</a:t>
            </a:r>
            <a:endParaRPr lang="ja-JP" alt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484784"/>
            <a:ext cx="5544616" cy="458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496" y="1412775"/>
            <a:ext cx="3528392" cy="4896545"/>
          </a:xfrm>
        </p:spPr>
        <p:txBody>
          <a:bodyPr rtlCol="0"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Conditions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Gas: Ar+C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H</a:t>
            </a:r>
            <a:r>
              <a:rPr lang="en-US" altLang="ja-JP" baseline="-25000" dirty="0" smtClean="0"/>
              <a:t>6</a:t>
            </a:r>
            <a:r>
              <a:rPr lang="ja-JP" altLang="en-US" dirty="0" smtClean="0"/>
              <a:t> </a:t>
            </a:r>
            <a:r>
              <a:rPr lang="en-US" altLang="ja-JP" dirty="0" smtClean="0"/>
              <a:t>(7:3)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Drift field:</a:t>
            </a:r>
            <a:r>
              <a:rPr lang="ja-JP" altLang="en-US" dirty="0" smtClean="0"/>
              <a:t> </a:t>
            </a:r>
            <a:r>
              <a:rPr lang="en-US" altLang="ja-JP" dirty="0" smtClean="0"/>
              <a:t>3.3kV/cm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Definition of the sparks:</a:t>
            </a:r>
          </a:p>
          <a:p>
            <a:pPr marL="859917" lvl="2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Current monitor of HV module shows more than 2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A or 0.5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A.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Spark probability = [Spark counts] / neutron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/>
              <a:t>T</a:t>
            </a:r>
            <a:r>
              <a:rPr lang="en-US" altLang="ja-JP" dirty="0" smtClean="0"/>
              <a:t>he spark rates on normal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-PIC are </a:t>
            </a:r>
            <a:r>
              <a:rPr lang="en-US" altLang="ja-JP" dirty="0" err="1" smtClean="0"/>
              <a:t>are</a:t>
            </a:r>
            <a:r>
              <a:rPr lang="en-US" altLang="ja-JP" dirty="0" smtClean="0"/>
              <a:t> also plotted as comparison (cyan, magenta plots).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Results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Reduction of sparks are obviously found. </a:t>
            </a:r>
            <a:r>
              <a:rPr lang="en-US" altLang="ja-JP" dirty="0" smtClean="0">
                <a:solidFill>
                  <a:srgbClr val="FF0000"/>
                </a:solidFill>
              </a:rPr>
              <a:t>The rate was 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3-5</a:t>
            </a:r>
            <a:r>
              <a:rPr lang="en-US" altLang="ja-JP" dirty="0" smtClean="0">
                <a:solidFill>
                  <a:srgbClr val="FF0000"/>
                </a:solidFill>
              </a:rPr>
              <a:t> times less than normal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dirty="0" smtClean="0">
                <a:solidFill>
                  <a:srgbClr val="FF0000"/>
                </a:solidFill>
              </a:rPr>
              <a:t>-PIC </a:t>
            </a:r>
            <a:r>
              <a:rPr lang="en-US" altLang="ja-JP" dirty="0" smtClean="0"/>
              <a:t>case at same gas gain.</a:t>
            </a:r>
            <a:endParaRPr lang="en-US" altLang="ja-JP" sz="2900" b="1" dirty="0" smtClean="0">
              <a:solidFill>
                <a:srgbClr val="FF0000"/>
              </a:solidFill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6444208" y="3068960"/>
            <a:ext cx="43204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35444" y="3625279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Spark reduction</a:t>
            </a:r>
            <a:endParaRPr kumimoji="1" lang="ja-JP" altLang="en-US" sz="1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7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01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9"/>
            <a:ext cx="5029200" cy="3061174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Resistive strips are formed by screen printing</a:t>
            </a:r>
          </a:p>
          <a:p>
            <a:r>
              <a:rPr lang="en-US" altLang="ja-JP" dirty="0" smtClean="0"/>
              <a:t>First trial was done in 2012 using resistive polyimide paste.</a:t>
            </a:r>
          </a:p>
          <a:p>
            <a:r>
              <a:rPr kumimoji="1" lang="en-US" altLang="ja-JP" dirty="0" smtClean="0"/>
              <a:t>Now, we are using resistive epoxy paste for ATLAS NSW production</a:t>
            </a:r>
          </a:p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320A-330E-4DAA-A710-1F3F8EBD5764}" type="slidenum">
              <a:rPr kumimoji="1" lang="ja-JP" altLang="en-US" smtClean="0">
                <a:solidFill>
                  <a:prstClr val="black"/>
                </a:solidFill>
              </a:rPr>
              <a:pPr/>
              <a:t>8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Resistive paste + MM</a:t>
            </a:r>
            <a:endParaRPr kumimoji="1" lang="ja-JP" altLang="en-US" dirty="0"/>
          </a:p>
        </p:txBody>
      </p:sp>
      <p:pic>
        <p:nvPicPr>
          <p:cNvPr id="7" name="Picture 3" descr="\\OCHI11\ochi\Pictures\Work_2012\P10405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5412" y="1051956"/>
            <a:ext cx="3251200" cy="243840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130" y="3631027"/>
            <a:ext cx="325548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44"/>
          <a:stretch/>
        </p:blipFill>
        <p:spPr bwMode="auto">
          <a:xfrm>
            <a:off x="2694659" y="4564455"/>
            <a:ext cx="2609850" cy="1443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8588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457200" y="5085184"/>
            <a:ext cx="2818656" cy="922107"/>
          </a:xfrm>
        </p:spPr>
        <p:txBody>
          <a:bodyPr/>
          <a:lstStyle/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09/12/2015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A.Ochi RD51 mini week @ CERN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23217-7465-4B96-9CD7-0EAC610C69FF}" type="slidenum">
              <a:rPr kumimoji="1" lang="ja-JP" altLang="en-US" smtClean="0">
                <a:solidFill>
                  <a:prstClr val="black"/>
                </a:solidFill>
              </a:rPr>
              <a:pPr/>
              <a:t>9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>
                <a:solidFill>
                  <a:srgbClr val="464646"/>
                </a:solidFill>
              </a:rPr>
              <a:t>Printing procedure (Matsuda Screen)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1268760"/>
            <a:ext cx="2906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Resistive</a:t>
            </a:r>
            <a:r>
              <a:rPr kumimoji="1" lang="en-US" altLang="ja-JP" dirty="0" smtClean="0"/>
              <a:t> paste </a:t>
            </a:r>
            <a:r>
              <a:rPr lang="en-US" altLang="ja-JP" dirty="0" smtClean="0"/>
              <a:t>is put </a:t>
            </a:r>
            <a:r>
              <a:rPr kumimoji="1" lang="en-US" altLang="ja-JP" dirty="0" smtClean="0"/>
              <a:t>on</a:t>
            </a:r>
            <a:endParaRPr kumimoji="1" lang="ja-JP" altLang="en-US" dirty="0"/>
          </a:p>
        </p:txBody>
      </p:sp>
      <p:pic>
        <p:nvPicPr>
          <p:cNvPr id="3074" name="Picture 2" descr="Z:\Picture\Work_photo\Work_2015\IMG_0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3024336" cy="2268252"/>
          </a:xfrm>
          <a:prstGeom prst="rect">
            <a:avLst/>
          </a:prstGeom>
          <a:noFill/>
        </p:spPr>
      </p:pic>
      <p:pic>
        <p:nvPicPr>
          <p:cNvPr id="3076" name="Picture 4" descr="Z:\Picture\Work_photo\Work_2015\IMG_07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513" y="4437112"/>
            <a:ext cx="2976331" cy="2232248"/>
          </a:xfrm>
          <a:prstGeom prst="rect">
            <a:avLst/>
          </a:prstGeom>
          <a:noFill/>
        </p:spPr>
      </p:pic>
      <p:sp>
        <p:nvSpPr>
          <p:cNvPr id="12" name="テキスト ボックス 11"/>
          <p:cNvSpPr txBox="1"/>
          <p:nvPr/>
        </p:nvSpPr>
        <p:spPr>
          <a:xfrm>
            <a:off x="280441" y="4077072"/>
            <a:ext cx="429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Squeegee is controlled automatically</a:t>
            </a:r>
            <a:endParaRPr kumimoji="1" lang="ja-JP" altLang="en-US" dirty="0"/>
          </a:p>
        </p:txBody>
      </p:sp>
      <p:pic>
        <p:nvPicPr>
          <p:cNvPr id="3077" name="Picture 5" descr="Z:\Picture\Work_photo\Work_2015\IMG_08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628800"/>
            <a:ext cx="2952328" cy="2214246"/>
          </a:xfrm>
          <a:prstGeom prst="rect">
            <a:avLst/>
          </a:prstGeom>
          <a:noFill/>
        </p:spPr>
      </p:pic>
      <p:sp>
        <p:nvSpPr>
          <p:cNvPr id="14" name="テキスト ボックス 13"/>
          <p:cNvSpPr txBox="1"/>
          <p:nvPr/>
        </p:nvSpPr>
        <p:spPr>
          <a:xfrm>
            <a:off x="5504351" y="1268760"/>
            <a:ext cx="194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Printing is done</a:t>
            </a:r>
            <a:endParaRPr kumimoji="1" lang="ja-JP" altLang="en-US" dirty="0"/>
          </a:p>
        </p:txBody>
      </p:sp>
      <p:pic>
        <p:nvPicPr>
          <p:cNvPr id="3078" name="Picture 6" descr="Z:\Picture\Work_photo\Work_2015\IMG_08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341986"/>
            <a:ext cx="2952328" cy="2214246"/>
          </a:xfrm>
          <a:prstGeom prst="rect">
            <a:avLst/>
          </a:prstGeom>
          <a:noFill/>
        </p:spPr>
      </p:pic>
      <p:sp>
        <p:nvSpPr>
          <p:cNvPr id="16" name="テキスト ボックス 15"/>
          <p:cNvSpPr txBox="1"/>
          <p:nvPr/>
        </p:nvSpPr>
        <p:spPr>
          <a:xfrm>
            <a:off x="5076056" y="4005064"/>
            <a:ext cx="3366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Drying with 170 degree, 2H.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5590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tone">
  <a:themeElements>
    <a:clrScheme name="">
      <a:dk1>
        <a:srgbClr val="000000"/>
      </a:dk1>
      <a:lt1>
        <a:srgbClr val="FFFFFF"/>
      </a:lt1>
      <a:dk2>
        <a:srgbClr val="000066"/>
      </a:dk2>
      <a:lt2>
        <a:srgbClr val="808080"/>
      </a:lt2>
      <a:accent1>
        <a:srgbClr val="6699FF"/>
      </a:accent1>
      <a:accent2>
        <a:srgbClr val="FF00FF"/>
      </a:accent2>
      <a:accent3>
        <a:srgbClr val="FFFFFF"/>
      </a:accent3>
      <a:accent4>
        <a:srgbClr val="000000"/>
      </a:accent4>
      <a:accent5>
        <a:srgbClr val="B8CAFF"/>
      </a:accent5>
      <a:accent6>
        <a:srgbClr val="E700E7"/>
      </a:accent6>
      <a:hlink>
        <a:srgbClr val="CC00FF"/>
      </a:hlink>
      <a:folHlink>
        <a:srgbClr val="9933FF"/>
      </a:folHlink>
    </a:clrScheme>
    <a:fontScheme name="Office テーマ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978</TotalTime>
  <Words>1454</Words>
  <Application>Microsoft Office PowerPoint</Application>
  <PresentationFormat>画面に合わせる (4:3)</PresentationFormat>
  <Paragraphs>328</Paragraphs>
  <Slides>17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17</vt:i4>
      </vt:variant>
    </vt:vector>
  </HeadingPairs>
  <TitlesOfParts>
    <vt:vector size="31" baseType="lpstr">
      <vt:lpstr>HG明朝B</vt:lpstr>
      <vt:lpstr>ＭＳ Ｐゴシック</vt:lpstr>
      <vt:lpstr>Arial</vt:lpstr>
      <vt:lpstr>Calibri</vt:lpstr>
      <vt:lpstr>Georgia</vt:lpstr>
      <vt:lpstr>Lucida Sans Unicode</vt:lpstr>
      <vt:lpstr>Symbol</vt:lpstr>
      <vt:lpstr>Times New Roman</vt:lpstr>
      <vt:lpstr>Verdana</vt:lpstr>
      <vt:lpstr>Wingdings</vt:lpstr>
      <vt:lpstr>Wingdings 2</vt:lpstr>
      <vt:lpstr>Wingdings 3</vt:lpstr>
      <vt:lpstr>ビジネス</vt:lpstr>
      <vt:lpstr>2tone</vt:lpstr>
      <vt:lpstr>Resistive materials and their patterning methods</vt:lpstr>
      <vt:lpstr>Our experiences of resistive materials</vt:lpstr>
      <vt:lpstr>Resistive polyimide sheet + μ-PIC</vt:lpstr>
      <vt:lpstr>Resistive polyimide sheet + GEM</vt:lpstr>
      <vt:lpstr>3-2. Result①: Gain vs ΔV of RE-GEM</vt:lpstr>
      <vt:lpstr>Resistive polyimide paste + μ-PIC</vt:lpstr>
      <vt:lpstr>Spark probability for fast neutron (~2MeV)</vt:lpstr>
      <vt:lpstr>Resistive paste + MM</vt:lpstr>
      <vt:lpstr>Printing procedure (Matsuda Screen)</vt:lpstr>
      <vt:lpstr>Another approach for MM strip processing using resistive paste</vt:lpstr>
      <vt:lpstr>Sputtered carbon</vt:lpstr>
      <vt:lpstr>Sputtered carbon + MM</vt:lpstr>
      <vt:lpstr>Sputtered carbon + Large MM</vt:lpstr>
      <vt:lpstr>Sputtered carbon + m-PIC</vt:lpstr>
      <vt:lpstr>Sputtered carbon + GEM</vt:lpstr>
      <vt:lpstr>Summary</vt:lpstr>
      <vt:lpstr>Kapton type (EN/HN)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Ochi Atsuhiko</dc:creator>
  <cp:lastModifiedBy>Ochi Atsuhiko</cp:lastModifiedBy>
  <cp:revision>34</cp:revision>
  <dcterms:created xsi:type="dcterms:W3CDTF">2015-12-06T06:08:00Z</dcterms:created>
  <dcterms:modified xsi:type="dcterms:W3CDTF">2015-12-09T07:43:55Z</dcterms:modified>
</cp:coreProperties>
</file>