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</p:sldMasterIdLst>
  <p:notesMasterIdLst>
    <p:notesMasterId r:id="rId23"/>
  </p:notesMasterIdLst>
  <p:sldIdLst>
    <p:sldId id="262" r:id="rId2"/>
    <p:sldId id="263" r:id="rId3"/>
    <p:sldId id="272" r:id="rId4"/>
    <p:sldId id="273" r:id="rId5"/>
    <p:sldId id="274" r:id="rId6"/>
    <p:sldId id="275" r:id="rId7"/>
    <p:sldId id="276" r:id="rId8"/>
    <p:sldId id="279" r:id="rId9"/>
    <p:sldId id="257" r:id="rId10"/>
    <p:sldId id="264" r:id="rId11"/>
    <p:sldId id="258" r:id="rId12"/>
    <p:sldId id="265" r:id="rId13"/>
    <p:sldId id="261" r:id="rId14"/>
    <p:sldId id="267" r:id="rId15"/>
    <p:sldId id="268" r:id="rId16"/>
    <p:sldId id="269" r:id="rId17"/>
    <p:sldId id="277" r:id="rId18"/>
    <p:sldId id="271" r:id="rId19"/>
    <p:sldId id="278" r:id="rId20"/>
    <p:sldId id="259" r:id="rId21"/>
    <p:sldId id="260" r:id="rId22"/>
  </p:sldIdLst>
  <p:sldSz cx="10079038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72" y="-2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84789265-EB57-4458-8A38-F78C93DB9C5F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35468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FD661D7-F151-4128-83C9-BD28AF7F5FE0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2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BDD8AEA-B29B-4B5C-B5DA-C008B5F3876E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9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1F71FDC-7317-4107-BBC8-D5D0853EE591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11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9D31473-1D7C-45E9-B1C3-0ED7551C0662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12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A09FE81-F8FF-4FB5-AEC5-A166741F41C2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13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8C6451A-AEF8-4DA6-923D-38CBCDEB6B61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20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7399370-88A8-44C1-B90E-5A0DEE51EDDD}" type="slidenum">
              <a:rPr lang="it-IT" altLang="en-US" smtClean="0">
                <a:solidFill>
                  <a:srgbClr val="000000"/>
                </a:solidFill>
                <a:latin typeface="Times New Roman" pitchFamily="16" charset="0"/>
              </a:rPr>
              <a:pPr/>
              <a:t>21</a:t>
            </a:fld>
            <a:endParaRPr lang="it-IT" alt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928" y="1237197"/>
            <a:ext cx="8567182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880" y="3970580"/>
            <a:ext cx="7559279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FB0A6-614F-4B59-8935-7658CC9E305A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13453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C4338-C603-4D65-9C78-19D54A9C4376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66360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2812" y="402483"/>
            <a:ext cx="2173293" cy="64064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934" y="402483"/>
            <a:ext cx="6393890" cy="64064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9EF35-96FA-464D-8A72-B759F79D2E4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46685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64853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46041-5F37-472B-BB76-AF4437250B1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2310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685" y="1884671"/>
            <a:ext cx="8693170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685" y="5059035"/>
            <a:ext cx="8693170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C2A2D-0971-4750-9CC1-C2A5CB03AA01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32350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934" y="2012414"/>
            <a:ext cx="4283591" cy="4796544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513" y="2012414"/>
            <a:ext cx="4283591" cy="4796544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DF32-8232-4459-BEF2-DDA55B33EB84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9393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247" y="402484"/>
            <a:ext cx="8693170" cy="146118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248" y="1853171"/>
            <a:ext cx="426390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248" y="2761381"/>
            <a:ext cx="4263905" cy="406157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2514" y="1853171"/>
            <a:ext cx="4284904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2514" y="2761381"/>
            <a:ext cx="4284904" cy="406157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D75B-4C6A-400C-A211-352B90F7B0EC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60177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11431-18FD-49E4-B294-AD9E82A568AD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6991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61DE9-3117-42ED-B6D5-3F4A69AD3418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7478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247" y="503978"/>
            <a:ext cx="3250752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4904" y="1088455"/>
            <a:ext cx="5102513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247" y="2267902"/>
            <a:ext cx="3250752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E5DA8-AE9C-40BC-88AB-05A33812F002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8569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247" y="503978"/>
            <a:ext cx="3250752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4904" y="1088455"/>
            <a:ext cx="5102513" cy="5372269"/>
          </a:xfrm>
        </p:spPr>
        <p:txBody>
          <a:bodyPr rtlCol="0">
            <a:normAutofit/>
          </a:bodyPr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247" y="2267902"/>
            <a:ext cx="3250752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E5E0C-BF5A-4587-8F22-02408211C31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95025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92150" y="403225"/>
            <a:ext cx="869473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2150" y="2012950"/>
            <a:ext cx="8694738" cy="479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2150" y="7007225"/>
            <a:ext cx="226853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323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8513" y="7007225"/>
            <a:ext cx="340201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323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8350" y="7007225"/>
            <a:ext cx="22685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3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2215D25-DE54-45B5-AC86-75B0659DA6E9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2pPr>
      <a:lvl3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3pPr>
      <a:lvl4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4pPr>
      <a:lvl5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5pPr>
      <a:lvl6pPr marL="4572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6pPr>
      <a:lvl7pPr marL="9144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7pPr>
      <a:lvl8pPr marL="13716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8pPr>
      <a:lvl9pPr marL="18288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itchFamily="34" charset="0"/>
        </a:defRPr>
      </a:lvl9pPr>
    </p:titleStyle>
    <p:bodyStyle>
      <a:lvl1pPr marL="250825" indent="-250825" algn="l" defTabSz="1006475" rtl="0" eaLnBrk="0" fontAlgn="base" hangingPunct="0">
        <a:lnSpc>
          <a:spcPct val="90000"/>
        </a:lnSpc>
        <a:spcBef>
          <a:spcPts val="11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3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50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92163" y="1908100"/>
            <a:ext cx="8639175" cy="2663825"/>
          </a:xfrm>
        </p:spPr>
        <p:txBody>
          <a:bodyPr rtlCol="0">
            <a:normAutofit fontScale="90000"/>
          </a:bodyPr>
          <a:lstStyle/>
          <a:p>
            <a:pPr defTabSz="1007943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SHIP Test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4900" dirty="0">
                <a:latin typeface="Times New Roman" pitchFamily="18" charset="0"/>
                <a:cs typeface="Times New Roman" pitchFamily="18" charset="0"/>
              </a:rPr>
              <a:t>Oct-Nov </a:t>
            </a:r>
            <a:r>
              <a:rPr lang="en-US" sz="4900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G.Bencivenni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LNF-INFN, Italy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228600" y="224408"/>
            <a:ext cx="1858591" cy="1611213"/>
            <a:chOff x="838200" y="534146"/>
            <a:chExt cx="1806720" cy="1598614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838200" y="534146"/>
              <a:ext cx="1806720" cy="1598614"/>
            </a:xfrm>
            <a:prstGeom prst="rect">
              <a:avLst/>
            </a:prstGeom>
            <a:solidFill>
              <a:srgbClr val="FFFFFF"/>
            </a:solidFill>
            <a:ln w="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700" b="1" i="1" dirty="0" smtClean="0">
                <a:solidFill>
                  <a:schemeClr val="bg1"/>
                </a:solidFill>
                <a:latin typeface="Helvetica-Narrow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5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elvetica-Narrow" charset="0"/>
                </a:rPr>
                <a:t>LABORATORI NAZIONALI </a:t>
              </a:r>
              <a:r>
                <a:rPr kumimoji="0" lang="it-IT" sz="500" b="1" i="1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elvetica-Narrow" charset="0"/>
                </a:rPr>
                <a:t>DI</a:t>
              </a:r>
              <a:r>
                <a:rPr kumimoji="0" lang="it-IT" sz="5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elvetica-Narrow" charset="0"/>
                </a:rPr>
                <a:t> FRASCATI</a:t>
              </a: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5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elvetica" charset="0"/>
                </a:rPr>
                <a:t>www.lnf.infn.it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graphicFrame>
          <p:nvGraphicFramePr>
            <p:cNvPr id="5" name="Object 3"/>
            <p:cNvGraphicFramePr>
              <a:graphicFrameLocks noChangeAspect="1"/>
            </p:cNvGraphicFramePr>
            <p:nvPr/>
          </p:nvGraphicFramePr>
          <p:xfrm>
            <a:off x="921366" y="624382"/>
            <a:ext cx="1681919" cy="11483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icture" r:id="rId3" imgW="2172462" imgH="1535430" progId="Word.Picture.8">
                    <p:embed/>
                  </p:oleObj>
                </mc:Choice>
                <mc:Fallback>
                  <p:oleObj name="Picture" r:id="rId3" imgW="2172462" imgH="153543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1366" y="624382"/>
                          <a:ext cx="1681919" cy="11483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image7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79880" y="5652045"/>
            <a:ext cx="1584176" cy="17001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4313" y="1331913"/>
            <a:ext cx="9721850" cy="56738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Calibration RUN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(upstream – downstream trigger)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Scan in drift field with orthogonal tracks &amp; B=0 T (7 runs)</a:t>
            </a: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Scan in HV with orthogonal tracks &amp; B=0, -1 T (18 runs)</a:t>
            </a: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Scan in angle (0,7.5,15,30,45) &amp; B= 0, ± 1 T &amp; 2 GEM Gain (30 runs)</a:t>
            </a: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Run with emulsion setup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(trigger w/forward scintillators + SW trigger based on forward trackers +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µ-RWELL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Scan with CS emulsion: angle (0,7.5,15,30,45) &amp; B= 0, ± 1T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(10 runs)</a:t>
            </a: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Scan with CES &amp; ECC emulsion: tilt angle (0,7.5,15,30,45) &amp; B= 0 T (10 runs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693" indent="-285693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present preliminary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results based 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COG) method for the Calibration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runs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micro-TPC MODE ANALYSIS (the code is under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development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INFN-FE)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 COMBINED RESULTS BETWEEN GEM &amp; EMULSIONS SETUP</a:t>
            </a:r>
          </a:p>
        </p:txBody>
      </p:sp>
      <p:sp>
        <p:nvSpPr>
          <p:cNvPr id="5123" name="CasellaDiTesto 2"/>
          <p:cNvSpPr txBox="1">
            <a:spLocks noChangeArrowheads="1"/>
          </p:cNvSpPr>
          <p:nvPr/>
        </p:nvSpPr>
        <p:spPr bwMode="auto">
          <a:xfrm>
            <a:off x="3299043" y="263639"/>
            <a:ext cx="35333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4000" dirty="0">
                <a:latin typeface="Times New Roman" pitchFamily="16" charset="0"/>
                <a:cs typeface="Times New Roman" pitchFamily="16" charset="0"/>
              </a:rPr>
              <a:t>RUN conditions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10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3" y="1770063"/>
            <a:ext cx="512127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1079500" y="160338"/>
            <a:ext cx="80629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Efficiency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vs HV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with </a:t>
            </a:r>
            <a:r>
              <a:rPr lang="en-GB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orthogonal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tracks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720850"/>
            <a:ext cx="5032375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CasellaDiTesto 2"/>
          <p:cNvSpPr txBox="1">
            <a:spLocks noChangeArrowheads="1"/>
          </p:cNvSpPr>
          <p:nvPr/>
        </p:nvSpPr>
        <p:spPr bwMode="auto">
          <a:xfrm>
            <a:off x="1943100" y="1547813"/>
            <a:ext cx="14986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GEM detector</a:t>
            </a:r>
          </a:p>
        </p:txBody>
      </p:sp>
      <p:sp>
        <p:nvSpPr>
          <p:cNvPr id="6150" name="CasellaDiTesto 8"/>
          <p:cNvSpPr txBox="1">
            <a:spLocks noChangeArrowheads="1"/>
          </p:cNvSpPr>
          <p:nvPr/>
        </p:nvSpPr>
        <p:spPr bwMode="auto">
          <a:xfrm>
            <a:off x="6765925" y="1597025"/>
            <a:ext cx="197008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µ-RWELL detector</a:t>
            </a:r>
          </a:p>
        </p:txBody>
      </p:sp>
      <p:cxnSp>
        <p:nvCxnSpPr>
          <p:cNvPr id="6151" name="Connettore 1 9"/>
          <p:cNvCxnSpPr>
            <a:cxnSpLocks noChangeShapeType="1"/>
          </p:cNvCxnSpPr>
          <p:nvPr/>
        </p:nvCxnSpPr>
        <p:spPr bwMode="auto">
          <a:xfrm>
            <a:off x="2284413" y="2081213"/>
            <a:ext cx="0" cy="2951162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2" name="CasellaDiTesto 10"/>
          <p:cNvSpPr txBox="1">
            <a:spLocks noChangeArrowheads="1"/>
          </p:cNvSpPr>
          <p:nvPr/>
        </p:nvSpPr>
        <p:spPr bwMode="auto">
          <a:xfrm>
            <a:off x="1584325" y="5105400"/>
            <a:ext cx="1279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Gain</a:t>
            </a:r>
            <a:r>
              <a:rPr lang="en-US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 2000</a:t>
            </a:r>
            <a:endParaRPr lang="en-US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6153" name="CasellaDiTesto 14"/>
          <p:cNvSpPr txBox="1">
            <a:spLocks noChangeArrowheads="1"/>
          </p:cNvSpPr>
          <p:nvPr/>
        </p:nvSpPr>
        <p:spPr bwMode="auto">
          <a:xfrm>
            <a:off x="7167563" y="5106988"/>
            <a:ext cx="1279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Gain</a:t>
            </a:r>
            <a:r>
              <a:rPr lang="en-US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 7000</a:t>
            </a:r>
            <a:endParaRPr lang="en-US">
              <a:latin typeface="Times New Roman" pitchFamily="16" charset="0"/>
              <a:cs typeface="Times New Roman" pitchFamily="16" charset="0"/>
            </a:endParaRPr>
          </a:p>
        </p:txBody>
      </p:sp>
      <p:cxnSp>
        <p:nvCxnSpPr>
          <p:cNvPr id="6154" name="Connettore 1 15"/>
          <p:cNvCxnSpPr>
            <a:cxnSpLocks noChangeShapeType="1"/>
          </p:cNvCxnSpPr>
          <p:nvPr/>
        </p:nvCxnSpPr>
        <p:spPr bwMode="auto">
          <a:xfrm>
            <a:off x="8135938" y="2100263"/>
            <a:ext cx="0" cy="2951162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55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6167438"/>
            <a:ext cx="70961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CasellaDiTesto 1"/>
          <p:cNvSpPr txBox="1">
            <a:spLocks noChangeArrowheads="1"/>
          </p:cNvSpPr>
          <p:nvPr/>
        </p:nvSpPr>
        <p:spPr bwMode="auto">
          <a:xfrm>
            <a:off x="2447925" y="6372225"/>
            <a:ext cx="3365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000">
                <a:latin typeface="Times New Roman" pitchFamily="16" charset="0"/>
                <a:cs typeface="Times New Roman" pitchFamily="16" charset="0"/>
              </a:rPr>
              <a:t>The efficiency decrease with B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881188"/>
            <a:ext cx="5114925" cy="348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1881188"/>
            <a:ext cx="5118100" cy="348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6" name="Text Box 1"/>
          <p:cNvSpPr txBox="1">
            <a:spLocks noChangeArrowheads="1"/>
          </p:cNvSpPr>
          <p:nvPr/>
        </p:nvSpPr>
        <p:spPr bwMode="auto">
          <a:xfrm>
            <a:off x="647700" y="160338"/>
            <a:ext cx="8424863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Efficiency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vs tilt angle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w &amp; w/out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magnetic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field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 </a:t>
            </a:r>
          </a:p>
        </p:txBody>
      </p:sp>
      <p:sp>
        <p:nvSpPr>
          <p:cNvPr id="8197" name="CasellaDiTesto 8"/>
          <p:cNvSpPr txBox="1">
            <a:spLocks noChangeArrowheads="1"/>
          </p:cNvSpPr>
          <p:nvPr/>
        </p:nvSpPr>
        <p:spPr bwMode="auto">
          <a:xfrm>
            <a:off x="1174750" y="1692275"/>
            <a:ext cx="30734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000">
                <a:latin typeface="Times New Roman" pitchFamily="16" charset="0"/>
                <a:cs typeface="Times New Roman" pitchFamily="16" charset="0"/>
              </a:rPr>
              <a:t>GEM detector - Gain</a:t>
            </a:r>
            <a:r>
              <a:rPr lang="en-US" sz="200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 4000</a:t>
            </a:r>
            <a:endParaRPr lang="en-US" sz="200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8198" name="CasellaDiTesto 9"/>
          <p:cNvSpPr txBox="1">
            <a:spLocks noChangeArrowheads="1"/>
          </p:cNvSpPr>
          <p:nvPr/>
        </p:nvSpPr>
        <p:spPr bwMode="auto">
          <a:xfrm>
            <a:off x="5830888" y="1673225"/>
            <a:ext cx="35972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000">
                <a:latin typeface="Times New Roman" pitchFamily="16" charset="0"/>
                <a:cs typeface="Times New Roman" pitchFamily="16" charset="0"/>
              </a:rPr>
              <a:t>µ-RWELL detector - Gain</a:t>
            </a:r>
            <a:r>
              <a:rPr lang="en-US" sz="200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 8000</a:t>
            </a:r>
            <a:endParaRPr lang="en-US" sz="2000"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8199" name="Immagin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3" y="5907088"/>
            <a:ext cx="70961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CasellaDiTesto 1"/>
          <p:cNvSpPr txBox="1">
            <a:spLocks noChangeArrowheads="1"/>
          </p:cNvSpPr>
          <p:nvPr/>
        </p:nvSpPr>
        <p:spPr bwMode="auto">
          <a:xfrm>
            <a:off x="358775" y="5697538"/>
            <a:ext cx="61514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GB" sz="2000" dirty="0">
                <a:latin typeface="Times New Roman" pitchFamily="16" charset="0"/>
                <a:cs typeface="Times New Roman" pitchFamily="16" charset="0"/>
              </a:rPr>
              <a:t>Larger the incidence angle</a:t>
            </a:r>
          </a:p>
          <a:p>
            <a:pPr>
              <a:buFont typeface="Arial" charset="0"/>
              <a:buChar char="•"/>
            </a:pPr>
            <a:r>
              <a:rPr lang="en-GB" sz="2000" dirty="0">
                <a:latin typeface="Times New Roman" pitchFamily="16" charset="0"/>
                <a:cs typeface="Times New Roman" pitchFamily="16" charset="0"/>
              </a:rPr>
              <a:t>Larger the spread of the charge over the </a:t>
            </a:r>
            <a:r>
              <a:rPr lang="en-GB" sz="2000" dirty="0" smtClean="0">
                <a:latin typeface="Times New Roman" pitchFamily="16" charset="0"/>
                <a:cs typeface="Times New Roman" pitchFamily="16" charset="0"/>
              </a:rPr>
              <a:t>readout strips</a:t>
            </a:r>
            <a:endParaRPr lang="en-GB" sz="2000" dirty="0">
              <a:latin typeface="Times New Roman" pitchFamily="16" charset="0"/>
              <a:cs typeface="Times New Roman" pitchFamily="16" charset="0"/>
            </a:endParaRPr>
          </a:p>
          <a:p>
            <a:pPr>
              <a:buFont typeface="Arial" charset="0"/>
              <a:buChar char="•"/>
            </a:pPr>
            <a:r>
              <a:rPr lang="en-GB" sz="2000" dirty="0">
                <a:latin typeface="Times New Roman" pitchFamily="16" charset="0"/>
                <a:cs typeface="Times New Roman" pitchFamily="16" charset="0"/>
              </a:rPr>
              <a:t>Smaller the charge collected by the strips</a:t>
            </a:r>
          </a:p>
          <a:p>
            <a:pPr>
              <a:buFont typeface="Arial" charset="0"/>
              <a:buChar char="•"/>
            </a:pPr>
            <a:r>
              <a:rPr lang="en-GB" sz="2000" dirty="0">
                <a:latin typeface="Times New Roman" pitchFamily="16" charset="0"/>
                <a:cs typeface="Times New Roman" pitchFamily="16" charset="0"/>
              </a:rPr>
              <a:t>Smaller the efficiency  </a:t>
            </a:r>
          </a:p>
        </p:txBody>
      </p:sp>
      <p:sp>
        <p:nvSpPr>
          <p:cNvPr id="8201" name="CasellaDiTesto 2"/>
          <p:cNvSpPr txBox="1">
            <a:spLocks noChangeArrowheads="1"/>
          </p:cNvSpPr>
          <p:nvPr/>
        </p:nvSpPr>
        <p:spPr bwMode="auto">
          <a:xfrm>
            <a:off x="7354888" y="6161088"/>
            <a:ext cx="2670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000">
                <a:latin typeface="Times New Roman" pitchFamily="16" charset="0"/>
                <a:cs typeface="Times New Roman" pitchFamily="16" charset="0"/>
              </a:rPr>
              <a:t>The effect is larger w/B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12</a:t>
            </a:fld>
            <a:endParaRPr lang="it-IT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63938"/>
            <a:ext cx="4970463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8" y="3563938"/>
            <a:ext cx="5073650" cy="34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0244" name="Gruppo 5"/>
          <p:cNvGrpSpPr>
            <a:grpSpLocks/>
          </p:cNvGrpSpPr>
          <p:nvPr/>
        </p:nvGrpSpPr>
        <p:grpSpPr bwMode="auto">
          <a:xfrm>
            <a:off x="4025067" y="1463416"/>
            <a:ext cx="2970213" cy="2586037"/>
            <a:chOff x="4464248" y="1115541"/>
            <a:chExt cx="2971177" cy="2586954"/>
          </a:xfrm>
        </p:grpSpPr>
        <p:sp>
          <p:nvSpPr>
            <p:cNvPr id="10248" name="Rettangolo 6"/>
            <p:cNvSpPr>
              <a:spLocks noChangeArrowheads="1"/>
            </p:cNvSpPr>
            <p:nvPr/>
          </p:nvSpPr>
          <p:spPr bwMode="auto">
            <a:xfrm rot="-1744285">
              <a:off x="5184327" y="1378918"/>
              <a:ext cx="648072" cy="174774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10249" name="Connettore 2 7"/>
            <p:cNvCxnSpPr>
              <a:cxnSpLocks noChangeShapeType="1"/>
            </p:cNvCxnSpPr>
            <p:nvPr/>
          </p:nvCxnSpPr>
          <p:spPr bwMode="auto">
            <a:xfrm>
              <a:off x="4464248" y="2171278"/>
              <a:ext cx="280831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50" name="Connettore 1 8"/>
            <p:cNvCxnSpPr>
              <a:cxnSpLocks noChangeShapeType="1"/>
            </p:cNvCxnSpPr>
            <p:nvPr/>
          </p:nvCxnSpPr>
          <p:spPr bwMode="auto">
            <a:xfrm>
              <a:off x="5798492" y="1115541"/>
              <a:ext cx="72008" cy="258695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51" name="Connettore 1 9"/>
            <p:cNvCxnSpPr>
              <a:cxnSpLocks noChangeShapeType="1"/>
            </p:cNvCxnSpPr>
            <p:nvPr/>
          </p:nvCxnSpPr>
          <p:spPr bwMode="auto">
            <a:xfrm>
              <a:off x="5256336" y="1115541"/>
              <a:ext cx="1224136" cy="223224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252" name="CasellaDiTesto 10"/>
            <p:cNvSpPr txBox="1">
              <a:spLocks noChangeArrowheads="1"/>
            </p:cNvSpPr>
            <p:nvPr/>
          </p:nvSpPr>
          <p:spPr bwMode="auto">
            <a:xfrm>
              <a:off x="6891686" y="2224717"/>
              <a:ext cx="543739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</a:rPr>
                <a:t>beam</a:t>
              </a:r>
            </a:p>
          </p:txBody>
        </p:sp>
        <p:sp>
          <p:nvSpPr>
            <p:cNvPr id="12" name="Arco 11"/>
            <p:cNvSpPr/>
            <p:nvPr/>
          </p:nvSpPr>
          <p:spPr bwMode="auto">
            <a:xfrm rot="19895907">
              <a:off x="5499634" y="1723769"/>
              <a:ext cx="330307" cy="254090"/>
            </a:xfrm>
            <a:prstGeom prst="arc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1426" tIns="45713" rIns="91426" bIns="45713"/>
            <a:lstStyle/>
            <a:p>
              <a:pPr defTabSz="449173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54" name="CasellaDiTesto 12"/>
            <p:cNvSpPr txBox="1">
              <a:spLocks noChangeArrowheads="1"/>
            </p:cNvSpPr>
            <p:nvPr/>
          </p:nvSpPr>
          <p:spPr bwMode="auto">
            <a:xfrm>
              <a:off x="5500115" y="1427558"/>
              <a:ext cx="351378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</a:t>
              </a:r>
              <a:r>
                <a:rPr lang="en-US" sz="1200" b="1" baseline="-25000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L</a:t>
              </a:r>
              <a:endParaRPr lang="en-US" sz="1200" b="1">
                <a:latin typeface="Times New Roman" pitchFamily="16" charset="0"/>
                <a:cs typeface="Times New Roman" pitchFamily="16" charset="0"/>
              </a:endParaRPr>
            </a:p>
          </p:txBody>
        </p:sp>
        <p:grpSp>
          <p:nvGrpSpPr>
            <p:cNvPr id="10255" name="Gruppo 13"/>
            <p:cNvGrpSpPr>
              <a:grpSpLocks/>
            </p:cNvGrpSpPr>
            <p:nvPr/>
          </p:nvGrpSpPr>
          <p:grpSpPr bwMode="auto">
            <a:xfrm>
              <a:off x="6264448" y="1346994"/>
              <a:ext cx="287258" cy="372243"/>
              <a:chOff x="6471361" y="1346994"/>
              <a:chExt cx="287258" cy="372243"/>
            </a:xfrm>
          </p:grpSpPr>
          <p:sp>
            <p:nvSpPr>
              <p:cNvPr id="10265" name="Ovale 23"/>
              <p:cNvSpPr>
                <a:spLocks noChangeArrowheads="1"/>
              </p:cNvSpPr>
              <p:nvPr/>
            </p:nvSpPr>
            <p:spPr bwMode="auto">
              <a:xfrm>
                <a:off x="6552478" y="1562103"/>
                <a:ext cx="119510" cy="9787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426" tIns="45713" rIns="91426" bIns="45713"/>
              <a:lstStyle/>
              <a:p>
                <a:pPr defTabSz="44767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endParaRPr lang="en-US" sz="1200">
                  <a:latin typeface="Times New Roman" pitchFamily="16" charset="0"/>
                  <a:cs typeface="Times New Roman" pitchFamily="16" charset="0"/>
                </a:endParaRPr>
              </a:p>
            </p:txBody>
          </p:sp>
          <p:sp>
            <p:nvSpPr>
              <p:cNvPr id="10266" name="CasellaDiTesto 24"/>
              <p:cNvSpPr txBox="1">
                <a:spLocks noChangeArrowheads="1"/>
              </p:cNvSpPr>
              <p:nvPr/>
            </p:nvSpPr>
            <p:spPr bwMode="auto">
              <a:xfrm>
                <a:off x="6499511" y="1483788"/>
                <a:ext cx="248786" cy="235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000">
                    <a:latin typeface="Times New Roman" pitchFamily="16" charset="0"/>
                    <a:cs typeface="Times New Roman" pitchFamily="16" charset="0"/>
                  </a:rPr>
                  <a:t>x</a:t>
                </a:r>
              </a:p>
            </p:txBody>
          </p:sp>
          <p:sp>
            <p:nvSpPr>
              <p:cNvPr id="10267" name="CasellaDiTesto 25"/>
              <p:cNvSpPr txBox="1">
                <a:spLocks noChangeArrowheads="1"/>
              </p:cNvSpPr>
              <p:nvPr/>
            </p:nvSpPr>
            <p:spPr bwMode="auto">
              <a:xfrm>
                <a:off x="6471361" y="1346994"/>
                <a:ext cx="287258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B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</p:grpSp>
        <p:sp>
          <p:nvSpPr>
            <p:cNvPr id="10256" name="CasellaDiTesto 14"/>
            <p:cNvSpPr txBox="1">
              <a:spLocks noChangeArrowheads="1"/>
            </p:cNvSpPr>
            <p:nvPr/>
          </p:nvSpPr>
          <p:spPr bwMode="auto">
            <a:xfrm>
              <a:off x="5010330" y="1483788"/>
              <a:ext cx="287258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E</a:t>
              </a:r>
              <a:endParaRPr lang="en-US" sz="1200" b="1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10257" name="Connettore 2 15"/>
            <p:cNvCxnSpPr>
              <a:cxnSpLocks noChangeShapeType="1"/>
            </p:cNvCxnSpPr>
            <p:nvPr/>
          </p:nvCxnSpPr>
          <p:spPr bwMode="auto">
            <a:xfrm flipH="1">
              <a:off x="4943655" y="1559582"/>
              <a:ext cx="489785" cy="29101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58" name="Connettore 2 16"/>
            <p:cNvCxnSpPr>
              <a:cxnSpLocks noChangeShapeType="1"/>
            </p:cNvCxnSpPr>
            <p:nvPr/>
          </p:nvCxnSpPr>
          <p:spPr bwMode="auto">
            <a:xfrm>
              <a:off x="5185102" y="2112661"/>
              <a:ext cx="49070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259" name="CasellaDiTesto 17"/>
            <p:cNvSpPr txBox="1">
              <a:spLocks noChangeArrowheads="1"/>
            </p:cNvSpPr>
            <p:nvPr/>
          </p:nvSpPr>
          <p:spPr bwMode="auto">
            <a:xfrm>
              <a:off x="4894323" y="1895922"/>
              <a:ext cx="910827" cy="235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electron drift</a:t>
              </a:r>
            </a:p>
          </p:txBody>
        </p:sp>
        <p:grpSp>
          <p:nvGrpSpPr>
            <p:cNvPr id="10260" name="Gruppo 18"/>
            <p:cNvGrpSpPr>
              <a:grpSpLocks/>
            </p:cNvGrpSpPr>
            <p:nvPr/>
          </p:nvGrpSpPr>
          <p:grpSpPr bwMode="auto">
            <a:xfrm>
              <a:off x="5318820" y="2448460"/>
              <a:ext cx="443363" cy="562534"/>
              <a:chOff x="3963554" y="2702923"/>
              <a:chExt cx="443363" cy="562534"/>
            </a:xfrm>
          </p:grpSpPr>
          <p:cxnSp>
            <p:nvCxnSpPr>
              <p:cNvPr id="10261" name="Connettore 2 19"/>
              <p:cNvCxnSpPr>
                <a:cxnSpLocks noChangeShapeType="1"/>
              </p:cNvCxnSpPr>
              <p:nvPr/>
            </p:nvCxnSpPr>
            <p:spPr bwMode="auto">
              <a:xfrm flipV="1">
                <a:off x="4190565" y="2904359"/>
                <a:ext cx="216352" cy="132024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262" name="CasellaDiTesto 20"/>
              <p:cNvSpPr txBox="1">
                <a:spLocks noChangeArrowheads="1"/>
              </p:cNvSpPr>
              <p:nvPr/>
            </p:nvSpPr>
            <p:spPr bwMode="auto">
              <a:xfrm>
                <a:off x="4045847" y="2702923"/>
                <a:ext cx="348172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F</a:t>
                </a:r>
                <a:r>
                  <a:rPr lang="en-US" sz="1200" b="1" baseline="-25000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E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  <p:sp>
            <p:nvSpPr>
              <p:cNvPr id="10263" name="CasellaDiTesto 21"/>
              <p:cNvSpPr txBox="1">
                <a:spLocks noChangeArrowheads="1"/>
              </p:cNvSpPr>
              <p:nvPr/>
            </p:nvSpPr>
            <p:spPr bwMode="auto">
              <a:xfrm>
                <a:off x="3963554" y="3001410"/>
                <a:ext cx="348172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F</a:t>
                </a:r>
                <a:r>
                  <a:rPr lang="en-US" sz="1200" b="1" baseline="-25000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B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  <p:cxnSp>
            <p:nvCxnSpPr>
              <p:cNvPr id="10264" name="Connettore 2 22"/>
              <p:cNvCxnSpPr>
                <a:cxnSpLocks noChangeShapeType="1"/>
              </p:cNvCxnSpPr>
              <p:nvPr/>
            </p:nvCxnSpPr>
            <p:spPr bwMode="auto">
              <a:xfrm>
                <a:off x="4204791" y="3016324"/>
                <a:ext cx="108176" cy="214159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0245" name="Text Box 1"/>
          <p:cNvSpPr txBox="1">
            <a:spLocks noChangeArrowheads="1"/>
          </p:cNvSpPr>
          <p:nvPr/>
        </p:nvSpPr>
        <p:spPr bwMode="auto">
          <a:xfrm>
            <a:off x="1144588" y="160338"/>
            <a:ext cx="8135937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Track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residual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vs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magnetic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field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for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different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tilt angle </a:t>
            </a:r>
          </a:p>
        </p:txBody>
      </p:sp>
      <p:sp>
        <p:nvSpPr>
          <p:cNvPr id="10246" name="CasellaDiTesto 8"/>
          <p:cNvSpPr txBox="1">
            <a:spLocks noChangeArrowheads="1"/>
          </p:cNvSpPr>
          <p:nvPr/>
        </p:nvSpPr>
        <p:spPr bwMode="auto">
          <a:xfrm>
            <a:off x="863600" y="2979738"/>
            <a:ext cx="1935163" cy="436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400">
                <a:latin typeface="Times New Roman" pitchFamily="16" charset="0"/>
                <a:cs typeface="Times New Roman" pitchFamily="16" charset="0"/>
              </a:rPr>
              <a:t>GEM detector</a:t>
            </a:r>
          </a:p>
        </p:txBody>
      </p:sp>
      <p:sp>
        <p:nvSpPr>
          <p:cNvPr id="10247" name="CasellaDiTesto 9"/>
          <p:cNvSpPr txBox="1">
            <a:spLocks noChangeArrowheads="1"/>
          </p:cNvSpPr>
          <p:nvPr/>
        </p:nvSpPr>
        <p:spPr bwMode="auto">
          <a:xfrm>
            <a:off x="7272338" y="2968625"/>
            <a:ext cx="2457450" cy="436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400">
                <a:latin typeface="Times New Roman" pitchFamily="16" charset="0"/>
                <a:cs typeface="Times New Roman" pitchFamily="16" charset="0"/>
              </a:rPr>
              <a:t>µRWELL detector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286991" y="1484346"/>
            <a:ext cx="3735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track reconstruction based on COG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methode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make sense only at small incidence angle and low B field.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sellaDiTesto 16"/>
          <p:cNvSpPr txBox="1"/>
          <p:nvPr/>
        </p:nvSpPr>
        <p:spPr>
          <a:xfrm>
            <a:off x="2590800" y="85725"/>
            <a:ext cx="5229225" cy="1056999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algn="ctr" eaLnBrk="1" hangingPunct="1">
              <a:defRPr/>
            </a:pP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-TCP mode (I)</a:t>
            </a:r>
          </a:p>
          <a:p>
            <a:pPr algn="ctr" eaLnBrk="1" hangingPunct="1">
              <a:defRPr/>
            </a:pPr>
            <a:r>
              <a:rPr lang="it-IT" sz="3200" dirty="0" err="1">
                <a:latin typeface="Times New Roman" pitchFamily="18" charset="0"/>
                <a:cs typeface="Times New Roman" pitchFamily="18" charset="0"/>
              </a:rPr>
              <a:t>orthogonal</a:t>
            </a:r>
            <a:r>
              <a:rPr lang="it-IT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dirty="0" err="1" smtClean="0">
                <a:latin typeface="Times New Roman" pitchFamily="18" charset="0"/>
                <a:cs typeface="Times New Roman" pitchFamily="18" charset="0"/>
              </a:rPr>
              <a:t>tracks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dirty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B =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1T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it-IT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579563"/>
            <a:ext cx="4246563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CasellaDiTesto 2"/>
          <p:cNvSpPr txBox="1">
            <a:spLocks noChangeArrowheads="1"/>
          </p:cNvSpPr>
          <p:nvPr/>
        </p:nvSpPr>
        <p:spPr bwMode="auto">
          <a:xfrm>
            <a:off x="1079500" y="1331913"/>
            <a:ext cx="2054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000">
                <a:latin typeface="Times New Roman" pitchFamily="16" charset="0"/>
                <a:cs typeface="Times New Roman" pitchFamily="16" charset="0"/>
              </a:rPr>
              <a:t>Event  with 3 hits </a:t>
            </a:r>
          </a:p>
        </p:txBody>
      </p:sp>
      <p:pic>
        <p:nvPicPr>
          <p:cNvPr id="11269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3827463"/>
            <a:ext cx="392112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CasellaDiTesto 7"/>
          <p:cNvSpPr txBox="1">
            <a:spLocks noChangeArrowheads="1"/>
          </p:cNvSpPr>
          <p:nvPr/>
        </p:nvSpPr>
        <p:spPr bwMode="auto">
          <a:xfrm>
            <a:off x="647700" y="5594350"/>
            <a:ext cx="4103688" cy="1570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Charge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distribution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fitted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with a Fermi-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Dirac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:</a:t>
            </a:r>
          </a:p>
          <a:p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p1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is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the time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at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half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-maximum of the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charge</a:t>
            </a:r>
            <a:r>
              <a:rPr lang="it-IT" sz="2400" dirty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it-IT" sz="2400" dirty="0" err="1">
                <a:latin typeface="Times New Roman" pitchFamily="16" charset="0"/>
                <a:cs typeface="Times New Roman" pitchFamily="16" charset="0"/>
              </a:rPr>
              <a:t>distribution</a:t>
            </a:r>
            <a:endParaRPr lang="it-IT" sz="2400" dirty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1271" name="CasellaDiTesto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399088" y="2868613"/>
            <a:ext cx="3278187" cy="8397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2" name="CasellaDiTesto 5"/>
          <p:cNvSpPr txBox="1">
            <a:spLocks noChangeArrowheads="1"/>
          </p:cNvSpPr>
          <p:nvPr/>
        </p:nvSpPr>
        <p:spPr bwMode="auto">
          <a:xfrm rot="2801948">
            <a:off x="7758113" y="1011237"/>
            <a:ext cx="2395538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work in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magin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1392238"/>
            <a:ext cx="4851400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2590800" y="85725"/>
            <a:ext cx="5229225" cy="1056999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algn="ctr" eaLnBrk="1" hangingPunct="1">
              <a:defRPr/>
            </a:pP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-TCP mode (II)</a:t>
            </a:r>
          </a:p>
          <a:p>
            <a:pPr algn="ctr">
              <a:defRPr/>
            </a:pPr>
            <a:r>
              <a:rPr lang="it-IT" sz="3200" dirty="0" err="1">
                <a:latin typeface="Times New Roman" pitchFamily="18" charset="0"/>
                <a:cs typeface="Times New Roman" pitchFamily="18" charset="0"/>
                <a:sym typeface="Symbol"/>
              </a:rPr>
              <a:t>orthogonal</a:t>
            </a: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it-IT" sz="32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tracks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&amp;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it-IT" sz="3200" dirty="0">
                <a:latin typeface="Times New Roman" pitchFamily="18" charset="0"/>
                <a:cs typeface="Times New Roman" pitchFamily="18" charset="0"/>
                <a:sym typeface="Symbol"/>
              </a:rPr>
              <a:t>B =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1T </a:t>
            </a:r>
            <a:endParaRPr lang="it-IT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92238"/>
            <a:ext cx="4922837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CasellaDiTesto 20"/>
          <p:cNvSpPr txBox="1">
            <a:spLocks noChangeArrowheads="1"/>
          </p:cNvSpPr>
          <p:nvPr/>
        </p:nvSpPr>
        <p:spPr bwMode="auto">
          <a:xfrm>
            <a:off x="277813" y="1057275"/>
            <a:ext cx="51943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000">
                <a:latin typeface="Times New Roman" pitchFamily="16" charset="0"/>
                <a:cs typeface="Times New Roman" pitchFamily="16" charset="0"/>
              </a:rPr>
              <a:t>The Fermi-Dirac’s parameter p1 for all events</a:t>
            </a:r>
          </a:p>
        </p:txBody>
      </p:sp>
      <p:sp>
        <p:nvSpPr>
          <p:cNvPr id="12294" name="Rettangolo 2"/>
          <p:cNvSpPr>
            <a:spLocks noChangeArrowheads="1"/>
          </p:cNvSpPr>
          <p:nvPr/>
        </p:nvSpPr>
        <p:spPr bwMode="auto">
          <a:xfrm>
            <a:off x="5210175" y="5964238"/>
            <a:ext cx="4868863" cy="1322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>
                <a:latin typeface="Times New Roman" pitchFamily="16" charset="0"/>
                <a:ea typeface="Adobe Ming Std L" pitchFamily="18" charset="-128"/>
                <a:cs typeface="Times New Roman" pitchFamily="16" charset="0"/>
              </a:rPr>
              <a:t>Δ</a:t>
            </a:r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</a:rPr>
              <a:t>T = 102.3 +- 0.1 ns</a:t>
            </a:r>
          </a:p>
          <a:p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</a:rPr>
              <a:t>Drift  Gap = 4 mm</a:t>
            </a:r>
          </a:p>
          <a:p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</a:rPr>
              <a:t>Drift  Velocity = (3.9 +- 0.1) cm/</a:t>
            </a:r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  <a:sym typeface="Symbol" pitchFamily="18" charset="2"/>
              </a:rPr>
              <a:t>s</a:t>
            </a:r>
          </a:p>
          <a:p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</a:rPr>
              <a:t>Drift  Velocity (Garfield) = (3.5+-0.1) cm/</a:t>
            </a:r>
            <a:r>
              <a:rPr lang="it-IT" sz="2000">
                <a:latin typeface="Times New Roman" pitchFamily="16" charset="0"/>
                <a:ea typeface="Adobe Ming Std L" pitchFamily="18" charset="-128"/>
                <a:cs typeface="Times New Roman" pitchFamily="16" charset="0"/>
                <a:sym typeface="Symbol" pitchFamily="18" charset="2"/>
              </a:rPr>
              <a:t> s</a:t>
            </a:r>
            <a:endParaRPr lang="it-IT" sz="2000">
              <a:latin typeface="Times New Roman" pitchFamily="16" charset="0"/>
              <a:ea typeface="Adobe Ming Std L" pitchFamily="18" charset="-128"/>
              <a:cs typeface="Times New Roman" pitchFamily="16" charset="0"/>
            </a:endParaRPr>
          </a:p>
        </p:txBody>
      </p:sp>
      <p:sp>
        <p:nvSpPr>
          <p:cNvPr id="12295" name="Rettangolo 4"/>
          <p:cNvSpPr>
            <a:spLocks noChangeArrowheads="1"/>
          </p:cNvSpPr>
          <p:nvPr/>
        </p:nvSpPr>
        <p:spPr bwMode="auto">
          <a:xfrm>
            <a:off x="142875" y="6075363"/>
            <a:ext cx="2427288" cy="522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>
                <a:latin typeface="Times New Roman" pitchFamily="16" charset="0"/>
                <a:cs typeface="Times New Roman" pitchFamily="16" charset="0"/>
              </a:rPr>
              <a:t>T0  = 1.81 APV Sample   </a:t>
            </a:r>
            <a:r>
              <a:rPr lang="it-IT" sz="1400" b="1">
                <a:latin typeface="Times New Roman" pitchFamily="16" charset="0"/>
                <a:cs typeface="Times New Roman" pitchFamily="16" charset="0"/>
                <a:sym typeface="Wingdings" pitchFamily="2" charset="2"/>
              </a:rPr>
              <a:t></a:t>
            </a:r>
            <a:endParaRPr lang="it-IT" sz="1400" b="1">
              <a:latin typeface="Times New Roman" pitchFamily="16" charset="0"/>
              <a:cs typeface="Times New Roman" pitchFamily="16" charset="0"/>
            </a:endParaRPr>
          </a:p>
          <a:p>
            <a:r>
              <a:rPr lang="it-IT" sz="1400" b="1">
                <a:latin typeface="Times New Roman" pitchFamily="16" charset="0"/>
                <a:cs typeface="Times New Roman" pitchFamily="16" charset="0"/>
              </a:rPr>
              <a:t> ( 45.323  +- 0.003) ns </a:t>
            </a:r>
          </a:p>
        </p:txBody>
      </p:sp>
      <p:cxnSp>
        <p:nvCxnSpPr>
          <p:cNvPr id="7" name="Connettore 2 6"/>
          <p:cNvCxnSpPr>
            <a:stCxn id="12295" idx="0"/>
          </p:cNvCxnSpPr>
          <p:nvPr/>
        </p:nvCxnSpPr>
        <p:spPr>
          <a:xfrm flipV="1">
            <a:off x="1355725" y="4170363"/>
            <a:ext cx="109538" cy="190500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97" name="Rettangolo 11"/>
          <p:cNvSpPr>
            <a:spLocks noChangeArrowheads="1"/>
          </p:cNvSpPr>
          <p:nvPr/>
        </p:nvSpPr>
        <p:spPr bwMode="auto">
          <a:xfrm>
            <a:off x="2536825" y="6070600"/>
            <a:ext cx="2501900" cy="52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>
                <a:latin typeface="Times New Roman" pitchFamily="16" charset="0"/>
                <a:cs typeface="Times New Roman" pitchFamily="16" charset="0"/>
              </a:rPr>
              <a:t>Tmax = 5.91 APV Sample </a:t>
            </a:r>
            <a:r>
              <a:rPr lang="it-IT" sz="1400" b="1">
                <a:latin typeface="Times New Roman" pitchFamily="16" charset="0"/>
                <a:cs typeface="Times New Roman" pitchFamily="16" charset="0"/>
                <a:sym typeface="Wingdings" pitchFamily="2" charset="2"/>
              </a:rPr>
              <a:t></a:t>
            </a:r>
            <a:r>
              <a:rPr lang="it-IT" sz="1400" b="1">
                <a:latin typeface="Times New Roman" pitchFamily="16" charset="0"/>
                <a:cs typeface="Times New Roman" pitchFamily="16" charset="0"/>
              </a:rPr>
              <a:t> (147.657 +- 0.004) ns </a:t>
            </a:r>
          </a:p>
        </p:txBody>
      </p:sp>
      <p:cxnSp>
        <p:nvCxnSpPr>
          <p:cNvPr id="14" name="Connettore 2 13"/>
          <p:cNvCxnSpPr>
            <a:stCxn id="12297" idx="0"/>
          </p:cNvCxnSpPr>
          <p:nvPr/>
        </p:nvCxnSpPr>
        <p:spPr>
          <a:xfrm flipH="1" flipV="1">
            <a:off x="3103563" y="4205288"/>
            <a:ext cx="684212" cy="1865312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99" name="Rettangolo 38"/>
          <p:cNvSpPr>
            <a:spLocks noChangeArrowheads="1"/>
          </p:cNvSpPr>
          <p:nvPr/>
        </p:nvSpPr>
        <p:spPr bwMode="auto">
          <a:xfrm>
            <a:off x="1130300" y="6875463"/>
            <a:ext cx="301625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>
                <a:latin typeface="Times New Roman" pitchFamily="16" charset="0"/>
                <a:cs typeface="Times New Roman" pitchFamily="16" charset="0"/>
              </a:rPr>
              <a:t>Double Fermi-Dirac Fit</a:t>
            </a:r>
          </a:p>
        </p:txBody>
      </p:sp>
      <p:sp>
        <p:nvSpPr>
          <p:cNvPr id="12300" name="CasellaDiTesto 14"/>
          <p:cNvSpPr txBox="1">
            <a:spLocks noChangeArrowheads="1"/>
          </p:cNvSpPr>
          <p:nvPr/>
        </p:nvSpPr>
        <p:spPr bwMode="auto">
          <a:xfrm rot="2801948">
            <a:off x="7989094" y="896143"/>
            <a:ext cx="2397126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work in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647700" y="93663"/>
            <a:ext cx="8694738" cy="1000125"/>
          </a:xfrm>
        </p:spPr>
        <p:txBody>
          <a:bodyPr/>
          <a:lstStyle/>
          <a:p>
            <a:pPr algn="ctr"/>
            <a:r>
              <a:rPr lang="en-GB" dirty="0" smtClean="0">
                <a:latin typeface="Times New Roman" pitchFamily="16" charset="0"/>
                <a:cs typeface="Times New Roman" pitchFamily="16" charset="0"/>
              </a:rPr>
              <a:t>Summary </a:t>
            </a:r>
          </a:p>
        </p:txBody>
      </p:sp>
      <p:sp>
        <p:nvSpPr>
          <p:cNvPr id="13315" name="Segnaposto contenuto 2"/>
          <p:cNvSpPr>
            <a:spLocks noGrp="1"/>
          </p:cNvSpPr>
          <p:nvPr>
            <p:ph idx="1"/>
          </p:nvPr>
        </p:nvSpPr>
        <p:spPr>
          <a:xfrm>
            <a:off x="404589" y="1547813"/>
            <a:ext cx="9315450" cy="532836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analysis of the SHIP TB data is still at an early stage:</a:t>
            </a:r>
          </a:p>
          <a:p>
            <a:pPr marL="0" indent="0">
              <a:buFont typeface="Arial" charset="0"/>
              <a:buNone/>
              <a:defRPr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study of the GEM space resolution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angle and B requires for more sophisticated analysis than usual COG (at least for </a:t>
            </a:r>
            <a:r>
              <a:rPr lang="el-GR" sz="2400" dirty="0" smtClean="0">
                <a:latin typeface="Times New Roman"/>
                <a:cs typeface="Times New Roman"/>
              </a:rPr>
              <a:t>α</a:t>
            </a:r>
            <a:r>
              <a:rPr lang="it-IT" sz="2400" dirty="0" smtClean="0">
                <a:latin typeface="Times New Roman"/>
                <a:cs typeface="Times New Roman"/>
              </a:rPr>
              <a:t> &gt; 15°)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code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for micro-TPC mode (by Ferrara group) is under development</a:t>
            </a:r>
          </a:p>
          <a:p>
            <a:pPr>
              <a:buFont typeface="Arial" pitchFamily="34" charset="0"/>
              <a:buChar char="•"/>
              <a:defRPr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combined analysis between GEM and emulsion target units (CS, CES, ECC) still to be started (delay on the emulsion chemical development)</a:t>
            </a:r>
          </a:p>
          <a:p>
            <a:pPr marL="0" indent="0">
              <a:buNone/>
              <a:defRPr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At the moment it’s difficult to foresee for other TB with emulsions in 2016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46041-5F37-472B-BB76-AF4437250B1B}" type="slidenum">
              <a:rPr lang="it-IT" altLang="en-US" smtClean="0"/>
              <a:pPr>
                <a:defRPr/>
              </a:pPr>
              <a:t>16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92150" y="107429"/>
            <a:ext cx="8694738" cy="1152128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2016 Beam Time request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92150" y="1691605"/>
            <a:ext cx="8694738" cy="479583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n the framework of µ-RWELL R&amp;D we are collaborating with the CMS – phase2 upgrade group for the design &amp; construction of a first prototype of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large area µ-RWELL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with the so called LR resistive scheme (see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Morello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presentation of today).</a:t>
            </a:r>
          </a:p>
          <a:p>
            <a:pPr marL="0" indent="0"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goal is to have a dedicated TB of such a proto by the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end of the 2016 (last H4 TB time slot).</a:t>
            </a:r>
          </a:p>
          <a:p>
            <a:pPr marL="0" indent="0">
              <a:buNone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 parallel we also aim to test some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small (10x10 cm</a:t>
            </a:r>
            <a:r>
              <a:rPr lang="en-GB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) µ-RWELL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protos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with other features (such as HR resistive scheme and thicker WELL amplification stage – 125µm )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46041-5F37-472B-BB76-AF4437250B1B}" type="slidenum">
              <a:rPr lang="it-IT" altLang="en-US" smtClean="0"/>
              <a:pPr>
                <a:defRPr/>
              </a:pPr>
              <a:t>17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5015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>
          <a:xfrm>
            <a:off x="692150" y="1095375"/>
            <a:ext cx="8694738" cy="1460500"/>
          </a:xfrm>
        </p:spPr>
        <p:txBody>
          <a:bodyPr/>
          <a:lstStyle/>
          <a:p>
            <a:pPr algn="ctr"/>
            <a:r>
              <a:rPr lang="en-GB" smtClean="0"/>
              <a:t>SPARES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46041-5F37-472B-BB76-AF4437250B1B}" type="slidenum">
              <a:rPr lang="it-IT" altLang="en-US" smtClean="0"/>
              <a:pPr>
                <a:defRPr/>
              </a:pPr>
              <a:t>18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42821" y="178943"/>
            <a:ext cx="6427166" cy="778879"/>
          </a:xfrm>
          <a:prstGeom prst="rect">
            <a:avLst/>
          </a:prstGeom>
          <a:noFill/>
        </p:spPr>
        <p:txBody>
          <a:bodyPr wrap="none" lIns="100785" tIns="50393" rIns="100785" bIns="50393" rtlCol="0">
            <a:spAutoFit/>
          </a:bodyPr>
          <a:lstStyle/>
          <a:p>
            <a:pPr algn="ctr"/>
            <a:r>
              <a:rPr lang="en-GB" sz="44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The µ-RWELL architecture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9126" y="1239822"/>
            <a:ext cx="6102953" cy="4949251"/>
          </a:xfrm>
          <a:prstGeom prst="rect">
            <a:avLst/>
          </a:prstGeom>
          <a:noFill/>
        </p:spPr>
        <p:txBody>
          <a:bodyPr wrap="square" lIns="100785" tIns="50393" rIns="100785" bIns="50393" rtlCol="0">
            <a:spAutoFit/>
          </a:bodyPr>
          <a:lstStyle/>
          <a:p>
            <a:r>
              <a:rPr lang="en-US" sz="24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The </a:t>
            </a:r>
            <a:r>
              <a:rPr lang="en-GB" sz="24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µ</a:t>
            </a:r>
            <a:r>
              <a:rPr lang="en-US" sz="24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-RWELL</a:t>
            </a:r>
            <a:r>
              <a:rPr lang="en-US" sz="2400" b="1" baseline="30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(*)</a:t>
            </a:r>
            <a:r>
              <a:rPr lang="en-US" sz="24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 PCB </a:t>
            </a:r>
            <a:r>
              <a:rPr lang="en-US" sz="24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is realized by coupling:</a:t>
            </a:r>
          </a:p>
          <a:p>
            <a:endParaRPr lang="en-US" sz="2000" dirty="0">
              <a:latin typeface="Times New Roman" pitchFamily="18" charset="0"/>
              <a:ea typeface="Adobe Ming Std L" pitchFamily="18" charset="-128"/>
              <a:cs typeface="Times New Roman" pitchFamily="18" charset="0"/>
            </a:endParaRPr>
          </a:p>
          <a:p>
            <a:pPr marL="283451" indent="-283451">
              <a:buAutoNum type="arabicPeriod"/>
            </a:pP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a “</a:t>
            </a: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suitable patterned GEM foil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” for the “amplification stage” </a:t>
            </a:r>
          </a:p>
          <a:p>
            <a:pPr marL="283451" indent="-283451">
              <a:buAutoNum type="arabicPeriod"/>
            </a:pPr>
            <a:endParaRPr lang="en-US" sz="1400" dirty="0">
              <a:latin typeface="Times New Roman" pitchFamily="18" charset="0"/>
              <a:ea typeface="Adobe Ming Std L" pitchFamily="18" charset="-128"/>
              <a:cs typeface="Times New Roman" pitchFamily="18" charset="0"/>
              <a:sym typeface="Wingdings" panose="05000000000000000000" pitchFamily="2" charset="2"/>
            </a:endParaRPr>
          </a:p>
          <a:p>
            <a:pPr marL="283451" indent="-283451">
              <a:buAutoNum type="arabicPeriod"/>
            </a:pP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a </a:t>
            </a: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“resistive stage” 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for the discharge suppression &amp; current evacuation</a:t>
            </a:r>
          </a:p>
          <a:p>
            <a:pPr marL="708630" lvl="1" indent="-330694">
              <a:buFont typeface="+mj-lt"/>
              <a:buAutoNum type="romanLcPeriod"/>
            </a:pP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“Low particle rate” (LR)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 &lt;&lt; 100kHz/cm</a:t>
            </a:r>
            <a:r>
              <a:rPr lang="en-US" sz="2000" baseline="30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2</a:t>
            </a: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: 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single resistive layer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  <a:sym typeface="Wingdings" panose="05000000000000000000" pitchFamily="2" charset="2"/>
              </a:rPr>
              <a:t> surface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  <a:sym typeface="Symbol" panose="05050102010706020507" pitchFamily="18" charset="2"/>
              </a:rPr>
              <a:t>resistivity (</a:t>
            </a:r>
            <a:r>
              <a:rPr lang="en-US" sz="2000" dirty="0">
                <a:latin typeface="Times New Roman" pitchFamily="18" charset="0"/>
                <a:ea typeface="Adobe Ming Std L"/>
                <a:cs typeface="Times New Roman" pitchFamily="18" charset="0"/>
                <a:sym typeface="Symbol" panose="05050102010706020507" pitchFamily="18" charset="2"/>
              </a:rPr>
              <a:t>∼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  <a:sym typeface="Symbol" panose="05050102010706020507" pitchFamily="18" charset="2"/>
              </a:rPr>
              <a:t>100 M/)</a:t>
            </a:r>
            <a:endParaRPr lang="en-US" sz="2000" dirty="0">
              <a:latin typeface="Times New Roman" pitchFamily="18" charset="0"/>
              <a:ea typeface="Adobe Ming Std L" pitchFamily="18" charset="-128"/>
              <a:cs typeface="Times New Roman" pitchFamily="18" charset="0"/>
            </a:endParaRPr>
          </a:p>
          <a:p>
            <a:pPr marL="708630" lvl="1" indent="-330694">
              <a:buFont typeface="+mj-lt"/>
              <a:buAutoNum type="romanLcPeriod"/>
            </a:pP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“High particle rate”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  </a:t>
            </a: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(HR**)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&gt;&gt; 100kHz/cm</a:t>
            </a:r>
            <a:r>
              <a:rPr lang="en-US" sz="2000" baseline="30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:  more sophisticated resistive scheme must be implemented (</a:t>
            </a:r>
            <a:r>
              <a:rPr lang="en-US" sz="2000" i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performed by MPDG_NEXT- LNF financed by GR5-INFN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)</a:t>
            </a:r>
          </a:p>
          <a:p>
            <a:pPr marL="661386" lvl="1" indent="-283451">
              <a:buFont typeface="Arial" panose="020B0604020202020204" pitchFamily="34" charset="0"/>
              <a:buChar char="•"/>
            </a:pPr>
            <a:endParaRPr lang="en-US" sz="1400" dirty="0">
              <a:latin typeface="Times New Roman" pitchFamily="18" charset="0"/>
              <a:ea typeface="Adobe Ming Std L" pitchFamily="18" charset="-128"/>
              <a:cs typeface="Times New Roman" pitchFamily="18" charset="0"/>
            </a:endParaRPr>
          </a:p>
          <a:p>
            <a:pPr marL="283451" indent="-283451">
              <a:buAutoNum type="arabicPeriod"/>
            </a:pP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a </a:t>
            </a:r>
            <a:r>
              <a:rPr lang="en-US" sz="2000" b="1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simple readout PCB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</a:rPr>
              <a:t>board </a:t>
            </a:r>
            <a:r>
              <a:rPr lang="en-US" sz="2000" dirty="0">
                <a:latin typeface="Times New Roman" pitchFamily="18" charset="0"/>
                <a:ea typeface="Adobe Ming Std L" pitchFamily="18" charset="-128"/>
                <a:cs typeface="Times New Roman" pitchFamily="18" charset="0"/>
                <a:sym typeface="Wingdings" panose="05000000000000000000" pitchFamily="2" charset="2"/>
              </a:rPr>
              <a:t> OK</a:t>
            </a:r>
            <a:endParaRPr lang="en-US" sz="2000" dirty="0">
              <a:latin typeface="Times New Roman" pitchFamily="18" charset="0"/>
              <a:ea typeface="Adobe Ming Std L" pitchFamily="18" charset="-128"/>
              <a:cs typeface="Times New Roman" pitchFamily="18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5991975" y="1557324"/>
            <a:ext cx="4206680" cy="2340571"/>
            <a:chOff x="7010399" y="2652333"/>
            <a:chExt cx="4406538" cy="2460288"/>
          </a:xfrm>
        </p:grpSpPr>
        <p:grpSp>
          <p:nvGrpSpPr>
            <p:cNvPr id="7" name="Gruppo 6"/>
            <p:cNvGrpSpPr/>
            <p:nvPr/>
          </p:nvGrpSpPr>
          <p:grpSpPr>
            <a:xfrm>
              <a:off x="7010399" y="2652333"/>
              <a:ext cx="4406538" cy="2460288"/>
              <a:chOff x="6871063" y="1396139"/>
              <a:chExt cx="4406538" cy="2460288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" t="12661" r="48455" b="766"/>
              <a:stretch/>
            </p:blipFill>
            <p:spPr bwMode="auto">
              <a:xfrm>
                <a:off x="6871063" y="1396139"/>
                <a:ext cx="4406538" cy="22872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CasellaDiTesto 12"/>
              <p:cNvSpPr txBox="1"/>
              <p:nvPr/>
            </p:nvSpPr>
            <p:spPr>
              <a:xfrm>
                <a:off x="8077289" y="3597612"/>
                <a:ext cx="2950622" cy="258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/>
                  <a:t>The simplest scheme of µ-RWELL detector </a:t>
                </a:r>
              </a:p>
            </p:txBody>
          </p:sp>
        </p:grpSp>
        <p:sp>
          <p:nvSpPr>
            <p:cNvPr id="8" name="Ovale 7"/>
            <p:cNvSpPr/>
            <p:nvPr/>
          </p:nvSpPr>
          <p:spPr>
            <a:xfrm>
              <a:off x="8438607" y="3491822"/>
              <a:ext cx="330926" cy="33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/>
                <a:t>1</a:t>
              </a:r>
            </a:p>
          </p:txBody>
        </p:sp>
        <p:sp>
          <p:nvSpPr>
            <p:cNvPr id="9" name="Ovale 8"/>
            <p:cNvSpPr/>
            <p:nvPr/>
          </p:nvSpPr>
          <p:spPr>
            <a:xfrm>
              <a:off x="9987740" y="3919390"/>
              <a:ext cx="178441" cy="18319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/>
                <a:t>2</a:t>
              </a:r>
            </a:p>
          </p:txBody>
        </p:sp>
        <p:sp>
          <p:nvSpPr>
            <p:cNvPr id="10" name="Ovale 9"/>
            <p:cNvSpPr/>
            <p:nvPr/>
          </p:nvSpPr>
          <p:spPr>
            <a:xfrm>
              <a:off x="10778606" y="4127868"/>
              <a:ext cx="330926" cy="3396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/>
                <a:t>3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343192" y="3638939"/>
              <a:ext cx="709126" cy="1212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00"/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5010223" y="6228109"/>
            <a:ext cx="3946551" cy="378769"/>
          </a:xfrm>
          <a:prstGeom prst="rect">
            <a:avLst/>
          </a:prstGeom>
          <a:noFill/>
        </p:spPr>
        <p:txBody>
          <a:bodyPr wrap="none" lIns="100785" tIns="50393" rIns="100785" bIns="50393" rtlCol="0">
            <a:spAutoFit/>
          </a:bodyPr>
          <a:lstStyle/>
          <a:p>
            <a:r>
              <a:rPr lang="en-GB" baseline="30000" dirty="0"/>
              <a:t>(**)</a:t>
            </a:r>
            <a:r>
              <a:rPr lang="en-GB" dirty="0"/>
              <a:t> the final goal being O(1 MHz/cm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96945" y="6732165"/>
            <a:ext cx="8414982" cy="655768"/>
          </a:xfrm>
          <a:prstGeom prst="rect">
            <a:avLst/>
          </a:prstGeom>
          <a:noFill/>
        </p:spPr>
        <p:txBody>
          <a:bodyPr wrap="square" lIns="100785" tIns="50393" rIns="100785" bIns="50393" rtlCol="0">
            <a:spAutoFit/>
          </a:bodyPr>
          <a:lstStyle/>
          <a:p>
            <a:r>
              <a:rPr lang="en-GB" baseline="30000" dirty="0">
                <a:sym typeface="Wingdings" pitchFamily="2" charset="2"/>
              </a:rPr>
              <a:t>(*)</a:t>
            </a:r>
            <a:r>
              <a:rPr lang="en-GB" dirty="0">
                <a:sym typeface="Wingdings" pitchFamily="2" charset="2"/>
              </a:rPr>
              <a:t> the first prototype of such a type of detector (at that time called </a:t>
            </a:r>
            <a:r>
              <a:rPr lang="en-GB" i="1" dirty="0">
                <a:sym typeface="Wingdings" pitchFamily="2" charset="2"/>
              </a:rPr>
              <a:t>Blind-GEM</a:t>
            </a:r>
            <a:r>
              <a:rPr lang="en-GB" dirty="0">
                <a:sym typeface="Wingdings" pitchFamily="2" charset="2"/>
              </a:rPr>
              <a:t> detector) has been proposed in the 2009 by the author.</a:t>
            </a:r>
            <a:endParaRPr lang="en-GB" dirty="0"/>
          </a:p>
        </p:txBody>
      </p:sp>
      <p:grpSp>
        <p:nvGrpSpPr>
          <p:cNvPr id="16" name="Gruppo 15"/>
          <p:cNvGrpSpPr/>
          <p:nvPr/>
        </p:nvGrpSpPr>
        <p:grpSpPr>
          <a:xfrm>
            <a:off x="5991975" y="3923853"/>
            <a:ext cx="4138833" cy="2194353"/>
            <a:chOff x="-494736" y="33575"/>
            <a:chExt cx="9315209" cy="6828441"/>
          </a:xfrm>
        </p:grpSpPr>
        <p:sp>
          <p:nvSpPr>
            <p:cNvPr id="17" name="Trapezio 16"/>
            <p:cNvSpPr/>
            <p:nvPr/>
          </p:nvSpPr>
          <p:spPr>
            <a:xfrm>
              <a:off x="2143184" y="1353222"/>
              <a:ext cx="1584176" cy="1872208"/>
            </a:xfrm>
            <a:prstGeom prst="trapezoid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18" name="Trapezio 17"/>
            <p:cNvSpPr/>
            <p:nvPr/>
          </p:nvSpPr>
          <p:spPr>
            <a:xfrm>
              <a:off x="4447440" y="1353222"/>
              <a:ext cx="1584176" cy="1872208"/>
            </a:xfrm>
            <a:prstGeom prst="trapezoid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19" name="Trapezio 18"/>
            <p:cNvSpPr/>
            <p:nvPr/>
          </p:nvSpPr>
          <p:spPr>
            <a:xfrm>
              <a:off x="6679687" y="1389842"/>
              <a:ext cx="1584176" cy="1872208"/>
            </a:xfrm>
            <a:prstGeom prst="trapezoid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b="1" dirty="0"/>
                <a:t> </a:t>
              </a: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2546048" y="1292128"/>
              <a:ext cx="792088" cy="72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1" name="Rettangolo 20"/>
            <p:cNvSpPr/>
            <p:nvPr/>
          </p:nvSpPr>
          <p:spPr>
            <a:xfrm>
              <a:off x="4840576" y="1282400"/>
              <a:ext cx="792088" cy="72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7078640" y="1301856"/>
              <a:ext cx="792088" cy="72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546048" y="3236344"/>
              <a:ext cx="821272" cy="144016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4801664" y="3236344"/>
              <a:ext cx="1004200" cy="144016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7197384" y="3240256"/>
              <a:ext cx="821272" cy="144016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1711135" y="3236343"/>
              <a:ext cx="7109338" cy="3126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1681951" y="3519858"/>
              <a:ext cx="7109335" cy="623407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1711136" y="4070527"/>
              <a:ext cx="7109337" cy="2459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2843808" y="3519858"/>
              <a:ext cx="216024" cy="55067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1593346" y="4360006"/>
              <a:ext cx="7109335" cy="623407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1" name="Rettangolo 30"/>
            <p:cNvSpPr/>
            <p:nvPr/>
          </p:nvSpPr>
          <p:spPr>
            <a:xfrm>
              <a:off x="7524328" y="4331401"/>
              <a:ext cx="216024" cy="64286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2" name="Rettangolo 31"/>
            <p:cNvSpPr/>
            <p:nvPr/>
          </p:nvSpPr>
          <p:spPr>
            <a:xfrm>
              <a:off x="1711136" y="4982088"/>
              <a:ext cx="7109336" cy="14401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1711136" y="5156585"/>
              <a:ext cx="7109336" cy="623407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5111056" y="5157192"/>
              <a:ext cx="216024" cy="64286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sp>
          <p:nvSpPr>
            <p:cNvPr id="35" name="Triangolo isoscele 34"/>
            <p:cNvSpPr/>
            <p:nvPr/>
          </p:nvSpPr>
          <p:spPr>
            <a:xfrm rot="5400000">
              <a:off x="5771868" y="6111852"/>
              <a:ext cx="879640" cy="62068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/>
            </a:p>
          </p:txBody>
        </p:sp>
        <p:cxnSp>
          <p:nvCxnSpPr>
            <p:cNvPr id="36" name="Connettore 4 35"/>
            <p:cNvCxnSpPr/>
            <p:nvPr/>
          </p:nvCxnSpPr>
          <p:spPr>
            <a:xfrm rot="16200000" flipH="1">
              <a:off x="5230302" y="5776582"/>
              <a:ext cx="673344" cy="680164"/>
            </a:xfrm>
            <a:prstGeom prst="bentConnector2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-45337" y="33575"/>
              <a:ext cx="2703005" cy="766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/>
                <a:t>Copper</a:t>
              </a:r>
              <a:r>
                <a:rPr lang="it-IT" sz="1000" b="1" dirty="0"/>
                <a:t> top </a:t>
              </a:r>
              <a:r>
                <a:rPr lang="it-IT" sz="1000" b="1" dirty="0" err="1"/>
                <a:t>layer</a:t>
              </a:r>
              <a:endParaRPr lang="it-IT" sz="1000" b="1" dirty="0"/>
            </a:p>
          </p:txBody>
        </p:sp>
        <p:cxnSp>
          <p:nvCxnSpPr>
            <p:cNvPr id="38" name="Connettore 2 37"/>
            <p:cNvCxnSpPr>
              <a:endCxn id="26" idx="1"/>
            </p:cNvCxnSpPr>
            <p:nvPr/>
          </p:nvCxnSpPr>
          <p:spPr>
            <a:xfrm>
              <a:off x="1241128" y="2852936"/>
              <a:ext cx="470007" cy="5397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2 38"/>
            <p:cNvCxnSpPr/>
            <p:nvPr/>
          </p:nvCxnSpPr>
          <p:spPr>
            <a:xfrm>
              <a:off x="1241128" y="2852936"/>
              <a:ext cx="470008" cy="13915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/>
            <p:cNvSpPr txBox="1"/>
            <p:nvPr/>
          </p:nvSpPr>
          <p:spPr>
            <a:xfrm>
              <a:off x="-494736" y="1828549"/>
              <a:ext cx="2659711" cy="12450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 Resistive </a:t>
              </a:r>
              <a:r>
                <a:rPr lang="it-IT" sz="1000" b="1" dirty="0" err="1"/>
                <a:t>layers</a:t>
              </a:r>
              <a:endParaRPr lang="it-IT" sz="1000" b="1" dirty="0"/>
            </a:p>
            <a:p>
              <a:r>
                <a:rPr lang="it-IT" sz="1000" b="1" dirty="0"/>
                <a:t>(by DLC)</a:t>
              </a: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3198033" y="3347356"/>
              <a:ext cx="2876182" cy="766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/>
                <a:t>Vias</a:t>
              </a:r>
              <a:r>
                <a:rPr lang="it-IT" sz="1000" b="1" dirty="0"/>
                <a:t> (</a:t>
              </a:r>
              <a:r>
                <a:rPr lang="it-IT" sz="1000" b="1" dirty="0" err="1"/>
                <a:t>conductive</a:t>
              </a:r>
              <a:r>
                <a:rPr lang="it-IT" sz="1000" b="1" dirty="0"/>
                <a:t> )</a:t>
              </a: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5036955" y="4205999"/>
              <a:ext cx="2796809" cy="766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/>
                <a:t>Vias</a:t>
              </a:r>
              <a:r>
                <a:rPr lang="it-IT" sz="1000" b="1" dirty="0"/>
                <a:t> (</a:t>
              </a:r>
              <a:r>
                <a:rPr lang="it-IT" sz="1000" b="1" dirty="0" err="1"/>
                <a:t>conductive</a:t>
              </a:r>
              <a:r>
                <a:rPr lang="it-IT" sz="1000" b="1" dirty="0"/>
                <a:t>)</a:t>
              </a:r>
            </a:p>
          </p:txBody>
        </p:sp>
        <p:cxnSp>
          <p:nvCxnSpPr>
            <p:cNvPr id="43" name="Connettore 2 42"/>
            <p:cNvCxnSpPr>
              <a:endCxn id="32" idx="1"/>
            </p:cNvCxnSpPr>
            <p:nvPr/>
          </p:nvCxnSpPr>
          <p:spPr>
            <a:xfrm flipV="1">
              <a:off x="1403648" y="5054096"/>
              <a:ext cx="307488" cy="9282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CasellaDiTesto 43"/>
            <p:cNvSpPr txBox="1"/>
            <p:nvPr/>
          </p:nvSpPr>
          <p:spPr>
            <a:xfrm>
              <a:off x="333255" y="5952031"/>
              <a:ext cx="2926692" cy="766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/>
                <a:t>Readout</a:t>
              </a:r>
              <a:r>
                <a:rPr lang="it-IT" sz="1000" b="1" dirty="0"/>
                <a:t> </a:t>
              </a:r>
              <a:r>
                <a:rPr lang="it-IT" sz="1000" b="1" dirty="0" err="1"/>
                <a:t>electrode</a:t>
              </a:r>
              <a:endParaRPr lang="it-IT" sz="1000" b="1" dirty="0"/>
            </a:p>
          </p:txBody>
        </p:sp>
      </p:grp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46041-5F37-472B-BB76-AF4437250B1B}" type="slidenum">
              <a:rPr lang="it-IT" altLang="en-US" smtClean="0"/>
              <a:pPr>
                <a:defRPr/>
              </a:pPr>
              <a:t>19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377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3347244" y="107950"/>
            <a:ext cx="3429794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40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Beam</a:t>
            </a:r>
            <a:r>
              <a:rPr lang="it-IT" altLang="en-US" sz="40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Test Setup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503238" y="1160986"/>
            <a:ext cx="9342437" cy="3460750"/>
            <a:chOff x="503238" y="1160986"/>
            <a:chExt cx="9342437" cy="3460750"/>
          </a:xfrm>
        </p:grpSpPr>
        <p:pic>
          <p:nvPicPr>
            <p:cNvPr id="309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950" y="1160986"/>
              <a:ext cx="6405563" cy="3460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93" name="Rettangolo 1"/>
            <p:cNvSpPr>
              <a:spLocks noChangeArrowheads="1"/>
            </p:cNvSpPr>
            <p:nvPr/>
          </p:nvSpPr>
          <p:spPr bwMode="auto">
            <a:xfrm>
              <a:off x="4703065" y="2189258"/>
              <a:ext cx="45708" cy="45719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3094" name="Rettangolo 2"/>
            <p:cNvSpPr>
              <a:spLocks noChangeArrowheads="1"/>
            </p:cNvSpPr>
            <p:nvPr/>
          </p:nvSpPr>
          <p:spPr bwMode="auto">
            <a:xfrm>
              <a:off x="4630180" y="2189257"/>
              <a:ext cx="719903" cy="33375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3080" name="CasellaDiTesto 10"/>
            <p:cNvSpPr txBox="1">
              <a:spLocks noChangeArrowheads="1"/>
            </p:cNvSpPr>
            <p:nvPr/>
          </p:nvSpPr>
          <p:spPr bwMode="auto">
            <a:xfrm>
              <a:off x="7747000" y="1328738"/>
              <a:ext cx="2098675" cy="35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>
                  <a:latin typeface="Times New Roman" pitchFamily="16" charset="0"/>
                  <a:cs typeface="Times New Roman" pitchFamily="16" charset="0"/>
                </a:rPr>
                <a:t>µ-RWELL detector</a:t>
              </a:r>
            </a:p>
          </p:txBody>
        </p:sp>
        <p:sp>
          <p:nvSpPr>
            <p:cNvPr id="3081" name="CasellaDiTesto 23"/>
            <p:cNvSpPr txBox="1">
              <a:spLocks noChangeArrowheads="1"/>
            </p:cNvSpPr>
            <p:nvPr/>
          </p:nvSpPr>
          <p:spPr bwMode="auto">
            <a:xfrm>
              <a:off x="1477963" y="1331913"/>
              <a:ext cx="1600200" cy="35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>
                  <a:latin typeface="Times New Roman" pitchFamily="16" charset="0"/>
                  <a:cs typeface="Times New Roman" pitchFamily="16" charset="0"/>
                </a:rPr>
                <a:t>GEM detector</a:t>
              </a:r>
            </a:p>
          </p:txBody>
        </p:sp>
        <p:cxnSp>
          <p:nvCxnSpPr>
            <p:cNvPr id="3082" name="Connettore 2 12"/>
            <p:cNvCxnSpPr>
              <a:cxnSpLocks noChangeShapeType="1"/>
            </p:cNvCxnSpPr>
            <p:nvPr/>
          </p:nvCxnSpPr>
          <p:spPr bwMode="auto">
            <a:xfrm>
              <a:off x="2398713" y="1682750"/>
              <a:ext cx="2349500" cy="100647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3" name="Connettore 2 20"/>
            <p:cNvCxnSpPr>
              <a:cxnSpLocks noChangeShapeType="1"/>
            </p:cNvCxnSpPr>
            <p:nvPr/>
          </p:nvCxnSpPr>
          <p:spPr bwMode="auto">
            <a:xfrm flipH="1">
              <a:off x="5110163" y="1693863"/>
              <a:ext cx="3254375" cy="9953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84" name="Memoria ad accesso diretto 24"/>
            <p:cNvSpPr>
              <a:spLocks noChangeArrowheads="1"/>
            </p:cNvSpPr>
            <p:nvPr/>
          </p:nvSpPr>
          <p:spPr bwMode="auto">
            <a:xfrm flipH="1">
              <a:off x="4606925" y="2689225"/>
              <a:ext cx="71438" cy="439738"/>
            </a:xfrm>
            <a:prstGeom prst="flowChartMagneticDrum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3085" name="CasellaDiTesto 26"/>
            <p:cNvSpPr txBox="1">
              <a:spLocks noChangeArrowheads="1"/>
            </p:cNvSpPr>
            <p:nvPr/>
          </p:nvSpPr>
          <p:spPr bwMode="auto">
            <a:xfrm>
              <a:off x="1614488" y="1898650"/>
              <a:ext cx="1120775" cy="350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>
                  <a:latin typeface="Times New Roman" pitchFamily="16" charset="0"/>
                  <a:cs typeface="Times New Roman" pitchFamily="16" charset="0"/>
                </a:rPr>
                <a:t>Emulsion</a:t>
              </a:r>
            </a:p>
          </p:txBody>
        </p:sp>
        <p:cxnSp>
          <p:nvCxnSpPr>
            <p:cNvPr id="3086" name="Connettore 2 28"/>
            <p:cNvCxnSpPr>
              <a:cxnSpLocks noChangeShapeType="1"/>
            </p:cNvCxnSpPr>
            <p:nvPr/>
          </p:nvCxnSpPr>
          <p:spPr bwMode="auto">
            <a:xfrm>
              <a:off x="2662238" y="2127250"/>
              <a:ext cx="1944687" cy="69532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7" name="Connettore 2 3078"/>
            <p:cNvCxnSpPr>
              <a:cxnSpLocks noChangeShapeType="1"/>
            </p:cNvCxnSpPr>
            <p:nvPr/>
          </p:nvCxnSpPr>
          <p:spPr bwMode="auto">
            <a:xfrm flipV="1">
              <a:off x="719138" y="1760538"/>
              <a:ext cx="0" cy="12239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8" name="Connettore 2 3080"/>
            <p:cNvCxnSpPr>
              <a:cxnSpLocks noChangeShapeType="1"/>
            </p:cNvCxnSpPr>
            <p:nvPr/>
          </p:nvCxnSpPr>
          <p:spPr bwMode="auto">
            <a:xfrm>
              <a:off x="719138" y="2984500"/>
              <a:ext cx="981075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9" name="Connettore 2 3082"/>
            <p:cNvCxnSpPr>
              <a:cxnSpLocks noChangeShapeType="1"/>
            </p:cNvCxnSpPr>
            <p:nvPr/>
          </p:nvCxnSpPr>
          <p:spPr bwMode="auto">
            <a:xfrm>
              <a:off x="719138" y="2984500"/>
              <a:ext cx="698500" cy="7921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" name="CasellaDiTesto 3083"/>
            <p:cNvSpPr txBox="1"/>
            <p:nvPr/>
          </p:nvSpPr>
          <p:spPr bwMode="auto">
            <a:xfrm rot="2795399">
              <a:off x="576263" y="3394075"/>
              <a:ext cx="1033462" cy="2492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050" b="1" dirty="0">
                  <a:latin typeface="Times New Roman" pitchFamily="18" charset="0"/>
                  <a:cs typeface="Times New Roman" panose="02020603050405020304" pitchFamily="18" charset="0"/>
                </a:rPr>
                <a:t>bending plane</a:t>
              </a:r>
            </a:p>
          </p:txBody>
        </p:sp>
        <p:sp>
          <p:nvSpPr>
            <p:cNvPr id="45" name="CasellaDiTesto 44"/>
            <p:cNvSpPr txBox="1"/>
            <p:nvPr/>
          </p:nvSpPr>
          <p:spPr bwMode="auto">
            <a:xfrm rot="16200000">
              <a:off x="20638" y="1739900"/>
              <a:ext cx="1206500" cy="241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050" b="1" dirty="0">
                  <a:latin typeface="Times New Roman" pitchFamily="18" charset="0"/>
                  <a:cs typeface="Times New Roman" panose="02020603050405020304" pitchFamily="18" charset="0"/>
                </a:rPr>
                <a:t>No-bending plane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71438" y="5276904"/>
            <a:ext cx="67056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trigger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scintillators and GEM trackers outside Goliath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setup was foreseen two kind of electronic detectors, both independently coupled with emulsion set-up:</a:t>
            </a:r>
          </a:p>
          <a:p>
            <a:pPr marL="285750">
              <a:buFont typeface="Arial" pitchFamily="34" charset="0"/>
              <a:buChar char="•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a large drift gap XY GEM</a:t>
            </a:r>
          </a:p>
          <a:p>
            <a:pPr marL="285750">
              <a:buFont typeface="Arial" pitchFamily="34" charset="0"/>
              <a:buChar char="•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two 1-D µ-RWELL coupled at 90° to supply XY info</a:t>
            </a:r>
          </a:p>
          <a:p>
            <a:pPr marL="285750">
              <a:buFont typeface="Arial" pitchFamily="34" charset="0"/>
              <a:buChar char="•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beam set-up displaced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wrt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the beam axis of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10 cm  in order to  reduce the irradiation of the emulsion units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CasellaDiTesto 4"/>
          <p:cNvSpPr txBox="1">
            <a:spLocks noChangeArrowheads="1"/>
          </p:cNvSpPr>
          <p:nvPr/>
        </p:nvSpPr>
        <p:spPr bwMode="auto">
          <a:xfrm>
            <a:off x="6551613" y="5364163"/>
            <a:ext cx="3454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GB">
                <a:latin typeface="Times New Roman" pitchFamily="16" charset="0"/>
                <a:cs typeface="Times New Roman" pitchFamily="16" charset="0"/>
              </a:rPr>
              <a:t> tracking with linear fit</a:t>
            </a:r>
          </a:p>
          <a:p>
            <a:pPr>
              <a:buFont typeface="Arial" charset="0"/>
              <a:buChar char="•"/>
            </a:pPr>
            <a:r>
              <a:rPr lang="en-GB">
                <a:latin typeface="Times New Roman" pitchFamily="16" charset="0"/>
                <a:cs typeface="Times New Roman" pitchFamily="16" charset="0"/>
              </a:rPr>
              <a:t> track residual w/COG</a:t>
            </a:r>
          </a:p>
          <a:p>
            <a:pPr>
              <a:buFont typeface="Arial" charset="0"/>
              <a:buChar char="•"/>
            </a:pPr>
            <a:r>
              <a:rPr lang="en-GB">
                <a:latin typeface="Times New Roman" pitchFamily="16" charset="0"/>
                <a:cs typeface="Times New Roman" pitchFamily="16" charset="0"/>
              </a:rPr>
              <a:t>analysis code by INFN - Ferrara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71438" y="6588125"/>
            <a:ext cx="55435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687591" y="6403459"/>
            <a:ext cx="14285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 delivered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2</a:t>
            </a:fld>
            <a:endParaRPr lang="it-IT" alt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293965" y="4703241"/>
            <a:ext cx="891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GOAL: study of the matching between emulsion and electronic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tracker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3022600" y="93663"/>
            <a:ext cx="38893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Track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residual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vs HV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with </a:t>
            </a:r>
            <a:r>
              <a:rPr lang="en-GB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orthogonal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tracks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098550"/>
            <a:ext cx="4314825" cy="293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4759325"/>
            <a:ext cx="3954462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4759325"/>
            <a:ext cx="3954463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1098550"/>
            <a:ext cx="431482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5" name="Connettore 2 5"/>
          <p:cNvCxnSpPr>
            <a:cxnSpLocks noChangeShapeType="1"/>
          </p:cNvCxnSpPr>
          <p:nvPr/>
        </p:nvCxnSpPr>
        <p:spPr bwMode="auto">
          <a:xfrm>
            <a:off x="6710363" y="3402013"/>
            <a:ext cx="704850" cy="1295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6" name="Connettore 2 9"/>
          <p:cNvCxnSpPr>
            <a:cxnSpLocks noChangeShapeType="1"/>
          </p:cNvCxnSpPr>
          <p:nvPr/>
        </p:nvCxnSpPr>
        <p:spPr bwMode="auto">
          <a:xfrm>
            <a:off x="1728788" y="3689350"/>
            <a:ext cx="790575" cy="1152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77" name="Ovale 10"/>
          <p:cNvSpPr>
            <a:spLocks noChangeArrowheads="1"/>
          </p:cNvSpPr>
          <p:nvPr/>
        </p:nvSpPr>
        <p:spPr bwMode="auto">
          <a:xfrm>
            <a:off x="1655763" y="3402013"/>
            <a:ext cx="144462" cy="28733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6" tIns="45713" rIns="91426" bIns="45713"/>
          <a:lstStyle/>
          <a:p>
            <a:pPr defTabSz="447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/>
          </a:p>
        </p:txBody>
      </p:sp>
      <p:sp>
        <p:nvSpPr>
          <p:cNvPr id="7178" name="Rettangolo 14"/>
          <p:cNvSpPr>
            <a:spLocks noChangeArrowheads="1"/>
          </p:cNvSpPr>
          <p:nvPr/>
        </p:nvSpPr>
        <p:spPr bwMode="auto">
          <a:xfrm>
            <a:off x="792163" y="4652963"/>
            <a:ext cx="1165225" cy="250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1100" b="1">
                <a:solidFill>
                  <a:srgbClr val="000000"/>
                </a:solidFill>
              </a:rPr>
              <a:t>Bending-plane</a:t>
            </a:r>
          </a:p>
        </p:txBody>
      </p:sp>
      <p:sp>
        <p:nvSpPr>
          <p:cNvPr id="7179" name="Rettangolo 21"/>
          <p:cNvSpPr>
            <a:spLocks noChangeArrowheads="1"/>
          </p:cNvSpPr>
          <p:nvPr/>
        </p:nvSpPr>
        <p:spPr bwMode="auto">
          <a:xfrm>
            <a:off x="792163" y="5991225"/>
            <a:ext cx="1392237" cy="2492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1100" b="1">
                <a:solidFill>
                  <a:srgbClr val="000000"/>
                </a:solidFill>
              </a:rPr>
              <a:t>No Bending-plane</a:t>
            </a:r>
          </a:p>
        </p:txBody>
      </p:sp>
      <p:sp>
        <p:nvSpPr>
          <p:cNvPr id="7180" name="CasellaDiTesto 22"/>
          <p:cNvSpPr txBox="1">
            <a:spLocks noChangeArrowheads="1"/>
          </p:cNvSpPr>
          <p:nvPr/>
        </p:nvSpPr>
        <p:spPr bwMode="auto">
          <a:xfrm>
            <a:off x="1943100" y="1084263"/>
            <a:ext cx="160813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/>
              <a:t>GEM detector</a:t>
            </a:r>
          </a:p>
        </p:txBody>
      </p:sp>
      <p:sp>
        <p:nvSpPr>
          <p:cNvPr id="7181" name="CasellaDiTesto 23"/>
          <p:cNvSpPr txBox="1">
            <a:spLocks noChangeArrowheads="1"/>
          </p:cNvSpPr>
          <p:nvPr/>
        </p:nvSpPr>
        <p:spPr bwMode="auto">
          <a:xfrm>
            <a:off x="6767513" y="1084263"/>
            <a:ext cx="17018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/>
              <a:t>WELL detector</a:t>
            </a:r>
          </a:p>
        </p:txBody>
      </p:sp>
      <p:sp>
        <p:nvSpPr>
          <p:cNvPr id="7182" name="Ovale 15"/>
          <p:cNvSpPr>
            <a:spLocks noChangeArrowheads="1"/>
          </p:cNvSpPr>
          <p:nvPr/>
        </p:nvSpPr>
        <p:spPr bwMode="auto">
          <a:xfrm>
            <a:off x="6623050" y="3186113"/>
            <a:ext cx="144463" cy="2159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6" tIns="45713" rIns="91426" bIns="45713"/>
          <a:lstStyle/>
          <a:p>
            <a:pPr defTabSz="447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20</a:t>
            </a:fld>
            <a:endParaRPr lang="it-IT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3995738"/>
            <a:ext cx="4895850" cy="333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995738"/>
            <a:ext cx="5029200" cy="333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Text Box 1"/>
          <p:cNvSpPr txBox="1">
            <a:spLocks noChangeArrowheads="1"/>
          </p:cNvSpPr>
          <p:nvPr/>
        </p:nvSpPr>
        <p:spPr bwMode="auto">
          <a:xfrm>
            <a:off x="1117600" y="160338"/>
            <a:ext cx="8135938" cy="102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Track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residual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vs tilt angle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w &amp; w/out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magnetic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</a:t>
            </a:r>
            <a:r>
              <a:rPr lang="it-IT" altLang="en-US" sz="3600" dirty="0" err="1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field</a:t>
            </a:r>
            <a:r>
              <a:rPr lang="it-IT" altLang="en-US" sz="36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  </a:t>
            </a:r>
          </a:p>
        </p:txBody>
      </p:sp>
      <p:sp>
        <p:nvSpPr>
          <p:cNvPr id="9221" name="CasellaDiTesto 8"/>
          <p:cNvSpPr txBox="1">
            <a:spLocks noChangeArrowheads="1"/>
          </p:cNvSpPr>
          <p:nvPr/>
        </p:nvSpPr>
        <p:spPr bwMode="auto">
          <a:xfrm>
            <a:off x="411163" y="3240088"/>
            <a:ext cx="1935162" cy="434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400">
                <a:latin typeface="Times New Roman" pitchFamily="16" charset="0"/>
                <a:cs typeface="Times New Roman" pitchFamily="16" charset="0"/>
              </a:rPr>
              <a:t>GEM detector</a:t>
            </a:r>
          </a:p>
        </p:txBody>
      </p:sp>
      <p:sp>
        <p:nvSpPr>
          <p:cNvPr id="9222" name="CasellaDiTesto 9"/>
          <p:cNvSpPr txBox="1">
            <a:spLocks noChangeArrowheads="1"/>
          </p:cNvSpPr>
          <p:nvPr/>
        </p:nvSpPr>
        <p:spPr bwMode="auto">
          <a:xfrm>
            <a:off x="7272338" y="3303588"/>
            <a:ext cx="2560637" cy="434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2400">
                <a:latin typeface="Times New Roman" pitchFamily="16" charset="0"/>
                <a:cs typeface="Times New Roman" pitchFamily="16" charset="0"/>
              </a:rPr>
              <a:t>µ-RWELL detector</a:t>
            </a:r>
          </a:p>
        </p:txBody>
      </p:sp>
      <p:grpSp>
        <p:nvGrpSpPr>
          <p:cNvPr id="9223" name="Gruppo 7189"/>
          <p:cNvGrpSpPr>
            <a:grpSpLocks/>
          </p:cNvGrpSpPr>
          <p:nvPr/>
        </p:nvGrpSpPr>
        <p:grpSpPr bwMode="auto">
          <a:xfrm>
            <a:off x="4103688" y="1181100"/>
            <a:ext cx="2970212" cy="2587625"/>
            <a:chOff x="4464248" y="1115541"/>
            <a:chExt cx="2971177" cy="2586954"/>
          </a:xfrm>
        </p:grpSpPr>
        <p:sp>
          <p:nvSpPr>
            <p:cNvPr id="9224" name="Rettangolo 16"/>
            <p:cNvSpPr>
              <a:spLocks noChangeArrowheads="1"/>
            </p:cNvSpPr>
            <p:nvPr/>
          </p:nvSpPr>
          <p:spPr bwMode="auto">
            <a:xfrm rot="-1744285">
              <a:off x="5184327" y="1378918"/>
              <a:ext cx="648072" cy="174774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9225" name="Connettore 2 21"/>
            <p:cNvCxnSpPr>
              <a:cxnSpLocks noChangeShapeType="1"/>
            </p:cNvCxnSpPr>
            <p:nvPr/>
          </p:nvCxnSpPr>
          <p:spPr bwMode="auto">
            <a:xfrm>
              <a:off x="4464248" y="2171278"/>
              <a:ext cx="280831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26" name="Connettore 1 23"/>
            <p:cNvCxnSpPr>
              <a:cxnSpLocks noChangeShapeType="1"/>
            </p:cNvCxnSpPr>
            <p:nvPr/>
          </p:nvCxnSpPr>
          <p:spPr bwMode="auto">
            <a:xfrm>
              <a:off x="5798492" y="1115541"/>
              <a:ext cx="72008" cy="258695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27" name="Connettore 1 25"/>
            <p:cNvCxnSpPr>
              <a:cxnSpLocks noChangeShapeType="1"/>
            </p:cNvCxnSpPr>
            <p:nvPr/>
          </p:nvCxnSpPr>
          <p:spPr bwMode="auto">
            <a:xfrm>
              <a:off x="5256336" y="1115541"/>
              <a:ext cx="1224136" cy="223224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28" name="CasellaDiTesto 28"/>
            <p:cNvSpPr txBox="1">
              <a:spLocks noChangeArrowheads="1"/>
            </p:cNvSpPr>
            <p:nvPr/>
          </p:nvSpPr>
          <p:spPr bwMode="auto">
            <a:xfrm>
              <a:off x="6891686" y="2224717"/>
              <a:ext cx="543739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</a:rPr>
                <a:t>beam</a:t>
              </a:r>
            </a:p>
          </p:txBody>
        </p:sp>
        <p:sp>
          <p:nvSpPr>
            <p:cNvPr id="30" name="Arco 29"/>
            <p:cNvSpPr/>
            <p:nvPr/>
          </p:nvSpPr>
          <p:spPr bwMode="auto">
            <a:xfrm rot="19895907">
              <a:off x="5499634" y="1723396"/>
              <a:ext cx="330307" cy="253934"/>
            </a:xfrm>
            <a:prstGeom prst="arc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1426" tIns="45713" rIns="91426" bIns="45713"/>
            <a:lstStyle/>
            <a:p>
              <a:pPr defTabSz="449173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30" name="CasellaDiTesto 30"/>
            <p:cNvSpPr txBox="1">
              <a:spLocks noChangeArrowheads="1"/>
            </p:cNvSpPr>
            <p:nvPr/>
          </p:nvSpPr>
          <p:spPr bwMode="auto">
            <a:xfrm>
              <a:off x="5500115" y="1427558"/>
              <a:ext cx="351378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</a:t>
              </a:r>
              <a:r>
                <a:rPr lang="en-US" sz="1200" b="1" baseline="-25000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L</a:t>
              </a:r>
              <a:endParaRPr lang="en-US" sz="1200" b="1">
                <a:latin typeface="Times New Roman" pitchFamily="16" charset="0"/>
                <a:cs typeface="Times New Roman" pitchFamily="16" charset="0"/>
              </a:endParaRPr>
            </a:p>
          </p:txBody>
        </p:sp>
        <p:grpSp>
          <p:nvGrpSpPr>
            <p:cNvPr id="9231" name="Gruppo 7173"/>
            <p:cNvGrpSpPr>
              <a:grpSpLocks/>
            </p:cNvGrpSpPr>
            <p:nvPr/>
          </p:nvGrpSpPr>
          <p:grpSpPr bwMode="auto">
            <a:xfrm>
              <a:off x="6264448" y="1346994"/>
              <a:ext cx="287258" cy="372243"/>
              <a:chOff x="6471361" y="1346994"/>
              <a:chExt cx="287258" cy="372243"/>
            </a:xfrm>
          </p:grpSpPr>
          <p:sp>
            <p:nvSpPr>
              <p:cNvPr id="9241" name="Ovale 7167"/>
              <p:cNvSpPr>
                <a:spLocks noChangeArrowheads="1"/>
              </p:cNvSpPr>
              <p:nvPr/>
            </p:nvSpPr>
            <p:spPr bwMode="auto">
              <a:xfrm>
                <a:off x="6552478" y="1562103"/>
                <a:ext cx="119510" cy="9787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426" tIns="45713" rIns="91426" bIns="45713"/>
              <a:lstStyle/>
              <a:p>
                <a:pPr defTabSz="44767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endParaRPr lang="en-US" sz="1200">
                  <a:latin typeface="Times New Roman" pitchFamily="16" charset="0"/>
                  <a:cs typeface="Times New Roman" pitchFamily="16" charset="0"/>
                </a:endParaRPr>
              </a:p>
            </p:txBody>
          </p:sp>
          <p:sp>
            <p:nvSpPr>
              <p:cNvPr id="9242" name="CasellaDiTesto 7172"/>
              <p:cNvSpPr txBox="1">
                <a:spLocks noChangeArrowheads="1"/>
              </p:cNvSpPr>
              <p:nvPr/>
            </p:nvSpPr>
            <p:spPr bwMode="auto">
              <a:xfrm>
                <a:off x="6499511" y="1483788"/>
                <a:ext cx="248786" cy="235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000">
                    <a:latin typeface="Times New Roman" pitchFamily="16" charset="0"/>
                    <a:cs typeface="Times New Roman" pitchFamily="16" charset="0"/>
                  </a:rPr>
                  <a:t>x</a:t>
                </a:r>
              </a:p>
            </p:txBody>
          </p:sp>
          <p:sp>
            <p:nvSpPr>
              <p:cNvPr id="9243" name="CasellaDiTesto 37"/>
              <p:cNvSpPr txBox="1">
                <a:spLocks noChangeArrowheads="1"/>
              </p:cNvSpPr>
              <p:nvPr/>
            </p:nvSpPr>
            <p:spPr bwMode="auto">
              <a:xfrm>
                <a:off x="6471361" y="1346994"/>
                <a:ext cx="287258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B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</p:grpSp>
        <p:sp>
          <p:nvSpPr>
            <p:cNvPr id="9232" name="CasellaDiTesto 41"/>
            <p:cNvSpPr txBox="1">
              <a:spLocks noChangeArrowheads="1"/>
            </p:cNvSpPr>
            <p:nvPr/>
          </p:nvSpPr>
          <p:spPr bwMode="auto">
            <a:xfrm>
              <a:off x="5010330" y="1483788"/>
              <a:ext cx="287258" cy="26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200" b="1"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E</a:t>
              </a:r>
              <a:endParaRPr lang="en-US" sz="1200" b="1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9233" name="Connettore 2 7177"/>
            <p:cNvCxnSpPr>
              <a:cxnSpLocks noChangeShapeType="1"/>
            </p:cNvCxnSpPr>
            <p:nvPr/>
          </p:nvCxnSpPr>
          <p:spPr bwMode="auto">
            <a:xfrm flipH="1">
              <a:off x="4943655" y="1559582"/>
              <a:ext cx="489785" cy="29101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34" name="Connettore 2 7181"/>
            <p:cNvCxnSpPr>
              <a:cxnSpLocks noChangeShapeType="1"/>
            </p:cNvCxnSpPr>
            <p:nvPr/>
          </p:nvCxnSpPr>
          <p:spPr bwMode="auto">
            <a:xfrm>
              <a:off x="5185102" y="2112661"/>
              <a:ext cx="49070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35" name="CasellaDiTesto 48"/>
            <p:cNvSpPr txBox="1">
              <a:spLocks noChangeArrowheads="1"/>
            </p:cNvSpPr>
            <p:nvPr/>
          </p:nvSpPr>
          <p:spPr bwMode="auto">
            <a:xfrm>
              <a:off x="4894323" y="1895922"/>
              <a:ext cx="910827" cy="235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electron drift</a:t>
              </a:r>
            </a:p>
          </p:txBody>
        </p:sp>
        <p:grpSp>
          <p:nvGrpSpPr>
            <p:cNvPr id="9236" name="Gruppo 7188"/>
            <p:cNvGrpSpPr>
              <a:grpSpLocks/>
            </p:cNvGrpSpPr>
            <p:nvPr/>
          </p:nvGrpSpPr>
          <p:grpSpPr bwMode="auto">
            <a:xfrm>
              <a:off x="5318820" y="2448460"/>
              <a:ext cx="443363" cy="562534"/>
              <a:chOff x="3963554" y="2702923"/>
              <a:chExt cx="443363" cy="562534"/>
            </a:xfrm>
          </p:grpSpPr>
          <p:cxnSp>
            <p:nvCxnSpPr>
              <p:cNvPr id="9237" name="Connettore 2 7183"/>
              <p:cNvCxnSpPr>
                <a:cxnSpLocks noChangeShapeType="1"/>
              </p:cNvCxnSpPr>
              <p:nvPr/>
            </p:nvCxnSpPr>
            <p:spPr bwMode="auto">
              <a:xfrm flipV="1">
                <a:off x="4190565" y="2904359"/>
                <a:ext cx="216352" cy="132024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238" name="CasellaDiTesto 51"/>
              <p:cNvSpPr txBox="1">
                <a:spLocks noChangeArrowheads="1"/>
              </p:cNvSpPr>
              <p:nvPr/>
            </p:nvSpPr>
            <p:spPr bwMode="auto">
              <a:xfrm>
                <a:off x="4045847" y="2702923"/>
                <a:ext cx="348172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F</a:t>
                </a:r>
                <a:r>
                  <a:rPr lang="en-US" sz="1200" b="1" baseline="-25000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E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  <p:sp>
            <p:nvSpPr>
              <p:cNvPr id="9239" name="CasellaDiTesto 52"/>
              <p:cNvSpPr txBox="1">
                <a:spLocks noChangeArrowheads="1"/>
              </p:cNvSpPr>
              <p:nvPr/>
            </p:nvSpPr>
            <p:spPr bwMode="auto">
              <a:xfrm>
                <a:off x="3963554" y="3001410"/>
                <a:ext cx="348172" cy="264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</a:pPr>
                <a:r>
                  <a:rPr lang="en-US" sz="1200" b="1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F</a:t>
                </a:r>
                <a:r>
                  <a:rPr lang="en-US" sz="1200" b="1" baseline="-25000">
                    <a:latin typeface="Times New Roman" pitchFamily="16" charset="0"/>
                    <a:cs typeface="Times New Roman" pitchFamily="16" charset="0"/>
                    <a:sym typeface="Symbol" pitchFamily="18" charset="2"/>
                  </a:rPr>
                  <a:t>B</a:t>
                </a:r>
                <a:endParaRPr lang="en-US" sz="1200" b="1">
                  <a:latin typeface="Times New Roman" pitchFamily="16" charset="0"/>
                  <a:cs typeface="Times New Roman" pitchFamily="16" charset="0"/>
                </a:endParaRPr>
              </a:p>
            </p:txBody>
          </p:sp>
          <p:cxnSp>
            <p:nvCxnSpPr>
              <p:cNvPr id="9240" name="Connettore 2 7187"/>
              <p:cNvCxnSpPr>
                <a:cxnSpLocks noChangeShapeType="1"/>
              </p:cNvCxnSpPr>
              <p:nvPr/>
            </p:nvCxnSpPr>
            <p:spPr bwMode="auto">
              <a:xfrm>
                <a:off x="4204791" y="3016324"/>
                <a:ext cx="108176" cy="214159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21</a:t>
            </a:fld>
            <a:endParaRPr lang="it-IT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sldNum" sz="quarter" idx="4294967295"/>
          </p:nvPr>
        </p:nvSpPr>
        <p:spPr>
          <a:xfrm>
            <a:off x="9604942" y="7282927"/>
            <a:ext cx="177172" cy="236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 fontScale="92500" lnSpcReduction="2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A3318">
                    <a:alpha val="70000"/>
                  </a:srgbClr>
                </a:solidFill>
                <a:latin typeface="Times New Roman" pitchFamily="18" charset="0"/>
                <a:cs typeface="Times New Roman" pitchFamily="18" charset="0"/>
              </a:rPr>
              <a:t>3</a:t>
            </a:fld>
            <a:endParaRPr>
              <a:solidFill>
                <a:srgbClr val="4A3318">
                  <a:alpha val="7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86885" y="-900683"/>
            <a:ext cx="9468786" cy="1663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15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lang="it-IT" sz="4400" spc="116" dirty="0" err="1" smtClean="0">
                <a:latin typeface="Times New Roman" pitchFamily="18" charset="0"/>
                <a:cs typeface="Times New Roman" pitchFamily="18" charset="0"/>
              </a:rPr>
              <a:t>Emulsion</a:t>
            </a:r>
            <a:r>
              <a:rPr lang="it-IT" sz="4400" spc="11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400" spc="116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sz="4400" spc="116" dirty="0">
                <a:latin typeface="Times New Roman" pitchFamily="18" charset="0"/>
                <a:cs typeface="Times New Roman" pitchFamily="18" charset="0"/>
              </a:rPr>
              <a:t>Units</a:t>
            </a:r>
          </a:p>
        </p:txBody>
      </p:sp>
      <p:pic>
        <p:nvPicPr>
          <p:cNvPr id="59" name="Immagine 58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0147" y="4390438"/>
            <a:ext cx="5229724" cy="2783836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60" name="Shape 60"/>
          <p:cNvSpPr/>
          <p:nvPr/>
        </p:nvSpPr>
        <p:spPr>
          <a:xfrm>
            <a:off x="423000" y="956739"/>
            <a:ext cx="4517171" cy="342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216535" indent="-216535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The Emulsion Cloud Chamber </a:t>
            </a:r>
            <a:r>
              <a:rPr sz="1900" b="1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(ECC)</a:t>
            </a:r>
          </a:p>
        </p:txBody>
      </p:sp>
      <p:sp>
        <p:nvSpPr>
          <p:cNvPr id="61" name="Shape 61"/>
          <p:cNvSpPr/>
          <p:nvPr/>
        </p:nvSpPr>
        <p:spPr>
          <a:xfrm>
            <a:off x="299612" y="4041320"/>
            <a:ext cx="6327722" cy="342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216535" indent="-216535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The Compact Emulsion Spectrometer </a:t>
            </a:r>
            <a:r>
              <a:rPr sz="1900" b="1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(CES)</a:t>
            </a:r>
            <a:endParaRPr sz="1900" dirty="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</p:txBody>
      </p:sp>
      <p:pic>
        <p:nvPicPr>
          <p:cNvPr id="62" name="Immagine 61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9676" y="1299634"/>
            <a:ext cx="6714707" cy="2639398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63" name="Shape 63"/>
          <p:cNvSpPr/>
          <p:nvPr/>
        </p:nvSpPr>
        <p:spPr>
          <a:xfrm>
            <a:off x="6251228" y="3889134"/>
            <a:ext cx="3427374" cy="616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216535" indent="-216535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The Emulsion Doublet </a:t>
            </a:r>
            <a:r>
              <a:rPr sz="1900" b="1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(CS</a:t>
            </a:r>
            <a:r>
              <a:rPr lang="it-IT" sz="1900" b="1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 – </a:t>
            </a:r>
            <a:r>
              <a:rPr lang="it-IT" sz="1900" b="1" dirty="0" err="1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C</a:t>
            </a:r>
            <a:r>
              <a:rPr lang="it-IT" sz="1900" b="1" dirty="0" err="1" smtClean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hangeable</a:t>
            </a:r>
            <a:r>
              <a:rPr lang="it-IT" sz="1900" b="1" dirty="0" smtClean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 </a:t>
            </a:r>
            <a:r>
              <a:rPr lang="it-IT" sz="1900" b="1" dirty="0" err="1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S</a:t>
            </a:r>
            <a:r>
              <a:rPr lang="it-IT" sz="1900" b="1" dirty="0" err="1" smtClean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heet</a:t>
            </a:r>
            <a:r>
              <a:rPr sz="1900" b="1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)</a:t>
            </a:r>
            <a:endParaRPr sz="1900" dirty="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</p:txBody>
      </p:sp>
      <p:pic>
        <p:nvPicPr>
          <p:cNvPr id="64" name="Immagine 63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61271" y="4422153"/>
            <a:ext cx="3007297" cy="2783836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65" name="Schermata 2015-12-04 alle 21.21.48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6631" y="1380360"/>
            <a:ext cx="6064127" cy="2477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Schermata 2015-12-04 alle 21.22.04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21805" y="4563610"/>
            <a:ext cx="5147037" cy="2398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Schermata 2015-12-04 alle 21.27.47.png"/>
          <p:cNvPicPr/>
          <p:nvPr/>
        </p:nvPicPr>
        <p:blipFill>
          <a:blip r:embed="rId7">
            <a:extLst/>
          </a:blip>
          <a:srcRect t="3575" b="3575"/>
          <a:stretch>
            <a:fillRect/>
          </a:stretch>
        </p:blipFill>
        <p:spPr>
          <a:xfrm>
            <a:off x="6664590" y="4500205"/>
            <a:ext cx="2600649" cy="26407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895332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4294967295"/>
          </p:nvPr>
        </p:nvSpPr>
        <p:spPr>
          <a:xfrm>
            <a:off x="9604942" y="7254532"/>
            <a:ext cx="177172" cy="236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 fontScale="92500" lnSpcReduction="2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A3318">
                    <a:alpha val="70000"/>
                  </a:srgbClr>
                </a:solidFill>
                <a:latin typeface="Times New Roman" pitchFamily="18" charset="0"/>
                <a:cs typeface="Times New Roman" pitchFamily="18" charset="0"/>
              </a:rPr>
              <a:t>4</a:t>
            </a:fld>
            <a:endParaRPr>
              <a:solidFill>
                <a:srgbClr val="4A3318">
                  <a:alpha val="7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364181" y="-36587"/>
            <a:ext cx="9468787" cy="92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7000" b="1" cap="small" spc="50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4000" spc="388" dirty="0">
                <a:latin typeface="Times New Roman" pitchFamily="18" charset="0"/>
                <a:cs typeface="Times New Roman" pitchFamily="18" charset="0"/>
              </a:rPr>
              <a:t>Emulsion Films</a:t>
            </a:r>
          </a:p>
        </p:txBody>
      </p:sp>
      <p:sp>
        <p:nvSpPr>
          <p:cNvPr id="47" name="Shape 47"/>
          <p:cNvSpPr/>
          <p:nvPr/>
        </p:nvSpPr>
        <p:spPr>
          <a:xfrm>
            <a:off x="554098" y="2179665"/>
            <a:ext cx="3866443" cy="94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/>
          <a:p>
            <a:pPr marL="342900" indent="-342900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Film dimensions</a:t>
            </a:r>
          </a:p>
          <a:p>
            <a:pPr marL="1051560" lvl="3" indent="-342900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Surface: 125 mm x 100 mm</a:t>
            </a:r>
          </a:p>
          <a:p>
            <a:pPr marL="1051560" lvl="3" indent="-342900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Total thickness: 290 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 Linotype"/>
                <a:cs typeface="Times New Roman" pitchFamily="18" charset="0"/>
                <a:sym typeface="Palatino Linotype"/>
              </a:rPr>
              <a:t>μ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m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4499680" y="1583100"/>
            <a:ext cx="5198707" cy="2400569"/>
            <a:chOff x="-139700" y="-139700"/>
            <a:chExt cx="6707795" cy="3097246"/>
          </a:xfrm>
        </p:grpSpPr>
        <p:pic>
          <p:nvPicPr>
            <p:cNvPr id="49" name="Schermata 2015-10-07 alle 08.59.44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428396" cy="281784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8" name="Immagine 4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39700" y="-139700"/>
              <a:ext cx="6707796" cy="3097247"/>
            </a:xfrm>
            <a:prstGeom prst="rect">
              <a:avLst/>
            </a:prstGeom>
            <a:effectLst/>
          </p:spPr>
        </p:pic>
      </p:grpSp>
      <p:sp>
        <p:nvSpPr>
          <p:cNvPr id="51" name="Shape 51"/>
          <p:cNvSpPr/>
          <p:nvPr/>
        </p:nvSpPr>
        <p:spPr>
          <a:xfrm>
            <a:off x="521070" y="4286600"/>
            <a:ext cx="6993581" cy="24540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/>
          <a:p>
            <a:pPr marL="342900" indent="-342900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New emulsion gel developed in Nagoya University</a:t>
            </a:r>
          </a:p>
          <a:p>
            <a:pPr marL="1012190" lvl="3" indent="-342900" defTabSz="708660">
              <a:lnSpc>
                <a:spcPct val="90000"/>
              </a:lnSpc>
              <a:spcBef>
                <a:spcPts val="310"/>
              </a:spcBef>
              <a:buSzPct val="75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Grain density: 50 grains/100 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 Linotype"/>
                <a:cs typeface="Times New Roman" pitchFamily="18" charset="0"/>
                <a:sym typeface="Palatino Linotype"/>
              </a:rPr>
              <a:t>μm (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higher than OPERA films)</a:t>
            </a:r>
          </a:p>
          <a:p>
            <a:pPr marL="342900" indent="-342900" defTabSz="708660">
              <a:lnSpc>
                <a:spcPct val="90000"/>
              </a:lnSpc>
              <a:spcBef>
                <a:spcPts val="310"/>
              </a:spcBef>
              <a:buFont typeface="Arial" pitchFamily="34" charset="0"/>
              <a:buChar char="•"/>
              <a:defRPr sz="1800"/>
            </a:pPr>
            <a:endParaRPr sz="190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42900" indent="-342900" defTabSz="708660">
              <a:lnSpc>
                <a:spcPct val="90000"/>
              </a:lnSpc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Emulsion production</a:t>
            </a:r>
          </a:p>
          <a:p>
            <a:pPr marL="1031875" lvl="2" indent="-342900" defTabSz="708660">
              <a:lnSpc>
                <a:spcPct val="90000"/>
              </a:lnSpc>
              <a:spcBef>
                <a:spcPts val="310"/>
              </a:spcBef>
              <a:buSzPct val="75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Emulsion poured in middle August 2015 and cut by hand</a:t>
            </a:r>
          </a:p>
          <a:p>
            <a:pPr marL="1031875" lvl="2" indent="-342900" defTabSz="708660">
              <a:lnSpc>
                <a:spcPct val="90000"/>
              </a:lnSpc>
              <a:spcBef>
                <a:spcPts val="310"/>
              </a:spcBef>
              <a:buSzPct val="75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Shipped to CERN by plane</a:t>
            </a:r>
          </a:p>
          <a:p>
            <a:pPr marL="1031875" lvl="2" indent="-342900" defTabSz="708660">
              <a:lnSpc>
                <a:spcPct val="90000"/>
              </a:lnSpc>
              <a:spcBef>
                <a:spcPts val="310"/>
              </a:spcBef>
              <a:buSzPct val="75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Total amount of emulsion films produced: 120</a:t>
            </a:r>
          </a:p>
          <a:p>
            <a:pPr marL="1031875" lvl="2" indent="-342900" defTabSz="708660">
              <a:lnSpc>
                <a:spcPct val="90000"/>
              </a:lnSpc>
              <a:spcBef>
                <a:spcPts val="310"/>
              </a:spcBef>
              <a:buSzPct val="75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Emulsion films used in the Emu+GEM test beam: 30</a:t>
            </a:r>
          </a:p>
        </p:txBody>
      </p:sp>
      <p:sp>
        <p:nvSpPr>
          <p:cNvPr id="52" name="Shape 52"/>
          <p:cNvSpPr/>
          <p:nvPr/>
        </p:nvSpPr>
        <p:spPr>
          <a:xfrm>
            <a:off x="566072" y="1073864"/>
            <a:ext cx="4978286" cy="342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>
            <a:lvl1pPr marL="279400" indent="-279400" algn="l" defTabSz="914400">
              <a:lnSpc>
                <a:spcPct val="9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buFont typeface="Arial" pitchFamily="34" charset="0"/>
              <a:buChar char="•"/>
              <a:defRPr sz="1800">
                <a:uFillTx/>
              </a:defRPr>
            </a:pPr>
            <a:r>
              <a:rPr sz="1900" dirty="0">
                <a:latin typeface="Times New Roman" pitchFamily="18" charset="0"/>
                <a:cs typeface="Times New Roman" pitchFamily="18" charset="0"/>
              </a:rPr>
              <a:t>Emulsion films produced in Nagoya University</a:t>
            </a:r>
          </a:p>
        </p:txBody>
      </p:sp>
      <p:sp>
        <p:nvSpPr>
          <p:cNvPr id="53" name="Shape 53"/>
          <p:cNvSpPr/>
          <p:nvPr/>
        </p:nvSpPr>
        <p:spPr>
          <a:xfrm>
            <a:off x="8685245" y="1910276"/>
            <a:ext cx="360676" cy="1692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100">
                <a:latin typeface="Times New Roman" pitchFamily="18" charset="0"/>
                <a:cs typeface="Times New Roman" pitchFamily="18" charset="0"/>
              </a:rPr>
              <a:t>60 </a:t>
            </a:r>
            <a:r>
              <a:rPr sz="1100">
                <a:latin typeface="Times New Roman" pitchFamily="18" charset="0"/>
                <a:ea typeface="Palatino Linotype"/>
                <a:cs typeface="Times New Roman" pitchFamily="18" charset="0"/>
                <a:sym typeface="Palatino Linotype"/>
              </a:rPr>
              <a:t>μm</a:t>
            </a:r>
          </a:p>
        </p:txBody>
      </p:sp>
      <p:sp>
        <p:nvSpPr>
          <p:cNvPr id="54" name="Shape 54"/>
          <p:cNvSpPr/>
          <p:nvPr/>
        </p:nvSpPr>
        <p:spPr>
          <a:xfrm>
            <a:off x="8685245" y="2518760"/>
            <a:ext cx="360676" cy="1692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100">
                <a:latin typeface="Times New Roman" pitchFamily="18" charset="0"/>
                <a:cs typeface="Times New Roman" pitchFamily="18" charset="0"/>
              </a:rPr>
              <a:t>60 </a:t>
            </a:r>
            <a:r>
              <a:rPr sz="1100">
                <a:latin typeface="Times New Roman" pitchFamily="18" charset="0"/>
                <a:ea typeface="Palatino Linotype"/>
                <a:cs typeface="Times New Roman" pitchFamily="18" charset="0"/>
                <a:sym typeface="Palatino Linotype"/>
              </a:rPr>
              <a:t>μm</a:t>
            </a:r>
          </a:p>
        </p:txBody>
      </p:sp>
      <p:sp>
        <p:nvSpPr>
          <p:cNvPr id="55" name="Shape 55"/>
          <p:cNvSpPr/>
          <p:nvPr/>
        </p:nvSpPr>
        <p:spPr>
          <a:xfrm rot="16200000">
            <a:off x="4456449" y="3037176"/>
            <a:ext cx="431208" cy="1692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100">
                <a:latin typeface="Times New Roman" pitchFamily="18" charset="0"/>
                <a:cs typeface="Times New Roman" pitchFamily="18" charset="0"/>
              </a:rPr>
              <a:t>170 </a:t>
            </a:r>
            <a:r>
              <a:rPr sz="1100">
                <a:latin typeface="Times New Roman" pitchFamily="18" charset="0"/>
                <a:ea typeface="Palatino Linotype"/>
                <a:cs typeface="Times New Roman" pitchFamily="18" charset="0"/>
                <a:sym typeface="Palatino Linotype"/>
              </a:rPr>
              <a:t>μm</a:t>
            </a:r>
          </a:p>
        </p:txBody>
      </p:sp>
    </p:spTree>
    <p:extLst>
      <p:ext uri="{BB962C8B-B14F-4D97-AF65-F5344CB8AC3E}">
        <p14:creationId xmlns:p14="http://schemas.microsoft.com/office/powerpoint/2010/main" val="23459668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sldNum" sz="quarter" idx="4294967295"/>
          </p:nvPr>
        </p:nvSpPr>
        <p:spPr>
          <a:xfrm>
            <a:off x="9604942" y="7254532"/>
            <a:ext cx="177172" cy="236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 fontScale="92500" lnSpcReduction="2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A3318">
                    <a:alpha val="70000"/>
                  </a:srgbClr>
                </a:solidFill>
                <a:latin typeface="Times New Roman" pitchFamily="18" charset="0"/>
                <a:cs typeface="Times New Roman" pitchFamily="18" charset="0"/>
              </a:rPr>
              <a:t>5</a:t>
            </a:fld>
            <a:endParaRPr>
              <a:solidFill>
                <a:srgbClr val="4A3318">
                  <a:alpha val="7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467276" y="-900683"/>
            <a:ext cx="9468787" cy="1663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15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4400" spc="116" dirty="0">
                <a:latin typeface="Times New Roman" pitchFamily="18" charset="0"/>
                <a:cs typeface="Times New Roman" pitchFamily="18" charset="0"/>
              </a:rPr>
              <a:t>CS </a:t>
            </a:r>
            <a:r>
              <a:rPr lang="it-IT" sz="4400" spc="116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4400" spc="116" dirty="0" err="1" smtClean="0">
                <a:latin typeface="Times New Roman" pitchFamily="18" charset="0"/>
                <a:cs typeface="Times New Roman" pitchFamily="18" charset="0"/>
              </a:rPr>
              <a:t>xposure</a:t>
            </a:r>
            <a:endParaRPr sz="4400" spc="11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142975" y="1015722"/>
            <a:ext cx="9362995" cy="675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>
            <a:lvl1pPr marL="279400" indent="-279400" algn="l" defTabSz="914400"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buFont typeface="Arial" pitchFamily="34" charset="0"/>
              <a:buChar char="•"/>
              <a:defRPr sz="1800">
                <a:uFillTx/>
              </a:defRPr>
            </a:pPr>
            <a:r>
              <a:rPr sz="1900" dirty="0">
                <a:latin typeface="Times New Roman" pitchFamily="18" charset="0"/>
                <a:cs typeface="Times New Roman" pitchFamily="18" charset="0"/>
              </a:rPr>
              <a:t>Aim: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sz="1900" dirty="0">
                <a:latin typeface="Times New Roman" pitchFamily="18" charset="0"/>
                <a:cs typeface="Times New Roman" pitchFamily="18" charset="0"/>
              </a:rPr>
              <a:t>GEM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space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resolution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external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track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1900" dirty="0" err="1" smtClean="0">
                <a:latin typeface="Times New Roman" pitchFamily="18" charset="0"/>
                <a:cs typeface="Times New Roman" pitchFamily="18" charset="0"/>
              </a:rPr>
              <a:t>coming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CS) </a:t>
            </a:r>
            <a:r>
              <a:rPr lang="it-IT" sz="1900" dirty="0" err="1" smtClean="0">
                <a:latin typeface="Times New Roman" pitchFamily="18" charset="0"/>
                <a:cs typeface="Times New Roman" pitchFamily="18" charset="0"/>
              </a:rPr>
              <a:t>reconstructed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it-IT" sz="1900" dirty="0" err="1" smtClean="0">
                <a:latin typeface="Times New Roman" pitchFamily="18" charset="0"/>
                <a:cs typeface="Times New Roman" pitchFamily="18" charset="0"/>
              </a:rPr>
              <a:t>precision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smtClean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µm</a:t>
            </a:r>
            <a:endParaRPr sz="19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Group 89"/>
          <p:cNvGrpSpPr/>
          <p:nvPr/>
        </p:nvGrpSpPr>
        <p:grpSpPr>
          <a:xfrm>
            <a:off x="5289481" y="5791142"/>
            <a:ext cx="4598954" cy="1393471"/>
            <a:chOff x="-139700" y="-86259"/>
            <a:chExt cx="5933946" cy="1797874"/>
          </a:xfrm>
        </p:grpSpPr>
        <p:pic>
          <p:nvPicPr>
            <p:cNvPr id="72" name="Immagine 71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39700" y="-86259"/>
              <a:ext cx="5891514" cy="1739349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73" name="Shape 73"/>
            <p:cNvSpPr/>
            <p:nvPr/>
          </p:nvSpPr>
          <p:spPr>
            <a:xfrm flipV="1">
              <a:off x="326830" y="1117914"/>
              <a:ext cx="520081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4921295" y="1068396"/>
              <a:ext cx="872951" cy="643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θ</a:t>
              </a:r>
            </a:p>
          </p:txBody>
        </p:sp>
        <p:sp>
          <p:nvSpPr>
            <p:cNvPr id="75" name="Shape 75"/>
            <p:cNvSpPr/>
            <p:nvPr/>
          </p:nvSpPr>
          <p:spPr>
            <a:xfrm>
              <a:off x="192428" y="911639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4F8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970255" y="911639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4F8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1976521" y="924531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4F8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1" name="Group 81"/>
            <p:cNvGrpSpPr/>
            <p:nvPr/>
          </p:nvGrpSpPr>
          <p:grpSpPr>
            <a:xfrm>
              <a:off x="2232185" y="0"/>
              <a:ext cx="1272884" cy="568236"/>
              <a:chOff x="-31593" y="0"/>
              <a:chExt cx="1272883" cy="568235"/>
            </a:xfrm>
          </p:grpSpPr>
          <p:sp>
            <p:nvSpPr>
              <p:cNvPr id="78" name="Shape 78"/>
              <p:cNvSpPr/>
              <p:nvPr/>
            </p:nvSpPr>
            <p:spPr>
              <a:xfrm>
                <a:off x="-31593" y="166839"/>
                <a:ext cx="315388" cy="31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164F8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900">
                    <a:solidFill>
                      <a:srgbClr val="FFFFFF"/>
                    </a:solidFill>
                  </a:defRPr>
                </a:pPr>
                <a:endParaRPr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Shape 79"/>
              <p:cNvSpPr/>
              <p:nvPr/>
            </p:nvSpPr>
            <p:spPr>
              <a:xfrm>
                <a:off x="0" y="0"/>
                <a:ext cx="540146" cy="5682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3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800">
                    <a:latin typeface="Times New Roman" pitchFamily="18" charset="0"/>
                    <a:cs typeface="Times New Roman" pitchFamily="18" charset="0"/>
                  </a:rPr>
                  <a:t>x</a:t>
                </a:r>
              </a:p>
            </p:txBody>
          </p:sp>
          <p:sp>
            <p:nvSpPr>
              <p:cNvPr id="80" name="Shape 80"/>
              <p:cNvSpPr/>
              <p:nvPr/>
            </p:nvSpPr>
            <p:spPr>
              <a:xfrm>
                <a:off x="454365" y="124930"/>
                <a:ext cx="786925" cy="3945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9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>
                    <a:latin typeface="Times New Roman" pitchFamily="18" charset="0"/>
                    <a:cs typeface="Times New Roman" pitchFamily="18" charset="0"/>
                  </a:rPr>
                  <a:t>B=1T</a:t>
                </a:r>
              </a:p>
            </p:txBody>
          </p:sp>
        </p:grpSp>
        <p:sp>
          <p:nvSpPr>
            <p:cNvPr id="82" name="Shape 82"/>
            <p:cNvSpPr/>
            <p:nvPr/>
          </p:nvSpPr>
          <p:spPr>
            <a:xfrm>
              <a:off x="3295254" y="924531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4F8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4613989" y="924531"/>
              <a:ext cx="386765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4F8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Shape 84"/>
            <p:cNvSpPr/>
            <p:nvPr/>
          </p:nvSpPr>
          <p:spPr>
            <a:xfrm>
              <a:off x="935926" y="300311"/>
              <a:ext cx="585644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7.5°</a:t>
              </a:r>
            </a:p>
          </p:txBody>
        </p:sp>
        <p:sp>
          <p:nvSpPr>
            <p:cNvPr id="85" name="Shape 85"/>
            <p:cNvSpPr/>
            <p:nvPr/>
          </p:nvSpPr>
          <p:spPr>
            <a:xfrm>
              <a:off x="1895315" y="325711"/>
              <a:ext cx="631812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15°</a:t>
              </a:r>
            </a:p>
          </p:txBody>
        </p:sp>
        <p:sp>
          <p:nvSpPr>
            <p:cNvPr id="86" name="Shape 86"/>
            <p:cNvSpPr/>
            <p:nvPr/>
          </p:nvSpPr>
          <p:spPr>
            <a:xfrm>
              <a:off x="3150549" y="363811"/>
              <a:ext cx="741486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30°</a:t>
              </a:r>
            </a:p>
          </p:txBody>
        </p:sp>
        <p:sp>
          <p:nvSpPr>
            <p:cNvPr id="87" name="Shape 87"/>
            <p:cNvSpPr/>
            <p:nvPr/>
          </p:nvSpPr>
          <p:spPr>
            <a:xfrm>
              <a:off x="4536785" y="313011"/>
              <a:ext cx="619666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45°</a:t>
              </a:r>
            </a:p>
          </p:txBody>
        </p:sp>
        <p:sp>
          <p:nvSpPr>
            <p:cNvPr id="88" name="Shape 88"/>
            <p:cNvSpPr/>
            <p:nvPr/>
          </p:nvSpPr>
          <p:spPr>
            <a:xfrm>
              <a:off x="156993" y="304544"/>
              <a:ext cx="585644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0°</a:t>
              </a:r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247841" y="5789762"/>
            <a:ext cx="4566068" cy="1344967"/>
            <a:chOff x="-139700" y="0"/>
            <a:chExt cx="5891514" cy="1735295"/>
          </a:xfrm>
        </p:grpSpPr>
        <p:pic>
          <p:nvPicPr>
            <p:cNvPr id="90" name="Immagine 8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39700" y="2348"/>
              <a:ext cx="5891514" cy="173079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91" name="Shape 91"/>
            <p:cNvSpPr/>
            <p:nvPr/>
          </p:nvSpPr>
          <p:spPr>
            <a:xfrm flipV="1">
              <a:off x="306589" y="1203408"/>
              <a:ext cx="520081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4878863" y="1092078"/>
              <a:ext cx="872951" cy="64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θ</a:t>
              </a:r>
            </a:p>
          </p:txBody>
        </p:sp>
        <p:sp>
          <p:nvSpPr>
            <p:cNvPr id="93" name="Shape 93"/>
            <p:cNvSpPr/>
            <p:nvPr/>
          </p:nvSpPr>
          <p:spPr>
            <a:xfrm>
              <a:off x="172187" y="997133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950014" y="997133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1956280" y="1010025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2651336" y="243218"/>
              <a:ext cx="315388" cy="31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2693705" y="0"/>
              <a:ext cx="230650" cy="593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 b="1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800"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sp>
          <p:nvSpPr>
            <p:cNvPr id="98" name="Shape 98"/>
            <p:cNvSpPr/>
            <p:nvPr/>
          </p:nvSpPr>
          <p:spPr>
            <a:xfrm>
              <a:off x="2995821" y="201309"/>
              <a:ext cx="786925" cy="394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 b="1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B=1T</a:t>
              </a:r>
            </a:p>
          </p:txBody>
        </p:sp>
        <p:sp>
          <p:nvSpPr>
            <p:cNvPr id="99" name="Shape 99"/>
            <p:cNvSpPr/>
            <p:nvPr/>
          </p:nvSpPr>
          <p:spPr>
            <a:xfrm>
              <a:off x="3275014" y="1010025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4593748" y="1010025"/>
              <a:ext cx="386766" cy="386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900">
                  <a:solidFill>
                    <a:srgbClr val="FFFFFF"/>
                  </a:solidFill>
                </a:defRPr>
              </a:pPr>
              <a:endParaRPr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950014" y="506166"/>
              <a:ext cx="585644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7.5°</a:t>
              </a:r>
            </a:p>
          </p:txBody>
        </p:sp>
        <p:sp>
          <p:nvSpPr>
            <p:cNvPr id="102" name="Shape 102"/>
            <p:cNvSpPr/>
            <p:nvPr/>
          </p:nvSpPr>
          <p:spPr>
            <a:xfrm>
              <a:off x="1899190" y="506166"/>
              <a:ext cx="631812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15°</a:t>
              </a:r>
            </a:p>
          </p:txBody>
        </p:sp>
        <p:sp>
          <p:nvSpPr>
            <p:cNvPr id="103" name="Shape 103"/>
            <p:cNvSpPr/>
            <p:nvPr/>
          </p:nvSpPr>
          <p:spPr>
            <a:xfrm>
              <a:off x="3166887" y="506166"/>
              <a:ext cx="741486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30°</a:t>
              </a:r>
            </a:p>
          </p:txBody>
        </p:sp>
        <p:sp>
          <p:nvSpPr>
            <p:cNvPr id="104" name="Shape 104"/>
            <p:cNvSpPr/>
            <p:nvPr/>
          </p:nvSpPr>
          <p:spPr>
            <a:xfrm>
              <a:off x="4477298" y="506166"/>
              <a:ext cx="619666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45°</a:t>
              </a:r>
            </a:p>
          </p:txBody>
        </p:sp>
        <p:sp>
          <p:nvSpPr>
            <p:cNvPr id="105" name="Shape 105"/>
            <p:cNvSpPr/>
            <p:nvPr/>
          </p:nvSpPr>
          <p:spPr>
            <a:xfrm>
              <a:off x="146797" y="506166"/>
              <a:ext cx="585644" cy="515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pPr lvl="0">
                <a:defRPr sz="1800"/>
              </a:pPr>
              <a:r>
                <a:rPr sz="1500">
                  <a:latin typeface="Times New Roman" pitchFamily="18" charset="0"/>
                  <a:cs typeface="Times New Roman" pitchFamily="18" charset="0"/>
                </a:rPr>
                <a:t>0°</a:t>
              </a:r>
            </a:p>
          </p:txBody>
        </p:sp>
      </p:grpSp>
      <p:sp>
        <p:nvSpPr>
          <p:cNvPr id="107" name="Shape 107"/>
          <p:cNvSpPr/>
          <p:nvPr/>
        </p:nvSpPr>
        <p:spPr>
          <a:xfrm>
            <a:off x="2164664" y="5062292"/>
            <a:ext cx="2638278" cy="702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Target: 2 x CS</a:t>
            </a:r>
          </a:p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Magnetic Field: + 1T</a:t>
            </a:r>
          </a:p>
        </p:txBody>
      </p:sp>
      <p:sp>
        <p:nvSpPr>
          <p:cNvPr id="108" name="Shape 108"/>
          <p:cNvSpPr/>
          <p:nvPr/>
        </p:nvSpPr>
        <p:spPr>
          <a:xfrm>
            <a:off x="7369744" y="5044651"/>
            <a:ext cx="2529161" cy="702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Target: 2 x CS</a:t>
            </a:r>
          </a:p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Magnetic Field: - 1T</a:t>
            </a:r>
          </a:p>
        </p:txBody>
      </p:sp>
      <p:grpSp>
        <p:nvGrpSpPr>
          <p:cNvPr id="111" name="Group 111"/>
          <p:cNvGrpSpPr/>
          <p:nvPr/>
        </p:nvGrpSpPr>
        <p:grpSpPr>
          <a:xfrm>
            <a:off x="5129409" y="1528682"/>
            <a:ext cx="4730838" cy="3466031"/>
            <a:chOff x="-139700" y="-139700"/>
            <a:chExt cx="6104114" cy="4471921"/>
          </a:xfrm>
        </p:grpSpPr>
        <p:pic>
          <p:nvPicPr>
            <p:cNvPr id="110" name="Schermata 2015-12-04 alle 21.49.38.png"/>
            <p:cNvPicPr/>
            <p:nvPr/>
          </p:nvPicPr>
          <p:blipFill>
            <a:blip r:embed="rId5">
              <a:extLst/>
            </a:blip>
            <a:srcRect l="4046" r="686"/>
            <a:stretch>
              <a:fillRect/>
            </a:stretch>
          </p:blipFill>
          <p:spPr>
            <a:xfrm>
              <a:off x="0" y="0"/>
              <a:ext cx="5824714" cy="41925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9" name="Immagine 108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39701" y="-139700"/>
              <a:ext cx="6104116" cy="4471922"/>
            </a:xfrm>
            <a:prstGeom prst="rect">
              <a:avLst/>
            </a:prstGeom>
            <a:effectLst/>
          </p:spPr>
        </p:pic>
      </p:grpSp>
      <p:sp>
        <p:nvSpPr>
          <p:cNvPr id="112" name="Shape 112"/>
          <p:cNvSpPr/>
          <p:nvPr/>
        </p:nvSpPr>
        <p:spPr>
          <a:xfrm>
            <a:off x="242086" y="5243083"/>
            <a:ext cx="1657185" cy="439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>
            <a:lvl1pPr algn="l">
              <a:lnSpc>
                <a:spcPct val="90000"/>
              </a:lnSpc>
              <a:defRPr sz="3300" b="1" cap="small" spc="7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2600" spc="54">
                <a:latin typeface="Times New Roman" pitchFamily="18" charset="0"/>
                <a:cs typeface="Times New Roman" pitchFamily="18" charset="0"/>
              </a:rPr>
              <a:t>Exposure 1</a:t>
            </a:r>
          </a:p>
        </p:txBody>
      </p:sp>
      <p:sp>
        <p:nvSpPr>
          <p:cNvPr id="113" name="Shape 113"/>
          <p:cNvSpPr/>
          <p:nvPr/>
        </p:nvSpPr>
        <p:spPr>
          <a:xfrm>
            <a:off x="5378822" y="5243083"/>
            <a:ext cx="1657185" cy="439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>
            <a:lvl1pPr algn="l">
              <a:lnSpc>
                <a:spcPct val="90000"/>
              </a:lnSpc>
              <a:defRPr sz="3300" b="1" cap="small" spc="70">
                <a:solidFill>
                  <a:srgbClr val="164F86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2600" spc="54">
                <a:latin typeface="Times New Roman" pitchFamily="18" charset="0"/>
                <a:cs typeface="Times New Roman" pitchFamily="18" charset="0"/>
              </a:rPr>
              <a:t>Exposure 2</a:t>
            </a:r>
          </a:p>
        </p:txBody>
      </p:sp>
      <p:sp>
        <p:nvSpPr>
          <p:cNvPr id="114" name="Shape 114"/>
          <p:cNvSpPr/>
          <p:nvPr/>
        </p:nvSpPr>
        <p:spPr>
          <a:xfrm>
            <a:off x="292868" y="2512377"/>
            <a:ext cx="4840887" cy="1351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Experimental setup: </a:t>
            </a:r>
            <a:r>
              <a:rPr lang="it-IT"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#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2 </a:t>
            </a:r>
            <a:r>
              <a:rPr sz="1900" dirty="0"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CS attached on GEM upstream and downstream surfaces</a:t>
            </a:r>
            <a:endParaRPr sz="1900" dirty="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Low density: 50</a:t>
            </a:r>
            <a:r>
              <a:rPr sz="1900" baseline="31999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 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tracks/cm</a:t>
            </a:r>
            <a:r>
              <a:rPr sz="1900" baseline="31999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2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/angle</a:t>
            </a:r>
            <a:endParaRPr sz="1900" baseline="31999" dirty="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5 exposure angles</a:t>
            </a:r>
          </a:p>
        </p:txBody>
      </p:sp>
    </p:spTree>
    <p:extLst>
      <p:ext uri="{BB962C8B-B14F-4D97-AF65-F5344CB8AC3E}">
        <p14:creationId xmlns:p14="http://schemas.microsoft.com/office/powerpoint/2010/main" val="1077628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sldNum" sz="quarter" idx="4294967295"/>
          </p:nvPr>
        </p:nvSpPr>
        <p:spPr>
          <a:xfrm>
            <a:off x="9604942" y="7254532"/>
            <a:ext cx="177172" cy="236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 fontScale="92500" lnSpcReduction="2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A3318">
                    <a:alpha val="70000"/>
                  </a:srgbClr>
                </a:solidFill>
                <a:latin typeface="Times New Roman" pitchFamily="18" charset="0"/>
                <a:cs typeface="Times New Roman" pitchFamily="18" charset="0"/>
              </a:rPr>
              <a:t>6</a:t>
            </a:fld>
            <a:endParaRPr>
              <a:solidFill>
                <a:srgbClr val="4A3318">
                  <a:alpha val="7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305126" y="-828675"/>
            <a:ext cx="9468787" cy="1663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15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lang="it-IT" sz="4400" spc="116" dirty="0" smtClean="0">
                <a:latin typeface="Times New Roman" pitchFamily="18" charset="0"/>
                <a:cs typeface="Times New Roman" pitchFamily="18" charset="0"/>
              </a:rPr>
              <a:t>CES </a:t>
            </a:r>
            <a:r>
              <a:rPr lang="it-IT" sz="4400" spc="116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4400" spc="116" dirty="0" err="1" smtClean="0">
                <a:latin typeface="Times New Roman" pitchFamily="18" charset="0"/>
                <a:cs typeface="Times New Roman" pitchFamily="18" charset="0"/>
              </a:rPr>
              <a:t>xposur</a:t>
            </a:r>
            <a:r>
              <a:rPr lang="it-IT" sz="4400" spc="116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sz="4400" spc="11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240303" y="1964964"/>
            <a:ext cx="4857427" cy="2026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endParaRPr sz="190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endParaRPr sz="190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Target:  1 CES + 1 CS (Emulsion doublet)</a:t>
            </a: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Low density: 100</a:t>
            </a:r>
            <a:r>
              <a:rPr sz="1900" baseline="31999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 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tracks/cm</a:t>
            </a:r>
            <a:r>
              <a:rPr sz="1900" baseline="31999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2</a:t>
            </a: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/angle</a:t>
            </a:r>
            <a:endParaRPr sz="1900" baseline="31999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6 exposure angles</a:t>
            </a: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No magnetic field</a:t>
            </a:r>
          </a:p>
        </p:txBody>
      </p:sp>
      <p:grpSp>
        <p:nvGrpSpPr>
          <p:cNvPr id="121" name="Group 121"/>
          <p:cNvGrpSpPr/>
          <p:nvPr/>
        </p:nvGrpSpPr>
        <p:grpSpPr>
          <a:xfrm>
            <a:off x="4949162" y="1836236"/>
            <a:ext cx="4857427" cy="3480731"/>
            <a:chOff x="-139700" y="-139700"/>
            <a:chExt cx="6267449" cy="4490888"/>
          </a:xfrm>
        </p:grpSpPr>
        <p:pic>
          <p:nvPicPr>
            <p:cNvPr id="120" name="Schermata 2015-12-04 alle 22.07.32.png"/>
            <p:cNvPicPr/>
            <p:nvPr/>
          </p:nvPicPr>
          <p:blipFill>
            <a:blip r:embed="rId2">
              <a:extLst/>
            </a:blip>
            <a:srcRect l="2008" r="2008"/>
            <a:stretch>
              <a:fillRect/>
            </a:stretch>
          </p:blipFill>
          <p:spPr>
            <a:xfrm>
              <a:off x="0" y="0"/>
              <a:ext cx="5988050" cy="421148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19" name="Immagine 118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39700" y="-139701"/>
              <a:ext cx="6267450" cy="4490890"/>
            </a:xfrm>
            <a:prstGeom prst="rect">
              <a:avLst/>
            </a:prstGeom>
            <a:effectLst/>
          </p:spPr>
        </p:pic>
      </p:grpSp>
      <p:pic>
        <p:nvPicPr>
          <p:cNvPr id="122" name="Immagine 121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63604" y="5602003"/>
            <a:ext cx="7010674" cy="1348109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23" name="Shape 123"/>
          <p:cNvSpPr/>
          <p:nvPr/>
        </p:nvSpPr>
        <p:spPr>
          <a:xfrm>
            <a:off x="1632410" y="6535315"/>
            <a:ext cx="6673061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39370" tIns="39370" rIns="39370" bIns="39370" anchor="ctr"/>
          <a:lstStyle/>
          <a:p>
            <a:pPr lvl="0">
              <a:defRPr sz="2400"/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7830605" y="6496935"/>
            <a:ext cx="676559" cy="49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θ</a:t>
            </a:r>
          </a:p>
        </p:txBody>
      </p:sp>
      <p:sp>
        <p:nvSpPr>
          <p:cNvPr id="125" name="Shape 125"/>
          <p:cNvSpPr/>
          <p:nvPr/>
        </p:nvSpPr>
        <p:spPr>
          <a:xfrm>
            <a:off x="4768452" y="6375438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5548333" y="6385430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6570383" y="6385430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7592435" y="6385430"/>
            <a:ext cx="299752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4741846" y="5901619"/>
            <a:ext cx="453888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7.5°</a:t>
            </a:r>
          </a:p>
        </p:txBody>
      </p:sp>
      <p:sp>
        <p:nvSpPr>
          <p:cNvPr id="130" name="Shape 130"/>
          <p:cNvSpPr/>
          <p:nvPr/>
        </p:nvSpPr>
        <p:spPr>
          <a:xfrm>
            <a:off x="5485397" y="5921306"/>
            <a:ext cx="489669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15°</a:t>
            </a:r>
          </a:p>
        </p:txBody>
      </p:sp>
      <p:sp>
        <p:nvSpPr>
          <p:cNvPr id="131" name="Shape 131"/>
          <p:cNvSpPr/>
          <p:nvPr/>
        </p:nvSpPr>
        <p:spPr>
          <a:xfrm>
            <a:off x="6458233" y="5950836"/>
            <a:ext cx="574670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30°</a:t>
            </a:r>
          </a:p>
        </p:txBody>
      </p:sp>
      <p:sp>
        <p:nvSpPr>
          <p:cNvPr id="132" name="Shape 132"/>
          <p:cNvSpPr/>
          <p:nvPr/>
        </p:nvSpPr>
        <p:spPr>
          <a:xfrm>
            <a:off x="7532600" y="5911463"/>
            <a:ext cx="480256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45°</a:t>
            </a:r>
          </a:p>
        </p:txBody>
      </p:sp>
      <p:sp>
        <p:nvSpPr>
          <p:cNvPr id="133" name="Shape 133"/>
          <p:cNvSpPr/>
          <p:nvPr/>
        </p:nvSpPr>
        <p:spPr>
          <a:xfrm>
            <a:off x="4187368" y="5904900"/>
            <a:ext cx="453888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0°</a:t>
            </a:r>
          </a:p>
        </p:txBody>
      </p:sp>
      <p:sp>
        <p:nvSpPr>
          <p:cNvPr id="134" name="Shape 134"/>
          <p:cNvSpPr/>
          <p:nvPr/>
        </p:nvSpPr>
        <p:spPr>
          <a:xfrm>
            <a:off x="536318" y="1186706"/>
            <a:ext cx="8575424" cy="371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>
            <a:lvl1pPr marL="279400" indent="-279400" algn="l" defTabSz="914400"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buFont typeface="Arial" pitchFamily="34" charset="0"/>
              <a:buChar char="•"/>
              <a:defRPr sz="1800">
                <a:uFillTx/>
              </a:defRPr>
            </a:pPr>
            <a:r>
              <a:rPr sz="1900" dirty="0">
                <a:latin typeface="Times New Roman" pitchFamily="18" charset="0"/>
                <a:cs typeface="Times New Roman" pitchFamily="18" charset="0"/>
              </a:rPr>
              <a:t>Aim: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track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matching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dirty="0">
                <a:latin typeface="Times New Roman" pitchFamily="18" charset="0"/>
                <a:cs typeface="Times New Roman" pitchFamily="18" charset="0"/>
              </a:rPr>
              <a:t>between GEM and CES (Emulsions interleaved with </a:t>
            </a:r>
            <a:r>
              <a:rPr sz="1900" dirty="0" err="1">
                <a:latin typeface="Times New Roman" pitchFamily="18" charset="0"/>
                <a:cs typeface="Times New Roman" pitchFamily="18" charset="0"/>
              </a:rPr>
              <a:t>Rohacell</a:t>
            </a:r>
            <a:r>
              <a:rPr sz="19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35" name="Shape 135"/>
          <p:cNvSpPr/>
          <p:nvPr/>
        </p:nvSpPr>
        <p:spPr>
          <a:xfrm>
            <a:off x="2028892" y="6388844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891433" y="5976079"/>
            <a:ext cx="574670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-30°</a:t>
            </a:r>
          </a:p>
        </p:txBody>
      </p:sp>
      <p:sp>
        <p:nvSpPr>
          <p:cNvPr id="137" name="Shape 137"/>
          <p:cNvSpPr/>
          <p:nvPr/>
        </p:nvSpPr>
        <p:spPr>
          <a:xfrm flipH="1" flipV="1">
            <a:off x="4315493" y="5748448"/>
            <a:ext cx="1" cy="1055219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39370" tIns="39370" rIns="39370" bIns="39370" anchor="ctr"/>
          <a:lstStyle/>
          <a:p>
            <a:pPr lvl="0">
              <a:defRPr sz="2400"/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4165617" y="6375438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057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sldNum" sz="quarter" idx="4294967295"/>
          </p:nvPr>
        </p:nvSpPr>
        <p:spPr>
          <a:xfrm>
            <a:off x="9604942" y="7254532"/>
            <a:ext cx="177172" cy="236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 fontScale="92500" lnSpcReduction="2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A3318">
                    <a:alpha val="70000"/>
                  </a:srgbClr>
                </a:solidFill>
                <a:latin typeface="Times New Roman" pitchFamily="18" charset="0"/>
                <a:cs typeface="Times New Roman" pitchFamily="18" charset="0"/>
              </a:rPr>
              <a:t>7</a:t>
            </a:fld>
            <a:endParaRPr>
              <a:solidFill>
                <a:srgbClr val="4A3318">
                  <a:alpha val="7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305126" y="-828675"/>
            <a:ext cx="9468787" cy="1663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15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lang="it-IT" sz="4400" spc="116" dirty="0" smtClean="0">
                <a:latin typeface="Times New Roman" pitchFamily="18" charset="0"/>
                <a:cs typeface="Times New Roman" pitchFamily="18" charset="0"/>
              </a:rPr>
              <a:t>ECC </a:t>
            </a:r>
            <a:r>
              <a:rPr lang="it-IT" sz="4400" spc="116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4400" spc="116" dirty="0" err="1" smtClean="0">
                <a:latin typeface="Times New Roman" pitchFamily="18" charset="0"/>
                <a:cs typeface="Times New Roman" pitchFamily="18" charset="0"/>
              </a:rPr>
              <a:t>xposure</a:t>
            </a:r>
            <a:endParaRPr sz="4400" spc="11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275046" y="3851845"/>
            <a:ext cx="4857427" cy="1364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>
            <a:spAutoFit/>
          </a:bodyPr>
          <a:lstStyle/>
          <a:p>
            <a:pPr marL="342900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 smtClean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Target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:  1 ECC + 2 CS (Emulsion doublet)</a:t>
            </a: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Low density: 100</a:t>
            </a:r>
            <a:r>
              <a:rPr sz="1900" baseline="31999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 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tracks/cm</a:t>
            </a:r>
            <a:r>
              <a:rPr sz="1900" baseline="31999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2</a:t>
            </a: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/angle</a:t>
            </a:r>
            <a:endParaRPr sz="1900" baseline="31999" dirty="0">
              <a:uFill>
                <a:solidFill/>
              </a:uFill>
              <a:latin typeface="Times New Roman" pitchFamily="18" charset="0"/>
              <a:ea typeface="Palatino"/>
              <a:cs typeface="Times New Roman" pitchFamily="18" charset="0"/>
              <a:sym typeface="Palatino"/>
            </a:endParaRP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6 exposure angles</a:t>
            </a:r>
          </a:p>
          <a:p>
            <a:pPr marL="362585" lvl="3" indent="-342900" defTabSz="708660">
              <a:spcBef>
                <a:spcPts val="310"/>
              </a:spcBef>
              <a:buClr>
                <a:srgbClr val="008500"/>
              </a:buClr>
              <a:buSzPct val="68000"/>
              <a:buFont typeface="Arial" pitchFamily="34" charset="0"/>
              <a:buChar char="•"/>
              <a:defRPr sz="1800"/>
            </a:pPr>
            <a:r>
              <a:rPr sz="1900" dirty="0">
                <a:uFill>
                  <a:solidFill/>
                </a:uFill>
                <a:latin typeface="Times New Roman" pitchFamily="18" charset="0"/>
                <a:ea typeface="Palatino"/>
                <a:cs typeface="Times New Roman" pitchFamily="18" charset="0"/>
                <a:sym typeface="Palatino"/>
              </a:rPr>
              <a:t>No magnetic field</a:t>
            </a:r>
          </a:p>
        </p:txBody>
      </p:sp>
      <p:pic>
        <p:nvPicPr>
          <p:cNvPr id="143" name="Immagine 142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3604" y="5602003"/>
            <a:ext cx="7010674" cy="1348109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44" name="Shape 144"/>
          <p:cNvSpPr/>
          <p:nvPr/>
        </p:nvSpPr>
        <p:spPr>
          <a:xfrm>
            <a:off x="1632410" y="6535315"/>
            <a:ext cx="6673061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39370" tIns="39370" rIns="39370" bIns="39370" anchor="ctr"/>
          <a:lstStyle/>
          <a:p>
            <a:pPr lvl="0">
              <a:defRPr sz="2400"/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7830605" y="6496935"/>
            <a:ext cx="676559" cy="49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θ</a:t>
            </a:r>
          </a:p>
        </p:txBody>
      </p:sp>
      <p:sp>
        <p:nvSpPr>
          <p:cNvPr id="146" name="Shape 146"/>
          <p:cNvSpPr/>
          <p:nvPr/>
        </p:nvSpPr>
        <p:spPr>
          <a:xfrm>
            <a:off x="4768452" y="6375438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5548333" y="6385430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6570383" y="6385430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592435" y="6385430"/>
            <a:ext cx="299752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4741846" y="5901620"/>
            <a:ext cx="453888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7.5°</a:t>
            </a:r>
          </a:p>
        </p:txBody>
      </p:sp>
      <p:sp>
        <p:nvSpPr>
          <p:cNvPr id="151" name="Shape 151"/>
          <p:cNvSpPr/>
          <p:nvPr/>
        </p:nvSpPr>
        <p:spPr>
          <a:xfrm>
            <a:off x="5485397" y="5921306"/>
            <a:ext cx="489669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15°</a:t>
            </a:r>
          </a:p>
        </p:txBody>
      </p:sp>
      <p:sp>
        <p:nvSpPr>
          <p:cNvPr id="152" name="Shape 152"/>
          <p:cNvSpPr/>
          <p:nvPr/>
        </p:nvSpPr>
        <p:spPr>
          <a:xfrm>
            <a:off x="6458233" y="5950836"/>
            <a:ext cx="574670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30°</a:t>
            </a:r>
          </a:p>
        </p:txBody>
      </p:sp>
      <p:sp>
        <p:nvSpPr>
          <p:cNvPr id="153" name="Shape 153"/>
          <p:cNvSpPr/>
          <p:nvPr/>
        </p:nvSpPr>
        <p:spPr>
          <a:xfrm>
            <a:off x="7532600" y="5911463"/>
            <a:ext cx="480256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45°</a:t>
            </a:r>
          </a:p>
        </p:txBody>
      </p:sp>
      <p:sp>
        <p:nvSpPr>
          <p:cNvPr id="154" name="Shape 154"/>
          <p:cNvSpPr/>
          <p:nvPr/>
        </p:nvSpPr>
        <p:spPr>
          <a:xfrm>
            <a:off x="4187368" y="5904900"/>
            <a:ext cx="453888" cy="399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0°</a:t>
            </a:r>
          </a:p>
        </p:txBody>
      </p:sp>
      <p:sp>
        <p:nvSpPr>
          <p:cNvPr id="155" name="Shape 155"/>
          <p:cNvSpPr/>
          <p:nvPr/>
        </p:nvSpPr>
        <p:spPr>
          <a:xfrm>
            <a:off x="571061" y="1186706"/>
            <a:ext cx="8224367" cy="371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9370" tIns="39370" rIns="39370" bIns="39370" anchor="ctr">
            <a:spAutoFit/>
          </a:bodyPr>
          <a:lstStyle>
            <a:lvl1pPr marL="279400" indent="-279400" algn="l" defTabSz="914400"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buFont typeface="Arial" pitchFamily="34" charset="0"/>
              <a:buChar char="•"/>
              <a:defRPr sz="1800">
                <a:uFillTx/>
              </a:defRPr>
            </a:pPr>
            <a:r>
              <a:rPr sz="1900" dirty="0">
                <a:latin typeface="Times New Roman" pitchFamily="18" charset="0"/>
                <a:cs typeface="Times New Roman" pitchFamily="18" charset="0"/>
              </a:rPr>
              <a:t>Aim: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track</a:t>
            </a:r>
            <a:r>
              <a:rPr lang="it-IT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900" dirty="0" err="1">
                <a:latin typeface="Times New Roman" pitchFamily="18" charset="0"/>
                <a:cs typeface="Times New Roman" pitchFamily="18" charset="0"/>
              </a:rPr>
              <a:t>matching</a:t>
            </a:r>
            <a:r>
              <a:rPr sz="1900" dirty="0">
                <a:latin typeface="Times New Roman" pitchFamily="18" charset="0"/>
                <a:cs typeface="Times New Roman" pitchFamily="18" charset="0"/>
              </a:rPr>
              <a:t> between GEM and ECC (Emulsions interleaved with Lead)</a:t>
            </a:r>
          </a:p>
        </p:txBody>
      </p:sp>
      <p:sp>
        <p:nvSpPr>
          <p:cNvPr id="156" name="Shape 156"/>
          <p:cNvSpPr/>
          <p:nvPr/>
        </p:nvSpPr>
        <p:spPr>
          <a:xfrm>
            <a:off x="2028892" y="6388844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1891434" y="5976079"/>
            <a:ext cx="574669" cy="39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9370" tIns="39370" rIns="39370" bIns="39370" anchor="ctr"/>
          <a:lstStyle>
            <a:lvl1pPr>
              <a:defRPr sz="190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lvl="0">
              <a:defRPr sz="1800"/>
            </a:pPr>
            <a:r>
              <a:rPr sz="1500">
                <a:latin typeface="Times New Roman" pitchFamily="18" charset="0"/>
                <a:cs typeface="Times New Roman" pitchFamily="18" charset="0"/>
              </a:rPr>
              <a:t>-30°</a:t>
            </a:r>
          </a:p>
        </p:txBody>
      </p:sp>
      <p:grpSp>
        <p:nvGrpSpPr>
          <p:cNvPr id="160" name="Group 160"/>
          <p:cNvGrpSpPr/>
          <p:nvPr/>
        </p:nvGrpSpPr>
        <p:grpSpPr>
          <a:xfrm>
            <a:off x="4996184" y="1759884"/>
            <a:ext cx="4857427" cy="3446205"/>
            <a:chOff x="-139700" y="-139699"/>
            <a:chExt cx="6267449" cy="4446341"/>
          </a:xfrm>
        </p:grpSpPr>
        <p:pic>
          <p:nvPicPr>
            <p:cNvPr id="159" name="Schermata 2015-12-04 alle 22.07.38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5988051" cy="416694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8" name="Immagine 157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39701" y="-139700"/>
              <a:ext cx="6267451" cy="4446342"/>
            </a:xfrm>
            <a:prstGeom prst="rect">
              <a:avLst/>
            </a:prstGeom>
            <a:effectLst/>
          </p:spPr>
        </p:pic>
      </p:grpSp>
      <p:sp>
        <p:nvSpPr>
          <p:cNvPr id="161" name="Shape 161"/>
          <p:cNvSpPr/>
          <p:nvPr/>
        </p:nvSpPr>
        <p:spPr>
          <a:xfrm flipV="1">
            <a:off x="4315493" y="5748447"/>
            <a:ext cx="1" cy="1055219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39370" tIns="39370" rIns="39370" bIns="39370" anchor="ctr"/>
          <a:lstStyle/>
          <a:p>
            <a:pPr lvl="0">
              <a:defRPr sz="2400"/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4165617" y="6375438"/>
            <a:ext cx="299753" cy="299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1900">
                <a:solidFill>
                  <a:srgbClr val="FFFFFF"/>
                </a:solidFill>
              </a:defRPr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975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o 42"/>
          <p:cNvGrpSpPr/>
          <p:nvPr/>
        </p:nvGrpSpPr>
        <p:grpSpPr>
          <a:xfrm>
            <a:off x="358999" y="1763613"/>
            <a:ext cx="5256584" cy="2592288"/>
            <a:chOff x="431007" y="1691605"/>
            <a:chExt cx="7128792" cy="4032448"/>
          </a:xfrm>
        </p:grpSpPr>
        <p:grpSp>
          <p:nvGrpSpPr>
            <p:cNvPr id="42" name="Gruppo 41"/>
            <p:cNvGrpSpPr/>
            <p:nvPr/>
          </p:nvGrpSpPr>
          <p:grpSpPr>
            <a:xfrm rot="5400000">
              <a:off x="6599621" y="2892607"/>
              <a:ext cx="344476" cy="440344"/>
              <a:chOff x="7847831" y="1835621"/>
              <a:chExt cx="344476" cy="440344"/>
            </a:xfrm>
          </p:grpSpPr>
          <p:sp>
            <p:nvSpPr>
              <p:cNvPr id="37" name="Rettangolo 36"/>
              <p:cNvSpPr/>
              <p:nvPr/>
            </p:nvSpPr>
            <p:spPr>
              <a:xfrm>
                <a:off x="7919839" y="2051645"/>
                <a:ext cx="72008" cy="2160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Rettangolo 37"/>
              <p:cNvSpPr/>
              <p:nvPr/>
            </p:nvSpPr>
            <p:spPr>
              <a:xfrm>
                <a:off x="7991847" y="1835621"/>
                <a:ext cx="72008" cy="4320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Rettangolo 38"/>
              <p:cNvSpPr/>
              <p:nvPr/>
            </p:nvSpPr>
            <p:spPr>
              <a:xfrm>
                <a:off x="7847831" y="2161537"/>
                <a:ext cx="72008" cy="10801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Rettangolo 39"/>
              <p:cNvSpPr/>
              <p:nvPr/>
            </p:nvSpPr>
            <p:spPr>
              <a:xfrm>
                <a:off x="8072239" y="2051645"/>
                <a:ext cx="72008" cy="2160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Rettangolo 40"/>
              <p:cNvSpPr/>
              <p:nvPr/>
            </p:nvSpPr>
            <p:spPr>
              <a:xfrm>
                <a:off x="8120299" y="2167953"/>
                <a:ext cx="72008" cy="10801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" name="Rettangolo 1"/>
            <p:cNvSpPr/>
            <p:nvPr/>
          </p:nvSpPr>
          <p:spPr>
            <a:xfrm>
              <a:off x="5471567" y="1691605"/>
              <a:ext cx="1080120" cy="4032448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" name="Connettore 1 3"/>
            <p:cNvCxnSpPr/>
            <p:nvPr/>
          </p:nvCxnSpPr>
          <p:spPr>
            <a:xfrm>
              <a:off x="6479679" y="1691605"/>
              <a:ext cx="0" cy="4032448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ttangolo 4"/>
            <p:cNvSpPr/>
            <p:nvPr/>
          </p:nvSpPr>
          <p:spPr>
            <a:xfrm>
              <a:off x="2015183" y="2339677"/>
              <a:ext cx="3240360" cy="295232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ttore 1 6"/>
            <p:cNvCxnSpPr/>
            <p:nvPr/>
          </p:nvCxnSpPr>
          <p:spPr>
            <a:xfrm>
              <a:off x="2303215" y="233967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>
              <a:off x="2087191" y="233967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5194293" y="234713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>
              <a:off x="4978269" y="234713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2879279" y="233967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3599359" y="233967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4319439" y="2339677"/>
              <a:ext cx="0" cy="295232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V="1">
              <a:off x="431007" y="2915741"/>
              <a:ext cx="7128792" cy="15121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e 15"/>
            <p:cNvSpPr/>
            <p:nvPr/>
          </p:nvSpPr>
          <p:spPr>
            <a:xfrm>
              <a:off x="2043010" y="3972479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e 16"/>
            <p:cNvSpPr/>
            <p:nvPr/>
          </p:nvSpPr>
          <p:spPr>
            <a:xfrm>
              <a:off x="5543575" y="3275781"/>
              <a:ext cx="144016" cy="1187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Ovale 23"/>
            <p:cNvSpPr/>
            <p:nvPr/>
          </p:nvSpPr>
          <p:spPr>
            <a:xfrm>
              <a:off x="2259034" y="4021106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Ovale 24"/>
            <p:cNvSpPr/>
            <p:nvPr/>
          </p:nvSpPr>
          <p:spPr>
            <a:xfrm>
              <a:off x="2845606" y="3823301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Ovale 25"/>
            <p:cNvSpPr/>
            <p:nvPr/>
          </p:nvSpPr>
          <p:spPr>
            <a:xfrm>
              <a:off x="4275258" y="3491805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Ovale 26"/>
            <p:cNvSpPr/>
            <p:nvPr/>
          </p:nvSpPr>
          <p:spPr>
            <a:xfrm>
              <a:off x="3555178" y="3726046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Ovale 27"/>
            <p:cNvSpPr/>
            <p:nvPr/>
          </p:nvSpPr>
          <p:spPr>
            <a:xfrm>
              <a:off x="4934088" y="3443177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Ovale 28"/>
            <p:cNvSpPr/>
            <p:nvPr/>
          </p:nvSpPr>
          <p:spPr>
            <a:xfrm>
              <a:off x="5167181" y="3345922"/>
              <a:ext cx="88362" cy="97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Ovale 32"/>
            <p:cNvSpPr/>
            <p:nvPr/>
          </p:nvSpPr>
          <p:spPr>
            <a:xfrm>
              <a:off x="5831607" y="3203773"/>
              <a:ext cx="144016" cy="1187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Ovale 33"/>
            <p:cNvSpPr/>
            <p:nvPr/>
          </p:nvSpPr>
          <p:spPr>
            <a:xfrm>
              <a:off x="6119639" y="3157012"/>
              <a:ext cx="144016" cy="1187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4" name="CasellaDiTesto 43"/>
          <p:cNvSpPr txBox="1"/>
          <p:nvPr/>
        </p:nvSpPr>
        <p:spPr>
          <a:xfrm>
            <a:off x="6097654" y="1749092"/>
            <a:ext cx="38384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COG method:</a:t>
            </a:r>
          </a:p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XY(elect)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position from electronic detector is compared/matched with the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XY(emu)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by the emulsion unit.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It works only with small angle &amp; low B field.</a:t>
            </a:r>
          </a:p>
        </p:txBody>
      </p:sp>
      <p:grpSp>
        <p:nvGrpSpPr>
          <p:cNvPr id="87" name="Gruppo 86"/>
          <p:cNvGrpSpPr/>
          <p:nvPr/>
        </p:nvGrpSpPr>
        <p:grpSpPr>
          <a:xfrm>
            <a:off x="575023" y="4499917"/>
            <a:ext cx="4896544" cy="2664296"/>
            <a:chOff x="431007" y="4283893"/>
            <a:chExt cx="5040560" cy="2736304"/>
          </a:xfrm>
        </p:grpSpPr>
        <p:sp>
          <p:nvSpPr>
            <p:cNvPr id="48" name="Rettangolo 47"/>
            <p:cNvSpPr/>
            <p:nvPr/>
          </p:nvSpPr>
          <p:spPr>
            <a:xfrm>
              <a:off x="4033589" y="4283893"/>
              <a:ext cx="818273" cy="273630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Connettore 1 48"/>
            <p:cNvCxnSpPr/>
            <p:nvPr/>
          </p:nvCxnSpPr>
          <p:spPr>
            <a:xfrm>
              <a:off x="4797310" y="4283893"/>
              <a:ext cx="0" cy="2736304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ttangolo 49"/>
            <p:cNvSpPr/>
            <p:nvPr/>
          </p:nvSpPr>
          <p:spPr>
            <a:xfrm>
              <a:off x="1415116" y="4723656"/>
              <a:ext cx="2454818" cy="20033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1" name="Connettore 1 50"/>
            <p:cNvCxnSpPr/>
            <p:nvPr/>
          </p:nvCxnSpPr>
          <p:spPr>
            <a:xfrm>
              <a:off x="1633322" y="4723656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469668" y="4723656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3823533" y="4715941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3659878" y="4728718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2069735" y="4723656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2615250" y="4723656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3160765" y="4723656"/>
              <a:ext cx="0" cy="2003365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 flipV="1">
              <a:off x="431007" y="4728719"/>
              <a:ext cx="5040560" cy="18594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e 58"/>
            <p:cNvSpPr/>
            <p:nvPr/>
          </p:nvSpPr>
          <p:spPr>
            <a:xfrm>
              <a:off x="1436197" y="6162115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Ovale 59"/>
            <p:cNvSpPr/>
            <p:nvPr/>
          </p:nvSpPr>
          <p:spPr>
            <a:xfrm>
              <a:off x="4088141" y="5220330"/>
              <a:ext cx="109103" cy="805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Ovale 60"/>
            <p:cNvSpPr/>
            <p:nvPr/>
          </p:nvSpPr>
          <p:spPr>
            <a:xfrm>
              <a:off x="1599852" y="6090107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Ovale 61"/>
            <p:cNvSpPr/>
            <p:nvPr/>
          </p:nvSpPr>
          <p:spPr>
            <a:xfrm>
              <a:off x="2044225" y="5946091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Ovale 62"/>
            <p:cNvSpPr/>
            <p:nvPr/>
          </p:nvSpPr>
          <p:spPr>
            <a:xfrm>
              <a:off x="3127294" y="5505457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Ovale 63"/>
            <p:cNvSpPr/>
            <p:nvPr/>
          </p:nvSpPr>
          <p:spPr>
            <a:xfrm>
              <a:off x="2581779" y="5724053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Ovale 64"/>
            <p:cNvSpPr/>
            <p:nvPr/>
          </p:nvSpPr>
          <p:spPr>
            <a:xfrm>
              <a:off x="3626408" y="5364013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Ovale 65"/>
            <p:cNvSpPr/>
            <p:nvPr/>
          </p:nvSpPr>
          <p:spPr>
            <a:xfrm>
              <a:off x="3802994" y="5292005"/>
              <a:ext cx="66941" cy="659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Ovale 66"/>
            <p:cNvSpPr/>
            <p:nvPr/>
          </p:nvSpPr>
          <p:spPr>
            <a:xfrm>
              <a:off x="4363588" y="5129517"/>
              <a:ext cx="109103" cy="805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Ovale 67"/>
            <p:cNvSpPr/>
            <p:nvPr/>
          </p:nvSpPr>
          <p:spPr>
            <a:xfrm>
              <a:off x="4598084" y="4959673"/>
              <a:ext cx="109103" cy="805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9" name="Connettore 1 78"/>
            <p:cNvCxnSpPr/>
            <p:nvPr/>
          </p:nvCxnSpPr>
          <p:spPr>
            <a:xfrm flipV="1">
              <a:off x="4142693" y="5255061"/>
              <a:ext cx="654617" cy="891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4418140" y="5157225"/>
              <a:ext cx="379170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4652636" y="4968909"/>
              <a:ext cx="144674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CasellaDiTesto 83"/>
            <p:cNvSpPr txBox="1"/>
            <p:nvPr/>
          </p:nvSpPr>
          <p:spPr>
            <a:xfrm>
              <a:off x="5086653" y="4852462"/>
              <a:ext cx="3209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  <a:p>
              <a:r>
                <a:rPr lang="en-GB" sz="1200" b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r>
                <a:rPr lang="en-GB" sz="1200" b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85" name="CasellaDiTesto 84"/>
          <p:cNvSpPr txBox="1"/>
          <p:nvPr/>
        </p:nvSpPr>
        <p:spPr>
          <a:xfrm>
            <a:off x="6047631" y="4210138"/>
            <a:ext cx="41044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Micro-TPC mode: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direct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comparison/matching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track_segment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(elect)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reconstructed by the electronic detector and the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track_segment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(emu)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finely reconstructed by the emulsion unit.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It works well also at large angle &amp; high B field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358999" y="94729"/>
            <a:ext cx="8505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Electronic tracker &amp; Emulsion matching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CasellaDiTesto 87"/>
          <p:cNvSpPr txBox="1"/>
          <p:nvPr/>
        </p:nvSpPr>
        <p:spPr>
          <a:xfrm>
            <a:off x="214983" y="899517"/>
            <a:ext cx="9937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electronic tracker should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time stamp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to the event reconstructed by the emulsion unit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896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889133" y="49213"/>
            <a:ext cx="6155948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86" tIns="60866" rIns="89986" bIns="44993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it-IT" altLang="en-US" sz="4000" dirty="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Electronic </a:t>
            </a:r>
            <a:r>
              <a:rPr lang="it-IT" altLang="en-US" sz="4000" dirty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Times New Roman" pitchFamily="16" charset="0"/>
              </a:rPr>
              <a:t>Detectors layout</a:t>
            </a:r>
          </a:p>
        </p:txBody>
      </p:sp>
      <p:sp>
        <p:nvSpPr>
          <p:cNvPr id="4099" name="CasellaDiTesto 1"/>
          <p:cNvSpPr txBox="1">
            <a:spLocks noChangeArrowheads="1"/>
          </p:cNvSpPr>
          <p:nvPr/>
        </p:nvSpPr>
        <p:spPr bwMode="auto">
          <a:xfrm>
            <a:off x="1266825" y="755650"/>
            <a:ext cx="22542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Triple-GEM detector: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6/2/2/2 gap geometry</a:t>
            </a:r>
          </a:p>
        </p:txBody>
      </p:sp>
      <p:sp>
        <p:nvSpPr>
          <p:cNvPr id="4100" name="Rettangolo 18"/>
          <p:cNvSpPr>
            <a:spLocks noChangeArrowheads="1"/>
          </p:cNvSpPr>
          <p:nvPr/>
        </p:nvSpPr>
        <p:spPr bwMode="auto">
          <a:xfrm>
            <a:off x="5183535" y="755650"/>
            <a:ext cx="5037138" cy="112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dirty="0">
                <a:latin typeface="Times New Roman" pitchFamily="16" charset="0"/>
                <a:cs typeface="Times New Roman" pitchFamily="16" charset="0"/>
              </a:rPr>
              <a:t>µ-RWELL detector: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dirty="0">
                <a:latin typeface="Times New Roman" pitchFamily="16" charset="0"/>
                <a:cs typeface="Times New Roman" pitchFamily="16" charset="0"/>
              </a:rPr>
              <a:t>4 mm drift gap &amp; resistivity </a:t>
            </a:r>
            <a:r>
              <a:rPr lang="en-US" dirty="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</a:t>
            </a:r>
            <a:r>
              <a:rPr lang="en-US" dirty="0">
                <a:latin typeface="Times New Roman" pitchFamily="16" charset="0"/>
                <a:cs typeface="Times New Roman" pitchFamily="16" charset="0"/>
              </a:rPr>
              <a:t>1M</a:t>
            </a:r>
            <a:r>
              <a:rPr lang="en-US" dirty="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/</a:t>
            </a:r>
            <a:r>
              <a:rPr lang="en-US" dirty="0" smtClean="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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dirty="0" smtClean="0">
                <a:latin typeface="Times New Roman" pitchFamily="16" charset="0"/>
                <a:cs typeface="Times New Roman" pitchFamily="16" charset="0"/>
                <a:sym typeface="Symbol" pitchFamily="18" charset="2"/>
              </a:rPr>
              <a:t>USE ONLY AS SW-TRIGGER TO CLEAN THE EVENT SAMPLE</a:t>
            </a:r>
            <a:r>
              <a:rPr lang="en-US" dirty="0" smtClean="0">
                <a:latin typeface="Times New Roman" pitchFamily="16" charset="0"/>
                <a:cs typeface="Times New Roman" pitchFamily="16" charset="0"/>
              </a:rPr>
              <a:t> </a:t>
            </a:r>
            <a:endParaRPr lang="en-US" dirty="0">
              <a:latin typeface="Times New Roman" pitchFamily="16" charset="0"/>
              <a:cs typeface="Times New Roman" pitchFamily="16" charset="0"/>
            </a:endParaRPr>
          </a:p>
        </p:txBody>
      </p:sp>
      <p:grpSp>
        <p:nvGrpSpPr>
          <p:cNvPr id="4101" name="Gruppo 49"/>
          <p:cNvGrpSpPr>
            <a:grpSpLocks/>
          </p:cNvGrpSpPr>
          <p:nvPr/>
        </p:nvGrpSpPr>
        <p:grpSpPr bwMode="auto">
          <a:xfrm>
            <a:off x="642938" y="1612900"/>
            <a:ext cx="3097212" cy="1414463"/>
            <a:chOff x="503808" y="1547589"/>
            <a:chExt cx="3096344" cy="1413871"/>
          </a:xfrm>
        </p:grpSpPr>
        <p:sp>
          <p:nvSpPr>
            <p:cNvPr id="4124" name="Rettangolo 19"/>
            <p:cNvSpPr>
              <a:spLocks noChangeArrowheads="1"/>
            </p:cNvSpPr>
            <p:nvPr/>
          </p:nvSpPr>
          <p:spPr bwMode="auto">
            <a:xfrm>
              <a:off x="791840" y="2915741"/>
              <a:ext cx="2808312" cy="45719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4125" name="Rettangolo 29"/>
            <p:cNvSpPr>
              <a:spLocks noChangeArrowheads="1"/>
            </p:cNvSpPr>
            <p:nvPr/>
          </p:nvSpPr>
          <p:spPr bwMode="auto">
            <a:xfrm>
              <a:off x="791840" y="1547589"/>
              <a:ext cx="2808312" cy="45719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4126" name="Connettore 1 33"/>
            <p:cNvCxnSpPr>
              <a:cxnSpLocks noChangeShapeType="1"/>
            </p:cNvCxnSpPr>
            <p:nvPr/>
          </p:nvCxnSpPr>
          <p:spPr bwMode="auto">
            <a:xfrm>
              <a:off x="935856" y="2123653"/>
              <a:ext cx="2563773" cy="0"/>
            </a:xfrm>
            <a:prstGeom prst="line">
              <a:avLst/>
            </a:prstGeom>
            <a:noFill/>
            <a:ln w="15875" algn="ctr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7" name="Connettore 1 35"/>
            <p:cNvCxnSpPr>
              <a:cxnSpLocks noChangeShapeType="1"/>
            </p:cNvCxnSpPr>
            <p:nvPr/>
          </p:nvCxnSpPr>
          <p:spPr bwMode="auto">
            <a:xfrm>
              <a:off x="935856" y="2411685"/>
              <a:ext cx="2563773" cy="0"/>
            </a:xfrm>
            <a:prstGeom prst="line">
              <a:avLst/>
            </a:prstGeom>
            <a:noFill/>
            <a:ln w="15875" algn="ctr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8" name="Connettore 1 36"/>
            <p:cNvCxnSpPr>
              <a:cxnSpLocks noChangeShapeType="1"/>
            </p:cNvCxnSpPr>
            <p:nvPr/>
          </p:nvCxnSpPr>
          <p:spPr bwMode="auto">
            <a:xfrm>
              <a:off x="935856" y="2699717"/>
              <a:ext cx="2563773" cy="0"/>
            </a:xfrm>
            <a:prstGeom prst="line">
              <a:avLst/>
            </a:prstGeom>
            <a:noFill/>
            <a:ln w="15875" algn="ctr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9" name="Connettore 2 38"/>
            <p:cNvCxnSpPr>
              <a:cxnSpLocks noChangeShapeType="1"/>
            </p:cNvCxnSpPr>
            <p:nvPr/>
          </p:nvCxnSpPr>
          <p:spPr bwMode="auto">
            <a:xfrm>
              <a:off x="791839" y="1691605"/>
              <a:ext cx="0" cy="36004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0" name="Connettore 2 40"/>
            <p:cNvCxnSpPr>
              <a:cxnSpLocks noChangeShapeType="1"/>
            </p:cNvCxnSpPr>
            <p:nvPr/>
          </p:nvCxnSpPr>
          <p:spPr bwMode="auto">
            <a:xfrm>
              <a:off x="791839" y="2123653"/>
              <a:ext cx="8384" cy="2880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1" name="Connettore 2 42"/>
            <p:cNvCxnSpPr>
              <a:cxnSpLocks noChangeShapeType="1"/>
            </p:cNvCxnSpPr>
            <p:nvPr/>
          </p:nvCxnSpPr>
          <p:spPr bwMode="auto">
            <a:xfrm>
              <a:off x="791839" y="2411685"/>
              <a:ext cx="8384" cy="2880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2" name="Connettore 2 43"/>
            <p:cNvCxnSpPr>
              <a:cxnSpLocks noChangeShapeType="1"/>
            </p:cNvCxnSpPr>
            <p:nvPr/>
          </p:nvCxnSpPr>
          <p:spPr bwMode="auto">
            <a:xfrm>
              <a:off x="791839" y="2637234"/>
              <a:ext cx="8384" cy="2880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33" name="CasellaDiTesto 41"/>
            <p:cNvSpPr txBox="1">
              <a:spLocks noChangeArrowheads="1"/>
            </p:cNvSpPr>
            <p:nvPr/>
          </p:nvSpPr>
          <p:spPr bwMode="auto">
            <a:xfrm rot="-5400000">
              <a:off x="537405" y="1754614"/>
              <a:ext cx="217702" cy="235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6</a:t>
              </a:r>
            </a:p>
          </p:txBody>
        </p:sp>
        <p:sp>
          <p:nvSpPr>
            <p:cNvPr id="4134" name="CasellaDiTesto 45"/>
            <p:cNvSpPr txBox="1">
              <a:spLocks noChangeArrowheads="1"/>
            </p:cNvSpPr>
            <p:nvPr/>
          </p:nvSpPr>
          <p:spPr bwMode="auto">
            <a:xfrm rot="-5400000">
              <a:off x="501797" y="2174224"/>
              <a:ext cx="239472" cy="235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2</a:t>
              </a:r>
            </a:p>
          </p:txBody>
        </p:sp>
        <p:sp>
          <p:nvSpPr>
            <p:cNvPr id="4135" name="CasellaDiTesto 46"/>
            <p:cNvSpPr txBox="1">
              <a:spLocks noChangeArrowheads="1"/>
            </p:cNvSpPr>
            <p:nvPr/>
          </p:nvSpPr>
          <p:spPr bwMode="auto">
            <a:xfrm rot="-5400000">
              <a:off x="511322" y="2443205"/>
              <a:ext cx="239472" cy="235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2</a:t>
              </a:r>
            </a:p>
          </p:txBody>
        </p:sp>
        <p:sp>
          <p:nvSpPr>
            <p:cNvPr id="4136" name="CasellaDiTesto 47"/>
            <p:cNvSpPr txBox="1">
              <a:spLocks noChangeArrowheads="1"/>
            </p:cNvSpPr>
            <p:nvPr/>
          </p:nvSpPr>
          <p:spPr bwMode="auto">
            <a:xfrm rot="-5400000">
              <a:off x="530372" y="2678280"/>
              <a:ext cx="239472" cy="235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2</a:t>
              </a:r>
            </a:p>
          </p:txBody>
        </p:sp>
      </p:grpSp>
      <p:grpSp>
        <p:nvGrpSpPr>
          <p:cNvPr id="4102" name="Gruppo 54"/>
          <p:cNvGrpSpPr>
            <a:grpSpLocks/>
          </p:cNvGrpSpPr>
          <p:nvPr/>
        </p:nvGrpSpPr>
        <p:grpSpPr bwMode="auto">
          <a:xfrm>
            <a:off x="6335713" y="2124075"/>
            <a:ext cx="3065462" cy="671513"/>
            <a:chOff x="6336456" y="3708455"/>
            <a:chExt cx="3065407" cy="671829"/>
          </a:xfrm>
        </p:grpSpPr>
        <p:sp>
          <p:nvSpPr>
            <p:cNvPr id="4118" name="Rettangolo 30"/>
            <p:cNvSpPr>
              <a:spLocks noChangeArrowheads="1"/>
            </p:cNvSpPr>
            <p:nvPr/>
          </p:nvSpPr>
          <p:spPr bwMode="auto">
            <a:xfrm>
              <a:off x="6568338" y="4334565"/>
              <a:ext cx="2808312" cy="45719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4119" name="Rettangolo 31"/>
            <p:cNvSpPr>
              <a:spLocks noChangeArrowheads="1"/>
            </p:cNvSpPr>
            <p:nvPr/>
          </p:nvSpPr>
          <p:spPr bwMode="auto">
            <a:xfrm>
              <a:off x="6593551" y="3708455"/>
              <a:ext cx="2808312" cy="45719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91426" tIns="45713" rIns="91426" bIns="45713"/>
            <a:lstStyle/>
            <a:p>
              <a:pPr defTabSz="44767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latin typeface="Times New Roman" pitchFamily="16" charset="0"/>
                <a:cs typeface="Times New Roman" pitchFamily="16" charset="0"/>
              </a:endParaRPr>
            </a:p>
          </p:txBody>
        </p:sp>
        <p:cxnSp>
          <p:nvCxnSpPr>
            <p:cNvPr id="4120" name="Connettore 1 37"/>
            <p:cNvCxnSpPr>
              <a:cxnSpLocks noChangeShapeType="1"/>
            </p:cNvCxnSpPr>
            <p:nvPr/>
          </p:nvCxnSpPr>
          <p:spPr bwMode="auto">
            <a:xfrm>
              <a:off x="6742311" y="4301295"/>
              <a:ext cx="2563773" cy="0"/>
            </a:xfrm>
            <a:prstGeom prst="line">
              <a:avLst/>
            </a:prstGeom>
            <a:noFill/>
            <a:ln w="15875" algn="ctr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1" name="Connettore 2 48"/>
            <p:cNvCxnSpPr>
              <a:cxnSpLocks noChangeShapeType="1"/>
            </p:cNvCxnSpPr>
            <p:nvPr/>
          </p:nvCxnSpPr>
          <p:spPr bwMode="auto">
            <a:xfrm>
              <a:off x="6568338" y="3789988"/>
              <a:ext cx="0" cy="47706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22" name="CasellaDiTesto 50"/>
            <p:cNvSpPr txBox="1">
              <a:spLocks noChangeArrowheads="1"/>
            </p:cNvSpPr>
            <p:nvPr/>
          </p:nvSpPr>
          <p:spPr bwMode="auto">
            <a:xfrm rot="-5400000">
              <a:off x="6345330" y="3966699"/>
              <a:ext cx="217702" cy="235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000" b="1">
                  <a:latin typeface="Times New Roman" pitchFamily="16" charset="0"/>
                  <a:cs typeface="Times New Roman" pitchFamily="16" charset="0"/>
                </a:rPr>
                <a:t>4</a:t>
              </a:r>
            </a:p>
          </p:txBody>
        </p:sp>
        <p:cxnSp>
          <p:nvCxnSpPr>
            <p:cNvPr id="4123" name="Connettore 1 51"/>
            <p:cNvCxnSpPr>
              <a:cxnSpLocks noChangeShapeType="1"/>
            </p:cNvCxnSpPr>
            <p:nvPr/>
          </p:nvCxnSpPr>
          <p:spPr bwMode="auto">
            <a:xfrm>
              <a:off x="6880442" y="4322619"/>
              <a:ext cx="2330703" cy="0"/>
            </a:xfrm>
            <a:prstGeom prst="line">
              <a:avLst/>
            </a:prstGeom>
            <a:noFill/>
            <a:ln w="15875" algn="ctr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103" name="CasellaDiTesto 53"/>
          <p:cNvSpPr txBox="1">
            <a:spLocks noChangeArrowheads="1"/>
          </p:cNvSpPr>
          <p:nvPr/>
        </p:nvSpPr>
        <p:spPr bwMode="auto">
          <a:xfrm>
            <a:off x="736600" y="3136900"/>
            <a:ext cx="28733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X-Y r/o (650 µm strip pitch) </a:t>
            </a:r>
          </a:p>
        </p:txBody>
      </p:sp>
      <p:sp>
        <p:nvSpPr>
          <p:cNvPr id="4104" name="CasellaDiTesto 55"/>
          <p:cNvSpPr txBox="1">
            <a:spLocks noChangeArrowheads="1"/>
          </p:cNvSpPr>
          <p:nvPr/>
        </p:nvSpPr>
        <p:spPr bwMode="auto">
          <a:xfrm>
            <a:off x="6591300" y="2854325"/>
            <a:ext cx="2811463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1 D r/o (400 µm strip pitch) </a:t>
            </a:r>
          </a:p>
        </p:txBody>
      </p:sp>
      <p:sp>
        <p:nvSpPr>
          <p:cNvPr id="4105" name="CasellaDiTesto 56"/>
          <p:cNvSpPr txBox="1">
            <a:spLocks noChangeArrowheads="1"/>
          </p:cNvSpPr>
          <p:nvPr/>
        </p:nvSpPr>
        <p:spPr bwMode="auto">
          <a:xfrm>
            <a:off x="919163" y="3538538"/>
            <a:ext cx="32305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GEM operated in Ar/CO2=70/30</a:t>
            </a:r>
          </a:p>
        </p:txBody>
      </p:sp>
      <p:sp>
        <p:nvSpPr>
          <p:cNvPr id="4106" name="CasellaDiTesto 57"/>
          <p:cNvSpPr txBox="1">
            <a:spLocks noChangeArrowheads="1"/>
          </p:cNvSpPr>
          <p:nvPr/>
        </p:nvSpPr>
        <p:spPr bwMode="auto">
          <a:xfrm>
            <a:off x="6103938" y="3541713"/>
            <a:ext cx="36957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>
                <a:latin typeface="Times New Roman" pitchFamily="16" charset="0"/>
                <a:cs typeface="Times New Roman" pitchFamily="16" charset="0"/>
              </a:rPr>
              <a:t> µ-RWELL operated in Ar/ISO=90/10</a:t>
            </a:r>
          </a:p>
        </p:txBody>
      </p:sp>
      <p:grpSp>
        <p:nvGrpSpPr>
          <p:cNvPr id="4107" name="Gruppo 4098"/>
          <p:cNvGrpSpPr>
            <a:grpSpLocks/>
          </p:cNvGrpSpPr>
          <p:nvPr/>
        </p:nvGrpSpPr>
        <p:grpSpPr bwMode="auto">
          <a:xfrm>
            <a:off x="608013" y="4344988"/>
            <a:ext cx="4318000" cy="3063875"/>
            <a:chOff x="607752" y="4344624"/>
            <a:chExt cx="4319290" cy="3065044"/>
          </a:xfrm>
        </p:grpSpPr>
        <p:pic>
          <p:nvPicPr>
            <p:cNvPr id="4113" name="Immagine 5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217" y="4472158"/>
              <a:ext cx="4314825" cy="2937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4" name="CasellaDiTesto 61"/>
            <p:cNvSpPr txBox="1">
              <a:spLocks noChangeArrowheads="1"/>
            </p:cNvSpPr>
            <p:nvPr/>
          </p:nvSpPr>
          <p:spPr bwMode="auto">
            <a:xfrm>
              <a:off x="3022588" y="5052126"/>
              <a:ext cx="830677" cy="249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 =115 µm</a:t>
              </a:r>
              <a:endParaRPr lang="en-US" sz="11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4115" name="CasellaDiTesto 62"/>
            <p:cNvSpPr txBox="1">
              <a:spLocks noChangeArrowheads="1"/>
            </p:cNvSpPr>
            <p:nvPr/>
          </p:nvSpPr>
          <p:spPr bwMode="auto">
            <a:xfrm>
              <a:off x="2993414" y="6450250"/>
              <a:ext cx="830677" cy="249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 =152 µm</a:t>
              </a:r>
              <a:endParaRPr lang="en-US" sz="11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4116" name="CasellaDiTesto 67"/>
            <p:cNvSpPr txBox="1">
              <a:spLocks noChangeArrowheads="1"/>
            </p:cNvSpPr>
            <p:nvPr/>
          </p:nvSpPr>
          <p:spPr bwMode="auto">
            <a:xfrm>
              <a:off x="607752" y="5821872"/>
              <a:ext cx="1281503" cy="249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latin typeface="Times New Roman" pitchFamily="16" charset="0"/>
                  <a:cs typeface="Times New Roman" pitchFamily="16" charset="0"/>
                </a:rPr>
                <a:t>No-Bending-plane</a:t>
              </a:r>
            </a:p>
          </p:txBody>
        </p:sp>
        <p:sp>
          <p:nvSpPr>
            <p:cNvPr id="4117" name="CasellaDiTesto 68"/>
            <p:cNvSpPr txBox="1">
              <a:spLocks noChangeArrowheads="1"/>
            </p:cNvSpPr>
            <p:nvPr/>
          </p:nvSpPr>
          <p:spPr bwMode="auto">
            <a:xfrm>
              <a:off x="607752" y="4344624"/>
              <a:ext cx="1061826" cy="249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latin typeface="Times New Roman" pitchFamily="16" charset="0"/>
                  <a:cs typeface="Times New Roman" pitchFamily="16" charset="0"/>
                </a:rPr>
                <a:t>Bending-plane</a:t>
              </a:r>
            </a:p>
          </p:txBody>
        </p:sp>
      </p:grpSp>
      <p:grpSp>
        <p:nvGrpSpPr>
          <p:cNvPr id="4108" name="Gruppo 4099"/>
          <p:cNvGrpSpPr>
            <a:grpSpLocks/>
          </p:cNvGrpSpPr>
          <p:nvPr/>
        </p:nvGrpSpPr>
        <p:grpSpPr bwMode="auto">
          <a:xfrm>
            <a:off x="5537200" y="4441825"/>
            <a:ext cx="4314825" cy="2955925"/>
            <a:chOff x="5538455" y="4441582"/>
            <a:chExt cx="4314825" cy="2957300"/>
          </a:xfrm>
        </p:grpSpPr>
        <p:pic>
          <p:nvPicPr>
            <p:cNvPr id="4110" name="Immagine 409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8455" y="4461372"/>
              <a:ext cx="4314825" cy="2937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CasellaDiTesto 63"/>
            <p:cNvSpPr txBox="1">
              <a:spLocks noChangeArrowheads="1"/>
            </p:cNvSpPr>
            <p:nvPr/>
          </p:nvSpPr>
          <p:spPr bwMode="auto">
            <a:xfrm>
              <a:off x="8109406" y="5552396"/>
              <a:ext cx="830677" cy="249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  <a:sym typeface="Symbol" pitchFamily="18" charset="2"/>
                </a:rPr>
                <a:t> =165 µm</a:t>
              </a:r>
              <a:endParaRPr lang="en-US" sz="11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4112" name="CasellaDiTesto 69"/>
            <p:cNvSpPr txBox="1">
              <a:spLocks noChangeArrowheads="1"/>
            </p:cNvSpPr>
            <p:nvPr/>
          </p:nvSpPr>
          <p:spPr bwMode="auto">
            <a:xfrm>
              <a:off x="5576606" y="4441582"/>
              <a:ext cx="2055993" cy="2497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sz="1100" b="1">
                  <a:latin typeface="Times New Roman" pitchFamily="16" charset="0"/>
                  <a:cs typeface="Times New Roman" pitchFamily="16" charset="0"/>
                </a:rPr>
                <a:t>Bending-plane</a:t>
              </a:r>
            </a:p>
          </p:txBody>
        </p:sp>
      </p:grpSp>
      <p:sp>
        <p:nvSpPr>
          <p:cNvPr id="4109" name="CasellaDiTesto 72"/>
          <p:cNvSpPr txBox="1">
            <a:spLocks noChangeArrowheads="1"/>
          </p:cNvSpPr>
          <p:nvPr/>
        </p:nvSpPr>
        <p:spPr bwMode="auto">
          <a:xfrm>
            <a:off x="4002088" y="3978275"/>
            <a:ext cx="23717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1400">
                <a:latin typeface="Times New Roman" pitchFamily="16" charset="0"/>
                <a:cs typeface="Times New Roman" pitchFamily="16" charset="0"/>
              </a:rPr>
              <a:t>Center of Gravity (COG)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sz="1400">
                <a:latin typeface="Times New Roman" pitchFamily="16" charset="0"/>
                <a:cs typeface="Times New Roman" pitchFamily="16" charset="0"/>
              </a:rPr>
              <a:t>method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61DE9-3117-42ED-B6D5-3F4A69AD3418}" type="slidenum">
              <a:rPr lang="it-IT" altLang="en-US" smtClean="0"/>
              <a:pPr>
                <a:defRPr/>
              </a:pPr>
              <a:t>9</a:t>
            </a:fld>
            <a:endParaRPr lang="it-IT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1908</TotalTime>
  <Words>1436</Words>
  <Application>Microsoft Office PowerPoint</Application>
  <PresentationFormat>Personalizzato</PresentationFormat>
  <Paragraphs>288</Paragraphs>
  <Slides>21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3" baseType="lpstr">
      <vt:lpstr>Tema di Office</vt:lpstr>
      <vt:lpstr>Picture</vt:lpstr>
      <vt:lpstr>SHIP Test Beam Oct-Nov 2015  G.Bencivenni LNF-INFN, Italy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Summary </vt:lpstr>
      <vt:lpstr>2016 Beam Time request</vt:lpstr>
      <vt:lpstr>SPARES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GEM-RWELL detectors:  Preliminary Results  Test Beam Oct-Nov 2015</dc:title>
  <dc:creator>marco</dc:creator>
  <cp:lastModifiedBy>gianni</cp:lastModifiedBy>
  <cp:revision>77</cp:revision>
  <cp:lastPrinted>1601-01-01T00:00:00Z</cp:lastPrinted>
  <dcterms:created xsi:type="dcterms:W3CDTF">2015-12-03T10:49:11Z</dcterms:created>
  <dcterms:modified xsi:type="dcterms:W3CDTF">2015-12-09T13:42:38Z</dcterms:modified>
</cp:coreProperties>
</file>