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73" r:id="rId9"/>
    <p:sldId id="274" r:id="rId10"/>
    <p:sldId id="275" r:id="rId11"/>
    <p:sldId id="276" r:id="rId12"/>
    <p:sldId id="277" r:id="rId13"/>
    <p:sldId id="278" r:id="rId14"/>
    <p:sldId id="265" r:id="rId15"/>
    <p:sldId id="268" r:id="rId16"/>
    <p:sldId id="269" r:id="rId17"/>
    <p:sldId id="292" r:id="rId18"/>
    <p:sldId id="291" r:id="rId19"/>
    <p:sldId id="296" r:id="rId20"/>
    <p:sldId id="294" r:id="rId21"/>
    <p:sldId id="293" r:id="rId22"/>
    <p:sldId id="280" r:id="rId23"/>
    <p:sldId id="297" r:id="rId24"/>
    <p:sldId id="298" r:id="rId25"/>
    <p:sldId id="299" r:id="rId26"/>
    <p:sldId id="282" r:id="rId27"/>
    <p:sldId id="289" r:id="rId28"/>
    <p:sldId id="300" r:id="rId29"/>
    <p:sldId id="283" r:id="rId3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 autoAdjust="0"/>
    <p:restoredTop sz="94687" autoAdjust="0"/>
  </p:normalViewPr>
  <p:slideViewPr>
    <p:cSldViewPr>
      <p:cViewPr>
        <p:scale>
          <a:sx n="90" d="100"/>
          <a:sy n="90" d="100"/>
        </p:scale>
        <p:origin x="-1164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75225-E3A4-4A6B-B33E-7AF24A594813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85C292-A188-42D3-8872-BE111BC29B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234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5C292-A188-42D3-8872-BE111BC29BF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243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F8EFF-9F97-4FCC-8163-61012F5EBEAA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3A28-FFE4-49B3-BEE4-DC95C0607F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49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F8EFF-9F97-4FCC-8163-61012F5EBEAA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3A28-FFE4-49B3-BEE4-DC95C0607F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6470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F8EFF-9F97-4FCC-8163-61012F5EBEAA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3A28-FFE4-49B3-BEE4-DC95C0607F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814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F8EFF-9F97-4FCC-8163-61012F5EBEAA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3A28-FFE4-49B3-BEE4-DC95C0607F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6820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F8EFF-9F97-4FCC-8163-61012F5EBEAA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3A28-FFE4-49B3-BEE4-DC95C0607F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201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F8EFF-9F97-4FCC-8163-61012F5EBEAA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3A28-FFE4-49B3-BEE4-DC95C0607F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26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F8EFF-9F97-4FCC-8163-61012F5EBEAA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3A28-FFE4-49B3-BEE4-DC95C0607F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8625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F8EFF-9F97-4FCC-8163-61012F5EBEAA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3A28-FFE4-49B3-BEE4-DC95C0607F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035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F8EFF-9F97-4FCC-8163-61012F5EBEAA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3A28-FFE4-49B3-BEE4-DC95C0607F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827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F8EFF-9F97-4FCC-8163-61012F5EBEAA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3A28-FFE4-49B3-BEE4-DC95C0607F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5966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F8EFF-9F97-4FCC-8163-61012F5EBEAA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3A28-FFE4-49B3-BEE4-DC95C0607F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252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F8EFF-9F97-4FCC-8163-61012F5EBEAA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23A28-FFE4-49B3-BEE4-DC95C0607F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782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7.png"/><Relationship Id="rId7" Type="http://schemas.openxmlformats.org/officeDocument/2006/relationships/image" Target="../media/image90.png"/><Relationship Id="rId12" Type="http://schemas.openxmlformats.org/officeDocument/2006/relationships/image" Target="../media/image95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11" Type="http://schemas.openxmlformats.org/officeDocument/2006/relationships/image" Target="../media/image94.png"/><Relationship Id="rId5" Type="http://schemas.openxmlformats.org/officeDocument/2006/relationships/image" Target="../media/image88.png"/><Relationship Id="rId10" Type="http://schemas.openxmlformats.org/officeDocument/2006/relationships/image" Target="../media/image93.png"/><Relationship Id="rId4" Type="http://schemas.openxmlformats.org/officeDocument/2006/relationships/image" Target="../media/image4.png"/><Relationship Id="rId9" Type="http://schemas.openxmlformats.org/officeDocument/2006/relationships/image" Target="../media/image9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6965" y="2673089"/>
            <a:ext cx="7608123" cy="1980047"/>
          </a:xfrm>
        </p:spPr>
        <p:txBody>
          <a:bodyPr>
            <a:noAutofit/>
          </a:bodyPr>
          <a:lstStyle/>
          <a:p>
            <a:pPr algn="l"/>
            <a:r>
              <a:rPr lang="fr-FR" sz="8800" i="1" dirty="0">
                <a:solidFill>
                  <a:srgbClr val="FFC000"/>
                </a:solidFill>
                <a:latin typeface="Bookman Old Style" pitchFamily="18" charset="0"/>
              </a:rPr>
              <a:t> </a:t>
            </a:r>
            <a:br>
              <a:rPr lang="fr-FR" sz="8800" i="1" dirty="0">
                <a:solidFill>
                  <a:srgbClr val="FFC000"/>
                </a:solidFill>
                <a:latin typeface="Bookman Old Style" pitchFamily="18" charset="0"/>
              </a:rPr>
            </a:br>
            <a:r>
              <a:rPr lang="fr-FR" sz="4800" b="1" i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itchFamily="34" charset="-79"/>
                <a:cs typeface="David" pitchFamily="34" charset="-79"/>
              </a:rPr>
              <a:t>ATLAS </a:t>
            </a:r>
            <a:r>
              <a:rPr lang="fr-FR" sz="4800" b="1" i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itchFamily="34" charset="-79"/>
                <a:cs typeface="David" pitchFamily="34" charset="-79"/>
              </a:rPr>
              <a:t>Forward</a:t>
            </a:r>
            <a:r>
              <a:rPr lang="fr-FR" sz="48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itchFamily="34" charset="-79"/>
                <a:cs typeface="David" pitchFamily="34" charset="-79"/>
              </a:rPr>
              <a:t>                                		</a:t>
            </a:r>
            <a:r>
              <a:rPr lang="fr-FR" sz="4800" b="1" i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itchFamily="34" charset="-79"/>
                <a:cs typeface="David" pitchFamily="34" charset="-79"/>
              </a:rPr>
              <a:t>Calorimeter</a:t>
            </a:r>
            <a:r>
              <a:rPr lang="fr-FR" sz="48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itchFamily="34" charset="-79"/>
                <a:cs typeface="David" pitchFamily="34" charset="-79"/>
              </a:rPr>
              <a:t> </a:t>
            </a:r>
            <a:r>
              <a:rPr lang="en-US" sz="48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itchFamily="34" charset="-79"/>
                <a:cs typeface="David" pitchFamily="34" charset="-79"/>
              </a:rPr>
              <a:t>Analysis </a:t>
            </a:r>
            <a:r>
              <a:rPr lang="en-US" sz="4400" b="1" dirty="0" smtClean="0">
                <a:latin typeface="Bookman Old Style" pitchFamily="18" charset="0"/>
              </a:rPr>
              <a:t/>
            </a:r>
            <a:br>
              <a:rPr lang="en-US" sz="4400" b="1" dirty="0" smtClean="0">
                <a:latin typeface="Bookman Old Style" pitchFamily="18" charset="0"/>
              </a:rPr>
            </a:br>
            <a:r>
              <a:rPr lang="en-US" sz="4400" dirty="0" smtClean="0">
                <a:latin typeface="Bookman Old Style" pitchFamily="18" charset="0"/>
              </a:rPr>
              <a:t>          </a:t>
            </a:r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/>
            </a:r>
            <a:br>
              <a:rPr lang="en-US" sz="4400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</a:br>
            <a:r>
              <a:rPr lang="en-US" sz="5400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/>
            </a:r>
            <a:br>
              <a:rPr lang="en-US" sz="5400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</a:br>
            <a:endParaRPr lang="fr-FR" i="1" dirty="0">
              <a:solidFill>
                <a:schemeClr val="bg2">
                  <a:lumMod val="2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11879" y="44623"/>
            <a:ext cx="876622" cy="84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Arrondir un rectangle avec un coin diagonal 7"/>
          <p:cNvSpPr/>
          <p:nvPr/>
        </p:nvSpPr>
        <p:spPr>
          <a:xfrm>
            <a:off x="238784" y="5949280"/>
            <a:ext cx="4737507" cy="733318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Malika TOUIL – </a:t>
            </a:r>
            <a:r>
              <a:rPr lang="fr-FR" sz="3200" b="1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Yahya</a:t>
            </a: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TAYALATI</a:t>
            </a:r>
            <a:endParaRPr lang="fr-FR" sz="3200" b="1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9" name="Picture 2" descr="logo u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4846" y="0"/>
            <a:ext cx="812777" cy="840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0" y="840890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 </a:t>
            </a:r>
            <a:r>
              <a:rPr lang="fr-FR" sz="1200" b="1" kern="0" dirty="0" err="1">
                <a:solidFill>
                  <a:sysClr val="windowText" lastClr="000000"/>
                </a:solidFill>
                <a:latin typeface="Gill Sans MT" pitchFamily="34" charset="0"/>
              </a:rPr>
              <a:t>University</a:t>
            </a:r>
            <a:endParaRPr lang="fr-FR" sz="1200" b="1" kern="0" dirty="0">
              <a:solidFill>
                <a:sysClr val="windowText" lastClr="000000"/>
              </a:solidFill>
              <a:latin typeface="Gill Sans MT" pitchFamily="34" charset="0"/>
            </a:endParaRPr>
          </a:p>
          <a:p>
            <a:pPr algn="ctr">
              <a:defRPr/>
            </a:pPr>
            <a:r>
              <a:rPr lang="fr-FR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    Mohammed  I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366271" y="785796"/>
            <a:ext cx="15969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400" b="1" kern="0" dirty="0">
                <a:solidFill>
                  <a:sysClr val="windowText" lastClr="000000"/>
                </a:solidFill>
                <a:latin typeface="Gill Sans MT" pitchFamily="34" charset="0"/>
              </a:rPr>
              <a:t> </a:t>
            </a:r>
            <a:r>
              <a:rPr lang="fr-FR" sz="1200" b="1" kern="0" dirty="0" err="1">
                <a:solidFill>
                  <a:sysClr val="windowText" lastClr="000000"/>
                </a:solidFill>
                <a:latin typeface="Gill Sans MT" pitchFamily="34" charset="0"/>
              </a:rPr>
              <a:t>Faculty</a:t>
            </a:r>
            <a:r>
              <a:rPr lang="fr-FR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 of Sciences</a:t>
            </a:r>
          </a:p>
          <a:p>
            <a:pPr algn="ctr"/>
            <a:r>
              <a:rPr lang="fr-FR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 Oujda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36828" y="888757"/>
            <a:ext cx="171451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1400" b="1" kern="0" dirty="0">
                <a:solidFill>
                  <a:sysClr val="windowText" lastClr="000000"/>
                </a:solidFill>
                <a:latin typeface="Gill Sans MT" pitchFamily="34" charset="0"/>
              </a:rPr>
              <a:t> </a:t>
            </a:r>
            <a:r>
              <a:rPr lang="en-US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Physics Laboratory of Matter and Radiation</a:t>
            </a:r>
            <a:endParaRPr lang="fr-FR" sz="1200" b="1" kern="0" dirty="0">
              <a:solidFill>
                <a:sysClr val="windowText" lastClr="000000"/>
              </a:solidFill>
              <a:latin typeface="Gill Sans MT" pitchFamily="34" charset="0"/>
            </a:endParaRPr>
          </a:p>
        </p:txBody>
      </p:sp>
      <p:sp>
        <p:nvSpPr>
          <p:cNvPr id="15" name="Arrondir un rectangle avec un coin diagonal 14"/>
          <p:cNvSpPr/>
          <p:nvPr/>
        </p:nvSpPr>
        <p:spPr>
          <a:xfrm>
            <a:off x="5292080" y="4725144"/>
            <a:ext cx="3466325" cy="105560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b="1" i="1" dirty="0" smtClean="0">
                <a:latin typeface="Garamond" pitchFamily="18" charset="0"/>
              </a:rPr>
              <a:t> </a:t>
            </a:r>
            <a:r>
              <a:rPr lang="fr-FR" sz="2800" b="1" i="1" dirty="0" smtClean="0">
                <a:latin typeface="Garamond" pitchFamily="18" charset="0"/>
              </a:rPr>
              <a:t>KTH/ FSO meeting </a:t>
            </a:r>
          </a:p>
          <a:p>
            <a:pPr algn="ctr"/>
            <a:r>
              <a:rPr lang="fr-FR" sz="2800" b="1" i="1" dirty="0" smtClean="0">
                <a:latin typeface="Garamond" pitchFamily="18" charset="0"/>
              </a:rPr>
              <a:t>28/ 10/ </a:t>
            </a:r>
            <a:r>
              <a:rPr lang="fr-FR" sz="2800" b="1" i="1" dirty="0">
                <a:latin typeface="Garamond" pitchFamily="18" charset="0"/>
              </a:rPr>
              <a:t>2015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589" y="123789"/>
            <a:ext cx="6762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85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133298" y="328546"/>
            <a:ext cx="6143059" cy="5355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Electrons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</a:t>
            </a:r>
            <a:r>
              <a:rPr lang="el-GR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η</a:t>
            </a:r>
            <a:r>
              <a:rPr lang="fr-FR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 </a:t>
            </a:r>
            <a:r>
              <a:rPr lang="fr-FR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Position </a:t>
            </a:r>
            <a:r>
              <a:rPr lang="fr-FR" sz="32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Resolution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latin typeface="Garamond" pitchFamily="18" charset="0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156176" y="4047455"/>
                <a:ext cx="2987824" cy="4231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b="1" dirty="0" smtClean="0"/>
                  <a:t>a= (3.15 ± 0.001) %</a:t>
                </a:r>
                <a14:m>
                  <m:oMath xmlns:m="http://schemas.openxmlformats.org/officeDocument/2006/math">
                    <m:r>
                      <a:rPr lang="fr-FR" sz="2000" b="1" i="1" smtClean="0">
                        <a:latin typeface="Cambria Math"/>
                        <a:ea typeface="Cambria Math"/>
                      </a:rPr>
                      <m:t>√</m:t>
                    </m:r>
                    <m:r>
                      <a:rPr lang="fr-FR" sz="2000" b="1" i="1" smtClean="0">
                        <a:latin typeface="Cambria Math"/>
                        <a:ea typeface="Cambria Math"/>
                      </a:rPr>
                      <m:t>𝑮𝒆𝑽</m:t>
                    </m:r>
                  </m:oMath>
                </a14:m>
                <a:r>
                  <a:rPr lang="fr-FR" sz="2000" b="1" dirty="0" smtClean="0"/>
                  <a:t> </a:t>
                </a:r>
                <a:endParaRPr lang="fr-FR" sz="2000" b="1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4047455"/>
                <a:ext cx="2987824" cy="423129"/>
              </a:xfrm>
              <a:prstGeom prst="rect">
                <a:avLst/>
              </a:prstGeom>
              <a:blipFill rotWithShape="1">
                <a:blip r:embed="rId2"/>
                <a:stretch>
                  <a:fillRect l="-2245" t="-1449" b="-260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6208947" y="4639022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b= (0.3 ± 0.0001) % </a:t>
            </a:r>
            <a:endParaRPr lang="fr-FR" sz="2000" b="1" dirty="0"/>
          </a:p>
        </p:txBody>
      </p:sp>
      <p:pic>
        <p:nvPicPr>
          <p:cNvPr id="8" name="Picture 105" descr="atlas_logo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1" y="1412776"/>
            <a:ext cx="6231264" cy="4449920"/>
          </a:xfrm>
          <a:prstGeom prst="rect">
            <a:avLst/>
          </a:prstGeom>
        </p:spPr>
      </p:pic>
      <p:sp>
        <p:nvSpPr>
          <p:cNvPr id="10" name="Espace réservé du numéro de diapositive 6"/>
          <p:cNvSpPr txBox="1">
            <a:spLocks/>
          </p:cNvSpPr>
          <p:nvPr/>
        </p:nvSpPr>
        <p:spPr>
          <a:xfrm>
            <a:off x="8532440" y="6462000"/>
            <a:ext cx="576064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10</a:t>
            </a:r>
            <a:endParaRPr lang="fr-FR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739627"/>
            <a:ext cx="4554413" cy="30431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753" y="721724"/>
            <a:ext cx="4351900" cy="30789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ZoneTexte 8"/>
          <p:cNvSpPr txBox="1"/>
          <p:nvPr/>
        </p:nvSpPr>
        <p:spPr>
          <a:xfrm>
            <a:off x="827584" y="134076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292080" y="1356379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9" y="3825712"/>
            <a:ext cx="4572970" cy="29055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ZoneTexte 11"/>
          <p:cNvSpPr txBox="1"/>
          <p:nvPr/>
        </p:nvSpPr>
        <p:spPr>
          <a:xfrm>
            <a:off x="783298" y="434663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760" y="3789040"/>
            <a:ext cx="4439744" cy="28429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ZoneTexte 13"/>
          <p:cNvSpPr txBox="1"/>
          <p:nvPr/>
        </p:nvSpPr>
        <p:spPr>
          <a:xfrm>
            <a:off x="5364088" y="434663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</a:t>
            </a:r>
            <a:r>
              <a:rPr lang="fr-FR" dirty="0" smtClean="0"/>
              <a:t>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45001" y="57135"/>
            <a:ext cx="8478688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Electrons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</a:t>
            </a:r>
            <a:r>
              <a:rPr lang="el-G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Position – fit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with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double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gaussian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Garamond" pitchFamily="18" charset="0"/>
              <a:ea typeface="+mj-ea"/>
              <a:cs typeface="+mj-cs"/>
            </a:endParaRPr>
          </a:p>
        </p:txBody>
      </p:sp>
      <p:sp>
        <p:nvSpPr>
          <p:cNvPr id="16" name="Espace réservé du numéro de diapositive 6"/>
          <p:cNvSpPr txBox="1">
            <a:spLocks/>
          </p:cNvSpPr>
          <p:nvPr/>
        </p:nvSpPr>
        <p:spPr>
          <a:xfrm>
            <a:off x="8604448" y="6453336"/>
            <a:ext cx="539552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11</a:t>
            </a:r>
            <a:endParaRPr lang="fr-FR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69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764703"/>
            <a:ext cx="4648849" cy="29722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353" y="715250"/>
            <a:ext cx="4430254" cy="300079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748925"/>
            <a:ext cx="4464496" cy="28960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793" y="3748925"/>
            <a:ext cx="4518248" cy="291505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ZoneTexte 10"/>
          <p:cNvSpPr txBox="1"/>
          <p:nvPr/>
        </p:nvSpPr>
        <p:spPr>
          <a:xfrm>
            <a:off x="827584" y="134076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364088" y="135601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150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683568" y="43651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  <a:r>
              <a:rPr lang="fr-FR" dirty="0" smtClean="0"/>
              <a:t>00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5220072" y="433283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300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45001" y="57135"/>
            <a:ext cx="8478688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Electrons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</a:t>
            </a:r>
            <a:r>
              <a:rPr lang="el-G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Position – fit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with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double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gaussian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Garamond" pitchFamily="18" charset="0"/>
              <a:ea typeface="+mj-ea"/>
              <a:cs typeface="+mj-cs"/>
            </a:endParaRPr>
          </a:p>
        </p:txBody>
      </p:sp>
      <p:sp>
        <p:nvSpPr>
          <p:cNvPr id="16" name="Espace réservé du numéro de diapositive 6"/>
          <p:cNvSpPr txBox="1">
            <a:spLocks/>
          </p:cNvSpPr>
          <p:nvPr/>
        </p:nvSpPr>
        <p:spPr>
          <a:xfrm>
            <a:off x="8532440" y="6453336"/>
            <a:ext cx="539552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12</a:t>
            </a:r>
            <a:endParaRPr lang="fr-FR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11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133298" y="328546"/>
            <a:ext cx="6143059" cy="5355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Electrons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</a:t>
            </a:r>
            <a:r>
              <a:rPr lang="el-GR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φ</a:t>
            </a:r>
            <a:r>
              <a:rPr lang="fr-FR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 Position </a:t>
            </a:r>
            <a:r>
              <a:rPr lang="fr-FR" sz="32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Resolution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latin typeface="Garamond" pitchFamily="18" charset="0"/>
              <a:ea typeface="+mj-ea"/>
              <a:cs typeface="+mj-cs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156176" y="4047455"/>
            <a:ext cx="298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a= (2.75 ± 0.001) %</a:t>
            </a:r>
            <a:endParaRPr lang="fr-FR" sz="20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6208947" y="4639022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b= (0.12 ± 0.0001) % </a:t>
            </a:r>
            <a:endParaRPr lang="fr-FR" sz="2000" b="1" dirty="0"/>
          </a:p>
        </p:txBody>
      </p:sp>
      <p:pic>
        <p:nvPicPr>
          <p:cNvPr id="7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 txBox="1">
            <a:spLocks/>
          </p:cNvSpPr>
          <p:nvPr/>
        </p:nvSpPr>
        <p:spPr>
          <a:xfrm>
            <a:off x="8532440" y="6462000"/>
            <a:ext cx="576064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13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68" y="1556792"/>
            <a:ext cx="6047543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8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691680" y="952063"/>
            <a:ext cx="5688632" cy="908864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4000" b="1" dirty="0" err="1" smtClean="0">
                <a:latin typeface="Garamond" pitchFamily="18" charset="0"/>
                <a:ea typeface="+mj-ea"/>
                <a:cs typeface="+mj-cs"/>
              </a:rPr>
              <a:t>Pions</a:t>
            </a:r>
            <a:r>
              <a:rPr lang="en-US" sz="4000" b="1" dirty="0" smtClean="0">
                <a:latin typeface="Garamond" pitchFamily="18" charset="0"/>
                <a:ea typeface="+mj-ea"/>
                <a:cs typeface="+mj-cs"/>
              </a:rPr>
              <a:t> Analysis</a:t>
            </a:r>
            <a:endParaRPr lang="en-US" sz="4000" b="1" dirty="0">
              <a:latin typeface="Garamond" pitchFamily="18" charset="0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3515" y="2416745"/>
            <a:ext cx="8140851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b="1" dirty="0" smtClean="0">
                <a:latin typeface="Garamond" pitchFamily="18" charset="0"/>
              </a:rPr>
              <a:t>Reconstruction of </a:t>
            </a:r>
            <a:r>
              <a:rPr lang="fr-FR" sz="2800" b="1" dirty="0" err="1" smtClean="0">
                <a:latin typeface="Garamond" pitchFamily="18" charset="0"/>
              </a:rPr>
              <a:t>energy</a:t>
            </a:r>
            <a:r>
              <a:rPr lang="fr-FR" sz="2800" b="1" dirty="0" smtClean="0">
                <a:latin typeface="Garamond" pitchFamily="18" charset="0"/>
              </a:rPr>
              <a:t> in </a:t>
            </a:r>
            <a:r>
              <a:rPr lang="fr-FR" sz="2800" b="1" dirty="0" err="1" smtClean="0">
                <a:latin typeface="Garamond" pitchFamily="18" charset="0"/>
              </a:rPr>
              <a:t>Fcal</a:t>
            </a:r>
            <a:r>
              <a:rPr lang="fr-FR" sz="2800" b="1" dirty="0" smtClean="0">
                <a:latin typeface="Garamond" pitchFamily="18" charset="0"/>
              </a:rPr>
              <a:t> 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b="1" dirty="0" err="1" smtClean="0">
                <a:solidFill>
                  <a:srgbClr val="000000"/>
                </a:solidFill>
                <a:latin typeface="Garamond" pitchFamily="18" charset="0"/>
              </a:rPr>
              <a:t>Cut</a:t>
            </a:r>
            <a:r>
              <a:rPr lang="fr-FR" sz="2800" b="1" dirty="0" smtClean="0">
                <a:solidFill>
                  <a:srgbClr val="000000"/>
                </a:solidFill>
                <a:latin typeface="Garamond" pitchFamily="18" charset="0"/>
              </a:rPr>
              <a:t> of Eta </a:t>
            </a:r>
            <a:r>
              <a:rPr lang="fr-FR" sz="2800" b="1" dirty="0" err="1" smtClean="0">
                <a:solidFill>
                  <a:srgbClr val="000000"/>
                </a:solidFill>
                <a:latin typeface="Garamond" pitchFamily="18" charset="0"/>
              </a:rPr>
              <a:t>between</a:t>
            </a:r>
            <a:r>
              <a:rPr lang="fr-FR" sz="2800" b="1" dirty="0" smtClean="0">
                <a:solidFill>
                  <a:srgbClr val="000000"/>
                </a:solidFill>
                <a:latin typeface="Garamond" pitchFamily="18" charset="0"/>
              </a:rPr>
              <a:t> 3.5 &amp; 4.1</a:t>
            </a:r>
            <a:r>
              <a:rPr lang="fr-FR" dirty="0" smtClean="0">
                <a:solidFill>
                  <a:srgbClr val="000000"/>
                </a:solidFill>
                <a:latin typeface="Lucida Sans Unicode" panose="020B0602030504020204" pitchFamily="34" charset="0"/>
              </a:rPr>
              <a:t> 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b="1" dirty="0" smtClean="0">
                <a:latin typeface="Garamond" pitchFamily="18" charset="0"/>
              </a:rPr>
              <a:t>Cluster </a:t>
            </a:r>
            <a:r>
              <a:rPr lang="fr-FR" sz="2800" b="1" dirty="0" err="1" smtClean="0">
                <a:latin typeface="Garamond" pitchFamily="18" charset="0"/>
              </a:rPr>
              <a:t>energy</a:t>
            </a:r>
            <a:r>
              <a:rPr lang="fr-FR" sz="2800" b="1" dirty="0" smtClean="0">
                <a:latin typeface="Garamond" pitchFamily="18" charset="0"/>
              </a:rPr>
              <a:t> </a:t>
            </a:r>
            <a:r>
              <a:rPr lang="fr-FR" sz="2800" b="1" dirty="0" err="1" smtClean="0">
                <a:latin typeface="Garamond" pitchFamily="18" charset="0"/>
              </a:rPr>
              <a:t>with</a:t>
            </a:r>
            <a:r>
              <a:rPr lang="fr-FR" sz="2800" b="1" dirty="0" smtClean="0">
                <a:latin typeface="Garamond" pitchFamily="18" charset="0"/>
              </a:rPr>
              <a:t> </a:t>
            </a:r>
            <a:r>
              <a:rPr lang="fr-FR" sz="2800" b="1" dirty="0">
                <a:latin typeface="Garamond" pitchFamily="18" charset="0"/>
              </a:rPr>
              <a:t>a radius of </a:t>
            </a:r>
            <a:r>
              <a:rPr lang="fr-FR" sz="2800" b="1" dirty="0" smtClean="0">
                <a:latin typeface="Garamond" pitchFamily="18" charset="0"/>
              </a:rPr>
              <a:t>16cm </a:t>
            </a:r>
            <a:r>
              <a:rPr lang="fr-FR" sz="2800" b="1" dirty="0" err="1" smtClean="0">
                <a:latin typeface="Garamond" pitchFamily="18" charset="0"/>
              </a:rPr>
              <a:t>fitted</a:t>
            </a:r>
            <a:r>
              <a:rPr lang="fr-FR" sz="2800" b="1" dirty="0" smtClean="0">
                <a:latin typeface="Garamond" pitchFamily="18" charset="0"/>
              </a:rPr>
              <a:t> by double </a:t>
            </a:r>
            <a:r>
              <a:rPr lang="fr-FR" sz="2800" b="1" dirty="0" err="1" smtClean="0">
                <a:latin typeface="Garamond" pitchFamily="18" charset="0"/>
              </a:rPr>
              <a:t>gaussian</a:t>
            </a:r>
            <a:r>
              <a:rPr lang="fr-FR" sz="2800" b="1" dirty="0" smtClean="0">
                <a:latin typeface="Garamond" pitchFamily="18" charset="0"/>
              </a:rPr>
              <a:t> 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b="1" dirty="0" err="1" smtClean="0">
                <a:latin typeface="Garamond" pitchFamily="18" charset="0"/>
              </a:rPr>
              <a:t>Energy</a:t>
            </a:r>
            <a:r>
              <a:rPr lang="fr-FR" sz="2800" b="1" dirty="0" smtClean="0">
                <a:latin typeface="Garamond" pitchFamily="18" charset="0"/>
              </a:rPr>
              <a:t> </a:t>
            </a:r>
            <a:r>
              <a:rPr lang="fr-FR" sz="2800" b="1" dirty="0" err="1" smtClean="0">
                <a:latin typeface="Garamond" pitchFamily="18" charset="0"/>
              </a:rPr>
              <a:t>resolution</a:t>
            </a:r>
            <a:r>
              <a:rPr lang="fr-FR" sz="2800" b="1" dirty="0" smtClean="0">
                <a:latin typeface="Garamond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b="1" dirty="0" smtClean="0">
                <a:latin typeface="Garamond" pitchFamily="18" charset="0"/>
              </a:rPr>
              <a:t>Position </a:t>
            </a:r>
            <a:r>
              <a:rPr lang="fr-FR" sz="2800" b="1" dirty="0" err="1" smtClean="0">
                <a:latin typeface="Garamond" pitchFamily="18" charset="0"/>
              </a:rPr>
              <a:t>resolution</a:t>
            </a:r>
            <a:r>
              <a:rPr lang="fr-FR" sz="2800" b="1" dirty="0" smtClean="0">
                <a:latin typeface="Garamond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FR" sz="28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8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</p:txBody>
      </p:sp>
      <p:pic>
        <p:nvPicPr>
          <p:cNvPr id="9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numéro de diapositive 6"/>
          <p:cNvSpPr txBox="1">
            <a:spLocks/>
          </p:cNvSpPr>
          <p:nvPr/>
        </p:nvSpPr>
        <p:spPr>
          <a:xfrm>
            <a:off x="8532440" y="6462000"/>
            <a:ext cx="576064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14</a:t>
            </a:r>
            <a:endParaRPr lang="fr-FR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68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07691" y="137548"/>
            <a:ext cx="7334019" cy="539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Pions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Reconstruction of energy </a:t>
            </a:r>
          </a:p>
        </p:txBody>
      </p:sp>
      <p:sp>
        <p:nvSpPr>
          <p:cNvPr id="8" name="Rectangle 7"/>
          <p:cNvSpPr/>
          <p:nvPr/>
        </p:nvSpPr>
        <p:spPr>
          <a:xfrm>
            <a:off x="408269" y="826935"/>
            <a:ext cx="612764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 smtClean="0">
                <a:latin typeface="Garamond" pitchFamily="18" charset="0"/>
              </a:rPr>
              <a:t>Total </a:t>
            </a:r>
            <a:r>
              <a:rPr lang="fr-FR" sz="2000" b="1" dirty="0">
                <a:latin typeface="Garamond" pitchFamily="18" charset="0"/>
              </a:rPr>
              <a:t>cluster </a:t>
            </a:r>
            <a:r>
              <a:rPr lang="fr-FR" sz="2000" b="1" dirty="0" err="1">
                <a:latin typeface="Garamond" pitchFamily="18" charset="0"/>
              </a:rPr>
              <a:t>energy</a:t>
            </a:r>
            <a:r>
              <a:rPr lang="fr-FR" sz="2000" b="1" dirty="0">
                <a:latin typeface="Garamond" pitchFamily="18" charset="0"/>
              </a:rPr>
              <a:t> in </a:t>
            </a:r>
            <a:r>
              <a:rPr lang="fr-FR" sz="2000" b="1" dirty="0" err="1">
                <a:latin typeface="Garamond" pitchFamily="18" charset="0"/>
              </a:rPr>
              <a:t>FCal</a:t>
            </a:r>
            <a:r>
              <a:rPr lang="fr-FR" sz="2000" b="1" dirty="0">
                <a:latin typeface="Garamond" pitchFamily="18" charset="0"/>
              </a:rPr>
              <a:t> </a:t>
            </a:r>
            <a:r>
              <a:rPr lang="fr-FR" sz="1400" dirty="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fr-FR" sz="2000" b="1" dirty="0" err="1">
                <a:latin typeface="Garamond" pitchFamily="18" charset="0"/>
              </a:rPr>
              <a:t>with</a:t>
            </a:r>
            <a:r>
              <a:rPr lang="fr-FR" sz="2000" b="1" dirty="0">
                <a:latin typeface="Garamond" pitchFamily="18" charset="0"/>
              </a:rPr>
              <a:t> a radius of </a:t>
            </a:r>
            <a:r>
              <a:rPr lang="fr-FR" sz="2000" b="1" dirty="0" smtClean="0">
                <a:latin typeface="Garamond" pitchFamily="18" charset="0"/>
              </a:rPr>
              <a:t>16cm 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>
                <a:latin typeface="Garamond" pitchFamily="18" charset="0"/>
              </a:rPr>
              <a:t>Fit </a:t>
            </a:r>
            <a:r>
              <a:rPr lang="fr-FR" sz="2000" b="1" dirty="0" err="1">
                <a:latin typeface="Garamond" pitchFamily="18" charset="0"/>
              </a:rPr>
              <a:t>with</a:t>
            </a:r>
            <a:r>
              <a:rPr lang="fr-FR" sz="2000" b="1" dirty="0">
                <a:latin typeface="Garamond" pitchFamily="18" charset="0"/>
              </a:rPr>
              <a:t> </a:t>
            </a:r>
            <a:r>
              <a:rPr lang="fr-FR" sz="2000" b="1" dirty="0" smtClean="0">
                <a:latin typeface="Garamond" pitchFamily="18" charset="0"/>
              </a:rPr>
              <a:t>Double </a:t>
            </a:r>
            <a:r>
              <a:rPr lang="fr-FR" sz="2000" b="1" dirty="0" err="1" smtClean="0">
                <a:latin typeface="Garamond" pitchFamily="18" charset="0"/>
              </a:rPr>
              <a:t>gaussian</a:t>
            </a:r>
            <a:r>
              <a:rPr lang="fr-FR" sz="2000" b="1" dirty="0" smtClean="0">
                <a:latin typeface="Garamond" pitchFamily="18" charset="0"/>
              </a:rPr>
              <a:t>.</a:t>
            </a:r>
            <a:endParaRPr lang="fr-FR" sz="20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900995" y="5804020"/>
            <a:ext cx="89195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Garamond" pitchFamily="18" charset="0"/>
              </a:rPr>
              <a:t>5 </a:t>
            </a:r>
            <a:r>
              <a:rPr lang="fr-FR" sz="2000" b="1" dirty="0" err="1">
                <a:latin typeface="Garamond" pitchFamily="18" charset="0"/>
              </a:rPr>
              <a:t>GeV</a:t>
            </a:r>
            <a:endParaRPr lang="fr-FR" sz="2000" b="1" dirty="0">
              <a:latin typeface="Garamond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205510" y="5804020"/>
            <a:ext cx="1215306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Garamond" pitchFamily="18" charset="0"/>
              </a:rPr>
              <a:t>10 </a:t>
            </a:r>
            <a:r>
              <a:rPr lang="fr-FR" sz="2000" b="1" dirty="0" err="1">
                <a:latin typeface="Garamond" pitchFamily="18" charset="0"/>
              </a:rPr>
              <a:t>GeV</a:t>
            </a:r>
            <a:endParaRPr lang="fr-FR" sz="2000" b="1" dirty="0">
              <a:latin typeface="Garamond" pitchFamily="18" charset="0"/>
            </a:endParaRPr>
          </a:p>
        </p:txBody>
      </p:sp>
      <p:sp>
        <p:nvSpPr>
          <p:cNvPr id="10" name="Espace réservé du numéro de diapositive 6"/>
          <p:cNvSpPr txBox="1">
            <a:spLocks/>
          </p:cNvSpPr>
          <p:nvPr/>
        </p:nvSpPr>
        <p:spPr>
          <a:xfrm>
            <a:off x="8532440" y="6462000"/>
            <a:ext cx="611561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15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12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231" y="2120143"/>
            <a:ext cx="4661231" cy="344329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814" y="2116368"/>
            <a:ext cx="4734698" cy="344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21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07691" y="137548"/>
            <a:ext cx="7334019" cy="539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Pions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Reconstruction of energy </a:t>
            </a:r>
          </a:p>
        </p:txBody>
      </p:sp>
      <p:sp>
        <p:nvSpPr>
          <p:cNvPr id="8" name="Rectangle 7"/>
          <p:cNvSpPr/>
          <p:nvPr/>
        </p:nvSpPr>
        <p:spPr>
          <a:xfrm>
            <a:off x="408269" y="826935"/>
            <a:ext cx="612764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 smtClean="0">
                <a:latin typeface="Garamond" pitchFamily="18" charset="0"/>
              </a:rPr>
              <a:t>Total </a:t>
            </a:r>
            <a:r>
              <a:rPr lang="fr-FR" sz="2000" b="1" dirty="0">
                <a:latin typeface="Garamond" pitchFamily="18" charset="0"/>
              </a:rPr>
              <a:t>cluster </a:t>
            </a:r>
            <a:r>
              <a:rPr lang="fr-FR" sz="2000" b="1" dirty="0" err="1">
                <a:latin typeface="Garamond" pitchFamily="18" charset="0"/>
              </a:rPr>
              <a:t>energy</a:t>
            </a:r>
            <a:r>
              <a:rPr lang="fr-FR" sz="2000" b="1" dirty="0">
                <a:latin typeface="Garamond" pitchFamily="18" charset="0"/>
              </a:rPr>
              <a:t> in </a:t>
            </a:r>
            <a:r>
              <a:rPr lang="fr-FR" sz="2000" b="1" dirty="0" err="1">
                <a:latin typeface="Garamond" pitchFamily="18" charset="0"/>
              </a:rPr>
              <a:t>FCal</a:t>
            </a:r>
            <a:r>
              <a:rPr lang="fr-FR" sz="2000" b="1" dirty="0">
                <a:latin typeface="Garamond" pitchFamily="18" charset="0"/>
              </a:rPr>
              <a:t> </a:t>
            </a:r>
            <a:r>
              <a:rPr lang="fr-FR" sz="1400" dirty="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fr-FR" sz="2000" b="1" dirty="0" err="1">
                <a:latin typeface="Garamond" pitchFamily="18" charset="0"/>
              </a:rPr>
              <a:t>with</a:t>
            </a:r>
            <a:r>
              <a:rPr lang="fr-FR" sz="2000" b="1" dirty="0">
                <a:latin typeface="Garamond" pitchFamily="18" charset="0"/>
              </a:rPr>
              <a:t> a radius of </a:t>
            </a:r>
            <a:r>
              <a:rPr lang="fr-FR" sz="2000" b="1" dirty="0" smtClean="0">
                <a:latin typeface="Garamond" pitchFamily="18" charset="0"/>
              </a:rPr>
              <a:t>16cm 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>
                <a:latin typeface="Garamond" pitchFamily="18" charset="0"/>
              </a:rPr>
              <a:t>Fit </a:t>
            </a:r>
            <a:r>
              <a:rPr lang="fr-FR" sz="2000" b="1" dirty="0" err="1">
                <a:latin typeface="Garamond" pitchFamily="18" charset="0"/>
              </a:rPr>
              <a:t>with</a:t>
            </a:r>
            <a:r>
              <a:rPr lang="fr-FR" sz="2000" b="1" dirty="0">
                <a:latin typeface="Garamond" pitchFamily="18" charset="0"/>
              </a:rPr>
              <a:t> </a:t>
            </a:r>
            <a:r>
              <a:rPr lang="fr-FR" sz="2000" b="1" dirty="0" smtClean="0">
                <a:latin typeface="Garamond" pitchFamily="18" charset="0"/>
              </a:rPr>
              <a:t>Double </a:t>
            </a:r>
            <a:r>
              <a:rPr lang="fr-FR" sz="2000" b="1" dirty="0" err="1" smtClean="0">
                <a:latin typeface="Garamond" pitchFamily="18" charset="0"/>
              </a:rPr>
              <a:t>gaussian</a:t>
            </a:r>
            <a:r>
              <a:rPr lang="fr-FR" sz="2000" b="1" dirty="0" smtClean="0">
                <a:latin typeface="Garamond" pitchFamily="18" charset="0"/>
              </a:rPr>
              <a:t>.</a:t>
            </a:r>
            <a:endParaRPr lang="fr-FR" sz="20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978927" y="5781676"/>
            <a:ext cx="1224922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Garamond" pitchFamily="18" charset="0"/>
              </a:rPr>
              <a:t>20 </a:t>
            </a:r>
            <a:r>
              <a:rPr lang="fr-FR" sz="2000" b="1" dirty="0" err="1">
                <a:latin typeface="Garamond" pitchFamily="18" charset="0"/>
              </a:rPr>
              <a:t>GeV</a:t>
            </a:r>
            <a:endParaRPr lang="fr-FR" sz="2000" b="1" dirty="0">
              <a:latin typeface="Garamond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516475" y="5781676"/>
            <a:ext cx="1144852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Garamond" pitchFamily="18" charset="0"/>
              </a:rPr>
              <a:t>50 </a:t>
            </a:r>
            <a:r>
              <a:rPr lang="fr-FR" sz="2000" b="1" dirty="0" err="1">
                <a:latin typeface="Garamond" pitchFamily="18" charset="0"/>
              </a:rPr>
              <a:t>GeV</a:t>
            </a:r>
            <a:endParaRPr lang="fr-FR" sz="2000" b="1" dirty="0">
              <a:latin typeface="Garamond" pitchFamily="18" charset="0"/>
            </a:endParaRPr>
          </a:p>
        </p:txBody>
      </p:sp>
      <p:sp>
        <p:nvSpPr>
          <p:cNvPr id="10" name="Espace réservé du numéro de diapositive 6"/>
          <p:cNvSpPr txBox="1">
            <a:spLocks/>
          </p:cNvSpPr>
          <p:nvPr/>
        </p:nvSpPr>
        <p:spPr>
          <a:xfrm>
            <a:off x="8532440" y="6462000"/>
            <a:ext cx="611561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16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12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762" y="2060848"/>
            <a:ext cx="4717770" cy="355956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060848"/>
            <a:ext cx="4680520" cy="355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50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07691" y="137548"/>
            <a:ext cx="7334019" cy="539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Pions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Reconstruction of energy </a:t>
            </a:r>
          </a:p>
        </p:txBody>
      </p:sp>
      <p:sp>
        <p:nvSpPr>
          <p:cNvPr id="8" name="Rectangle 7"/>
          <p:cNvSpPr/>
          <p:nvPr/>
        </p:nvSpPr>
        <p:spPr>
          <a:xfrm>
            <a:off x="408269" y="826935"/>
            <a:ext cx="612764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 smtClean="0">
                <a:latin typeface="Garamond" pitchFamily="18" charset="0"/>
              </a:rPr>
              <a:t>Total </a:t>
            </a:r>
            <a:r>
              <a:rPr lang="fr-FR" sz="2000" b="1" dirty="0">
                <a:latin typeface="Garamond" pitchFamily="18" charset="0"/>
              </a:rPr>
              <a:t>cluster </a:t>
            </a:r>
            <a:r>
              <a:rPr lang="fr-FR" sz="2000" b="1" dirty="0" err="1">
                <a:latin typeface="Garamond" pitchFamily="18" charset="0"/>
              </a:rPr>
              <a:t>energy</a:t>
            </a:r>
            <a:r>
              <a:rPr lang="fr-FR" sz="2000" b="1" dirty="0">
                <a:latin typeface="Garamond" pitchFamily="18" charset="0"/>
              </a:rPr>
              <a:t> in </a:t>
            </a:r>
            <a:r>
              <a:rPr lang="fr-FR" sz="2000" b="1" dirty="0" err="1">
                <a:latin typeface="Garamond" pitchFamily="18" charset="0"/>
              </a:rPr>
              <a:t>FCal</a:t>
            </a:r>
            <a:r>
              <a:rPr lang="fr-FR" sz="2000" b="1" dirty="0">
                <a:latin typeface="Garamond" pitchFamily="18" charset="0"/>
              </a:rPr>
              <a:t> </a:t>
            </a:r>
            <a:r>
              <a:rPr lang="fr-FR" sz="1400" dirty="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fr-FR" sz="2000" b="1" dirty="0" err="1">
                <a:latin typeface="Garamond" pitchFamily="18" charset="0"/>
              </a:rPr>
              <a:t>with</a:t>
            </a:r>
            <a:r>
              <a:rPr lang="fr-FR" sz="2000" b="1" dirty="0">
                <a:latin typeface="Garamond" pitchFamily="18" charset="0"/>
              </a:rPr>
              <a:t> a radius of </a:t>
            </a:r>
            <a:r>
              <a:rPr lang="fr-FR" sz="2000" b="1" dirty="0" smtClean="0">
                <a:latin typeface="Garamond" pitchFamily="18" charset="0"/>
              </a:rPr>
              <a:t>16cm 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>
                <a:latin typeface="Garamond" pitchFamily="18" charset="0"/>
              </a:rPr>
              <a:t>Fit </a:t>
            </a:r>
            <a:r>
              <a:rPr lang="fr-FR" sz="2000" b="1" dirty="0" err="1">
                <a:latin typeface="Garamond" pitchFamily="18" charset="0"/>
              </a:rPr>
              <a:t>with</a:t>
            </a:r>
            <a:r>
              <a:rPr lang="fr-FR" sz="2000" b="1" dirty="0">
                <a:latin typeface="Garamond" pitchFamily="18" charset="0"/>
              </a:rPr>
              <a:t> </a:t>
            </a:r>
            <a:r>
              <a:rPr lang="fr-FR" sz="2000" b="1" dirty="0" smtClean="0">
                <a:latin typeface="Garamond" pitchFamily="18" charset="0"/>
              </a:rPr>
              <a:t>Double </a:t>
            </a:r>
            <a:r>
              <a:rPr lang="fr-FR" sz="2000" b="1" dirty="0" err="1" smtClean="0">
                <a:latin typeface="Garamond" pitchFamily="18" charset="0"/>
              </a:rPr>
              <a:t>gaussian</a:t>
            </a:r>
            <a:r>
              <a:rPr lang="fr-FR" sz="2000" b="1" dirty="0" smtClean="0">
                <a:latin typeface="Garamond" pitchFamily="18" charset="0"/>
              </a:rPr>
              <a:t>.</a:t>
            </a:r>
            <a:endParaRPr lang="fr-FR" sz="20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935901" y="5917464"/>
            <a:ext cx="1302853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Garamond" pitchFamily="18" charset="0"/>
              </a:rPr>
              <a:t>100 </a:t>
            </a:r>
            <a:r>
              <a:rPr lang="fr-FR" sz="2000" b="1" dirty="0" err="1">
                <a:latin typeface="Garamond" pitchFamily="18" charset="0"/>
              </a:rPr>
              <a:t>GeV</a:t>
            </a:r>
            <a:endParaRPr lang="fr-FR" sz="2000" b="1" dirty="0">
              <a:latin typeface="Garamond" pitchFamily="18" charset="0"/>
            </a:endParaRPr>
          </a:p>
        </p:txBody>
      </p:sp>
      <p:sp>
        <p:nvSpPr>
          <p:cNvPr id="10" name="Espace réservé du numéro de diapositive 6"/>
          <p:cNvSpPr txBox="1">
            <a:spLocks/>
          </p:cNvSpPr>
          <p:nvPr/>
        </p:nvSpPr>
        <p:spPr>
          <a:xfrm>
            <a:off x="8532440" y="6462000"/>
            <a:ext cx="611561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17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12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2103190"/>
            <a:ext cx="4711212" cy="355805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03190"/>
            <a:ext cx="4639018" cy="355805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6518794" y="5943370"/>
            <a:ext cx="1302853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Garamond" pitchFamily="18" charset="0"/>
              </a:rPr>
              <a:t>150 </a:t>
            </a:r>
            <a:r>
              <a:rPr lang="fr-FR" sz="2000" b="1" dirty="0" err="1">
                <a:latin typeface="Garamond" pitchFamily="18" charset="0"/>
              </a:rPr>
              <a:t>GeV</a:t>
            </a:r>
            <a:endParaRPr lang="fr-FR" sz="2000" b="1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23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07691" y="137548"/>
            <a:ext cx="7334019" cy="539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Pions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Reconstruction of energy </a:t>
            </a:r>
          </a:p>
        </p:txBody>
      </p:sp>
      <p:sp>
        <p:nvSpPr>
          <p:cNvPr id="8" name="Rectangle 7"/>
          <p:cNvSpPr/>
          <p:nvPr/>
        </p:nvSpPr>
        <p:spPr>
          <a:xfrm>
            <a:off x="408269" y="826935"/>
            <a:ext cx="612764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 smtClean="0">
                <a:latin typeface="Garamond" pitchFamily="18" charset="0"/>
              </a:rPr>
              <a:t>Total </a:t>
            </a:r>
            <a:r>
              <a:rPr lang="fr-FR" sz="2000" b="1" dirty="0">
                <a:latin typeface="Garamond" pitchFamily="18" charset="0"/>
              </a:rPr>
              <a:t>cluster </a:t>
            </a:r>
            <a:r>
              <a:rPr lang="fr-FR" sz="2000" b="1" dirty="0" err="1">
                <a:latin typeface="Garamond" pitchFamily="18" charset="0"/>
              </a:rPr>
              <a:t>energy</a:t>
            </a:r>
            <a:r>
              <a:rPr lang="fr-FR" sz="2000" b="1" dirty="0">
                <a:latin typeface="Garamond" pitchFamily="18" charset="0"/>
              </a:rPr>
              <a:t> in </a:t>
            </a:r>
            <a:r>
              <a:rPr lang="fr-FR" sz="2000" b="1" dirty="0" err="1">
                <a:latin typeface="Garamond" pitchFamily="18" charset="0"/>
              </a:rPr>
              <a:t>FCal</a:t>
            </a:r>
            <a:r>
              <a:rPr lang="fr-FR" sz="2000" b="1" dirty="0">
                <a:latin typeface="Garamond" pitchFamily="18" charset="0"/>
              </a:rPr>
              <a:t> </a:t>
            </a:r>
            <a:r>
              <a:rPr lang="fr-FR" sz="1400" dirty="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fr-FR" sz="2000" b="1" dirty="0" err="1">
                <a:latin typeface="Garamond" pitchFamily="18" charset="0"/>
              </a:rPr>
              <a:t>with</a:t>
            </a:r>
            <a:r>
              <a:rPr lang="fr-FR" sz="2000" b="1" dirty="0">
                <a:latin typeface="Garamond" pitchFamily="18" charset="0"/>
              </a:rPr>
              <a:t> a radius of </a:t>
            </a:r>
            <a:r>
              <a:rPr lang="fr-FR" sz="2000" b="1" dirty="0" smtClean="0">
                <a:latin typeface="Garamond" pitchFamily="18" charset="0"/>
              </a:rPr>
              <a:t>16cm 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>
                <a:latin typeface="Garamond" pitchFamily="18" charset="0"/>
              </a:rPr>
              <a:t>Fit </a:t>
            </a:r>
            <a:r>
              <a:rPr lang="fr-FR" sz="2000" b="1" dirty="0" err="1">
                <a:latin typeface="Garamond" pitchFamily="18" charset="0"/>
              </a:rPr>
              <a:t>with</a:t>
            </a:r>
            <a:r>
              <a:rPr lang="fr-FR" sz="2000" b="1" dirty="0">
                <a:latin typeface="Garamond" pitchFamily="18" charset="0"/>
              </a:rPr>
              <a:t> </a:t>
            </a:r>
            <a:r>
              <a:rPr lang="fr-FR" sz="2000" b="1" dirty="0" smtClean="0">
                <a:latin typeface="Garamond" pitchFamily="18" charset="0"/>
              </a:rPr>
              <a:t>Double </a:t>
            </a:r>
            <a:r>
              <a:rPr lang="fr-FR" sz="2000" b="1" dirty="0" err="1" smtClean="0">
                <a:latin typeface="Garamond" pitchFamily="18" charset="0"/>
              </a:rPr>
              <a:t>gaussian</a:t>
            </a:r>
            <a:r>
              <a:rPr lang="fr-FR" sz="2000" b="1" dirty="0" smtClean="0">
                <a:latin typeface="Garamond" pitchFamily="18" charset="0"/>
              </a:rPr>
              <a:t>.</a:t>
            </a:r>
            <a:endParaRPr lang="fr-FR" sz="20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</p:txBody>
      </p:sp>
      <p:sp>
        <p:nvSpPr>
          <p:cNvPr id="10" name="Espace réservé du numéro de diapositive 6"/>
          <p:cNvSpPr txBox="1">
            <a:spLocks/>
          </p:cNvSpPr>
          <p:nvPr/>
        </p:nvSpPr>
        <p:spPr>
          <a:xfrm>
            <a:off x="8532440" y="6462000"/>
            <a:ext cx="611561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18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12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1900994" y="5792067"/>
            <a:ext cx="1302853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Garamond" pitchFamily="18" charset="0"/>
              </a:rPr>
              <a:t>200 </a:t>
            </a:r>
            <a:r>
              <a:rPr lang="fr-FR" sz="2000" b="1" dirty="0" err="1">
                <a:latin typeface="Garamond" pitchFamily="18" charset="0"/>
              </a:rPr>
              <a:t>GeV</a:t>
            </a:r>
            <a:endParaRPr lang="fr-FR" sz="2000" b="1" dirty="0">
              <a:latin typeface="Garamond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084168" y="5792067"/>
            <a:ext cx="1302853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>
                <a:latin typeface="Garamond" pitchFamily="18" charset="0"/>
              </a:rPr>
              <a:t>3</a:t>
            </a:r>
            <a:r>
              <a:rPr lang="fr-FR" sz="2000" b="1" dirty="0" smtClean="0">
                <a:latin typeface="Garamond" pitchFamily="18" charset="0"/>
              </a:rPr>
              <a:t>00 </a:t>
            </a:r>
            <a:r>
              <a:rPr lang="fr-FR" sz="2000" b="1" dirty="0" err="1">
                <a:latin typeface="Garamond" pitchFamily="18" charset="0"/>
              </a:rPr>
              <a:t>GeV</a:t>
            </a:r>
            <a:endParaRPr lang="fr-FR" sz="2000" b="1" dirty="0">
              <a:latin typeface="Garamond" pitchFamily="18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8597"/>
            <a:ext cx="4499992" cy="337863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930" y="2063251"/>
            <a:ext cx="4720020" cy="346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23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133298" y="328546"/>
            <a:ext cx="6143059" cy="5355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Pions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Resolution of energy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6156176" y="4047455"/>
                <a:ext cx="2987824" cy="4231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b="1" dirty="0" smtClean="0"/>
                  <a:t>a= (61.86 ± 0.02) %</a:t>
                </a:r>
                <a14:m>
                  <m:oMath xmlns:m="http://schemas.openxmlformats.org/officeDocument/2006/math">
                    <m:r>
                      <a:rPr lang="fr-FR" sz="2000" b="1" i="1" smtClean="0">
                        <a:latin typeface="Cambria Math"/>
                        <a:ea typeface="Cambria Math"/>
                      </a:rPr>
                      <m:t>√</m:t>
                    </m:r>
                    <m:r>
                      <a:rPr lang="fr-FR" sz="2000" b="1" i="1" smtClean="0">
                        <a:latin typeface="Cambria Math"/>
                        <a:ea typeface="Cambria Math"/>
                      </a:rPr>
                      <m:t>𝑮𝒆𝑽</m:t>
                    </m:r>
                  </m:oMath>
                </a14:m>
                <a:r>
                  <a:rPr lang="fr-FR" sz="2000" b="1" dirty="0" smtClean="0"/>
                  <a:t> </a:t>
                </a:r>
                <a:endParaRPr lang="fr-FR" sz="2000" b="1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4047455"/>
                <a:ext cx="2987824" cy="423129"/>
              </a:xfrm>
              <a:prstGeom prst="rect">
                <a:avLst/>
              </a:prstGeom>
              <a:blipFill rotWithShape="1">
                <a:blip r:embed="rId2"/>
                <a:stretch>
                  <a:fillRect l="-2245" t="-1449" b="-260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/>
          <p:cNvSpPr txBox="1"/>
          <p:nvPr/>
        </p:nvSpPr>
        <p:spPr>
          <a:xfrm>
            <a:off x="6208947" y="4639022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b= (6.8 ± 0.002) % </a:t>
            </a:r>
            <a:endParaRPr lang="fr-FR" sz="2000" b="1" dirty="0"/>
          </a:p>
        </p:txBody>
      </p:sp>
      <p:sp>
        <p:nvSpPr>
          <p:cNvPr id="12" name="Espace réservé du numéro de diapositive 6"/>
          <p:cNvSpPr txBox="1">
            <a:spLocks/>
          </p:cNvSpPr>
          <p:nvPr/>
        </p:nvSpPr>
        <p:spPr>
          <a:xfrm>
            <a:off x="8532440" y="6462000"/>
            <a:ext cx="611560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19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13" name="Picture 105" descr="atlas_logo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68" y="1628800"/>
            <a:ext cx="5857111" cy="4072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13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6"/>
          <p:cNvSpPr txBox="1">
            <a:spLocks/>
          </p:cNvSpPr>
          <p:nvPr/>
        </p:nvSpPr>
        <p:spPr>
          <a:xfrm>
            <a:off x="8748464" y="6462000"/>
            <a:ext cx="395536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2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5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763688" y="733416"/>
            <a:ext cx="6028669" cy="908864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4000" b="1" dirty="0" smtClean="0">
                <a:latin typeface="Garamond" pitchFamily="18" charset="0"/>
                <a:ea typeface="+mj-ea"/>
                <a:cs typeface="+mj-cs"/>
              </a:rPr>
              <a:t>Electrons Analysis</a:t>
            </a:r>
            <a:endParaRPr lang="en-US" sz="4000" b="1" dirty="0">
              <a:latin typeface="Garamond" pitchFamily="18" charset="0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3515" y="2416744"/>
            <a:ext cx="8140851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b="1" dirty="0" smtClean="0">
                <a:latin typeface="Garamond" pitchFamily="18" charset="0"/>
              </a:rPr>
              <a:t>Reconstruction of </a:t>
            </a:r>
            <a:r>
              <a:rPr lang="fr-FR" sz="2800" b="1" dirty="0" err="1" smtClean="0">
                <a:latin typeface="Garamond" pitchFamily="18" charset="0"/>
              </a:rPr>
              <a:t>energy</a:t>
            </a:r>
            <a:r>
              <a:rPr lang="fr-FR" sz="2800" b="1" dirty="0" smtClean="0">
                <a:latin typeface="Garamond" pitchFamily="18" charset="0"/>
              </a:rPr>
              <a:t> in </a:t>
            </a:r>
            <a:r>
              <a:rPr lang="fr-FR" sz="2800" b="1" dirty="0" err="1" smtClean="0">
                <a:latin typeface="Garamond" pitchFamily="18" charset="0"/>
              </a:rPr>
              <a:t>Fcal</a:t>
            </a:r>
            <a:r>
              <a:rPr lang="fr-FR" sz="2800" b="1" dirty="0" smtClean="0">
                <a:latin typeface="Garamond" pitchFamily="18" charset="0"/>
              </a:rPr>
              <a:t> </a:t>
            </a:r>
            <a:r>
              <a:rPr lang="fr-FR" sz="2800" b="1" dirty="0" err="1" smtClean="0">
                <a:latin typeface="Garamond" pitchFamily="18" charset="0"/>
              </a:rPr>
              <a:t>considering</a:t>
            </a:r>
            <a:r>
              <a:rPr lang="fr-FR" sz="2800" b="1" dirty="0" smtClean="0">
                <a:latin typeface="Garamond" pitchFamily="18" charset="0"/>
              </a:rPr>
              <a:t> </a:t>
            </a:r>
            <a:r>
              <a:rPr lang="fr-FR" sz="2800" b="1" dirty="0" err="1" smtClean="0">
                <a:latin typeface="Garamond" pitchFamily="18" charset="0"/>
              </a:rPr>
              <a:t>only</a:t>
            </a:r>
            <a:r>
              <a:rPr lang="fr-FR" sz="2800" b="1" dirty="0" smtClean="0">
                <a:latin typeface="Garamond" pitchFamily="18" charset="0"/>
              </a:rPr>
              <a:t> the </a:t>
            </a:r>
            <a:r>
              <a:rPr lang="fr-FR" sz="2800" b="1" dirty="0" err="1" smtClean="0">
                <a:latin typeface="Garamond" pitchFamily="18" charset="0"/>
              </a:rPr>
              <a:t>energy</a:t>
            </a:r>
            <a:r>
              <a:rPr lang="fr-FR" sz="2800" b="1" dirty="0" smtClean="0">
                <a:latin typeface="Garamond" pitchFamily="18" charset="0"/>
              </a:rPr>
              <a:t> </a:t>
            </a:r>
            <a:r>
              <a:rPr lang="fr-FR" sz="2800" b="1" dirty="0" err="1" smtClean="0">
                <a:latin typeface="Garamond" pitchFamily="18" charset="0"/>
              </a:rPr>
              <a:t>deposited</a:t>
            </a:r>
            <a:r>
              <a:rPr lang="fr-FR" sz="2800" b="1" dirty="0" smtClean="0">
                <a:latin typeface="Garamond" pitchFamily="18" charset="0"/>
              </a:rPr>
              <a:t> in FC1.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b="1" dirty="0" err="1" smtClean="0">
                <a:solidFill>
                  <a:srgbClr val="000000"/>
                </a:solidFill>
                <a:latin typeface="Garamond" pitchFamily="18" charset="0"/>
              </a:rPr>
              <a:t>Cut</a:t>
            </a:r>
            <a:r>
              <a:rPr lang="fr-FR" sz="2800" b="1" dirty="0" smtClean="0">
                <a:solidFill>
                  <a:srgbClr val="000000"/>
                </a:solidFill>
                <a:latin typeface="Garamond" pitchFamily="18" charset="0"/>
              </a:rPr>
              <a:t> of Eta </a:t>
            </a:r>
            <a:r>
              <a:rPr lang="fr-FR" sz="2800" b="1" dirty="0" err="1" smtClean="0">
                <a:solidFill>
                  <a:srgbClr val="000000"/>
                </a:solidFill>
                <a:latin typeface="Garamond" pitchFamily="18" charset="0"/>
              </a:rPr>
              <a:t>between</a:t>
            </a:r>
            <a:r>
              <a:rPr lang="fr-FR" sz="2800" b="1" dirty="0" smtClean="0">
                <a:solidFill>
                  <a:srgbClr val="000000"/>
                </a:solidFill>
                <a:latin typeface="Garamond" pitchFamily="18" charset="0"/>
              </a:rPr>
              <a:t> 3.4 &amp; 4.4</a:t>
            </a:r>
            <a:r>
              <a:rPr lang="fr-FR" dirty="0" smtClean="0">
                <a:solidFill>
                  <a:srgbClr val="000000"/>
                </a:solidFill>
                <a:latin typeface="Lucida Sans Unicode" panose="020B0602030504020204" pitchFamily="34" charset="0"/>
              </a:rPr>
              <a:t> 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b="1" dirty="0" smtClean="0">
                <a:latin typeface="Garamond" pitchFamily="18" charset="0"/>
              </a:rPr>
              <a:t>Cluster </a:t>
            </a:r>
            <a:r>
              <a:rPr lang="fr-FR" sz="2800" b="1" dirty="0" err="1" smtClean="0">
                <a:latin typeface="Garamond" pitchFamily="18" charset="0"/>
              </a:rPr>
              <a:t>energy</a:t>
            </a:r>
            <a:r>
              <a:rPr lang="fr-FR" sz="2800" b="1" dirty="0" smtClean="0">
                <a:latin typeface="Garamond" pitchFamily="18" charset="0"/>
              </a:rPr>
              <a:t> </a:t>
            </a:r>
            <a:r>
              <a:rPr lang="fr-FR" sz="2800" b="1" dirty="0" err="1" smtClean="0">
                <a:latin typeface="Garamond" pitchFamily="18" charset="0"/>
              </a:rPr>
              <a:t>with</a:t>
            </a:r>
            <a:r>
              <a:rPr lang="fr-FR" sz="2800" b="1" dirty="0" smtClean="0">
                <a:latin typeface="Garamond" pitchFamily="18" charset="0"/>
              </a:rPr>
              <a:t> </a:t>
            </a:r>
            <a:r>
              <a:rPr lang="fr-FR" sz="2800" b="1" dirty="0">
                <a:latin typeface="Garamond" pitchFamily="18" charset="0"/>
              </a:rPr>
              <a:t>a radius of </a:t>
            </a:r>
            <a:r>
              <a:rPr lang="fr-FR" sz="2800" b="1" dirty="0" smtClean="0">
                <a:latin typeface="Garamond" pitchFamily="18" charset="0"/>
              </a:rPr>
              <a:t>8cm </a:t>
            </a:r>
            <a:r>
              <a:rPr lang="fr-FR" sz="2800" b="1" dirty="0" err="1" smtClean="0">
                <a:latin typeface="Garamond" pitchFamily="18" charset="0"/>
              </a:rPr>
              <a:t>fitted</a:t>
            </a:r>
            <a:r>
              <a:rPr lang="fr-FR" sz="2800" b="1" dirty="0" smtClean="0">
                <a:latin typeface="Garamond" pitchFamily="18" charset="0"/>
              </a:rPr>
              <a:t> by double </a:t>
            </a:r>
            <a:r>
              <a:rPr lang="fr-FR" sz="2800" b="1" dirty="0" err="1" smtClean="0">
                <a:latin typeface="Garamond" pitchFamily="18" charset="0"/>
              </a:rPr>
              <a:t>gaussian</a:t>
            </a:r>
            <a:r>
              <a:rPr lang="fr-FR" sz="2800" b="1" dirty="0" smtClean="0">
                <a:latin typeface="Garamond" pitchFamily="18" charset="0"/>
              </a:rPr>
              <a:t> 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b="1" dirty="0" err="1" smtClean="0">
                <a:latin typeface="Garamond" pitchFamily="18" charset="0"/>
              </a:rPr>
              <a:t>Energy</a:t>
            </a:r>
            <a:r>
              <a:rPr lang="fr-FR" sz="2800" b="1" dirty="0" smtClean="0">
                <a:latin typeface="Garamond" pitchFamily="18" charset="0"/>
              </a:rPr>
              <a:t> </a:t>
            </a:r>
            <a:r>
              <a:rPr lang="fr-FR" sz="2800" b="1" dirty="0" err="1" smtClean="0">
                <a:latin typeface="Garamond" pitchFamily="18" charset="0"/>
              </a:rPr>
              <a:t>resolution</a:t>
            </a:r>
            <a:r>
              <a:rPr lang="fr-FR" sz="2800" b="1" dirty="0" smtClean="0">
                <a:latin typeface="Garamond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b="1" dirty="0" smtClean="0">
                <a:latin typeface="Garamond" pitchFamily="18" charset="0"/>
              </a:rPr>
              <a:t>Position </a:t>
            </a:r>
            <a:r>
              <a:rPr lang="fr-FR" sz="2800" b="1" dirty="0" err="1" smtClean="0">
                <a:latin typeface="Garamond" pitchFamily="18" charset="0"/>
              </a:rPr>
              <a:t>resolution</a:t>
            </a:r>
            <a:r>
              <a:rPr lang="fr-FR" sz="2800" b="1" dirty="0">
                <a:latin typeface="Garamond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8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62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445001" y="57135"/>
            <a:ext cx="8478688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Pions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</a:t>
            </a:r>
            <a:r>
              <a:rPr lang="el-GR" sz="28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η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Position – fit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with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double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gaussian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11" y="733345"/>
            <a:ext cx="4311651" cy="29116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ZoneTexte 2"/>
          <p:cNvSpPr txBox="1"/>
          <p:nvPr/>
        </p:nvSpPr>
        <p:spPr>
          <a:xfrm>
            <a:off x="755576" y="1483475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969" y="744786"/>
            <a:ext cx="4300503" cy="29002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ZoneTexte 19"/>
          <p:cNvSpPr txBox="1"/>
          <p:nvPr/>
        </p:nvSpPr>
        <p:spPr>
          <a:xfrm>
            <a:off x="5010280" y="1492937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75" y="3685611"/>
            <a:ext cx="4331122" cy="28674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ZoneTexte 20"/>
          <p:cNvSpPr txBox="1"/>
          <p:nvPr/>
        </p:nvSpPr>
        <p:spPr>
          <a:xfrm>
            <a:off x="683568" y="437419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969" y="3702230"/>
            <a:ext cx="4392488" cy="28864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ZoneTexte 21"/>
          <p:cNvSpPr txBox="1"/>
          <p:nvPr/>
        </p:nvSpPr>
        <p:spPr>
          <a:xfrm>
            <a:off x="5010280" y="438366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23" name="Espace réservé du numéro de diapositive 6"/>
          <p:cNvSpPr txBox="1">
            <a:spLocks/>
          </p:cNvSpPr>
          <p:nvPr/>
        </p:nvSpPr>
        <p:spPr>
          <a:xfrm>
            <a:off x="8532440" y="6462000"/>
            <a:ext cx="611561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20</a:t>
            </a:r>
            <a:endParaRPr lang="fr-FR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99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445001" y="57135"/>
            <a:ext cx="8478688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Pions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</a:t>
            </a:r>
            <a:r>
              <a:rPr lang="el-GR" sz="28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η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Position – fit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with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double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gaussian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11" y="836712"/>
            <a:ext cx="4261908" cy="29245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ZoneTexte 2"/>
          <p:cNvSpPr txBox="1"/>
          <p:nvPr/>
        </p:nvSpPr>
        <p:spPr>
          <a:xfrm>
            <a:off x="588539" y="111613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100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687" y="840080"/>
            <a:ext cx="4383521" cy="28769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ZoneTexte 17"/>
          <p:cNvSpPr txBox="1"/>
          <p:nvPr/>
        </p:nvSpPr>
        <p:spPr>
          <a:xfrm>
            <a:off x="5004048" y="119675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150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07" y="3794619"/>
            <a:ext cx="4256512" cy="28769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ZoneTexte 18"/>
          <p:cNvSpPr txBox="1"/>
          <p:nvPr/>
        </p:nvSpPr>
        <p:spPr>
          <a:xfrm>
            <a:off x="588539" y="419279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  <a:r>
              <a:rPr lang="fr-FR" dirty="0" smtClean="0"/>
              <a:t>00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731" y="3763829"/>
            <a:ext cx="4413477" cy="29055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ZoneTexte 19"/>
          <p:cNvSpPr txBox="1"/>
          <p:nvPr/>
        </p:nvSpPr>
        <p:spPr>
          <a:xfrm>
            <a:off x="5003534" y="419279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  <a:r>
              <a:rPr lang="fr-FR" dirty="0" smtClean="0"/>
              <a:t>00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21" name="Espace réservé du numéro de diapositive 6"/>
          <p:cNvSpPr txBox="1">
            <a:spLocks/>
          </p:cNvSpPr>
          <p:nvPr/>
        </p:nvSpPr>
        <p:spPr>
          <a:xfrm>
            <a:off x="8604448" y="6462000"/>
            <a:ext cx="539552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21</a:t>
            </a:r>
            <a:endParaRPr lang="fr-FR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99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numéro de diapositive 6"/>
          <p:cNvSpPr txBox="1">
            <a:spLocks/>
          </p:cNvSpPr>
          <p:nvPr/>
        </p:nvSpPr>
        <p:spPr>
          <a:xfrm>
            <a:off x="8604448" y="6462000"/>
            <a:ext cx="539552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22</a:t>
            </a:r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133298" y="328546"/>
            <a:ext cx="6143059" cy="5355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Pions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</a:t>
            </a:r>
            <a:r>
              <a:rPr lang="el-GR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η</a:t>
            </a:r>
            <a:r>
              <a:rPr lang="fr-FR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 </a:t>
            </a:r>
            <a:r>
              <a:rPr lang="fr-FR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Position </a:t>
            </a:r>
            <a:r>
              <a:rPr lang="fr-FR" sz="32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Resolution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latin typeface="Garamond" pitchFamily="18" charset="0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6156176" y="4047455"/>
                <a:ext cx="2987824" cy="4231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b="1" dirty="0" smtClean="0"/>
                  <a:t>a= (18 ± 0.009) %</a:t>
                </a:r>
                <a14:m>
                  <m:oMath xmlns:m="http://schemas.openxmlformats.org/officeDocument/2006/math">
                    <m:r>
                      <a:rPr lang="fr-FR" sz="2000" b="1" i="1" smtClean="0">
                        <a:latin typeface="Cambria Math"/>
                        <a:ea typeface="Cambria Math"/>
                      </a:rPr>
                      <m:t>√</m:t>
                    </m:r>
                    <m:r>
                      <a:rPr lang="fr-FR" sz="2000" b="1" i="1" smtClean="0">
                        <a:latin typeface="Cambria Math"/>
                        <a:ea typeface="Cambria Math"/>
                      </a:rPr>
                      <m:t>𝑮𝒆𝑽</m:t>
                    </m:r>
                  </m:oMath>
                </a14:m>
                <a:r>
                  <a:rPr lang="fr-FR" sz="2000" b="1" dirty="0" smtClean="0"/>
                  <a:t> </a:t>
                </a:r>
                <a:endParaRPr lang="fr-FR" sz="2000" b="1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4047455"/>
                <a:ext cx="2987824" cy="423129"/>
              </a:xfrm>
              <a:prstGeom prst="rect">
                <a:avLst/>
              </a:prstGeom>
              <a:blipFill rotWithShape="1">
                <a:blip r:embed="rId3"/>
                <a:stretch>
                  <a:fillRect l="-2245" t="-1449" b="-260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/>
          <p:cNvSpPr txBox="1"/>
          <p:nvPr/>
        </p:nvSpPr>
        <p:spPr>
          <a:xfrm>
            <a:off x="6208947" y="4639022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b= (1.4 ± 0.001) % </a:t>
            </a:r>
            <a:endParaRPr lang="fr-FR" sz="2000" b="1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4" y="1412776"/>
            <a:ext cx="6118772" cy="441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39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45001" y="57135"/>
            <a:ext cx="8478688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Pions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</a:t>
            </a:r>
            <a:r>
              <a:rPr lang="el-G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Position – fit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with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double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gaussian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65" y="771350"/>
            <a:ext cx="4383517" cy="28388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ZoneTexte 2"/>
          <p:cNvSpPr txBox="1"/>
          <p:nvPr/>
        </p:nvSpPr>
        <p:spPr>
          <a:xfrm>
            <a:off x="899592" y="135637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643" y="723718"/>
            <a:ext cx="4259114" cy="28864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ZoneTexte 16"/>
          <p:cNvSpPr txBox="1"/>
          <p:nvPr/>
        </p:nvSpPr>
        <p:spPr>
          <a:xfrm>
            <a:off x="5220072" y="13872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64" y="3643448"/>
            <a:ext cx="4383517" cy="29245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ZoneTexte 17"/>
          <p:cNvSpPr txBox="1"/>
          <p:nvPr/>
        </p:nvSpPr>
        <p:spPr>
          <a:xfrm>
            <a:off x="899592" y="418218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973" y="3659080"/>
            <a:ext cx="4316833" cy="29089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ZoneTexte 19"/>
          <p:cNvSpPr txBox="1"/>
          <p:nvPr/>
        </p:nvSpPr>
        <p:spPr>
          <a:xfrm>
            <a:off x="5364088" y="418218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21" name="Espace réservé du numéro de diapositive 6"/>
          <p:cNvSpPr txBox="1">
            <a:spLocks/>
          </p:cNvSpPr>
          <p:nvPr/>
        </p:nvSpPr>
        <p:spPr>
          <a:xfrm>
            <a:off x="8604448" y="6453336"/>
            <a:ext cx="539552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23</a:t>
            </a:r>
            <a:endParaRPr lang="fr-FR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9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45001" y="57135"/>
            <a:ext cx="8478688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Pions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</a:t>
            </a:r>
            <a:r>
              <a:rPr lang="el-G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Position – fit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with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double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gaussian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7" y="666162"/>
            <a:ext cx="4436473" cy="29055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ZoneTexte 2"/>
          <p:cNvSpPr txBox="1"/>
          <p:nvPr/>
        </p:nvSpPr>
        <p:spPr>
          <a:xfrm>
            <a:off x="683568" y="12687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100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865" y="695347"/>
            <a:ext cx="4254351" cy="28483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ZoneTexte 17"/>
          <p:cNvSpPr txBox="1"/>
          <p:nvPr/>
        </p:nvSpPr>
        <p:spPr>
          <a:xfrm>
            <a:off x="5218755" y="129345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150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" y="3645024"/>
            <a:ext cx="4370307" cy="29055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ZoneTexte 18"/>
          <p:cNvSpPr txBox="1"/>
          <p:nvPr/>
        </p:nvSpPr>
        <p:spPr>
          <a:xfrm>
            <a:off x="755576" y="4187099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  <a:r>
              <a:rPr lang="fr-FR" dirty="0" smtClean="0"/>
              <a:t>00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863" y="3624128"/>
            <a:ext cx="4378361" cy="28674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ZoneTexte 20"/>
          <p:cNvSpPr txBox="1"/>
          <p:nvPr/>
        </p:nvSpPr>
        <p:spPr>
          <a:xfrm>
            <a:off x="5209226" y="4187099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  <a:r>
              <a:rPr lang="fr-FR" dirty="0" smtClean="0"/>
              <a:t>00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22" name="Espace réservé du numéro de diapositive 6"/>
          <p:cNvSpPr txBox="1">
            <a:spLocks/>
          </p:cNvSpPr>
          <p:nvPr/>
        </p:nvSpPr>
        <p:spPr>
          <a:xfrm>
            <a:off x="8532440" y="6453336"/>
            <a:ext cx="539552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24</a:t>
            </a:r>
            <a:endParaRPr lang="fr-FR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06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133298" y="328546"/>
            <a:ext cx="6143059" cy="5355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Pions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</a:t>
            </a:r>
            <a:r>
              <a:rPr lang="el-GR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φ</a:t>
            </a:r>
            <a:r>
              <a:rPr lang="fr-FR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 Position </a:t>
            </a:r>
            <a:r>
              <a:rPr lang="fr-FR" sz="32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Resolution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latin typeface="Garamond" pitchFamily="18" charset="0"/>
              <a:ea typeface="+mj-ea"/>
              <a:cs typeface="+mj-cs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156176" y="4047455"/>
            <a:ext cx="298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a= (16.17 ± 0.004) %</a:t>
            </a:r>
            <a:endParaRPr lang="fr-FR" sz="20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6208947" y="4639022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b= (0.3 ± 0.001) % </a:t>
            </a:r>
            <a:endParaRPr lang="fr-FR" sz="2000" b="1" dirty="0"/>
          </a:p>
        </p:txBody>
      </p:sp>
      <p:pic>
        <p:nvPicPr>
          <p:cNvPr id="7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 txBox="1">
            <a:spLocks/>
          </p:cNvSpPr>
          <p:nvPr/>
        </p:nvSpPr>
        <p:spPr>
          <a:xfrm>
            <a:off x="8532440" y="6462000"/>
            <a:ext cx="576064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25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68" y="1305778"/>
            <a:ext cx="5946331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40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403648" y="255260"/>
            <a:ext cx="6143059" cy="535531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fr-FR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Calcul of </a:t>
            </a:r>
            <a:r>
              <a:rPr lang="fr-FR" sz="32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r>
              <a:rPr lang="fr-FR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32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error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5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numéro de diapositive 6"/>
          <p:cNvSpPr txBox="1">
            <a:spLocks/>
          </p:cNvSpPr>
          <p:nvPr/>
        </p:nvSpPr>
        <p:spPr>
          <a:xfrm>
            <a:off x="8532440" y="6462000"/>
            <a:ext cx="576064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26</a:t>
            </a:r>
            <a:endParaRPr lang="fr-FR" sz="12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/>
              <p:cNvSpPr txBox="1"/>
              <p:nvPr/>
            </p:nvSpPr>
            <p:spPr>
              <a:xfrm>
                <a:off x="3131840" y="1412776"/>
                <a:ext cx="3240360" cy="1060483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/>
                        </a:rPr>
                        <m:t>𝑑</m:t>
                      </m:r>
                      <m:r>
                        <a:rPr lang="fr-FR" sz="28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28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2800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num>
                            <m:den>
                              <m:r>
                                <a:rPr lang="fr-FR" sz="2800" i="1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den>
                          </m:f>
                        </m:e>
                      </m:d>
                      <m:r>
                        <a:rPr lang="fr-FR" sz="28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fr-FR" sz="2800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num>
                        <m:den>
                          <m:r>
                            <a:rPr lang="fr-FR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2800" b="0" i="1" smtClean="0">
                              <a:latin typeface="Cambria Math"/>
                              <a:ea typeface="Cambria Math"/>
                            </a:rPr>
                            <m:t>𝜎𝜇</m:t>
                          </m:r>
                        </m:den>
                      </m:f>
                      <m:r>
                        <a:rPr lang="fr-FR" sz="2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i="1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fr-FR" sz="2800" i="1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m:rPr>
                              <m:nor/>
                            </m:rPr>
                            <a:rPr lang="fr-FR" sz="2800" dirty="0"/>
                            <m:t> </m:t>
                          </m:r>
                        </m:num>
                        <m:den>
                          <m:r>
                            <a:rPr lang="fr-FR" sz="2800" i="1">
                              <a:latin typeface="Cambria Math"/>
                              <a:ea typeface="Cambria Math"/>
                            </a:rPr>
                            <m:t>𝜎𝜇</m:t>
                          </m:r>
                        </m:den>
                      </m:f>
                    </m:oMath>
                  </m:oMathPara>
                </a14:m>
                <a:endParaRPr lang="fr-FR" sz="2800" dirty="0"/>
              </a:p>
            </p:txBody>
          </p:sp>
        </mc:Choice>
        <mc:Fallback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1412776"/>
                <a:ext cx="3240360" cy="10604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53" y="3429000"/>
            <a:ext cx="8231719" cy="726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53" y="4679146"/>
            <a:ext cx="8356476" cy="817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33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numéro de diapositive 6"/>
          <p:cNvSpPr txBox="1">
            <a:spLocks/>
          </p:cNvSpPr>
          <p:nvPr/>
        </p:nvSpPr>
        <p:spPr>
          <a:xfrm>
            <a:off x="8532440" y="6462000"/>
            <a:ext cx="576064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27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447" y="286038"/>
            <a:ext cx="7056783" cy="16082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210" y="2132856"/>
            <a:ext cx="7017020" cy="15396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15080"/>
            <a:ext cx="7043737" cy="1019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45224"/>
            <a:ext cx="7134225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3681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numéro de diapositive 6"/>
          <p:cNvSpPr txBox="1">
            <a:spLocks/>
          </p:cNvSpPr>
          <p:nvPr/>
        </p:nvSpPr>
        <p:spPr>
          <a:xfrm>
            <a:off x="8532440" y="6462000"/>
            <a:ext cx="576064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28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394" y="116632"/>
            <a:ext cx="6759126" cy="15121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107" y="1772816"/>
            <a:ext cx="6865966" cy="15121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01008"/>
            <a:ext cx="3168352" cy="8607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509120"/>
            <a:ext cx="3168352" cy="792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34121"/>
            <a:ext cx="3168352" cy="904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506248"/>
            <a:ext cx="3024336" cy="8555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569" y="4502042"/>
            <a:ext cx="3141294" cy="7991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569" y="5510537"/>
            <a:ext cx="3141294" cy="80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40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61" y="914109"/>
            <a:ext cx="7938117" cy="27610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637663"/>
            <a:ext cx="5040560" cy="591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5" descr="atlas_logo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 txBox="1">
            <a:spLocks/>
          </p:cNvSpPr>
          <p:nvPr/>
        </p:nvSpPr>
        <p:spPr>
          <a:xfrm>
            <a:off x="8532440" y="6462000"/>
            <a:ext cx="576064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29</a:t>
            </a:r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89181" y="188640"/>
            <a:ext cx="6143059" cy="535531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 algn="ctr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fr-FR" sz="32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Example</a:t>
            </a:r>
            <a:r>
              <a:rPr lang="fr-FR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of 200 </a:t>
            </a:r>
            <a:r>
              <a:rPr lang="fr-FR" sz="32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GeV</a:t>
            </a:r>
            <a:r>
              <a:rPr lang="fr-FR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32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electron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latin typeface="Garamond" pitchFamily="18" charset="0"/>
              <a:ea typeface="+mj-ea"/>
              <a:cs typeface="+mj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407724" y="3875943"/>
                <a:ext cx="11907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fr-FR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fr-FR" dirty="0" smtClean="0"/>
                  <a:t> 1000</a:t>
                </a:r>
                <a:endParaRPr lang="fr-FR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724" y="3875943"/>
                <a:ext cx="1190775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333" r="-359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10"/>
              <p:cNvSpPr txBox="1"/>
              <p:nvPr/>
            </p:nvSpPr>
            <p:spPr>
              <a:xfrm>
                <a:off x="433026" y="4292093"/>
                <a:ext cx="10545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i="1" smtClean="0">
                            <a:latin typeface="Cambria Math"/>
                          </a:rPr>
                          <m:t>µ</m:t>
                        </m:r>
                      </m:e>
                      <m:sub>
                        <m:r>
                          <a:rPr lang="fr-FR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fr-FR" dirty="0" smtClean="0"/>
                  <a:t> 200</a:t>
                </a:r>
                <a:endParaRPr lang="fr-FR" dirty="0"/>
              </a:p>
            </p:txBody>
          </p:sp>
        </mc:Choice>
        <mc:Fallback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026" y="4292093"/>
                <a:ext cx="1054519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197" r="-4624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ZoneTexte 11"/>
              <p:cNvSpPr txBox="1"/>
              <p:nvPr/>
            </p:nvSpPr>
            <p:spPr>
              <a:xfrm>
                <a:off x="429489" y="4797152"/>
                <a:ext cx="1016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fr-FR" b="0" i="1" smtClean="0">
                          <a:latin typeface="Cambria Math"/>
                        </a:rPr>
                        <m:t>=12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89" y="4797152"/>
                <a:ext cx="1016304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/>
              <p:cNvSpPr txBox="1"/>
              <p:nvPr/>
            </p:nvSpPr>
            <p:spPr>
              <a:xfrm>
                <a:off x="2373113" y="3861048"/>
                <a:ext cx="11960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fr-FR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fr-FR" dirty="0" smtClean="0"/>
                  <a:t> 2000</a:t>
                </a:r>
                <a:endParaRPr lang="fr-FR" dirty="0"/>
              </a:p>
            </p:txBody>
          </p:sp>
        </mc:Choice>
        <mc:Fallback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113" y="3861048"/>
                <a:ext cx="1196097" cy="369332"/>
              </a:xfrm>
              <a:prstGeom prst="rect">
                <a:avLst/>
              </a:prstGeom>
              <a:blipFill rotWithShape="1">
                <a:blip r:embed="rId8"/>
                <a:stretch>
                  <a:fillRect t="-8197" r="-3553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/>
              <p:cNvSpPr txBox="1"/>
              <p:nvPr/>
            </p:nvSpPr>
            <p:spPr>
              <a:xfrm>
                <a:off x="2398415" y="4277198"/>
                <a:ext cx="10598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FR" i="1" smtClean="0">
                            <a:latin typeface="Cambria Math"/>
                          </a:rPr>
                          <m:t>µ</m:t>
                        </m:r>
                      </m:e>
                      <m:sub>
                        <m:r>
                          <a:rPr lang="fr-FR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fr-FR" dirty="0" smtClean="0"/>
                  <a:t> 200</a:t>
                </a:r>
                <a:endParaRPr lang="fr-FR" dirty="0"/>
              </a:p>
            </p:txBody>
          </p:sp>
        </mc:Choice>
        <mc:Fallback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8415" y="4277198"/>
                <a:ext cx="1059842" cy="369332"/>
              </a:xfrm>
              <a:prstGeom prst="rect">
                <a:avLst/>
              </a:prstGeom>
              <a:blipFill rotWithShape="1">
                <a:blip r:embed="rId9"/>
                <a:stretch>
                  <a:fillRect t="-8333" r="-4598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14"/>
              <p:cNvSpPr txBox="1"/>
              <p:nvPr/>
            </p:nvSpPr>
            <p:spPr>
              <a:xfrm>
                <a:off x="2394878" y="4782257"/>
                <a:ext cx="8933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/>
                        </a:rPr>
                        <m:t>=8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4878" y="4782257"/>
                <a:ext cx="893386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lèche droite 4"/>
          <p:cNvSpPr/>
          <p:nvPr/>
        </p:nvSpPr>
        <p:spPr>
          <a:xfrm>
            <a:off x="4355976" y="4461864"/>
            <a:ext cx="648072" cy="18466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ZoneTexte 19"/>
              <p:cNvSpPr txBox="1"/>
              <p:nvPr/>
            </p:nvSpPr>
            <p:spPr>
              <a:xfrm>
                <a:off x="5220072" y="4301329"/>
                <a:ext cx="11368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0" dirty="0" smtClean="0"/>
                  <a:t>d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latin typeface="Cambria Math"/>
                        <a:ea typeface="Cambria Math"/>
                      </a:rPr>
                      <m:t>σ</m:t>
                    </m:r>
                    <m:r>
                      <a:rPr lang="fr-FR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fr-FR" dirty="0" smtClean="0"/>
                  <a:t> 11.4</a:t>
                </a:r>
                <a:endParaRPr lang="fr-FR" dirty="0"/>
              </a:p>
            </p:txBody>
          </p:sp>
        </mc:Choice>
        <mc:Fallback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4301329"/>
                <a:ext cx="1136850" cy="369332"/>
              </a:xfrm>
              <a:prstGeom prst="rect">
                <a:avLst/>
              </a:prstGeom>
              <a:blipFill rotWithShape="1">
                <a:blip r:embed="rId11"/>
                <a:stretch>
                  <a:fillRect l="-4278" t="-8333" r="-3743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ZoneTexte 20"/>
              <p:cNvSpPr txBox="1"/>
              <p:nvPr/>
            </p:nvSpPr>
            <p:spPr>
              <a:xfrm>
                <a:off x="6963542" y="4293096"/>
                <a:ext cx="11320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0" dirty="0" smtClean="0"/>
                  <a:t>d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latin typeface="Cambria Math"/>
                        <a:ea typeface="Cambria Math"/>
                      </a:rPr>
                      <m:t>μ</m:t>
                    </m:r>
                    <m:r>
                      <a:rPr lang="fr-FR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fr-FR" dirty="0" smtClean="0"/>
                  <a:t> 0.47</a:t>
                </a:r>
                <a:endParaRPr lang="fr-FR" dirty="0"/>
              </a:p>
            </p:txBody>
          </p:sp>
        </mc:Choice>
        <mc:Fallback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3542" y="4293096"/>
                <a:ext cx="1132041" cy="369332"/>
              </a:xfrm>
              <a:prstGeom prst="rect">
                <a:avLst/>
              </a:prstGeom>
              <a:blipFill rotWithShape="1">
                <a:blip r:embed="rId12"/>
                <a:stretch>
                  <a:fillRect l="-4301" t="-8197" r="-3763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/>
          <p:cNvSpPr txBox="1"/>
          <p:nvPr/>
        </p:nvSpPr>
        <p:spPr>
          <a:xfrm>
            <a:off x="6509834" y="42911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&amp;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554500" y="5745076"/>
            <a:ext cx="6449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Value of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error</a:t>
            </a:r>
            <a:endParaRPr lang="fr-FR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3779104" y="1052736"/>
            <a:ext cx="1296952" cy="1800200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847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797276" y="203917"/>
            <a:ext cx="7334019" cy="539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Electrons – Energy Reconstruction</a:t>
            </a:r>
            <a:endParaRPr lang="en-US" sz="32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0100" y="1360317"/>
            <a:ext cx="432998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000" b="1" dirty="0" smtClean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8269" y="826935"/>
            <a:ext cx="602665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 smtClean="0">
                <a:latin typeface="Garamond" pitchFamily="18" charset="0"/>
              </a:rPr>
              <a:t>Total </a:t>
            </a:r>
            <a:r>
              <a:rPr lang="fr-FR" sz="2000" b="1" dirty="0">
                <a:latin typeface="Garamond" pitchFamily="18" charset="0"/>
              </a:rPr>
              <a:t>cluster </a:t>
            </a:r>
            <a:r>
              <a:rPr lang="fr-FR" sz="2000" b="1" dirty="0" err="1">
                <a:latin typeface="Garamond" pitchFamily="18" charset="0"/>
              </a:rPr>
              <a:t>energy</a:t>
            </a:r>
            <a:r>
              <a:rPr lang="fr-FR" sz="2000" b="1" dirty="0">
                <a:latin typeface="Garamond" pitchFamily="18" charset="0"/>
              </a:rPr>
              <a:t> in </a:t>
            </a:r>
            <a:r>
              <a:rPr lang="fr-FR" sz="2000" b="1" dirty="0" err="1">
                <a:latin typeface="Garamond" pitchFamily="18" charset="0"/>
              </a:rPr>
              <a:t>FCal</a:t>
            </a:r>
            <a:r>
              <a:rPr lang="fr-FR" sz="2000" b="1" dirty="0">
                <a:latin typeface="Garamond" pitchFamily="18" charset="0"/>
              </a:rPr>
              <a:t> </a:t>
            </a:r>
            <a:r>
              <a:rPr lang="fr-FR" sz="1400" dirty="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fr-FR" sz="2000" b="1" dirty="0" err="1">
                <a:latin typeface="Garamond" pitchFamily="18" charset="0"/>
              </a:rPr>
              <a:t>with</a:t>
            </a:r>
            <a:r>
              <a:rPr lang="fr-FR" sz="2000" b="1" dirty="0">
                <a:latin typeface="Garamond" pitchFamily="18" charset="0"/>
              </a:rPr>
              <a:t> a radius of </a:t>
            </a:r>
            <a:r>
              <a:rPr lang="fr-FR" sz="2000" b="1" dirty="0" smtClean="0">
                <a:latin typeface="Garamond" pitchFamily="18" charset="0"/>
              </a:rPr>
              <a:t>8cm 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>
                <a:latin typeface="Garamond" pitchFamily="18" charset="0"/>
              </a:rPr>
              <a:t>Fit </a:t>
            </a:r>
            <a:r>
              <a:rPr lang="fr-FR" sz="2000" b="1" dirty="0" err="1">
                <a:latin typeface="Garamond" pitchFamily="18" charset="0"/>
              </a:rPr>
              <a:t>with</a:t>
            </a:r>
            <a:r>
              <a:rPr lang="fr-FR" sz="2000" b="1" dirty="0">
                <a:latin typeface="Garamond" pitchFamily="18" charset="0"/>
              </a:rPr>
              <a:t> </a:t>
            </a:r>
            <a:r>
              <a:rPr lang="fr-FR" sz="2000" b="1" dirty="0" smtClean="0">
                <a:latin typeface="Garamond" pitchFamily="18" charset="0"/>
              </a:rPr>
              <a:t>Double </a:t>
            </a:r>
            <a:r>
              <a:rPr lang="fr-FR" sz="2000" b="1" dirty="0" err="1" smtClean="0">
                <a:latin typeface="Garamond" pitchFamily="18" charset="0"/>
              </a:rPr>
              <a:t>gaussian</a:t>
            </a:r>
            <a:r>
              <a:rPr lang="fr-FR" sz="2000" b="1" dirty="0" smtClean="0">
                <a:latin typeface="Garamond" pitchFamily="18" charset="0"/>
              </a:rPr>
              <a:t>.</a:t>
            </a:r>
            <a:endParaRPr lang="fr-FR" sz="20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691680" y="6360985"/>
            <a:ext cx="89195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Garamond" pitchFamily="18" charset="0"/>
              </a:rPr>
              <a:t>5 </a:t>
            </a:r>
            <a:r>
              <a:rPr lang="fr-FR" sz="2000" b="1" dirty="0" err="1">
                <a:latin typeface="Garamond" pitchFamily="18" charset="0"/>
              </a:rPr>
              <a:t>GeV</a:t>
            </a:r>
            <a:endParaRPr lang="fr-FR" sz="2000" b="1" dirty="0">
              <a:latin typeface="Garamond" pitchFamily="18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177637" y="6341258"/>
            <a:ext cx="1302267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Garamond" pitchFamily="18" charset="0"/>
              </a:rPr>
              <a:t>10 </a:t>
            </a:r>
            <a:r>
              <a:rPr lang="fr-FR" sz="2000" b="1" dirty="0" err="1">
                <a:latin typeface="Garamond" pitchFamily="18" charset="0"/>
              </a:rPr>
              <a:t>GeV</a:t>
            </a:r>
            <a:endParaRPr lang="fr-FR" sz="2000" b="1" dirty="0">
              <a:latin typeface="Garamond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916358"/>
            <a:ext cx="4546021" cy="3431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19" y="5347692"/>
            <a:ext cx="3350309" cy="974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916832"/>
            <a:ext cx="4657559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347692"/>
            <a:ext cx="3312368" cy="93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Espace réservé du numéro de diapositive 6"/>
          <p:cNvSpPr txBox="1">
            <a:spLocks/>
          </p:cNvSpPr>
          <p:nvPr/>
        </p:nvSpPr>
        <p:spPr>
          <a:xfrm>
            <a:off x="8748464" y="6462000"/>
            <a:ext cx="395536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3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17" name="Picture 105" descr="atlas_logo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194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6434919" y="6182970"/>
            <a:ext cx="1266027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Garamond" pitchFamily="18" charset="0"/>
              </a:rPr>
              <a:t>50 </a:t>
            </a:r>
            <a:r>
              <a:rPr lang="fr-FR" sz="2000" b="1" dirty="0" err="1">
                <a:latin typeface="Garamond" pitchFamily="18" charset="0"/>
              </a:rPr>
              <a:t>GeV</a:t>
            </a:r>
            <a:endParaRPr lang="fr-FR" sz="2000" b="1" dirty="0">
              <a:latin typeface="Garamond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907704" y="6182970"/>
            <a:ext cx="1294595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Garamond" pitchFamily="18" charset="0"/>
              </a:rPr>
              <a:t>20 </a:t>
            </a:r>
            <a:r>
              <a:rPr lang="fr-FR" sz="2000" b="1" dirty="0" err="1">
                <a:latin typeface="Garamond" pitchFamily="18" charset="0"/>
              </a:rPr>
              <a:t>GeV</a:t>
            </a:r>
            <a:endParaRPr lang="fr-FR" sz="2000" b="1" dirty="0">
              <a:latin typeface="Garamond" pitchFamily="18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077830" y="75202"/>
            <a:ext cx="7334019" cy="539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Electrons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Reconstruction of energy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08269" y="826935"/>
            <a:ext cx="602665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 smtClean="0">
                <a:latin typeface="Garamond" pitchFamily="18" charset="0"/>
              </a:rPr>
              <a:t>Total </a:t>
            </a:r>
            <a:r>
              <a:rPr lang="fr-FR" sz="2000" b="1" dirty="0">
                <a:latin typeface="Garamond" pitchFamily="18" charset="0"/>
              </a:rPr>
              <a:t>cluster </a:t>
            </a:r>
            <a:r>
              <a:rPr lang="fr-FR" sz="2000" b="1" dirty="0" err="1">
                <a:latin typeface="Garamond" pitchFamily="18" charset="0"/>
              </a:rPr>
              <a:t>energy</a:t>
            </a:r>
            <a:r>
              <a:rPr lang="fr-FR" sz="2000" b="1" dirty="0">
                <a:latin typeface="Garamond" pitchFamily="18" charset="0"/>
              </a:rPr>
              <a:t> in </a:t>
            </a:r>
            <a:r>
              <a:rPr lang="fr-FR" sz="2000" b="1" dirty="0" err="1">
                <a:latin typeface="Garamond" pitchFamily="18" charset="0"/>
              </a:rPr>
              <a:t>FCal</a:t>
            </a:r>
            <a:r>
              <a:rPr lang="fr-FR" sz="2000" b="1" dirty="0">
                <a:latin typeface="Garamond" pitchFamily="18" charset="0"/>
              </a:rPr>
              <a:t> </a:t>
            </a:r>
            <a:r>
              <a:rPr lang="fr-FR" sz="1400" dirty="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fr-FR" sz="2000" b="1" dirty="0" err="1">
                <a:latin typeface="Garamond" pitchFamily="18" charset="0"/>
              </a:rPr>
              <a:t>with</a:t>
            </a:r>
            <a:r>
              <a:rPr lang="fr-FR" sz="2000" b="1" dirty="0">
                <a:latin typeface="Garamond" pitchFamily="18" charset="0"/>
              </a:rPr>
              <a:t> a radius of </a:t>
            </a:r>
            <a:r>
              <a:rPr lang="fr-FR" sz="2000" b="1" dirty="0" smtClean="0">
                <a:latin typeface="Garamond" pitchFamily="18" charset="0"/>
              </a:rPr>
              <a:t>8cm 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>
                <a:latin typeface="Garamond" pitchFamily="18" charset="0"/>
              </a:rPr>
              <a:t>Fit </a:t>
            </a:r>
            <a:r>
              <a:rPr lang="fr-FR" sz="2000" b="1" dirty="0" err="1">
                <a:latin typeface="Garamond" pitchFamily="18" charset="0"/>
              </a:rPr>
              <a:t>with</a:t>
            </a:r>
            <a:r>
              <a:rPr lang="fr-FR" sz="2000" b="1" dirty="0">
                <a:latin typeface="Garamond" pitchFamily="18" charset="0"/>
              </a:rPr>
              <a:t> </a:t>
            </a:r>
            <a:r>
              <a:rPr lang="fr-FR" sz="2000" b="1" dirty="0" smtClean="0">
                <a:latin typeface="Garamond" pitchFamily="18" charset="0"/>
              </a:rPr>
              <a:t>Double </a:t>
            </a:r>
            <a:r>
              <a:rPr lang="fr-FR" sz="2000" b="1" dirty="0" err="1" smtClean="0">
                <a:latin typeface="Garamond" pitchFamily="18" charset="0"/>
              </a:rPr>
              <a:t>gaussian</a:t>
            </a:r>
            <a:r>
              <a:rPr lang="fr-FR" sz="2000" b="1" dirty="0" smtClean="0">
                <a:latin typeface="Garamond" pitchFamily="18" charset="0"/>
              </a:rPr>
              <a:t>.</a:t>
            </a:r>
            <a:endParaRPr lang="fr-FR" sz="20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699" y="1844824"/>
            <a:ext cx="4710454" cy="3538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389" y="5288721"/>
            <a:ext cx="3434522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853208"/>
            <a:ext cx="4589219" cy="3487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98" y="5261432"/>
            <a:ext cx="3172721" cy="887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Espace réservé du numéro de diapositive 6"/>
          <p:cNvSpPr txBox="1">
            <a:spLocks/>
          </p:cNvSpPr>
          <p:nvPr/>
        </p:nvSpPr>
        <p:spPr>
          <a:xfrm>
            <a:off x="8748464" y="6462000"/>
            <a:ext cx="395536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4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16" name="Picture 105" descr="atlas_logo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933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907704" y="6182589"/>
            <a:ext cx="1368152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Garamond" pitchFamily="18" charset="0"/>
              </a:rPr>
              <a:t>100 </a:t>
            </a:r>
            <a:r>
              <a:rPr lang="fr-FR" sz="2000" b="1" dirty="0" err="1">
                <a:latin typeface="Garamond" pitchFamily="18" charset="0"/>
              </a:rPr>
              <a:t>GeV</a:t>
            </a:r>
            <a:endParaRPr lang="fr-FR" sz="2000" b="1" dirty="0">
              <a:latin typeface="Garamond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524096" y="6197242"/>
            <a:ext cx="1216255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Garamond" pitchFamily="18" charset="0"/>
              </a:rPr>
              <a:t>150 </a:t>
            </a:r>
            <a:r>
              <a:rPr lang="fr-FR" sz="2000" b="1" dirty="0" err="1">
                <a:latin typeface="Garamond" pitchFamily="18" charset="0"/>
              </a:rPr>
              <a:t>GeV</a:t>
            </a:r>
            <a:endParaRPr lang="fr-FR" sz="2000" b="1" dirty="0">
              <a:latin typeface="Garamond" pitchFamily="18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077830" y="75202"/>
            <a:ext cx="7334019" cy="539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Electrons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Reconstruction of energy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8269" y="826935"/>
            <a:ext cx="602665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 smtClean="0">
                <a:latin typeface="Garamond" pitchFamily="18" charset="0"/>
              </a:rPr>
              <a:t>Total </a:t>
            </a:r>
            <a:r>
              <a:rPr lang="fr-FR" sz="2000" b="1" dirty="0">
                <a:latin typeface="Garamond" pitchFamily="18" charset="0"/>
              </a:rPr>
              <a:t>cluster </a:t>
            </a:r>
            <a:r>
              <a:rPr lang="fr-FR" sz="2000" b="1" dirty="0" err="1">
                <a:latin typeface="Garamond" pitchFamily="18" charset="0"/>
              </a:rPr>
              <a:t>energy</a:t>
            </a:r>
            <a:r>
              <a:rPr lang="fr-FR" sz="2000" b="1" dirty="0">
                <a:latin typeface="Garamond" pitchFamily="18" charset="0"/>
              </a:rPr>
              <a:t> in </a:t>
            </a:r>
            <a:r>
              <a:rPr lang="fr-FR" sz="2000" b="1" dirty="0" err="1">
                <a:latin typeface="Garamond" pitchFamily="18" charset="0"/>
              </a:rPr>
              <a:t>FCal</a:t>
            </a:r>
            <a:r>
              <a:rPr lang="fr-FR" sz="2000" b="1" dirty="0">
                <a:latin typeface="Garamond" pitchFamily="18" charset="0"/>
              </a:rPr>
              <a:t> </a:t>
            </a:r>
            <a:r>
              <a:rPr lang="fr-FR" sz="1400" dirty="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fr-FR" sz="2000" b="1" dirty="0" err="1">
                <a:latin typeface="Garamond" pitchFamily="18" charset="0"/>
              </a:rPr>
              <a:t>with</a:t>
            </a:r>
            <a:r>
              <a:rPr lang="fr-FR" sz="2000" b="1" dirty="0">
                <a:latin typeface="Garamond" pitchFamily="18" charset="0"/>
              </a:rPr>
              <a:t> a radius of </a:t>
            </a:r>
            <a:r>
              <a:rPr lang="fr-FR" sz="2000" b="1" dirty="0" smtClean="0">
                <a:latin typeface="Garamond" pitchFamily="18" charset="0"/>
              </a:rPr>
              <a:t>8cm 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>
                <a:latin typeface="Garamond" pitchFamily="18" charset="0"/>
              </a:rPr>
              <a:t>Fit </a:t>
            </a:r>
            <a:r>
              <a:rPr lang="fr-FR" sz="2000" b="1" dirty="0" err="1">
                <a:latin typeface="Garamond" pitchFamily="18" charset="0"/>
              </a:rPr>
              <a:t>with</a:t>
            </a:r>
            <a:r>
              <a:rPr lang="fr-FR" sz="2000" b="1" dirty="0">
                <a:latin typeface="Garamond" pitchFamily="18" charset="0"/>
              </a:rPr>
              <a:t> </a:t>
            </a:r>
            <a:r>
              <a:rPr lang="fr-FR" sz="2000" b="1" dirty="0" smtClean="0">
                <a:latin typeface="Garamond" pitchFamily="18" charset="0"/>
              </a:rPr>
              <a:t>Double </a:t>
            </a:r>
            <a:r>
              <a:rPr lang="fr-FR" sz="2000" b="1" dirty="0" err="1" smtClean="0">
                <a:latin typeface="Garamond" pitchFamily="18" charset="0"/>
              </a:rPr>
              <a:t>gaussian</a:t>
            </a:r>
            <a:r>
              <a:rPr lang="fr-FR" sz="2000" b="1" dirty="0" smtClean="0">
                <a:latin typeface="Garamond" pitchFamily="18" charset="0"/>
              </a:rPr>
              <a:t>.</a:t>
            </a:r>
            <a:endParaRPr lang="fr-FR" sz="20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909" y="1772816"/>
            <a:ext cx="4673391" cy="3510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48" y="5182047"/>
            <a:ext cx="3306876" cy="941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482" y="1772816"/>
            <a:ext cx="4645049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203422"/>
            <a:ext cx="3191777" cy="928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Espace réservé du numéro de diapositive 6"/>
          <p:cNvSpPr txBox="1">
            <a:spLocks/>
          </p:cNvSpPr>
          <p:nvPr/>
        </p:nvSpPr>
        <p:spPr>
          <a:xfrm>
            <a:off x="8748464" y="6462000"/>
            <a:ext cx="395536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5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15" name="Picture 105" descr="atlas_logo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2343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Texte 17"/>
          <p:cNvSpPr txBox="1"/>
          <p:nvPr/>
        </p:nvSpPr>
        <p:spPr>
          <a:xfrm>
            <a:off x="1619672" y="6245868"/>
            <a:ext cx="1098359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Garamond" pitchFamily="18" charset="0"/>
              </a:rPr>
              <a:t>200 </a:t>
            </a:r>
            <a:r>
              <a:rPr lang="fr-FR" sz="2000" b="1" dirty="0" err="1">
                <a:latin typeface="Garamond" pitchFamily="18" charset="0"/>
              </a:rPr>
              <a:t>GeV</a:t>
            </a:r>
            <a:endParaRPr lang="fr-FR" sz="2000" b="1" dirty="0">
              <a:latin typeface="Garamond" pitchFamily="18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403665" y="6261945"/>
            <a:ext cx="1264679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Garamond" pitchFamily="18" charset="0"/>
              </a:rPr>
              <a:t>300 </a:t>
            </a:r>
            <a:r>
              <a:rPr lang="fr-FR" sz="2000" b="1" dirty="0" err="1">
                <a:latin typeface="Garamond" pitchFamily="18" charset="0"/>
              </a:rPr>
              <a:t>GeV</a:t>
            </a:r>
            <a:endParaRPr lang="fr-FR" sz="2000" b="1" dirty="0">
              <a:latin typeface="Garamond" pitchFamily="18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077830" y="75202"/>
            <a:ext cx="7334019" cy="539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Electrons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Reconstruction of energy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8269" y="826935"/>
            <a:ext cx="602665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 smtClean="0">
                <a:latin typeface="Garamond" pitchFamily="18" charset="0"/>
              </a:rPr>
              <a:t>Total </a:t>
            </a:r>
            <a:r>
              <a:rPr lang="fr-FR" sz="2000" b="1" dirty="0">
                <a:latin typeface="Garamond" pitchFamily="18" charset="0"/>
              </a:rPr>
              <a:t>cluster </a:t>
            </a:r>
            <a:r>
              <a:rPr lang="fr-FR" sz="2000" b="1" dirty="0" err="1">
                <a:latin typeface="Garamond" pitchFamily="18" charset="0"/>
              </a:rPr>
              <a:t>energy</a:t>
            </a:r>
            <a:r>
              <a:rPr lang="fr-FR" sz="2000" b="1" dirty="0">
                <a:latin typeface="Garamond" pitchFamily="18" charset="0"/>
              </a:rPr>
              <a:t> in </a:t>
            </a:r>
            <a:r>
              <a:rPr lang="fr-FR" sz="2000" b="1" dirty="0" err="1">
                <a:latin typeface="Garamond" pitchFamily="18" charset="0"/>
              </a:rPr>
              <a:t>FCal</a:t>
            </a:r>
            <a:r>
              <a:rPr lang="fr-FR" sz="2000" b="1" dirty="0">
                <a:latin typeface="Garamond" pitchFamily="18" charset="0"/>
              </a:rPr>
              <a:t> </a:t>
            </a:r>
            <a:r>
              <a:rPr lang="fr-FR" sz="1400" dirty="0">
                <a:solidFill>
                  <a:srgbClr val="000000"/>
                </a:solidFill>
                <a:latin typeface="Lucida Sans Unicode" panose="020B0602030504020204" pitchFamily="34" charset="0"/>
              </a:rPr>
              <a:t> </a:t>
            </a:r>
            <a:r>
              <a:rPr lang="fr-FR" sz="2000" b="1" dirty="0" err="1">
                <a:latin typeface="Garamond" pitchFamily="18" charset="0"/>
              </a:rPr>
              <a:t>with</a:t>
            </a:r>
            <a:r>
              <a:rPr lang="fr-FR" sz="2000" b="1" dirty="0">
                <a:latin typeface="Garamond" pitchFamily="18" charset="0"/>
              </a:rPr>
              <a:t> a radius of </a:t>
            </a:r>
            <a:r>
              <a:rPr lang="fr-FR" sz="2000" b="1" dirty="0" smtClean="0">
                <a:latin typeface="Garamond" pitchFamily="18" charset="0"/>
              </a:rPr>
              <a:t>8cm 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>
                <a:latin typeface="Garamond" pitchFamily="18" charset="0"/>
              </a:rPr>
              <a:t>Fit </a:t>
            </a:r>
            <a:r>
              <a:rPr lang="fr-FR" sz="2000" b="1" dirty="0" err="1">
                <a:latin typeface="Garamond" pitchFamily="18" charset="0"/>
              </a:rPr>
              <a:t>with</a:t>
            </a:r>
            <a:r>
              <a:rPr lang="fr-FR" sz="2000" b="1" dirty="0">
                <a:latin typeface="Garamond" pitchFamily="18" charset="0"/>
              </a:rPr>
              <a:t> </a:t>
            </a:r>
            <a:r>
              <a:rPr lang="fr-FR" sz="2000" b="1" dirty="0" smtClean="0">
                <a:latin typeface="Garamond" pitchFamily="18" charset="0"/>
              </a:rPr>
              <a:t>Double </a:t>
            </a:r>
            <a:r>
              <a:rPr lang="fr-FR" sz="2000" b="1" dirty="0" err="1" smtClean="0">
                <a:latin typeface="Garamond" pitchFamily="18" charset="0"/>
              </a:rPr>
              <a:t>gaussian</a:t>
            </a:r>
            <a:r>
              <a:rPr lang="fr-FR" sz="2000" b="1" dirty="0" smtClean="0">
                <a:latin typeface="Garamond" pitchFamily="18" charset="0"/>
              </a:rPr>
              <a:t>.</a:t>
            </a:r>
            <a:endParaRPr lang="fr-FR" sz="20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sz="2400" b="1" dirty="0">
              <a:latin typeface="Garamond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844824"/>
            <a:ext cx="4608512" cy="346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229199"/>
            <a:ext cx="3096344" cy="905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44824"/>
            <a:ext cx="4699992" cy="346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306257"/>
            <a:ext cx="3218581" cy="95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Espace réservé du numéro de diapositive 6"/>
          <p:cNvSpPr txBox="1">
            <a:spLocks/>
          </p:cNvSpPr>
          <p:nvPr/>
        </p:nvSpPr>
        <p:spPr>
          <a:xfrm>
            <a:off x="8748464" y="6462000"/>
            <a:ext cx="395536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>
                <a:solidFill>
                  <a:srgbClr val="000000"/>
                </a:solidFill>
              </a:rPr>
              <a:t>6</a:t>
            </a:r>
          </a:p>
        </p:txBody>
      </p:sp>
      <p:pic>
        <p:nvPicPr>
          <p:cNvPr id="16" name="Picture 105" descr="atlas_logo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073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133298" y="328546"/>
            <a:ext cx="6143059" cy="5355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Electrons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Resolution of energy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6156176" y="4047455"/>
                <a:ext cx="2987824" cy="4231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b="1" dirty="0" smtClean="0"/>
                  <a:t>a= (25.73 ± 0.01) %</a:t>
                </a:r>
                <a14:m>
                  <m:oMath xmlns:m="http://schemas.openxmlformats.org/officeDocument/2006/math">
                    <m:r>
                      <a:rPr lang="fr-FR" sz="2000" b="1" i="1" smtClean="0">
                        <a:latin typeface="Cambria Math"/>
                        <a:ea typeface="Cambria Math"/>
                      </a:rPr>
                      <m:t>√</m:t>
                    </m:r>
                    <m:r>
                      <a:rPr lang="fr-FR" sz="2000" b="1" i="1" smtClean="0">
                        <a:latin typeface="Cambria Math"/>
                        <a:ea typeface="Cambria Math"/>
                      </a:rPr>
                      <m:t>𝑮𝒆𝑽</m:t>
                    </m:r>
                  </m:oMath>
                </a14:m>
                <a:r>
                  <a:rPr lang="fr-FR" sz="2000" b="1" dirty="0" smtClean="0"/>
                  <a:t> </a:t>
                </a:r>
                <a:endParaRPr lang="fr-FR" sz="2000" b="1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4047455"/>
                <a:ext cx="2987824" cy="423129"/>
              </a:xfrm>
              <a:prstGeom prst="rect">
                <a:avLst/>
              </a:prstGeom>
              <a:blipFill rotWithShape="1">
                <a:blip r:embed="rId2"/>
                <a:stretch>
                  <a:fillRect l="-2245" t="-1449" b="-260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/>
          <p:cNvSpPr txBox="1"/>
          <p:nvPr/>
        </p:nvSpPr>
        <p:spPr>
          <a:xfrm>
            <a:off x="6208947" y="4639022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b= (5.7 ± 0.001) % </a:t>
            </a:r>
            <a:endParaRPr lang="fr-FR" sz="20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412777"/>
            <a:ext cx="6187193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Espace réservé du numéro de diapositive 6"/>
          <p:cNvSpPr txBox="1">
            <a:spLocks/>
          </p:cNvSpPr>
          <p:nvPr/>
        </p:nvSpPr>
        <p:spPr>
          <a:xfrm>
            <a:off x="8748464" y="6462000"/>
            <a:ext cx="395536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7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13" name="Picture 105" descr="atlas_logo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699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10" y="836712"/>
            <a:ext cx="4158208" cy="30243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36712"/>
            <a:ext cx="4185481" cy="30243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ZoneTexte 10"/>
          <p:cNvSpPr txBox="1"/>
          <p:nvPr/>
        </p:nvSpPr>
        <p:spPr>
          <a:xfrm>
            <a:off x="971600" y="151574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508104" y="148347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861048"/>
            <a:ext cx="4176464" cy="28803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ZoneTexte 13"/>
          <p:cNvSpPr txBox="1"/>
          <p:nvPr/>
        </p:nvSpPr>
        <p:spPr>
          <a:xfrm>
            <a:off x="3419872" y="436510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  <a:r>
              <a:rPr lang="fr-FR" dirty="0" smtClean="0"/>
              <a:t>0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143" y="3861049"/>
            <a:ext cx="4226329" cy="288031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ZoneTexte 15"/>
          <p:cNvSpPr txBox="1"/>
          <p:nvPr/>
        </p:nvSpPr>
        <p:spPr>
          <a:xfrm>
            <a:off x="7308304" y="437419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</a:t>
            </a:r>
            <a:r>
              <a:rPr lang="fr-FR" dirty="0" smtClean="0"/>
              <a:t>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445001" y="57135"/>
            <a:ext cx="8478688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Electrons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</a:t>
            </a:r>
            <a:r>
              <a:rPr lang="el-GR" sz="28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η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Position – fit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with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double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gaussian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Garamond" pitchFamily="18" charset="0"/>
              <a:ea typeface="+mj-ea"/>
              <a:cs typeface="+mj-cs"/>
            </a:endParaRPr>
          </a:p>
        </p:txBody>
      </p:sp>
      <p:sp>
        <p:nvSpPr>
          <p:cNvPr id="18" name="Espace réservé du numéro de diapositive 6"/>
          <p:cNvSpPr txBox="1">
            <a:spLocks/>
          </p:cNvSpPr>
          <p:nvPr/>
        </p:nvSpPr>
        <p:spPr>
          <a:xfrm>
            <a:off x="8748464" y="6462000"/>
            <a:ext cx="395536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8</a:t>
            </a:r>
            <a:endParaRPr lang="fr-FR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48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39553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1" y="764704"/>
            <a:ext cx="4582165" cy="29341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550" y="764704"/>
            <a:ext cx="4505954" cy="29341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ZoneTexte 8"/>
          <p:cNvSpPr txBox="1"/>
          <p:nvPr/>
        </p:nvSpPr>
        <p:spPr>
          <a:xfrm>
            <a:off x="539552" y="1336993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349055" y="12687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150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1" y="3761770"/>
            <a:ext cx="4553586" cy="29150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550" y="3698814"/>
            <a:ext cx="4343682" cy="29722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ZoneTexte 12"/>
          <p:cNvSpPr txBox="1"/>
          <p:nvPr/>
        </p:nvSpPr>
        <p:spPr>
          <a:xfrm>
            <a:off x="5098548" y="42210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300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599659" y="429309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445001" y="57135"/>
            <a:ext cx="8478688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Electrons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– </a:t>
            </a:r>
            <a:r>
              <a:rPr lang="el-GR" sz="28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η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Position – fit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with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 double </a:t>
            </a:r>
            <a:r>
              <a:rPr lang="fr-FR" sz="2800" b="1" dirty="0" err="1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ea typeface="+mj-ea"/>
                <a:cs typeface="+mj-cs"/>
              </a:rPr>
              <a:t>gaussian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Garamond" pitchFamily="18" charset="0"/>
              <a:ea typeface="+mj-ea"/>
              <a:cs typeface="+mj-cs"/>
            </a:endParaRPr>
          </a:p>
        </p:txBody>
      </p:sp>
      <p:sp>
        <p:nvSpPr>
          <p:cNvPr id="15" name="Espace réservé du numéro de diapositive 6"/>
          <p:cNvSpPr txBox="1">
            <a:spLocks/>
          </p:cNvSpPr>
          <p:nvPr/>
        </p:nvSpPr>
        <p:spPr>
          <a:xfrm>
            <a:off x="8820472" y="6462000"/>
            <a:ext cx="395536" cy="396000"/>
          </a:xfrm>
          <a:prstGeom prst="flowChartMagneticTape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9</a:t>
            </a:r>
            <a:endParaRPr lang="fr-FR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20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679</Words>
  <Application>Microsoft Office PowerPoint</Application>
  <PresentationFormat>Affichage à l'écran (4:3)</PresentationFormat>
  <Paragraphs>163</Paragraphs>
  <Slides>29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0" baseType="lpstr">
      <vt:lpstr>Thème Office</vt:lpstr>
      <vt:lpstr>  ATLAS Forward                                  Calorimeter Analysis           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ATLAS Forward                   Calorimeter Analysis              </dc:title>
  <dc:creator>Toshiba</dc:creator>
  <cp:lastModifiedBy>Toshiba</cp:lastModifiedBy>
  <cp:revision>55</cp:revision>
  <dcterms:created xsi:type="dcterms:W3CDTF">2015-10-26T11:54:03Z</dcterms:created>
  <dcterms:modified xsi:type="dcterms:W3CDTF">2015-10-28T15:02:08Z</dcterms:modified>
</cp:coreProperties>
</file>