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67" r:id="rId3"/>
    <p:sldId id="274" r:id="rId4"/>
    <p:sldId id="268" r:id="rId5"/>
    <p:sldId id="275" r:id="rId6"/>
    <p:sldId id="271" r:id="rId7"/>
    <p:sldId id="269" r:id="rId8"/>
    <p:sldId id="272" r:id="rId9"/>
    <p:sldId id="276" r:id="rId10"/>
    <p:sldId id="270" r:id="rId11"/>
    <p:sldId id="273" r:id="rId12"/>
  </p:sldIdLst>
  <p:sldSz cx="9144000" cy="6858000" type="screen4x3"/>
  <p:notesSz cx="6746875" cy="9867900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es" initials="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27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049AEA-73E6-46C1-B681-7003DC3CC29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D069F7F0-7A62-4C53-B131-7B71790FFA4E}">
      <dgm:prSet phldrT="[Text]"/>
      <dgm:spPr/>
      <dgm:t>
        <a:bodyPr/>
        <a:lstStyle/>
        <a:p>
          <a:r>
            <a:rPr lang="en-GB" dirty="0" smtClean="0"/>
            <a:t>Plan</a:t>
          </a:r>
          <a:endParaRPr lang="en-GB" dirty="0"/>
        </a:p>
      </dgm:t>
    </dgm:pt>
    <dgm:pt modelId="{ED92BF80-C6D9-431B-9D6C-41D00A3DE63E}" type="parTrans" cxnId="{6D42A617-080A-4EAE-B582-398E7E46E774}">
      <dgm:prSet/>
      <dgm:spPr/>
      <dgm:t>
        <a:bodyPr/>
        <a:lstStyle/>
        <a:p>
          <a:endParaRPr lang="en-GB"/>
        </a:p>
      </dgm:t>
    </dgm:pt>
    <dgm:pt modelId="{A26A7C3B-0E12-4941-9353-D8AE3BA48409}" type="sibTrans" cxnId="{6D42A617-080A-4EAE-B582-398E7E46E774}">
      <dgm:prSet/>
      <dgm:spPr/>
      <dgm:t>
        <a:bodyPr/>
        <a:lstStyle/>
        <a:p>
          <a:endParaRPr lang="en-GB"/>
        </a:p>
      </dgm:t>
    </dgm:pt>
    <dgm:pt modelId="{E26C3081-C65B-4F07-8A36-43D922A1C3CF}">
      <dgm:prSet phldrT="[Text]"/>
      <dgm:spPr/>
      <dgm:t>
        <a:bodyPr/>
        <a:lstStyle/>
        <a:p>
          <a:r>
            <a:rPr lang="en-GB" dirty="0" smtClean="0"/>
            <a:t>Implement</a:t>
          </a:r>
          <a:endParaRPr lang="en-GB" dirty="0"/>
        </a:p>
      </dgm:t>
    </dgm:pt>
    <dgm:pt modelId="{48E93234-5080-4FA2-827F-439F7E07D34A}" type="parTrans" cxnId="{E244749E-BE36-4933-8A16-AC448F979402}">
      <dgm:prSet/>
      <dgm:spPr/>
      <dgm:t>
        <a:bodyPr/>
        <a:lstStyle/>
        <a:p>
          <a:endParaRPr lang="en-GB"/>
        </a:p>
      </dgm:t>
    </dgm:pt>
    <dgm:pt modelId="{76C87DEE-E331-4A2A-94FF-7C135D8980EF}" type="sibTrans" cxnId="{E244749E-BE36-4933-8A16-AC448F979402}">
      <dgm:prSet/>
      <dgm:spPr/>
      <dgm:t>
        <a:bodyPr/>
        <a:lstStyle/>
        <a:p>
          <a:endParaRPr lang="en-GB"/>
        </a:p>
      </dgm:t>
    </dgm:pt>
    <dgm:pt modelId="{86FBBA3A-7F5B-493F-AB98-4114A767E9DE}">
      <dgm:prSet phldrT="[Text]"/>
      <dgm:spPr/>
      <dgm:t>
        <a:bodyPr/>
        <a:lstStyle/>
        <a:p>
          <a:r>
            <a:rPr lang="en-GB" dirty="0" smtClean="0"/>
            <a:t>Test</a:t>
          </a:r>
          <a:endParaRPr lang="en-GB" dirty="0"/>
        </a:p>
      </dgm:t>
    </dgm:pt>
    <dgm:pt modelId="{A362D3BF-97C2-4932-9082-DF65F9F94578}" type="parTrans" cxnId="{6E85BF23-250E-409C-947B-D25EDB7398AC}">
      <dgm:prSet/>
      <dgm:spPr/>
      <dgm:t>
        <a:bodyPr/>
        <a:lstStyle/>
        <a:p>
          <a:endParaRPr lang="en-GB"/>
        </a:p>
      </dgm:t>
    </dgm:pt>
    <dgm:pt modelId="{DB56F1C3-CE5D-40D5-871F-07AB78E81654}" type="sibTrans" cxnId="{6E85BF23-250E-409C-947B-D25EDB7398AC}">
      <dgm:prSet/>
      <dgm:spPr/>
      <dgm:t>
        <a:bodyPr/>
        <a:lstStyle/>
        <a:p>
          <a:endParaRPr lang="en-GB"/>
        </a:p>
      </dgm:t>
    </dgm:pt>
    <dgm:pt modelId="{B8396BD4-2798-49AC-AC90-77CBB8BB0BF7}" type="pres">
      <dgm:prSet presAssocID="{A2049AEA-73E6-46C1-B681-7003DC3CC295}" presName="Name0" presStyleCnt="0">
        <dgm:presLayoutVars>
          <dgm:dir/>
          <dgm:animLvl val="lvl"/>
          <dgm:resizeHandles val="exact"/>
        </dgm:presLayoutVars>
      </dgm:prSet>
      <dgm:spPr/>
    </dgm:pt>
    <dgm:pt modelId="{A56502A6-071F-4E53-B0F4-F824741812CE}" type="pres">
      <dgm:prSet presAssocID="{D069F7F0-7A62-4C53-B131-7B71790FFA4E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516F50-7E71-408D-BC98-82BCF417D32C}" type="pres">
      <dgm:prSet presAssocID="{A26A7C3B-0E12-4941-9353-D8AE3BA48409}" presName="parTxOnlySpace" presStyleCnt="0"/>
      <dgm:spPr/>
    </dgm:pt>
    <dgm:pt modelId="{758EF936-26A3-4B6F-9AFA-ACAC66EC3435}" type="pres">
      <dgm:prSet presAssocID="{E26C3081-C65B-4F07-8A36-43D922A1C3CF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3CE2FB-25D0-463A-AF15-8D75B363B19F}" type="pres">
      <dgm:prSet presAssocID="{76C87DEE-E331-4A2A-94FF-7C135D8980EF}" presName="parTxOnlySpace" presStyleCnt="0"/>
      <dgm:spPr/>
    </dgm:pt>
    <dgm:pt modelId="{862D0D45-4D2C-455D-9CC9-EB9B6F5938B6}" type="pres">
      <dgm:prSet presAssocID="{86FBBA3A-7F5B-493F-AB98-4114A767E9DE}" presName="parTxOnly" presStyleLbl="node1" presStyleIdx="2" presStyleCnt="3" custLinFactNeighborX="-6016" custLinFactNeighborY="7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665EDFA-665A-4119-8791-A4B37CAB1014}" type="presOf" srcId="{A2049AEA-73E6-46C1-B681-7003DC3CC295}" destId="{B8396BD4-2798-49AC-AC90-77CBB8BB0BF7}" srcOrd="0" destOrd="0" presId="urn:microsoft.com/office/officeart/2005/8/layout/chevron1"/>
    <dgm:cxn modelId="{BFBDCBC6-E235-4D3A-B0AF-86DC20ABA48D}" type="presOf" srcId="{E26C3081-C65B-4F07-8A36-43D922A1C3CF}" destId="{758EF936-26A3-4B6F-9AFA-ACAC66EC3435}" srcOrd="0" destOrd="0" presId="urn:microsoft.com/office/officeart/2005/8/layout/chevron1"/>
    <dgm:cxn modelId="{6D42A617-080A-4EAE-B582-398E7E46E774}" srcId="{A2049AEA-73E6-46C1-B681-7003DC3CC295}" destId="{D069F7F0-7A62-4C53-B131-7B71790FFA4E}" srcOrd="0" destOrd="0" parTransId="{ED92BF80-C6D9-431B-9D6C-41D00A3DE63E}" sibTransId="{A26A7C3B-0E12-4941-9353-D8AE3BA48409}"/>
    <dgm:cxn modelId="{FC116C88-AD4A-42AB-A74E-CFE845757A68}" type="presOf" srcId="{D069F7F0-7A62-4C53-B131-7B71790FFA4E}" destId="{A56502A6-071F-4E53-B0F4-F824741812CE}" srcOrd="0" destOrd="0" presId="urn:microsoft.com/office/officeart/2005/8/layout/chevron1"/>
    <dgm:cxn modelId="{6E85BF23-250E-409C-947B-D25EDB7398AC}" srcId="{A2049AEA-73E6-46C1-B681-7003DC3CC295}" destId="{86FBBA3A-7F5B-493F-AB98-4114A767E9DE}" srcOrd="2" destOrd="0" parTransId="{A362D3BF-97C2-4932-9082-DF65F9F94578}" sibTransId="{DB56F1C3-CE5D-40D5-871F-07AB78E81654}"/>
    <dgm:cxn modelId="{E244749E-BE36-4933-8A16-AC448F979402}" srcId="{A2049AEA-73E6-46C1-B681-7003DC3CC295}" destId="{E26C3081-C65B-4F07-8A36-43D922A1C3CF}" srcOrd="1" destOrd="0" parTransId="{48E93234-5080-4FA2-827F-439F7E07D34A}" sibTransId="{76C87DEE-E331-4A2A-94FF-7C135D8980EF}"/>
    <dgm:cxn modelId="{EF65293A-B1A2-4E24-971F-07B156CA281D}" type="presOf" srcId="{86FBBA3A-7F5B-493F-AB98-4114A767E9DE}" destId="{862D0D45-4D2C-455D-9CC9-EB9B6F5938B6}" srcOrd="0" destOrd="0" presId="urn:microsoft.com/office/officeart/2005/8/layout/chevron1"/>
    <dgm:cxn modelId="{42B3AFAF-8A48-41C9-9CA8-1032E8BE0ACF}" type="presParOf" srcId="{B8396BD4-2798-49AC-AC90-77CBB8BB0BF7}" destId="{A56502A6-071F-4E53-B0F4-F824741812CE}" srcOrd="0" destOrd="0" presId="urn:microsoft.com/office/officeart/2005/8/layout/chevron1"/>
    <dgm:cxn modelId="{79595D16-EBBB-413B-A02C-082C780C769F}" type="presParOf" srcId="{B8396BD4-2798-49AC-AC90-77CBB8BB0BF7}" destId="{5E516F50-7E71-408D-BC98-82BCF417D32C}" srcOrd="1" destOrd="0" presId="urn:microsoft.com/office/officeart/2005/8/layout/chevron1"/>
    <dgm:cxn modelId="{9CA64A32-08CB-47AA-8FB9-BFCF09393605}" type="presParOf" srcId="{B8396BD4-2798-49AC-AC90-77CBB8BB0BF7}" destId="{758EF936-26A3-4B6F-9AFA-ACAC66EC3435}" srcOrd="2" destOrd="0" presId="urn:microsoft.com/office/officeart/2005/8/layout/chevron1"/>
    <dgm:cxn modelId="{8D8CA4E7-359B-413B-9E06-C40F3AA9130C}" type="presParOf" srcId="{B8396BD4-2798-49AC-AC90-77CBB8BB0BF7}" destId="{873CE2FB-25D0-463A-AF15-8D75B363B19F}" srcOrd="3" destOrd="0" presId="urn:microsoft.com/office/officeart/2005/8/layout/chevron1"/>
    <dgm:cxn modelId="{75E5FBF5-9766-4377-9DBF-A46985A50E40}" type="presParOf" srcId="{B8396BD4-2798-49AC-AC90-77CBB8BB0BF7}" destId="{862D0D45-4D2C-455D-9CC9-EB9B6F5938B6}" srcOrd="4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C8DE15-635E-4AC0-BA28-832AA69A08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E37413-0442-4923-8255-2E20A90C80AA}">
      <dgm:prSet phldrT="[Text]"/>
      <dgm:spPr/>
      <dgm:t>
        <a:bodyPr/>
        <a:lstStyle/>
        <a:p>
          <a:r>
            <a:rPr lang="en-GB" dirty="0" smtClean="0"/>
            <a:t>UMD</a:t>
          </a:r>
          <a:endParaRPr lang="en-GB" dirty="0"/>
        </a:p>
      </dgm:t>
    </dgm:pt>
    <dgm:pt modelId="{45DC371E-07EE-434A-96D0-622F1DA08DCC}" type="parTrans" cxnId="{AA1C4633-7CE6-4502-B5E3-E8EC18E3623D}">
      <dgm:prSet/>
      <dgm:spPr/>
      <dgm:t>
        <a:bodyPr/>
        <a:lstStyle/>
        <a:p>
          <a:endParaRPr lang="en-GB"/>
        </a:p>
      </dgm:t>
    </dgm:pt>
    <dgm:pt modelId="{19603F97-8982-40C9-8FD8-B7316FB4B3B2}" type="sibTrans" cxnId="{AA1C4633-7CE6-4502-B5E3-E8EC18E3623D}">
      <dgm:prSet/>
      <dgm:spPr>
        <a:ln w="38100"/>
      </dgm:spPr>
      <dgm:t>
        <a:bodyPr/>
        <a:lstStyle/>
        <a:p>
          <a:endParaRPr lang="en-GB"/>
        </a:p>
      </dgm:t>
    </dgm:pt>
    <dgm:pt modelId="{9B84017A-EF58-4DD7-9881-2F3F763C3E8C}">
      <dgm:prSet phldrT="[Text]"/>
      <dgm:spPr/>
      <dgm:t>
        <a:bodyPr/>
        <a:lstStyle/>
        <a:p>
          <a:r>
            <a:rPr lang="en-GB" dirty="0" smtClean="0"/>
            <a:t>MU</a:t>
          </a:r>
        </a:p>
      </dgm:t>
    </dgm:pt>
    <dgm:pt modelId="{EC1F444E-621C-43B9-B5B8-F3178E5E9C06}" type="parTrans" cxnId="{FC21DA33-D1B6-48E6-AE22-C272867DEDBC}">
      <dgm:prSet/>
      <dgm:spPr/>
      <dgm:t>
        <a:bodyPr/>
        <a:lstStyle/>
        <a:p>
          <a:endParaRPr lang="en-GB"/>
        </a:p>
      </dgm:t>
    </dgm:pt>
    <dgm:pt modelId="{775EB7CA-C899-4816-B892-DDA77B5DE682}" type="sibTrans" cxnId="{FC21DA33-D1B6-48E6-AE22-C272867DEDBC}">
      <dgm:prSet/>
      <dgm:spPr>
        <a:ln w="38100"/>
      </dgm:spPr>
      <dgm:t>
        <a:bodyPr/>
        <a:lstStyle/>
        <a:p>
          <a:endParaRPr lang="en-GB"/>
        </a:p>
      </dgm:t>
    </dgm:pt>
    <dgm:pt modelId="{68C6098D-28EC-49AE-B48B-A82389223A25}">
      <dgm:prSet phldrT="[Text]"/>
      <dgm:spPr/>
      <dgm:t>
        <a:bodyPr/>
        <a:lstStyle/>
        <a:p>
          <a:r>
            <a:rPr lang="en-GB" dirty="0" smtClean="0"/>
            <a:t>MCB</a:t>
          </a:r>
          <a:endParaRPr lang="en-GB" dirty="0"/>
        </a:p>
      </dgm:t>
    </dgm:pt>
    <dgm:pt modelId="{C806333F-345B-4411-B9E0-41C1E40F3A51}" type="parTrans" cxnId="{0249212E-BD65-43DA-8C4F-1EB0DD0E9A7D}">
      <dgm:prSet/>
      <dgm:spPr/>
      <dgm:t>
        <a:bodyPr/>
        <a:lstStyle/>
        <a:p>
          <a:endParaRPr lang="en-GB"/>
        </a:p>
      </dgm:t>
    </dgm:pt>
    <dgm:pt modelId="{0C8B8BDC-FD08-4145-ABC8-6067C72DAA83}" type="sibTrans" cxnId="{0249212E-BD65-43DA-8C4F-1EB0DD0E9A7D}">
      <dgm:prSet/>
      <dgm:spPr>
        <a:ln w="38100"/>
      </dgm:spPr>
      <dgm:t>
        <a:bodyPr/>
        <a:lstStyle/>
        <a:p>
          <a:endParaRPr lang="en-GB"/>
        </a:p>
      </dgm:t>
    </dgm:pt>
    <dgm:pt modelId="{CBFF423F-0498-455C-89B3-22670879264D}" type="pres">
      <dgm:prSet presAssocID="{86C8DE15-635E-4AC0-BA28-832AA69A08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A64FF3-03DD-4A5C-B1A1-7B569BCBA279}" type="pres">
      <dgm:prSet presAssocID="{E2E37413-0442-4923-8255-2E20A90C80AA}" presName="node" presStyleLbl="node1" presStyleIdx="0" presStyleCnt="3" custRadScaleRad="100194" custRadScaleInc="-63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A59365-1749-49B8-A86D-4711A73616D3}" type="pres">
      <dgm:prSet presAssocID="{E2E37413-0442-4923-8255-2E20A90C80AA}" presName="spNode" presStyleCnt="0"/>
      <dgm:spPr/>
    </dgm:pt>
    <dgm:pt modelId="{11380F10-B28B-450F-89C6-AF5B560C849D}" type="pres">
      <dgm:prSet presAssocID="{19603F97-8982-40C9-8FD8-B7316FB4B3B2}" presName="sibTrans" presStyleLbl="sibTrans1D1" presStyleIdx="0" presStyleCnt="3"/>
      <dgm:spPr/>
      <dgm:t>
        <a:bodyPr/>
        <a:lstStyle/>
        <a:p>
          <a:endParaRPr lang="en-GB"/>
        </a:p>
      </dgm:t>
    </dgm:pt>
    <dgm:pt modelId="{B4DA0A58-C1C4-4991-91EF-2C83B34CC03C}" type="pres">
      <dgm:prSet presAssocID="{68C6098D-28EC-49AE-B48B-A82389223A2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44495A-3929-4C32-A0FA-4D19D9365C1D}" type="pres">
      <dgm:prSet presAssocID="{68C6098D-28EC-49AE-B48B-A82389223A25}" presName="spNode" presStyleCnt="0"/>
      <dgm:spPr/>
    </dgm:pt>
    <dgm:pt modelId="{51D0A344-0CFC-4C85-93AB-2573AC22D96E}" type="pres">
      <dgm:prSet presAssocID="{0C8B8BDC-FD08-4145-ABC8-6067C72DAA83}" presName="sibTrans" presStyleLbl="sibTrans1D1" presStyleIdx="1" presStyleCnt="3"/>
      <dgm:spPr/>
      <dgm:t>
        <a:bodyPr/>
        <a:lstStyle/>
        <a:p>
          <a:endParaRPr lang="en-GB"/>
        </a:p>
      </dgm:t>
    </dgm:pt>
    <dgm:pt modelId="{C3B63504-B1C2-4015-802F-23037804EDAD}" type="pres">
      <dgm:prSet presAssocID="{9B84017A-EF58-4DD7-9881-2F3F763C3E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F9CC532-CF7E-4352-B5F0-96DAEEA72E88}" type="pres">
      <dgm:prSet presAssocID="{9B84017A-EF58-4DD7-9881-2F3F763C3E8C}" presName="spNode" presStyleCnt="0"/>
      <dgm:spPr/>
    </dgm:pt>
    <dgm:pt modelId="{4DA98303-6830-4455-B148-45E80CD711E7}" type="pres">
      <dgm:prSet presAssocID="{775EB7CA-C899-4816-B892-DDA77B5DE682}" presName="sibTrans" presStyleLbl="sibTrans1D1" presStyleIdx="2" presStyleCnt="3"/>
      <dgm:spPr/>
      <dgm:t>
        <a:bodyPr/>
        <a:lstStyle/>
        <a:p>
          <a:endParaRPr lang="en-GB"/>
        </a:p>
      </dgm:t>
    </dgm:pt>
  </dgm:ptLst>
  <dgm:cxnLst>
    <dgm:cxn modelId="{AFBBF85E-470A-43EB-A19D-AAC027DCD5FC}" type="presOf" srcId="{19603F97-8982-40C9-8FD8-B7316FB4B3B2}" destId="{11380F10-B28B-450F-89C6-AF5B560C849D}" srcOrd="0" destOrd="0" presId="urn:microsoft.com/office/officeart/2005/8/layout/cycle5"/>
    <dgm:cxn modelId="{0249212E-BD65-43DA-8C4F-1EB0DD0E9A7D}" srcId="{86C8DE15-635E-4AC0-BA28-832AA69A0805}" destId="{68C6098D-28EC-49AE-B48B-A82389223A25}" srcOrd="1" destOrd="0" parTransId="{C806333F-345B-4411-B9E0-41C1E40F3A51}" sibTransId="{0C8B8BDC-FD08-4145-ABC8-6067C72DAA83}"/>
    <dgm:cxn modelId="{9C033ECC-EB65-4CB6-91AB-0BE8CD812287}" type="presOf" srcId="{86C8DE15-635E-4AC0-BA28-832AA69A0805}" destId="{CBFF423F-0498-455C-89B3-22670879264D}" srcOrd="0" destOrd="0" presId="urn:microsoft.com/office/officeart/2005/8/layout/cycle5"/>
    <dgm:cxn modelId="{104BB598-C42F-41B3-9A8C-3AD651D2876B}" type="presOf" srcId="{775EB7CA-C899-4816-B892-DDA77B5DE682}" destId="{4DA98303-6830-4455-B148-45E80CD711E7}" srcOrd="0" destOrd="0" presId="urn:microsoft.com/office/officeart/2005/8/layout/cycle5"/>
    <dgm:cxn modelId="{FC21DA33-D1B6-48E6-AE22-C272867DEDBC}" srcId="{86C8DE15-635E-4AC0-BA28-832AA69A0805}" destId="{9B84017A-EF58-4DD7-9881-2F3F763C3E8C}" srcOrd="2" destOrd="0" parTransId="{EC1F444E-621C-43B9-B5B8-F3178E5E9C06}" sibTransId="{775EB7CA-C899-4816-B892-DDA77B5DE682}"/>
    <dgm:cxn modelId="{AE09EA48-3CDB-4ACF-81DD-255A398909AE}" type="presOf" srcId="{9B84017A-EF58-4DD7-9881-2F3F763C3E8C}" destId="{C3B63504-B1C2-4015-802F-23037804EDAD}" srcOrd="0" destOrd="0" presId="urn:microsoft.com/office/officeart/2005/8/layout/cycle5"/>
    <dgm:cxn modelId="{2182B4A9-8151-4FBC-B30A-DE05A5158208}" type="presOf" srcId="{68C6098D-28EC-49AE-B48B-A82389223A25}" destId="{B4DA0A58-C1C4-4991-91EF-2C83B34CC03C}" srcOrd="0" destOrd="0" presId="urn:microsoft.com/office/officeart/2005/8/layout/cycle5"/>
    <dgm:cxn modelId="{D45C5E7A-AFDA-4D8F-8B9C-7B0F79AAC599}" type="presOf" srcId="{E2E37413-0442-4923-8255-2E20A90C80AA}" destId="{84A64FF3-03DD-4A5C-B1A1-7B569BCBA279}" srcOrd="0" destOrd="0" presId="urn:microsoft.com/office/officeart/2005/8/layout/cycle5"/>
    <dgm:cxn modelId="{AA1C4633-7CE6-4502-B5E3-E8EC18E3623D}" srcId="{86C8DE15-635E-4AC0-BA28-832AA69A0805}" destId="{E2E37413-0442-4923-8255-2E20A90C80AA}" srcOrd="0" destOrd="0" parTransId="{45DC371E-07EE-434A-96D0-622F1DA08DCC}" sibTransId="{19603F97-8982-40C9-8FD8-B7316FB4B3B2}"/>
    <dgm:cxn modelId="{01FCC733-79D3-43E3-8ABF-F5ACE8C4AB38}" type="presOf" srcId="{0C8B8BDC-FD08-4145-ABC8-6067C72DAA83}" destId="{51D0A344-0CFC-4C85-93AB-2573AC22D96E}" srcOrd="0" destOrd="0" presId="urn:microsoft.com/office/officeart/2005/8/layout/cycle5"/>
    <dgm:cxn modelId="{E793ED56-B056-42EC-B5AD-DCD22DB9DFAB}" type="presParOf" srcId="{CBFF423F-0498-455C-89B3-22670879264D}" destId="{84A64FF3-03DD-4A5C-B1A1-7B569BCBA279}" srcOrd="0" destOrd="0" presId="urn:microsoft.com/office/officeart/2005/8/layout/cycle5"/>
    <dgm:cxn modelId="{D1EAB249-9B55-4475-A530-805DF6239FD2}" type="presParOf" srcId="{CBFF423F-0498-455C-89B3-22670879264D}" destId="{30A59365-1749-49B8-A86D-4711A73616D3}" srcOrd="1" destOrd="0" presId="urn:microsoft.com/office/officeart/2005/8/layout/cycle5"/>
    <dgm:cxn modelId="{D01D2E68-2AD1-462E-A4E4-5B77BAB2F5A1}" type="presParOf" srcId="{CBFF423F-0498-455C-89B3-22670879264D}" destId="{11380F10-B28B-450F-89C6-AF5B560C849D}" srcOrd="2" destOrd="0" presId="urn:microsoft.com/office/officeart/2005/8/layout/cycle5"/>
    <dgm:cxn modelId="{A96C5523-D296-4EBB-9B71-974EF65CCE86}" type="presParOf" srcId="{CBFF423F-0498-455C-89B3-22670879264D}" destId="{B4DA0A58-C1C4-4991-91EF-2C83B34CC03C}" srcOrd="3" destOrd="0" presId="urn:microsoft.com/office/officeart/2005/8/layout/cycle5"/>
    <dgm:cxn modelId="{F6834FC6-D07C-4A21-ABC7-264258F0A7B6}" type="presParOf" srcId="{CBFF423F-0498-455C-89B3-22670879264D}" destId="{BB44495A-3929-4C32-A0FA-4D19D9365C1D}" srcOrd="4" destOrd="0" presId="urn:microsoft.com/office/officeart/2005/8/layout/cycle5"/>
    <dgm:cxn modelId="{640EF6FE-D3A1-489B-BB72-B72E1F81BC44}" type="presParOf" srcId="{CBFF423F-0498-455C-89B3-22670879264D}" destId="{51D0A344-0CFC-4C85-93AB-2573AC22D96E}" srcOrd="5" destOrd="0" presId="urn:microsoft.com/office/officeart/2005/8/layout/cycle5"/>
    <dgm:cxn modelId="{28BDC76C-127B-45D9-A827-CDE5AB9DB890}" type="presParOf" srcId="{CBFF423F-0498-455C-89B3-22670879264D}" destId="{C3B63504-B1C2-4015-802F-23037804EDAD}" srcOrd="6" destOrd="0" presId="urn:microsoft.com/office/officeart/2005/8/layout/cycle5"/>
    <dgm:cxn modelId="{1582E268-5917-4E51-B225-52147847E5E1}" type="presParOf" srcId="{CBFF423F-0498-455C-89B3-22670879264D}" destId="{8F9CC532-CF7E-4352-B5F0-96DAEEA72E88}" srcOrd="7" destOrd="0" presId="urn:microsoft.com/office/officeart/2005/8/layout/cycle5"/>
    <dgm:cxn modelId="{F88FD0B4-2F9E-405B-A222-6CDB48B52AB8}" type="presParOf" srcId="{CBFF423F-0498-455C-89B3-22670879264D}" destId="{4DA98303-6830-4455-B148-45E80CD711E7}" srcOrd="8" destOrd="0" presId="urn:microsoft.com/office/officeart/2005/8/layout/cycle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5CD7B1-975C-4782-8CFF-DBDC77482C4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40070C5-088B-4C62-8541-8E9A52BF7570}">
      <dgm:prSet phldrT="[Text]"/>
      <dgm:spPr/>
      <dgm:t>
        <a:bodyPr/>
        <a:lstStyle/>
        <a:p>
          <a:r>
            <a:rPr lang="en-GB" dirty="0" smtClean="0"/>
            <a:t>UMD</a:t>
          </a:r>
          <a:endParaRPr lang="en-GB" dirty="0"/>
        </a:p>
      </dgm:t>
    </dgm:pt>
    <dgm:pt modelId="{8027C594-4998-4817-97E6-371333B3A690}" type="parTrans" cxnId="{4CAAB238-7F79-4A5A-B3B6-46A2D039ADA6}">
      <dgm:prSet/>
      <dgm:spPr/>
      <dgm:t>
        <a:bodyPr/>
        <a:lstStyle/>
        <a:p>
          <a:endParaRPr lang="en-GB"/>
        </a:p>
      </dgm:t>
    </dgm:pt>
    <dgm:pt modelId="{36BDCF89-9C2E-43A0-A01A-231B8AE8C633}" type="sibTrans" cxnId="{4CAAB238-7F79-4A5A-B3B6-46A2D039ADA6}">
      <dgm:prSet/>
      <dgm:spPr>
        <a:ln w="38100"/>
      </dgm:spPr>
      <dgm:t>
        <a:bodyPr/>
        <a:lstStyle/>
        <a:p>
          <a:endParaRPr lang="en-GB"/>
        </a:p>
      </dgm:t>
    </dgm:pt>
    <dgm:pt modelId="{78A08C39-41C4-4472-8C14-00494A11DF2B}">
      <dgm:prSet phldrT="[Text]"/>
      <dgm:spPr/>
      <dgm:t>
        <a:bodyPr/>
        <a:lstStyle/>
        <a:p>
          <a:r>
            <a:rPr lang="en-GB" dirty="0" smtClean="0"/>
            <a:t>MU</a:t>
          </a:r>
          <a:endParaRPr lang="en-GB" dirty="0"/>
        </a:p>
      </dgm:t>
    </dgm:pt>
    <dgm:pt modelId="{3DE7F6E3-4B6F-4E4C-A424-D2AD45947979}" type="parTrans" cxnId="{BD23972B-34E2-4CA0-A2E0-ABDF269C672B}">
      <dgm:prSet/>
      <dgm:spPr/>
      <dgm:t>
        <a:bodyPr/>
        <a:lstStyle/>
        <a:p>
          <a:endParaRPr lang="en-GB"/>
        </a:p>
      </dgm:t>
    </dgm:pt>
    <dgm:pt modelId="{E26D6DA3-B24D-427E-B923-52D8BD74F1C3}" type="sibTrans" cxnId="{BD23972B-34E2-4CA0-A2E0-ABDF269C672B}">
      <dgm:prSet/>
      <dgm:spPr>
        <a:ln w="38100"/>
      </dgm:spPr>
      <dgm:t>
        <a:bodyPr/>
        <a:lstStyle/>
        <a:p>
          <a:endParaRPr lang="en-GB"/>
        </a:p>
      </dgm:t>
    </dgm:pt>
    <dgm:pt modelId="{893D610F-A909-4756-9FD9-0F607BA4527E}">
      <dgm:prSet phldrT="[Text]"/>
      <dgm:spPr/>
      <dgm:t>
        <a:bodyPr/>
        <a:lstStyle/>
        <a:p>
          <a:r>
            <a:rPr lang="en-GB" dirty="0" smtClean="0"/>
            <a:t>NGI</a:t>
          </a:r>
          <a:endParaRPr lang="en-GB" dirty="0"/>
        </a:p>
      </dgm:t>
    </dgm:pt>
    <dgm:pt modelId="{21D60DE1-424A-428D-8DB8-D7E50B554DB0}" type="parTrans" cxnId="{95BD0021-E961-44A9-BC29-036288B85C0E}">
      <dgm:prSet/>
      <dgm:spPr/>
      <dgm:t>
        <a:bodyPr/>
        <a:lstStyle/>
        <a:p>
          <a:endParaRPr lang="en-GB"/>
        </a:p>
      </dgm:t>
    </dgm:pt>
    <dgm:pt modelId="{BB68C8EC-F6D0-413A-BDF0-9513FA3231AB}" type="sibTrans" cxnId="{95BD0021-E961-44A9-BC29-036288B85C0E}">
      <dgm:prSet/>
      <dgm:spPr>
        <a:ln w="38100"/>
      </dgm:spPr>
      <dgm:t>
        <a:bodyPr/>
        <a:lstStyle/>
        <a:p>
          <a:endParaRPr lang="en-GB"/>
        </a:p>
      </dgm:t>
    </dgm:pt>
    <dgm:pt modelId="{FA4DA179-FDC0-4F7D-8B31-4D851A46DCEF}" type="pres">
      <dgm:prSet presAssocID="{975CD7B1-975C-4782-8CFF-DBDC77482C4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51E057B-C857-4060-9A0D-D9FE6366EE0B}" type="pres">
      <dgm:prSet presAssocID="{E40070C5-088B-4C62-8541-8E9A52BF757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222874-1B2B-4F86-956B-32C861744D95}" type="pres">
      <dgm:prSet presAssocID="{E40070C5-088B-4C62-8541-8E9A52BF7570}" presName="spNode" presStyleCnt="0"/>
      <dgm:spPr/>
    </dgm:pt>
    <dgm:pt modelId="{31EC92EF-0124-4B4E-9333-2B142DE15BBB}" type="pres">
      <dgm:prSet presAssocID="{36BDCF89-9C2E-43A0-A01A-231B8AE8C633}" presName="sibTrans" presStyleLbl="sibTrans1D1" presStyleIdx="0" presStyleCnt="3"/>
      <dgm:spPr/>
      <dgm:t>
        <a:bodyPr/>
        <a:lstStyle/>
        <a:p>
          <a:endParaRPr lang="en-GB"/>
        </a:p>
      </dgm:t>
    </dgm:pt>
    <dgm:pt modelId="{C4645F11-539F-4F89-BA6C-45AB1E2B7756}" type="pres">
      <dgm:prSet presAssocID="{78A08C39-41C4-4472-8C14-00494A11DF2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050F06-5548-4DD6-825F-1D7A48998EA9}" type="pres">
      <dgm:prSet presAssocID="{78A08C39-41C4-4472-8C14-00494A11DF2B}" presName="spNode" presStyleCnt="0"/>
      <dgm:spPr/>
    </dgm:pt>
    <dgm:pt modelId="{7A589CA6-A755-4E8E-A5EA-76739B329408}" type="pres">
      <dgm:prSet presAssocID="{E26D6DA3-B24D-427E-B923-52D8BD74F1C3}" presName="sibTrans" presStyleLbl="sibTrans1D1" presStyleIdx="1" presStyleCnt="3"/>
      <dgm:spPr/>
      <dgm:t>
        <a:bodyPr/>
        <a:lstStyle/>
        <a:p>
          <a:endParaRPr lang="en-GB"/>
        </a:p>
      </dgm:t>
    </dgm:pt>
    <dgm:pt modelId="{90CF35C4-4B58-48BD-80F2-A6559B6937DB}" type="pres">
      <dgm:prSet presAssocID="{893D610F-A909-4756-9FD9-0F607BA452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8F914F-F1F6-41EE-AD1E-73441E8206EB}" type="pres">
      <dgm:prSet presAssocID="{893D610F-A909-4756-9FD9-0F607BA4527E}" presName="spNode" presStyleCnt="0"/>
      <dgm:spPr/>
    </dgm:pt>
    <dgm:pt modelId="{242627C6-CFAE-4663-BBB9-3536AC79372F}" type="pres">
      <dgm:prSet presAssocID="{BB68C8EC-F6D0-413A-BDF0-9513FA3231AB}" presName="sibTrans" presStyleLbl="sibTrans1D1" presStyleIdx="2" presStyleCnt="3"/>
      <dgm:spPr/>
      <dgm:t>
        <a:bodyPr/>
        <a:lstStyle/>
        <a:p>
          <a:endParaRPr lang="en-GB"/>
        </a:p>
      </dgm:t>
    </dgm:pt>
  </dgm:ptLst>
  <dgm:cxnLst>
    <dgm:cxn modelId="{BD23972B-34E2-4CA0-A2E0-ABDF269C672B}" srcId="{975CD7B1-975C-4782-8CFF-DBDC77482C45}" destId="{78A08C39-41C4-4472-8C14-00494A11DF2B}" srcOrd="1" destOrd="0" parTransId="{3DE7F6E3-4B6F-4E4C-A424-D2AD45947979}" sibTransId="{E26D6DA3-B24D-427E-B923-52D8BD74F1C3}"/>
    <dgm:cxn modelId="{85DD9E46-1527-4E46-A5F7-55ECBA4CBF63}" type="presOf" srcId="{E40070C5-088B-4C62-8541-8E9A52BF7570}" destId="{351E057B-C857-4060-9A0D-D9FE6366EE0B}" srcOrd="0" destOrd="0" presId="urn:microsoft.com/office/officeart/2005/8/layout/cycle5"/>
    <dgm:cxn modelId="{95BD0021-E961-44A9-BC29-036288B85C0E}" srcId="{975CD7B1-975C-4782-8CFF-DBDC77482C45}" destId="{893D610F-A909-4756-9FD9-0F607BA4527E}" srcOrd="2" destOrd="0" parTransId="{21D60DE1-424A-428D-8DB8-D7E50B554DB0}" sibTransId="{BB68C8EC-F6D0-413A-BDF0-9513FA3231AB}"/>
    <dgm:cxn modelId="{700ED484-8366-40EC-A4AD-EC2536458F33}" type="presOf" srcId="{36BDCF89-9C2E-43A0-A01A-231B8AE8C633}" destId="{31EC92EF-0124-4B4E-9333-2B142DE15BBB}" srcOrd="0" destOrd="0" presId="urn:microsoft.com/office/officeart/2005/8/layout/cycle5"/>
    <dgm:cxn modelId="{4CAAB238-7F79-4A5A-B3B6-46A2D039ADA6}" srcId="{975CD7B1-975C-4782-8CFF-DBDC77482C45}" destId="{E40070C5-088B-4C62-8541-8E9A52BF7570}" srcOrd="0" destOrd="0" parTransId="{8027C594-4998-4817-97E6-371333B3A690}" sibTransId="{36BDCF89-9C2E-43A0-A01A-231B8AE8C633}"/>
    <dgm:cxn modelId="{D02DA9C7-C71C-4926-A64B-5119DDB667ED}" type="presOf" srcId="{78A08C39-41C4-4472-8C14-00494A11DF2B}" destId="{C4645F11-539F-4F89-BA6C-45AB1E2B7756}" srcOrd="0" destOrd="0" presId="urn:microsoft.com/office/officeart/2005/8/layout/cycle5"/>
    <dgm:cxn modelId="{EB2ED657-5379-404C-A9FF-0A8B036DD2BD}" type="presOf" srcId="{BB68C8EC-F6D0-413A-BDF0-9513FA3231AB}" destId="{242627C6-CFAE-4663-BBB9-3536AC79372F}" srcOrd="0" destOrd="0" presId="urn:microsoft.com/office/officeart/2005/8/layout/cycle5"/>
    <dgm:cxn modelId="{0B3C3B68-4482-401F-8159-CDF05AA70D99}" type="presOf" srcId="{975CD7B1-975C-4782-8CFF-DBDC77482C45}" destId="{FA4DA179-FDC0-4F7D-8B31-4D851A46DCEF}" srcOrd="0" destOrd="0" presId="urn:microsoft.com/office/officeart/2005/8/layout/cycle5"/>
    <dgm:cxn modelId="{D699394A-25F5-4425-85C6-2BC88E4D43AC}" type="presOf" srcId="{E26D6DA3-B24D-427E-B923-52D8BD74F1C3}" destId="{7A589CA6-A755-4E8E-A5EA-76739B329408}" srcOrd="0" destOrd="0" presId="urn:microsoft.com/office/officeart/2005/8/layout/cycle5"/>
    <dgm:cxn modelId="{B9CFAFCD-EF5C-4B82-B0C3-83FDFBA37068}" type="presOf" srcId="{893D610F-A909-4756-9FD9-0F607BA4527E}" destId="{90CF35C4-4B58-48BD-80F2-A6559B6937DB}" srcOrd="0" destOrd="0" presId="urn:microsoft.com/office/officeart/2005/8/layout/cycle5"/>
    <dgm:cxn modelId="{EC6E51D7-0115-4826-922D-652B0AF58619}" type="presParOf" srcId="{FA4DA179-FDC0-4F7D-8B31-4D851A46DCEF}" destId="{351E057B-C857-4060-9A0D-D9FE6366EE0B}" srcOrd="0" destOrd="0" presId="urn:microsoft.com/office/officeart/2005/8/layout/cycle5"/>
    <dgm:cxn modelId="{C95FA575-B406-416B-BFDA-12D8C58B9472}" type="presParOf" srcId="{FA4DA179-FDC0-4F7D-8B31-4D851A46DCEF}" destId="{B7222874-1B2B-4F86-956B-32C861744D95}" srcOrd="1" destOrd="0" presId="urn:microsoft.com/office/officeart/2005/8/layout/cycle5"/>
    <dgm:cxn modelId="{C3225F34-C014-417A-BF7F-A1FF332F6A33}" type="presParOf" srcId="{FA4DA179-FDC0-4F7D-8B31-4D851A46DCEF}" destId="{31EC92EF-0124-4B4E-9333-2B142DE15BBB}" srcOrd="2" destOrd="0" presId="urn:microsoft.com/office/officeart/2005/8/layout/cycle5"/>
    <dgm:cxn modelId="{884C21D8-D12E-48A0-B25B-82FA24C8054A}" type="presParOf" srcId="{FA4DA179-FDC0-4F7D-8B31-4D851A46DCEF}" destId="{C4645F11-539F-4F89-BA6C-45AB1E2B7756}" srcOrd="3" destOrd="0" presId="urn:microsoft.com/office/officeart/2005/8/layout/cycle5"/>
    <dgm:cxn modelId="{D5E065A6-46F5-4BA4-82FE-FCBBF4D629BA}" type="presParOf" srcId="{FA4DA179-FDC0-4F7D-8B31-4D851A46DCEF}" destId="{73050F06-5548-4DD6-825F-1D7A48998EA9}" srcOrd="4" destOrd="0" presId="urn:microsoft.com/office/officeart/2005/8/layout/cycle5"/>
    <dgm:cxn modelId="{19A07BAD-0827-421A-BD6E-6CFDC14428E1}" type="presParOf" srcId="{FA4DA179-FDC0-4F7D-8B31-4D851A46DCEF}" destId="{7A589CA6-A755-4E8E-A5EA-76739B329408}" srcOrd="5" destOrd="0" presId="urn:microsoft.com/office/officeart/2005/8/layout/cycle5"/>
    <dgm:cxn modelId="{9ABD1F05-F2F8-4633-B6A4-F080EF6D9A7B}" type="presParOf" srcId="{FA4DA179-FDC0-4F7D-8B31-4D851A46DCEF}" destId="{90CF35C4-4B58-48BD-80F2-A6559B6937DB}" srcOrd="6" destOrd="0" presId="urn:microsoft.com/office/officeart/2005/8/layout/cycle5"/>
    <dgm:cxn modelId="{147A3FB0-6F62-40C5-9125-FDFB5AAEF2F2}" type="presParOf" srcId="{FA4DA179-FDC0-4F7D-8B31-4D851A46DCEF}" destId="{5C8F914F-F1F6-41EE-AD1E-73441E8206EB}" srcOrd="7" destOrd="0" presId="urn:microsoft.com/office/officeart/2005/8/layout/cycle5"/>
    <dgm:cxn modelId="{719AEB41-56D9-4DFB-A808-FE9CF2EECF20}" type="presParOf" srcId="{FA4DA179-FDC0-4F7D-8B31-4D851A46DCEF}" destId="{242627C6-CFAE-4663-BBB9-3536AC79372F}" srcOrd="8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46875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DejaVu Sans" charset="0"/>
                <a:ea typeface="DejaVu Sans" charset="0"/>
                <a:cs typeface="DejaVu Sans" charset="0"/>
              </a:defRPr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2270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DejaVu Sans" charset="0"/>
                <a:ea typeface="DejaVu Sans" charset="0"/>
                <a:cs typeface="DejaVu Sans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4136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4688" y="4687888"/>
            <a:ext cx="5395912" cy="4437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DejaVu Sans" charset="0"/>
                <a:ea typeface="DejaVu Sans" charset="0"/>
                <a:cs typeface="DejaVu Sans" charset="0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2270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DejaVu Sans" charset="0"/>
                <a:ea typeface="DejaVu Sans" charset="0"/>
                <a:cs typeface="DejaVu Sans" charset="0"/>
              </a:defRPr>
            </a:lvl1pPr>
          </a:lstStyle>
          <a:p>
            <a:fld id="{DA5B6687-9BCA-41D1-8DF1-265BA1C5EE7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378B78-E19F-4364-A2EF-A254B21CE7EE}" type="slidenum">
              <a:rPr lang="en-US"/>
              <a:pPr/>
              <a:t>4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531" y="4688161"/>
            <a:ext cx="5397815" cy="4438421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A5B6687-9BCA-41D1-8DF1-265BA1C5EE7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F6504DE-9872-4F8D-B7E1-19F8F1F45D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DC5337C-8C12-47E1-B838-D52CA8229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-125413"/>
            <a:ext cx="2159000" cy="65278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-125413"/>
            <a:ext cx="6329363" cy="65278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53AC793-FC83-4433-A6BF-493C23B6E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782E352-F3CD-4A8A-B808-F21F95E987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825" y="2493963"/>
            <a:ext cx="6516688" cy="1074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10037D-3545-428F-B8CE-D4035D1B22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7987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B30B382-2886-42D5-B970-188835A3C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4A42828-CD40-4AC8-A542-A61CE83D4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79E9503-1E8A-4045-B254-76FFB88E8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211F4A2-BBF9-4BA3-94C8-06F1E31A3A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585376B-E297-4EB4-AAC4-B791911568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7A230D4-E86E-417F-B72D-C58BCEC4F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1736725" y="6559550"/>
            <a:ext cx="6700838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EF0001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rgbClr val="2B519A"/>
                </a:solidFill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8521700" y="6562725"/>
            <a:ext cx="4683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EF0001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rgbClr val="2B519A"/>
                </a:solidFill>
                <a:ea typeface="+mn-ea"/>
                <a:cs typeface="+mn-cs"/>
              </a:defRPr>
            </a:lvl1pPr>
          </a:lstStyle>
          <a:p>
            <a:fld id="{0697B80B-D2A6-4F8A-AC70-F87E0F5BDEA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8375" cy="542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55588" y="644525"/>
            <a:ext cx="3651250" cy="325438"/>
            <a:chOff x="161" y="406"/>
            <a:chExt cx="2300" cy="205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61" y="406"/>
              <a:ext cx="2301" cy="2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r">
                <a:spcBef>
                  <a:spcPts val="225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900">
                  <a:solidFill>
                    <a:srgbClr val="FFFFFF"/>
                  </a:solidFill>
                  <a:ea typeface="DejaVu Sans" charset="0"/>
                  <a:cs typeface="DejaVu Sans" charset="0"/>
                </a:rPr>
                <a:t>Enabling Grids for E-sciencE</a:t>
              </a:r>
            </a:p>
          </p:txBody>
        </p:sp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161" y="406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161" y="612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161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2462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-125413"/>
            <a:ext cx="6732588" cy="10668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0" y="6491288"/>
            <a:ext cx="3090863" cy="371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2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  <a:ea typeface="DejaVu Sans" charset="0"/>
                <a:cs typeface="DejaVu Sans" charset="0"/>
              </a:rPr>
              <a:t>EGEE-III-INFSO-RI-222667</a:t>
            </a:r>
            <a:r>
              <a:rPr lang="en-US">
                <a:solidFill>
                  <a:srgbClr val="2B519A"/>
                </a:solidFill>
                <a:latin typeface="Verdana" pitchFamily="32" charset="0"/>
                <a:ea typeface="DejaVu Sans" charset="0"/>
                <a:cs typeface="DejaVu Sans" charset="0"/>
              </a:rPr>
              <a:t> 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marL="4318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marL="6477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marL="8636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marL="10795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15367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19939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24511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29083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fontAlgn="base">
        <a:lnSpc>
          <a:spcPct val="93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93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pitchFamily="2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5825" y="2493963"/>
            <a:ext cx="6516688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6491288"/>
            <a:ext cx="2514600" cy="557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2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  <a:ea typeface="DejaVu Sans" charset="0"/>
                <a:cs typeface="DejaVu Sans" charset="0"/>
              </a:rPr>
              <a:t>EGEE-III-INFSO-RI-222667</a:t>
            </a:r>
            <a:r>
              <a:rPr lang="en-US">
                <a:solidFill>
                  <a:srgbClr val="2B519A"/>
                </a:solidFill>
                <a:latin typeface="Verdana" pitchFamily="32" charset="0"/>
                <a:ea typeface="DejaVu Sans" charset="0"/>
                <a:cs typeface="DejaVu Sans" charset="0"/>
              </a:rPr>
              <a:t> 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903788" y="696913"/>
            <a:ext cx="4025900" cy="34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FFFFFF"/>
                </a:solidFill>
                <a:ea typeface="DejaVu Sans" charset="0"/>
                <a:cs typeface="DejaVu Sans" charset="0"/>
              </a:rPr>
              <a:t>Enabling Grids for E-sciencE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-3175" y="5861050"/>
            <a:ext cx="187325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b="1">
                <a:solidFill>
                  <a:srgbClr val="325FAF"/>
                </a:solidFill>
                <a:ea typeface="DejaVu Sans" charset="0"/>
                <a:cs typeface="DejaVu Sans" charset="0"/>
              </a:rPr>
              <a:t>www.eu-egee.org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4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2000"/>
              </a:lnSpc>
              <a:spcBef>
                <a:spcPts val="112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325FAF"/>
                </a:solidFill>
                <a:latin typeface="Verdana" pitchFamily="32" charset="0"/>
                <a:ea typeface="DejaVu Sans" charset="0"/>
                <a:cs typeface="DejaVu Sans" charset="0"/>
              </a:rPr>
              <a:t>EGEE and gLite are registered trademarks</a:t>
            </a:r>
            <a:r>
              <a:rPr lang="en-US">
                <a:solidFill>
                  <a:srgbClr val="325FAF"/>
                </a:solidFill>
                <a:ea typeface="DejaVu Sans" charset="0"/>
                <a:cs typeface="DejaVu Sans" charset="0"/>
              </a:rPr>
              <a:t> </a:t>
            </a:r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marL="4318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marL="6477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marL="8636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marL="10795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15367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19939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24511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2908300" indent="-215900" algn="r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fontAlgn="base">
        <a:lnSpc>
          <a:spcPct val="93000"/>
        </a:lnSpc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93000"/>
        </a:lnSpc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pitchFamily="2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93000"/>
        </a:lnSpc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93000"/>
        </a:lnSpc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5" Type="http://schemas.openxmlformats.org/officeDocument/2006/relationships/diagramColors" Target="../diagrams/colors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2130425"/>
            <a:ext cx="6600844" cy="1470025"/>
          </a:xfrm>
        </p:spPr>
        <p:txBody>
          <a:bodyPr/>
          <a:lstStyle/>
          <a:p>
            <a:pPr marL="0" indent="0" algn="l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i="1" dirty="0" smtClean="0">
                <a:solidFill>
                  <a:srgbClr val="002060"/>
                </a:solidFill>
              </a:rPr>
              <a:t>EGEE-III All Activity Meeting</a:t>
            </a:r>
            <a:br>
              <a:rPr lang="en-US" i="1" dirty="0" smtClean="0">
                <a:solidFill>
                  <a:srgbClr val="002060"/>
                </a:solidFill>
              </a:rPr>
            </a:br>
            <a:r>
              <a:rPr lang="en-US" i="1" dirty="0" smtClean="0">
                <a:solidFill>
                  <a:srgbClr val="002060"/>
                </a:solidFill>
              </a:rPr>
              <a:t>Brussels, 27-28 January 2009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8794" y="3886200"/>
            <a:ext cx="5843606" cy="1752600"/>
          </a:xfrm>
        </p:spPr>
        <p:txBody>
          <a:bodyPr/>
          <a:lstStyle/>
          <a:p>
            <a:pPr algn="l"/>
            <a:r>
              <a:rPr lang="en-GB" dirty="0" smtClean="0"/>
              <a:t>Steven Newhouse</a:t>
            </a:r>
          </a:p>
          <a:p>
            <a:pPr algn="l"/>
            <a:r>
              <a:rPr lang="en-GB" dirty="0" smtClean="0"/>
              <a:t>Technical Director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this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Collect the raw data to plan our transition to EGI</a:t>
            </a:r>
          </a:p>
          <a:p>
            <a:r>
              <a:rPr lang="en-GB" dirty="0" smtClean="0"/>
              <a:t>Input into EGI_DS deliverables</a:t>
            </a:r>
          </a:p>
          <a:p>
            <a:pPr lvl="1"/>
            <a:r>
              <a:rPr lang="en-GB" dirty="0" smtClean="0"/>
              <a:t>Transition plan for the </a:t>
            </a:r>
            <a:r>
              <a:rPr lang="en-GB" b="1" i="1" dirty="0" smtClean="0"/>
              <a:t>whole</a:t>
            </a:r>
            <a:r>
              <a:rPr lang="en-GB" dirty="0" smtClean="0"/>
              <a:t> community to EGI</a:t>
            </a:r>
          </a:p>
          <a:p>
            <a:pPr lvl="2"/>
            <a:r>
              <a:rPr lang="en-GB" dirty="0" smtClean="0"/>
              <a:t>Covering EGEE, collaborating projects, PRACE/DEISA, ...</a:t>
            </a:r>
          </a:p>
          <a:p>
            <a:pPr lvl="2"/>
            <a:r>
              <a:rPr lang="en-GB" dirty="0" smtClean="0"/>
              <a:t>Draft  ready by the end of February for the UF</a:t>
            </a:r>
          </a:p>
          <a:p>
            <a:pPr lvl="2"/>
            <a:r>
              <a:rPr lang="en-GB" dirty="0" smtClean="0"/>
              <a:t>Final version by the end of March</a:t>
            </a:r>
          </a:p>
          <a:p>
            <a:pPr lvl="1"/>
            <a:r>
              <a:rPr lang="en-GB" dirty="0" smtClean="0"/>
              <a:t>Review of functions document</a:t>
            </a:r>
          </a:p>
          <a:p>
            <a:r>
              <a:rPr lang="en-GB" dirty="0" smtClean="0"/>
              <a:t>Input into our revision of the </a:t>
            </a:r>
            <a:r>
              <a:rPr lang="en-GB" dirty="0" err="1" smtClean="0"/>
              <a:t>DoW</a:t>
            </a:r>
            <a:r>
              <a:rPr lang="en-GB" dirty="0" smtClean="0"/>
              <a:t> for next year</a:t>
            </a:r>
          </a:p>
          <a:p>
            <a:r>
              <a:rPr lang="en-GB" dirty="0" smtClean="0"/>
              <a:t>Review of our policy documents</a:t>
            </a:r>
          </a:p>
          <a:p>
            <a:pPr lvl="1"/>
            <a:r>
              <a:rPr lang="en-GB" dirty="0" smtClean="0"/>
              <a:t>Security (JSPG)</a:t>
            </a:r>
          </a:p>
          <a:p>
            <a:pPr lvl="1"/>
            <a:r>
              <a:rPr lang="en-GB" dirty="0" smtClean="0"/>
              <a:t>Middleware Process</a:t>
            </a:r>
          </a:p>
          <a:p>
            <a:pPr lvl="1"/>
            <a:r>
              <a:rPr lang="en-GB" smtClean="0"/>
              <a:t>Operations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&amp; Logistical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Thanks</a:t>
            </a:r>
          </a:p>
          <a:p>
            <a:pPr lvl="1"/>
            <a:r>
              <a:rPr lang="en-GB" dirty="0" smtClean="0"/>
              <a:t>Rosette Vandenbroucke, ULB &amp; her team for hosting us</a:t>
            </a:r>
          </a:p>
          <a:p>
            <a:r>
              <a:rPr lang="en-GB" dirty="0" smtClean="0"/>
              <a:t>Logistics</a:t>
            </a:r>
          </a:p>
          <a:p>
            <a:pPr lvl="1"/>
            <a:r>
              <a:rPr lang="en-GB" dirty="0" smtClean="0"/>
              <a:t>Breaks</a:t>
            </a:r>
          </a:p>
          <a:p>
            <a:pPr lvl="2"/>
            <a:r>
              <a:rPr lang="en-GB" dirty="0" smtClean="0"/>
              <a:t>Continuous coffee at the back of the room</a:t>
            </a:r>
          </a:p>
          <a:p>
            <a:pPr lvl="2"/>
            <a:r>
              <a:rPr lang="en-GB" dirty="0" smtClean="0"/>
              <a:t>Snack bar </a:t>
            </a:r>
          </a:p>
          <a:p>
            <a:pPr lvl="1"/>
            <a:r>
              <a:rPr lang="en-GB" dirty="0" smtClean="0"/>
              <a:t>Toilets</a:t>
            </a:r>
          </a:p>
          <a:p>
            <a:pPr lvl="2"/>
            <a:r>
              <a:rPr lang="en-GB" dirty="0" smtClean="0"/>
              <a:t>Outside the door!</a:t>
            </a:r>
          </a:p>
          <a:p>
            <a:pPr lvl="1"/>
            <a:r>
              <a:rPr lang="en-GB" dirty="0" smtClean="0"/>
              <a:t>Meal</a:t>
            </a:r>
          </a:p>
          <a:p>
            <a:pPr lvl="2"/>
            <a:r>
              <a:rPr lang="en-GB" dirty="0" smtClean="0"/>
              <a:t>Make sure you have paid or bank transfer has gone through</a:t>
            </a:r>
          </a:p>
          <a:p>
            <a:r>
              <a:rPr lang="en-GB" dirty="0" smtClean="0"/>
              <a:t>Wireless</a:t>
            </a:r>
          </a:p>
          <a:p>
            <a:pPr lvl="1"/>
            <a:r>
              <a:rPr lang="en-GB" dirty="0" smtClean="0"/>
              <a:t>Self registration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we here?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EGEE III comes to an end in April 2010</a:t>
            </a:r>
          </a:p>
          <a:p>
            <a:r>
              <a:rPr lang="en-GB" dirty="0" smtClean="0"/>
              <a:t>European Grid Infrastructure due to start in May 2010</a:t>
            </a:r>
          </a:p>
          <a:p>
            <a:r>
              <a:rPr lang="en-GB" dirty="0" smtClean="0"/>
              <a:t>We need to plan our transition to this new model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3214686"/>
            <a:ext cx="5832046" cy="18097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2060"/>
                </a:solidFill>
              </a:rPr>
              <a:t>Without any disruption to</a:t>
            </a:r>
          </a:p>
          <a:p>
            <a:pPr algn="ctr"/>
            <a:r>
              <a:rPr lang="en-GB" sz="4000" dirty="0" smtClean="0">
                <a:solidFill>
                  <a:srgbClr val="002060"/>
                </a:solidFill>
              </a:rPr>
              <a:t>our user communities</a:t>
            </a:r>
          </a:p>
          <a:p>
            <a:pPr algn="ctr"/>
            <a:endParaRPr lang="en-GB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EGEE: A single integrated project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52488"/>
            <a:ext cx="6858000" cy="57007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Infrastructure operation - </a:t>
            </a:r>
            <a:r>
              <a:rPr lang="en-US" sz="1700" b="1" i="1" dirty="0" smtClean="0">
                <a:ea typeface="ＭＳ Ｐゴシック" pitchFamily="-108" charset="-128"/>
              </a:rPr>
              <a:t>Sites distributed across many countries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>
                <a:ea typeface="ＭＳ Ｐゴシック" pitchFamily="-108" charset="-128"/>
              </a:rPr>
              <a:t>Large quantity of CPUs and  storage</a:t>
            </a:r>
            <a:endParaRPr lang="en-GB" sz="1600" dirty="0" smtClean="0">
              <a:ea typeface="ＭＳ Ｐゴシック" pitchFamily="-108" charset="-128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GB" sz="1600" dirty="0" smtClean="0">
                <a:ea typeface="ＭＳ Ｐゴシック" pitchFamily="-108" charset="-128"/>
              </a:rPr>
              <a:t>Continuous monitoring of grid services &amp; automated site configuration/management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>
                <a:ea typeface="ＭＳ Ｐゴシック" pitchFamily="-108" charset="-128"/>
              </a:rPr>
              <a:t>Support multiple Virtual </a:t>
            </a:r>
            <a:r>
              <a:rPr lang="en-US" sz="1600" dirty="0" err="1" smtClean="0">
                <a:ea typeface="ＭＳ Ｐゴシック" pitchFamily="-108" charset="-128"/>
              </a:rPr>
              <a:t>Organisations</a:t>
            </a:r>
            <a:r>
              <a:rPr lang="en-US" sz="1600" dirty="0" smtClean="0">
                <a:ea typeface="ＭＳ Ｐゴシック" pitchFamily="-108" charset="-128"/>
              </a:rPr>
              <a:t> from diverse research disciplines</a:t>
            </a:r>
            <a:br>
              <a:rPr lang="en-US" sz="1600" dirty="0" smtClean="0">
                <a:ea typeface="ＭＳ Ｐゴシック" pitchFamily="-108" charset="-128"/>
              </a:rPr>
            </a:br>
            <a:endParaRPr lang="en-GB" sz="1700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Middleware - </a:t>
            </a:r>
            <a:r>
              <a:rPr lang="en-GB" sz="1700" b="1" i="1" dirty="0" smtClean="0">
                <a:ea typeface="ＭＳ Ｐゴシック" pitchFamily="-108" charset="-128"/>
              </a:rPr>
              <a:t>Production quality </a:t>
            </a:r>
            <a:r>
              <a:rPr lang="en-GB" sz="1700" i="1" dirty="0" smtClean="0"/>
              <a:t>soft</a:t>
            </a:r>
            <a:r>
              <a:rPr lang="en-GB" sz="1700" b="1" i="1" dirty="0" smtClean="0">
                <a:ea typeface="ＭＳ Ｐゴシック" pitchFamily="-108" charset="-128"/>
              </a:rPr>
              <a:t>ware distributed under business friendly open source licence</a:t>
            </a:r>
          </a:p>
          <a:p>
            <a:pPr lvl="2" eaLnBrk="1" hangingPunct="1">
              <a:spcBef>
                <a:spcPts val="600"/>
              </a:spcBef>
            </a:pPr>
            <a:r>
              <a:rPr lang="en-GB" sz="1600" dirty="0" smtClean="0">
                <a:ea typeface="ＭＳ Ｐゴシック" pitchFamily="-108" charset="-128"/>
              </a:rPr>
              <a:t>Implements a service-oriented architecture that virtualises</a:t>
            </a:r>
            <a:br>
              <a:rPr lang="en-GB" sz="1600" dirty="0" smtClean="0">
                <a:ea typeface="ＭＳ Ｐゴシック" pitchFamily="-108" charset="-128"/>
              </a:rPr>
            </a:br>
            <a:r>
              <a:rPr lang="en-GB" sz="1600" dirty="0" smtClean="0">
                <a:ea typeface="ＭＳ Ｐゴシック" pitchFamily="-108" charset="-128"/>
              </a:rPr>
              <a:t>resources</a:t>
            </a:r>
          </a:p>
          <a:p>
            <a:pPr lvl="2" eaLnBrk="1" hangingPunct="1">
              <a:spcBef>
                <a:spcPts val="600"/>
              </a:spcBef>
            </a:pPr>
            <a:r>
              <a:rPr lang="en-GB" sz="1600" dirty="0" smtClean="0">
                <a:ea typeface="ＭＳ Ｐゴシック" pitchFamily="-108" charset="-128"/>
              </a:rPr>
              <a:t>Adheres to recommendations on web service inter-operability and evolving towards emerging standards</a:t>
            </a:r>
            <a:br>
              <a:rPr lang="en-GB" sz="1600" dirty="0" smtClean="0">
                <a:ea typeface="ＭＳ Ｐゴシック" pitchFamily="-108" charset="-128"/>
              </a:rPr>
            </a:br>
            <a:endParaRPr lang="en-GB" sz="1500" b="1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2000" dirty="0" smtClean="0"/>
              <a:t>User Support</a:t>
            </a:r>
            <a:r>
              <a:rPr lang="en-GB" sz="1800" dirty="0" smtClean="0"/>
              <a:t> - </a:t>
            </a:r>
            <a:r>
              <a:rPr lang="en-GB" sz="1800" i="1" dirty="0" smtClean="0"/>
              <a:t>Managed process from first contact through to production usage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500" dirty="0" smtClean="0">
                <a:ea typeface="ＭＳ Ｐゴシック" pitchFamily="-108" charset="-128"/>
              </a:rPr>
              <a:t>Training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500" dirty="0" smtClean="0">
                <a:ea typeface="ＭＳ Ｐゴシック" pitchFamily="-108" charset="-128"/>
              </a:rPr>
              <a:t>Expertise in grid-enabling applications</a:t>
            </a:r>
          </a:p>
          <a:p>
            <a:pPr lvl="2" eaLnBrk="1" hangingPunct="1">
              <a:lnSpc>
                <a:spcPct val="80000"/>
              </a:lnSpc>
            </a:pPr>
            <a:r>
              <a:rPr lang="en-GB" sz="1500" dirty="0" smtClean="0">
                <a:ea typeface="ＭＳ Ｐゴシック" pitchFamily="-108" charset="-128"/>
              </a:rPr>
              <a:t>Online helpdesk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500" dirty="0" smtClean="0">
                <a:ea typeface="ＭＳ Ｐゴシック" pitchFamily="-108" charset="-128"/>
              </a:rPr>
              <a:t>Dedicated support for specific disciplines (e.g. fusion)</a:t>
            </a:r>
            <a:endParaRPr lang="en-GB" sz="1500" dirty="0" smtClean="0">
              <a:ea typeface="ＭＳ Ｐゴシック" pitchFamily="-108" charset="-128"/>
            </a:endParaRPr>
          </a:p>
          <a:p>
            <a:pPr lvl="2" eaLnBrk="1" hangingPunct="1">
              <a:lnSpc>
                <a:spcPct val="80000"/>
              </a:lnSpc>
            </a:pPr>
            <a:r>
              <a:rPr lang="en-GB" sz="1500" dirty="0" smtClean="0">
                <a:ea typeface="ＭＳ Ｐゴシック" pitchFamily="-108" charset="-128"/>
              </a:rPr>
              <a:t>Networking events (User Forum, Conferences etc.) for cross-discipline interaction</a:t>
            </a:r>
          </a:p>
        </p:txBody>
      </p:sp>
      <p:pic>
        <p:nvPicPr>
          <p:cNvPr id="18438" name="Picture 4" descr="gL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2668588"/>
            <a:ext cx="1865313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15057" y="3810000"/>
            <a:ext cx="2000343" cy="14608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844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838200"/>
            <a:ext cx="2133600" cy="15795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8441" name="Picture 7" descr="ggus-log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5229225"/>
            <a:ext cx="243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Structure in EGEE-III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Resources Centres are federated into regions</a:t>
            </a:r>
          </a:p>
          <a:p>
            <a:r>
              <a:rPr lang="en-GB" dirty="0" smtClean="0"/>
              <a:t>Each region has a dedicated Operations Centre</a:t>
            </a:r>
          </a:p>
          <a:p>
            <a:r>
              <a:rPr lang="en-GB" dirty="0" smtClean="0"/>
              <a:t>A single ENOC coordinates the grid / networking interface</a:t>
            </a:r>
          </a:p>
          <a:p>
            <a:r>
              <a:rPr lang="en-GB" dirty="0" smtClean="0"/>
              <a:t>Maintenance of </a:t>
            </a:r>
            <a:r>
              <a:rPr lang="en-GB" dirty="0" err="1" smtClean="0"/>
              <a:t>gLite</a:t>
            </a:r>
            <a:r>
              <a:rPr lang="en-GB" dirty="0" smtClean="0"/>
              <a:t> middleware </a:t>
            </a:r>
          </a:p>
          <a:p>
            <a:r>
              <a:rPr lang="en-GB" dirty="0" smtClean="0"/>
              <a:t>Integration &amp; certification of software</a:t>
            </a:r>
          </a:p>
          <a:p>
            <a:r>
              <a:rPr lang="en-GB" dirty="0" smtClean="0"/>
              <a:t>Release and deployment of software onto resources</a:t>
            </a:r>
          </a:p>
          <a:p>
            <a:r>
              <a:rPr lang="en-GB" dirty="0" smtClean="0"/>
              <a:t>Support of specific application domains</a:t>
            </a:r>
          </a:p>
          <a:p>
            <a:r>
              <a:rPr lang="en-GB" dirty="0" smtClean="0"/>
              <a:t>Training, dissemination, policy &amp; standards </a:t>
            </a:r>
          </a:p>
          <a:p>
            <a:r>
              <a:rPr lang="en-GB" dirty="0" smtClean="0"/>
              <a:t>Management 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4906382"/>
            <a:ext cx="5832046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2060"/>
                </a:solidFill>
              </a:rPr>
              <a:t>Operates as a single integrated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EGI?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 bwMode="auto">
          <a:xfrm>
            <a:off x="357158" y="2357430"/>
            <a:ext cx="3919566" cy="2786082"/>
          </a:xfrm>
          <a:prstGeom prst="ellipse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28596" y="4746799"/>
            <a:ext cx="3214710" cy="1525427"/>
            <a:chOff x="428596" y="4746799"/>
            <a:chExt cx="3214710" cy="1525427"/>
          </a:xfrm>
        </p:grpSpPr>
        <p:sp>
          <p:nvSpPr>
            <p:cNvPr id="11" name="Right Arrow 10"/>
            <p:cNvSpPr/>
            <p:nvPr/>
          </p:nvSpPr>
          <p:spPr bwMode="auto">
            <a:xfrm rot="17226052">
              <a:off x="761468" y="5034957"/>
              <a:ext cx="1060948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428596" y="5643578"/>
              <a:ext cx="1500198" cy="628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User </a:t>
              </a:r>
              <a:endParaRPr lang="en-GB" dirty="0" smtClean="0">
                <a:solidFill>
                  <a:srgbClr val="002060"/>
                </a:solidFill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Community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143108" y="5643578"/>
              <a:ext cx="1500198" cy="628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User </a:t>
              </a:r>
              <a:endParaRPr lang="en-GB" dirty="0" smtClean="0">
                <a:solidFill>
                  <a:srgbClr val="002060"/>
                </a:solidFill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Community</a:t>
              </a:r>
            </a:p>
          </p:txBody>
        </p:sp>
        <p:sp>
          <p:nvSpPr>
            <p:cNvPr id="12" name="Right Arrow 11"/>
            <p:cNvSpPr/>
            <p:nvPr/>
          </p:nvSpPr>
          <p:spPr bwMode="auto">
            <a:xfrm rot="16200000">
              <a:off x="2472295" y="5044072"/>
              <a:ext cx="714380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" name="Oval 22"/>
          <p:cNvSpPr/>
          <p:nvPr/>
        </p:nvSpPr>
        <p:spPr bwMode="auto">
          <a:xfrm>
            <a:off x="571472" y="3643314"/>
            <a:ext cx="1000132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NGI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785786" y="4143380"/>
            <a:ext cx="500066" cy="3571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RC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1571604" y="4143380"/>
            <a:ext cx="1000132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NGI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1643042" y="4572008"/>
            <a:ext cx="500066" cy="3571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2500306"/>
            <a:ext cx="923651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HTC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714348" y="2714620"/>
            <a:ext cx="1000132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NGI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928662" y="3214686"/>
            <a:ext cx="500066" cy="3571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RC</a:t>
            </a:r>
          </a:p>
        </p:txBody>
      </p:sp>
      <p:sp>
        <p:nvSpPr>
          <p:cNvPr id="35" name="Oval 34"/>
          <p:cNvSpPr/>
          <p:nvPr/>
        </p:nvSpPr>
        <p:spPr bwMode="auto">
          <a:xfrm>
            <a:off x="2643174" y="3929066"/>
            <a:ext cx="1000132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NGI</a:t>
            </a:r>
          </a:p>
        </p:txBody>
      </p:sp>
      <p:sp>
        <p:nvSpPr>
          <p:cNvPr id="36" name="Oval 35"/>
          <p:cNvSpPr/>
          <p:nvPr/>
        </p:nvSpPr>
        <p:spPr bwMode="auto">
          <a:xfrm>
            <a:off x="2857488" y="4429132"/>
            <a:ext cx="500066" cy="3571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RC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2714612" y="2571744"/>
            <a:ext cx="1500198" cy="5000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lang="en-GB" dirty="0" smtClean="0">
                <a:solidFill>
                  <a:srgbClr val="002060"/>
                </a:solidFill>
              </a:rPr>
              <a:t>EGI.org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143372" y="2347906"/>
            <a:ext cx="4586225" cy="2786082"/>
            <a:chOff x="4143372" y="2347906"/>
            <a:chExt cx="4586225" cy="2786082"/>
          </a:xfrm>
        </p:grpSpPr>
        <p:sp>
          <p:nvSpPr>
            <p:cNvPr id="4" name="Oval 3"/>
            <p:cNvSpPr/>
            <p:nvPr/>
          </p:nvSpPr>
          <p:spPr bwMode="auto">
            <a:xfrm>
              <a:off x="4214810" y="2347906"/>
              <a:ext cx="4000528" cy="2786082"/>
            </a:xfrm>
            <a:prstGeom prst="ellipse">
              <a:avLst/>
            </a:prstGeom>
            <a:solidFill>
              <a:srgbClr val="FFFF0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86710" y="2578726"/>
              <a:ext cx="942887" cy="493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2060"/>
                  </a:solidFill>
                </a:rPr>
                <a:t>HPC</a:t>
              </a: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4429124" y="4071942"/>
              <a:ext cx="928694" cy="35719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lang="en-GB" dirty="0" smtClean="0">
                  <a:solidFill>
                    <a:srgbClr val="002060"/>
                  </a:solidFill>
                </a:rPr>
                <a:t>HPC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6572264" y="4357694"/>
              <a:ext cx="928694" cy="35719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lang="en-GB" dirty="0" err="1" smtClean="0">
                  <a:solidFill>
                    <a:srgbClr val="002060"/>
                  </a:solidFill>
                </a:rPr>
                <a:t>pHPC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5429256" y="4643446"/>
              <a:ext cx="928694" cy="35719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lang="en-GB" dirty="0" err="1" smtClean="0">
                  <a:solidFill>
                    <a:srgbClr val="002060"/>
                  </a:solidFill>
                </a:rPr>
                <a:t>pHPC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7215206" y="3786190"/>
              <a:ext cx="928694" cy="35719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lang="en-GB" dirty="0" smtClean="0">
                  <a:solidFill>
                    <a:srgbClr val="002060"/>
                  </a:solidFill>
                </a:rPr>
                <a:t>HPC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Oval 37"/>
            <p:cNvSpPr/>
            <p:nvPr/>
          </p:nvSpPr>
          <p:spPr bwMode="auto">
            <a:xfrm>
              <a:off x="4143372" y="2571744"/>
              <a:ext cx="1500198" cy="50006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lang="en-GB" dirty="0" smtClean="0">
                  <a:solidFill>
                    <a:srgbClr val="002060"/>
                  </a:solidFill>
                </a:rPr>
                <a:t>PRACE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857356" y="928670"/>
            <a:ext cx="5000660" cy="1633726"/>
            <a:chOff x="1857356" y="928670"/>
            <a:chExt cx="5000660" cy="1633726"/>
          </a:xfrm>
        </p:grpSpPr>
        <p:sp>
          <p:nvSpPr>
            <p:cNvPr id="22" name="Rectangle 21"/>
            <p:cNvSpPr/>
            <p:nvPr/>
          </p:nvSpPr>
          <p:spPr bwMode="auto">
            <a:xfrm>
              <a:off x="1857356" y="1142984"/>
              <a:ext cx="5000660" cy="571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Universal Middleware Distribution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2071670" y="928670"/>
              <a:ext cx="857256" cy="35719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gLite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071934" y="928670"/>
              <a:ext cx="857256" cy="35719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ARC</a:t>
              </a: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000364" y="928670"/>
              <a:ext cx="1000132" cy="35719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Unicore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000628" y="928670"/>
              <a:ext cx="714380" cy="35719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VDT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5786446" y="928670"/>
              <a:ext cx="714380" cy="357190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...</a:t>
              </a:r>
            </a:p>
          </p:txBody>
        </p:sp>
        <p:sp>
          <p:nvSpPr>
            <p:cNvPr id="39" name="Right Arrow 38"/>
            <p:cNvSpPr/>
            <p:nvPr/>
          </p:nvSpPr>
          <p:spPr bwMode="auto">
            <a:xfrm rot="4779291">
              <a:off x="5177068" y="1884934"/>
              <a:ext cx="859565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Right Arrow 39"/>
            <p:cNvSpPr/>
            <p:nvPr/>
          </p:nvSpPr>
          <p:spPr bwMode="auto">
            <a:xfrm rot="6736654">
              <a:off x="2743425" y="1890298"/>
              <a:ext cx="859565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57224" y="5357826"/>
            <a:ext cx="2357454" cy="357190"/>
            <a:chOff x="857224" y="5357826"/>
            <a:chExt cx="2357454" cy="357190"/>
          </a:xfrm>
        </p:grpSpPr>
        <p:sp>
          <p:nvSpPr>
            <p:cNvPr id="41" name="Oval 40"/>
            <p:cNvSpPr/>
            <p:nvPr/>
          </p:nvSpPr>
          <p:spPr bwMode="auto">
            <a:xfrm>
              <a:off x="857224" y="5357826"/>
              <a:ext cx="714380" cy="3571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SSC</a:t>
              </a: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2500298" y="5357826"/>
              <a:ext cx="714380" cy="3571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SSC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857620" y="4473025"/>
            <a:ext cx="4857784" cy="1799201"/>
            <a:chOff x="3857620" y="4473025"/>
            <a:chExt cx="4857784" cy="1799201"/>
          </a:xfrm>
        </p:grpSpPr>
        <p:sp>
          <p:nvSpPr>
            <p:cNvPr id="8" name="Rectangle 7"/>
            <p:cNvSpPr/>
            <p:nvPr/>
          </p:nvSpPr>
          <p:spPr bwMode="auto">
            <a:xfrm>
              <a:off x="3857620" y="5643578"/>
              <a:ext cx="1500198" cy="628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User </a:t>
              </a:r>
              <a:endParaRPr lang="en-GB" dirty="0" smtClean="0">
                <a:solidFill>
                  <a:srgbClr val="002060"/>
                </a:solidFill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Community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500694" y="5643578"/>
              <a:ext cx="1500198" cy="628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User </a:t>
              </a:r>
              <a:endParaRPr lang="en-GB" dirty="0" smtClean="0">
                <a:solidFill>
                  <a:srgbClr val="002060"/>
                </a:solidFill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Community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215206" y="5643578"/>
              <a:ext cx="1500198" cy="628648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User </a:t>
              </a:r>
              <a:endParaRPr lang="en-GB" dirty="0" smtClean="0">
                <a:solidFill>
                  <a:srgbClr val="002060"/>
                </a:solidFill>
              </a:endParaRPr>
            </a:p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Community</a:t>
              </a:r>
            </a:p>
          </p:txBody>
        </p:sp>
        <p:sp>
          <p:nvSpPr>
            <p:cNvPr id="13" name="Right Arrow 12"/>
            <p:cNvSpPr/>
            <p:nvPr/>
          </p:nvSpPr>
          <p:spPr bwMode="auto">
            <a:xfrm rot="17226052">
              <a:off x="4382377" y="4918153"/>
              <a:ext cx="971661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 rot="16200000">
              <a:off x="5870541" y="5044071"/>
              <a:ext cx="714380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 rot="14425516">
              <a:off x="7230662" y="4893657"/>
              <a:ext cx="1053340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 rot="14220383">
              <a:off x="3643026" y="4834407"/>
              <a:ext cx="1207395" cy="484632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5929322" y="5357826"/>
              <a:ext cx="714380" cy="3571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SSC</a:t>
              </a: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4286248" y="5357826"/>
              <a:ext cx="714380" cy="3571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SSC</a:t>
              </a: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7643834" y="5357826"/>
              <a:ext cx="714380" cy="3571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SSC</a:t>
              </a:r>
            </a:p>
          </p:txBody>
        </p:sp>
      </p:grpSp>
      <p:sp>
        <p:nvSpPr>
          <p:cNvPr id="46" name="Oval 45"/>
          <p:cNvSpPr/>
          <p:nvPr/>
        </p:nvSpPr>
        <p:spPr bwMode="auto">
          <a:xfrm>
            <a:off x="2000232" y="4572008"/>
            <a:ext cx="500066" cy="35719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643438" y="3578858"/>
            <a:ext cx="312136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Autonomous NGIs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25587" y="2643182"/>
            <a:ext cx="3868368" cy="16953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</a:rPr>
              <a:t>Collects requirements</a:t>
            </a:r>
          </a:p>
          <a:p>
            <a:pPr algn="ctr"/>
            <a:r>
              <a:rPr lang="en-GB" sz="2800" dirty="0" smtClean="0">
                <a:solidFill>
                  <a:srgbClr val="002060"/>
                </a:solidFill>
              </a:rPr>
              <a:t>(operators &amp; users) to</a:t>
            </a:r>
          </a:p>
          <a:p>
            <a:pPr algn="ctr"/>
            <a:r>
              <a:rPr lang="en-GB" sz="2800" dirty="0" smtClean="0">
                <a:solidFill>
                  <a:srgbClr val="002060"/>
                </a:solidFill>
              </a:rPr>
              <a:t>define interfaces &amp;</a:t>
            </a:r>
          </a:p>
          <a:p>
            <a:pPr algn="ctr"/>
            <a:r>
              <a:rPr lang="en-GB" sz="2800" dirty="0" smtClean="0">
                <a:solidFill>
                  <a:srgbClr val="002060"/>
                </a:solidFill>
              </a:rPr>
              <a:t>operational procedures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686046" y="5293370"/>
            <a:ext cx="4743606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2060"/>
                </a:solidFill>
              </a:rPr>
              <a:t>Specialised Support Centres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3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EGEE will be evolving into EGI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5" y="974725"/>
            <a:ext cx="8858312" cy="5427663"/>
          </a:xfrm>
        </p:spPr>
        <p:txBody>
          <a:bodyPr/>
          <a:lstStyle/>
          <a:p>
            <a:r>
              <a:rPr lang="en-GB" dirty="0" smtClean="0"/>
              <a:t>The ‘hub’ (EGI.org)</a:t>
            </a:r>
          </a:p>
          <a:p>
            <a:pPr lvl="1"/>
            <a:r>
              <a:rPr lang="en-GB" dirty="0" smtClean="0"/>
              <a:t>Coordinates input from stakeholders</a:t>
            </a:r>
          </a:p>
          <a:p>
            <a:pPr lvl="1"/>
            <a:r>
              <a:rPr lang="en-GB" dirty="0" smtClean="0"/>
              <a:t>Manages the operational infrastructure</a:t>
            </a:r>
          </a:p>
          <a:p>
            <a:pPr lvl="1"/>
            <a:r>
              <a:rPr lang="en-GB" dirty="0" smtClean="0"/>
              <a:t>Minimally, defines and validates a middleware distribution</a:t>
            </a:r>
          </a:p>
          <a:p>
            <a:r>
              <a:rPr lang="en-GB" dirty="0" smtClean="0"/>
              <a:t>Support (Specialised Support Centres)</a:t>
            </a:r>
          </a:p>
          <a:p>
            <a:pPr lvl="1"/>
            <a:r>
              <a:rPr lang="en-GB" dirty="0" smtClean="0"/>
              <a:t>Oriented around user communities</a:t>
            </a:r>
          </a:p>
          <a:p>
            <a:pPr lvl="2"/>
            <a:r>
              <a:rPr lang="en-GB" dirty="0" smtClean="0"/>
              <a:t>Domain specific software, training, support, services, ...</a:t>
            </a:r>
          </a:p>
          <a:p>
            <a:pPr lvl="1"/>
            <a:r>
              <a:rPr lang="en-GB" dirty="0" smtClean="0"/>
              <a:t>Training</a:t>
            </a:r>
          </a:p>
          <a:p>
            <a:r>
              <a:rPr lang="en-GB" dirty="0" smtClean="0"/>
              <a:t>Operations (Autonomous NGIs)</a:t>
            </a:r>
          </a:p>
          <a:p>
            <a:pPr lvl="1"/>
            <a:r>
              <a:rPr lang="en-GB" dirty="0" smtClean="0"/>
              <a:t>National funding possibly supplemented by EU </a:t>
            </a:r>
          </a:p>
          <a:p>
            <a:pPr lvl="1"/>
            <a:r>
              <a:rPr lang="en-GB" dirty="0" smtClean="0"/>
              <a:t>Some tasks undertaken by an NGI on behalf of EGI.org (e.g. ENOC)</a:t>
            </a:r>
          </a:p>
          <a:p>
            <a:r>
              <a:rPr lang="en-GB" dirty="0" smtClean="0"/>
              <a:t>Middleware (Universal Middleware Distribution)</a:t>
            </a:r>
          </a:p>
          <a:p>
            <a:pPr lvl="1"/>
            <a:r>
              <a:rPr lang="en-GB" dirty="0" smtClean="0"/>
              <a:t>Support for European middleware development</a:t>
            </a:r>
          </a:p>
          <a:p>
            <a:pPr lvl="2"/>
            <a:r>
              <a:rPr lang="en-GB" dirty="0" err="1" smtClean="0"/>
              <a:t>gLite</a:t>
            </a:r>
            <a:r>
              <a:rPr lang="en-GB" dirty="0" smtClean="0"/>
              <a:t>, ARC, </a:t>
            </a:r>
            <a:r>
              <a:rPr lang="en-GB" dirty="0" err="1" smtClean="0"/>
              <a:t>Unicore</a:t>
            </a:r>
            <a:endParaRPr lang="en-GB" dirty="0" smtClean="0"/>
          </a:p>
          <a:p>
            <a:pPr lvl="1"/>
            <a:r>
              <a:rPr lang="en-GB" dirty="0" smtClean="0"/>
              <a:t>Integration, testing &amp; validation around defined interfaces/standards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4714876" y="2928934"/>
            <a:ext cx="4286280" cy="35719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Deployment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71406" y="3000372"/>
            <a:ext cx="4286280" cy="3500462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2B519A"/>
              </a:buClr>
              <a:buSzPct val="100000"/>
              <a:buFont typeface="Arial" charset="0"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Definition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Middleware </a:t>
            </a:r>
            <a:r>
              <a:rPr lang="en-GB" smtClean="0"/>
              <a:t>Production Line?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6150866"/>
            <a:ext cx="162095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Requirements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1802" y="928670"/>
            <a:ext cx="268535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MCB: MU + OPS + UCS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06" y="4436354"/>
            <a:ext cx="1108060" cy="607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Specs &amp;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Test plan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43240" y="4500570"/>
            <a:ext cx="119776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Feedback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6710" y="4364916"/>
            <a:ext cx="1095172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Software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91752" y="6143644"/>
            <a:ext cx="118064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Validation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31558" y="4507792"/>
            <a:ext cx="119776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Feedback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285852" y="1714488"/>
            <a:ext cx="6500858" cy="2286016"/>
            <a:chOff x="1285852" y="1714488"/>
            <a:chExt cx="6500858" cy="2286016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1500166" y="1714488"/>
              <a:ext cx="6286544" cy="2071702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Development by Middleware</a:t>
              </a:r>
              <a:r>
                <a:rPr kumimoji="0" lang="en-GB" sz="1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Providers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1285852" y="1928802"/>
              <a:ext cx="6286544" cy="2071702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r>
                <a: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Development by Middleware</a:t>
              </a:r>
              <a:r>
                <a:rPr kumimoji="0" lang="en-GB" sz="18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Providers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aphicFrame>
          <p:nvGraphicFramePr>
            <p:cNvPr id="19" name="Diagram 18"/>
            <p:cNvGraphicFramePr/>
            <p:nvPr/>
          </p:nvGraphicFramePr>
          <p:xfrm>
            <a:off x="1428728" y="2071678"/>
            <a:ext cx="6096000" cy="14287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0" name="Down Arrow 19"/>
            <p:cNvSpPr/>
            <p:nvPr/>
          </p:nvSpPr>
          <p:spPr bwMode="auto">
            <a:xfrm rot="10800000">
              <a:off x="1928794" y="3183004"/>
              <a:ext cx="484632" cy="500066"/>
            </a:xfrm>
            <a:prstGeom prst="downArrow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Down Arrow 20"/>
            <p:cNvSpPr/>
            <p:nvPr/>
          </p:nvSpPr>
          <p:spPr bwMode="auto">
            <a:xfrm>
              <a:off x="6643702" y="3214686"/>
              <a:ext cx="484632" cy="500066"/>
            </a:xfrm>
            <a:prstGeom prst="downArrow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2B519A"/>
                </a:buClr>
                <a:buSzPct val="100000"/>
                <a:buFont typeface="Arial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aphicFrame>
        <p:nvGraphicFramePr>
          <p:cNvPr id="6" name="Diagram 5"/>
          <p:cNvGraphicFramePr/>
          <p:nvPr/>
        </p:nvGraphicFramePr>
        <p:xfrm>
          <a:off x="285720" y="3714752"/>
          <a:ext cx="3786214" cy="24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5143504" y="3714752"/>
          <a:ext cx="3429024" cy="2492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Agenda...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</a:p>
          <a:p>
            <a:pPr lvl="1"/>
            <a:r>
              <a:rPr lang="en-GB" dirty="0" smtClean="0"/>
              <a:t>EGI Design Study in the EGI Blueprint</a:t>
            </a:r>
          </a:p>
          <a:p>
            <a:pPr lvl="1"/>
            <a:r>
              <a:rPr lang="en-GB" dirty="0" err="1" smtClean="0"/>
              <a:t>gLite</a:t>
            </a:r>
            <a:r>
              <a:rPr lang="en-GB" dirty="0" smtClean="0"/>
              <a:t> Consortium</a:t>
            </a:r>
          </a:p>
          <a:p>
            <a:r>
              <a:rPr lang="en-GB" dirty="0" smtClean="0"/>
              <a:t>Transition Issues</a:t>
            </a:r>
          </a:p>
          <a:p>
            <a:pPr lvl="1"/>
            <a:r>
              <a:rPr lang="en-GB" dirty="0" smtClean="0"/>
              <a:t>Where do the current EGEE activities fit in the EGI world</a:t>
            </a:r>
          </a:p>
          <a:p>
            <a:pPr lvl="2"/>
            <a:r>
              <a:rPr lang="en-GB" dirty="0" smtClean="0"/>
              <a:t>SSC, NGI, EGI.org, UMD, </a:t>
            </a:r>
            <a:r>
              <a:rPr lang="en-GB" dirty="0" err="1" smtClean="0"/>
              <a:t>gLite</a:t>
            </a:r>
            <a:r>
              <a:rPr lang="en-GB" dirty="0" smtClean="0"/>
              <a:t> Consortium, ...</a:t>
            </a:r>
          </a:p>
          <a:p>
            <a:pPr lvl="1"/>
            <a:r>
              <a:rPr lang="en-GB" dirty="0" smtClean="0"/>
              <a:t>How will these tasks interact with each other?</a:t>
            </a:r>
          </a:p>
          <a:p>
            <a:pPr lvl="1"/>
            <a:r>
              <a:rPr lang="en-GB" dirty="0" smtClean="0"/>
              <a:t>What assumptions are we making?</a:t>
            </a:r>
          </a:p>
          <a:p>
            <a:pPr lvl="1"/>
            <a:r>
              <a:rPr lang="en-GB" dirty="0" smtClean="0"/>
              <a:t>What unknowns do we currently see?</a:t>
            </a:r>
          </a:p>
          <a:p>
            <a:r>
              <a:rPr lang="en-GB" dirty="0" smtClean="0"/>
              <a:t>Living in an EGI world</a:t>
            </a:r>
          </a:p>
          <a:p>
            <a:pPr lvl="1"/>
            <a:r>
              <a:rPr lang="en-GB" dirty="0" smtClean="0"/>
              <a:t>How well do we fit within the EGI world?</a:t>
            </a:r>
          </a:p>
          <a:p>
            <a:pPr lvl="1"/>
            <a:r>
              <a:rPr lang="en-GB" dirty="0" smtClean="0"/>
              <a:t>What tasks can be done given the resources in EGI.org?</a:t>
            </a:r>
          </a:p>
          <a:p>
            <a:pPr lvl="1"/>
            <a:r>
              <a:rPr lang="en-GB" dirty="0" smtClean="0"/>
              <a:t>Identify which tasks belong in which structure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575</Words>
  <PresentationFormat>On-screen Show (4:3)</PresentationFormat>
  <Paragraphs>168</Paragraphs>
  <Slides>10</Slides>
  <Notes>9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EGEE-III All Activity Meeting Brussels, 27-28 January 2009</vt:lpstr>
      <vt:lpstr>Thanks &amp; Logistical Information</vt:lpstr>
      <vt:lpstr>Why are we here?</vt:lpstr>
      <vt:lpstr>EGEE: A single integrated project</vt:lpstr>
      <vt:lpstr>Structure in EGEE-III</vt:lpstr>
      <vt:lpstr>What is EGI?</vt:lpstr>
      <vt:lpstr>EGEE will be evolving into EGI</vt:lpstr>
      <vt:lpstr>A Middleware Production Line?</vt:lpstr>
      <vt:lpstr>The Agenda...</vt:lpstr>
      <vt:lpstr>From this meeting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EGEE-III Presentation</dc:title>
  <dc:creator>Francesco Giacomini</dc:creator>
  <cp:lastModifiedBy>Steven Newhouse</cp:lastModifiedBy>
  <cp:revision>96</cp:revision>
  <dcterms:modified xsi:type="dcterms:W3CDTF">2009-01-29T10:35:48Z</dcterms:modified>
</cp:coreProperties>
</file>