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050" r:id="rId1"/>
  </p:sldMasterIdLst>
  <p:notesMasterIdLst>
    <p:notesMasterId r:id="rId20"/>
  </p:notesMasterIdLst>
  <p:handoutMasterIdLst>
    <p:handoutMasterId r:id="rId21"/>
  </p:handoutMasterIdLst>
  <p:sldIdLst>
    <p:sldId id="341" r:id="rId2"/>
    <p:sldId id="345" r:id="rId3"/>
    <p:sldId id="346" r:id="rId4"/>
    <p:sldId id="355" r:id="rId5"/>
    <p:sldId id="344" r:id="rId6"/>
    <p:sldId id="359" r:id="rId7"/>
    <p:sldId id="347" r:id="rId8"/>
    <p:sldId id="350" r:id="rId9"/>
    <p:sldId id="349" r:id="rId10"/>
    <p:sldId id="348" r:id="rId11"/>
    <p:sldId id="353" r:id="rId12"/>
    <p:sldId id="360" r:id="rId13"/>
    <p:sldId id="362" r:id="rId14"/>
    <p:sldId id="354" r:id="rId15"/>
    <p:sldId id="356" r:id="rId16"/>
    <p:sldId id="357" r:id="rId17"/>
    <p:sldId id="364" r:id="rId18"/>
    <p:sldId id="342" r:id="rId19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>
          <p15:clr>
            <a:srgbClr val="A4A3A4"/>
          </p15:clr>
        </p15:guide>
        <p15:guide id="2" pos="20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00CC66"/>
    <a:srgbClr val="000000"/>
    <a:srgbClr val="66FF33"/>
    <a:srgbClr val="99FF99"/>
    <a:srgbClr val="66FFCC"/>
    <a:srgbClr val="FF99FF"/>
    <a:srgbClr val="00CC99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5501" autoAdjust="0"/>
  </p:normalViewPr>
  <p:slideViewPr>
    <p:cSldViewPr snapToGrid="0" showGuides="1">
      <p:cViewPr varScale="1">
        <p:scale>
          <a:sx n="74" d="100"/>
          <a:sy n="74" d="100"/>
        </p:scale>
        <p:origin x="1164" y="72"/>
      </p:cViewPr>
      <p:guideLst>
        <p:guide orient="horz" pos="1162"/>
        <p:guide pos="2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06"/>
    </p:cViewPr>
  </p:sorterViewPr>
  <p:notesViewPr>
    <p:cSldViewPr snapToGrid="0" showGuides="1">
      <p:cViewPr>
        <p:scale>
          <a:sx n="100" d="100"/>
          <a:sy n="100" d="100"/>
        </p:scale>
        <p:origin x="-1656" y="1260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5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5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/>
            </a:lvl1pPr>
          </a:lstStyle>
          <a:p>
            <a:pPr>
              <a:defRPr/>
            </a:pPr>
            <a:fld id="{6B5F57FA-1A76-4CFA-B1A3-425EEA71335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1387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8050"/>
            <a:ext cx="498475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/>
            </a:lvl1pPr>
          </a:lstStyle>
          <a:p>
            <a:pPr>
              <a:defRPr/>
            </a:pPr>
            <a:fld id="{66724FE0-EA35-475C-8F39-C8E96F52BE9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7794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1pPr>
            <a:lvl2pPr marL="742950" indent="-28575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2pPr>
            <a:lvl3pPr marL="11430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3pPr>
            <a:lvl4pPr marL="16002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4pPr>
            <a:lvl5pPr marL="20574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9pPr>
          </a:lstStyle>
          <a:p>
            <a:fld id="{E428E99D-8D2B-4C65-94A2-17FA697A914F}" type="slidenum">
              <a:rPr lang="en-GB" altLang="en-US" sz="1300" smtClean="0"/>
              <a:pPr/>
              <a:t>1</a:t>
            </a:fld>
            <a:endParaRPr lang="en-GB" altLang="en-US" sz="13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875" y="4718050"/>
            <a:ext cx="4983163" cy="4468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GB" altLang="en-US" smtClean="0"/>
          </a:p>
        </p:txBody>
      </p:sp>
      <p:sp>
        <p:nvSpPr>
          <p:cNvPr id="2048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6650" cy="3709987"/>
          </a:xfrm>
          <a:noFill/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4141080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73250"/>
            <a:ext cx="9144000" cy="419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9pPr>
          </a:lstStyle>
          <a:p>
            <a:pPr algn="ctr">
              <a:defRPr/>
            </a:pPr>
            <a:endParaRPr lang="en-US" altLang="en-US"/>
          </a:p>
        </p:txBody>
      </p:sp>
      <p:pic>
        <p:nvPicPr>
          <p:cNvPr id="5" name="Picture 12" descr="NPL Logo 294 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620713"/>
            <a:ext cx="19812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Rectangle 102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4D72B5-D667-4CA6-B298-7ED40789B1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5403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2BD8C8-39EA-424F-893E-0CE63E1DADC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99792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889157-2D18-4198-BE22-3EA44111C3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612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AB2C57-8955-423F-917B-50E3DCB6433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2740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6500" y="3048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93B685-0F1D-4936-9CDA-00F1824107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0556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0574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17610E-2C5A-44D5-8742-574BAC765E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8953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419600" y="2057400"/>
            <a:ext cx="38100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online image</a:t>
            </a:r>
            <a:endParaRPr lang="en-GB" noProof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B682C5-7AD5-4627-951F-321EC0C4768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2057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3912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6729F-0983-4D9C-8D0F-A3D324C0A4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523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71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Rectangle 102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4D72B5-D667-4CA6-B298-7ED40789B1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0" y="1600200"/>
            <a:ext cx="9144000" cy="4191000"/>
          </a:xfrm>
          <a:prstGeom prst="rect">
            <a:avLst/>
          </a:prstGeom>
          <a:solidFill>
            <a:srgbClr val="009E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9pPr>
          </a:lstStyle>
          <a:p>
            <a:pPr algn="ctr"/>
            <a:endParaRPr lang="en-US" altLang="en-US"/>
          </a:p>
        </p:txBody>
      </p:sp>
      <p:pic>
        <p:nvPicPr>
          <p:cNvPr id="12" name="Picture 6" descr="C:\Documents and Settings\apg\Desktop\NEW Branding Templates\NPL POWERPOINT top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80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615" y="260648"/>
            <a:ext cx="679866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15" y="1646536"/>
            <a:ext cx="8539992" cy="45256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BB2B87-743C-4B56-B8B7-F1DBF546701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093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E60E51-F374-4684-962C-E181CDD4CF7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4852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7070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9E116B-7E26-462B-B423-906BD8A1F3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779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3722F4-5835-4D7A-84A4-A2EBA433B3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9858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93CD89-4241-4413-B0EE-2CCD4382CC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156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07454D-1911-4250-B7C4-621D7F2539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342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ACCBE24-23B9-43CA-B56F-94F371B9D74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68288" y="260350"/>
            <a:ext cx="6824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8288" y="1646238"/>
            <a:ext cx="8551862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0"/>
            <a:r>
              <a:rPr lang="en-GB" altLang="en-US" smtClean="0"/>
              <a:t>Second level</a:t>
            </a:r>
          </a:p>
          <a:p>
            <a:pPr lvl="0"/>
            <a:r>
              <a:rPr lang="en-GB" altLang="en-US" smtClean="0"/>
              <a:t>Third level</a:t>
            </a:r>
          </a:p>
          <a:p>
            <a:pPr lvl="0"/>
            <a:r>
              <a:rPr lang="en-GB" altLang="en-US" smtClean="0"/>
              <a:t>Fourth level</a:t>
            </a:r>
          </a:p>
          <a:p>
            <a:pPr lvl="0"/>
            <a:r>
              <a:rPr lang="en-GB" altLang="en-US" smtClean="0"/>
              <a:t>	- bullet point one</a:t>
            </a:r>
          </a:p>
        </p:txBody>
      </p:sp>
      <p:sp>
        <p:nvSpPr>
          <p:cNvPr id="1032" name="hc"/>
          <p:cNvSpPr txBox="1">
            <a:spLocks noChangeArrowheads="1"/>
          </p:cNvSpPr>
          <p:nvPr/>
        </p:nvSpPr>
        <p:spPr bwMode="auto">
          <a:xfrm>
            <a:off x="0" y="0"/>
            <a:ext cx="9144000" cy="2460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endParaRPr kumimoji="0" lang="en-US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fc"/>
          <p:cNvSpPr txBox="1">
            <a:spLocks noChangeArrowheads="1"/>
          </p:cNvSpPr>
          <p:nvPr/>
        </p:nvSpPr>
        <p:spPr bwMode="auto">
          <a:xfrm>
            <a:off x="0" y="6491288"/>
            <a:ext cx="9144000" cy="2444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13" descr="NPL Logo 294 C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260350"/>
            <a:ext cx="14478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hc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2460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algn="ctr">
              <a:defRPr/>
            </a:pPr>
            <a:endParaRPr lang="en-GB" altLang="en-US" sz="1000" smtClean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1" name="fc"/>
          <p:cNvSpPr txBox="1">
            <a:spLocks noChangeArrowheads="1"/>
          </p:cNvSpPr>
          <p:nvPr userDrawn="1"/>
        </p:nvSpPr>
        <p:spPr bwMode="auto">
          <a:xfrm>
            <a:off x="0" y="6491288"/>
            <a:ext cx="9144000" cy="2460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algn="ctr">
              <a:defRPr/>
            </a:pPr>
            <a:endParaRPr lang="en-GB" altLang="en-US" sz="1000" smtClean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96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  <p:sldLayoutId id="2147484091" r:id="rId12"/>
    <p:sldLayoutId id="2147484092" r:id="rId13"/>
    <p:sldLayoutId id="2147484093" r:id="rId14"/>
    <p:sldLayoutId id="2147484094" r:id="rId15"/>
    <p:sldLayoutId id="2147484095" r:id="rId16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§"/>
        <a:defRPr sz="24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7" Type="http://schemas.openxmlformats.org/officeDocument/2006/relationships/hyperlink" Target="http://emtoolbox.nist.gov/Main/Main.asp" TargetMode="Externa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muelaner.com/uncertainty-of-measurement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1026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19460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498764" y="2072309"/>
            <a:ext cx="7650826" cy="4063379"/>
          </a:xfrm>
          <a:noFill/>
        </p:spPr>
        <p:txBody>
          <a:bodyPr/>
          <a:lstStyle/>
          <a:p>
            <a:r>
              <a:rPr lang="en-GB" altLang="en-US" sz="3600" b="0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anose="020B0600070205080204" pitchFamily="34" charset="-128"/>
              </a:rPr>
              <a:t>PACMAN Workshop, June 2016</a:t>
            </a:r>
            <a:r>
              <a:rPr lang="en-GB" altLang="en-US" sz="3600" dirty="0" smtClean="0">
                <a:ea typeface="ＭＳ Ｐゴシック" panose="020B0600070205080204" pitchFamily="34" charset="-128"/>
              </a:rPr>
              <a:t/>
            </a:r>
            <a:br>
              <a:rPr lang="en-GB" altLang="en-US" sz="3600" dirty="0" smtClean="0">
                <a:ea typeface="ＭＳ Ｐゴシック" panose="020B0600070205080204" pitchFamily="34" charset="-128"/>
              </a:rPr>
            </a:br>
            <a:r>
              <a:rPr lang="en-GB" altLang="en-US" sz="2800" dirty="0">
                <a:ea typeface="ＭＳ Ｐゴシック" panose="020B0600070205080204" pitchFamily="34" charset="-128"/>
              </a:rPr>
              <a:t/>
            </a:r>
            <a:br>
              <a:rPr lang="en-GB" altLang="en-US" sz="2800" dirty="0">
                <a:ea typeface="ＭＳ Ｐゴシック" panose="020B0600070205080204" pitchFamily="34" charset="-128"/>
              </a:rPr>
            </a:br>
            <a:r>
              <a:rPr lang="en-GB" altLang="en-US" dirty="0" smtClean="0">
                <a:ea typeface="ＭＳ Ｐゴシック" panose="020B0600070205080204" pitchFamily="34" charset="-128"/>
              </a:rPr>
              <a:t>Error sources in dimensional metrology</a:t>
            </a:r>
            <a:r>
              <a:rPr lang="en-GB" altLang="en-US" dirty="0">
                <a:ea typeface="ＭＳ Ｐゴシック" panose="020B0600070205080204" pitchFamily="34" charset="-128"/>
              </a:rPr>
              <a:t/>
            </a:r>
            <a:br>
              <a:rPr lang="en-GB" altLang="en-US" dirty="0">
                <a:ea typeface="ＭＳ Ｐゴシック" panose="020B0600070205080204" pitchFamily="34" charset="-128"/>
              </a:rPr>
            </a:br>
            <a:r>
              <a:rPr lang="en-GB" altLang="en-US" sz="2400" dirty="0" smtClean="0">
                <a:ea typeface="ＭＳ Ｐゴシック" panose="020B0600070205080204" pitchFamily="34" charset="-128"/>
              </a:rPr>
              <a:t/>
            </a:r>
            <a:br>
              <a:rPr lang="en-GB" altLang="en-US" sz="2400" dirty="0" smtClean="0">
                <a:ea typeface="ＭＳ Ｐゴシック" panose="020B0600070205080204" pitchFamily="34" charset="-128"/>
              </a:rPr>
            </a:br>
            <a:r>
              <a:rPr lang="en-GB" altLang="en-US" sz="2400" smtClean="0">
                <a:ea typeface="ＭＳ Ｐゴシック" panose="020B0600070205080204" pitchFamily="34" charset="-128"/>
              </a:rPr>
              <a:t/>
            </a:r>
            <a:br>
              <a:rPr lang="en-GB" altLang="en-US" sz="2400" smtClean="0">
                <a:ea typeface="ＭＳ Ｐゴシック" panose="020B0600070205080204" pitchFamily="34" charset="-128"/>
              </a:rPr>
            </a:br>
            <a:r>
              <a:rPr lang="en-GB" altLang="en-US" sz="2400" b="0" smtClean="0">
                <a:ea typeface="ＭＳ Ｐゴシック" panose="020B0600070205080204" pitchFamily="34" charset="-128"/>
              </a:rPr>
              <a:t>Ben </a:t>
            </a:r>
            <a:r>
              <a:rPr lang="en-GB" altLang="en-US" sz="2400" b="0" dirty="0" smtClean="0">
                <a:ea typeface="ＭＳ Ｐゴシック" panose="020B0600070205080204" pitchFamily="34" charset="-128"/>
              </a:rPr>
              <a:t>Hughes , NPL, UK				</a:t>
            </a:r>
            <a:r>
              <a:rPr lang="en-GB" altLang="en-US" sz="2400" dirty="0" smtClean="0">
                <a:ea typeface="ＭＳ Ｐゴシック" panose="020B0600070205080204" pitchFamily="34" charset="-128"/>
              </a:rPr>
              <a:t/>
            </a:r>
            <a:br>
              <a:rPr lang="en-GB" altLang="en-US" sz="2400" dirty="0" smtClean="0">
                <a:ea typeface="ＭＳ Ｐゴシック" panose="020B0600070205080204" pitchFamily="34" charset="-128"/>
              </a:rPr>
            </a:br>
            <a:endParaRPr lang="en-GB" altLang="en-US" sz="24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9461" name="Subtitle 1"/>
          <p:cNvSpPr>
            <a:spLocks noGrp="1"/>
          </p:cNvSpPr>
          <p:nvPr>
            <p:ph type="subTitle" idx="1"/>
          </p:nvPr>
        </p:nvSpPr>
        <p:spPr>
          <a:xfrm>
            <a:off x="214313" y="6135688"/>
            <a:ext cx="6400800" cy="428625"/>
          </a:xfrm>
        </p:spPr>
        <p:txBody>
          <a:bodyPr/>
          <a:lstStyle/>
          <a:p>
            <a:r>
              <a:rPr lang="en-GB" altLang="en-US" dirty="0" smtClean="0">
                <a:ea typeface="ＭＳ Ｐゴシック" panose="020B0600070205080204" pitchFamily="34" charset="-128"/>
              </a:rPr>
              <a:t>Welcome to the National Physical Laboratory</a:t>
            </a:r>
            <a:endParaRPr lang="en-GB" alt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14" y="1646536"/>
            <a:ext cx="8674539" cy="4525664"/>
          </a:xfrm>
        </p:spPr>
        <p:txBody>
          <a:bodyPr/>
          <a:lstStyle/>
          <a:p>
            <a:r>
              <a:rPr lang="en-GB" dirty="0" smtClean="0"/>
              <a:t>Refractive index gradient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Gradient normal to direction of propagation of a beam bends the beam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This is how a mirage is formed!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Affects optical </a:t>
            </a:r>
            <a:r>
              <a:rPr lang="en-GB" i="1" dirty="0" smtClean="0"/>
              <a:t>angle</a:t>
            </a:r>
            <a:r>
              <a:rPr lang="en-GB" dirty="0" smtClean="0"/>
              <a:t> measurements </a:t>
            </a:r>
            <a:r>
              <a:rPr lang="en-GB" i="1" dirty="0" smtClean="0"/>
              <a:t>e.g</a:t>
            </a:r>
            <a:r>
              <a:rPr lang="en-GB" dirty="0" smtClean="0"/>
              <a:t>. laser tracker</a:t>
            </a:r>
          </a:p>
          <a:p>
            <a:pPr lvl="1"/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97" y="4330455"/>
            <a:ext cx="28765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315063"/>
              </p:ext>
            </p:extLst>
          </p:nvPr>
        </p:nvGraphicFramePr>
        <p:xfrm>
          <a:off x="4629150" y="4029075"/>
          <a:ext cx="3776663" cy="226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Picture" r:id="rId4" imgW="2887200" imgH="1734120" progId="Word.Picture.8">
                  <p:embed/>
                </p:oleObj>
              </mc:Choice>
              <mc:Fallback>
                <p:oleObj name="Picture" r:id="rId4" imgW="2887200" imgH="17341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9150" y="4029075"/>
                        <a:ext cx="3776663" cy="226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21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627" y="1157139"/>
            <a:ext cx="8539992" cy="4525664"/>
          </a:xfrm>
        </p:spPr>
        <p:txBody>
          <a:bodyPr/>
          <a:lstStyle/>
          <a:p>
            <a:r>
              <a:rPr lang="en-GB" dirty="0" smtClean="0"/>
              <a:t>Mechanical - Stiffness of metrology loop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Instrument </a:t>
            </a:r>
            <a:r>
              <a:rPr lang="en-GB" i="1" dirty="0" smtClean="0"/>
              <a:t>e.g</a:t>
            </a:r>
            <a:r>
              <a:rPr lang="en-GB" dirty="0" smtClean="0"/>
              <a:t>. CMM structure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GB" dirty="0" smtClean="0"/>
              <a:t>nstrument support </a:t>
            </a:r>
            <a:r>
              <a:rPr lang="en-GB" i="1" dirty="0" smtClean="0"/>
              <a:t>e.g</a:t>
            </a:r>
            <a:r>
              <a:rPr lang="en-GB" dirty="0" smtClean="0"/>
              <a:t>. laser tracker tripod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</a:t>
            </a:r>
            <a:r>
              <a:rPr lang="en-GB" dirty="0" smtClean="0"/>
              <a:t>art support/clamping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Isolate force loop from metrology loop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71" y="3866061"/>
            <a:ext cx="1746561" cy="2306139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07764" y="3866061"/>
            <a:ext cx="2557062" cy="234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058" y="4000876"/>
            <a:ext cx="3186561" cy="216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0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Mechanical - Vibration induced the metrology loop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Eliminate/isolate source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Isolate metrology loop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Stiffen structure – high resonant frequency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Also air movement in optical metrology systems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721" y="4067908"/>
            <a:ext cx="2255131" cy="224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93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830" y="3909368"/>
            <a:ext cx="3400900" cy="22672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738" y="1128479"/>
            <a:ext cx="8539992" cy="3617126"/>
          </a:xfrm>
        </p:spPr>
        <p:txBody>
          <a:bodyPr/>
          <a:lstStyle/>
          <a:p>
            <a:r>
              <a:rPr lang="en-GB" dirty="0" smtClean="0"/>
              <a:t>Mechanical – elastic compression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Occurs whenever mechanical probing takes place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Depends on contact force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Geometry of component (</a:t>
            </a:r>
            <a:r>
              <a:rPr lang="en-GB" i="1" dirty="0" smtClean="0"/>
              <a:t>e.g</a:t>
            </a:r>
            <a:r>
              <a:rPr lang="en-GB" dirty="0" smtClean="0"/>
              <a:t>. flat, sphere, cylinder)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Component and probe materials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Type of contact (</a:t>
            </a:r>
            <a:r>
              <a:rPr lang="en-GB" i="1" dirty="0" smtClean="0"/>
              <a:t>e.g</a:t>
            </a:r>
            <a:r>
              <a:rPr lang="en-GB" dirty="0" smtClean="0"/>
              <a:t>. point, line)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272163"/>
              </p:ext>
            </p:extLst>
          </p:nvPr>
        </p:nvGraphicFramePr>
        <p:xfrm>
          <a:off x="508489" y="3886667"/>
          <a:ext cx="3335974" cy="2209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Chart" r:id="rId5" imgW="4457700" imgH="2952750" progId="Excel.Chart.8">
                  <p:embed/>
                </p:oleObj>
              </mc:Choice>
              <mc:Fallback>
                <p:oleObj name="Chart" r:id="rId5" imgW="4457700" imgH="2952750" progId="Excel.Char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489" y="3886667"/>
                        <a:ext cx="3335974" cy="22097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360252" y="5720811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endParaRPr lang="en-GB" dirty="0"/>
          </a:p>
          <a:p>
            <a:pPr lvl="1"/>
            <a:r>
              <a:rPr lang="en-GB" sz="1400" dirty="0"/>
              <a:t> </a:t>
            </a:r>
            <a:r>
              <a:rPr lang="en-GB" sz="1400" dirty="0">
                <a:hlinkClick r:id="rId7"/>
              </a:rPr>
              <a:t>http://emtoolbox.nist.gov/Main/Main.asp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403688" y="6015435"/>
            <a:ext cx="3440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Compression corrections for tungsten carbide spheres between flat steel anvils for various forces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03688" y="6397919"/>
            <a:ext cx="1374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NPL GPG 80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8857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www.google.co.uk/url?source=imglanding&amp;ct=img&amp;q=http://www.hornady.com/store/images/P/050071_micrometer.jpg&amp;sa=X&amp;ei=c7JuUYaJHaTT0QX77YH4Bg&amp;ved=0CAkQ8wc&amp;usg=AFQjCNGj5J9-2BN3M0NU93ZqIXtzT8M6W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199" y="4583659"/>
            <a:ext cx="3452904" cy="160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15" y="1646536"/>
            <a:ext cx="8539992" cy="3511618"/>
          </a:xfrm>
        </p:spPr>
        <p:txBody>
          <a:bodyPr/>
          <a:lstStyle/>
          <a:p>
            <a:r>
              <a:rPr lang="en-GB" dirty="0" smtClean="0"/>
              <a:t>Alignment - Abbe error</a:t>
            </a:r>
            <a:endParaRPr lang="en-GB" baseline="30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Measurement scale is not in line with the object being measured – Abbe offset, </a:t>
            </a:r>
            <a:r>
              <a:rPr lang="en-GB" i="1" dirty="0" smtClean="0"/>
              <a:t>x</a:t>
            </a:r>
            <a:r>
              <a:rPr lang="en-GB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Straightness of axis or sloppy fit of calliper causes angle between jaws, </a:t>
            </a:r>
            <a:r>
              <a:rPr lang="en-GB" i="1" dirty="0" smtClean="0">
                <a:latin typeface="Symbol" panose="05050102010706020507" pitchFamily="18" charset="2"/>
              </a:rPr>
              <a:t>q</a:t>
            </a:r>
            <a:r>
              <a:rPr lang="en-GB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Eliminate by aligning scale coaxially with part, or compensate my measuring </a:t>
            </a:r>
            <a:r>
              <a:rPr lang="en-GB" i="1" dirty="0" smtClean="0"/>
              <a:t>x</a:t>
            </a:r>
            <a:r>
              <a:rPr lang="en-GB" dirty="0" smtClean="0"/>
              <a:t> and </a:t>
            </a:r>
            <a:r>
              <a:rPr lang="en-GB" i="1" dirty="0" smtClean="0">
                <a:latin typeface="Symbol" panose="05050102010706020507" pitchFamily="18" charset="2"/>
              </a:rPr>
              <a:t>q</a:t>
            </a:r>
            <a:r>
              <a:rPr lang="en-GB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2" y="4583659"/>
            <a:ext cx="4626693" cy="16347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1665" y="6270638"/>
            <a:ext cx="24712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Images from </a:t>
            </a:r>
            <a:r>
              <a:rPr lang="en-GB" sz="1200" dirty="0" smtClean="0">
                <a:hlinkClick r:id="rId4"/>
              </a:rPr>
              <a:t>www.muelaner.com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953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15" y="1646536"/>
            <a:ext cx="8539992" cy="3511618"/>
          </a:xfrm>
        </p:spPr>
        <p:txBody>
          <a:bodyPr/>
          <a:lstStyle/>
          <a:p>
            <a:r>
              <a:rPr lang="en-GB" dirty="0" smtClean="0"/>
              <a:t>Alignment - Cosine error</a:t>
            </a:r>
            <a:endParaRPr lang="en-GB" baseline="30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Angular misalignment,</a:t>
            </a:r>
            <a:r>
              <a:rPr lang="en-GB" i="1" dirty="0">
                <a:latin typeface="Symbol" panose="05050102010706020507" pitchFamily="18" charset="2"/>
              </a:rPr>
              <a:t> </a:t>
            </a:r>
            <a:r>
              <a:rPr lang="en-GB" i="1" dirty="0" smtClean="0">
                <a:latin typeface="Symbol" panose="05050102010706020507" pitchFamily="18" charset="2"/>
              </a:rPr>
              <a:t>q</a:t>
            </a:r>
            <a:r>
              <a:rPr lang="en-GB" dirty="0" smtClean="0"/>
              <a:t>, between scale, or axis, and part.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Length error, </a:t>
            </a:r>
            <a:r>
              <a:rPr lang="en-GB" i="1" dirty="0" smtClean="0">
                <a:latin typeface="Symbol" panose="05050102010706020507" pitchFamily="18" charset="2"/>
              </a:rPr>
              <a:t>D</a:t>
            </a:r>
            <a:r>
              <a:rPr lang="en-GB" i="1" dirty="0" smtClean="0"/>
              <a:t>L</a:t>
            </a:r>
            <a:r>
              <a:rPr lang="en-GB" dirty="0" smtClean="0"/>
              <a:t> = </a:t>
            </a:r>
            <a:r>
              <a:rPr lang="en-GB" i="1" dirty="0" smtClean="0"/>
              <a:t>L</a:t>
            </a:r>
            <a:r>
              <a:rPr lang="en-GB" dirty="0" smtClean="0"/>
              <a:t>(1 - </a:t>
            </a:r>
            <a:r>
              <a:rPr lang="en-GB" dirty="0" err="1" smtClean="0"/>
              <a:t>cos</a:t>
            </a:r>
            <a:r>
              <a:rPr lang="en-GB" i="1" dirty="0" err="1" smtClean="0">
                <a:latin typeface="Symbol" panose="05050102010706020507" pitchFamily="18" charset="2"/>
              </a:rPr>
              <a:t>q</a:t>
            </a:r>
            <a:r>
              <a:rPr lang="en-GB" dirty="0" smtClean="0"/>
              <a:t> 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Minimise by minimising </a:t>
            </a:r>
            <a:r>
              <a:rPr lang="en-GB" i="1" dirty="0" smtClean="0">
                <a:latin typeface="Symbol" panose="05050102010706020507" pitchFamily="18" charset="2"/>
              </a:rPr>
              <a:t>q.</a:t>
            </a:r>
            <a:endParaRPr lang="en-GB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692" y="3864397"/>
            <a:ext cx="6540723" cy="299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50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15" y="1646536"/>
            <a:ext cx="8539992" cy="3511618"/>
          </a:xfrm>
        </p:spPr>
        <p:txBody>
          <a:bodyPr/>
          <a:lstStyle/>
          <a:p>
            <a:r>
              <a:rPr lang="en-GB" dirty="0" smtClean="0"/>
              <a:t>Alignment – Sine error</a:t>
            </a:r>
            <a:endParaRPr lang="en-GB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Occurs in angle-based coordinate </a:t>
            </a:r>
            <a:r>
              <a:rPr lang="en-GB" dirty="0" smtClean="0"/>
              <a:t>metrology due to angle measurement error, </a:t>
            </a:r>
            <a:r>
              <a:rPr lang="en-GB" i="1" dirty="0" err="1">
                <a:latin typeface="Symbol" panose="05050102010706020507" pitchFamily="18" charset="2"/>
              </a:rPr>
              <a:t>d</a:t>
            </a:r>
            <a:r>
              <a:rPr lang="en-GB" i="1" dirty="0" err="1" smtClean="0">
                <a:latin typeface="Symbol" panose="05050102010706020507" pitchFamily="18" charset="2"/>
              </a:rPr>
              <a:t>f</a:t>
            </a:r>
            <a:r>
              <a:rPr lang="en-GB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Error proportional to range, </a:t>
            </a:r>
            <a:r>
              <a:rPr lang="en-GB" i="1" dirty="0" smtClean="0"/>
              <a:t>r</a:t>
            </a:r>
            <a:r>
              <a:rPr lang="en-GB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Reduce coordinate error by reducing </a:t>
            </a:r>
            <a:r>
              <a:rPr lang="en-GB" i="1" dirty="0" err="1" smtClean="0">
                <a:latin typeface="Symbol" panose="05050102010706020507" pitchFamily="18" charset="2"/>
              </a:rPr>
              <a:t>df</a:t>
            </a:r>
            <a:r>
              <a:rPr lang="en-GB" dirty="0" smtClean="0"/>
              <a:t> and/or </a:t>
            </a:r>
            <a:r>
              <a:rPr lang="en-GB" i="1" dirty="0" smtClean="0"/>
              <a:t>r</a:t>
            </a:r>
            <a:r>
              <a:rPr lang="en-GB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Eliminate by measuring coordinates in terms of range only.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678421"/>
              </p:ext>
            </p:extLst>
          </p:nvPr>
        </p:nvGraphicFramePr>
        <p:xfrm>
          <a:off x="2448657" y="4408620"/>
          <a:ext cx="3776663" cy="226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Picture" r:id="rId3" imgW="2887200" imgH="1734120" progId="Word.Picture.8">
                  <p:embed/>
                </p:oleObj>
              </mc:Choice>
              <mc:Fallback>
                <p:oleObj name="Picture" r:id="rId3" imgW="2887200" imgH="17341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8657" y="4408620"/>
                        <a:ext cx="3776663" cy="226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74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are many sources of error in dimensional metrology</a:t>
            </a:r>
          </a:p>
          <a:p>
            <a:r>
              <a:rPr lang="en-GB" dirty="0" smtClean="0"/>
              <a:t>Careful control of the metrology loop can help minimise or eliminate </a:t>
            </a:r>
            <a:r>
              <a:rPr lang="en-GB" smtClean="0"/>
              <a:t>many sources of error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75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PL NMA 0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0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63" y="160854"/>
            <a:ext cx="6798665" cy="11430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THANK YOU</a:t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735" y="160854"/>
            <a:ext cx="8076523" cy="1716096"/>
          </a:xfrm>
        </p:spPr>
        <p:txBody>
          <a:bodyPr/>
          <a:lstStyle/>
          <a:p>
            <a:pPr marL="3543300" lvl="8" indent="0" algn="r"/>
            <a:r>
              <a:rPr lang="en-GB" dirty="0" smtClean="0">
                <a:solidFill>
                  <a:schemeClr val="bg1"/>
                </a:solidFill>
              </a:rPr>
              <a:t>Ben Hughes</a:t>
            </a:r>
          </a:p>
          <a:p>
            <a:pPr marL="3543300" lvl="8" indent="0" algn="r"/>
            <a:r>
              <a:rPr lang="en-GB" sz="2000" dirty="0" smtClean="0">
                <a:solidFill>
                  <a:schemeClr val="bg1"/>
                </a:solidFill>
              </a:rPr>
              <a:t>		Principal Research Scientist</a:t>
            </a:r>
          </a:p>
          <a:p>
            <a:pPr marL="3543300" lvl="8" indent="0" algn="r"/>
            <a:r>
              <a:rPr lang="en-GB" sz="2000" dirty="0" smtClean="0">
                <a:solidFill>
                  <a:schemeClr val="bg1"/>
                </a:solidFill>
              </a:rPr>
              <a:t>		ben.hughes@npl.co.uk</a:t>
            </a:r>
            <a:endParaRPr lang="en-GB" sz="2000" dirty="0">
              <a:solidFill>
                <a:schemeClr val="bg1"/>
              </a:solidFill>
            </a:endParaRPr>
          </a:p>
          <a:p>
            <a:pPr marL="3543300" lvl="8" indent="0" algn="r"/>
            <a:r>
              <a:rPr lang="en-GB" sz="2000" dirty="0" smtClean="0">
                <a:solidFill>
                  <a:schemeClr val="bg1"/>
                </a:solidFill>
              </a:rPr>
              <a:t>		020 8943 6124</a:t>
            </a:r>
          </a:p>
        </p:txBody>
      </p:sp>
      <p:pic>
        <p:nvPicPr>
          <p:cNvPr id="5" name="Picture 5" descr="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2588"/>
            <a:ext cx="9144000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076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Dimensional metrology</a:t>
            </a:r>
          </a:p>
          <a:p>
            <a:r>
              <a:rPr lang="en-GB" dirty="0" smtClean="0"/>
              <a:t>The Metrology Loop</a:t>
            </a:r>
          </a:p>
          <a:p>
            <a:r>
              <a:rPr lang="en-GB" dirty="0" smtClean="0"/>
              <a:t>Error sources and mitigation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131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Dimensional Metrology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499" y="1052104"/>
            <a:ext cx="8539992" cy="4525664"/>
          </a:xfrm>
        </p:spPr>
        <p:txBody>
          <a:bodyPr/>
          <a:lstStyle/>
          <a:p>
            <a:r>
              <a:rPr lang="en-GB" dirty="0" smtClean="0"/>
              <a:t>1D, 2D and 3D</a:t>
            </a:r>
          </a:p>
          <a:p>
            <a:r>
              <a:rPr lang="en-GB" dirty="0" smtClean="0"/>
              <a:t>Contact or Non-contact</a:t>
            </a:r>
          </a:p>
          <a:p>
            <a:r>
              <a:rPr lang="en-GB" dirty="0" smtClean="0"/>
              <a:t>Range based, angle based or a combination of both</a:t>
            </a:r>
          </a:p>
          <a:p>
            <a:r>
              <a:rPr lang="en-GB" dirty="0" smtClean="0"/>
              <a:t>Scales from pm to …</a:t>
            </a:r>
          </a:p>
          <a:p>
            <a:endParaRPr lang="en-GB" dirty="0"/>
          </a:p>
        </p:txBody>
      </p:sp>
      <p:pic>
        <p:nvPicPr>
          <p:cNvPr id="21" name="Picture 6" descr="C:\Documents and Settings\ajl1\Desktop\IMG_0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288" y="2890395"/>
            <a:ext cx="3102445" cy="170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44" y="3633805"/>
            <a:ext cx="1519460" cy="203373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47" y="5224137"/>
            <a:ext cx="1658017" cy="12435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551" y="3466862"/>
            <a:ext cx="1191136" cy="11379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615" y="2911397"/>
            <a:ext cx="1409916" cy="200529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914" y="5166109"/>
            <a:ext cx="2935060" cy="13207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384" y="4986945"/>
            <a:ext cx="2224003" cy="161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Metrology Loop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metrology loop is the closed path containing all elements between the sensor and the part that affect the measurement.</a:t>
            </a:r>
          </a:p>
          <a:p>
            <a:r>
              <a:rPr lang="en-GB" dirty="0" smtClean="0"/>
              <a:t>Often the metrology loop has elements in common with the structural or force loop.</a:t>
            </a:r>
          </a:p>
          <a:p>
            <a:r>
              <a:rPr lang="en-GB" b="1" dirty="0" smtClean="0"/>
              <a:t>Changes in the metrology loop </a:t>
            </a:r>
            <a:r>
              <a:rPr lang="en-GB" dirty="0" smtClean="0"/>
              <a:t>due to, for example, temperature change, vibration or structural forces, </a:t>
            </a:r>
            <a:r>
              <a:rPr lang="en-GB" b="1" dirty="0" smtClean="0"/>
              <a:t>are</a:t>
            </a:r>
            <a:r>
              <a:rPr lang="en-GB" dirty="0" smtClean="0"/>
              <a:t> </a:t>
            </a:r>
            <a:r>
              <a:rPr lang="en-GB" b="1" dirty="0" smtClean="0"/>
              <a:t>indistinguishable from changes in the dimension being measured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88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947" y="611676"/>
            <a:ext cx="2616200" cy="345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Metrology Loop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42" y="1915638"/>
            <a:ext cx="2557062" cy="234303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147" y="1650779"/>
            <a:ext cx="2591221" cy="21681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908" y="4066076"/>
            <a:ext cx="4331445" cy="2456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66" y="4130919"/>
            <a:ext cx="4023119" cy="27270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663" y="1015626"/>
            <a:ext cx="22860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0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Thermal</a:t>
            </a:r>
          </a:p>
          <a:p>
            <a:r>
              <a:rPr lang="en-GB" dirty="0" smtClean="0"/>
              <a:t>Refraction &amp; Refractive index gradient</a:t>
            </a:r>
          </a:p>
          <a:p>
            <a:r>
              <a:rPr lang="en-GB" dirty="0" smtClean="0"/>
              <a:t>Mechanical errors</a:t>
            </a:r>
          </a:p>
          <a:p>
            <a:r>
              <a:rPr lang="en-GB" dirty="0" smtClean="0"/>
              <a:t>Geometric errors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79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14" y="1646536"/>
            <a:ext cx="8674539" cy="4525664"/>
          </a:xfrm>
        </p:spPr>
        <p:txBody>
          <a:bodyPr/>
          <a:lstStyle/>
          <a:p>
            <a:r>
              <a:rPr lang="en-GB" dirty="0" smtClean="0"/>
              <a:t>Thermal effects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One of the biggest potential sources of error in dimensional metrology!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ISO 1: “</a:t>
            </a:r>
            <a:r>
              <a:rPr lang="en-GB" i="1" dirty="0" smtClean="0"/>
              <a:t>The standard reference temperature for geometrical product specification is fixed at 20 °C</a:t>
            </a:r>
            <a:r>
              <a:rPr lang="en-GB" dirty="0" smtClean="0"/>
              <a:t>”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Dimensions measured at T ≠ 20 °C must be corrected</a:t>
            </a:r>
          </a:p>
          <a:p>
            <a:pPr marL="857250" lvl="2" indent="0"/>
            <a:r>
              <a:rPr lang="en-GB" i="1" dirty="0"/>
              <a:t>		L</a:t>
            </a:r>
            <a:r>
              <a:rPr lang="en-GB" i="1" baseline="-25000" dirty="0"/>
              <a:t>20</a:t>
            </a:r>
            <a:r>
              <a:rPr lang="en-GB" dirty="0"/>
              <a:t> = </a:t>
            </a:r>
            <a:r>
              <a:rPr lang="en-GB" i="1" dirty="0"/>
              <a:t>L</a:t>
            </a:r>
            <a:r>
              <a:rPr lang="en-GB" i="1" baseline="-25000" dirty="0"/>
              <a:t>T</a:t>
            </a:r>
            <a:r>
              <a:rPr lang="en-GB" dirty="0"/>
              <a:t>[1 - </a:t>
            </a:r>
            <a:r>
              <a:rPr lang="en-GB" dirty="0">
                <a:latin typeface="Symbol" panose="05050102010706020507" pitchFamily="18" charset="2"/>
              </a:rPr>
              <a:t>a</a:t>
            </a:r>
            <a:r>
              <a:rPr lang="en-GB" dirty="0"/>
              <a:t>(</a:t>
            </a:r>
            <a:r>
              <a:rPr lang="en-GB" i="1" dirty="0"/>
              <a:t>T</a:t>
            </a:r>
            <a:r>
              <a:rPr lang="en-GB" dirty="0"/>
              <a:t>-20)]		</a:t>
            </a:r>
          </a:p>
          <a:p>
            <a:pPr marL="1771650" lvl="4" indent="0"/>
            <a:r>
              <a:rPr lang="en-GB" i="1" dirty="0" smtClean="0">
                <a:latin typeface="Symbol" panose="05050102010706020507" pitchFamily="18" charset="2"/>
              </a:rPr>
              <a:t>a</a:t>
            </a:r>
            <a:r>
              <a:rPr lang="en-GB" dirty="0" smtClean="0"/>
              <a:t> is </a:t>
            </a:r>
            <a:r>
              <a:rPr lang="en-GB" dirty="0"/>
              <a:t>coefficient of thermal </a:t>
            </a:r>
            <a:r>
              <a:rPr lang="en-GB" dirty="0" smtClean="0"/>
              <a:t>expansion</a:t>
            </a:r>
          </a:p>
          <a:p>
            <a:pPr marL="1771650" lvl="4" indent="0"/>
            <a:r>
              <a:rPr lang="en-GB" i="1" dirty="0"/>
              <a:t>e.g.</a:t>
            </a:r>
            <a:r>
              <a:rPr lang="en-GB" i="1" dirty="0" smtClean="0">
                <a:latin typeface="Symbol" panose="05050102010706020507" pitchFamily="18" charset="2"/>
              </a:rPr>
              <a:t> </a:t>
            </a:r>
            <a:r>
              <a:rPr lang="en-GB" i="1" dirty="0" err="1" smtClean="0">
                <a:latin typeface="Symbol" panose="05050102010706020507" pitchFamily="18" charset="2"/>
              </a:rPr>
              <a:t>a</a:t>
            </a:r>
            <a:r>
              <a:rPr lang="en-GB" i="1" baseline="-25000" dirty="0" err="1" smtClean="0"/>
              <a:t>steel</a:t>
            </a:r>
            <a:r>
              <a:rPr lang="en-GB" dirty="0" smtClean="0"/>
              <a:t> = </a:t>
            </a:r>
            <a:r>
              <a:rPr lang="en-GB" dirty="0"/>
              <a:t>12×10</a:t>
            </a:r>
            <a:r>
              <a:rPr lang="en-GB" baseline="30000" dirty="0" smtClean="0"/>
              <a:t>-6</a:t>
            </a:r>
            <a:r>
              <a:rPr lang="en-GB" dirty="0" smtClean="0"/>
              <a:t> K</a:t>
            </a:r>
            <a:r>
              <a:rPr lang="en-GB" baseline="30000" dirty="0" smtClean="0"/>
              <a:t>-1</a:t>
            </a:r>
            <a:r>
              <a:rPr lang="en-GB" dirty="0" smtClean="0"/>
              <a:t>, </a:t>
            </a:r>
            <a:r>
              <a:rPr lang="en-GB" i="1" dirty="0" err="1" smtClean="0">
                <a:latin typeface="Symbol" panose="05050102010706020507" pitchFamily="18" charset="2"/>
              </a:rPr>
              <a:t>a</a:t>
            </a:r>
            <a:r>
              <a:rPr lang="en-GB" i="1" baseline="-25000" dirty="0" err="1" smtClean="0"/>
              <a:t>aluminium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23×10</a:t>
            </a:r>
            <a:r>
              <a:rPr lang="en-GB" baseline="30000" dirty="0" smtClean="0"/>
              <a:t>-6</a:t>
            </a:r>
            <a:r>
              <a:rPr lang="en-GB" dirty="0" smtClean="0"/>
              <a:t> </a:t>
            </a:r>
            <a:r>
              <a:rPr lang="en-GB" dirty="0"/>
              <a:t>K</a:t>
            </a:r>
            <a:r>
              <a:rPr lang="en-GB" baseline="30000" dirty="0"/>
              <a:t>-1</a:t>
            </a:r>
            <a:endParaRPr lang="en-GB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Thermal expansion affects the instrument too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GB" dirty="0"/>
              <a:t>Distorts the metrology loop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4802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15" y="1638110"/>
            <a:ext cx="8674539" cy="4525664"/>
          </a:xfrm>
        </p:spPr>
        <p:txBody>
          <a:bodyPr/>
          <a:lstStyle/>
          <a:p>
            <a:r>
              <a:rPr lang="en-GB" dirty="0" smtClean="0"/>
              <a:t>Thermal effects </a:t>
            </a:r>
            <a:r>
              <a:rPr lang="en-GB" i="1" dirty="0" smtClean="0"/>
              <a:t>continued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Mitigation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Use low CTE materials for critical parts of the metrology loop </a:t>
            </a:r>
            <a:r>
              <a:rPr lang="en-GB" i="1" dirty="0" smtClean="0"/>
              <a:t>e.g</a:t>
            </a:r>
            <a:r>
              <a:rPr lang="en-GB" dirty="0" smtClean="0"/>
              <a:t>. </a:t>
            </a:r>
            <a:r>
              <a:rPr lang="en-GB" i="1" dirty="0" smtClean="0"/>
              <a:t>Invar</a:t>
            </a:r>
            <a:r>
              <a:rPr lang="en-GB" dirty="0" smtClean="0"/>
              <a:t> or </a:t>
            </a:r>
            <a:r>
              <a:rPr lang="en-GB" i="1" dirty="0" err="1" smtClean="0"/>
              <a:t>Zerodur</a:t>
            </a:r>
            <a:endParaRPr lang="en-GB" i="1" dirty="0" smtClean="0"/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Minimise </a:t>
            </a:r>
            <a:r>
              <a:rPr lang="en-GB" dirty="0"/>
              <a:t>uncertainty in </a:t>
            </a:r>
            <a:r>
              <a:rPr lang="en-GB" dirty="0" smtClean="0"/>
              <a:t>thermal expansion correction </a:t>
            </a:r>
            <a:r>
              <a:rPr lang="en-GB" dirty="0"/>
              <a:t>by </a:t>
            </a:r>
            <a:r>
              <a:rPr lang="en-GB" dirty="0" smtClean="0"/>
              <a:t>controlling temperature close to 20 °C</a:t>
            </a:r>
          </a:p>
          <a:p>
            <a:pPr marL="1657350" lvl="3" indent="-342900">
              <a:buFont typeface="Arial" panose="020B0604020202020204" pitchFamily="34" charset="0"/>
              <a:buChar char="•"/>
            </a:pPr>
            <a:r>
              <a:rPr lang="en-GB" dirty="0" smtClean="0"/>
              <a:t>Active environmental control</a:t>
            </a:r>
          </a:p>
          <a:p>
            <a:pPr marL="1657350" lvl="3" indent="-342900">
              <a:buFont typeface="Arial" panose="020B0604020202020204" pitchFamily="34" charset="0"/>
              <a:buChar char="•"/>
            </a:pPr>
            <a:r>
              <a:rPr lang="en-GB" dirty="0" smtClean="0"/>
              <a:t>Local insulation</a:t>
            </a:r>
          </a:p>
          <a:p>
            <a:pPr marL="1657350" lvl="3" indent="-342900">
              <a:buFont typeface="Arial" panose="020B0604020202020204" pitchFamily="34" charset="0"/>
              <a:buChar char="•"/>
            </a:pPr>
            <a:r>
              <a:rPr lang="en-GB" dirty="0" smtClean="0"/>
              <a:t>Avoid handling parts</a:t>
            </a:r>
          </a:p>
          <a:p>
            <a:pPr marL="1657350" lvl="3" indent="-342900">
              <a:buFont typeface="Arial" panose="020B0604020202020204" pitchFamily="34" charset="0"/>
              <a:buChar char="•"/>
            </a:pPr>
            <a:r>
              <a:rPr lang="en-GB" dirty="0" smtClean="0"/>
              <a:t>Allow time for thermal stabilisation</a:t>
            </a:r>
            <a:endParaRPr lang="en-GB" dirty="0"/>
          </a:p>
          <a:p>
            <a:pPr marL="1200150" lvl="2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53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Sources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14" y="1646536"/>
            <a:ext cx="8674539" cy="4525664"/>
          </a:xfrm>
        </p:spPr>
        <p:txBody>
          <a:bodyPr/>
          <a:lstStyle/>
          <a:p>
            <a:r>
              <a:rPr lang="en-GB" dirty="0" smtClean="0"/>
              <a:t>Refractive index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Affects </a:t>
            </a:r>
            <a:r>
              <a:rPr lang="en-GB" i="1" dirty="0" smtClean="0"/>
              <a:t>optical</a:t>
            </a:r>
            <a:r>
              <a:rPr lang="en-GB" dirty="0" smtClean="0"/>
              <a:t> </a:t>
            </a:r>
            <a:r>
              <a:rPr lang="en-GB" i="1" dirty="0" smtClean="0"/>
              <a:t>length</a:t>
            </a:r>
            <a:r>
              <a:rPr lang="en-GB" dirty="0" smtClean="0"/>
              <a:t> measurements </a:t>
            </a:r>
            <a:r>
              <a:rPr lang="en-GB" i="1" dirty="0" smtClean="0"/>
              <a:t>e.g</a:t>
            </a:r>
            <a:r>
              <a:rPr lang="en-GB" dirty="0" smtClean="0"/>
              <a:t>. interferometers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Refractive index, </a:t>
            </a:r>
            <a:r>
              <a:rPr lang="en-GB" i="1" dirty="0" smtClean="0"/>
              <a:t>n</a:t>
            </a:r>
            <a:r>
              <a:rPr lang="en-GB" dirty="0" smtClean="0"/>
              <a:t>, determines speed of light in a medium, </a:t>
            </a:r>
            <a:r>
              <a:rPr lang="en-GB" i="1" dirty="0" smtClean="0"/>
              <a:t>c’</a:t>
            </a:r>
            <a:r>
              <a:rPr lang="en-GB" dirty="0" smtClean="0"/>
              <a:t>. So distances measured in terms of the speed of light must be corrected. </a:t>
            </a:r>
          </a:p>
          <a:p>
            <a:pPr marL="857250" lvl="2" indent="0"/>
            <a:r>
              <a:rPr lang="en-GB" i="1" dirty="0" smtClean="0"/>
              <a:t>		c’ = c</a:t>
            </a:r>
            <a:r>
              <a:rPr lang="en-GB" i="1" baseline="-25000" dirty="0" smtClean="0"/>
              <a:t>0</a:t>
            </a:r>
            <a:r>
              <a:rPr lang="en-GB" i="1" dirty="0" smtClean="0"/>
              <a:t>/n	c</a:t>
            </a:r>
            <a:r>
              <a:rPr lang="en-GB" i="1" baseline="-25000" dirty="0" smtClean="0"/>
              <a:t>0</a:t>
            </a:r>
            <a:r>
              <a:rPr lang="en-GB" i="1" dirty="0" smtClean="0"/>
              <a:t> = </a:t>
            </a:r>
            <a:r>
              <a:rPr lang="en-GB" dirty="0" smtClean="0"/>
              <a:t>speed of light in vacuum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i="1" dirty="0" smtClean="0"/>
              <a:t>n</a:t>
            </a:r>
            <a:r>
              <a:rPr lang="en-GB" dirty="0" smtClean="0"/>
              <a:t> at standard temperature and pressure ~ 1.00027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i="1" dirty="0" err="1" smtClean="0"/>
              <a:t>dn</a:t>
            </a:r>
            <a:r>
              <a:rPr lang="en-GB" i="1" dirty="0" smtClean="0"/>
              <a:t>/</a:t>
            </a:r>
            <a:r>
              <a:rPr lang="en-GB" i="1" dirty="0" err="1" smtClean="0"/>
              <a:t>dT</a:t>
            </a:r>
            <a:r>
              <a:rPr lang="en-GB" dirty="0" smtClean="0"/>
              <a:t> ~ -</a:t>
            </a:r>
            <a:r>
              <a:rPr lang="en-GB" dirty="0"/>
              <a:t>1×10</a:t>
            </a:r>
            <a:r>
              <a:rPr lang="en-GB" baseline="30000" dirty="0" smtClean="0"/>
              <a:t>-6</a:t>
            </a:r>
            <a:r>
              <a:rPr lang="en-GB" dirty="0" smtClean="0"/>
              <a:t> K</a:t>
            </a:r>
            <a:r>
              <a:rPr lang="en-GB" baseline="30000" dirty="0" smtClean="0"/>
              <a:t>-1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i="1" dirty="0" err="1" smtClean="0"/>
              <a:t>dn</a:t>
            </a:r>
            <a:r>
              <a:rPr lang="en-GB" i="1" dirty="0" smtClean="0"/>
              <a:t>/</a:t>
            </a:r>
            <a:r>
              <a:rPr lang="en-GB" i="1" dirty="0" err="1" smtClean="0"/>
              <a:t>dP</a:t>
            </a:r>
            <a:r>
              <a:rPr lang="en-GB" dirty="0" smtClean="0"/>
              <a:t> ~ </a:t>
            </a:r>
            <a:r>
              <a:rPr lang="en-GB" dirty="0"/>
              <a:t>2.7×10</a:t>
            </a:r>
            <a:r>
              <a:rPr lang="en-GB" baseline="30000" dirty="0" smtClean="0"/>
              <a:t>-7</a:t>
            </a:r>
            <a:r>
              <a:rPr lang="en-GB" dirty="0" smtClean="0"/>
              <a:t> hPa</a:t>
            </a:r>
            <a:r>
              <a:rPr lang="en-GB" baseline="30000" dirty="0" smtClean="0"/>
              <a:t>-1</a:t>
            </a:r>
            <a:endParaRPr lang="en-GB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Can calculate </a:t>
            </a:r>
            <a:r>
              <a:rPr lang="en-GB" i="1" dirty="0" smtClean="0"/>
              <a:t>n</a:t>
            </a:r>
            <a:r>
              <a:rPr lang="en-GB" dirty="0" smtClean="0"/>
              <a:t> from air temperature and pressure readings using </a:t>
            </a:r>
            <a:r>
              <a:rPr lang="en-GB" i="1" dirty="0" smtClean="0"/>
              <a:t>e.g.</a:t>
            </a:r>
            <a:r>
              <a:rPr lang="en-GB" dirty="0" smtClean="0"/>
              <a:t> </a:t>
            </a:r>
            <a:r>
              <a:rPr lang="en-GB" dirty="0" err="1" smtClean="0"/>
              <a:t>Edlen’s</a:t>
            </a:r>
            <a:r>
              <a:rPr lang="en-GB" dirty="0" smtClean="0"/>
              <a:t> formula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74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PL -NiCEMSI 2015">
  <a:themeElements>
    <a:clrScheme name="NPL Colours">
      <a:dk1>
        <a:srgbClr val="005596"/>
      </a:dk1>
      <a:lt1>
        <a:sysClr val="window" lastClr="FFFFFF"/>
      </a:lt1>
      <a:dk2>
        <a:srgbClr val="00AEEF"/>
      </a:dk2>
      <a:lt2>
        <a:srgbClr val="EEECE1"/>
      </a:lt2>
      <a:accent1>
        <a:srgbClr val="005596"/>
      </a:accent1>
      <a:accent2>
        <a:srgbClr val="00AEEF"/>
      </a:accent2>
      <a:accent3>
        <a:srgbClr val="791D7E"/>
      </a:accent3>
      <a:accent4>
        <a:srgbClr val="FFC425"/>
      </a:accent4>
      <a:accent5>
        <a:srgbClr val="EE3224"/>
      </a:accent5>
      <a:accent6>
        <a:srgbClr val="6DB33F"/>
      </a:accent6>
      <a:hlink>
        <a:srgbClr val="0000FF"/>
      </a:hlink>
      <a:folHlink>
        <a:srgbClr val="800080"/>
      </a:folHlink>
    </a:clrScheme>
    <a:fontScheme name="NPL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28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6" id="{3E4324FA-6587-420F-A9B4-235974A4E86D}" vid="{54520005-2013-4237-BF3E-C82F1995F77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npl-template (1)</Template>
  <TotalTime>30925</TotalTime>
  <Words>604</Words>
  <Application>Microsoft Office PowerPoint</Application>
  <PresentationFormat>On-screen Show (4:3)</PresentationFormat>
  <Paragraphs>110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ＭＳ Ｐゴシック</vt:lpstr>
      <vt:lpstr>Arial</vt:lpstr>
      <vt:lpstr>Symbol</vt:lpstr>
      <vt:lpstr>Times</vt:lpstr>
      <vt:lpstr>Times New Roman</vt:lpstr>
      <vt:lpstr>Wingdings</vt:lpstr>
      <vt:lpstr>ヒラギノ角ゴ Pro W3</vt:lpstr>
      <vt:lpstr>NPL -NiCEMSI 2015</vt:lpstr>
      <vt:lpstr>Picture</vt:lpstr>
      <vt:lpstr>Chart</vt:lpstr>
      <vt:lpstr>PACMAN Workshop, June 2016  Error sources in dimensional metrology   Ben Hughes , NPL, UK     </vt:lpstr>
      <vt:lpstr>Outline</vt:lpstr>
      <vt:lpstr>Dimensional Metrology</vt:lpstr>
      <vt:lpstr>The Metrology Loop</vt:lpstr>
      <vt:lpstr>The Metrology Loop</vt:lpstr>
      <vt:lpstr>Error Sources and Mitigation</vt:lpstr>
      <vt:lpstr>Error Sources and Mitigation</vt:lpstr>
      <vt:lpstr>Error Sources and Mitigation</vt:lpstr>
      <vt:lpstr>Error Sources and Mitigation</vt:lpstr>
      <vt:lpstr>Error Sources and Mitigation</vt:lpstr>
      <vt:lpstr>Error Sources and Mitigation</vt:lpstr>
      <vt:lpstr>Error Sources and Mitigation</vt:lpstr>
      <vt:lpstr>Error Sources and Mitigation</vt:lpstr>
      <vt:lpstr>Error Sources and Mitigation</vt:lpstr>
      <vt:lpstr>Error Sources and Mitigation</vt:lpstr>
      <vt:lpstr>Error Sources and Mitigation</vt:lpstr>
      <vt:lpstr>Conclusion</vt:lpstr>
      <vt:lpstr>THANK YOU </vt:lpstr>
    </vt:vector>
  </TitlesOfParts>
  <Company>InHouse Productions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-Title of course-  -Name of presenter-</dc:title>
  <dc:subject>Powerpoint general presentation</dc:subject>
  <dc:creator>Veronica Luttman</dc:creator>
  <cp:lastModifiedBy>Ben Hughes</cp:lastModifiedBy>
  <cp:revision>103</cp:revision>
  <cp:lastPrinted>2015-02-02T13:33:46Z</cp:lastPrinted>
  <dcterms:created xsi:type="dcterms:W3CDTF">2015-11-17T16:45:52Z</dcterms:created>
  <dcterms:modified xsi:type="dcterms:W3CDTF">2016-06-13T11:53:00Z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rcoClassification">
    <vt:lpwstr>Not an NPL document (No visible marking)</vt:lpwstr>
  </property>
  <property fmtid="{D5CDD505-2E9C-101B-9397-08002B2CF9AE}" pid="3" name="aliashPowerpointFooter">
    <vt:lpwstr/>
  </property>
</Properties>
</file>