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61" r:id="rId4"/>
    <p:sldId id="266" r:id="rId5"/>
    <p:sldId id="265" r:id="rId6"/>
    <p:sldId id="264" r:id="rId7"/>
    <p:sldId id="257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877" autoAdjust="0"/>
  </p:normalViewPr>
  <p:slideViewPr>
    <p:cSldViewPr snapToGrid="0" snapToObjects="1">
      <p:cViewPr varScale="1">
        <p:scale>
          <a:sx n="99" d="100"/>
          <a:sy n="99" d="100"/>
        </p:scale>
        <p:origin x="-96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19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7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6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1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0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8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1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0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26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33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1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03962-8BFA-5B43-BC34-968846AF6D33}" type="datetimeFigureOut">
              <a:rPr lang="en-US" smtClean="0"/>
              <a:t>11/11/15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FCD00-4158-A046-BA94-BF5DE9146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4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310"/>
            <a:ext cx="8229600" cy="1143000"/>
          </a:xfrm>
        </p:spPr>
        <p:txBody>
          <a:bodyPr/>
          <a:lstStyle/>
          <a:p>
            <a:r>
              <a:rPr lang="en-US" dirty="0" smtClean="0"/>
              <a:t>Cathode plane material selection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3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 requirements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7434"/>
            <a:ext cx="8229600" cy="470852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Reasons for resistive </a:t>
            </a:r>
            <a:r>
              <a:rPr lang="en-US" dirty="0" smtClean="0"/>
              <a:t>cathode:</a:t>
            </a:r>
            <a:endParaRPr lang="en-US" dirty="0" smtClean="0"/>
          </a:p>
          <a:p>
            <a:pPr lvl="1"/>
            <a:r>
              <a:rPr lang="en-US" dirty="0" smtClean="0"/>
              <a:t>Stored energy in DUNE is sufficient to potentially damage the cryostat membrane</a:t>
            </a:r>
          </a:p>
          <a:p>
            <a:pPr lvl="2"/>
            <a:r>
              <a:rPr lang="en-US" dirty="0" smtClean="0"/>
              <a:t>The ground plane potentially mitigates this.</a:t>
            </a:r>
          </a:p>
          <a:p>
            <a:pPr lvl="1"/>
            <a:r>
              <a:rPr lang="en-US" dirty="0" smtClean="0"/>
              <a:t>The voltage swing of the cathode during discharge produces a voltage pulse on the preamps. </a:t>
            </a:r>
            <a:r>
              <a:rPr lang="en-US" dirty="0"/>
              <a:t>S</a:t>
            </a:r>
            <a:r>
              <a:rPr lang="en-US" dirty="0" smtClean="0"/>
              <a:t>imple </a:t>
            </a:r>
            <a:r>
              <a:rPr lang="en-US" dirty="0" smtClean="0"/>
              <a:t>simulation showed the current in the protection diode is a factor of two less than the diode rating. The resistive cathode reduced this current by orders of magnitude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Surface resistivity in the 1 to 100 </a:t>
            </a:r>
            <a:r>
              <a:rPr lang="en-US" dirty="0" err="1" smtClean="0"/>
              <a:t>MOhm</a:t>
            </a:r>
            <a:r>
              <a:rPr lang="en-US" dirty="0" smtClean="0"/>
              <a:t>/square is required. </a:t>
            </a:r>
          </a:p>
          <a:p>
            <a:r>
              <a:rPr lang="en-US" dirty="0" smtClean="0"/>
              <a:t>Planarity within 1 cm.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66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Investigated materials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MiCarta</a:t>
            </a:r>
            <a:r>
              <a:rPr lang="en-US" dirty="0" smtClean="0"/>
              <a:t> (“</a:t>
            </a:r>
            <a:r>
              <a:rPr lang="en-US" dirty="0" err="1" smtClean="0"/>
              <a:t>bachelite</a:t>
            </a:r>
            <a:r>
              <a:rPr lang="en-US" dirty="0" smtClean="0"/>
              <a:t>”)</a:t>
            </a:r>
            <a:endParaRPr lang="en-US" dirty="0" smtClean="0"/>
          </a:p>
          <a:p>
            <a:pPr lvl="1"/>
            <a:r>
              <a:rPr lang="en-US" dirty="0" smtClean="0"/>
              <a:t>Intrinsic bulk resistivity in the required range</a:t>
            </a:r>
          </a:p>
          <a:p>
            <a:pPr lvl="1"/>
            <a:r>
              <a:rPr lang="en-US" dirty="0" smtClean="0"/>
              <a:t>Density comparable to </a:t>
            </a:r>
            <a:r>
              <a:rPr lang="en-US" dirty="0" err="1" smtClean="0"/>
              <a:t>LAr</a:t>
            </a:r>
            <a:endParaRPr lang="en-US" dirty="0" smtClean="0"/>
          </a:p>
          <a:p>
            <a:r>
              <a:rPr lang="en-US" dirty="0" smtClean="0"/>
              <a:t>G10 </a:t>
            </a:r>
            <a:r>
              <a:rPr lang="en-US" dirty="0" err="1" smtClean="0"/>
              <a:t>vetronite</a:t>
            </a:r>
            <a:r>
              <a:rPr lang="en-US" dirty="0"/>
              <a:t> </a:t>
            </a:r>
            <a:r>
              <a:rPr lang="en-US" dirty="0" smtClean="0"/>
              <a:t>coated with</a:t>
            </a:r>
            <a:r>
              <a:rPr lang="en-US" dirty="0" smtClean="0"/>
              <a:t> resistive layers: </a:t>
            </a:r>
            <a:endParaRPr lang="en-US" dirty="0" smtClean="0"/>
          </a:p>
          <a:p>
            <a:pPr lvl="1"/>
            <a:r>
              <a:rPr lang="en-US" dirty="0" smtClean="0"/>
              <a:t>~ </a:t>
            </a:r>
            <a:r>
              <a:rPr lang="en-US" dirty="0" err="1" smtClean="0"/>
              <a:t>Mohm</a:t>
            </a:r>
            <a:r>
              <a:rPr lang="en-US" dirty="0" smtClean="0"/>
              <a:t>/square </a:t>
            </a:r>
            <a:r>
              <a:rPr lang="en-US" dirty="0" smtClean="0"/>
              <a:t>ink print with specific patterns</a:t>
            </a:r>
          </a:p>
          <a:p>
            <a:pPr lvl="1"/>
            <a:r>
              <a:rPr lang="en-US" dirty="0" smtClean="0"/>
              <a:t>Glued bulk resistive </a:t>
            </a:r>
            <a:r>
              <a:rPr lang="en-US" dirty="0" err="1" smtClean="0"/>
              <a:t>kapton</a:t>
            </a:r>
            <a:r>
              <a:rPr lang="en-US" dirty="0" smtClean="0"/>
              <a:t> foil (25 µm, 6-9 </a:t>
            </a:r>
            <a:r>
              <a:rPr lang="en-US" dirty="0" err="1" smtClean="0"/>
              <a:t>MOhm</a:t>
            </a:r>
            <a:r>
              <a:rPr lang="en-US" dirty="0" smtClean="0"/>
              <a:t>/cm)</a:t>
            </a:r>
          </a:p>
          <a:p>
            <a:pPr lvl="1"/>
            <a:r>
              <a:rPr lang="en-US" dirty="0" smtClean="0"/>
              <a:t>Graphite loaded (outer layers) G10</a:t>
            </a:r>
          </a:p>
        </p:txBody>
      </p:sp>
    </p:spTree>
    <p:extLst>
      <p:ext uri="{BB962C8B-B14F-4D97-AF65-F5344CB8AC3E}">
        <p14:creationId xmlns:p14="http://schemas.microsoft.com/office/powerpoint/2010/main" val="126578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046"/>
            <a:ext cx="8229600" cy="1143000"/>
          </a:xfrm>
        </p:spPr>
        <p:txBody>
          <a:bodyPr/>
          <a:lstStyle/>
          <a:p>
            <a:r>
              <a:rPr lang="en-US" dirty="0" smtClean="0"/>
              <a:t>Radiological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82" y="1270010"/>
            <a:ext cx="4109989" cy="4996489"/>
          </a:xfrm>
        </p:spPr>
        <p:txBody>
          <a:bodyPr>
            <a:noAutofit/>
          </a:bodyPr>
          <a:lstStyle/>
          <a:p>
            <a:r>
              <a:rPr lang="en-US" sz="900" dirty="0"/>
              <a:t>sample:	NORPLEX, </a:t>
            </a:r>
            <a:r>
              <a:rPr lang="en-US" sz="900" dirty="0" err="1"/>
              <a:t>Micarta</a:t>
            </a:r>
            <a:r>
              <a:rPr lang="en-US" sz="900" dirty="0"/>
              <a:t>, NP 315, phenolic laminate with graphite, black</a:t>
            </a:r>
          </a:p>
          <a:p>
            <a:r>
              <a:rPr lang="en-US" sz="900" dirty="0"/>
              <a:t>weight:	23.0 g</a:t>
            </a:r>
          </a:p>
          <a:p>
            <a:r>
              <a:rPr lang="en-US" sz="900" dirty="0"/>
              <a:t>live time:	328991 s  </a:t>
            </a:r>
          </a:p>
          <a:p>
            <a:r>
              <a:rPr lang="en-US" sz="900" dirty="0"/>
              <a:t>detector:	</a:t>
            </a:r>
            <a:r>
              <a:rPr lang="en-US" sz="900" dirty="0" err="1"/>
              <a:t>GePaolo</a:t>
            </a:r>
            <a:endParaRPr lang="en-US" sz="900" dirty="0"/>
          </a:p>
          <a:p>
            <a:endParaRPr lang="en-US" sz="900" dirty="0"/>
          </a:p>
          <a:p>
            <a:r>
              <a:rPr lang="en-US" sz="900" dirty="0"/>
              <a:t>radionuclide concentrations:</a:t>
            </a:r>
          </a:p>
          <a:p>
            <a:endParaRPr lang="en-US" sz="900" dirty="0"/>
          </a:p>
          <a:p>
            <a:r>
              <a:rPr lang="en-US" sz="900" dirty="0"/>
              <a:t>Th-232:</a:t>
            </a:r>
          </a:p>
          <a:p>
            <a:r>
              <a:rPr lang="en-US" sz="900" dirty="0"/>
              <a:t>Ra-228:		(15.2 +- 0.5) </a:t>
            </a:r>
            <a:r>
              <a:rPr lang="en-US" sz="900" dirty="0" err="1"/>
              <a:t>Bq</a:t>
            </a:r>
            <a:r>
              <a:rPr lang="en-US" sz="900" dirty="0"/>
              <a:t>/kg	&lt;==&gt;	(3.74 +- 0.13) E-6 g/g</a:t>
            </a:r>
          </a:p>
          <a:p>
            <a:r>
              <a:rPr lang="en-US" sz="900" dirty="0"/>
              <a:t>Th-228		(15.8 +- 0.5) </a:t>
            </a:r>
            <a:r>
              <a:rPr lang="en-US" sz="900" dirty="0" err="1"/>
              <a:t>Bq</a:t>
            </a:r>
            <a:r>
              <a:rPr lang="en-US" sz="900" dirty="0"/>
              <a:t>/kg	&lt;==&gt;	(3.88 +- 0.13) E-6 g/g        </a:t>
            </a:r>
          </a:p>
          <a:p>
            <a:endParaRPr lang="en-US" sz="900" dirty="0"/>
          </a:p>
          <a:p>
            <a:r>
              <a:rPr lang="en-US" sz="900" dirty="0"/>
              <a:t>U-238:</a:t>
            </a:r>
          </a:p>
          <a:p>
            <a:r>
              <a:rPr lang="en-US" sz="900" dirty="0"/>
              <a:t>Ra-226		(9.1  +- 0.3) </a:t>
            </a:r>
            <a:r>
              <a:rPr lang="en-US" sz="900" dirty="0" err="1"/>
              <a:t>Bq</a:t>
            </a:r>
            <a:r>
              <a:rPr lang="en-US" sz="900" dirty="0"/>
              <a:t>/kg	&lt;==&gt;	(7.4 +- 0.2) E-7 g/g</a:t>
            </a:r>
          </a:p>
          <a:p>
            <a:r>
              <a:rPr lang="en-US" sz="900" dirty="0"/>
              <a:t>Pa-234m		(6 +- 3) </a:t>
            </a:r>
            <a:r>
              <a:rPr lang="en-US" sz="900" dirty="0" err="1"/>
              <a:t>Bq</a:t>
            </a:r>
            <a:r>
              <a:rPr lang="en-US" sz="900" dirty="0"/>
              <a:t>/kg	&lt;==&gt;	(5 +- 2) E-7 g/g</a:t>
            </a:r>
          </a:p>
          <a:p>
            <a:endParaRPr lang="en-US" sz="900" dirty="0"/>
          </a:p>
          <a:p>
            <a:r>
              <a:rPr lang="en-US" sz="900" dirty="0"/>
              <a:t>U-235		&lt; 0.24 </a:t>
            </a:r>
            <a:r>
              <a:rPr lang="en-US" sz="900" dirty="0" err="1"/>
              <a:t>Bq</a:t>
            </a:r>
            <a:r>
              <a:rPr lang="en-US" sz="900" dirty="0"/>
              <a:t>/kg	&lt;==&gt;	&lt; 4.2 E-7 g/g</a:t>
            </a:r>
          </a:p>
          <a:p>
            <a:endParaRPr lang="en-US" sz="900" dirty="0"/>
          </a:p>
          <a:p>
            <a:r>
              <a:rPr lang="en-US" sz="900" dirty="0"/>
              <a:t>K-40:		(7.6 +- 0.6) </a:t>
            </a:r>
            <a:r>
              <a:rPr lang="en-US" sz="900" dirty="0" err="1"/>
              <a:t>Bq</a:t>
            </a:r>
            <a:r>
              <a:rPr lang="en-US" sz="900" dirty="0"/>
              <a:t>/kg	&lt;==&gt;	(2.5 +- 0.2) E-4 g/g</a:t>
            </a:r>
          </a:p>
          <a:p>
            <a:endParaRPr lang="en-US" sz="900" dirty="0"/>
          </a:p>
          <a:p>
            <a:r>
              <a:rPr lang="en-US" sz="900" dirty="0"/>
              <a:t>Cs-137		&lt; 50 </a:t>
            </a:r>
            <a:r>
              <a:rPr lang="en-US" sz="900" dirty="0" err="1"/>
              <a:t>mBq</a:t>
            </a:r>
            <a:r>
              <a:rPr lang="en-US" sz="900" dirty="0"/>
              <a:t>/kg        </a:t>
            </a:r>
          </a:p>
          <a:p>
            <a:endParaRPr lang="en-US" sz="900" dirty="0"/>
          </a:p>
          <a:p>
            <a:r>
              <a:rPr lang="en-US" sz="900" dirty="0"/>
              <a:t>upper limits with k=1.645, </a:t>
            </a:r>
          </a:p>
          <a:p>
            <a:r>
              <a:rPr lang="en-US" sz="900" dirty="0"/>
              <a:t>uncertainties are given with k=1 (approx. 68% CL); </a:t>
            </a:r>
          </a:p>
          <a:p>
            <a:endParaRPr lang="en-US" sz="900" dirty="0"/>
          </a:p>
          <a:p>
            <a:r>
              <a:rPr lang="en-US" sz="900" dirty="0"/>
              <a:t>Ra-228 from Ac-228; </a:t>
            </a:r>
          </a:p>
          <a:p>
            <a:r>
              <a:rPr lang="en-US" sz="900" dirty="0"/>
              <a:t>Th-228 from Pb-212 &amp; Bi-212 &amp; Tl-208; </a:t>
            </a:r>
          </a:p>
          <a:p>
            <a:r>
              <a:rPr lang="en-US" sz="900" dirty="0"/>
              <a:t>Ra-226 from Pb-214 &amp; Bi-214; </a:t>
            </a:r>
          </a:p>
          <a:p>
            <a:r>
              <a:rPr lang="en-US" sz="900" dirty="0"/>
              <a:t>U-235 from U-235 &amp; Ra-226/Pb-214/Bi-214</a:t>
            </a:r>
          </a:p>
          <a:p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4678643" y="1281984"/>
            <a:ext cx="4465357" cy="4247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sample:	Current Inc., C770 ESD (Electro-Static Dissipative material), G10/FR4 (glass/epoxy)</a:t>
            </a:r>
          </a:p>
          <a:p>
            <a:r>
              <a:rPr lang="en-US" sz="900" dirty="0"/>
              <a:t>weight:	89.0 g</a:t>
            </a:r>
          </a:p>
          <a:p>
            <a:r>
              <a:rPr lang="en-US" sz="900" dirty="0"/>
              <a:t>live time:	830876 s  </a:t>
            </a:r>
          </a:p>
          <a:p>
            <a:r>
              <a:rPr lang="en-US" sz="900" dirty="0"/>
              <a:t>detector:	</a:t>
            </a:r>
            <a:r>
              <a:rPr lang="en-US" sz="900" dirty="0" err="1"/>
              <a:t>GePaolo</a:t>
            </a:r>
            <a:endParaRPr lang="en-US" sz="900" dirty="0"/>
          </a:p>
          <a:p>
            <a:endParaRPr lang="en-US" sz="900" dirty="0"/>
          </a:p>
          <a:p>
            <a:r>
              <a:rPr lang="en-US" sz="900" dirty="0"/>
              <a:t>radionuclide concentrations:</a:t>
            </a:r>
          </a:p>
          <a:p>
            <a:endParaRPr lang="en-US" sz="900" dirty="0"/>
          </a:p>
          <a:p>
            <a:r>
              <a:rPr lang="en-US" sz="900" dirty="0"/>
              <a:t>Th-232:</a:t>
            </a:r>
          </a:p>
          <a:p>
            <a:r>
              <a:rPr lang="en-US" sz="900" dirty="0"/>
              <a:t>Ra-228:		(54 +- 8) </a:t>
            </a:r>
            <a:r>
              <a:rPr lang="en-US" sz="900" dirty="0" err="1"/>
              <a:t>mBq</a:t>
            </a:r>
            <a:r>
              <a:rPr lang="en-US" sz="900" dirty="0"/>
              <a:t>/kg	&lt;==&gt;	(13 +- 2) E-8 g/g</a:t>
            </a:r>
          </a:p>
          <a:p>
            <a:r>
              <a:rPr lang="en-US" sz="900" dirty="0"/>
              <a:t>Th-228		(49 +- 6) </a:t>
            </a:r>
            <a:r>
              <a:rPr lang="en-US" sz="900" dirty="0" err="1"/>
              <a:t>mBq</a:t>
            </a:r>
            <a:r>
              <a:rPr lang="en-US" sz="900" dirty="0"/>
              <a:t>/kg	&lt;==&gt;	(12 +- 2) E-8 g/g        </a:t>
            </a:r>
          </a:p>
          <a:p>
            <a:endParaRPr lang="en-US" sz="900" dirty="0"/>
          </a:p>
          <a:p>
            <a:r>
              <a:rPr lang="en-US" sz="900" dirty="0"/>
              <a:t>U-238:</a:t>
            </a:r>
          </a:p>
          <a:p>
            <a:r>
              <a:rPr lang="en-US" sz="900" dirty="0"/>
              <a:t>Ra-226		(47  +- 5) </a:t>
            </a:r>
            <a:r>
              <a:rPr lang="en-US" sz="900" dirty="0" err="1"/>
              <a:t>mBq</a:t>
            </a:r>
            <a:r>
              <a:rPr lang="en-US" sz="900" dirty="0"/>
              <a:t>/kg	&lt;==&gt;	(3.8 +- 0.4) E-9 g/g</a:t>
            </a:r>
          </a:p>
          <a:p>
            <a:r>
              <a:rPr lang="en-US" sz="900" dirty="0"/>
              <a:t>Pa-234m		&lt; 0.52 </a:t>
            </a:r>
            <a:r>
              <a:rPr lang="en-US" sz="900" dirty="0" err="1"/>
              <a:t>Bq</a:t>
            </a:r>
            <a:r>
              <a:rPr lang="en-US" sz="900" dirty="0"/>
              <a:t>/kg	&lt;==&gt;	&lt; 4.2 E-8 g/g</a:t>
            </a:r>
          </a:p>
          <a:p>
            <a:endParaRPr lang="en-US" sz="900" dirty="0"/>
          </a:p>
          <a:p>
            <a:r>
              <a:rPr lang="en-US" sz="900" dirty="0"/>
              <a:t>U-235		&lt; 6.9 </a:t>
            </a:r>
            <a:r>
              <a:rPr lang="en-US" sz="900" dirty="0" err="1"/>
              <a:t>mBq</a:t>
            </a:r>
            <a:r>
              <a:rPr lang="en-US" sz="900" dirty="0"/>
              <a:t>/kg	&lt;==&gt;	&lt; 1.2 E-8 g/g</a:t>
            </a:r>
          </a:p>
          <a:p>
            <a:endParaRPr lang="en-US" sz="900" dirty="0"/>
          </a:p>
          <a:p>
            <a:r>
              <a:rPr lang="en-US" sz="900" dirty="0"/>
              <a:t>K-40:		(4.9 +- 0.3) </a:t>
            </a:r>
            <a:r>
              <a:rPr lang="en-US" sz="900" dirty="0" err="1"/>
              <a:t>Bq</a:t>
            </a:r>
            <a:r>
              <a:rPr lang="en-US" sz="900" dirty="0"/>
              <a:t>/kg	&lt;==&gt;	(1.6 +- 0.1) E-4 g/g</a:t>
            </a:r>
          </a:p>
          <a:p>
            <a:endParaRPr lang="en-US" sz="900" dirty="0"/>
          </a:p>
          <a:p>
            <a:r>
              <a:rPr lang="en-US" sz="900" dirty="0"/>
              <a:t>Cs-137		&lt; 3.7 </a:t>
            </a:r>
            <a:r>
              <a:rPr lang="en-US" sz="900" dirty="0" err="1"/>
              <a:t>mBq</a:t>
            </a:r>
            <a:r>
              <a:rPr lang="en-US" sz="900" dirty="0"/>
              <a:t>/kg        </a:t>
            </a:r>
          </a:p>
          <a:p>
            <a:endParaRPr lang="en-US" sz="900" dirty="0"/>
          </a:p>
          <a:p>
            <a:r>
              <a:rPr lang="en-US" sz="900" dirty="0"/>
              <a:t>upper limits with k=1.645, </a:t>
            </a:r>
          </a:p>
          <a:p>
            <a:r>
              <a:rPr lang="en-US" sz="900" dirty="0"/>
              <a:t>uncertainties are given with k=1 (approx. 68% CL); </a:t>
            </a:r>
          </a:p>
          <a:p>
            <a:endParaRPr lang="en-US" sz="900" dirty="0"/>
          </a:p>
          <a:p>
            <a:r>
              <a:rPr lang="en-US" sz="900" dirty="0"/>
              <a:t>Ra-228 from Ac-228; </a:t>
            </a:r>
          </a:p>
          <a:p>
            <a:r>
              <a:rPr lang="en-US" sz="900" dirty="0"/>
              <a:t>Th-228 from Pb-212 &amp; Bi-212 &amp; Tl-208; </a:t>
            </a:r>
          </a:p>
          <a:p>
            <a:r>
              <a:rPr lang="en-US" sz="900" dirty="0"/>
              <a:t>Ra-226 from Pb-214 &amp; Bi-214; </a:t>
            </a:r>
          </a:p>
          <a:p>
            <a:r>
              <a:rPr lang="en-US" sz="900" dirty="0"/>
              <a:t>U-235 from U-235 &amp; Ra-226/Pb-214/Bi-214</a:t>
            </a:r>
          </a:p>
          <a:p>
            <a:endParaRPr lang="en-US" sz="900" dirty="0"/>
          </a:p>
        </p:txBody>
      </p:sp>
      <p:sp>
        <p:nvSpPr>
          <p:cNvPr id="5" name="Rectangle 4"/>
          <p:cNvSpPr/>
          <p:nvPr/>
        </p:nvSpPr>
        <p:spPr>
          <a:xfrm>
            <a:off x="3155978" y="5617518"/>
            <a:ext cx="56462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 err="1"/>
              <a:t>MiCarta</a:t>
            </a:r>
            <a:r>
              <a:rPr lang="en-US" sz="2400" dirty="0"/>
              <a:t> is 50-100 worse </a:t>
            </a:r>
            <a:r>
              <a:rPr lang="en-US" sz="2400" dirty="0" err="1" smtClean="0"/>
              <a:t>w.r.t</a:t>
            </a:r>
            <a:r>
              <a:rPr lang="en-US" sz="2400" dirty="0" smtClean="0"/>
              <a:t>. </a:t>
            </a:r>
            <a:r>
              <a:rPr lang="en-US" sz="2400" dirty="0"/>
              <a:t>G10 </a:t>
            </a:r>
            <a:r>
              <a:rPr lang="en-US" sz="2400" dirty="0" smtClean="0"/>
              <a:t>for Uranium</a:t>
            </a:r>
            <a:r>
              <a:rPr lang="en-US" sz="2400" dirty="0"/>
              <a:t>/Thorium/Potassium</a:t>
            </a:r>
            <a:r>
              <a:rPr lang="is-IS" sz="2400" dirty="0"/>
              <a:t>…</a:t>
            </a:r>
            <a:r>
              <a:rPr lang="en-US" sz="2400" dirty="0"/>
              <a:t> chains</a:t>
            </a:r>
          </a:p>
        </p:txBody>
      </p:sp>
    </p:spTree>
    <p:extLst>
      <p:ext uri="{BB962C8B-B14F-4D97-AF65-F5344CB8AC3E}">
        <p14:creationId xmlns:p14="http://schemas.microsoft.com/office/powerpoint/2010/main" val="2326232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Resistivity: </a:t>
            </a:r>
          </a:p>
          <a:p>
            <a:pPr lvl="1"/>
            <a:r>
              <a:rPr lang="en-US" dirty="0" smtClean="0"/>
              <a:t>Discrepancies </a:t>
            </a:r>
            <a:r>
              <a:rPr lang="en-US" dirty="0" smtClean="0"/>
              <a:t>found </a:t>
            </a:r>
            <a:r>
              <a:rPr lang="en-US" dirty="0" smtClean="0"/>
              <a:t>depending on</a:t>
            </a:r>
            <a:r>
              <a:rPr lang="en-US" dirty="0" smtClean="0"/>
              <a:t> measurement method but all measures are within the required range for all materials both at warm and cryogenic temperatures.</a:t>
            </a:r>
            <a:endParaRPr lang="en-US" dirty="0" smtClean="0"/>
          </a:p>
          <a:p>
            <a:r>
              <a:rPr lang="en-US" dirty="0" smtClean="0"/>
              <a:t>Robustness to sparks: </a:t>
            </a:r>
            <a:endParaRPr lang="en-US" dirty="0" smtClean="0"/>
          </a:p>
          <a:p>
            <a:pPr lvl="1"/>
            <a:r>
              <a:rPr lang="en-US" dirty="0" smtClean="0"/>
              <a:t>Sparks arising much above the design value of 20 kV/cm both in air (&gt;40 kV) and </a:t>
            </a:r>
            <a:r>
              <a:rPr lang="en-US" dirty="0" err="1" smtClean="0"/>
              <a:t>LAr</a:t>
            </a:r>
            <a:r>
              <a:rPr lang="en-US" dirty="0" smtClean="0"/>
              <a:t> (&gt; 55 kV)</a:t>
            </a:r>
          </a:p>
          <a:p>
            <a:pPr lvl="1"/>
            <a:r>
              <a:rPr lang="en-US" dirty="0" smtClean="0"/>
              <a:t>Spark </a:t>
            </a:r>
            <a:r>
              <a:rPr lang="en-US" dirty="0"/>
              <a:t>development depends on coating structure/</a:t>
            </a:r>
            <a:r>
              <a:rPr lang="en-US" dirty="0" smtClean="0"/>
              <a:t>symmetry but are always localized with in few cm radius</a:t>
            </a:r>
          </a:p>
          <a:p>
            <a:pPr lvl="1"/>
            <a:r>
              <a:rPr lang="en-US" dirty="0" err="1"/>
              <a:t>Micarta</a:t>
            </a:r>
            <a:r>
              <a:rPr lang="en-US" dirty="0"/>
              <a:t> slightly more robust </a:t>
            </a:r>
            <a:r>
              <a:rPr lang="en-US" dirty="0" smtClean="0"/>
              <a:t>(local carbonization visible on </a:t>
            </a:r>
            <a:r>
              <a:rPr lang="en-US" dirty="0" err="1" smtClean="0"/>
              <a:t>kapton</a:t>
            </a:r>
            <a:r>
              <a:rPr lang="en-US" dirty="0" smtClean="0"/>
              <a:t>/ink after several hundreds sparks).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246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baseline option for CPA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20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Sandwich of thin G10 foils with resistive coating mounted on G10 bar frame: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Total thickness ~1 cm seems feasible.</a:t>
            </a:r>
          </a:p>
          <a:p>
            <a:pPr lvl="1"/>
            <a:r>
              <a:rPr lang="en-US" dirty="0" smtClean="0"/>
              <a:t>Coating choice can be defined </a:t>
            </a:r>
          </a:p>
          <a:p>
            <a:pPr lvl="1"/>
            <a:r>
              <a:rPr lang="en-US" dirty="0" smtClean="0"/>
              <a:t>Density larger that </a:t>
            </a:r>
            <a:r>
              <a:rPr lang="en-US" dirty="0" err="1" smtClean="0"/>
              <a:t>LAr</a:t>
            </a:r>
            <a:r>
              <a:rPr lang="en-US" dirty="0" smtClean="0"/>
              <a:t> eases suspension and planarity </a:t>
            </a:r>
            <a:endParaRPr lang="en-US" dirty="0" smtClean="0"/>
          </a:p>
          <a:p>
            <a:r>
              <a:rPr lang="en-US" dirty="0" smtClean="0"/>
              <a:t>Resistive outer frame:</a:t>
            </a:r>
          </a:p>
          <a:p>
            <a:pPr lvl="1"/>
            <a:r>
              <a:rPr lang="en-US" dirty="0" smtClean="0"/>
              <a:t>subject </a:t>
            </a:r>
            <a:r>
              <a:rPr lang="en-US" dirty="0" smtClean="0"/>
              <a:t>to the highest local </a:t>
            </a:r>
            <a:r>
              <a:rPr lang="en-US" dirty="0" smtClean="0"/>
              <a:t>fields </a:t>
            </a:r>
          </a:p>
          <a:p>
            <a:pPr lvl="1"/>
            <a:r>
              <a:rPr lang="en-US" dirty="0" smtClean="0"/>
              <a:t>G10 </a:t>
            </a:r>
            <a:r>
              <a:rPr lang="en-US" dirty="0"/>
              <a:t>round </a:t>
            </a:r>
            <a:r>
              <a:rPr lang="en-US" dirty="0" smtClean="0"/>
              <a:t>bars: resistive coating to </a:t>
            </a:r>
            <a:r>
              <a:rPr lang="en-US" dirty="0"/>
              <a:t>be </a:t>
            </a:r>
            <a:r>
              <a:rPr lang="en-US" dirty="0" smtClean="0"/>
              <a:t>carefully studied.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24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</a:t>
            </a:r>
            <a:r>
              <a:rPr lang="en-US" dirty="0" smtClean="0"/>
              <a:t>-</a:t>
            </a:r>
            <a:r>
              <a:rPr lang="en-US" dirty="0" smtClean="0"/>
              <a:t>10 preferred </a:t>
            </a:r>
            <a:r>
              <a:rPr lang="en-US" dirty="0" smtClean="0"/>
              <a:t>over </a:t>
            </a:r>
            <a:r>
              <a:rPr lang="en-US" dirty="0" err="1" smtClean="0"/>
              <a:t>MiCarta</a:t>
            </a:r>
            <a:r>
              <a:rPr lang="en-US" dirty="0" smtClean="0"/>
              <a:t>.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Advantages:</a:t>
            </a:r>
            <a:endParaRPr lang="en-US" dirty="0" smtClean="0"/>
          </a:p>
          <a:p>
            <a:pPr lvl="1"/>
            <a:r>
              <a:rPr lang="en-US" dirty="0" smtClean="0"/>
              <a:t>Lower </a:t>
            </a:r>
            <a:r>
              <a:rPr lang="en-US" dirty="0" smtClean="0"/>
              <a:t>radiological</a:t>
            </a:r>
          </a:p>
          <a:p>
            <a:pPr lvl="1"/>
            <a:r>
              <a:rPr lang="en-US" dirty="0" smtClean="0"/>
              <a:t>Denser than LAr (CPA will not float)</a:t>
            </a:r>
          </a:p>
          <a:p>
            <a:pPr lvl="1"/>
            <a:r>
              <a:rPr lang="en-US" dirty="0" smtClean="0"/>
              <a:t>Stronger than </a:t>
            </a:r>
            <a:r>
              <a:rPr lang="en-US" dirty="0" err="1" smtClean="0"/>
              <a:t>MiCarta</a:t>
            </a:r>
            <a:endParaRPr lang="en-US" dirty="0" smtClean="0"/>
          </a:p>
          <a:p>
            <a:pPr lvl="1"/>
            <a:r>
              <a:rPr lang="en-US" dirty="0" smtClean="0"/>
              <a:t>Cheap</a:t>
            </a:r>
          </a:p>
          <a:p>
            <a:pPr lvl="1"/>
            <a:r>
              <a:rPr lang="en-US" dirty="0" smtClean="0"/>
              <a:t>Cathode inner frame </a:t>
            </a:r>
            <a:r>
              <a:rPr lang="en-US" dirty="0"/>
              <a:t>does not need to be resistive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33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Issues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8685"/>
            <a:ext cx="8229600" cy="3595012"/>
          </a:xfrm>
        </p:spPr>
        <p:txBody>
          <a:bodyPr/>
          <a:lstStyle/>
          <a:p>
            <a:r>
              <a:rPr lang="en-US" dirty="0" smtClean="0"/>
              <a:t>Stability of coating on G10 support at </a:t>
            </a:r>
            <a:r>
              <a:rPr lang="en-US" dirty="0" err="1" smtClean="0"/>
              <a:t>LAr</a:t>
            </a:r>
            <a:r>
              <a:rPr lang="en-US" dirty="0" smtClean="0"/>
              <a:t> temperature</a:t>
            </a:r>
          </a:p>
          <a:p>
            <a:r>
              <a:rPr lang="en-US" dirty="0"/>
              <a:t>Aging of resistive </a:t>
            </a:r>
            <a:r>
              <a:rPr lang="en-US" dirty="0" smtClean="0"/>
              <a:t>coating</a:t>
            </a:r>
          </a:p>
          <a:p>
            <a:r>
              <a:rPr lang="en-US" dirty="0" smtClean="0"/>
              <a:t>Electrical connection to HV distribution bus</a:t>
            </a:r>
          </a:p>
          <a:p>
            <a:r>
              <a:rPr lang="en-US" dirty="0" smtClean="0"/>
              <a:t>Panel-to-panel </a:t>
            </a:r>
            <a:r>
              <a:rPr lang="en-US" dirty="0" smtClean="0"/>
              <a:t>electrical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0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352</Words>
  <Application>Microsoft Macintosh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Cathode plane material selection</vt:lpstr>
      <vt:lpstr>Cathode requirements</vt:lpstr>
      <vt:lpstr>Investigated materials</vt:lpstr>
      <vt:lpstr>Radiological measurements</vt:lpstr>
      <vt:lpstr>Additional tests</vt:lpstr>
      <vt:lpstr>Proposed baseline option for CPA</vt:lpstr>
      <vt:lpstr>Material choice</vt:lpstr>
      <vt:lpstr>Issues</vt:lpstr>
    </vt:vector>
  </TitlesOfParts>
  <Company>JLAB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Cathode requirements</dc:title>
  <dc:creator>Jim Stewart</dc:creator>
  <cp:lastModifiedBy>Francesco Pietropaolo</cp:lastModifiedBy>
  <cp:revision>15</cp:revision>
  <dcterms:created xsi:type="dcterms:W3CDTF">2015-11-10T12:57:27Z</dcterms:created>
  <dcterms:modified xsi:type="dcterms:W3CDTF">2015-11-11T14:27:39Z</dcterms:modified>
</cp:coreProperties>
</file>