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4" r:id="rId3"/>
    <p:sldMasterId id="2147483688" r:id="rId4"/>
    <p:sldMasterId id="2147483702" r:id="rId5"/>
    <p:sldMasterId id="2147483715" r:id="rId6"/>
  </p:sldMasterIdLst>
  <p:notesMasterIdLst>
    <p:notesMasterId r:id="rId32"/>
  </p:notesMasterIdLst>
  <p:sldIdLst>
    <p:sldId id="256" r:id="rId7"/>
    <p:sldId id="282" r:id="rId8"/>
    <p:sldId id="280" r:id="rId9"/>
    <p:sldId id="276" r:id="rId10"/>
    <p:sldId id="277" r:id="rId11"/>
    <p:sldId id="278" r:id="rId12"/>
    <p:sldId id="260" r:id="rId13"/>
    <p:sldId id="275" r:id="rId14"/>
    <p:sldId id="262" r:id="rId15"/>
    <p:sldId id="279" r:id="rId16"/>
    <p:sldId id="263" r:id="rId17"/>
    <p:sldId id="283" r:id="rId18"/>
    <p:sldId id="284" r:id="rId19"/>
    <p:sldId id="270" r:id="rId20"/>
    <p:sldId id="267" r:id="rId21"/>
    <p:sldId id="268" r:id="rId22"/>
    <p:sldId id="269" r:id="rId23"/>
    <p:sldId id="271" r:id="rId24"/>
    <p:sldId id="272" r:id="rId25"/>
    <p:sldId id="273" r:id="rId26"/>
    <p:sldId id="274" r:id="rId27"/>
    <p:sldId id="281" r:id="rId28"/>
    <p:sldId id="258" r:id="rId29"/>
    <p:sldId id="261"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291"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1A67AD-9600-492E-93B1-8299ADB5F2A2}" type="datetimeFigureOut">
              <a:rPr lang="en-US" smtClean="0"/>
              <a:t>11/11/2015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592263-FB6D-4B6B-A91F-F2D6D5F9976B}" type="slidenum">
              <a:rPr lang="en-US" smtClean="0"/>
              <a:t>‹#›</a:t>
            </a:fld>
            <a:endParaRPr lang="en-US"/>
          </a:p>
        </p:txBody>
      </p:sp>
    </p:spTree>
    <p:extLst>
      <p:ext uri="{BB962C8B-B14F-4D97-AF65-F5344CB8AC3E}">
        <p14:creationId xmlns:p14="http://schemas.microsoft.com/office/powerpoint/2010/main" val="116502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5D3E7A-DF09-4FB3-922C-78D697A1E11F}" type="datetime1">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2937381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B1B654-F441-4829-AD65-B54AA540D33E}" type="datetime1">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2662822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6974DF-35F8-41D8-A172-0A133717120F}" type="datetime1">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1156840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44" name="Subtitle 2"/>
          <p:cNvSpPr>
            <a:spLocks noGrp="1"/>
          </p:cNvSpPr>
          <p:nvPr>
            <p:ph type="subTitle" idx="1"/>
          </p:nvPr>
        </p:nvSpPr>
        <p:spPr>
          <a:xfrm>
            <a:off x="533401" y="3657124"/>
            <a:ext cx="8077200" cy="991077"/>
          </a:xfrm>
        </p:spPr>
        <p:txBody>
          <a:bodyPr>
            <a:normAutofit/>
          </a:bodyPr>
          <a:lstStyle>
            <a:lvl1pPr marL="0" indent="0" algn="ctr">
              <a:spcBef>
                <a:spcPts val="0"/>
              </a:spcBef>
              <a:buNone/>
              <a:defRPr sz="2000" cap="all"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3" name="Title 1"/>
          <p:cNvSpPr>
            <a:spLocks noGrp="1"/>
          </p:cNvSpPr>
          <p:nvPr>
            <p:ph type="ctrTitle"/>
          </p:nvPr>
        </p:nvSpPr>
        <p:spPr>
          <a:xfrm>
            <a:off x="533400" y="1905004"/>
            <a:ext cx="8077200" cy="1625599"/>
          </a:xfrm>
        </p:spPr>
        <p:txBody>
          <a:bodyPr>
            <a:normAutofit/>
          </a:bodyPr>
          <a:lstStyle>
            <a:lvl1pPr algn="ctr">
              <a:lnSpc>
                <a:spcPct val="90000"/>
              </a:lnSpc>
              <a:defRPr sz="4800">
                <a:solidFill>
                  <a:schemeClr val="tx1"/>
                </a:solidFill>
              </a:defRPr>
            </a:lvl1pPr>
          </a:lstStyle>
          <a:p>
            <a:r>
              <a:rPr lang="en-US" smtClean="0"/>
              <a:t>Click to edit Master title style</a:t>
            </a:r>
            <a:endParaRPr/>
          </a:p>
        </p:txBody>
      </p:sp>
    </p:spTree>
    <p:extLst>
      <p:ext uri="{BB962C8B-B14F-4D97-AF65-F5344CB8AC3E}">
        <p14:creationId xmlns:p14="http://schemas.microsoft.com/office/powerpoint/2010/main" val="3807108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4"/>
          <p:cNvSpPr>
            <a:spLocks noGrp="1"/>
          </p:cNvSpPr>
          <p:nvPr>
            <p:ph type="dt" sz="half" idx="10"/>
          </p:nvPr>
        </p:nvSpPr>
        <p:spPr>
          <a:xfrm>
            <a:off x="76200" y="6477000"/>
            <a:ext cx="914400" cy="304800"/>
          </a:xfrm>
        </p:spPr>
        <p:txBody>
          <a:bodyPr/>
          <a:lstStyle/>
          <a:p>
            <a:r>
              <a:rPr lang="en-US" smtClean="0">
                <a:solidFill>
                  <a:prstClr val="black"/>
                </a:solidFill>
              </a:rPr>
              <a:t>09/29/2015</a:t>
            </a:r>
            <a:endParaRPr lang="en-US">
              <a:solidFill>
                <a:prstClr val="black"/>
              </a:solidFill>
            </a:endParaRPr>
          </a:p>
        </p:txBody>
      </p:sp>
      <p:sp>
        <p:nvSpPr>
          <p:cNvPr id="5" name="Footer Placeholder 5"/>
          <p:cNvSpPr>
            <a:spLocks noGrp="1"/>
          </p:cNvSpPr>
          <p:nvPr>
            <p:ph type="ftr" sz="quarter" idx="11"/>
          </p:nvPr>
        </p:nvSpPr>
        <p:spPr>
          <a:xfrm>
            <a:off x="1981200" y="6477000"/>
            <a:ext cx="5562601" cy="304800"/>
          </a:xfrm>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6"/>
          <p:cNvSpPr>
            <a:spLocks noGrp="1"/>
          </p:cNvSpPr>
          <p:nvPr>
            <p:ph type="sldNum" sz="quarter" idx="12"/>
          </p:nvPr>
        </p:nvSpPr>
        <p:spPr>
          <a:xfrm>
            <a:off x="8534400" y="6477000"/>
            <a:ext cx="533400" cy="304800"/>
          </a:xfrm>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036197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533401" y="3733800"/>
            <a:ext cx="8077200" cy="12192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533400" y="990600"/>
            <a:ext cx="8077199" cy="2235203"/>
          </a:xfrm>
        </p:spPr>
        <p:txBody>
          <a:bodyPr anchor="b">
            <a:normAutofit/>
          </a:bodyPr>
          <a:lstStyle>
            <a:lvl1pPr algn="ctr">
              <a:lnSpc>
                <a:spcPct val="90000"/>
              </a:lnSpc>
              <a:defRPr sz="4800" b="0" cap="none" baseline="0"/>
            </a:lvl1pPr>
          </a:lstStyle>
          <a:p>
            <a:r>
              <a:rPr lang="en-US" smtClean="0"/>
              <a:t>Click to edit Master title style</a:t>
            </a:r>
            <a:endParaRPr/>
          </a:p>
        </p:txBody>
      </p:sp>
    </p:spTree>
    <p:extLst>
      <p:ext uri="{BB962C8B-B14F-4D97-AF65-F5344CB8AC3E}">
        <p14:creationId xmlns:p14="http://schemas.microsoft.com/office/powerpoint/2010/main" val="4159227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Content Placeholder 3"/>
          <p:cNvSpPr>
            <a:spLocks noGrp="1"/>
          </p:cNvSpPr>
          <p:nvPr>
            <p:ph sz="half" idx="2"/>
          </p:nvPr>
        </p:nvSpPr>
        <p:spPr>
          <a:xfrm>
            <a:off x="4648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Content Placeholder 2"/>
          <p:cNvSpPr>
            <a:spLocks noGrp="1"/>
          </p:cNvSpPr>
          <p:nvPr>
            <p:ph sz="half" idx="1"/>
          </p:nvPr>
        </p:nvSpPr>
        <p:spPr>
          <a:xfrm>
            <a:off x="457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334488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9" name="Slide Number Placeholder 8"/>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6" name="Content Placeholder 5"/>
          <p:cNvSpPr>
            <a:spLocks noGrp="1"/>
          </p:cNvSpPr>
          <p:nvPr>
            <p:ph sz="quarter" idx="4"/>
          </p:nvPr>
        </p:nvSpPr>
        <p:spPr>
          <a:xfrm>
            <a:off x="4648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Text Placeholder 4"/>
          <p:cNvSpPr>
            <a:spLocks noGrp="1"/>
          </p:cNvSpPr>
          <p:nvPr>
            <p:ph type="body" sz="quarter" idx="3"/>
          </p:nvPr>
        </p:nvSpPr>
        <p:spPr>
          <a:xfrm>
            <a:off x="4648200" y="1371600"/>
            <a:ext cx="4038600"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3" name="Text Placeholder 2"/>
          <p:cNvSpPr>
            <a:spLocks noGrp="1"/>
          </p:cNvSpPr>
          <p:nvPr>
            <p:ph type="body" idx="1"/>
          </p:nvPr>
        </p:nvSpPr>
        <p:spPr>
          <a:xfrm>
            <a:off x="457200" y="1371600"/>
            <a:ext cx="403548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Tree>
    <p:extLst>
      <p:ext uri="{BB962C8B-B14F-4D97-AF65-F5344CB8AC3E}">
        <p14:creationId xmlns:p14="http://schemas.microsoft.com/office/powerpoint/2010/main" val="1650208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5" name="Slide Number Placeholder 4"/>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3461699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4" name="Slide Number Placeholder 3"/>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7315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Content Placeholder 2"/>
          <p:cNvSpPr>
            <a:spLocks noGrp="1"/>
          </p:cNvSpPr>
          <p:nvPr>
            <p:ph idx="1"/>
          </p:nvPr>
        </p:nvSpPr>
        <p:spPr>
          <a:xfrm>
            <a:off x="914401" y="1803401"/>
            <a:ext cx="495300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96000" y="1803401"/>
            <a:ext cx="2133601"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2855533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FEB425-340F-43DE-9356-89D9866F002C}" type="datetime1">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240183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914400" y="1803400"/>
            <a:ext cx="4953000"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prstClr val="white"/>
              </a:solidFill>
            </a:endParaRPr>
          </a:p>
        </p:txBody>
      </p:sp>
      <p:sp>
        <p:nvSpPr>
          <p:cNvPr id="5" name="Date Placeholder 4"/>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Text Placeholder 3"/>
          <p:cNvSpPr>
            <a:spLocks noGrp="1"/>
          </p:cNvSpPr>
          <p:nvPr>
            <p:ph type="body" sz="half" idx="2"/>
          </p:nvPr>
        </p:nvSpPr>
        <p:spPr>
          <a:xfrm>
            <a:off x="6096000" y="1803401"/>
            <a:ext cx="2133601"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1004316" y="1925320"/>
            <a:ext cx="4773168" cy="4023360"/>
          </a:xfrm>
          <a:solidFill>
            <a:schemeClr val="accent4"/>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408734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2286034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a:xfrm>
            <a:off x="913448" y="434976"/>
            <a:ext cx="6311956" cy="5661025"/>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Vertical Title 1"/>
          <p:cNvSpPr>
            <a:spLocks noGrp="1"/>
          </p:cNvSpPr>
          <p:nvPr>
            <p:ph type="title" orient="vert"/>
          </p:nvPr>
        </p:nvSpPr>
        <p:spPr>
          <a:xfrm>
            <a:off x="7377844" y="434976"/>
            <a:ext cx="876528" cy="5661025"/>
          </a:xfrm>
        </p:spPr>
        <p:txBody>
          <a:bodyPr vert="eaVert"/>
          <a:lstStyle/>
          <a:p>
            <a:r>
              <a:rPr lang="en-US" smtClean="0"/>
              <a:t>Click to edit Master title style</a:t>
            </a:r>
            <a:endParaRPr/>
          </a:p>
        </p:txBody>
      </p:sp>
    </p:spTree>
    <p:extLst>
      <p:ext uri="{BB962C8B-B14F-4D97-AF65-F5344CB8AC3E}">
        <p14:creationId xmlns:p14="http://schemas.microsoft.com/office/powerpoint/2010/main" val="1611041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99400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Slide Number Placeholder 6"/>
          <p:cNvSpPr>
            <a:spLocks noGrp="1"/>
          </p:cNvSpPr>
          <p:nvPr userDrawn="1">
            <p:ph type="sldNum" sz="quarter" idx="12"/>
          </p:nvPr>
        </p:nvSpPr>
        <p:spPr>
          <a:xfrm>
            <a:off x="0" y="6560598"/>
            <a:ext cx="372862" cy="297402"/>
          </a:xfrm>
        </p:spPr>
        <p:txBody>
          <a:bodyPr/>
          <a:lstStyle/>
          <a:p>
            <a:fld id="{1CA79599-1F05-41A9-83BD-1B45EFED4681}" type="slidenum">
              <a:rPr lang="en-US" b="1" smtClean="0">
                <a:solidFill>
                  <a:prstClr val="black"/>
                </a:solidFill>
                <a:latin typeface="Calibri" pitchFamily="34" charset="0"/>
                <a:cs typeface="Calibri" pitchFamily="34" charset="0"/>
              </a:rPr>
              <a:pPr/>
              <a:t>‹#›</a:t>
            </a:fld>
            <a:endParaRPr lang="en-US" b="1" dirty="0">
              <a:solidFill>
                <a:prstClr val="black"/>
              </a:solidFill>
              <a:latin typeface="Calibri" pitchFamily="34" charset="0"/>
              <a:cs typeface="Calibri" pitchFamily="34" charset="0"/>
            </a:endParaRPr>
          </a:p>
        </p:txBody>
      </p:sp>
      <p:pic>
        <p:nvPicPr>
          <p:cNvPr id="6" name="Picture 1" descr="C:\Documents and Settings\degeronimo.BNL\Desktop\slides\Rev_Logo_Big.jpg"/>
          <p:cNvPicPr>
            <a:picLocks noChangeAspect="1" noChangeArrowheads="1"/>
          </p:cNvPicPr>
          <p:nvPr userDrawn="1"/>
        </p:nvPicPr>
        <p:blipFill>
          <a:blip r:embed="rId2" cstate="print"/>
          <a:srcRect/>
          <a:stretch>
            <a:fillRect/>
          </a:stretch>
        </p:blipFill>
        <p:spPr bwMode="auto">
          <a:xfrm>
            <a:off x="8407831" y="6656522"/>
            <a:ext cx="736169" cy="201478"/>
          </a:xfrm>
          <a:prstGeom prst="rect">
            <a:avLst/>
          </a:prstGeom>
          <a:noFill/>
        </p:spPr>
      </p:pic>
      <p:sp>
        <p:nvSpPr>
          <p:cNvPr id="7" name="Title 1"/>
          <p:cNvSpPr>
            <a:spLocks noGrp="1"/>
          </p:cNvSpPr>
          <p:nvPr>
            <p:ph type="title"/>
          </p:nvPr>
        </p:nvSpPr>
        <p:spPr>
          <a:xfrm>
            <a:off x="0" y="7104"/>
            <a:ext cx="9144000" cy="517451"/>
          </a:xfrm>
        </p:spPr>
        <p:txBody>
          <a:bodyPr>
            <a:normAutofit/>
          </a:bodyPr>
          <a:lstStyle>
            <a:lvl1pPr>
              <a:defRPr sz="3600" b="1">
                <a:solidFill>
                  <a:srgbClr val="042B7F"/>
                </a:solidFill>
                <a:latin typeface="Arial"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4816154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44" name="Subtitle 2"/>
          <p:cNvSpPr>
            <a:spLocks noGrp="1"/>
          </p:cNvSpPr>
          <p:nvPr>
            <p:ph type="subTitle" idx="1"/>
          </p:nvPr>
        </p:nvSpPr>
        <p:spPr>
          <a:xfrm>
            <a:off x="533401" y="3657124"/>
            <a:ext cx="8077200" cy="991077"/>
          </a:xfrm>
        </p:spPr>
        <p:txBody>
          <a:bodyPr>
            <a:normAutofit/>
          </a:bodyPr>
          <a:lstStyle>
            <a:lvl1pPr marL="0" indent="0" algn="ctr">
              <a:spcBef>
                <a:spcPts val="0"/>
              </a:spcBef>
              <a:buNone/>
              <a:defRPr sz="2000" cap="all"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3" name="Title 1"/>
          <p:cNvSpPr>
            <a:spLocks noGrp="1"/>
          </p:cNvSpPr>
          <p:nvPr>
            <p:ph type="ctrTitle"/>
          </p:nvPr>
        </p:nvSpPr>
        <p:spPr>
          <a:xfrm>
            <a:off x="533400" y="1905004"/>
            <a:ext cx="8077200" cy="1625599"/>
          </a:xfrm>
        </p:spPr>
        <p:txBody>
          <a:bodyPr>
            <a:normAutofit/>
          </a:bodyPr>
          <a:lstStyle>
            <a:lvl1pPr algn="ctr">
              <a:lnSpc>
                <a:spcPct val="90000"/>
              </a:lnSpc>
              <a:defRPr sz="4800">
                <a:solidFill>
                  <a:schemeClr val="tx1"/>
                </a:solidFill>
              </a:defRPr>
            </a:lvl1pPr>
          </a:lstStyle>
          <a:p>
            <a:r>
              <a:rPr lang="en-US" smtClean="0"/>
              <a:t>Click to edit Master title style</a:t>
            </a:r>
            <a:endParaRPr/>
          </a:p>
        </p:txBody>
      </p:sp>
    </p:spTree>
    <p:extLst>
      <p:ext uri="{BB962C8B-B14F-4D97-AF65-F5344CB8AC3E}">
        <p14:creationId xmlns:p14="http://schemas.microsoft.com/office/powerpoint/2010/main" val="328467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4"/>
          <p:cNvSpPr>
            <a:spLocks noGrp="1"/>
          </p:cNvSpPr>
          <p:nvPr>
            <p:ph type="dt" sz="half" idx="10"/>
          </p:nvPr>
        </p:nvSpPr>
        <p:spPr>
          <a:xfrm>
            <a:off x="76200" y="6477000"/>
            <a:ext cx="914400" cy="304800"/>
          </a:xfrm>
        </p:spPr>
        <p:txBody>
          <a:bodyPr/>
          <a:lstStyle/>
          <a:p>
            <a:r>
              <a:rPr lang="en-US" smtClean="0">
                <a:solidFill>
                  <a:prstClr val="black"/>
                </a:solidFill>
              </a:rPr>
              <a:t>09/29/2015</a:t>
            </a:r>
            <a:endParaRPr lang="en-US">
              <a:solidFill>
                <a:prstClr val="black"/>
              </a:solidFill>
            </a:endParaRPr>
          </a:p>
        </p:txBody>
      </p:sp>
      <p:sp>
        <p:nvSpPr>
          <p:cNvPr id="5" name="Footer Placeholder 5"/>
          <p:cNvSpPr>
            <a:spLocks noGrp="1"/>
          </p:cNvSpPr>
          <p:nvPr>
            <p:ph type="ftr" sz="quarter" idx="11"/>
          </p:nvPr>
        </p:nvSpPr>
        <p:spPr>
          <a:xfrm>
            <a:off x="1981200" y="6477000"/>
            <a:ext cx="5562601" cy="304800"/>
          </a:xfrm>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6"/>
          <p:cNvSpPr>
            <a:spLocks noGrp="1"/>
          </p:cNvSpPr>
          <p:nvPr>
            <p:ph type="sldNum" sz="quarter" idx="12"/>
          </p:nvPr>
        </p:nvSpPr>
        <p:spPr>
          <a:xfrm>
            <a:off x="8534400" y="6477000"/>
            <a:ext cx="533400" cy="304800"/>
          </a:xfrm>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17405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533401" y="3733800"/>
            <a:ext cx="8077200" cy="12192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533400" y="990600"/>
            <a:ext cx="8077199" cy="2235203"/>
          </a:xfrm>
        </p:spPr>
        <p:txBody>
          <a:bodyPr anchor="b">
            <a:normAutofit/>
          </a:bodyPr>
          <a:lstStyle>
            <a:lvl1pPr algn="ctr">
              <a:lnSpc>
                <a:spcPct val="90000"/>
              </a:lnSpc>
              <a:defRPr sz="4800" b="0" cap="none" baseline="0"/>
            </a:lvl1pPr>
          </a:lstStyle>
          <a:p>
            <a:r>
              <a:rPr lang="en-US" smtClean="0"/>
              <a:t>Click to edit Master title style</a:t>
            </a:r>
            <a:endParaRPr/>
          </a:p>
        </p:txBody>
      </p:sp>
    </p:spTree>
    <p:extLst>
      <p:ext uri="{BB962C8B-B14F-4D97-AF65-F5344CB8AC3E}">
        <p14:creationId xmlns:p14="http://schemas.microsoft.com/office/powerpoint/2010/main" val="3498035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Content Placeholder 3"/>
          <p:cNvSpPr>
            <a:spLocks noGrp="1"/>
          </p:cNvSpPr>
          <p:nvPr>
            <p:ph sz="half" idx="2"/>
          </p:nvPr>
        </p:nvSpPr>
        <p:spPr>
          <a:xfrm>
            <a:off x="4648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Content Placeholder 2"/>
          <p:cNvSpPr>
            <a:spLocks noGrp="1"/>
          </p:cNvSpPr>
          <p:nvPr>
            <p:ph sz="half" idx="1"/>
          </p:nvPr>
        </p:nvSpPr>
        <p:spPr>
          <a:xfrm>
            <a:off x="457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3752915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9" name="Slide Number Placeholder 8"/>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6" name="Content Placeholder 5"/>
          <p:cNvSpPr>
            <a:spLocks noGrp="1"/>
          </p:cNvSpPr>
          <p:nvPr>
            <p:ph sz="quarter" idx="4"/>
          </p:nvPr>
        </p:nvSpPr>
        <p:spPr>
          <a:xfrm>
            <a:off x="4648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Text Placeholder 4"/>
          <p:cNvSpPr>
            <a:spLocks noGrp="1"/>
          </p:cNvSpPr>
          <p:nvPr>
            <p:ph type="body" sz="quarter" idx="3"/>
          </p:nvPr>
        </p:nvSpPr>
        <p:spPr>
          <a:xfrm>
            <a:off x="4648200" y="1371600"/>
            <a:ext cx="4038600"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3" name="Text Placeholder 2"/>
          <p:cNvSpPr>
            <a:spLocks noGrp="1"/>
          </p:cNvSpPr>
          <p:nvPr>
            <p:ph type="body" idx="1"/>
          </p:nvPr>
        </p:nvSpPr>
        <p:spPr>
          <a:xfrm>
            <a:off x="457200" y="1371600"/>
            <a:ext cx="403548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Tree>
    <p:extLst>
      <p:ext uri="{BB962C8B-B14F-4D97-AF65-F5344CB8AC3E}">
        <p14:creationId xmlns:p14="http://schemas.microsoft.com/office/powerpoint/2010/main" val="4088067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3EFFC9-6A02-4329-A41E-ED8CC77F2ABA}" type="datetime1">
              <a:rPr lang="en-US" smtClean="0"/>
              <a:t>11/11/2015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24256524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5" name="Slide Number Placeholder 4"/>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2735062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4" name="Slide Number Placeholder 3"/>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7516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Content Placeholder 2"/>
          <p:cNvSpPr>
            <a:spLocks noGrp="1"/>
          </p:cNvSpPr>
          <p:nvPr>
            <p:ph idx="1"/>
          </p:nvPr>
        </p:nvSpPr>
        <p:spPr>
          <a:xfrm>
            <a:off x="914401" y="1803401"/>
            <a:ext cx="495300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96000" y="1803401"/>
            <a:ext cx="2133601"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3402929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914400" y="1803400"/>
            <a:ext cx="4953000"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prstClr val="white"/>
              </a:solidFill>
            </a:endParaRPr>
          </a:p>
        </p:txBody>
      </p:sp>
      <p:sp>
        <p:nvSpPr>
          <p:cNvPr id="5" name="Date Placeholder 4"/>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Text Placeholder 3"/>
          <p:cNvSpPr>
            <a:spLocks noGrp="1"/>
          </p:cNvSpPr>
          <p:nvPr>
            <p:ph type="body" sz="half" idx="2"/>
          </p:nvPr>
        </p:nvSpPr>
        <p:spPr>
          <a:xfrm>
            <a:off x="6096000" y="1803401"/>
            <a:ext cx="2133601"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1004316" y="1925320"/>
            <a:ext cx="4773168" cy="4023360"/>
          </a:xfrm>
          <a:solidFill>
            <a:schemeClr val="accent4"/>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591817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4169033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a:xfrm>
            <a:off x="913448" y="434976"/>
            <a:ext cx="6311956" cy="5661025"/>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Vertical Title 1"/>
          <p:cNvSpPr>
            <a:spLocks noGrp="1"/>
          </p:cNvSpPr>
          <p:nvPr>
            <p:ph type="title" orient="vert"/>
          </p:nvPr>
        </p:nvSpPr>
        <p:spPr>
          <a:xfrm>
            <a:off x="7377844" y="434976"/>
            <a:ext cx="876528" cy="5661025"/>
          </a:xfrm>
        </p:spPr>
        <p:txBody>
          <a:bodyPr vert="eaVert"/>
          <a:lstStyle/>
          <a:p>
            <a:r>
              <a:rPr lang="en-US" smtClean="0"/>
              <a:t>Click to edit Master title style</a:t>
            </a:r>
            <a:endParaRPr/>
          </a:p>
        </p:txBody>
      </p:sp>
    </p:spTree>
    <p:extLst>
      <p:ext uri="{BB962C8B-B14F-4D97-AF65-F5344CB8AC3E}">
        <p14:creationId xmlns:p14="http://schemas.microsoft.com/office/powerpoint/2010/main" val="1840665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04278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Slide Number Placeholder 6"/>
          <p:cNvSpPr>
            <a:spLocks noGrp="1"/>
          </p:cNvSpPr>
          <p:nvPr userDrawn="1">
            <p:ph type="sldNum" sz="quarter" idx="12"/>
          </p:nvPr>
        </p:nvSpPr>
        <p:spPr>
          <a:xfrm>
            <a:off x="0" y="6560598"/>
            <a:ext cx="372862" cy="297402"/>
          </a:xfrm>
        </p:spPr>
        <p:txBody>
          <a:bodyPr/>
          <a:lstStyle/>
          <a:p>
            <a:fld id="{1CA79599-1F05-41A9-83BD-1B45EFED4681}" type="slidenum">
              <a:rPr lang="en-US" b="1" smtClean="0">
                <a:solidFill>
                  <a:prstClr val="black"/>
                </a:solidFill>
                <a:latin typeface="Calibri" pitchFamily="34" charset="0"/>
                <a:cs typeface="Calibri" pitchFamily="34" charset="0"/>
              </a:rPr>
              <a:pPr/>
              <a:t>‹#›</a:t>
            </a:fld>
            <a:endParaRPr lang="en-US" b="1" dirty="0">
              <a:solidFill>
                <a:prstClr val="black"/>
              </a:solidFill>
              <a:latin typeface="Calibri" pitchFamily="34" charset="0"/>
              <a:cs typeface="Calibri" pitchFamily="34" charset="0"/>
            </a:endParaRPr>
          </a:p>
        </p:txBody>
      </p:sp>
      <p:pic>
        <p:nvPicPr>
          <p:cNvPr id="6" name="Picture 1" descr="C:\Documents and Settings\degeronimo.BNL\Desktop\slides\Rev_Logo_Big.jpg"/>
          <p:cNvPicPr>
            <a:picLocks noChangeAspect="1" noChangeArrowheads="1"/>
          </p:cNvPicPr>
          <p:nvPr userDrawn="1"/>
        </p:nvPicPr>
        <p:blipFill>
          <a:blip r:embed="rId2" cstate="print"/>
          <a:srcRect/>
          <a:stretch>
            <a:fillRect/>
          </a:stretch>
        </p:blipFill>
        <p:spPr bwMode="auto">
          <a:xfrm>
            <a:off x="8407831" y="6656522"/>
            <a:ext cx="736169" cy="201478"/>
          </a:xfrm>
          <a:prstGeom prst="rect">
            <a:avLst/>
          </a:prstGeom>
          <a:noFill/>
        </p:spPr>
      </p:pic>
      <p:sp>
        <p:nvSpPr>
          <p:cNvPr id="7" name="Title 1"/>
          <p:cNvSpPr>
            <a:spLocks noGrp="1"/>
          </p:cNvSpPr>
          <p:nvPr>
            <p:ph type="title"/>
          </p:nvPr>
        </p:nvSpPr>
        <p:spPr>
          <a:xfrm>
            <a:off x="0" y="7104"/>
            <a:ext cx="9144000" cy="517451"/>
          </a:xfrm>
        </p:spPr>
        <p:txBody>
          <a:bodyPr>
            <a:normAutofit/>
          </a:bodyPr>
          <a:lstStyle>
            <a:lvl1pPr>
              <a:defRPr sz="3600" b="1">
                <a:solidFill>
                  <a:srgbClr val="042B7F"/>
                </a:solidFill>
                <a:latin typeface="Arial"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292139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44" name="Subtitle 2"/>
          <p:cNvSpPr>
            <a:spLocks noGrp="1"/>
          </p:cNvSpPr>
          <p:nvPr>
            <p:ph type="subTitle" idx="1"/>
          </p:nvPr>
        </p:nvSpPr>
        <p:spPr>
          <a:xfrm>
            <a:off x="533401" y="3657124"/>
            <a:ext cx="8077200" cy="991077"/>
          </a:xfrm>
        </p:spPr>
        <p:txBody>
          <a:bodyPr>
            <a:normAutofit/>
          </a:bodyPr>
          <a:lstStyle>
            <a:lvl1pPr marL="0" indent="0" algn="ctr">
              <a:spcBef>
                <a:spcPts val="0"/>
              </a:spcBef>
              <a:buNone/>
              <a:defRPr sz="2000" cap="all"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3" name="Title 1"/>
          <p:cNvSpPr>
            <a:spLocks noGrp="1"/>
          </p:cNvSpPr>
          <p:nvPr>
            <p:ph type="ctrTitle"/>
          </p:nvPr>
        </p:nvSpPr>
        <p:spPr>
          <a:xfrm>
            <a:off x="533400" y="1905004"/>
            <a:ext cx="8077200" cy="1625599"/>
          </a:xfrm>
        </p:spPr>
        <p:txBody>
          <a:bodyPr>
            <a:normAutofit/>
          </a:bodyPr>
          <a:lstStyle>
            <a:lvl1pPr algn="ctr">
              <a:lnSpc>
                <a:spcPct val="90000"/>
              </a:lnSpc>
              <a:defRPr sz="4800">
                <a:solidFill>
                  <a:schemeClr val="tx1"/>
                </a:solidFill>
              </a:defRPr>
            </a:lvl1pPr>
          </a:lstStyle>
          <a:p>
            <a:r>
              <a:rPr lang="en-US" smtClean="0"/>
              <a:t>Click to edit Master title style</a:t>
            </a:r>
            <a:endParaRPr/>
          </a:p>
        </p:txBody>
      </p:sp>
    </p:spTree>
    <p:extLst>
      <p:ext uri="{BB962C8B-B14F-4D97-AF65-F5344CB8AC3E}">
        <p14:creationId xmlns:p14="http://schemas.microsoft.com/office/powerpoint/2010/main" val="3901166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4"/>
          <p:cNvSpPr>
            <a:spLocks noGrp="1"/>
          </p:cNvSpPr>
          <p:nvPr>
            <p:ph type="dt" sz="half" idx="10"/>
          </p:nvPr>
        </p:nvSpPr>
        <p:spPr>
          <a:xfrm>
            <a:off x="76200" y="6477000"/>
            <a:ext cx="914400" cy="304800"/>
          </a:xfrm>
        </p:spPr>
        <p:txBody>
          <a:bodyPr/>
          <a:lstStyle/>
          <a:p>
            <a:r>
              <a:rPr lang="en-US" smtClean="0">
                <a:solidFill>
                  <a:prstClr val="black"/>
                </a:solidFill>
              </a:rPr>
              <a:t>09/29/2015</a:t>
            </a:r>
            <a:endParaRPr lang="en-US">
              <a:solidFill>
                <a:prstClr val="black"/>
              </a:solidFill>
            </a:endParaRPr>
          </a:p>
        </p:txBody>
      </p:sp>
      <p:sp>
        <p:nvSpPr>
          <p:cNvPr id="5" name="Footer Placeholder 5"/>
          <p:cNvSpPr>
            <a:spLocks noGrp="1"/>
          </p:cNvSpPr>
          <p:nvPr>
            <p:ph type="ftr" sz="quarter" idx="11"/>
          </p:nvPr>
        </p:nvSpPr>
        <p:spPr>
          <a:xfrm>
            <a:off x="1981200" y="6477000"/>
            <a:ext cx="5562601" cy="304800"/>
          </a:xfrm>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6"/>
          <p:cNvSpPr>
            <a:spLocks noGrp="1"/>
          </p:cNvSpPr>
          <p:nvPr>
            <p:ph type="sldNum" sz="quarter" idx="12"/>
          </p:nvPr>
        </p:nvSpPr>
        <p:spPr>
          <a:xfrm>
            <a:off x="8534400" y="6477000"/>
            <a:ext cx="533400" cy="304800"/>
          </a:xfrm>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673016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E30AA3-A2E9-489B-BCC9-316807DAE55A}" type="datetime1">
              <a:rPr lang="en-US" smtClean="0"/>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424120039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533401" y="3733800"/>
            <a:ext cx="8077200" cy="12192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533400" y="990600"/>
            <a:ext cx="8077199" cy="2235203"/>
          </a:xfrm>
        </p:spPr>
        <p:txBody>
          <a:bodyPr anchor="b">
            <a:normAutofit/>
          </a:bodyPr>
          <a:lstStyle>
            <a:lvl1pPr algn="ctr">
              <a:lnSpc>
                <a:spcPct val="90000"/>
              </a:lnSpc>
              <a:defRPr sz="4800" b="0" cap="none" baseline="0"/>
            </a:lvl1pPr>
          </a:lstStyle>
          <a:p>
            <a:r>
              <a:rPr lang="en-US" smtClean="0"/>
              <a:t>Click to edit Master title style</a:t>
            </a:r>
            <a:endParaRPr/>
          </a:p>
        </p:txBody>
      </p:sp>
    </p:spTree>
    <p:extLst>
      <p:ext uri="{BB962C8B-B14F-4D97-AF65-F5344CB8AC3E}">
        <p14:creationId xmlns:p14="http://schemas.microsoft.com/office/powerpoint/2010/main" val="3846563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Content Placeholder 3"/>
          <p:cNvSpPr>
            <a:spLocks noGrp="1"/>
          </p:cNvSpPr>
          <p:nvPr>
            <p:ph sz="half" idx="2"/>
          </p:nvPr>
        </p:nvSpPr>
        <p:spPr>
          <a:xfrm>
            <a:off x="4648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Content Placeholder 2"/>
          <p:cNvSpPr>
            <a:spLocks noGrp="1"/>
          </p:cNvSpPr>
          <p:nvPr>
            <p:ph sz="half" idx="1"/>
          </p:nvPr>
        </p:nvSpPr>
        <p:spPr>
          <a:xfrm>
            <a:off x="457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833533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9" name="Slide Number Placeholder 8"/>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6" name="Content Placeholder 5"/>
          <p:cNvSpPr>
            <a:spLocks noGrp="1"/>
          </p:cNvSpPr>
          <p:nvPr>
            <p:ph sz="quarter" idx="4"/>
          </p:nvPr>
        </p:nvSpPr>
        <p:spPr>
          <a:xfrm>
            <a:off x="4648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Text Placeholder 4"/>
          <p:cNvSpPr>
            <a:spLocks noGrp="1"/>
          </p:cNvSpPr>
          <p:nvPr>
            <p:ph type="body" sz="quarter" idx="3"/>
          </p:nvPr>
        </p:nvSpPr>
        <p:spPr>
          <a:xfrm>
            <a:off x="4648200" y="1371600"/>
            <a:ext cx="4038600"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3" name="Text Placeholder 2"/>
          <p:cNvSpPr>
            <a:spLocks noGrp="1"/>
          </p:cNvSpPr>
          <p:nvPr>
            <p:ph type="body" idx="1"/>
          </p:nvPr>
        </p:nvSpPr>
        <p:spPr>
          <a:xfrm>
            <a:off x="457200" y="1371600"/>
            <a:ext cx="403548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Tree>
    <p:extLst>
      <p:ext uri="{BB962C8B-B14F-4D97-AF65-F5344CB8AC3E}">
        <p14:creationId xmlns:p14="http://schemas.microsoft.com/office/powerpoint/2010/main" val="3340948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5" name="Slide Number Placeholder 4"/>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32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4" name="Slide Number Placeholder 3"/>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06893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Content Placeholder 2"/>
          <p:cNvSpPr>
            <a:spLocks noGrp="1"/>
          </p:cNvSpPr>
          <p:nvPr>
            <p:ph idx="1"/>
          </p:nvPr>
        </p:nvSpPr>
        <p:spPr>
          <a:xfrm>
            <a:off x="914401" y="1803401"/>
            <a:ext cx="495300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96000" y="1803401"/>
            <a:ext cx="2133601"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3120665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914400" y="1803400"/>
            <a:ext cx="4953000"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prstClr val="white"/>
              </a:solidFill>
            </a:endParaRPr>
          </a:p>
        </p:txBody>
      </p:sp>
      <p:sp>
        <p:nvSpPr>
          <p:cNvPr id="5" name="Date Placeholder 4"/>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Text Placeholder 3"/>
          <p:cNvSpPr>
            <a:spLocks noGrp="1"/>
          </p:cNvSpPr>
          <p:nvPr>
            <p:ph type="body" sz="half" idx="2"/>
          </p:nvPr>
        </p:nvSpPr>
        <p:spPr>
          <a:xfrm>
            <a:off x="6096000" y="1803401"/>
            <a:ext cx="2133601"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1004316" y="1925320"/>
            <a:ext cx="4773168" cy="4023360"/>
          </a:xfrm>
          <a:solidFill>
            <a:schemeClr val="accent4"/>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389070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116513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a:xfrm>
            <a:off x="913448" y="434976"/>
            <a:ext cx="6311956" cy="5661025"/>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Vertical Title 1"/>
          <p:cNvSpPr>
            <a:spLocks noGrp="1"/>
          </p:cNvSpPr>
          <p:nvPr>
            <p:ph type="title" orient="vert"/>
          </p:nvPr>
        </p:nvSpPr>
        <p:spPr>
          <a:xfrm>
            <a:off x="7377844" y="434976"/>
            <a:ext cx="876528" cy="5661025"/>
          </a:xfrm>
        </p:spPr>
        <p:txBody>
          <a:bodyPr vert="eaVert"/>
          <a:lstStyle/>
          <a:p>
            <a:r>
              <a:rPr lang="en-US" smtClean="0"/>
              <a:t>Click to edit Master title style</a:t>
            </a:r>
            <a:endParaRPr/>
          </a:p>
        </p:txBody>
      </p:sp>
    </p:spTree>
    <p:extLst>
      <p:ext uri="{BB962C8B-B14F-4D97-AF65-F5344CB8AC3E}">
        <p14:creationId xmlns:p14="http://schemas.microsoft.com/office/powerpoint/2010/main" val="3609825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7393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F19BFB-FF96-4DB8-93E0-5E81B4BDED06}" type="datetime1">
              <a:rPr lang="en-US" smtClean="0"/>
              <a:t>11/11/2015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29121442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Slide Number Placeholder 6"/>
          <p:cNvSpPr>
            <a:spLocks noGrp="1"/>
          </p:cNvSpPr>
          <p:nvPr userDrawn="1">
            <p:ph type="sldNum" sz="quarter" idx="12"/>
          </p:nvPr>
        </p:nvSpPr>
        <p:spPr>
          <a:xfrm>
            <a:off x="0" y="6560598"/>
            <a:ext cx="372862" cy="297402"/>
          </a:xfrm>
        </p:spPr>
        <p:txBody>
          <a:bodyPr/>
          <a:lstStyle/>
          <a:p>
            <a:fld id="{1CA79599-1F05-41A9-83BD-1B45EFED4681}" type="slidenum">
              <a:rPr lang="en-US" b="1" smtClean="0">
                <a:solidFill>
                  <a:prstClr val="black"/>
                </a:solidFill>
                <a:latin typeface="Calibri" pitchFamily="34" charset="0"/>
                <a:cs typeface="Calibri" pitchFamily="34" charset="0"/>
              </a:rPr>
              <a:pPr/>
              <a:t>‹#›</a:t>
            </a:fld>
            <a:endParaRPr lang="en-US" b="1" dirty="0">
              <a:solidFill>
                <a:prstClr val="black"/>
              </a:solidFill>
              <a:latin typeface="Calibri" pitchFamily="34" charset="0"/>
              <a:cs typeface="Calibri" pitchFamily="34" charset="0"/>
            </a:endParaRPr>
          </a:p>
        </p:txBody>
      </p:sp>
      <p:pic>
        <p:nvPicPr>
          <p:cNvPr id="6" name="Picture 1" descr="C:\Documents and Settings\degeronimo.BNL\Desktop\slides\Rev_Logo_Big.jpg"/>
          <p:cNvPicPr>
            <a:picLocks noChangeAspect="1" noChangeArrowheads="1"/>
          </p:cNvPicPr>
          <p:nvPr userDrawn="1"/>
        </p:nvPicPr>
        <p:blipFill>
          <a:blip r:embed="rId2" cstate="print"/>
          <a:srcRect/>
          <a:stretch>
            <a:fillRect/>
          </a:stretch>
        </p:blipFill>
        <p:spPr bwMode="auto">
          <a:xfrm>
            <a:off x="8407831" y="6656522"/>
            <a:ext cx="736169" cy="201478"/>
          </a:xfrm>
          <a:prstGeom prst="rect">
            <a:avLst/>
          </a:prstGeom>
          <a:noFill/>
        </p:spPr>
      </p:pic>
      <p:sp>
        <p:nvSpPr>
          <p:cNvPr id="7" name="Title 1"/>
          <p:cNvSpPr>
            <a:spLocks noGrp="1"/>
          </p:cNvSpPr>
          <p:nvPr>
            <p:ph type="title"/>
          </p:nvPr>
        </p:nvSpPr>
        <p:spPr>
          <a:xfrm>
            <a:off x="0" y="7104"/>
            <a:ext cx="9144000" cy="517451"/>
          </a:xfrm>
        </p:spPr>
        <p:txBody>
          <a:bodyPr>
            <a:normAutofit/>
          </a:bodyPr>
          <a:lstStyle>
            <a:lvl1pPr>
              <a:defRPr sz="3600" b="1">
                <a:solidFill>
                  <a:srgbClr val="042B7F"/>
                </a:solidFill>
                <a:latin typeface="Arial"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8217848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44" name="Subtitle 2"/>
          <p:cNvSpPr>
            <a:spLocks noGrp="1"/>
          </p:cNvSpPr>
          <p:nvPr>
            <p:ph type="subTitle" idx="1"/>
          </p:nvPr>
        </p:nvSpPr>
        <p:spPr>
          <a:xfrm>
            <a:off x="533401" y="3657125"/>
            <a:ext cx="8077200" cy="991077"/>
          </a:xfrm>
        </p:spPr>
        <p:txBody>
          <a:bodyPr>
            <a:normAutofit/>
          </a:bodyPr>
          <a:lstStyle>
            <a:lvl1pPr marL="0" indent="0" algn="ctr">
              <a:spcBef>
                <a:spcPts val="0"/>
              </a:spcBef>
              <a:buNone/>
              <a:defRPr sz="2000" cap="all"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3" name="Title 1"/>
          <p:cNvSpPr>
            <a:spLocks noGrp="1"/>
          </p:cNvSpPr>
          <p:nvPr>
            <p:ph type="ctrTitle"/>
          </p:nvPr>
        </p:nvSpPr>
        <p:spPr>
          <a:xfrm>
            <a:off x="533400" y="1905006"/>
            <a:ext cx="8077200" cy="1625599"/>
          </a:xfrm>
        </p:spPr>
        <p:txBody>
          <a:bodyPr>
            <a:normAutofit/>
          </a:bodyPr>
          <a:lstStyle>
            <a:lvl1pPr algn="ctr">
              <a:lnSpc>
                <a:spcPct val="90000"/>
              </a:lnSpc>
              <a:defRPr sz="4800">
                <a:solidFill>
                  <a:schemeClr val="tx1"/>
                </a:solidFill>
              </a:defRPr>
            </a:lvl1pPr>
          </a:lstStyle>
          <a:p>
            <a:r>
              <a:rPr lang="en-US" smtClean="0"/>
              <a:t>Click to edit Master title style</a:t>
            </a:r>
            <a:endParaRPr/>
          </a:p>
        </p:txBody>
      </p:sp>
    </p:spTree>
    <p:extLst>
      <p:ext uri="{BB962C8B-B14F-4D97-AF65-F5344CB8AC3E}">
        <p14:creationId xmlns:p14="http://schemas.microsoft.com/office/powerpoint/2010/main" val="1099137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4"/>
          <p:cNvSpPr>
            <a:spLocks noGrp="1"/>
          </p:cNvSpPr>
          <p:nvPr>
            <p:ph type="dt" sz="half" idx="10"/>
          </p:nvPr>
        </p:nvSpPr>
        <p:spPr>
          <a:xfrm>
            <a:off x="76200" y="6477000"/>
            <a:ext cx="914400" cy="304800"/>
          </a:xfrm>
        </p:spPr>
        <p:txBody>
          <a:bodyPr/>
          <a:lstStyle/>
          <a:p>
            <a:r>
              <a:rPr lang="en-US" smtClean="0">
                <a:solidFill>
                  <a:prstClr val="black"/>
                </a:solidFill>
              </a:rPr>
              <a:t>2015/05/20</a:t>
            </a:r>
            <a:endParaRPr lang="en-US">
              <a:solidFill>
                <a:prstClr val="black"/>
              </a:solidFill>
            </a:endParaRPr>
          </a:p>
        </p:txBody>
      </p:sp>
      <p:sp>
        <p:nvSpPr>
          <p:cNvPr id="5" name="Footer Placeholder 5"/>
          <p:cNvSpPr>
            <a:spLocks noGrp="1"/>
          </p:cNvSpPr>
          <p:nvPr>
            <p:ph type="ftr" sz="quarter" idx="11"/>
          </p:nvPr>
        </p:nvSpPr>
        <p:spPr>
          <a:xfrm>
            <a:off x="1981201" y="6477000"/>
            <a:ext cx="5562601" cy="304800"/>
          </a:xfrm>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6"/>
          <p:cNvSpPr>
            <a:spLocks noGrp="1"/>
          </p:cNvSpPr>
          <p:nvPr>
            <p:ph type="sldNum" sz="quarter" idx="12"/>
          </p:nvPr>
        </p:nvSpPr>
        <p:spPr>
          <a:xfrm>
            <a:off x="8534401" y="6477000"/>
            <a:ext cx="533400" cy="304800"/>
          </a:xfrm>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64703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533401" y="3733800"/>
            <a:ext cx="8077200" cy="12192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533401" y="990602"/>
            <a:ext cx="8077199" cy="2235203"/>
          </a:xfrm>
        </p:spPr>
        <p:txBody>
          <a:bodyPr anchor="b">
            <a:normAutofit/>
          </a:bodyPr>
          <a:lstStyle>
            <a:lvl1pPr algn="ctr">
              <a:lnSpc>
                <a:spcPct val="90000"/>
              </a:lnSpc>
              <a:defRPr sz="4800" b="0" cap="none" baseline="0"/>
            </a:lvl1pPr>
          </a:lstStyle>
          <a:p>
            <a:r>
              <a:rPr lang="en-US" smtClean="0"/>
              <a:t>Click to edit Master title style</a:t>
            </a:r>
            <a:endParaRPr/>
          </a:p>
        </p:txBody>
      </p:sp>
    </p:spTree>
    <p:extLst>
      <p:ext uri="{BB962C8B-B14F-4D97-AF65-F5344CB8AC3E}">
        <p14:creationId xmlns:p14="http://schemas.microsoft.com/office/powerpoint/2010/main" val="3566702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Content Placeholder 3"/>
          <p:cNvSpPr>
            <a:spLocks noGrp="1"/>
          </p:cNvSpPr>
          <p:nvPr>
            <p:ph sz="half" idx="2"/>
          </p:nvPr>
        </p:nvSpPr>
        <p:spPr>
          <a:xfrm>
            <a:off x="4648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Content Placeholder 2"/>
          <p:cNvSpPr>
            <a:spLocks noGrp="1"/>
          </p:cNvSpPr>
          <p:nvPr>
            <p:ph sz="half" idx="1"/>
          </p:nvPr>
        </p:nvSpPr>
        <p:spPr>
          <a:xfrm>
            <a:off x="457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3526196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9" name="Slide Number Placeholder 8"/>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6" name="Content Placeholder 5"/>
          <p:cNvSpPr>
            <a:spLocks noGrp="1"/>
          </p:cNvSpPr>
          <p:nvPr>
            <p:ph sz="quarter" idx="4"/>
          </p:nvPr>
        </p:nvSpPr>
        <p:spPr>
          <a:xfrm>
            <a:off x="4648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Text Placeholder 4"/>
          <p:cNvSpPr>
            <a:spLocks noGrp="1"/>
          </p:cNvSpPr>
          <p:nvPr>
            <p:ph type="body" sz="quarter" idx="3"/>
          </p:nvPr>
        </p:nvSpPr>
        <p:spPr>
          <a:xfrm>
            <a:off x="4648200" y="1371600"/>
            <a:ext cx="4038600"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3" name="Text Placeholder 2"/>
          <p:cNvSpPr>
            <a:spLocks noGrp="1"/>
          </p:cNvSpPr>
          <p:nvPr>
            <p:ph type="body" idx="1"/>
          </p:nvPr>
        </p:nvSpPr>
        <p:spPr>
          <a:xfrm>
            <a:off x="457200" y="1371600"/>
            <a:ext cx="403548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Tree>
    <p:extLst>
      <p:ext uri="{BB962C8B-B14F-4D97-AF65-F5344CB8AC3E}">
        <p14:creationId xmlns:p14="http://schemas.microsoft.com/office/powerpoint/2010/main" val="3264224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5" name="Slide Number Placeholder 4"/>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250784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4" name="Slide Number Placeholder 3"/>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23489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Content Placeholder 2"/>
          <p:cNvSpPr>
            <a:spLocks noGrp="1"/>
          </p:cNvSpPr>
          <p:nvPr>
            <p:ph idx="1"/>
          </p:nvPr>
        </p:nvSpPr>
        <p:spPr>
          <a:xfrm>
            <a:off x="914401" y="1803402"/>
            <a:ext cx="495300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96000" y="1803402"/>
            <a:ext cx="2133601"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69400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914400" y="1803400"/>
            <a:ext cx="4953000"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prstClr val="white"/>
              </a:solidFill>
            </a:endParaRPr>
          </a:p>
        </p:txBody>
      </p:sp>
      <p:sp>
        <p:nvSpPr>
          <p:cNvPr id="5" name="Date Placeholder 4"/>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Text Placeholder 3"/>
          <p:cNvSpPr>
            <a:spLocks noGrp="1"/>
          </p:cNvSpPr>
          <p:nvPr>
            <p:ph type="body" sz="half" idx="2"/>
          </p:nvPr>
        </p:nvSpPr>
        <p:spPr>
          <a:xfrm>
            <a:off x="6096000" y="1803401"/>
            <a:ext cx="2133601"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1004316" y="1925320"/>
            <a:ext cx="4773168" cy="4023360"/>
          </a:xfrm>
          <a:solidFill>
            <a:schemeClr val="accent4"/>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671549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71FB40-7897-43CB-9E64-3F6CE18BB89B}" type="datetime1">
              <a:rPr lang="en-US" smtClean="0"/>
              <a:t>11/11/2015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38928970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626394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a:xfrm>
            <a:off x="913448" y="434978"/>
            <a:ext cx="6311956" cy="5661025"/>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Vertical Title 1"/>
          <p:cNvSpPr>
            <a:spLocks noGrp="1"/>
          </p:cNvSpPr>
          <p:nvPr>
            <p:ph type="title" orient="vert"/>
          </p:nvPr>
        </p:nvSpPr>
        <p:spPr>
          <a:xfrm>
            <a:off x="7377844" y="434978"/>
            <a:ext cx="876528" cy="5661025"/>
          </a:xfrm>
        </p:spPr>
        <p:txBody>
          <a:bodyPr vert="eaVert"/>
          <a:lstStyle/>
          <a:p>
            <a:r>
              <a:rPr lang="en-US" smtClean="0"/>
              <a:t>Click to edit Master title style</a:t>
            </a:r>
            <a:endParaRPr/>
          </a:p>
        </p:txBody>
      </p:sp>
    </p:spTree>
    <p:extLst>
      <p:ext uri="{BB962C8B-B14F-4D97-AF65-F5344CB8AC3E}">
        <p14:creationId xmlns:p14="http://schemas.microsoft.com/office/powerpoint/2010/main" val="3474117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18858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44" name="Subtitle 2"/>
          <p:cNvSpPr>
            <a:spLocks noGrp="1"/>
          </p:cNvSpPr>
          <p:nvPr>
            <p:ph type="subTitle" idx="1"/>
          </p:nvPr>
        </p:nvSpPr>
        <p:spPr>
          <a:xfrm>
            <a:off x="533401" y="3657125"/>
            <a:ext cx="8077200" cy="991077"/>
          </a:xfrm>
        </p:spPr>
        <p:txBody>
          <a:bodyPr>
            <a:normAutofit/>
          </a:bodyPr>
          <a:lstStyle>
            <a:lvl1pPr marL="0" indent="0" algn="ctr">
              <a:spcBef>
                <a:spcPts val="0"/>
              </a:spcBef>
              <a:buNone/>
              <a:defRPr sz="2000" cap="all"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3" name="Title 1"/>
          <p:cNvSpPr>
            <a:spLocks noGrp="1"/>
          </p:cNvSpPr>
          <p:nvPr>
            <p:ph type="ctrTitle"/>
          </p:nvPr>
        </p:nvSpPr>
        <p:spPr>
          <a:xfrm>
            <a:off x="533400" y="1905006"/>
            <a:ext cx="8077200" cy="1625599"/>
          </a:xfrm>
        </p:spPr>
        <p:txBody>
          <a:bodyPr>
            <a:normAutofit/>
          </a:bodyPr>
          <a:lstStyle>
            <a:lvl1pPr algn="ctr">
              <a:lnSpc>
                <a:spcPct val="90000"/>
              </a:lnSpc>
              <a:defRPr sz="4800">
                <a:solidFill>
                  <a:schemeClr val="tx1"/>
                </a:solidFill>
              </a:defRPr>
            </a:lvl1pPr>
          </a:lstStyle>
          <a:p>
            <a:r>
              <a:rPr lang="en-US" smtClean="0"/>
              <a:t>Click to edit Master title style</a:t>
            </a:r>
            <a:endParaRPr/>
          </a:p>
        </p:txBody>
      </p:sp>
    </p:spTree>
    <p:extLst>
      <p:ext uri="{BB962C8B-B14F-4D97-AF65-F5344CB8AC3E}">
        <p14:creationId xmlns:p14="http://schemas.microsoft.com/office/powerpoint/2010/main" val="2524662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4"/>
          <p:cNvSpPr>
            <a:spLocks noGrp="1"/>
          </p:cNvSpPr>
          <p:nvPr>
            <p:ph type="dt" sz="half" idx="10"/>
          </p:nvPr>
        </p:nvSpPr>
        <p:spPr>
          <a:xfrm>
            <a:off x="76200" y="6477000"/>
            <a:ext cx="914400" cy="304800"/>
          </a:xfrm>
        </p:spPr>
        <p:txBody>
          <a:bodyPr/>
          <a:lstStyle/>
          <a:p>
            <a:r>
              <a:rPr lang="en-US" smtClean="0">
                <a:solidFill>
                  <a:prstClr val="black"/>
                </a:solidFill>
              </a:rPr>
              <a:t>2015/05/20</a:t>
            </a:r>
            <a:endParaRPr lang="en-US">
              <a:solidFill>
                <a:prstClr val="black"/>
              </a:solidFill>
            </a:endParaRPr>
          </a:p>
        </p:txBody>
      </p:sp>
      <p:sp>
        <p:nvSpPr>
          <p:cNvPr id="5" name="Footer Placeholder 5"/>
          <p:cNvSpPr>
            <a:spLocks noGrp="1"/>
          </p:cNvSpPr>
          <p:nvPr>
            <p:ph type="ftr" sz="quarter" idx="11"/>
          </p:nvPr>
        </p:nvSpPr>
        <p:spPr>
          <a:xfrm>
            <a:off x="1981201" y="6477000"/>
            <a:ext cx="5562601" cy="304800"/>
          </a:xfrm>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6"/>
          <p:cNvSpPr>
            <a:spLocks noGrp="1"/>
          </p:cNvSpPr>
          <p:nvPr>
            <p:ph type="sldNum" sz="quarter" idx="12"/>
          </p:nvPr>
        </p:nvSpPr>
        <p:spPr>
          <a:xfrm>
            <a:off x="8534401" y="6477000"/>
            <a:ext cx="533400" cy="304800"/>
          </a:xfrm>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59103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533401" y="3733800"/>
            <a:ext cx="8077200" cy="12192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533401" y="990602"/>
            <a:ext cx="8077199" cy="2235203"/>
          </a:xfrm>
        </p:spPr>
        <p:txBody>
          <a:bodyPr anchor="b">
            <a:normAutofit/>
          </a:bodyPr>
          <a:lstStyle>
            <a:lvl1pPr algn="ctr">
              <a:lnSpc>
                <a:spcPct val="90000"/>
              </a:lnSpc>
              <a:defRPr sz="4800" b="0" cap="none" baseline="0"/>
            </a:lvl1pPr>
          </a:lstStyle>
          <a:p>
            <a:r>
              <a:rPr lang="en-US" smtClean="0"/>
              <a:t>Click to edit Master title style</a:t>
            </a:r>
            <a:endParaRPr/>
          </a:p>
        </p:txBody>
      </p:sp>
    </p:spTree>
    <p:extLst>
      <p:ext uri="{BB962C8B-B14F-4D97-AF65-F5344CB8AC3E}">
        <p14:creationId xmlns:p14="http://schemas.microsoft.com/office/powerpoint/2010/main" val="4283508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Content Placeholder 3"/>
          <p:cNvSpPr>
            <a:spLocks noGrp="1"/>
          </p:cNvSpPr>
          <p:nvPr>
            <p:ph sz="half" idx="2"/>
          </p:nvPr>
        </p:nvSpPr>
        <p:spPr>
          <a:xfrm>
            <a:off x="4648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Content Placeholder 2"/>
          <p:cNvSpPr>
            <a:spLocks noGrp="1"/>
          </p:cNvSpPr>
          <p:nvPr>
            <p:ph sz="half" idx="1"/>
          </p:nvPr>
        </p:nvSpPr>
        <p:spPr>
          <a:xfrm>
            <a:off x="457200" y="1371600"/>
            <a:ext cx="4038600" cy="49530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3635305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9" name="Slide Number Placeholder 8"/>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6" name="Content Placeholder 5"/>
          <p:cNvSpPr>
            <a:spLocks noGrp="1"/>
          </p:cNvSpPr>
          <p:nvPr>
            <p:ph sz="quarter" idx="4"/>
          </p:nvPr>
        </p:nvSpPr>
        <p:spPr>
          <a:xfrm>
            <a:off x="4648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Text Placeholder 4"/>
          <p:cNvSpPr>
            <a:spLocks noGrp="1"/>
          </p:cNvSpPr>
          <p:nvPr>
            <p:ph type="body" sz="quarter" idx="3"/>
          </p:nvPr>
        </p:nvSpPr>
        <p:spPr>
          <a:xfrm>
            <a:off x="4648200" y="1371600"/>
            <a:ext cx="4038600"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38600" cy="4191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3" name="Text Placeholder 2"/>
          <p:cNvSpPr>
            <a:spLocks noGrp="1"/>
          </p:cNvSpPr>
          <p:nvPr>
            <p:ph type="body" idx="1"/>
          </p:nvPr>
        </p:nvSpPr>
        <p:spPr>
          <a:xfrm>
            <a:off x="457200" y="1371600"/>
            <a:ext cx="403548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Tree>
    <p:extLst>
      <p:ext uri="{BB962C8B-B14F-4D97-AF65-F5344CB8AC3E}">
        <p14:creationId xmlns:p14="http://schemas.microsoft.com/office/powerpoint/2010/main" val="186922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4" name="Footer Placeholder 3"/>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5" name="Slide Number Placeholder 4"/>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587989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4" name="Slide Number Placeholder 3"/>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82336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CBC2D0-3A13-4D33-B8F6-406B8C57547A}" type="datetime1">
              <a:rPr lang="en-US" smtClean="0"/>
              <a:t>11/11/2015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168079154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Content Placeholder 2"/>
          <p:cNvSpPr>
            <a:spLocks noGrp="1"/>
          </p:cNvSpPr>
          <p:nvPr>
            <p:ph idx="1"/>
          </p:nvPr>
        </p:nvSpPr>
        <p:spPr>
          <a:xfrm>
            <a:off x="914401" y="1803402"/>
            <a:ext cx="495300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96000" y="1803402"/>
            <a:ext cx="2133601"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810753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914400" y="1803400"/>
            <a:ext cx="4953000"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prstClr val="white"/>
              </a:solidFill>
            </a:endParaRPr>
          </a:p>
        </p:txBody>
      </p:sp>
      <p:sp>
        <p:nvSpPr>
          <p:cNvPr id="5" name="Date Placeholder 4"/>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7" name="Slide Number Placeholder 6"/>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4" name="Text Placeholder 3"/>
          <p:cNvSpPr>
            <a:spLocks noGrp="1"/>
          </p:cNvSpPr>
          <p:nvPr>
            <p:ph type="body" sz="half" idx="2"/>
          </p:nvPr>
        </p:nvSpPr>
        <p:spPr>
          <a:xfrm>
            <a:off x="6096000" y="1803401"/>
            <a:ext cx="2133601"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1004316" y="1925320"/>
            <a:ext cx="4773168" cy="4023360"/>
          </a:xfrm>
          <a:solidFill>
            <a:schemeClr val="accent4"/>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2" name="Title 1"/>
          <p:cNvSpPr>
            <a:spLocks noGrp="1"/>
          </p:cNvSpPr>
          <p:nvPr>
            <p:ph type="title"/>
          </p:nvPr>
        </p:nvSpPr>
        <p:spPr>
          <a:xfrm>
            <a:off x="914400" y="431800"/>
            <a:ext cx="7315200" cy="1168400"/>
          </a:xfrm>
        </p:spPr>
        <p:txBody>
          <a:bodyPr anchor="b">
            <a:normAutofit/>
          </a:bodyPr>
          <a:lstStyle>
            <a:lvl1pPr algn="l">
              <a:defRPr sz="3200" b="0"/>
            </a:lvl1pPr>
          </a:lstStyle>
          <a:p>
            <a:r>
              <a:rPr lang="en-US" smtClean="0"/>
              <a:t>Click to edit Master title style</a:t>
            </a:r>
            <a:endParaRPr/>
          </a:p>
        </p:txBody>
      </p:sp>
    </p:spTree>
    <p:extLst>
      <p:ext uri="{BB962C8B-B14F-4D97-AF65-F5344CB8AC3E}">
        <p14:creationId xmlns:p14="http://schemas.microsoft.com/office/powerpoint/2010/main" val="92275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3085131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a:t>
            </a:fld>
            <a:endParaRPr lang="en-US">
              <a:solidFill>
                <a:prstClr val="black"/>
              </a:solidFill>
            </a:endParaRPr>
          </a:p>
        </p:txBody>
      </p:sp>
      <p:sp>
        <p:nvSpPr>
          <p:cNvPr id="3" name="Vertical Text Placeholder 2"/>
          <p:cNvSpPr>
            <a:spLocks noGrp="1"/>
          </p:cNvSpPr>
          <p:nvPr>
            <p:ph type="body" orient="vert" idx="1"/>
          </p:nvPr>
        </p:nvSpPr>
        <p:spPr>
          <a:xfrm>
            <a:off x="913448" y="434978"/>
            <a:ext cx="6311956" cy="5661025"/>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Vertical Title 1"/>
          <p:cNvSpPr>
            <a:spLocks noGrp="1"/>
          </p:cNvSpPr>
          <p:nvPr>
            <p:ph type="title" orient="vert"/>
          </p:nvPr>
        </p:nvSpPr>
        <p:spPr>
          <a:xfrm>
            <a:off x="7377844" y="434978"/>
            <a:ext cx="876528" cy="5661025"/>
          </a:xfrm>
        </p:spPr>
        <p:txBody>
          <a:bodyPr vert="eaVert"/>
          <a:lstStyle/>
          <a:p>
            <a:r>
              <a:rPr lang="en-US" smtClean="0"/>
              <a:t>Click to edit Master title style</a:t>
            </a:r>
            <a:endParaRPr/>
          </a:p>
        </p:txBody>
      </p:sp>
    </p:spTree>
    <p:extLst>
      <p:ext uri="{BB962C8B-B14F-4D97-AF65-F5344CB8AC3E}">
        <p14:creationId xmlns:p14="http://schemas.microsoft.com/office/powerpoint/2010/main" val="1402195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66967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73FC99-D060-4CD5-BC50-C7A7CCEF2FBC}" type="datetime1">
              <a:rPr lang="en-US" smtClean="0"/>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3061810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D77782-D5DF-49C2-A0A8-D4A7EF8A2BB8}" type="datetime1">
              <a:rPr lang="en-US" smtClean="0"/>
              <a:t>11/11/2015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67A1FF-B823-4742-80D6-561C6A83480B}" type="slidenum">
              <a:rPr lang="en-US" smtClean="0"/>
              <a:t>‹#›</a:t>
            </a:fld>
            <a:endParaRPr lang="en-US"/>
          </a:p>
        </p:txBody>
      </p:sp>
    </p:spTree>
    <p:extLst>
      <p:ext uri="{BB962C8B-B14F-4D97-AF65-F5344CB8AC3E}">
        <p14:creationId xmlns:p14="http://schemas.microsoft.com/office/powerpoint/2010/main" val="2795618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theme" Target="../theme/theme5.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theme" Target="../theme/theme6.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582496-F06B-4649-BB30-285F0005CF07}" type="datetime1">
              <a:rPr lang="en-US" smtClean="0"/>
              <a:t>11/11/2015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67A1FF-B823-4742-80D6-561C6A83480B}" type="slidenum">
              <a:rPr lang="en-US" smtClean="0"/>
              <a:t>‹#›</a:t>
            </a:fld>
            <a:endParaRPr lang="en-US"/>
          </a:p>
        </p:txBody>
      </p:sp>
    </p:spTree>
    <p:extLst>
      <p:ext uri="{BB962C8B-B14F-4D97-AF65-F5344CB8AC3E}">
        <p14:creationId xmlns:p14="http://schemas.microsoft.com/office/powerpoint/2010/main" val="23635938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76200" y="6477000"/>
            <a:ext cx="914400" cy="304800"/>
          </a:xfrm>
          <a:prstGeom prst="rect">
            <a:avLst/>
          </a:prstGeom>
        </p:spPr>
        <p:txBody>
          <a:bodyPr vert="horz" lIns="91440" tIns="45720" rIns="91440" bIns="45720" rtlCol="0" anchor="ctr"/>
          <a:lstStyle>
            <a:lvl1pPr algn="r">
              <a:defRPr sz="1100">
                <a:solidFill>
                  <a:schemeClr val="tx1"/>
                </a:solidFill>
              </a:defRPr>
            </a:lvl1p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3"/>
          </p:nvPr>
        </p:nvSpPr>
        <p:spPr>
          <a:xfrm>
            <a:off x="1981200" y="6477000"/>
            <a:ext cx="5562601" cy="304800"/>
          </a:xfrm>
          <a:prstGeom prst="rect">
            <a:avLst/>
          </a:prstGeom>
        </p:spPr>
        <p:txBody>
          <a:bodyPr vert="horz" lIns="91440" tIns="45720" rIns="91440" bIns="45720" rtlCol="0" anchor="ctr"/>
          <a:lstStyle>
            <a:lvl1pPr algn="l">
              <a:defRPr sz="1100">
                <a:solidFill>
                  <a:schemeClr val="tx1"/>
                </a:solidFill>
              </a:defRPr>
            </a:lvl1p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4"/>
          </p:nvPr>
        </p:nvSpPr>
        <p:spPr>
          <a:xfrm>
            <a:off x="8534400" y="6477000"/>
            <a:ext cx="533400" cy="304800"/>
          </a:xfrm>
          <a:prstGeom prst="rect">
            <a:avLst/>
          </a:prstGeom>
        </p:spPr>
        <p:txBody>
          <a:bodyPr vert="horz" lIns="91440" tIns="45720" rIns="91440" bIns="45720" rtlCol="0" anchor="ctr"/>
          <a:lstStyle>
            <a:lvl1pPr algn="r">
              <a:defRPr sz="1100">
                <a:solidFill>
                  <a:schemeClr val="tx1"/>
                </a:solidFill>
              </a:defRPr>
            </a:lvl1p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457200" y="1371600"/>
            <a:ext cx="8229600" cy="4953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Placeholder 1"/>
          <p:cNvSpPr>
            <a:spLocks noGrp="1"/>
          </p:cNvSpPr>
          <p:nvPr>
            <p:ph type="title"/>
          </p:nvPr>
        </p:nvSpPr>
        <p:spPr>
          <a:xfrm>
            <a:off x="457200" y="0"/>
            <a:ext cx="8229600" cy="1168400"/>
          </a:xfrm>
          <a:prstGeom prst="rect">
            <a:avLst/>
          </a:prstGeom>
        </p:spPr>
        <p:txBody>
          <a:bodyPr vert="horz" lIns="91440" tIns="45720" rIns="91440" bIns="45720" rtlCol="0" anchor="b">
            <a:normAutofit/>
          </a:bodyPr>
          <a:lstStyle/>
          <a:p>
            <a:r>
              <a:rPr lang="en-US" smtClean="0"/>
              <a:t>Click to edit Master title style</a:t>
            </a:r>
            <a:endParaRPr dirty="0"/>
          </a:p>
        </p:txBody>
      </p:sp>
    </p:spTree>
    <p:extLst>
      <p:ext uri="{BB962C8B-B14F-4D97-AF65-F5344CB8AC3E}">
        <p14:creationId xmlns:p14="http://schemas.microsoft.com/office/powerpoint/2010/main" val="25208115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246888" indent="-246888" algn="l" defTabSz="914400" rtl="0" eaLnBrk="1" latinLnBrk="0" hangingPunct="1">
        <a:lnSpc>
          <a:spcPct val="90000"/>
        </a:lnSpc>
        <a:spcBef>
          <a:spcPts val="1800"/>
        </a:spcBef>
        <a:buClr>
          <a:schemeClr val="accent5"/>
        </a:buClr>
        <a:buFont typeface="Wingdings" panose="05000000000000000000" pitchFamily="2" charset="2"/>
        <a:buChar char="§"/>
        <a:defRPr sz="2400" kern="1200">
          <a:solidFill>
            <a:schemeClr val="tx1"/>
          </a:solidFill>
          <a:latin typeface="+mn-lt"/>
          <a:ea typeface="+mn-ea"/>
          <a:cs typeface="+mn-cs"/>
        </a:defRPr>
      </a:lvl1pPr>
      <a:lvl2pPr marL="548640" indent="-246888" algn="l" defTabSz="914400" rtl="0" eaLnBrk="1" latinLnBrk="0" hangingPunct="1">
        <a:lnSpc>
          <a:spcPct val="90000"/>
        </a:lnSpc>
        <a:spcBef>
          <a:spcPts val="800"/>
        </a:spcBef>
        <a:buClr>
          <a:schemeClr val="accent5"/>
        </a:buClr>
        <a:buFont typeface="Wingdings" panose="05000000000000000000" pitchFamily="2" charset="2"/>
        <a:buChar char="§"/>
        <a:defRPr sz="2000" kern="1200">
          <a:solidFill>
            <a:schemeClr val="tx1"/>
          </a:solidFill>
          <a:latin typeface="+mn-lt"/>
          <a:ea typeface="+mn-ea"/>
          <a:cs typeface="+mn-cs"/>
        </a:defRPr>
      </a:lvl2pPr>
      <a:lvl3pPr marL="850392" indent="-246888" algn="l" defTabSz="914400" rtl="0" eaLnBrk="1" latinLnBrk="0" hangingPunct="1">
        <a:lnSpc>
          <a:spcPct val="90000"/>
        </a:lnSpc>
        <a:spcBef>
          <a:spcPts val="800"/>
        </a:spcBef>
        <a:buClr>
          <a:schemeClr val="accent5"/>
        </a:buClr>
        <a:buFont typeface="Wingdings" panose="05000000000000000000" pitchFamily="2" charset="2"/>
        <a:buChar char="§"/>
        <a:defRPr sz="1800" kern="1200">
          <a:solidFill>
            <a:schemeClr val="tx1"/>
          </a:solidFill>
          <a:latin typeface="+mn-lt"/>
          <a:ea typeface="+mn-ea"/>
          <a:cs typeface="+mn-cs"/>
        </a:defRPr>
      </a:lvl3pPr>
      <a:lvl4pPr marL="115214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4pPr>
      <a:lvl5pPr marL="1453896"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76200" y="6477000"/>
            <a:ext cx="914400" cy="304800"/>
          </a:xfrm>
          <a:prstGeom prst="rect">
            <a:avLst/>
          </a:prstGeom>
        </p:spPr>
        <p:txBody>
          <a:bodyPr vert="horz" lIns="91440" tIns="45720" rIns="91440" bIns="45720" rtlCol="0" anchor="ctr"/>
          <a:lstStyle>
            <a:lvl1pPr algn="r">
              <a:defRPr sz="1100">
                <a:solidFill>
                  <a:schemeClr val="tx1"/>
                </a:solidFill>
              </a:defRPr>
            </a:lvl1p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3"/>
          </p:nvPr>
        </p:nvSpPr>
        <p:spPr>
          <a:xfrm>
            <a:off x="1981200" y="6477000"/>
            <a:ext cx="5562601" cy="304800"/>
          </a:xfrm>
          <a:prstGeom prst="rect">
            <a:avLst/>
          </a:prstGeom>
        </p:spPr>
        <p:txBody>
          <a:bodyPr vert="horz" lIns="91440" tIns="45720" rIns="91440" bIns="45720" rtlCol="0" anchor="ctr"/>
          <a:lstStyle>
            <a:lvl1pPr algn="l">
              <a:defRPr sz="1100">
                <a:solidFill>
                  <a:schemeClr val="tx1"/>
                </a:solidFill>
              </a:defRPr>
            </a:lvl1p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4"/>
          </p:nvPr>
        </p:nvSpPr>
        <p:spPr>
          <a:xfrm>
            <a:off x="8534400" y="6477000"/>
            <a:ext cx="533400" cy="304800"/>
          </a:xfrm>
          <a:prstGeom prst="rect">
            <a:avLst/>
          </a:prstGeom>
        </p:spPr>
        <p:txBody>
          <a:bodyPr vert="horz" lIns="91440" tIns="45720" rIns="91440" bIns="45720" rtlCol="0" anchor="ctr"/>
          <a:lstStyle>
            <a:lvl1pPr algn="r">
              <a:defRPr sz="1100">
                <a:solidFill>
                  <a:schemeClr val="tx1"/>
                </a:solidFill>
              </a:defRPr>
            </a:lvl1p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457200" y="1371600"/>
            <a:ext cx="8229600" cy="4953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Placeholder 1"/>
          <p:cNvSpPr>
            <a:spLocks noGrp="1"/>
          </p:cNvSpPr>
          <p:nvPr>
            <p:ph type="title"/>
          </p:nvPr>
        </p:nvSpPr>
        <p:spPr>
          <a:xfrm>
            <a:off x="457200" y="0"/>
            <a:ext cx="8229600" cy="1168400"/>
          </a:xfrm>
          <a:prstGeom prst="rect">
            <a:avLst/>
          </a:prstGeom>
        </p:spPr>
        <p:txBody>
          <a:bodyPr vert="horz" lIns="91440" tIns="45720" rIns="91440" bIns="45720" rtlCol="0" anchor="b">
            <a:normAutofit/>
          </a:bodyPr>
          <a:lstStyle/>
          <a:p>
            <a:r>
              <a:rPr lang="en-US" smtClean="0"/>
              <a:t>Click to edit Master title style</a:t>
            </a:r>
            <a:endParaRPr dirty="0"/>
          </a:p>
        </p:txBody>
      </p:sp>
    </p:spTree>
    <p:extLst>
      <p:ext uri="{BB962C8B-B14F-4D97-AF65-F5344CB8AC3E}">
        <p14:creationId xmlns:p14="http://schemas.microsoft.com/office/powerpoint/2010/main" val="156867990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246888" indent="-246888" algn="l" defTabSz="914400" rtl="0" eaLnBrk="1" latinLnBrk="0" hangingPunct="1">
        <a:lnSpc>
          <a:spcPct val="90000"/>
        </a:lnSpc>
        <a:spcBef>
          <a:spcPts val="1800"/>
        </a:spcBef>
        <a:buClr>
          <a:schemeClr val="accent5"/>
        </a:buClr>
        <a:buFont typeface="Wingdings" panose="05000000000000000000" pitchFamily="2" charset="2"/>
        <a:buChar char="§"/>
        <a:defRPr sz="2400" kern="1200">
          <a:solidFill>
            <a:schemeClr val="tx1"/>
          </a:solidFill>
          <a:latin typeface="+mn-lt"/>
          <a:ea typeface="+mn-ea"/>
          <a:cs typeface="+mn-cs"/>
        </a:defRPr>
      </a:lvl1pPr>
      <a:lvl2pPr marL="548640" indent="-246888" algn="l" defTabSz="914400" rtl="0" eaLnBrk="1" latinLnBrk="0" hangingPunct="1">
        <a:lnSpc>
          <a:spcPct val="90000"/>
        </a:lnSpc>
        <a:spcBef>
          <a:spcPts val="800"/>
        </a:spcBef>
        <a:buClr>
          <a:schemeClr val="accent5"/>
        </a:buClr>
        <a:buFont typeface="Wingdings" panose="05000000000000000000" pitchFamily="2" charset="2"/>
        <a:buChar char="§"/>
        <a:defRPr sz="2000" kern="1200">
          <a:solidFill>
            <a:schemeClr val="tx1"/>
          </a:solidFill>
          <a:latin typeface="+mn-lt"/>
          <a:ea typeface="+mn-ea"/>
          <a:cs typeface="+mn-cs"/>
        </a:defRPr>
      </a:lvl2pPr>
      <a:lvl3pPr marL="850392" indent="-246888" algn="l" defTabSz="914400" rtl="0" eaLnBrk="1" latinLnBrk="0" hangingPunct="1">
        <a:lnSpc>
          <a:spcPct val="90000"/>
        </a:lnSpc>
        <a:spcBef>
          <a:spcPts val="800"/>
        </a:spcBef>
        <a:buClr>
          <a:schemeClr val="accent5"/>
        </a:buClr>
        <a:buFont typeface="Wingdings" panose="05000000000000000000" pitchFamily="2" charset="2"/>
        <a:buChar char="§"/>
        <a:defRPr sz="1800" kern="1200">
          <a:solidFill>
            <a:schemeClr val="tx1"/>
          </a:solidFill>
          <a:latin typeface="+mn-lt"/>
          <a:ea typeface="+mn-ea"/>
          <a:cs typeface="+mn-cs"/>
        </a:defRPr>
      </a:lvl3pPr>
      <a:lvl4pPr marL="115214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4pPr>
      <a:lvl5pPr marL="1453896"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76200" y="6477000"/>
            <a:ext cx="914400" cy="304800"/>
          </a:xfrm>
          <a:prstGeom prst="rect">
            <a:avLst/>
          </a:prstGeom>
        </p:spPr>
        <p:txBody>
          <a:bodyPr vert="horz" lIns="91440" tIns="45720" rIns="91440" bIns="45720" rtlCol="0" anchor="ctr"/>
          <a:lstStyle>
            <a:lvl1pPr algn="r">
              <a:defRPr sz="1100">
                <a:solidFill>
                  <a:schemeClr val="tx1"/>
                </a:solidFill>
              </a:defRPr>
            </a:lvl1p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3"/>
          </p:nvPr>
        </p:nvSpPr>
        <p:spPr>
          <a:xfrm>
            <a:off x="1981200" y="6477000"/>
            <a:ext cx="5562601" cy="304800"/>
          </a:xfrm>
          <a:prstGeom prst="rect">
            <a:avLst/>
          </a:prstGeom>
        </p:spPr>
        <p:txBody>
          <a:bodyPr vert="horz" lIns="91440" tIns="45720" rIns="91440" bIns="45720" rtlCol="0" anchor="ctr"/>
          <a:lstStyle>
            <a:lvl1pPr algn="l">
              <a:defRPr sz="1100">
                <a:solidFill>
                  <a:schemeClr val="tx1"/>
                </a:solidFill>
              </a:defRPr>
            </a:lvl1p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4"/>
          </p:nvPr>
        </p:nvSpPr>
        <p:spPr>
          <a:xfrm>
            <a:off x="8534400" y="6477000"/>
            <a:ext cx="533400" cy="304800"/>
          </a:xfrm>
          <a:prstGeom prst="rect">
            <a:avLst/>
          </a:prstGeom>
        </p:spPr>
        <p:txBody>
          <a:bodyPr vert="horz" lIns="91440" tIns="45720" rIns="91440" bIns="45720" rtlCol="0" anchor="ctr"/>
          <a:lstStyle>
            <a:lvl1pPr algn="r">
              <a:defRPr sz="1100">
                <a:solidFill>
                  <a:schemeClr val="tx1"/>
                </a:solidFill>
              </a:defRPr>
            </a:lvl1p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457200" y="1371600"/>
            <a:ext cx="8229600" cy="4953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Placeholder 1"/>
          <p:cNvSpPr>
            <a:spLocks noGrp="1"/>
          </p:cNvSpPr>
          <p:nvPr>
            <p:ph type="title"/>
          </p:nvPr>
        </p:nvSpPr>
        <p:spPr>
          <a:xfrm>
            <a:off x="457200" y="0"/>
            <a:ext cx="8229600" cy="1168400"/>
          </a:xfrm>
          <a:prstGeom prst="rect">
            <a:avLst/>
          </a:prstGeom>
        </p:spPr>
        <p:txBody>
          <a:bodyPr vert="horz" lIns="91440" tIns="45720" rIns="91440" bIns="45720" rtlCol="0" anchor="b">
            <a:normAutofit/>
          </a:bodyPr>
          <a:lstStyle/>
          <a:p>
            <a:r>
              <a:rPr lang="en-US" smtClean="0"/>
              <a:t>Click to edit Master title style</a:t>
            </a:r>
            <a:endParaRPr dirty="0"/>
          </a:p>
        </p:txBody>
      </p:sp>
    </p:spTree>
    <p:extLst>
      <p:ext uri="{BB962C8B-B14F-4D97-AF65-F5344CB8AC3E}">
        <p14:creationId xmlns:p14="http://schemas.microsoft.com/office/powerpoint/2010/main" val="407952280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246888" indent="-246888" algn="l" defTabSz="914400" rtl="0" eaLnBrk="1" latinLnBrk="0" hangingPunct="1">
        <a:lnSpc>
          <a:spcPct val="90000"/>
        </a:lnSpc>
        <a:spcBef>
          <a:spcPts val="1800"/>
        </a:spcBef>
        <a:buClr>
          <a:schemeClr val="accent5"/>
        </a:buClr>
        <a:buFont typeface="Wingdings" panose="05000000000000000000" pitchFamily="2" charset="2"/>
        <a:buChar char="§"/>
        <a:defRPr sz="2400" kern="1200">
          <a:solidFill>
            <a:schemeClr val="tx1"/>
          </a:solidFill>
          <a:latin typeface="+mn-lt"/>
          <a:ea typeface="+mn-ea"/>
          <a:cs typeface="+mn-cs"/>
        </a:defRPr>
      </a:lvl1pPr>
      <a:lvl2pPr marL="548640" indent="-246888" algn="l" defTabSz="914400" rtl="0" eaLnBrk="1" latinLnBrk="0" hangingPunct="1">
        <a:lnSpc>
          <a:spcPct val="90000"/>
        </a:lnSpc>
        <a:spcBef>
          <a:spcPts val="800"/>
        </a:spcBef>
        <a:buClr>
          <a:schemeClr val="accent5"/>
        </a:buClr>
        <a:buFont typeface="Wingdings" panose="05000000000000000000" pitchFamily="2" charset="2"/>
        <a:buChar char="§"/>
        <a:defRPr sz="2000" kern="1200">
          <a:solidFill>
            <a:schemeClr val="tx1"/>
          </a:solidFill>
          <a:latin typeface="+mn-lt"/>
          <a:ea typeface="+mn-ea"/>
          <a:cs typeface="+mn-cs"/>
        </a:defRPr>
      </a:lvl2pPr>
      <a:lvl3pPr marL="850392" indent="-246888" algn="l" defTabSz="914400" rtl="0" eaLnBrk="1" latinLnBrk="0" hangingPunct="1">
        <a:lnSpc>
          <a:spcPct val="90000"/>
        </a:lnSpc>
        <a:spcBef>
          <a:spcPts val="800"/>
        </a:spcBef>
        <a:buClr>
          <a:schemeClr val="accent5"/>
        </a:buClr>
        <a:buFont typeface="Wingdings" panose="05000000000000000000" pitchFamily="2" charset="2"/>
        <a:buChar char="§"/>
        <a:defRPr sz="1800" kern="1200">
          <a:solidFill>
            <a:schemeClr val="tx1"/>
          </a:solidFill>
          <a:latin typeface="+mn-lt"/>
          <a:ea typeface="+mn-ea"/>
          <a:cs typeface="+mn-cs"/>
        </a:defRPr>
      </a:lvl3pPr>
      <a:lvl4pPr marL="115214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4pPr>
      <a:lvl5pPr marL="1453896"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76200" y="6477000"/>
            <a:ext cx="914400" cy="304800"/>
          </a:xfrm>
          <a:prstGeom prst="rect">
            <a:avLst/>
          </a:prstGeom>
        </p:spPr>
        <p:txBody>
          <a:bodyPr vert="horz" lIns="91440" tIns="45720" rIns="91440" bIns="45720" rtlCol="0" anchor="ctr"/>
          <a:lstStyle>
            <a:lvl1pPr algn="r">
              <a:defRPr sz="1100">
                <a:solidFill>
                  <a:schemeClr val="tx1"/>
                </a:solidFill>
              </a:defRPr>
            </a:lvl1p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3"/>
          </p:nvPr>
        </p:nvSpPr>
        <p:spPr>
          <a:xfrm>
            <a:off x="1981201" y="6477000"/>
            <a:ext cx="5562601" cy="304800"/>
          </a:xfrm>
          <a:prstGeom prst="rect">
            <a:avLst/>
          </a:prstGeom>
        </p:spPr>
        <p:txBody>
          <a:bodyPr vert="horz" lIns="91440" tIns="45720" rIns="91440" bIns="45720" rtlCol="0" anchor="ctr"/>
          <a:lstStyle>
            <a:lvl1pPr algn="l">
              <a:defRPr sz="1100">
                <a:solidFill>
                  <a:schemeClr val="tx1"/>
                </a:solidFill>
              </a:defRPr>
            </a:lvl1p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4"/>
          </p:nvPr>
        </p:nvSpPr>
        <p:spPr>
          <a:xfrm>
            <a:off x="8534401" y="6477000"/>
            <a:ext cx="533400" cy="304800"/>
          </a:xfrm>
          <a:prstGeom prst="rect">
            <a:avLst/>
          </a:prstGeom>
        </p:spPr>
        <p:txBody>
          <a:bodyPr vert="horz" lIns="91440" tIns="45720" rIns="91440" bIns="45720" rtlCol="0" anchor="ctr"/>
          <a:lstStyle>
            <a:lvl1pPr algn="r">
              <a:defRPr sz="1100">
                <a:solidFill>
                  <a:schemeClr val="tx1"/>
                </a:solidFill>
              </a:defRPr>
            </a:lvl1p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457200" y="1371600"/>
            <a:ext cx="8229600" cy="4953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Placeholder 1"/>
          <p:cNvSpPr>
            <a:spLocks noGrp="1"/>
          </p:cNvSpPr>
          <p:nvPr>
            <p:ph type="title"/>
          </p:nvPr>
        </p:nvSpPr>
        <p:spPr>
          <a:xfrm>
            <a:off x="457200" y="0"/>
            <a:ext cx="8229600" cy="1168400"/>
          </a:xfrm>
          <a:prstGeom prst="rect">
            <a:avLst/>
          </a:prstGeom>
        </p:spPr>
        <p:txBody>
          <a:bodyPr vert="horz" lIns="91440" tIns="45720" rIns="91440" bIns="45720" rtlCol="0" anchor="b">
            <a:normAutofit/>
          </a:bodyPr>
          <a:lstStyle/>
          <a:p>
            <a:r>
              <a:rPr lang="en-US" smtClean="0"/>
              <a:t>Click to edit Master title style</a:t>
            </a:r>
            <a:endParaRPr dirty="0"/>
          </a:p>
        </p:txBody>
      </p:sp>
    </p:spTree>
    <p:extLst>
      <p:ext uri="{BB962C8B-B14F-4D97-AF65-F5344CB8AC3E}">
        <p14:creationId xmlns:p14="http://schemas.microsoft.com/office/powerpoint/2010/main" val="2472423033"/>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246888" indent="-246888" algn="l" defTabSz="914400" rtl="0" eaLnBrk="1" latinLnBrk="0" hangingPunct="1">
        <a:lnSpc>
          <a:spcPct val="90000"/>
        </a:lnSpc>
        <a:spcBef>
          <a:spcPts val="1800"/>
        </a:spcBef>
        <a:buClr>
          <a:schemeClr val="accent5"/>
        </a:buClr>
        <a:buFont typeface="Wingdings" panose="05000000000000000000" pitchFamily="2" charset="2"/>
        <a:buChar char="§"/>
        <a:defRPr sz="2400" kern="1200">
          <a:solidFill>
            <a:schemeClr val="tx1"/>
          </a:solidFill>
          <a:latin typeface="+mn-lt"/>
          <a:ea typeface="+mn-ea"/>
          <a:cs typeface="+mn-cs"/>
        </a:defRPr>
      </a:lvl1pPr>
      <a:lvl2pPr marL="548640" indent="-246888" algn="l" defTabSz="914400" rtl="0" eaLnBrk="1" latinLnBrk="0" hangingPunct="1">
        <a:lnSpc>
          <a:spcPct val="90000"/>
        </a:lnSpc>
        <a:spcBef>
          <a:spcPts val="800"/>
        </a:spcBef>
        <a:buClr>
          <a:schemeClr val="accent5"/>
        </a:buClr>
        <a:buFont typeface="Wingdings" panose="05000000000000000000" pitchFamily="2" charset="2"/>
        <a:buChar char="§"/>
        <a:defRPr sz="2000" kern="1200">
          <a:solidFill>
            <a:schemeClr val="tx1"/>
          </a:solidFill>
          <a:latin typeface="+mn-lt"/>
          <a:ea typeface="+mn-ea"/>
          <a:cs typeface="+mn-cs"/>
        </a:defRPr>
      </a:lvl2pPr>
      <a:lvl3pPr marL="850392" indent="-246888" algn="l" defTabSz="914400" rtl="0" eaLnBrk="1" latinLnBrk="0" hangingPunct="1">
        <a:lnSpc>
          <a:spcPct val="90000"/>
        </a:lnSpc>
        <a:spcBef>
          <a:spcPts val="800"/>
        </a:spcBef>
        <a:buClr>
          <a:schemeClr val="accent5"/>
        </a:buClr>
        <a:buFont typeface="Wingdings" panose="05000000000000000000" pitchFamily="2" charset="2"/>
        <a:buChar char="§"/>
        <a:defRPr sz="1800" kern="1200">
          <a:solidFill>
            <a:schemeClr val="tx1"/>
          </a:solidFill>
          <a:latin typeface="+mn-lt"/>
          <a:ea typeface="+mn-ea"/>
          <a:cs typeface="+mn-cs"/>
        </a:defRPr>
      </a:lvl3pPr>
      <a:lvl4pPr marL="115214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4pPr>
      <a:lvl5pPr marL="1453896"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76200" y="6477000"/>
            <a:ext cx="914400" cy="304800"/>
          </a:xfrm>
          <a:prstGeom prst="rect">
            <a:avLst/>
          </a:prstGeom>
        </p:spPr>
        <p:txBody>
          <a:bodyPr vert="horz" lIns="91440" tIns="45720" rIns="91440" bIns="45720" rtlCol="0" anchor="ctr"/>
          <a:lstStyle>
            <a:lvl1pPr algn="r">
              <a:defRPr sz="1100">
                <a:solidFill>
                  <a:schemeClr val="tx1"/>
                </a:solidFill>
              </a:defRPr>
            </a:lvl1p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3"/>
          </p:nvPr>
        </p:nvSpPr>
        <p:spPr>
          <a:xfrm>
            <a:off x="1981201" y="6477000"/>
            <a:ext cx="5562601" cy="304800"/>
          </a:xfrm>
          <a:prstGeom prst="rect">
            <a:avLst/>
          </a:prstGeom>
        </p:spPr>
        <p:txBody>
          <a:bodyPr vert="horz" lIns="91440" tIns="45720" rIns="91440" bIns="45720" rtlCol="0" anchor="ctr"/>
          <a:lstStyle>
            <a:lvl1pPr algn="l">
              <a:defRPr sz="1100">
                <a:solidFill>
                  <a:schemeClr val="tx1"/>
                </a:solidFill>
              </a:defRPr>
            </a:lvl1p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4"/>
          </p:nvPr>
        </p:nvSpPr>
        <p:spPr>
          <a:xfrm>
            <a:off x="8534401" y="6477000"/>
            <a:ext cx="533400" cy="304800"/>
          </a:xfrm>
          <a:prstGeom prst="rect">
            <a:avLst/>
          </a:prstGeom>
        </p:spPr>
        <p:txBody>
          <a:bodyPr vert="horz" lIns="91440" tIns="45720" rIns="91440" bIns="45720" rtlCol="0" anchor="ctr"/>
          <a:lstStyle>
            <a:lvl1pPr algn="r">
              <a:defRPr sz="1100">
                <a:solidFill>
                  <a:schemeClr val="tx1"/>
                </a:solidFill>
              </a:defRPr>
            </a:lvl1pPr>
          </a:lstStyle>
          <a:p>
            <a:fld id="{DF28FB93-0A08-4E7D-8E63-9EFA29F1E093}" type="slidenum">
              <a:rPr lang="en-US" smtClean="0">
                <a:solidFill>
                  <a:prstClr val="black"/>
                </a:solidFill>
              </a:rPr>
              <a:pPr/>
              <a:t>‹#›</a:t>
            </a:fld>
            <a:endParaRPr lang="en-US">
              <a:solidFill>
                <a:prstClr val="black"/>
              </a:solidFill>
            </a:endParaRPr>
          </a:p>
        </p:txBody>
      </p:sp>
      <p:sp>
        <p:nvSpPr>
          <p:cNvPr id="3" name="Text Placeholder 2"/>
          <p:cNvSpPr>
            <a:spLocks noGrp="1"/>
          </p:cNvSpPr>
          <p:nvPr>
            <p:ph type="body" idx="1"/>
          </p:nvPr>
        </p:nvSpPr>
        <p:spPr>
          <a:xfrm>
            <a:off x="457200" y="1371600"/>
            <a:ext cx="8229600" cy="4953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Placeholder 1"/>
          <p:cNvSpPr>
            <a:spLocks noGrp="1"/>
          </p:cNvSpPr>
          <p:nvPr>
            <p:ph type="title"/>
          </p:nvPr>
        </p:nvSpPr>
        <p:spPr>
          <a:xfrm>
            <a:off x="457200" y="0"/>
            <a:ext cx="8229600" cy="1168400"/>
          </a:xfrm>
          <a:prstGeom prst="rect">
            <a:avLst/>
          </a:prstGeom>
        </p:spPr>
        <p:txBody>
          <a:bodyPr vert="horz" lIns="91440" tIns="45720" rIns="91440" bIns="45720" rtlCol="0" anchor="b">
            <a:normAutofit/>
          </a:bodyPr>
          <a:lstStyle/>
          <a:p>
            <a:r>
              <a:rPr lang="en-US" smtClean="0"/>
              <a:t>Click to edit Master title style</a:t>
            </a:r>
            <a:endParaRPr dirty="0"/>
          </a:p>
        </p:txBody>
      </p:sp>
    </p:spTree>
    <p:extLst>
      <p:ext uri="{BB962C8B-B14F-4D97-AF65-F5344CB8AC3E}">
        <p14:creationId xmlns:p14="http://schemas.microsoft.com/office/powerpoint/2010/main" val="1589868250"/>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246888" indent="-246888" algn="l" defTabSz="914400" rtl="0" eaLnBrk="1" latinLnBrk="0" hangingPunct="1">
        <a:lnSpc>
          <a:spcPct val="90000"/>
        </a:lnSpc>
        <a:spcBef>
          <a:spcPts val="1800"/>
        </a:spcBef>
        <a:buClr>
          <a:schemeClr val="accent5"/>
        </a:buClr>
        <a:buFont typeface="Wingdings" panose="05000000000000000000" pitchFamily="2" charset="2"/>
        <a:buChar char="§"/>
        <a:defRPr sz="2400" kern="1200">
          <a:solidFill>
            <a:schemeClr val="tx1"/>
          </a:solidFill>
          <a:latin typeface="+mn-lt"/>
          <a:ea typeface="+mn-ea"/>
          <a:cs typeface="+mn-cs"/>
        </a:defRPr>
      </a:lvl1pPr>
      <a:lvl2pPr marL="548640" indent="-246888" algn="l" defTabSz="914400" rtl="0" eaLnBrk="1" latinLnBrk="0" hangingPunct="1">
        <a:lnSpc>
          <a:spcPct val="90000"/>
        </a:lnSpc>
        <a:spcBef>
          <a:spcPts val="800"/>
        </a:spcBef>
        <a:buClr>
          <a:schemeClr val="accent5"/>
        </a:buClr>
        <a:buFont typeface="Wingdings" panose="05000000000000000000" pitchFamily="2" charset="2"/>
        <a:buChar char="§"/>
        <a:defRPr sz="2000" kern="1200">
          <a:solidFill>
            <a:schemeClr val="tx1"/>
          </a:solidFill>
          <a:latin typeface="+mn-lt"/>
          <a:ea typeface="+mn-ea"/>
          <a:cs typeface="+mn-cs"/>
        </a:defRPr>
      </a:lvl2pPr>
      <a:lvl3pPr marL="850392" indent="-246888" algn="l" defTabSz="914400" rtl="0" eaLnBrk="1" latinLnBrk="0" hangingPunct="1">
        <a:lnSpc>
          <a:spcPct val="90000"/>
        </a:lnSpc>
        <a:spcBef>
          <a:spcPts val="800"/>
        </a:spcBef>
        <a:buClr>
          <a:schemeClr val="accent5"/>
        </a:buClr>
        <a:buFont typeface="Wingdings" panose="05000000000000000000" pitchFamily="2" charset="2"/>
        <a:buChar char="§"/>
        <a:defRPr sz="1800" kern="1200">
          <a:solidFill>
            <a:schemeClr val="tx1"/>
          </a:solidFill>
          <a:latin typeface="+mn-lt"/>
          <a:ea typeface="+mn-ea"/>
          <a:cs typeface="+mn-cs"/>
        </a:defRPr>
      </a:lvl3pPr>
      <a:lvl4pPr marL="115214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4pPr>
      <a:lvl5pPr marL="1453896"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accent5"/>
        </a:buClr>
        <a:buFont typeface="Wingdings" panose="05000000000000000000" pitchFamily="2" charset="2"/>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4.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www.thorlabs.com/thorproduct.cfm?partnumber=10770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9.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TPC Cold Electronics and Photon Detectors Interfaces</a:t>
            </a:r>
            <a:endParaRPr lang="en-US" dirty="0"/>
          </a:p>
        </p:txBody>
      </p:sp>
      <p:sp>
        <p:nvSpPr>
          <p:cNvPr id="3" name="Subtitle 2"/>
          <p:cNvSpPr>
            <a:spLocks noGrp="1"/>
          </p:cNvSpPr>
          <p:nvPr>
            <p:ph type="subTitle" idx="1"/>
          </p:nvPr>
        </p:nvSpPr>
        <p:spPr/>
        <p:txBody>
          <a:bodyPr/>
          <a:lstStyle/>
          <a:p>
            <a:r>
              <a:rPr lang="en-US" dirty="0" smtClean="0"/>
              <a:t>Bo Yu</a:t>
            </a:r>
          </a:p>
          <a:p>
            <a:r>
              <a:rPr lang="en-US" dirty="0" smtClean="0"/>
              <a:t>Nov. 11, 2015</a:t>
            </a:r>
            <a:endParaRPr lang="en-US" dirty="0"/>
          </a:p>
        </p:txBody>
      </p:sp>
    </p:spTree>
    <p:extLst>
      <p:ext uri="{BB962C8B-B14F-4D97-AF65-F5344CB8AC3E}">
        <p14:creationId xmlns:p14="http://schemas.microsoft.com/office/powerpoint/2010/main" val="3153863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SBND Warm Interface Electronics</a:t>
            </a:r>
            <a:endParaRPr lang="en-US" dirty="0"/>
          </a:p>
        </p:txBody>
      </p:sp>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10</a:t>
            </a:fld>
            <a:endParaRPr lang="en-US">
              <a:solidFill>
                <a:prstClr val="black"/>
              </a:solidFill>
            </a:endParaRPr>
          </a:p>
        </p:txBody>
      </p:sp>
      <p:sp>
        <p:nvSpPr>
          <p:cNvPr id="2" name="Content Placeholder 1"/>
          <p:cNvSpPr>
            <a:spLocks noGrp="1"/>
          </p:cNvSpPr>
          <p:nvPr>
            <p:ph idx="1"/>
          </p:nvPr>
        </p:nvSpPr>
        <p:spPr>
          <a:xfrm>
            <a:off x="457200" y="3048000"/>
            <a:ext cx="4343400" cy="3276600"/>
          </a:xfrm>
        </p:spPr>
        <p:txBody>
          <a:bodyPr>
            <a:normAutofit fontScale="77500" lnSpcReduction="20000"/>
          </a:bodyPr>
          <a:lstStyle/>
          <a:p>
            <a:r>
              <a:rPr lang="en-US" altLang="zh-CN" dirty="0" smtClean="0"/>
              <a:t>Warm interface electronics will be installed on top of the warm flange board</a:t>
            </a:r>
          </a:p>
          <a:p>
            <a:pPr lvl="1"/>
            <a:r>
              <a:rPr lang="en-US" dirty="0" smtClean="0"/>
              <a:t>Receive data from cold electronics through cold cables</a:t>
            </a:r>
          </a:p>
          <a:p>
            <a:pPr lvl="1"/>
            <a:r>
              <a:rPr lang="en-US" dirty="0" smtClean="0"/>
              <a:t>Send data to Nevis electronics over fiber optical links</a:t>
            </a:r>
          </a:p>
          <a:p>
            <a:pPr lvl="1"/>
            <a:r>
              <a:rPr lang="en-US" dirty="0" smtClean="0"/>
              <a:t>Manage power, timing, control and monitoring to cold electronics</a:t>
            </a:r>
          </a:p>
          <a:p>
            <a:r>
              <a:rPr lang="en-US" dirty="0" smtClean="0"/>
              <a:t>Each FT has 6 Warm Interface Board (WIB)</a:t>
            </a:r>
          </a:p>
          <a:p>
            <a:pPr lvl="1"/>
            <a:r>
              <a:rPr lang="en-US" dirty="0" smtClean="0"/>
              <a:t>Each WIB will control 4 128-ch FEMBs</a:t>
            </a:r>
          </a:p>
          <a:p>
            <a:pPr lvl="1"/>
            <a:r>
              <a:rPr lang="en-US" dirty="0" smtClean="0"/>
              <a:t>Total </a:t>
            </a:r>
            <a:r>
              <a:rPr lang="en-US" dirty="0"/>
              <a:t>3072 </a:t>
            </a:r>
            <a:r>
              <a:rPr lang="en-US" dirty="0" smtClean="0"/>
              <a:t>channels </a:t>
            </a:r>
            <a:r>
              <a:rPr lang="en-US" dirty="0"/>
              <a:t>per </a:t>
            </a:r>
            <a:r>
              <a:rPr lang="en-US" dirty="0" smtClean="0"/>
              <a:t>FT flange</a:t>
            </a:r>
          </a:p>
        </p:txBody>
      </p:sp>
      <p:pic>
        <p:nvPicPr>
          <p:cNvPr id="8" name="Picture 10" descr="D:\share\SBND\DOCS\LAR1_system.png"/>
          <p:cNvPicPr>
            <a:picLocks noChangeAspect="1" noChangeArrowheads="1"/>
          </p:cNvPicPr>
          <p:nvPr/>
        </p:nvPicPr>
        <p:blipFill rotWithShape="1">
          <a:blip r:embed="rId2" cstate="print"/>
          <a:srcRect b="23166"/>
          <a:stretch/>
        </p:blipFill>
        <p:spPr bwMode="auto">
          <a:xfrm>
            <a:off x="1905000" y="1066800"/>
            <a:ext cx="6477000" cy="3998259"/>
          </a:xfrm>
          <a:prstGeom prst="rect">
            <a:avLst/>
          </a:prstGeom>
          <a:noFill/>
        </p:spPr>
      </p:pic>
      <p:cxnSp>
        <p:nvCxnSpPr>
          <p:cNvPr id="9" name="Straight Arrow Connector 8"/>
          <p:cNvCxnSpPr>
            <a:stCxn id="10" idx="2"/>
          </p:cNvCxnSpPr>
          <p:nvPr/>
        </p:nvCxnSpPr>
        <p:spPr>
          <a:xfrm>
            <a:off x="1140868" y="1862554"/>
            <a:ext cx="2211932" cy="32739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968" y="1524000"/>
            <a:ext cx="2209800" cy="338554"/>
          </a:xfrm>
          <a:prstGeom prst="rect">
            <a:avLst/>
          </a:prstGeom>
          <a:noFill/>
        </p:spPr>
        <p:txBody>
          <a:bodyPr wrap="square" rtlCol="0">
            <a:spAutoFit/>
          </a:bodyPr>
          <a:lstStyle/>
          <a:p>
            <a:r>
              <a:rPr lang="en-US" sz="1600" dirty="0" smtClean="0">
                <a:solidFill>
                  <a:prstClr val="black"/>
                </a:solidFill>
              </a:rPr>
              <a:t>MBB (Magic Blue Box)</a:t>
            </a:r>
            <a:endParaRPr lang="en-US" sz="1600" dirty="0">
              <a:solidFill>
                <a:prstClr val="black"/>
              </a:solidFill>
            </a:endParaRPr>
          </a:p>
        </p:txBody>
      </p:sp>
    </p:spTree>
    <p:extLst>
      <p:ext uri="{BB962C8B-B14F-4D97-AF65-F5344CB8AC3E}">
        <p14:creationId xmlns:p14="http://schemas.microsoft.com/office/powerpoint/2010/main" val="646382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600" dirty="0" smtClean="0"/>
              <a:t>Integrated Cable Strain Relief and Baffle</a:t>
            </a:r>
            <a:endParaRPr lang="en-US" sz="36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2734" y="1524000"/>
            <a:ext cx="2831716"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676400"/>
            <a:ext cx="3505200" cy="4464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955687" y="1524000"/>
            <a:ext cx="2133600" cy="3970318"/>
          </a:xfrm>
          <a:prstGeom prst="rect">
            <a:avLst/>
          </a:prstGeom>
          <a:noFill/>
        </p:spPr>
        <p:txBody>
          <a:bodyPr wrap="square" rtlCol="0">
            <a:spAutoFit/>
          </a:bodyPr>
          <a:lstStyle/>
          <a:p>
            <a:r>
              <a:rPr lang="en-US" dirty="0" smtClean="0"/>
              <a:t>Once fully engaged, the nozzle has only very small gaps between cables, and the baffle.  With a moderate purging from the warm space above, a high upward flow rate can be maintained to prevent impurities from back diffusion down through the cracks.</a:t>
            </a:r>
            <a:endParaRPr lang="en-US" dirty="0"/>
          </a:p>
        </p:txBody>
      </p:sp>
      <p:sp>
        <p:nvSpPr>
          <p:cNvPr id="5" name="Slide Number Placeholder 4"/>
          <p:cNvSpPr>
            <a:spLocks noGrp="1"/>
          </p:cNvSpPr>
          <p:nvPr>
            <p:ph type="sldNum" sz="quarter" idx="12"/>
          </p:nvPr>
        </p:nvSpPr>
        <p:spPr/>
        <p:txBody>
          <a:bodyPr/>
          <a:lstStyle/>
          <a:p>
            <a:fld id="{1A67A1FF-B823-4742-80D6-561C6A83480B}" type="slidenum">
              <a:rPr lang="en-US" smtClean="0"/>
              <a:t>11</a:t>
            </a:fld>
            <a:endParaRPr lang="en-US"/>
          </a:p>
        </p:txBody>
      </p:sp>
    </p:spTree>
    <p:extLst>
      <p:ext uri="{BB962C8B-B14F-4D97-AF65-F5344CB8AC3E}">
        <p14:creationId xmlns:p14="http://schemas.microsoft.com/office/powerpoint/2010/main" val="291715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1905000"/>
          </a:xfrm>
        </p:spPr>
        <p:txBody>
          <a:bodyPr>
            <a:normAutofit fontScale="77500" lnSpcReduction="20000"/>
          </a:bodyPr>
          <a:lstStyle/>
          <a:p>
            <a:r>
              <a:rPr lang="en-US" dirty="0" smtClean="0"/>
              <a:t>Baseline design is to use ATLAS pin carrier for a single warm signal feed-through flange</a:t>
            </a:r>
          </a:p>
          <a:p>
            <a:pPr lvl="1"/>
            <a:r>
              <a:rPr lang="en-US" dirty="0" err="1" smtClean="0"/>
              <a:t>MicroBooNE</a:t>
            </a:r>
            <a:r>
              <a:rPr lang="en-US" dirty="0" smtClean="0"/>
              <a:t> uses a warm </a:t>
            </a:r>
            <a:r>
              <a:rPr lang="en-US" dirty="0"/>
              <a:t>flange </a:t>
            </a:r>
            <a:r>
              <a:rPr lang="en-US" dirty="0" smtClean="0"/>
              <a:t>with ATLAS </a:t>
            </a:r>
            <a:r>
              <a:rPr lang="en-US" dirty="0"/>
              <a:t>pin </a:t>
            </a:r>
            <a:r>
              <a:rPr lang="en-US" dirty="0" smtClean="0"/>
              <a:t>carriers, total 1,920 pins on 14” CF flange</a:t>
            </a:r>
          </a:p>
          <a:p>
            <a:pPr marL="548640" lvl="2">
              <a:spcBef>
                <a:spcPts val="1800"/>
              </a:spcBef>
            </a:pPr>
            <a:r>
              <a:rPr lang="en-US" dirty="0"/>
              <a:t>ATLAS </a:t>
            </a:r>
            <a:r>
              <a:rPr lang="en-US" dirty="0" err="1"/>
              <a:t>LAr</a:t>
            </a:r>
            <a:r>
              <a:rPr lang="en-US" dirty="0"/>
              <a:t> Calorimeter with ~230 signal feed-through </a:t>
            </a:r>
            <a:r>
              <a:rPr lang="en-US" dirty="0" smtClean="0"/>
              <a:t>flanges, ~450,000 penetrations in total, has </a:t>
            </a:r>
            <a:r>
              <a:rPr lang="en-US" dirty="0"/>
              <a:t>been operated for </a:t>
            </a:r>
            <a:r>
              <a:rPr lang="en-US" dirty="0" smtClean="0"/>
              <a:t>~10 </a:t>
            </a:r>
            <a:r>
              <a:rPr lang="en-US" dirty="0"/>
              <a:t>years without leaking</a:t>
            </a:r>
          </a:p>
          <a:p>
            <a:pPr marL="548640" lvl="2">
              <a:spcBef>
                <a:spcPts val="1800"/>
              </a:spcBef>
            </a:pPr>
            <a:r>
              <a:rPr lang="en-US" dirty="0" smtClean="0"/>
              <a:t>Methodology </a:t>
            </a:r>
            <a:r>
              <a:rPr lang="en-US" dirty="0"/>
              <a:t>of lifetime study of feed-through to be developed</a:t>
            </a:r>
          </a:p>
          <a:p>
            <a:endParaRPr lang="en-US" dirty="0"/>
          </a:p>
        </p:txBody>
      </p:sp>
      <p:sp>
        <p:nvSpPr>
          <p:cNvPr id="3" name="Title 2"/>
          <p:cNvSpPr>
            <a:spLocks noGrp="1"/>
          </p:cNvSpPr>
          <p:nvPr>
            <p:ph type="title"/>
          </p:nvPr>
        </p:nvSpPr>
        <p:spPr/>
        <p:txBody>
          <a:bodyPr/>
          <a:lstStyle/>
          <a:p>
            <a:r>
              <a:rPr lang="en-US" dirty="0" smtClean="0"/>
              <a:t>Signal Feed-through</a:t>
            </a:r>
            <a:endParaRPr lang="en-US" dirty="0"/>
          </a:p>
        </p:txBody>
      </p:sp>
      <p:sp>
        <p:nvSpPr>
          <p:cNvPr id="4" name="Date Placeholder 3"/>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12</a:t>
            </a:fld>
            <a:endParaRPr lang="en-US">
              <a:solidFill>
                <a:prstClr val="black"/>
              </a:solidFill>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3524597"/>
            <a:ext cx="3861921" cy="2811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295997"/>
            <a:ext cx="3457575" cy="3257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027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1981200"/>
          </a:xfrm>
        </p:spPr>
        <p:txBody>
          <a:bodyPr>
            <a:normAutofit fontScale="92500" lnSpcReduction="20000"/>
          </a:bodyPr>
          <a:lstStyle/>
          <a:p>
            <a:r>
              <a:rPr lang="en-US" dirty="0" smtClean="0"/>
              <a:t>Cost of a signal feed-through with ATLAS pin carrier is &gt; $10k per flange</a:t>
            </a:r>
          </a:p>
          <a:p>
            <a:r>
              <a:rPr lang="en-US" dirty="0" smtClean="0"/>
              <a:t>A PCB </a:t>
            </a:r>
            <a:r>
              <a:rPr lang="en-US" dirty="0"/>
              <a:t>based solution </a:t>
            </a:r>
            <a:r>
              <a:rPr lang="en-US" dirty="0" smtClean="0"/>
              <a:t>is being considered to </a:t>
            </a:r>
            <a:r>
              <a:rPr lang="en-US" dirty="0"/>
              <a:t>reduce </a:t>
            </a:r>
            <a:r>
              <a:rPr lang="en-US" dirty="0" smtClean="0"/>
              <a:t>the M&amp;S cost</a:t>
            </a:r>
          </a:p>
          <a:p>
            <a:pPr lvl="1"/>
            <a:r>
              <a:rPr lang="en-US" dirty="0" smtClean="0"/>
              <a:t>ICARUS style feed-through, PCB is glued between SS rings</a:t>
            </a:r>
          </a:p>
          <a:p>
            <a:pPr lvl="1"/>
            <a:r>
              <a:rPr lang="en-US" dirty="0" smtClean="0"/>
              <a:t>Working on collaboration with INFN </a:t>
            </a:r>
            <a:r>
              <a:rPr lang="en-US" dirty="0" err="1" smtClean="0"/>
              <a:t>Padova</a:t>
            </a:r>
            <a:endParaRPr lang="en-US" dirty="0"/>
          </a:p>
          <a:p>
            <a:endParaRPr lang="en-US" dirty="0"/>
          </a:p>
        </p:txBody>
      </p:sp>
      <p:sp>
        <p:nvSpPr>
          <p:cNvPr id="3" name="Title 2"/>
          <p:cNvSpPr>
            <a:spLocks noGrp="1"/>
          </p:cNvSpPr>
          <p:nvPr>
            <p:ph type="title"/>
          </p:nvPr>
        </p:nvSpPr>
        <p:spPr/>
        <p:txBody>
          <a:bodyPr/>
          <a:lstStyle/>
          <a:p>
            <a:r>
              <a:rPr lang="en-US" dirty="0" smtClean="0"/>
              <a:t>PCB Based Signal Feed-through </a:t>
            </a:r>
            <a:endParaRPr lang="en-US" dirty="0"/>
          </a:p>
        </p:txBody>
      </p:sp>
      <p:sp>
        <p:nvSpPr>
          <p:cNvPr id="4" name="Date Placeholder 3"/>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13</a:t>
            </a:fld>
            <a:endParaRPr lang="en-US">
              <a:solidFill>
                <a:prstClr val="black"/>
              </a:solidFill>
            </a:endParaRPr>
          </a:p>
        </p:txBody>
      </p:sp>
      <p:pic>
        <p:nvPicPr>
          <p:cNvPr id="7" name="Picture 6"/>
          <p:cNvPicPr>
            <a:picLocks noChangeAspect="1"/>
          </p:cNvPicPr>
          <p:nvPr/>
        </p:nvPicPr>
        <p:blipFill rotWithShape="1">
          <a:blip r:embed="rId2"/>
          <a:srcRect l="16666" t="6868" r="9861" b="5520"/>
          <a:stretch/>
        </p:blipFill>
        <p:spPr>
          <a:xfrm>
            <a:off x="1066800" y="3352800"/>
            <a:ext cx="3535389" cy="3154450"/>
          </a:xfrm>
          <a:prstGeom prst="rect">
            <a:avLst/>
          </a:prstGeom>
        </p:spPr>
      </p:pic>
      <p:pic>
        <p:nvPicPr>
          <p:cNvPr id="8" name="Picture 7"/>
          <p:cNvPicPr>
            <a:picLocks noChangeAspect="1"/>
          </p:cNvPicPr>
          <p:nvPr/>
        </p:nvPicPr>
        <p:blipFill rotWithShape="1">
          <a:blip r:embed="rId3"/>
          <a:srcRect l="6388" t="3613" r="6528" b="3081"/>
          <a:stretch/>
        </p:blipFill>
        <p:spPr>
          <a:xfrm>
            <a:off x="4800600" y="3444313"/>
            <a:ext cx="4229100" cy="2961044"/>
          </a:xfrm>
          <a:prstGeom prst="rect">
            <a:avLst/>
          </a:prstGeom>
        </p:spPr>
      </p:pic>
    </p:spTree>
    <p:extLst>
      <p:ext uri="{BB962C8B-B14F-4D97-AF65-F5344CB8AC3E}">
        <p14:creationId xmlns:p14="http://schemas.microsoft.com/office/powerpoint/2010/main" val="3087695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CE Signal Flange Construction</a:t>
            </a:r>
            <a:endParaRPr lang="en-US" dirty="0"/>
          </a:p>
        </p:txBody>
      </p:sp>
      <p:sp>
        <p:nvSpPr>
          <p:cNvPr id="3" name="Content Placeholder 2"/>
          <p:cNvSpPr>
            <a:spLocks noGrp="1"/>
          </p:cNvSpPr>
          <p:nvPr>
            <p:ph idx="1"/>
          </p:nvPr>
        </p:nvSpPr>
        <p:spPr/>
        <p:txBody>
          <a:bodyPr/>
          <a:lstStyle/>
          <a:p>
            <a:endParaRPr lang="en-US"/>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06" y="1089170"/>
            <a:ext cx="5447902" cy="5365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334000" y="1089170"/>
            <a:ext cx="3733800" cy="5632311"/>
          </a:xfrm>
          <a:prstGeom prst="rect">
            <a:avLst/>
          </a:prstGeom>
          <a:noFill/>
        </p:spPr>
        <p:txBody>
          <a:bodyPr wrap="square" rtlCol="0">
            <a:spAutoFit/>
          </a:bodyPr>
          <a:lstStyle/>
          <a:p>
            <a:r>
              <a:rPr lang="en-US" dirty="0" smtClean="0"/>
              <a:t>The flange is constructed from a standard 14” CF flange, sliced into two halves, with a PCB glued in between.</a:t>
            </a:r>
          </a:p>
          <a:p>
            <a:endParaRPr lang="en-US" dirty="0"/>
          </a:p>
          <a:p>
            <a:r>
              <a:rPr lang="en-US" dirty="0" smtClean="0"/>
              <a:t>The PCB has 40 power connectors and 40 data connectors on the cold side.  On the warm side,  20 edge connectors supply the power, and 10 connectors link the data lines. </a:t>
            </a:r>
          </a:p>
          <a:p>
            <a:endParaRPr lang="en-US" dirty="0"/>
          </a:p>
          <a:p>
            <a:r>
              <a:rPr lang="en-US" dirty="0" smtClean="0"/>
              <a:t>12 SHV ceramic feedthroughs are welded on the flange.  They provide the bias voltages for the wire planes and the electron diverters.</a:t>
            </a:r>
          </a:p>
          <a:p>
            <a:endParaRPr lang="en-US" dirty="0" smtClean="0"/>
          </a:p>
          <a:p>
            <a:r>
              <a:rPr lang="en-US" dirty="0" smtClean="0"/>
              <a:t>The ribs on the flange keep the deformation of the PCB due to cryostat pressure minimal.  </a:t>
            </a:r>
          </a:p>
          <a:p>
            <a:endParaRPr lang="en-US" dirty="0"/>
          </a:p>
        </p:txBody>
      </p:sp>
      <p:sp>
        <p:nvSpPr>
          <p:cNvPr id="5" name="Slide Number Placeholder 4"/>
          <p:cNvSpPr>
            <a:spLocks noGrp="1"/>
          </p:cNvSpPr>
          <p:nvPr>
            <p:ph type="sldNum" sz="quarter" idx="12"/>
          </p:nvPr>
        </p:nvSpPr>
        <p:spPr/>
        <p:txBody>
          <a:bodyPr/>
          <a:lstStyle/>
          <a:p>
            <a:fld id="{1A67A1FF-B823-4742-80D6-561C6A83480B}" type="slidenum">
              <a:rPr lang="en-US" smtClean="0"/>
              <a:t>14</a:t>
            </a:fld>
            <a:endParaRPr lang="en-US"/>
          </a:p>
        </p:txBody>
      </p:sp>
    </p:spTree>
    <p:extLst>
      <p:ext uri="{BB962C8B-B14F-4D97-AF65-F5344CB8AC3E}">
        <p14:creationId xmlns:p14="http://schemas.microsoft.com/office/powerpoint/2010/main" val="2024924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CE Flange: Cold Side</a:t>
            </a:r>
            <a:endParaRPr lang="en-US" dirty="0"/>
          </a:p>
        </p:txBody>
      </p:sp>
      <p:sp>
        <p:nvSpPr>
          <p:cNvPr id="3" name="Content Placeholder 2"/>
          <p:cNvSpPr>
            <a:spLocks noGrp="1"/>
          </p:cNvSpPr>
          <p:nvPr>
            <p:ph idx="1"/>
          </p:nvPr>
        </p:nvSpPr>
        <p:spPr/>
        <p:txBody>
          <a:bodyPr/>
          <a:lstStyle/>
          <a:p>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7099300" cy="560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934200" y="1066800"/>
            <a:ext cx="2133600" cy="646331"/>
          </a:xfrm>
          <a:prstGeom prst="rect">
            <a:avLst/>
          </a:prstGeom>
          <a:noFill/>
        </p:spPr>
        <p:txBody>
          <a:bodyPr wrap="square" rtlCol="0">
            <a:spAutoFit/>
          </a:bodyPr>
          <a:lstStyle/>
          <a:p>
            <a:r>
              <a:rPr lang="en-US" dirty="0" smtClean="0"/>
              <a:t>40 IPL1-9 connectors for power</a:t>
            </a:r>
            <a:endParaRPr lang="en-US" dirty="0"/>
          </a:p>
        </p:txBody>
      </p:sp>
      <p:sp>
        <p:nvSpPr>
          <p:cNvPr id="6" name="TextBox 5"/>
          <p:cNvSpPr txBox="1"/>
          <p:nvPr/>
        </p:nvSpPr>
        <p:spPr>
          <a:xfrm>
            <a:off x="6934200" y="1900517"/>
            <a:ext cx="2133600" cy="646331"/>
          </a:xfrm>
          <a:prstGeom prst="rect">
            <a:avLst/>
          </a:prstGeom>
          <a:noFill/>
        </p:spPr>
        <p:txBody>
          <a:bodyPr wrap="square" rtlCol="0">
            <a:spAutoFit/>
          </a:bodyPr>
          <a:lstStyle/>
          <a:p>
            <a:r>
              <a:rPr lang="en-US" dirty="0" smtClean="0"/>
              <a:t>40 HSEC8-120 connectors for data</a:t>
            </a:r>
            <a:endParaRPr lang="en-US" dirty="0"/>
          </a:p>
        </p:txBody>
      </p:sp>
      <p:sp>
        <p:nvSpPr>
          <p:cNvPr id="5" name="Slide Number Placeholder 4"/>
          <p:cNvSpPr>
            <a:spLocks noGrp="1"/>
          </p:cNvSpPr>
          <p:nvPr>
            <p:ph type="sldNum" sz="quarter" idx="12"/>
          </p:nvPr>
        </p:nvSpPr>
        <p:spPr/>
        <p:txBody>
          <a:bodyPr/>
          <a:lstStyle/>
          <a:p>
            <a:fld id="{1A67A1FF-B823-4742-80D6-561C6A83480B}" type="slidenum">
              <a:rPr lang="en-US" smtClean="0"/>
              <a:t>15</a:t>
            </a:fld>
            <a:endParaRPr lang="en-US"/>
          </a:p>
        </p:txBody>
      </p:sp>
    </p:spTree>
    <p:extLst>
      <p:ext uri="{BB962C8B-B14F-4D97-AF65-F5344CB8AC3E}">
        <p14:creationId xmlns:p14="http://schemas.microsoft.com/office/powerpoint/2010/main" val="2203870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563562"/>
          </a:xfrm>
        </p:spPr>
        <p:txBody>
          <a:bodyPr>
            <a:noAutofit/>
          </a:bodyPr>
          <a:lstStyle/>
          <a:p>
            <a:r>
              <a:rPr lang="en-US" sz="3200" dirty="0" smtClean="0"/>
              <a:t>CE Flange: Cold Side, with Cable Strain Relieves</a:t>
            </a:r>
            <a:endParaRPr lang="en-US" sz="3200" dirty="0"/>
          </a:p>
        </p:txBody>
      </p:sp>
      <p:sp>
        <p:nvSpPr>
          <p:cNvPr id="3" name="Content Placeholder 2"/>
          <p:cNvSpPr>
            <a:spLocks noGrp="1"/>
          </p:cNvSpPr>
          <p:nvPr>
            <p:ph idx="1"/>
          </p:nvPr>
        </p:nvSpPr>
        <p:spPr/>
        <p:txBody>
          <a:bodyPr/>
          <a:lstStyle/>
          <a:p>
            <a:endParaRPr lang="en-US"/>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125" y="1143000"/>
            <a:ext cx="7143750" cy="554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1A67A1FF-B823-4742-80D6-561C6A83480B}" type="slidenum">
              <a:rPr lang="en-US" smtClean="0"/>
              <a:t>16</a:t>
            </a:fld>
            <a:endParaRPr lang="en-US"/>
          </a:p>
        </p:txBody>
      </p:sp>
    </p:spTree>
    <p:extLst>
      <p:ext uri="{BB962C8B-B14F-4D97-AF65-F5344CB8AC3E}">
        <p14:creationId xmlns:p14="http://schemas.microsoft.com/office/powerpoint/2010/main" val="4159258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CE Flange: Warm Side</a:t>
            </a:r>
            <a:endParaRPr lang="en-US" dirty="0"/>
          </a:p>
        </p:txBody>
      </p:sp>
      <p:sp>
        <p:nvSpPr>
          <p:cNvPr id="3" name="Content Placeholder 2"/>
          <p:cNvSpPr>
            <a:spLocks noGrp="1"/>
          </p:cNvSpPr>
          <p:nvPr>
            <p:ph idx="1"/>
          </p:nvPr>
        </p:nvSpPr>
        <p:spPr/>
        <p:txBody>
          <a:bodyPr/>
          <a:lstStyle/>
          <a:p>
            <a:endParaRPr lang="en-US"/>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111624"/>
            <a:ext cx="7067550" cy="553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172200" y="990600"/>
            <a:ext cx="2971800" cy="923330"/>
          </a:xfrm>
          <a:prstGeom prst="rect">
            <a:avLst/>
          </a:prstGeom>
          <a:noFill/>
        </p:spPr>
        <p:txBody>
          <a:bodyPr wrap="square" rtlCol="0">
            <a:spAutoFit/>
          </a:bodyPr>
          <a:lstStyle/>
          <a:p>
            <a:r>
              <a:rPr lang="en-US" dirty="0" smtClean="0"/>
              <a:t>Warm Interface Boards are expected to be plugged in directly into the connectors</a:t>
            </a:r>
            <a:endParaRPr lang="en-US" dirty="0"/>
          </a:p>
        </p:txBody>
      </p:sp>
      <p:sp>
        <p:nvSpPr>
          <p:cNvPr id="5" name="TextBox 4"/>
          <p:cNvSpPr txBox="1"/>
          <p:nvPr/>
        </p:nvSpPr>
        <p:spPr>
          <a:xfrm>
            <a:off x="6705600" y="5562600"/>
            <a:ext cx="2211055" cy="923330"/>
          </a:xfrm>
          <a:prstGeom prst="rect">
            <a:avLst/>
          </a:prstGeom>
          <a:noFill/>
        </p:spPr>
        <p:txBody>
          <a:bodyPr wrap="none" rtlCol="0">
            <a:spAutoFit/>
          </a:bodyPr>
          <a:lstStyle/>
          <a:p>
            <a:r>
              <a:rPr lang="en-US" dirty="0" smtClean="0"/>
              <a:t>20 ERF8-40 for power</a:t>
            </a:r>
          </a:p>
          <a:p>
            <a:endParaRPr lang="en-US" dirty="0"/>
          </a:p>
          <a:p>
            <a:r>
              <a:rPr lang="en-US" dirty="0" smtClean="0"/>
              <a:t>10 ERF8-75 for data</a:t>
            </a:r>
            <a:endParaRPr lang="en-US" dirty="0"/>
          </a:p>
        </p:txBody>
      </p:sp>
      <p:sp>
        <p:nvSpPr>
          <p:cNvPr id="6" name="Slide Number Placeholder 5"/>
          <p:cNvSpPr>
            <a:spLocks noGrp="1"/>
          </p:cNvSpPr>
          <p:nvPr>
            <p:ph type="sldNum" sz="quarter" idx="12"/>
          </p:nvPr>
        </p:nvSpPr>
        <p:spPr/>
        <p:txBody>
          <a:bodyPr/>
          <a:lstStyle/>
          <a:p>
            <a:fld id="{1A67A1FF-B823-4742-80D6-561C6A83480B}" type="slidenum">
              <a:rPr lang="en-US" smtClean="0"/>
              <a:t>17</a:t>
            </a:fld>
            <a:endParaRPr lang="en-US"/>
          </a:p>
        </p:txBody>
      </p:sp>
    </p:spTree>
    <p:extLst>
      <p:ext uri="{BB962C8B-B14F-4D97-AF65-F5344CB8AC3E}">
        <p14:creationId xmlns:p14="http://schemas.microsoft.com/office/powerpoint/2010/main" val="4182491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600" dirty="0" smtClean="0"/>
              <a:t>Photon Detection System Cables</a:t>
            </a:r>
            <a:endParaRPr lang="en-US" sz="3600" dirty="0"/>
          </a:p>
        </p:txBody>
      </p:sp>
      <p:sp>
        <p:nvSpPr>
          <p:cNvPr id="3" name="Content Placeholder 2"/>
          <p:cNvSpPr>
            <a:spLocks noGrp="1"/>
          </p:cNvSpPr>
          <p:nvPr>
            <p:ph idx="1"/>
          </p:nvPr>
        </p:nvSpPr>
        <p:spPr>
          <a:xfrm>
            <a:off x="457200" y="1143000"/>
            <a:ext cx="8229600" cy="4983163"/>
          </a:xfrm>
        </p:spPr>
        <p:txBody>
          <a:bodyPr>
            <a:normAutofit/>
          </a:bodyPr>
          <a:lstStyle/>
          <a:p>
            <a:pPr marL="0" indent="0">
              <a:buNone/>
            </a:pPr>
            <a:r>
              <a:rPr lang="en-US" dirty="0" smtClean="0"/>
              <a:t>For entire </a:t>
            </a:r>
            <a:r>
              <a:rPr lang="en-US" dirty="0" err="1" smtClean="0"/>
              <a:t>ProtoDUNE</a:t>
            </a:r>
            <a:r>
              <a:rPr lang="en-US" dirty="0" smtClean="0"/>
              <a:t> </a:t>
            </a:r>
            <a:r>
              <a:rPr lang="en-US" sz="2400" dirty="0"/>
              <a:t>(from Norm </a:t>
            </a:r>
            <a:r>
              <a:rPr lang="en-US" sz="2400" dirty="0" smtClean="0"/>
              <a:t>Buchanan)</a:t>
            </a:r>
            <a:r>
              <a:rPr lang="en-US" dirty="0" smtClean="0"/>
              <a:t>:</a:t>
            </a:r>
          </a:p>
          <a:p>
            <a:pPr lvl="1"/>
            <a:r>
              <a:rPr lang="en-US" dirty="0" smtClean="0"/>
              <a:t>60 </a:t>
            </a:r>
            <a:r>
              <a:rPr lang="en-US" dirty="0"/>
              <a:t>CAT6A cables which have a diameter of 0.32</a:t>
            </a:r>
            <a:r>
              <a:rPr lang="en-US" dirty="0" smtClean="0"/>
              <a:t>”. </a:t>
            </a:r>
            <a:r>
              <a:rPr lang="en-US" dirty="0"/>
              <a:t>The minimum bend radius is 1.2</a:t>
            </a:r>
            <a:r>
              <a:rPr lang="en-US" dirty="0" smtClean="0"/>
              <a:t>”.</a:t>
            </a:r>
            <a:r>
              <a:rPr lang="en-US" dirty="0"/>
              <a:t> </a:t>
            </a:r>
            <a:endParaRPr lang="en-US" dirty="0" smtClean="0"/>
          </a:p>
          <a:p>
            <a:pPr lvl="1"/>
            <a:r>
              <a:rPr lang="en-US" dirty="0" smtClean="0"/>
              <a:t>10 </a:t>
            </a:r>
            <a:r>
              <a:rPr lang="en-US" dirty="0"/>
              <a:t>fibers coupled to SMA905 Multimode Connector, Ø770 µm Bore, SS Ferrule connectors </a:t>
            </a:r>
            <a:r>
              <a:rPr lang="en-US" sz="2000" dirty="0"/>
              <a:t>(</a:t>
            </a:r>
            <a:r>
              <a:rPr lang="en-US" sz="2000" u="sng" dirty="0">
                <a:hlinkClick r:id="rId2"/>
              </a:rPr>
              <a:t>http://www.thorlabs.com/thorproduct.cfm?partnumber=10770A</a:t>
            </a:r>
            <a:r>
              <a:rPr lang="en-US" sz="2000" dirty="0" smtClean="0"/>
              <a:t>)</a:t>
            </a:r>
            <a:r>
              <a:rPr lang="en-US" dirty="0" smtClean="0"/>
              <a:t>.</a:t>
            </a:r>
            <a:endParaRPr lang="en-US" dirty="0"/>
          </a:p>
          <a:p>
            <a:endParaRPr lang="en-US" dirty="0" smtClean="0"/>
          </a:p>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1549848" y="3492800"/>
            <a:ext cx="2413000" cy="3836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696907" y="6187426"/>
            <a:ext cx="3200400" cy="369332"/>
          </a:xfrm>
          <a:prstGeom prst="rect">
            <a:avLst/>
          </a:prstGeom>
          <a:noFill/>
        </p:spPr>
        <p:txBody>
          <a:bodyPr wrap="square" rtlCol="0">
            <a:spAutoFit/>
          </a:bodyPr>
          <a:lstStyle/>
          <a:p>
            <a:r>
              <a:rPr lang="en-US" dirty="0" smtClean="0"/>
              <a:t>35ton fiber feedthrough flange</a:t>
            </a:r>
            <a:endParaRPr lang="en-US" dirty="0"/>
          </a:p>
        </p:txBody>
      </p:sp>
      <p:sp>
        <p:nvSpPr>
          <p:cNvPr id="5" name="Slide Number Placeholder 4"/>
          <p:cNvSpPr>
            <a:spLocks noGrp="1"/>
          </p:cNvSpPr>
          <p:nvPr>
            <p:ph type="sldNum" sz="quarter" idx="12"/>
          </p:nvPr>
        </p:nvSpPr>
        <p:spPr/>
        <p:txBody>
          <a:bodyPr/>
          <a:lstStyle/>
          <a:p>
            <a:fld id="{1A67A1FF-B823-4742-80D6-561C6A83480B}" type="slidenum">
              <a:rPr lang="en-US" smtClean="0"/>
              <a:t>18</a:t>
            </a:fld>
            <a:endParaRPr lang="en-US"/>
          </a:p>
        </p:txBody>
      </p:sp>
      <p:sp>
        <p:nvSpPr>
          <p:cNvPr id="6" name="TextBox 5"/>
          <p:cNvSpPr txBox="1"/>
          <p:nvPr/>
        </p:nvSpPr>
        <p:spPr>
          <a:xfrm>
            <a:off x="4876800" y="4528046"/>
            <a:ext cx="3810000" cy="646331"/>
          </a:xfrm>
          <a:prstGeom prst="rect">
            <a:avLst/>
          </a:prstGeom>
          <a:noFill/>
        </p:spPr>
        <p:txBody>
          <a:bodyPr wrap="square" rtlCol="0">
            <a:spAutoFit/>
          </a:bodyPr>
          <a:lstStyle/>
          <a:p>
            <a:r>
              <a:rPr lang="en-US" dirty="0" smtClean="0"/>
              <a:t>Dave Warner suggests one 4-5/8” CF flange (3” OD pipe) with 12 fibers. </a:t>
            </a:r>
            <a:endParaRPr lang="en-US" dirty="0"/>
          </a:p>
        </p:txBody>
      </p:sp>
    </p:spTree>
    <p:extLst>
      <p:ext uri="{BB962C8B-B14F-4D97-AF65-F5344CB8AC3E}">
        <p14:creationId xmlns:p14="http://schemas.microsoft.com/office/powerpoint/2010/main" val="4356580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PD Cable Flange</a:t>
            </a:r>
            <a:endParaRPr lang="en-US" dirty="0"/>
          </a:p>
        </p:txBody>
      </p:sp>
      <p:sp>
        <p:nvSpPr>
          <p:cNvPr id="3" name="Content Placeholder 2"/>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506" y="1143000"/>
            <a:ext cx="5730756" cy="556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638800" y="1232559"/>
            <a:ext cx="3276600" cy="5078313"/>
          </a:xfrm>
          <a:prstGeom prst="rect">
            <a:avLst/>
          </a:prstGeom>
          <a:noFill/>
        </p:spPr>
        <p:txBody>
          <a:bodyPr wrap="square" rtlCol="0">
            <a:spAutoFit/>
          </a:bodyPr>
          <a:lstStyle/>
          <a:p>
            <a:r>
              <a:rPr lang="en-US" dirty="0" smtClean="0"/>
              <a:t>The flange is constructed from a standard 10” CF flange, sliced into two halves.  The cold side (top in this view) has the knife edge to seal against a standard copper gasket. </a:t>
            </a:r>
          </a:p>
          <a:p>
            <a:endParaRPr lang="en-US" dirty="0"/>
          </a:p>
          <a:p>
            <a:r>
              <a:rPr lang="en-US" dirty="0" smtClean="0"/>
              <a:t>A PCB has 24 RJ45 SMT jacks (4 spares) mounted on both sides.  The ribs on the flange keep the deformation of the PCB due to cryostat pressure to a few microns.  </a:t>
            </a:r>
          </a:p>
          <a:p>
            <a:endParaRPr lang="en-US" dirty="0"/>
          </a:p>
          <a:p>
            <a:r>
              <a:rPr lang="en-US" dirty="0" smtClean="0"/>
              <a:t>4 additional DB15 feedthroughs are welded on one of the flanges for other miscellaneous signal connections. </a:t>
            </a:r>
            <a:endParaRPr lang="en-US" dirty="0"/>
          </a:p>
        </p:txBody>
      </p:sp>
      <p:sp>
        <p:nvSpPr>
          <p:cNvPr id="5" name="Slide Number Placeholder 4"/>
          <p:cNvSpPr>
            <a:spLocks noGrp="1"/>
          </p:cNvSpPr>
          <p:nvPr>
            <p:ph type="sldNum" sz="quarter" idx="12"/>
          </p:nvPr>
        </p:nvSpPr>
        <p:spPr/>
        <p:txBody>
          <a:bodyPr/>
          <a:lstStyle/>
          <a:p>
            <a:fld id="{1A67A1FF-B823-4742-80D6-561C6A83480B}" type="slidenum">
              <a:rPr lang="en-US" smtClean="0"/>
              <a:t>19</a:t>
            </a:fld>
            <a:endParaRPr lang="en-US"/>
          </a:p>
        </p:txBody>
      </p:sp>
    </p:spTree>
    <p:extLst>
      <p:ext uri="{BB962C8B-B14F-4D97-AF65-F5344CB8AC3E}">
        <p14:creationId xmlns:p14="http://schemas.microsoft.com/office/powerpoint/2010/main" val="2385573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ldelectronics.20150508.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87338"/>
            <a:ext cx="9144000" cy="5389662"/>
          </a:xfrm>
          <a:prstGeom prst="rect">
            <a:avLst/>
          </a:prstGeom>
        </p:spPr>
      </p:pic>
      <p:sp>
        <p:nvSpPr>
          <p:cNvPr id="3" name="Title 2"/>
          <p:cNvSpPr>
            <a:spLocks noGrp="1"/>
          </p:cNvSpPr>
          <p:nvPr>
            <p:ph type="title"/>
          </p:nvPr>
        </p:nvSpPr>
        <p:spPr/>
        <p:txBody>
          <a:bodyPr/>
          <a:lstStyle/>
          <a:p>
            <a:r>
              <a:rPr lang="en-US" dirty="0" smtClean="0"/>
              <a:t>TPC Readout Electronics</a:t>
            </a:r>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2</a:t>
            </a:fld>
            <a:endParaRPr lang="en-US">
              <a:solidFill>
                <a:prstClr val="black"/>
              </a:solidFill>
            </a:endParaRPr>
          </a:p>
        </p:txBody>
      </p:sp>
      <p:sp>
        <p:nvSpPr>
          <p:cNvPr id="9" name="TextBox 8"/>
          <p:cNvSpPr txBox="1"/>
          <p:nvPr/>
        </p:nvSpPr>
        <p:spPr>
          <a:xfrm>
            <a:off x="6311458" y="6172200"/>
            <a:ext cx="2146742" cy="369332"/>
          </a:xfrm>
          <a:prstGeom prst="rect">
            <a:avLst/>
          </a:prstGeom>
          <a:noFill/>
          <a:ln>
            <a:solidFill>
              <a:schemeClr val="bg2"/>
            </a:solidFill>
          </a:ln>
        </p:spPr>
        <p:txBody>
          <a:bodyPr wrap="none" rtlCol="0" anchor="ctr" anchorCtr="1">
            <a:spAutoFit/>
          </a:bodyPr>
          <a:lstStyle/>
          <a:p>
            <a:r>
              <a:rPr lang="en-US" dirty="0" smtClean="0">
                <a:solidFill>
                  <a:prstClr val="black"/>
                </a:solidFill>
              </a:rPr>
              <a:t>1 Gb/s data link x 4</a:t>
            </a:r>
          </a:p>
        </p:txBody>
      </p:sp>
      <p:cxnSp>
        <p:nvCxnSpPr>
          <p:cNvPr id="10" name="Straight Arrow Connector 9"/>
          <p:cNvCxnSpPr>
            <a:stCxn id="9" idx="0"/>
          </p:cNvCxnSpPr>
          <p:nvPr/>
        </p:nvCxnSpPr>
        <p:spPr>
          <a:xfrm flipV="1">
            <a:off x="7384829" y="4038600"/>
            <a:ext cx="526829" cy="2133600"/>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en-US" smtClean="0">
                <a:solidFill>
                  <a:prstClr val="black"/>
                </a:solidFill>
              </a:rPr>
              <a:t>2015/05/20</a:t>
            </a:r>
            <a:endParaRPr lang="en-US">
              <a:solidFill>
                <a:prstClr val="black"/>
              </a:solidFill>
            </a:endParaRPr>
          </a:p>
        </p:txBody>
      </p:sp>
      <p:sp>
        <p:nvSpPr>
          <p:cNvPr id="11" name="Footer Placeholder 10"/>
          <p:cNvSpPr>
            <a:spLocks noGrp="1"/>
          </p:cNvSpPr>
          <p:nvPr>
            <p:ph type="ftr" sz="quarter" idx="11"/>
          </p:nvPr>
        </p:nvSpPr>
        <p:spPr/>
        <p:txBody>
          <a:bodyPr/>
          <a:lstStyle/>
          <a:p>
            <a:r>
              <a:rPr lang="en-US" smtClean="0">
                <a:solidFill>
                  <a:prstClr val="black"/>
                </a:solidFill>
              </a:rPr>
              <a:t>H. Chen - Cold Cable &amp; FT</a:t>
            </a:r>
            <a:endParaRPr lang="en-US">
              <a:solidFill>
                <a:prstClr val="black"/>
              </a:solidFill>
            </a:endParaRPr>
          </a:p>
        </p:txBody>
      </p:sp>
      <p:sp>
        <p:nvSpPr>
          <p:cNvPr id="12" name="Oval 11"/>
          <p:cNvSpPr/>
          <p:nvPr/>
        </p:nvSpPr>
        <p:spPr>
          <a:xfrm>
            <a:off x="7239001" y="2057400"/>
            <a:ext cx="1143000" cy="533400"/>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254474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Cold Side</a:t>
            </a:r>
            <a:endParaRPr lang="en-US" dirty="0"/>
          </a:p>
        </p:txBody>
      </p:sp>
      <p:sp>
        <p:nvSpPr>
          <p:cNvPr id="3" name="Content Placeholder 2"/>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35" y="1500841"/>
            <a:ext cx="6953250" cy="532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039284" y="900676"/>
            <a:ext cx="4104715" cy="1200329"/>
          </a:xfrm>
          <a:prstGeom prst="rect">
            <a:avLst/>
          </a:prstGeom>
          <a:noFill/>
        </p:spPr>
        <p:txBody>
          <a:bodyPr wrap="square" rtlCol="0">
            <a:spAutoFit/>
          </a:bodyPr>
          <a:lstStyle/>
          <a:p>
            <a:r>
              <a:rPr lang="en-US" dirty="0" smtClean="0"/>
              <a:t>24 RJ45 jacks are shown (20 needed for 2 APAs).  4 DB15 feedthroughs are also included for additional signal connections            	(e.g. 4x 35ton cameras)</a:t>
            </a:r>
            <a:endParaRPr lang="en-US" dirty="0"/>
          </a:p>
        </p:txBody>
      </p:sp>
      <p:sp>
        <p:nvSpPr>
          <p:cNvPr id="5" name="Slide Number Placeholder 4"/>
          <p:cNvSpPr>
            <a:spLocks noGrp="1"/>
          </p:cNvSpPr>
          <p:nvPr>
            <p:ph type="sldNum" sz="quarter" idx="12"/>
          </p:nvPr>
        </p:nvSpPr>
        <p:spPr/>
        <p:txBody>
          <a:bodyPr/>
          <a:lstStyle/>
          <a:p>
            <a:fld id="{1A67A1FF-B823-4742-80D6-561C6A83480B}" type="slidenum">
              <a:rPr lang="en-US" smtClean="0"/>
              <a:t>20</a:t>
            </a:fld>
            <a:endParaRPr lang="en-US"/>
          </a:p>
        </p:txBody>
      </p:sp>
    </p:spTree>
    <p:extLst>
      <p:ext uri="{BB962C8B-B14F-4D97-AF65-F5344CB8AC3E}">
        <p14:creationId xmlns:p14="http://schemas.microsoft.com/office/powerpoint/2010/main" val="3240504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Warm Side</a:t>
            </a:r>
            <a:endParaRPr lang="en-US" dirty="0"/>
          </a:p>
        </p:txBody>
      </p:sp>
      <p:sp>
        <p:nvSpPr>
          <p:cNvPr id="3" name="Content Placeholder 2"/>
          <p:cNvSpPr>
            <a:spLocks noGrp="1"/>
          </p:cNvSpPr>
          <p:nvPr>
            <p:ph idx="1"/>
          </p:nvPr>
        </p:nvSpPr>
        <p:spPr/>
        <p:txBody>
          <a:bodyPr/>
          <a:lstStyle/>
          <a:p>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95400"/>
            <a:ext cx="6902450" cy="542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943600" y="913458"/>
            <a:ext cx="3048000" cy="1200329"/>
          </a:xfrm>
          <a:prstGeom prst="rect">
            <a:avLst/>
          </a:prstGeom>
          <a:noFill/>
        </p:spPr>
        <p:txBody>
          <a:bodyPr wrap="square" rtlCol="0">
            <a:spAutoFit/>
          </a:bodyPr>
          <a:lstStyle/>
          <a:p>
            <a:r>
              <a:rPr lang="en-US" dirty="0" smtClean="0"/>
              <a:t>Direct plugin PD readout electronics cards can also be installed on this side with appropriate connectors</a:t>
            </a:r>
            <a:endParaRPr lang="en-US" dirty="0"/>
          </a:p>
        </p:txBody>
      </p:sp>
      <p:sp>
        <p:nvSpPr>
          <p:cNvPr id="5" name="Slide Number Placeholder 4"/>
          <p:cNvSpPr>
            <a:spLocks noGrp="1"/>
          </p:cNvSpPr>
          <p:nvPr>
            <p:ph type="sldNum" sz="quarter" idx="12"/>
          </p:nvPr>
        </p:nvSpPr>
        <p:spPr/>
        <p:txBody>
          <a:bodyPr/>
          <a:lstStyle/>
          <a:p>
            <a:fld id="{1A67A1FF-B823-4742-80D6-561C6A83480B}" type="slidenum">
              <a:rPr lang="en-US" smtClean="0"/>
              <a:t>21</a:t>
            </a:fld>
            <a:endParaRPr lang="en-US"/>
          </a:p>
        </p:txBody>
      </p:sp>
    </p:spTree>
    <p:extLst>
      <p:ext uri="{BB962C8B-B14F-4D97-AF65-F5344CB8AC3E}">
        <p14:creationId xmlns:p14="http://schemas.microsoft.com/office/powerpoint/2010/main" val="971813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600" dirty="0" smtClean="0"/>
              <a:t>TPC +PD Cable Cross Section</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38568087"/>
              </p:ext>
            </p:extLst>
          </p:nvPr>
        </p:nvGraphicFramePr>
        <p:xfrm>
          <a:off x="914400" y="1066800"/>
          <a:ext cx="7162800" cy="5005128"/>
        </p:xfrm>
        <a:graphic>
          <a:graphicData uri="http://schemas.openxmlformats.org/drawingml/2006/table">
            <a:tbl>
              <a:tblPr firstRow="1" firstCol="1" bandRow="1">
                <a:tableStyleId>{69CF1AB2-1976-4502-BF36-3FF5EA218861}</a:tableStyleId>
              </a:tblPr>
              <a:tblGrid>
                <a:gridCol w="2853928"/>
                <a:gridCol w="2853928"/>
                <a:gridCol w="1454944"/>
              </a:tblGrid>
              <a:tr h="208547">
                <a:tc>
                  <a:txBody>
                    <a:bodyPr/>
                    <a:lstStyle/>
                    <a:p>
                      <a:pPr marL="0" marR="0">
                        <a:spcBef>
                          <a:spcPts val="0"/>
                        </a:spcBef>
                        <a:spcAft>
                          <a:spcPts val="0"/>
                        </a:spcAft>
                      </a:pPr>
                      <a:r>
                        <a:rPr lang="en-US" sz="1200" dirty="0" smtClean="0">
                          <a:effectLst/>
                        </a:rPr>
                        <a:t>Signal Cable (</a:t>
                      </a:r>
                      <a:r>
                        <a:rPr lang="en-US" sz="1200" dirty="0" err="1" smtClean="0">
                          <a:effectLst/>
                        </a:rPr>
                        <a:t>twinax</a:t>
                      </a:r>
                      <a:r>
                        <a:rPr lang="en-US" sz="1200" dirty="0" smtClean="0">
                          <a:effectLst/>
                        </a:rPr>
                        <a:t>)</a:t>
                      </a:r>
                      <a:endParaRPr lang="en-US" sz="1200" dirty="0">
                        <a:effectLst/>
                        <a:latin typeface="Times New Roman"/>
                        <a:ea typeface="SimSun"/>
                      </a:endParaRPr>
                    </a:p>
                  </a:txBody>
                  <a:tcPr marL="0" marR="0" marT="0" marB="0" anchor="ctr"/>
                </a:tc>
                <a:tc>
                  <a:txBody>
                    <a:bodyPr/>
                    <a:lstStyle/>
                    <a:p>
                      <a:pPr marL="0" marR="0">
                        <a:spcBef>
                          <a:spcPts val="0"/>
                        </a:spcBef>
                        <a:spcAft>
                          <a:spcPts val="0"/>
                        </a:spcAft>
                      </a:pPr>
                      <a:r>
                        <a:rPr lang="en-US" sz="1200" b="0" dirty="0">
                          <a:effectLst/>
                        </a:rPr>
                        <a:t>Length [mm]</a:t>
                      </a:r>
                      <a:endParaRPr lang="en-US" sz="1200" b="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b="0" dirty="0">
                          <a:effectLst/>
                        </a:rPr>
                        <a:t>3.45</a:t>
                      </a:r>
                      <a:endParaRPr lang="en-US" sz="1200" b="0" dirty="0">
                        <a:effectLst/>
                        <a:latin typeface="Times New Roman"/>
                        <a:ea typeface="SimSun"/>
                      </a:endParaRPr>
                    </a:p>
                  </a:txBody>
                  <a:tcPr marL="0" marR="0" marT="0" marB="0" anchor="ctr"/>
                </a:tc>
              </a:tr>
              <a:tr h="208547">
                <a:tc>
                  <a:txBody>
                    <a:bodyPr/>
                    <a:lstStyle/>
                    <a:p>
                      <a:endParaRPr lang="en-US" sz="1000" dirty="0">
                        <a:effectLst/>
                        <a:latin typeface="Times New Roman"/>
                      </a:endParaRPr>
                    </a:p>
                  </a:txBody>
                  <a:tcPr marL="0" marR="0" marT="0" marB="0" anchor="ctr"/>
                </a:tc>
                <a:tc>
                  <a:txBody>
                    <a:bodyPr/>
                    <a:lstStyle/>
                    <a:p>
                      <a:pPr marL="0" marR="0">
                        <a:spcBef>
                          <a:spcPts val="0"/>
                        </a:spcBef>
                        <a:spcAft>
                          <a:spcPts val="0"/>
                        </a:spcAft>
                      </a:pPr>
                      <a:r>
                        <a:rPr lang="en-US" sz="1200" dirty="0">
                          <a:effectLst/>
                        </a:rPr>
                        <a:t>Width [mm]</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a:effectLst/>
                        </a:rPr>
                        <a:t>1.73</a:t>
                      </a:r>
                      <a:endParaRPr lang="en-US" sz="1200" dirty="0">
                        <a:effectLst/>
                        <a:latin typeface="Times New Roman"/>
                        <a:ea typeface="SimSun"/>
                      </a:endParaRPr>
                    </a:p>
                  </a:txBody>
                  <a:tcPr marL="0" marR="0" marT="0" marB="0" anchor="ctr"/>
                </a:tc>
              </a:tr>
              <a:tr h="208547">
                <a:tc>
                  <a:txBody>
                    <a:bodyPr/>
                    <a:lstStyle/>
                    <a:p>
                      <a:endParaRPr lang="en-US" sz="1000" dirty="0">
                        <a:effectLst/>
                        <a:latin typeface="Times New Roman"/>
                      </a:endParaRPr>
                    </a:p>
                  </a:txBody>
                  <a:tcPr marL="0" marR="0" marT="0" marB="0" anchor="ctr"/>
                </a:tc>
                <a:tc>
                  <a:txBody>
                    <a:bodyPr/>
                    <a:lstStyle/>
                    <a:p>
                      <a:pPr marL="0" marR="0">
                        <a:spcBef>
                          <a:spcPts val="0"/>
                        </a:spcBef>
                        <a:spcAft>
                          <a:spcPts val="0"/>
                        </a:spcAft>
                      </a:pPr>
                      <a:r>
                        <a:rPr lang="en-US" sz="1200" dirty="0">
                          <a:effectLst/>
                        </a:rPr>
                        <a:t>Area [mm^2]</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a:effectLst/>
                        </a:rPr>
                        <a:t>5.97</a:t>
                      </a:r>
                      <a:endParaRPr lang="en-US" sz="120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pPr marL="0" marR="0">
                        <a:spcBef>
                          <a:spcPts val="0"/>
                        </a:spcBef>
                        <a:spcAft>
                          <a:spcPts val="0"/>
                        </a:spcAft>
                      </a:pPr>
                      <a:r>
                        <a:rPr lang="en-US" sz="1200" dirty="0">
                          <a:effectLst/>
                        </a:rPr>
                        <a:t># of Cable per FEMB</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a:effectLst/>
                        </a:rPr>
                        <a:t>12.00</a:t>
                      </a:r>
                      <a:endParaRPr lang="en-US" sz="120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pPr marL="0" marR="0">
                        <a:spcBef>
                          <a:spcPts val="0"/>
                        </a:spcBef>
                        <a:spcAft>
                          <a:spcPts val="0"/>
                        </a:spcAft>
                      </a:pPr>
                      <a:r>
                        <a:rPr lang="en-US" sz="1200" dirty="0">
                          <a:effectLst/>
                        </a:rPr>
                        <a:t># of FEMB per APA</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a:effectLst/>
                        </a:rPr>
                        <a:t>20.00</a:t>
                      </a:r>
                      <a:endParaRPr lang="en-US" sz="120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pPr marL="0" marR="0">
                        <a:spcBef>
                          <a:spcPts val="0"/>
                        </a:spcBef>
                        <a:spcAft>
                          <a:spcPts val="0"/>
                        </a:spcAft>
                      </a:pPr>
                      <a:r>
                        <a:rPr lang="en-US" sz="1200" dirty="0" err="1">
                          <a:effectLst/>
                        </a:rPr>
                        <a:t>Xsec</a:t>
                      </a:r>
                      <a:r>
                        <a:rPr lang="en-US" sz="1200" dirty="0">
                          <a:effectLst/>
                        </a:rPr>
                        <a:t> per APA [cm^2]</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a:effectLst/>
                        </a:rPr>
                        <a:t>14.32</a:t>
                      </a:r>
                      <a:endParaRPr lang="en-US" sz="120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endParaRPr lang="en-US" sz="1000" dirty="0">
                        <a:effectLst/>
                        <a:latin typeface="Times New Roman"/>
                      </a:endParaRPr>
                    </a:p>
                  </a:txBody>
                  <a:tcPr marL="0" marR="0" marT="0" marB="0" anchor="ctr"/>
                </a:tc>
                <a:tc>
                  <a:txBody>
                    <a:bodyPr/>
                    <a:lstStyle/>
                    <a:p>
                      <a:endParaRPr lang="en-US" sz="1000">
                        <a:effectLst/>
                        <a:latin typeface="Times New Roman"/>
                      </a:endParaRPr>
                    </a:p>
                  </a:txBody>
                  <a:tcPr marL="0" marR="0" marT="0" marB="0" anchor="ctr"/>
                </a:tc>
              </a:tr>
              <a:tr h="208547">
                <a:tc>
                  <a:txBody>
                    <a:bodyPr/>
                    <a:lstStyle/>
                    <a:p>
                      <a:pPr marL="0" marR="0">
                        <a:spcBef>
                          <a:spcPts val="0"/>
                        </a:spcBef>
                        <a:spcAft>
                          <a:spcPts val="0"/>
                        </a:spcAft>
                      </a:pPr>
                      <a:r>
                        <a:rPr lang="en-US" sz="1200" dirty="0">
                          <a:effectLst/>
                        </a:rPr>
                        <a:t>Power Cable</a:t>
                      </a:r>
                      <a:endParaRPr lang="en-US" sz="1200" dirty="0">
                        <a:effectLst/>
                        <a:latin typeface="Times New Roman"/>
                        <a:ea typeface="SimSun"/>
                      </a:endParaRPr>
                    </a:p>
                  </a:txBody>
                  <a:tcPr marL="0" marR="0" marT="0" marB="0" anchor="ctr"/>
                </a:tc>
                <a:tc>
                  <a:txBody>
                    <a:bodyPr/>
                    <a:lstStyle/>
                    <a:p>
                      <a:pPr marL="0" marR="0">
                        <a:spcBef>
                          <a:spcPts val="0"/>
                        </a:spcBef>
                        <a:spcAft>
                          <a:spcPts val="0"/>
                        </a:spcAft>
                      </a:pPr>
                      <a:r>
                        <a:rPr lang="en-US" sz="1200" dirty="0">
                          <a:effectLst/>
                        </a:rPr>
                        <a:t>Outer Diameter [mm]</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a:effectLst/>
                        </a:rPr>
                        <a:t>1.32</a:t>
                      </a:r>
                      <a:endParaRPr lang="en-US" sz="1200" dirty="0">
                        <a:effectLst/>
                        <a:latin typeface="Times New Roman"/>
                        <a:ea typeface="SimSun"/>
                      </a:endParaRPr>
                    </a:p>
                  </a:txBody>
                  <a:tcPr marL="0" marR="0" marT="0" marB="0" anchor="ctr"/>
                </a:tc>
              </a:tr>
              <a:tr h="208547">
                <a:tc>
                  <a:txBody>
                    <a:bodyPr/>
                    <a:lstStyle/>
                    <a:p>
                      <a:endParaRPr lang="en-US" sz="1000" dirty="0">
                        <a:effectLst/>
                        <a:latin typeface="Times New Roman"/>
                      </a:endParaRPr>
                    </a:p>
                  </a:txBody>
                  <a:tcPr marL="0" marR="0" marT="0" marB="0" anchor="ctr"/>
                </a:tc>
                <a:tc>
                  <a:txBody>
                    <a:bodyPr/>
                    <a:lstStyle/>
                    <a:p>
                      <a:pPr marL="0" marR="0">
                        <a:spcBef>
                          <a:spcPts val="0"/>
                        </a:spcBef>
                        <a:spcAft>
                          <a:spcPts val="0"/>
                        </a:spcAft>
                      </a:pPr>
                      <a:r>
                        <a:rPr lang="en-US" sz="1200" dirty="0" smtClean="0">
                          <a:effectLst/>
                        </a:rPr>
                        <a:t>Area (square) </a:t>
                      </a:r>
                      <a:r>
                        <a:rPr lang="en-US" sz="1200" dirty="0">
                          <a:effectLst/>
                        </a:rPr>
                        <a:t>[mm^2]</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a:effectLst/>
                        </a:rPr>
                        <a:t>1.37</a:t>
                      </a:r>
                      <a:endParaRPr lang="en-US" sz="1200" dirty="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pPr marL="0" marR="0">
                        <a:spcBef>
                          <a:spcPts val="0"/>
                        </a:spcBef>
                        <a:spcAft>
                          <a:spcPts val="0"/>
                        </a:spcAft>
                      </a:pPr>
                      <a:r>
                        <a:rPr lang="en-US" sz="1200" dirty="0">
                          <a:effectLst/>
                        </a:rPr>
                        <a:t># of Cable per </a:t>
                      </a:r>
                      <a:r>
                        <a:rPr lang="en-US" sz="1200" dirty="0" smtClean="0">
                          <a:effectLst/>
                        </a:rPr>
                        <a:t>FEMB (incl. ext. cal.)</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18.00</a:t>
                      </a:r>
                      <a:endParaRPr lang="en-US" sz="1200" dirty="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pPr marL="0" marR="0">
                        <a:spcBef>
                          <a:spcPts val="0"/>
                        </a:spcBef>
                        <a:spcAft>
                          <a:spcPts val="0"/>
                        </a:spcAft>
                      </a:pPr>
                      <a:r>
                        <a:rPr lang="en-US" sz="1200" dirty="0">
                          <a:effectLst/>
                        </a:rPr>
                        <a:t># of FEMB per APA</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a:effectLst/>
                        </a:rPr>
                        <a:t>20.00</a:t>
                      </a:r>
                      <a:endParaRPr lang="en-US" sz="1200" dirty="0">
                        <a:effectLst/>
                        <a:latin typeface="Times New Roman"/>
                        <a:ea typeface="SimSun"/>
                      </a:endParaRPr>
                    </a:p>
                  </a:txBody>
                  <a:tcPr marL="0" marR="0" marT="0" marB="0" anchor="ctr"/>
                </a:tc>
              </a:tr>
              <a:tr h="208547">
                <a:tc>
                  <a:txBody>
                    <a:bodyPr/>
                    <a:lstStyle/>
                    <a:p>
                      <a:endParaRPr lang="en-US" sz="1000" dirty="0">
                        <a:effectLst/>
                        <a:latin typeface="Times New Roman"/>
                      </a:endParaRPr>
                    </a:p>
                  </a:txBody>
                  <a:tcPr marL="0" marR="0" marT="0" marB="0" anchor="ctr"/>
                </a:tc>
                <a:tc>
                  <a:txBody>
                    <a:bodyPr/>
                    <a:lstStyle/>
                    <a:p>
                      <a:pPr marL="0" marR="0">
                        <a:spcBef>
                          <a:spcPts val="0"/>
                        </a:spcBef>
                        <a:spcAft>
                          <a:spcPts val="0"/>
                        </a:spcAft>
                      </a:pPr>
                      <a:r>
                        <a:rPr lang="en-US" sz="1200" dirty="0" err="1">
                          <a:effectLst/>
                        </a:rPr>
                        <a:t>Xsec</a:t>
                      </a:r>
                      <a:r>
                        <a:rPr lang="en-US" sz="1200" dirty="0">
                          <a:effectLst/>
                        </a:rPr>
                        <a:t> per APA [cm^2]</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6.27</a:t>
                      </a:r>
                      <a:endParaRPr lang="en-US" sz="1200" dirty="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endParaRPr lang="en-US" sz="1000">
                        <a:effectLst/>
                        <a:latin typeface="Times New Roman"/>
                      </a:endParaRPr>
                    </a:p>
                  </a:txBody>
                  <a:tcPr marL="0" marR="0" marT="0" marB="0" anchor="ctr"/>
                </a:tc>
                <a:tc>
                  <a:txBody>
                    <a:bodyPr/>
                    <a:lstStyle/>
                    <a:p>
                      <a:endParaRPr lang="en-US" sz="1000" dirty="0">
                        <a:effectLst/>
                        <a:latin typeface="Times New Roman"/>
                      </a:endParaRPr>
                    </a:p>
                  </a:txBody>
                  <a:tcPr marL="0" marR="0" marT="0" marB="0" anchor="ctr"/>
                </a:tc>
              </a:tr>
              <a:tr h="208547">
                <a:tc>
                  <a:txBody>
                    <a:bodyPr/>
                    <a:lstStyle/>
                    <a:p>
                      <a:pPr marL="0" marR="0">
                        <a:spcBef>
                          <a:spcPts val="0"/>
                        </a:spcBef>
                        <a:spcAft>
                          <a:spcPts val="0"/>
                        </a:spcAft>
                      </a:pPr>
                      <a:r>
                        <a:rPr lang="en-US" sz="1200" dirty="0" smtClean="0">
                          <a:effectLst/>
                        </a:rPr>
                        <a:t>Wire Bias Cable</a:t>
                      </a:r>
                      <a:endParaRPr lang="en-US" sz="1200" dirty="0">
                        <a:effectLst/>
                        <a:latin typeface="Times New Roman"/>
                        <a:ea typeface="SimSun"/>
                      </a:endParaRPr>
                    </a:p>
                  </a:txBody>
                  <a:tcPr marL="0" marR="0" marT="0" marB="0" anchor="ctr"/>
                </a:tc>
                <a:tc>
                  <a:txBody>
                    <a:bodyPr/>
                    <a:lstStyle/>
                    <a:p>
                      <a:pPr marL="0" marR="0">
                        <a:spcBef>
                          <a:spcPts val="0"/>
                        </a:spcBef>
                        <a:spcAft>
                          <a:spcPts val="0"/>
                        </a:spcAft>
                      </a:pPr>
                      <a:r>
                        <a:rPr lang="en-US" sz="1200" dirty="0">
                          <a:effectLst/>
                        </a:rPr>
                        <a:t>Outer Diameter [mm]</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2.5</a:t>
                      </a:r>
                      <a:endParaRPr lang="en-US" sz="1200" dirty="0">
                        <a:effectLst/>
                        <a:latin typeface="Times New Roman"/>
                        <a:ea typeface="SimSun"/>
                      </a:endParaRPr>
                    </a:p>
                  </a:txBody>
                  <a:tcPr marL="0" marR="0" marT="0" marB="0" anchor="ctr"/>
                </a:tc>
              </a:tr>
              <a:tr h="208547">
                <a:tc>
                  <a:txBody>
                    <a:bodyPr/>
                    <a:lstStyle/>
                    <a:p>
                      <a:endParaRPr lang="en-US" sz="1000" dirty="0">
                        <a:effectLst/>
                        <a:latin typeface="Times New Roman"/>
                      </a:endParaRPr>
                    </a:p>
                  </a:txBody>
                  <a:tcPr marL="0" marR="0" marT="0" marB="0" anchor="ctr"/>
                </a:tc>
                <a:tc>
                  <a:txBody>
                    <a:bodyPr/>
                    <a:lstStyle/>
                    <a:p>
                      <a:pPr marL="0" marR="0">
                        <a:spcBef>
                          <a:spcPts val="0"/>
                        </a:spcBef>
                        <a:spcAft>
                          <a:spcPts val="0"/>
                        </a:spcAft>
                      </a:pPr>
                      <a:r>
                        <a:rPr lang="en-US" sz="1200" dirty="0" smtClean="0">
                          <a:effectLst/>
                        </a:rPr>
                        <a:t>Area (square) </a:t>
                      </a:r>
                      <a:r>
                        <a:rPr lang="en-US" sz="1200" dirty="0">
                          <a:effectLst/>
                        </a:rPr>
                        <a:t>[mm^2]</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6.25</a:t>
                      </a:r>
                      <a:endParaRPr lang="en-US" sz="1200" dirty="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pPr marL="0" marR="0">
                        <a:spcBef>
                          <a:spcPts val="0"/>
                        </a:spcBef>
                        <a:spcAft>
                          <a:spcPts val="0"/>
                        </a:spcAft>
                      </a:pPr>
                      <a:r>
                        <a:rPr lang="en-US" sz="1200" dirty="0">
                          <a:effectLst/>
                        </a:rPr>
                        <a:t># of </a:t>
                      </a:r>
                      <a:r>
                        <a:rPr lang="en-US" sz="1200" dirty="0" smtClean="0">
                          <a:effectLst/>
                        </a:rPr>
                        <a:t>Cable </a:t>
                      </a:r>
                      <a:r>
                        <a:rPr lang="en-US" sz="1200" dirty="0">
                          <a:effectLst/>
                        </a:rPr>
                        <a:t>per APA</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6</a:t>
                      </a:r>
                      <a:endParaRPr lang="en-US" sz="1200" dirty="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pPr marL="0" marR="0">
                        <a:spcBef>
                          <a:spcPts val="0"/>
                        </a:spcBef>
                        <a:spcAft>
                          <a:spcPts val="0"/>
                        </a:spcAft>
                      </a:pPr>
                      <a:r>
                        <a:rPr lang="en-US" sz="1200" dirty="0" err="1">
                          <a:effectLst/>
                        </a:rPr>
                        <a:t>Xsec</a:t>
                      </a:r>
                      <a:r>
                        <a:rPr lang="en-US" sz="1200" dirty="0">
                          <a:effectLst/>
                        </a:rPr>
                        <a:t> per APA [cm^2]</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0.38</a:t>
                      </a:r>
                      <a:endParaRPr lang="en-US" sz="1200" dirty="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endParaRPr lang="en-US" sz="1000">
                        <a:effectLst/>
                        <a:latin typeface="Times New Roman"/>
                      </a:endParaRPr>
                    </a:p>
                  </a:txBody>
                  <a:tcPr marL="0" marR="0" marT="0" marB="0" anchor="ctr"/>
                </a:tc>
                <a:tc>
                  <a:txBody>
                    <a:bodyPr/>
                    <a:lstStyle/>
                    <a:p>
                      <a:endParaRPr lang="en-US" sz="1000" dirty="0">
                        <a:effectLst/>
                        <a:latin typeface="Times New Roman"/>
                      </a:endParaRPr>
                    </a:p>
                  </a:txBody>
                  <a:tcPr marL="0" marR="0" marT="0" marB="0" anchor="ctr"/>
                </a:tc>
              </a:tr>
              <a:tr h="2085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ea typeface="+mn-ea"/>
                          <a:cs typeface="+mn-cs"/>
                        </a:rPr>
                        <a:t>PD Cable</a:t>
                      </a:r>
                      <a:endParaRPr kumimoji="0" lang="en-US" sz="1200" b="1" i="0" u="none" strike="noStrike" kern="1200" cap="none" spc="0" normalizeH="0" baseline="0" noProof="0" dirty="0">
                        <a:ln>
                          <a:noFill/>
                        </a:ln>
                        <a:solidFill>
                          <a:prstClr val="black"/>
                        </a:solidFill>
                        <a:effectLst/>
                        <a:uLnTx/>
                        <a:uFillTx/>
                        <a:latin typeface="Times New Roman"/>
                        <a:ea typeface="SimSun"/>
                        <a:cs typeface="+mn-cs"/>
                      </a:endParaRPr>
                    </a:p>
                  </a:txBody>
                  <a:tcPr marL="0" marR="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Outer Diameter [mm]</a:t>
                      </a:r>
                      <a:endParaRPr kumimoji="0" lang="en-US" sz="1200" b="0" i="0" u="none" strike="noStrike" kern="1200" cap="none" spc="0" normalizeH="0" baseline="0" noProof="0" dirty="0" smtClean="0">
                        <a:ln>
                          <a:noFill/>
                        </a:ln>
                        <a:solidFill>
                          <a:prstClr val="black"/>
                        </a:solidFill>
                        <a:effectLst/>
                        <a:uLnTx/>
                        <a:uFillTx/>
                        <a:latin typeface="Times New Roman"/>
                        <a:ea typeface="SimSun"/>
                        <a:cs typeface="+mn-cs"/>
                      </a:endParaRPr>
                    </a:p>
                  </a:txBody>
                  <a:tcPr marL="0" marR="0" marT="0" marB="0"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8.13</a:t>
                      </a:r>
                      <a:endParaRPr kumimoji="0" lang="en-US" sz="1200" b="0" i="0" u="none" strike="noStrike" kern="1200" cap="none" spc="0" normalizeH="0" baseline="0" noProof="0" dirty="0" smtClean="0">
                        <a:ln>
                          <a:noFill/>
                        </a:ln>
                        <a:solidFill>
                          <a:prstClr val="black"/>
                        </a:solidFill>
                        <a:effectLst/>
                        <a:uLnTx/>
                        <a:uFillTx/>
                        <a:latin typeface="Times New Roman"/>
                        <a:ea typeface="SimSun"/>
                        <a:cs typeface="+mn-cs"/>
                      </a:endParaRPr>
                    </a:p>
                  </a:txBody>
                  <a:tcPr marL="0" marR="0" marT="0" marB="0" anchor="ctr"/>
                </a:tc>
              </a:tr>
              <a:tr h="208547">
                <a:tc>
                  <a:txBody>
                    <a:bodyPr/>
                    <a:lstStyle/>
                    <a:p>
                      <a:endParaRPr lang="en-US" sz="1000" dirty="0">
                        <a:effectLst/>
                        <a:latin typeface="Times New Roman"/>
                      </a:endParaRPr>
                    </a:p>
                  </a:txBody>
                  <a:tcPr marL="0" marR="0" marT="0" marB="0" anchor="ctr"/>
                </a:tc>
                <a:tc>
                  <a:txBody>
                    <a:bodyPr/>
                    <a:lstStyle/>
                    <a:p>
                      <a:pPr marL="0" marR="0">
                        <a:spcBef>
                          <a:spcPts val="0"/>
                        </a:spcBef>
                        <a:spcAft>
                          <a:spcPts val="0"/>
                        </a:spcAft>
                      </a:pPr>
                      <a:r>
                        <a:rPr lang="en-US" sz="1200" dirty="0" smtClean="0">
                          <a:effectLst/>
                        </a:rPr>
                        <a:t>Area (square) </a:t>
                      </a:r>
                      <a:r>
                        <a:rPr lang="en-US" sz="1200" dirty="0">
                          <a:effectLst/>
                        </a:rPr>
                        <a:t>[mm^2]</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66.1</a:t>
                      </a:r>
                      <a:endParaRPr lang="en-US" sz="1200" dirty="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pPr marL="0" marR="0">
                        <a:spcBef>
                          <a:spcPts val="0"/>
                        </a:spcBef>
                        <a:spcAft>
                          <a:spcPts val="0"/>
                        </a:spcAft>
                      </a:pPr>
                      <a:r>
                        <a:rPr lang="en-US" sz="1200" dirty="0">
                          <a:effectLst/>
                        </a:rPr>
                        <a:t># of </a:t>
                      </a:r>
                      <a:r>
                        <a:rPr lang="en-US" sz="1200" dirty="0" smtClean="0">
                          <a:effectLst/>
                        </a:rPr>
                        <a:t>Cable </a:t>
                      </a:r>
                      <a:r>
                        <a:rPr lang="en-US" sz="1200" dirty="0">
                          <a:effectLst/>
                        </a:rPr>
                        <a:t>per APA</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10</a:t>
                      </a:r>
                      <a:endParaRPr lang="en-US" sz="1200" dirty="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pPr marL="0" marR="0">
                        <a:spcBef>
                          <a:spcPts val="0"/>
                        </a:spcBef>
                        <a:spcAft>
                          <a:spcPts val="0"/>
                        </a:spcAft>
                      </a:pPr>
                      <a:r>
                        <a:rPr lang="en-US" sz="1200" dirty="0" err="1">
                          <a:effectLst/>
                        </a:rPr>
                        <a:t>Xsec</a:t>
                      </a:r>
                      <a:r>
                        <a:rPr lang="en-US" sz="1200" dirty="0">
                          <a:effectLst/>
                        </a:rPr>
                        <a:t> per APA [cm^2]</a:t>
                      </a:r>
                      <a:endParaRPr lang="en-US" sz="1200" dirty="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6.6</a:t>
                      </a:r>
                      <a:endParaRPr lang="en-US" sz="1200" dirty="0">
                        <a:effectLst/>
                        <a:latin typeface="Times New Roman"/>
                        <a:ea typeface="SimSun"/>
                      </a:endParaRPr>
                    </a:p>
                  </a:txBody>
                  <a:tcPr marL="0" marR="0" marT="0" marB="0" anchor="ctr"/>
                </a:tc>
              </a:tr>
              <a:tr h="208547">
                <a:tc>
                  <a:txBody>
                    <a:bodyPr/>
                    <a:lstStyle/>
                    <a:p>
                      <a:endParaRPr lang="en-US" sz="1000">
                        <a:effectLst/>
                        <a:latin typeface="Times New Roman"/>
                      </a:endParaRPr>
                    </a:p>
                  </a:txBody>
                  <a:tcPr marL="0" marR="0" marT="0" marB="0" anchor="ctr"/>
                </a:tc>
                <a:tc>
                  <a:txBody>
                    <a:bodyPr/>
                    <a:lstStyle/>
                    <a:p>
                      <a:endParaRPr lang="en-US" sz="1000">
                        <a:effectLst/>
                        <a:latin typeface="Times New Roman"/>
                      </a:endParaRPr>
                    </a:p>
                  </a:txBody>
                  <a:tcPr marL="0" marR="0" marT="0" marB="0" anchor="ctr"/>
                </a:tc>
                <a:tc>
                  <a:txBody>
                    <a:bodyPr/>
                    <a:lstStyle/>
                    <a:p>
                      <a:endParaRPr lang="en-US" sz="1000" dirty="0">
                        <a:effectLst/>
                        <a:latin typeface="Times New Roman"/>
                      </a:endParaRPr>
                    </a:p>
                  </a:txBody>
                  <a:tcPr marL="0" marR="0" marT="0" marB="0" anchor="ctr"/>
                </a:tc>
              </a:tr>
              <a:tr h="208547">
                <a:tc>
                  <a:txBody>
                    <a:bodyPr/>
                    <a:lstStyle/>
                    <a:p>
                      <a:endParaRPr lang="en-US" sz="1000" dirty="0">
                        <a:effectLst/>
                        <a:latin typeface="Times New Roman"/>
                      </a:endParaRPr>
                    </a:p>
                  </a:txBody>
                  <a:tcPr marL="0" marR="0" marT="0" marB="0" anchor="ctr"/>
                </a:tc>
                <a:tc>
                  <a:txBody>
                    <a:bodyPr/>
                    <a:lstStyle/>
                    <a:p>
                      <a:pPr marL="0" marR="0">
                        <a:spcBef>
                          <a:spcPts val="0"/>
                        </a:spcBef>
                        <a:spcAft>
                          <a:spcPts val="0"/>
                        </a:spcAft>
                      </a:pPr>
                      <a:r>
                        <a:rPr lang="en-US" sz="1200">
                          <a:effectLst/>
                        </a:rPr>
                        <a:t>Total Xsec per APA [cm^2]</a:t>
                      </a:r>
                      <a:endParaRPr lang="en-US" sz="1200">
                        <a:effectLst/>
                        <a:latin typeface="Times New Roman"/>
                        <a:ea typeface="SimSun"/>
                      </a:endParaRPr>
                    </a:p>
                  </a:txBody>
                  <a:tcPr marL="0" marR="0" marT="0" marB="0" anchor="ctr"/>
                </a:tc>
                <a:tc>
                  <a:txBody>
                    <a:bodyPr/>
                    <a:lstStyle/>
                    <a:p>
                      <a:pPr marL="0" marR="0" algn="r">
                        <a:spcBef>
                          <a:spcPts val="0"/>
                        </a:spcBef>
                        <a:spcAft>
                          <a:spcPts val="0"/>
                        </a:spcAft>
                      </a:pPr>
                      <a:r>
                        <a:rPr lang="en-US" sz="1200" dirty="0" smtClean="0">
                          <a:effectLst/>
                        </a:rPr>
                        <a:t>28</a:t>
                      </a:r>
                      <a:endParaRPr lang="en-US" sz="1200" dirty="0">
                        <a:effectLst/>
                        <a:latin typeface="Times New Roman"/>
                        <a:ea typeface="SimSun"/>
                      </a:endParaRPr>
                    </a:p>
                  </a:txBody>
                  <a:tcPr marL="0" marR="0" marT="0" marB="0" anchor="ctr"/>
                </a:tc>
              </a:tr>
            </a:tbl>
          </a:graphicData>
        </a:graphic>
      </p:graphicFrame>
      <p:sp>
        <p:nvSpPr>
          <p:cNvPr id="3" name="Slide Number Placeholder 2"/>
          <p:cNvSpPr>
            <a:spLocks noGrp="1"/>
          </p:cNvSpPr>
          <p:nvPr>
            <p:ph type="sldNum" sz="quarter" idx="12"/>
          </p:nvPr>
        </p:nvSpPr>
        <p:spPr/>
        <p:txBody>
          <a:bodyPr/>
          <a:lstStyle/>
          <a:p>
            <a:fld id="{1A67A1FF-B823-4742-80D6-561C6A83480B}" type="slidenum">
              <a:rPr lang="en-US" smtClean="0"/>
              <a:t>22</a:t>
            </a:fld>
            <a:endParaRPr lang="en-US"/>
          </a:p>
        </p:txBody>
      </p:sp>
    </p:spTree>
    <p:extLst>
      <p:ext uri="{BB962C8B-B14F-4D97-AF65-F5344CB8AC3E}">
        <p14:creationId xmlns:p14="http://schemas.microsoft.com/office/powerpoint/2010/main" val="4505521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600" dirty="0" smtClean="0"/>
              <a:t>Cable Size vs APA Opening:</a:t>
            </a:r>
            <a:br>
              <a:rPr lang="en-US" sz="3600" dirty="0" smtClean="0"/>
            </a:br>
            <a:r>
              <a:rPr lang="en-US" sz="2800" dirty="0" smtClean="0"/>
              <a:t>Can we route lower APA cables through the frame?</a:t>
            </a:r>
            <a:endParaRPr lang="en-US" sz="2800" dirty="0"/>
          </a:p>
        </p:txBody>
      </p:sp>
      <p:sp>
        <p:nvSpPr>
          <p:cNvPr id="3" name="Content Placeholder 2"/>
          <p:cNvSpPr>
            <a:spLocks noGrp="1"/>
          </p:cNvSpPr>
          <p:nvPr>
            <p:ph idx="1"/>
          </p:nvPr>
        </p:nvSpPr>
        <p:spPr>
          <a:xfrm>
            <a:off x="457200" y="2057400"/>
            <a:ext cx="8229600" cy="4525963"/>
          </a:xfrm>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6834188" cy="5052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062788" y="1524000"/>
            <a:ext cx="1981200" cy="4524315"/>
          </a:xfrm>
          <a:prstGeom prst="rect">
            <a:avLst/>
          </a:prstGeom>
          <a:noFill/>
        </p:spPr>
        <p:txBody>
          <a:bodyPr wrap="square" rtlCol="0">
            <a:spAutoFit/>
          </a:bodyPr>
          <a:lstStyle/>
          <a:p>
            <a:r>
              <a:rPr lang="en-US" dirty="0" smtClean="0"/>
              <a:t>This graph shows the size of cable bundles of </a:t>
            </a:r>
            <a:r>
              <a:rPr lang="en-US" dirty="0" smtClean="0">
                <a:solidFill>
                  <a:srgbClr val="FF0000"/>
                </a:solidFill>
              </a:rPr>
              <a:t>HALF</a:t>
            </a:r>
            <a:r>
              <a:rPr lang="en-US" dirty="0" smtClean="0"/>
              <a:t> of all cables for an APA compared with a few key dimensions. </a:t>
            </a:r>
          </a:p>
          <a:p>
            <a:endParaRPr lang="en-US" dirty="0"/>
          </a:p>
          <a:p>
            <a:r>
              <a:rPr lang="en-US" dirty="0" smtClean="0"/>
              <a:t>Also included are the cross sections of the connectors used.  They do not have to pass through the opening all at once.</a:t>
            </a:r>
            <a:endParaRPr lang="en-US" dirty="0"/>
          </a:p>
        </p:txBody>
      </p:sp>
      <p:sp>
        <p:nvSpPr>
          <p:cNvPr id="5" name="TextBox 4"/>
          <p:cNvSpPr txBox="1"/>
          <p:nvPr/>
        </p:nvSpPr>
        <p:spPr>
          <a:xfrm>
            <a:off x="573741" y="1219200"/>
            <a:ext cx="2399118" cy="369332"/>
          </a:xfrm>
          <a:prstGeom prst="rect">
            <a:avLst/>
          </a:prstGeom>
          <a:noFill/>
        </p:spPr>
        <p:txBody>
          <a:bodyPr wrap="none" rtlCol="0">
            <a:spAutoFit/>
          </a:bodyPr>
          <a:lstStyle/>
          <a:p>
            <a:r>
              <a:rPr lang="en-US" dirty="0" smtClean="0"/>
              <a:t>APA frame tube (inside)</a:t>
            </a:r>
            <a:endParaRPr lang="en-US" dirty="0"/>
          </a:p>
        </p:txBody>
      </p:sp>
      <p:sp>
        <p:nvSpPr>
          <p:cNvPr id="7" name="TextBox 6"/>
          <p:cNvSpPr txBox="1"/>
          <p:nvPr/>
        </p:nvSpPr>
        <p:spPr>
          <a:xfrm>
            <a:off x="2209800" y="1676400"/>
            <a:ext cx="3621825" cy="369332"/>
          </a:xfrm>
          <a:prstGeom prst="rect">
            <a:avLst/>
          </a:prstGeom>
          <a:noFill/>
        </p:spPr>
        <p:txBody>
          <a:bodyPr wrap="none" rtlCol="0">
            <a:spAutoFit/>
          </a:bodyPr>
          <a:lstStyle/>
          <a:p>
            <a:r>
              <a:rPr lang="en-US" dirty="0" smtClean="0"/>
              <a:t>APA opening at the non-readout end</a:t>
            </a:r>
            <a:endParaRPr lang="en-US" dirty="0"/>
          </a:p>
        </p:txBody>
      </p:sp>
      <p:sp>
        <p:nvSpPr>
          <p:cNvPr id="10" name="TextBox 9"/>
          <p:cNvSpPr txBox="1"/>
          <p:nvPr/>
        </p:nvSpPr>
        <p:spPr>
          <a:xfrm>
            <a:off x="2545782" y="4648200"/>
            <a:ext cx="1280672" cy="338554"/>
          </a:xfrm>
          <a:prstGeom prst="rect">
            <a:avLst/>
          </a:prstGeom>
          <a:solidFill>
            <a:srgbClr val="FFFFFF">
              <a:alpha val="80000"/>
            </a:srgbClr>
          </a:solidFill>
          <a:ln>
            <a:noFill/>
          </a:ln>
        </p:spPr>
        <p:txBody>
          <a:bodyPr wrap="none" rtlCol="0">
            <a:spAutoFit/>
          </a:bodyPr>
          <a:lstStyle/>
          <a:p>
            <a:r>
              <a:rPr lang="en-US" sz="1600" dirty="0" smtClean="0"/>
              <a:t>Power cables</a:t>
            </a:r>
            <a:endParaRPr lang="en-US" sz="1600" dirty="0"/>
          </a:p>
        </p:txBody>
      </p:sp>
      <p:sp>
        <p:nvSpPr>
          <p:cNvPr id="11" name="TextBox 10"/>
          <p:cNvSpPr txBox="1"/>
          <p:nvPr/>
        </p:nvSpPr>
        <p:spPr>
          <a:xfrm>
            <a:off x="1219200" y="3810000"/>
            <a:ext cx="1326582" cy="338554"/>
          </a:xfrm>
          <a:prstGeom prst="rect">
            <a:avLst/>
          </a:prstGeom>
          <a:solidFill>
            <a:srgbClr val="FFFFFF">
              <a:alpha val="80000"/>
            </a:srgbClr>
          </a:solidFill>
          <a:ln>
            <a:noFill/>
          </a:ln>
        </p:spPr>
        <p:txBody>
          <a:bodyPr wrap="none" rtlCol="0">
            <a:spAutoFit/>
          </a:bodyPr>
          <a:lstStyle/>
          <a:p>
            <a:r>
              <a:rPr lang="en-US" sz="1600" dirty="0" err="1" smtClean="0"/>
              <a:t>Twinax</a:t>
            </a:r>
            <a:r>
              <a:rPr lang="en-US" sz="1600" dirty="0" smtClean="0"/>
              <a:t> cables</a:t>
            </a:r>
            <a:endParaRPr lang="en-US" sz="1600" dirty="0"/>
          </a:p>
        </p:txBody>
      </p:sp>
      <p:sp>
        <p:nvSpPr>
          <p:cNvPr id="12" name="TextBox 11"/>
          <p:cNvSpPr txBox="1"/>
          <p:nvPr/>
        </p:nvSpPr>
        <p:spPr>
          <a:xfrm>
            <a:off x="3733800" y="3001723"/>
            <a:ext cx="982833" cy="338554"/>
          </a:xfrm>
          <a:prstGeom prst="rect">
            <a:avLst/>
          </a:prstGeom>
          <a:solidFill>
            <a:srgbClr val="FFFFFF">
              <a:alpha val="80000"/>
            </a:srgbClr>
          </a:solidFill>
          <a:ln>
            <a:noFill/>
          </a:ln>
        </p:spPr>
        <p:txBody>
          <a:bodyPr wrap="none" rtlCol="0">
            <a:spAutoFit/>
          </a:bodyPr>
          <a:lstStyle/>
          <a:p>
            <a:r>
              <a:rPr lang="en-US" sz="1600" dirty="0" smtClean="0"/>
              <a:t>PD cables</a:t>
            </a:r>
            <a:endParaRPr lang="en-US" sz="1600" dirty="0"/>
          </a:p>
        </p:txBody>
      </p:sp>
      <p:sp>
        <p:nvSpPr>
          <p:cNvPr id="13" name="TextBox 12"/>
          <p:cNvSpPr txBox="1"/>
          <p:nvPr/>
        </p:nvSpPr>
        <p:spPr>
          <a:xfrm>
            <a:off x="2667413" y="2840306"/>
            <a:ext cx="978281" cy="307777"/>
          </a:xfrm>
          <a:prstGeom prst="rect">
            <a:avLst/>
          </a:prstGeom>
          <a:solidFill>
            <a:srgbClr val="FFFFFF">
              <a:alpha val="80000"/>
            </a:srgbClr>
          </a:solidFill>
          <a:ln>
            <a:noFill/>
          </a:ln>
        </p:spPr>
        <p:txBody>
          <a:bodyPr wrap="none" rtlCol="0">
            <a:spAutoFit/>
          </a:bodyPr>
          <a:lstStyle/>
          <a:p>
            <a:r>
              <a:rPr lang="en-US" sz="1400" dirty="0" smtClean="0"/>
              <a:t>Bias cables</a:t>
            </a:r>
            <a:endParaRPr lang="en-US" sz="1400" dirty="0"/>
          </a:p>
        </p:txBody>
      </p:sp>
      <p:sp>
        <p:nvSpPr>
          <p:cNvPr id="14" name="TextBox 13"/>
          <p:cNvSpPr txBox="1"/>
          <p:nvPr/>
        </p:nvSpPr>
        <p:spPr>
          <a:xfrm>
            <a:off x="1271276" y="2362200"/>
            <a:ext cx="1607299" cy="338554"/>
          </a:xfrm>
          <a:prstGeom prst="rect">
            <a:avLst/>
          </a:prstGeom>
          <a:solidFill>
            <a:srgbClr val="FFFFFF">
              <a:alpha val="80000"/>
            </a:srgbClr>
          </a:solidFill>
          <a:ln>
            <a:noFill/>
          </a:ln>
        </p:spPr>
        <p:txBody>
          <a:bodyPr wrap="none" rtlCol="0">
            <a:spAutoFit/>
          </a:bodyPr>
          <a:lstStyle/>
          <a:p>
            <a:r>
              <a:rPr lang="en-US" sz="1600" dirty="0" smtClean="0"/>
              <a:t>Power connector</a:t>
            </a:r>
            <a:endParaRPr lang="en-US" sz="1600" dirty="0"/>
          </a:p>
        </p:txBody>
      </p:sp>
      <p:sp>
        <p:nvSpPr>
          <p:cNvPr id="15" name="TextBox 14"/>
          <p:cNvSpPr txBox="1"/>
          <p:nvPr/>
        </p:nvSpPr>
        <p:spPr>
          <a:xfrm>
            <a:off x="4505043" y="2192923"/>
            <a:ext cx="1463734" cy="338554"/>
          </a:xfrm>
          <a:prstGeom prst="rect">
            <a:avLst/>
          </a:prstGeom>
          <a:solidFill>
            <a:srgbClr val="FFFFFF">
              <a:alpha val="80000"/>
            </a:srgbClr>
          </a:solidFill>
          <a:ln>
            <a:noFill/>
          </a:ln>
        </p:spPr>
        <p:txBody>
          <a:bodyPr wrap="none" rtlCol="0">
            <a:spAutoFit/>
          </a:bodyPr>
          <a:lstStyle/>
          <a:p>
            <a:r>
              <a:rPr lang="en-US" sz="1600" dirty="0" smtClean="0"/>
              <a:t>Data connector</a:t>
            </a:r>
            <a:endParaRPr lang="en-US" sz="1600" dirty="0"/>
          </a:p>
        </p:txBody>
      </p:sp>
      <p:sp>
        <p:nvSpPr>
          <p:cNvPr id="16" name="TextBox 15"/>
          <p:cNvSpPr txBox="1"/>
          <p:nvPr/>
        </p:nvSpPr>
        <p:spPr>
          <a:xfrm>
            <a:off x="5315338" y="3689451"/>
            <a:ext cx="570990" cy="338554"/>
          </a:xfrm>
          <a:prstGeom prst="rect">
            <a:avLst/>
          </a:prstGeom>
          <a:solidFill>
            <a:srgbClr val="FFFFFF">
              <a:alpha val="80000"/>
            </a:srgbClr>
          </a:solidFill>
          <a:ln>
            <a:noFill/>
          </a:ln>
        </p:spPr>
        <p:txBody>
          <a:bodyPr wrap="none" rtlCol="0">
            <a:spAutoFit/>
          </a:bodyPr>
          <a:lstStyle/>
          <a:p>
            <a:r>
              <a:rPr lang="en-US" sz="1600" dirty="0" smtClean="0"/>
              <a:t>RJ45</a:t>
            </a:r>
            <a:endParaRPr lang="en-US" sz="1600" dirty="0"/>
          </a:p>
        </p:txBody>
      </p:sp>
      <p:sp>
        <p:nvSpPr>
          <p:cNvPr id="17" name="TextBox 16"/>
          <p:cNvSpPr txBox="1"/>
          <p:nvPr/>
        </p:nvSpPr>
        <p:spPr>
          <a:xfrm>
            <a:off x="5338582" y="4662972"/>
            <a:ext cx="524503" cy="338554"/>
          </a:xfrm>
          <a:prstGeom prst="rect">
            <a:avLst/>
          </a:prstGeom>
          <a:solidFill>
            <a:srgbClr val="FFFFFF">
              <a:alpha val="80000"/>
            </a:srgbClr>
          </a:solidFill>
          <a:ln>
            <a:noFill/>
          </a:ln>
        </p:spPr>
        <p:txBody>
          <a:bodyPr wrap="none" rtlCol="0">
            <a:spAutoFit/>
          </a:bodyPr>
          <a:lstStyle/>
          <a:p>
            <a:r>
              <a:rPr lang="en-US" sz="1600" dirty="0" smtClean="0"/>
              <a:t>SHV</a:t>
            </a:r>
            <a:endParaRPr lang="en-US" sz="1600" dirty="0"/>
          </a:p>
        </p:txBody>
      </p:sp>
      <p:sp>
        <p:nvSpPr>
          <p:cNvPr id="6" name="TextBox 5"/>
          <p:cNvSpPr txBox="1"/>
          <p:nvPr/>
        </p:nvSpPr>
        <p:spPr>
          <a:xfrm>
            <a:off x="752857" y="6199477"/>
            <a:ext cx="7924800" cy="646331"/>
          </a:xfrm>
          <a:prstGeom prst="rect">
            <a:avLst/>
          </a:prstGeom>
          <a:noFill/>
        </p:spPr>
        <p:txBody>
          <a:bodyPr wrap="square" rtlCol="0">
            <a:spAutoFit/>
          </a:bodyPr>
          <a:lstStyle/>
          <a:p>
            <a:r>
              <a:rPr lang="en-US" dirty="0" smtClean="0"/>
              <a:t>The upper opening where the electronics plate meet the frame tube also needs careful consideration to allow all cables to pass through.</a:t>
            </a:r>
            <a:endParaRPr lang="en-US" dirty="0"/>
          </a:p>
        </p:txBody>
      </p:sp>
      <p:sp>
        <p:nvSpPr>
          <p:cNvPr id="8" name="Slide Number Placeholder 7"/>
          <p:cNvSpPr>
            <a:spLocks noGrp="1"/>
          </p:cNvSpPr>
          <p:nvPr>
            <p:ph type="sldNum" sz="quarter" idx="12"/>
          </p:nvPr>
        </p:nvSpPr>
        <p:spPr/>
        <p:txBody>
          <a:bodyPr/>
          <a:lstStyle/>
          <a:p>
            <a:fld id="{1A67A1FF-B823-4742-80D6-561C6A83480B}" type="slidenum">
              <a:rPr lang="en-US" smtClean="0"/>
              <a:t>23</a:t>
            </a:fld>
            <a:endParaRPr lang="en-US"/>
          </a:p>
        </p:txBody>
      </p:sp>
    </p:spTree>
    <p:extLst>
      <p:ext uri="{BB962C8B-B14F-4D97-AF65-F5344CB8AC3E}">
        <p14:creationId xmlns:p14="http://schemas.microsoft.com/office/powerpoint/2010/main" val="2976408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200" dirty="0" smtClean="0"/>
              <a:t>TPC Cables Through Roof Nozzle</a:t>
            </a:r>
            <a:endParaRPr lang="en-US" sz="3200" dirty="0"/>
          </a:p>
        </p:txBody>
      </p:sp>
      <p:sp>
        <p:nvSpPr>
          <p:cNvPr id="3" name="Content Placeholder 2"/>
          <p:cNvSpPr>
            <a:spLocks noGrp="1"/>
          </p:cNvSpPr>
          <p:nvPr>
            <p:ph idx="1"/>
          </p:nvPr>
        </p:nvSpPr>
        <p:spPr/>
        <p:txBody>
          <a:bodyPr/>
          <a:lstStyle/>
          <a:p>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86435"/>
            <a:ext cx="4800600"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257799" y="1371599"/>
            <a:ext cx="3774141" cy="2308324"/>
          </a:xfrm>
          <a:prstGeom prst="rect">
            <a:avLst/>
          </a:prstGeom>
          <a:noFill/>
        </p:spPr>
        <p:txBody>
          <a:bodyPr wrap="square" rtlCol="0">
            <a:spAutoFit/>
          </a:bodyPr>
          <a:lstStyle/>
          <a:p>
            <a:r>
              <a:rPr lang="en-US" dirty="0" smtClean="0"/>
              <a:t>This graph shows the size of TPC data, power and PD cables with connectors from one APA  compared to a 20cm ID pipe.</a:t>
            </a:r>
          </a:p>
          <a:p>
            <a:endParaRPr lang="en-US" dirty="0"/>
          </a:p>
          <a:p>
            <a:r>
              <a:rPr lang="en-US" dirty="0" smtClean="0"/>
              <a:t>Once the cable and connectors are staggered, there is plenty of room for two APAs if needed (FD?)</a:t>
            </a:r>
            <a:endParaRPr lang="en-US" dirty="0"/>
          </a:p>
        </p:txBody>
      </p:sp>
      <p:sp>
        <p:nvSpPr>
          <p:cNvPr id="5" name="Slide Number Placeholder 4"/>
          <p:cNvSpPr>
            <a:spLocks noGrp="1"/>
          </p:cNvSpPr>
          <p:nvPr>
            <p:ph type="sldNum" sz="quarter" idx="12"/>
          </p:nvPr>
        </p:nvSpPr>
        <p:spPr/>
        <p:txBody>
          <a:bodyPr/>
          <a:lstStyle/>
          <a:p>
            <a:fld id="{1A67A1FF-B823-4742-80D6-561C6A83480B}" type="slidenum">
              <a:rPr lang="en-US" smtClean="0"/>
              <a:t>24</a:t>
            </a:fld>
            <a:endParaRPr lang="en-US"/>
          </a:p>
        </p:txBody>
      </p:sp>
    </p:spTree>
    <p:extLst>
      <p:ext uri="{BB962C8B-B14F-4D97-AF65-F5344CB8AC3E}">
        <p14:creationId xmlns:p14="http://schemas.microsoft.com/office/powerpoint/2010/main" val="41134035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600" dirty="0" smtClean="0"/>
              <a:t>Power, Rack Requirements (</a:t>
            </a:r>
            <a:r>
              <a:rPr lang="en-US" sz="3600" dirty="0" err="1" smtClean="0"/>
              <a:t>ProtoDUNE</a:t>
            </a:r>
            <a:r>
              <a:rPr lang="en-US" sz="3600" dirty="0" smtClean="0"/>
              <a:t>)</a:t>
            </a:r>
            <a:endParaRPr lang="en-US" sz="3600" dirty="0"/>
          </a:p>
        </p:txBody>
      </p:sp>
      <p:sp>
        <p:nvSpPr>
          <p:cNvPr id="3" name="Content Placeholder 2"/>
          <p:cNvSpPr>
            <a:spLocks noGrp="1"/>
          </p:cNvSpPr>
          <p:nvPr>
            <p:ph idx="1"/>
          </p:nvPr>
        </p:nvSpPr>
        <p:spPr>
          <a:xfrm>
            <a:off x="457200" y="1219200"/>
            <a:ext cx="8229600" cy="4906963"/>
          </a:xfrm>
        </p:spPr>
        <p:txBody>
          <a:bodyPr>
            <a:normAutofit/>
          </a:bodyPr>
          <a:lstStyle/>
          <a:p>
            <a:r>
              <a:rPr lang="en-US" sz="2800" dirty="0" smtClean="0"/>
              <a:t>Cold Electronics</a:t>
            </a:r>
          </a:p>
          <a:p>
            <a:pPr lvl="1"/>
            <a:r>
              <a:rPr lang="en-US" sz="2400" dirty="0" smtClean="0"/>
              <a:t>4W per FEMB x 120 = 480W</a:t>
            </a:r>
          </a:p>
          <a:p>
            <a:pPr lvl="1"/>
            <a:r>
              <a:rPr lang="en-US" sz="2400" dirty="0" smtClean="0"/>
              <a:t>25W per WIB x 30 = 750W</a:t>
            </a:r>
          </a:p>
          <a:p>
            <a:pPr marL="457200" lvl="1" indent="0">
              <a:buNone/>
            </a:pPr>
            <a:r>
              <a:rPr lang="en-US" sz="2400" dirty="0" smtClean="0"/>
              <a:t>	=&gt; 4 </a:t>
            </a:r>
            <a:r>
              <a:rPr lang="en-US" sz="2400" dirty="0"/>
              <a:t>MPV8016 </a:t>
            </a:r>
            <a:r>
              <a:rPr lang="en-US" sz="2400" dirty="0" smtClean="0"/>
              <a:t>modules (&lt;1 MPOD chassis)</a:t>
            </a:r>
          </a:p>
          <a:p>
            <a:r>
              <a:rPr lang="en-US" dirty="0" smtClean="0"/>
              <a:t>Wire bias</a:t>
            </a:r>
          </a:p>
          <a:p>
            <a:pPr lvl="1"/>
            <a:r>
              <a:rPr lang="en-US" sz="2400" dirty="0" smtClean="0"/>
              <a:t> 6 per APA (1 MPOD module, 8ch) x 6, no current draw, &lt;2kV</a:t>
            </a:r>
          </a:p>
          <a:p>
            <a:r>
              <a:rPr lang="en-US" dirty="0" smtClean="0"/>
              <a:t>PD Readout</a:t>
            </a:r>
          </a:p>
          <a:p>
            <a:pPr lvl="1"/>
            <a:r>
              <a:rPr lang="en-US" sz="2400" dirty="0" smtClean="0"/>
              <a:t>1U SSP module per APA, 1A @ 220V </a:t>
            </a:r>
            <a:endParaRPr lang="en-US" sz="2400" dirty="0"/>
          </a:p>
        </p:txBody>
      </p:sp>
      <p:sp>
        <p:nvSpPr>
          <p:cNvPr id="4" name="Slide Number Placeholder 3"/>
          <p:cNvSpPr>
            <a:spLocks noGrp="1"/>
          </p:cNvSpPr>
          <p:nvPr>
            <p:ph type="sldNum" sz="quarter" idx="12"/>
          </p:nvPr>
        </p:nvSpPr>
        <p:spPr/>
        <p:txBody>
          <a:bodyPr/>
          <a:lstStyle/>
          <a:p>
            <a:fld id="{1A67A1FF-B823-4742-80D6-561C6A83480B}" type="slidenum">
              <a:rPr lang="en-US" smtClean="0"/>
              <a:t>25</a:t>
            </a:fld>
            <a:endParaRPr lang="en-US"/>
          </a:p>
        </p:txBody>
      </p:sp>
    </p:spTree>
    <p:extLst>
      <p:ext uri="{BB962C8B-B14F-4D97-AF65-F5344CB8AC3E}">
        <p14:creationId xmlns:p14="http://schemas.microsoft.com/office/powerpoint/2010/main" val="731115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P1100425.JPG"/>
          <p:cNvPicPr>
            <a:picLocks noChangeAspect="1"/>
          </p:cNvPicPr>
          <p:nvPr/>
        </p:nvPicPr>
        <p:blipFill rotWithShape="1">
          <a:blip r:embed="rId2" cstate="print">
            <a:extLst>
              <a:ext uri="{28A0092B-C50C-407E-A947-70E740481C1C}">
                <a14:useLocalDpi xmlns:a14="http://schemas.microsoft.com/office/drawing/2010/main" val="0"/>
              </a:ext>
            </a:extLst>
          </a:blip>
          <a:srcRect l="4909" t="12453" r="1945" b="8042"/>
          <a:stretch/>
        </p:blipFill>
        <p:spPr>
          <a:xfrm>
            <a:off x="457200" y="3505200"/>
            <a:ext cx="3581400" cy="2292693"/>
          </a:xfrm>
          <a:prstGeom prst="rect">
            <a:avLst/>
          </a:prstGeom>
        </p:spPr>
      </p:pic>
      <p:pic>
        <p:nvPicPr>
          <p:cNvPr id="16" name="Content Placeholder 7"/>
          <p:cNvPicPr>
            <a:picLocks noChangeAspect="1"/>
          </p:cNvPicPr>
          <p:nvPr/>
        </p:nvPicPr>
        <p:blipFill rotWithShape="1">
          <a:blip r:embed="rId3" cstate="print">
            <a:extLst>
              <a:ext uri="{28A0092B-C50C-407E-A947-70E740481C1C}">
                <a14:useLocalDpi xmlns:a14="http://schemas.microsoft.com/office/drawing/2010/main" val="0"/>
              </a:ext>
            </a:extLst>
          </a:blip>
          <a:srcRect l="10080" t="10977" r="33791" b="37479"/>
          <a:stretch/>
        </p:blipFill>
        <p:spPr>
          <a:xfrm>
            <a:off x="4267200" y="3505200"/>
            <a:ext cx="4431531" cy="2286000"/>
          </a:xfrm>
          <a:prstGeom prst="rect">
            <a:avLst/>
          </a:prstGeom>
        </p:spPr>
      </p:pic>
      <p:sp>
        <p:nvSpPr>
          <p:cNvPr id="2" name="Content Placeholder 1"/>
          <p:cNvSpPr>
            <a:spLocks noGrp="1"/>
          </p:cNvSpPr>
          <p:nvPr>
            <p:ph idx="1"/>
          </p:nvPr>
        </p:nvSpPr>
        <p:spPr>
          <a:xfrm>
            <a:off x="457200" y="6096000"/>
            <a:ext cx="8229600" cy="457200"/>
          </a:xfrm>
        </p:spPr>
        <p:txBody>
          <a:bodyPr>
            <a:normAutofit fontScale="92500"/>
          </a:bodyPr>
          <a:lstStyle/>
          <a:p>
            <a:r>
              <a:rPr lang="en-US" dirty="0" smtClean="0"/>
              <a:t>Details of DUNE 35t FEMB can be found in the backup slides</a:t>
            </a:r>
            <a:endParaRPr lang="en-US" dirty="0"/>
          </a:p>
        </p:txBody>
      </p:sp>
      <p:sp>
        <p:nvSpPr>
          <p:cNvPr id="3" name="Title 2"/>
          <p:cNvSpPr>
            <a:spLocks noGrp="1"/>
          </p:cNvSpPr>
          <p:nvPr>
            <p:ph type="title"/>
          </p:nvPr>
        </p:nvSpPr>
        <p:spPr/>
        <p:txBody>
          <a:bodyPr/>
          <a:lstStyle/>
          <a:p>
            <a:r>
              <a:rPr lang="en-US" dirty="0" smtClean="0"/>
              <a:t>DUNE </a:t>
            </a:r>
            <a:r>
              <a:rPr lang="en-US" dirty="0"/>
              <a:t>35 Ton </a:t>
            </a:r>
            <a:r>
              <a:rPr lang="en-US" dirty="0" smtClean="0"/>
              <a:t>Cold Electronics – Basis of SBND FEMB Design</a:t>
            </a:r>
            <a:endParaRPr lang="en-US" dirty="0"/>
          </a:p>
        </p:txBody>
      </p:sp>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3</a:t>
            </a:fld>
            <a:endParaRPr lang="en-US">
              <a:solidFill>
                <a:prstClr val="black"/>
              </a:solidFill>
            </a:endParaRPr>
          </a:p>
        </p:txBody>
      </p:sp>
      <p:pic>
        <p:nvPicPr>
          <p:cNvPr id="7" name="Picture 6" descr="ASIC_board2.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00" y="1219200"/>
            <a:ext cx="3733800" cy="1913572"/>
          </a:xfrm>
          <a:prstGeom prst="rect">
            <a:avLst/>
          </a:prstGeom>
        </p:spPr>
      </p:pic>
      <p:pic>
        <p:nvPicPr>
          <p:cNvPr id="8" name="Picture 7" descr="FPGA_board.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71256" y="1219200"/>
            <a:ext cx="3957876" cy="1905000"/>
          </a:xfrm>
          <a:prstGeom prst="rect">
            <a:avLst/>
          </a:prstGeom>
        </p:spPr>
      </p:pic>
      <p:sp>
        <p:nvSpPr>
          <p:cNvPr id="12" name="Rectangle 11"/>
          <p:cNvSpPr/>
          <p:nvPr/>
        </p:nvSpPr>
        <p:spPr>
          <a:xfrm>
            <a:off x="914400" y="3124200"/>
            <a:ext cx="2590800" cy="381000"/>
          </a:xfrm>
          <a:prstGeom prst="rect">
            <a:avLst/>
          </a:prstGeom>
          <a:solidFill>
            <a:srgbClr val="CCFFCC"/>
          </a:solidFill>
          <a:ln>
            <a:solidFill>
              <a:srgbClr val="0000FF"/>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solidFill>
                  <a:prstClr val="black"/>
                </a:solidFill>
              </a:rPr>
              <a:t>Analog Mother Board</a:t>
            </a:r>
            <a:endParaRPr lang="en-US" sz="1600" dirty="0">
              <a:solidFill>
                <a:prstClr val="black"/>
              </a:solidFill>
            </a:endParaRPr>
          </a:p>
        </p:txBody>
      </p:sp>
      <p:sp>
        <p:nvSpPr>
          <p:cNvPr id="13" name="Rectangle 12"/>
          <p:cNvSpPr/>
          <p:nvPr/>
        </p:nvSpPr>
        <p:spPr>
          <a:xfrm>
            <a:off x="5181600" y="3124200"/>
            <a:ext cx="2590800" cy="381000"/>
          </a:xfrm>
          <a:prstGeom prst="rect">
            <a:avLst/>
          </a:prstGeom>
          <a:solidFill>
            <a:srgbClr val="CCFFCC"/>
          </a:solidFill>
          <a:ln>
            <a:solidFill>
              <a:srgbClr val="0000FF"/>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solidFill>
                  <a:prstClr val="black"/>
                </a:solidFill>
              </a:rPr>
              <a:t>FPGA Mezzanine</a:t>
            </a:r>
            <a:endParaRPr lang="en-US" sz="1600" dirty="0">
              <a:solidFill>
                <a:prstClr val="black"/>
              </a:solidFill>
            </a:endParaRPr>
          </a:p>
        </p:txBody>
      </p:sp>
      <p:sp>
        <p:nvSpPr>
          <p:cNvPr id="14" name="Rectangle 13"/>
          <p:cNvSpPr/>
          <p:nvPr/>
        </p:nvSpPr>
        <p:spPr>
          <a:xfrm>
            <a:off x="533400" y="5638800"/>
            <a:ext cx="3352800" cy="381000"/>
          </a:xfrm>
          <a:prstGeom prst="rect">
            <a:avLst/>
          </a:prstGeom>
          <a:solidFill>
            <a:srgbClr val="CCFFCC"/>
          </a:solidFill>
          <a:ln>
            <a:solidFill>
              <a:srgbClr val="0000FF"/>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solidFill>
                  <a:prstClr val="black"/>
                </a:solidFill>
              </a:rPr>
              <a:t>Front End Mother Board Assembly</a:t>
            </a:r>
            <a:endParaRPr lang="en-US" sz="1600" dirty="0">
              <a:solidFill>
                <a:prstClr val="black"/>
              </a:solidFill>
            </a:endParaRPr>
          </a:p>
        </p:txBody>
      </p:sp>
      <p:sp>
        <p:nvSpPr>
          <p:cNvPr id="15" name="Rectangle 14"/>
          <p:cNvSpPr/>
          <p:nvPr/>
        </p:nvSpPr>
        <p:spPr>
          <a:xfrm>
            <a:off x="4953000" y="5638800"/>
            <a:ext cx="3352800" cy="381000"/>
          </a:xfrm>
          <a:prstGeom prst="rect">
            <a:avLst/>
          </a:prstGeom>
          <a:solidFill>
            <a:srgbClr val="CCFFCC"/>
          </a:solidFill>
          <a:ln>
            <a:solidFill>
              <a:srgbClr val="0000FF"/>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solidFill>
                  <a:prstClr val="black"/>
                </a:solidFill>
              </a:rPr>
              <a:t>FEMB </a:t>
            </a:r>
            <a:r>
              <a:rPr lang="en-US" sz="1600" dirty="0">
                <a:solidFill>
                  <a:prstClr val="black"/>
                </a:solidFill>
              </a:rPr>
              <a:t>t</a:t>
            </a:r>
            <a:r>
              <a:rPr lang="en-US" sz="1600" dirty="0" smtClean="0">
                <a:solidFill>
                  <a:prstClr val="black"/>
                </a:solidFill>
              </a:rPr>
              <a:t>est with APA</a:t>
            </a:r>
            <a:endParaRPr lang="en-US" sz="1600" dirty="0">
              <a:solidFill>
                <a:prstClr val="black"/>
              </a:solidFill>
            </a:endParaRPr>
          </a:p>
        </p:txBody>
      </p:sp>
    </p:spTree>
    <p:extLst>
      <p:ext uri="{BB962C8B-B14F-4D97-AF65-F5344CB8AC3E}">
        <p14:creationId xmlns:p14="http://schemas.microsoft.com/office/powerpoint/2010/main" val="36091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600" dirty="0" smtClean="0"/>
              <a:t>SBND Cold Electronics Boards</a:t>
            </a:r>
            <a:endParaRPr lang="en-US" sz="36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1A67A1FF-B823-4742-80D6-561C6A83480B}" type="slidenum">
              <a:rPr lang="en-US" smtClean="0"/>
              <a:t>4</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412" y="1721971"/>
            <a:ext cx="7594600" cy="356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62000" y="5429766"/>
            <a:ext cx="7315200" cy="369332"/>
          </a:xfrm>
          <a:prstGeom prst="rect">
            <a:avLst/>
          </a:prstGeom>
          <a:noFill/>
        </p:spPr>
        <p:txBody>
          <a:bodyPr wrap="square" rtlCol="0">
            <a:spAutoFit/>
          </a:bodyPr>
          <a:lstStyle/>
          <a:p>
            <a:r>
              <a:rPr lang="en-US" dirty="0" smtClean="0"/>
              <a:t>Width of the board: 180mm.  Current DUNE APA has a 230mm board pitch.</a:t>
            </a:r>
            <a:endParaRPr lang="en-US" dirty="0"/>
          </a:p>
        </p:txBody>
      </p:sp>
    </p:spTree>
    <p:extLst>
      <p:ext uri="{BB962C8B-B14F-4D97-AF65-F5344CB8AC3E}">
        <p14:creationId xmlns:p14="http://schemas.microsoft.com/office/powerpoint/2010/main" val="5396956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838200"/>
            <a:ext cx="4808647" cy="3712158"/>
          </a:xfrm>
          <a:prstGeom prst="rect">
            <a:avLst/>
          </a:prstGeom>
        </p:spPr>
      </p:pic>
      <p:sp>
        <p:nvSpPr>
          <p:cNvPr id="2" name="Content Placeholder 1"/>
          <p:cNvSpPr>
            <a:spLocks noGrp="1"/>
          </p:cNvSpPr>
          <p:nvPr>
            <p:ph idx="1"/>
          </p:nvPr>
        </p:nvSpPr>
        <p:spPr>
          <a:xfrm>
            <a:off x="457200" y="4876800"/>
            <a:ext cx="8229600" cy="1447800"/>
          </a:xfrm>
        </p:spPr>
        <p:txBody>
          <a:bodyPr>
            <a:normAutofit fontScale="92500" lnSpcReduction="10000"/>
          </a:bodyPr>
          <a:lstStyle/>
          <a:p>
            <a:r>
              <a:rPr lang="en-US" dirty="0" smtClean="0"/>
              <a:t>Preliminary layout design of top analog mother board has been finished, to check the mechanical integrity</a:t>
            </a:r>
          </a:p>
          <a:p>
            <a:r>
              <a:rPr lang="en-US" dirty="0" smtClean="0"/>
              <a:t>Board size has been defined: 7.1” x 5.2” or 180.34mm x 132.08mm</a:t>
            </a:r>
            <a:endParaRPr lang="en-US" dirty="0"/>
          </a:p>
        </p:txBody>
      </p:sp>
      <p:sp>
        <p:nvSpPr>
          <p:cNvPr id="3" name="Title 2"/>
          <p:cNvSpPr>
            <a:spLocks noGrp="1"/>
          </p:cNvSpPr>
          <p:nvPr>
            <p:ph type="title"/>
          </p:nvPr>
        </p:nvSpPr>
        <p:spPr/>
        <p:txBody>
          <a:bodyPr>
            <a:normAutofit/>
          </a:bodyPr>
          <a:lstStyle/>
          <a:p>
            <a:r>
              <a:rPr lang="en-US" sz="2800" dirty="0" smtClean="0"/>
              <a:t>SBND FEMB </a:t>
            </a:r>
            <a:r>
              <a:rPr lang="en-US" sz="2800" dirty="0"/>
              <a:t>Design – Analog Mother Board</a:t>
            </a:r>
          </a:p>
        </p:txBody>
      </p:sp>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5</a:t>
            </a:fld>
            <a:endParaRPr lang="en-US">
              <a:solidFill>
                <a:prstClr val="black"/>
              </a:solidFill>
            </a:endParaRPr>
          </a:p>
        </p:txBody>
      </p:sp>
      <p:pic>
        <p:nvPicPr>
          <p:cNvPr id="9" name="Picture 8"/>
          <p:cNvPicPr>
            <a:picLocks noChangeAspect="1"/>
          </p:cNvPicPr>
          <p:nvPr/>
        </p:nvPicPr>
        <p:blipFill>
          <a:blip r:embed="rId3"/>
          <a:stretch>
            <a:fillRect/>
          </a:stretch>
        </p:blipFill>
        <p:spPr>
          <a:xfrm>
            <a:off x="4038600" y="1143000"/>
            <a:ext cx="4678303" cy="3669512"/>
          </a:xfrm>
          <a:prstGeom prst="rect">
            <a:avLst/>
          </a:prstGeom>
        </p:spPr>
      </p:pic>
    </p:spTree>
    <p:extLst>
      <p:ext uri="{BB962C8B-B14F-4D97-AF65-F5344CB8AC3E}">
        <p14:creationId xmlns:p14="http://schemas.microsoft.com/office/powerpoint/2010/main" val="880467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066800" y="914400"/>
            <a:ext cx="6941272" cy="4488661"/>
          </a:xfrm>
          <a:prstGeom prst="rect">
            <a:avLst/>
          </a:prstGeom>
        </p:spPr>
      </p:pic>
      <p:sp>
        <p:nvSpPr>
          <p:cNvPr id="2" name="Content Placeholder 1"/>
          <p:cNvSpPr>
            <a:spLocks noGrp="1"/>
          </p:cNvSpPr>
          <p:nvPr>
            <p:ph idx="1"/>
          </p:nvPr>
        </p:nvSpPr>
        <p:spPr>
          <a:xfrm>
            <a:off x="457200" y="5181600"/>
            <a:ext cx="8229600" cy="1143000"/>
          </a:xfrm>
        </p:spPr>
        <p:txBody>
          <a:bodyPr>
            <a:normAutofit fontScale="85000" lnSpcReduction="10000"/>
          </a:bodyPr>
          <a:lstStyle/>
          <a:p>
            <a:r>
              <a:rPr lang="en-US" dirty="0"/>
              <a:t>Preliminary layout design of </a:t>
            </a:r>
            <a:r>
              <a:rPr lang="en-US" dirty="0" smtClean="0"/>
              <a:t>FPGA mezzanine </a:t>
            </a:r>
            <a:r>
              <a:rPr lang="en-US" dirty="0"/>
              <a:t>has started, to check the mechanical integrity</a:t>
            </a:r>
          </a:p>
          <a:p>
            <a:r>
              <a:rPr lang="en-US" dirty="0"/>
              <a:t>Board size has been defined: </a:t>
            </a:r>
            <a:r>
              <a:rPr lang="en-US" dirty="0" smtClean="0"/>
              <a:t>6.1</a:t>
            </a:r>
            <a:r>
              <a:rPr lang="en-US" dirty="0"/>
              <a:t>” x </a:t>
            </a:r>
            <a:r>
              <a:rPr lang="en-US" dirty="0" smtClean="0"/>
              <a:t>3.565” </a:t>
            </a:r>
            <a:r>
              <a:rPr lang="en-US" dirty="0"/>
              <a:t>or </a:t>
            </a:r>
            <a:r>
              <a:rPr lang="en-US" dirty="0" smtClean="0"/>
              <a:t>154.94mm </a:t>
            </a:r>
            <a:r>
              <a:rPr lang="en-US" dirty="0"/>
              <a:t>x </a:t>
            </a:r>
            <a:r>
              <a:rPr lang="en-US" dirty="0" smtClean="0"/>
              <a:t>90.55mm</a:t>
            </a:r>
            <a:endParaRPr lang="en-US" dirty="0"/>
          </a:p>
          <a:p>
            <a:endParaRPr lang="en-US" dirty="0"/>
          </a:p>
        </p:txBody>
      </p:sp>
      <p:sp>
        <p:nvSpPr>
          <p:cNvPr id="3" name="Title 2"/>
          <p:cNvSpPr>
            <a:spLocks noGrp="1"/>
          </p:cNvSpPr>
          <p:nvPr>
            <p:ph type="title"/>
          </p:nvPr>
        </p:nvSpPr>
        <p:spPr/>
        <p:txBody>
          <a:bodyPr/>
          <a:lstStyle/>
          <a:p>
            <a:r>
              <a:rPr lang="en-US" dirty="0" smtClean="0"/>
              <a:t>SBND FEMB </a:t>
            </a:r>
            <a:r>
              <a:rPr lang="en-US" dirty="0"/>
              <a:t>Design – FPGA Mezzanine</a:t>
            </a:r>
          </a:p>
        </p:txBody>
      </p:sp>
      <p:sp>
        <p:nvSpPr>
          <p:cNvPr id="4" name="Date Placeholder 3"/>
          <p:cNvSpPr>
            <a:spLocks noGrp="1"/>
          </p:cNvSpPr>
          <p:nvPr>
            <p:ph type="dt" sz="half" idx="10"/>
          </p:nvPr>
        </p:nvSpPr>
        <p:spPr/>
        <p:txBody>
          <a:bodyPr/>
          <a:lstStyle/>
          <a:p>
            <a:r>
              <a:rPr lang="en-US" smtClean="0">
                <a:solidFill>
                  <a:prstClr val="black"/>
                </a:solidFill>
              </a:rPr>
              <a:t>09/29/2015</a:t>
            </a:r>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H. Chen - SBND Independent Review</a:t>
            </a:r>
            <a:endParaRPr lang="en-US">
              <a:solidFill>
                <a:prstClr val="black"/>
              </a:solidFill>
            </a:endParaRPr>
          </a:p>
        </p:txBody>
      </p:sp>
      <p:sp>
        <p:nvSpPr>
          <p:cNvPr id="6" name="Slide Number Placeholder 5"/>
          <p:cNvSpPr>
            <a:spLocks noGrp="1"/>
          </p:cNvSpPr>
          <p:nvPr>
            <p:ph type="sldNum" sz="quarter" idx="12"/>
          </p:nvPr>
        </p:nvSpPr>
        <p:spPr/>
        <p:txBody>
          <a:bodyPr/>
          <a:lstStyle/>
          <a:p>
            <a:fld id="{DF28FB93-0A08-4E7D-8E63-9EFA29F1E093}"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783275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600" dirty="0" smtClean="0"/>
              <a:t>Modular Electronics Enclosure Concept</a:t>
            </a:r>
            <a:endParaRPr lang="en-US" sz="36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470212"/>
            <a:ext cx="5473700" cy="484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638800" y="1789299"/>
            <a:ext cx="331764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701118" y="1143000"/>
            <a:ext cx="2362200" cy="1200329"/>
          </a:xfrm>
          <a:prstGeom prst="rect">
            <a:avLst/>
          </a:prstGeom>
          <a:noFill/>
        </p:spPr>
        <p:txBody>
          <a:bodyPr wrap="square" rtlCol="0">
            <a:spAutoFit/>
          </a:bodyPr>
          <a:lstStyle/>
          <a:p>
            <a:r>
              <a:rPr lang="en-US" dirty="0" smtClean="0"/>
              <a:t>These enclosures could make bubble collection in the lower APAs more manageable.</a:t>
            </a:r>
            <a:endParaRPr lang="en-US" dirty="0"/>
          </a:p>
        </p:txBody>
      </p:sp>
      <p:sp>
        <p:nvSpPr>
          <p:cNvPr id="3" name="Slide Number Placeholder 2"/>
          <p:cNvSpPr>
            <a:spLocks noGrp="1"/>
          </p:cNvSpPr>
          <p:nvPr>
            <p:ph type="sldNum" sz="quarter" idx="12"/>
          </p:nvPr>
        </p:nvSpPr>
        <p:spPr/>
        <p:txBody>
          <a:bodyPr/>
          <a:lstStyle/>
          <a:p>
            <a:fld id="{1A67A1FF-B823-4742-80D6-561C6A83480B}" type="slidenum">
              <a:rPr lang="en-US" smtClean="0"/>
              <a:t>7</a:t>
            </a:fld>
            <a:endParaRPr lang="en-US"/>
          </a:p>
        </p:txBody>
      </p:sp>
    </p:spTree>
    <p:extLst>
      <p:ext uri="{BB962C8B-B14F-4D97-AF65-F5344CB8AC3E}">
        <p14:creationId xmlns:p14="http://schemas.microsoft.com/office/powerpoint/2010/main" val="5729898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200" dirty="0" err="1" smtClean="0"/>
              <a:t>ProtoDUNE</a:t>
            </a:r>
            <a:r>
              <a:rPr lang="en-US" sz="3200" dirty="0" smtClean="0"/>
              <a:t> APA Cable Routing Concept</a:t>
            </a:r>
            <a:endParaRPr lang="en-US" sz="3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914400"/>
            <a:ext cx="8077200" cy="5745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1A67A1FF-B823-4742-80D6-561C6A83480B}" type="slidenum">
              <a:rPr lang="en-US" smtClean="0"/>
              <a:t>8</a:t>
            </a:fld>
            <a:endParaRPr lang="en-US"/>
          </a:p>
        </p:txBody>
      </p:sp>
      <p:sp>
        <p:nvSpPr>
          <p:cNvPr id="5" name="TextBox 4"/>
          <p:cNvSpPr txBox="1"/>
          <p:nvPr/>
        </p:nvSpPr>
        <p:spPr>
          <a:xfrm>
            <a:off x="3724835" y="1219200"/>
            <a:ext cx="1308371" cy="307777"/>
          </a:xfrm>
          <a:prstGeom prst="rect">
            <a:avLst/>
          </a:prstGeom>
          <a:noFill/>
        </p:spPr>
        <p:txBody>
          <a:bodyPr wrap="none" rtlCol="0">
            <a:spAutoFit/>
          </a:bodyPr>
          <a:lstStyle/>
          <a:p>
            <a:r>
              <a:rPr lang="en-US" sz="1400" dirty="0" smtClean="0"/>
              <a:t>50% occupancy</a:t>
            </a:r>
            <a:endParaRPr lang="en-US" sz="1400" dirty="0"/>
          </a:p>
        </p:txBody>
      </p:sp>
      <p:sp>
        <p:nvSpPr>
          <p:cNvPr id="7" name="TextBox 6"/>
          <p:cNvSpPr txBox="1"/>
          <p:nvPr/>
        </p:nvSpPr>
        <p:spPr>
          <a:xfrm>
            <a:off x="1524000" y="1111478"/>
            <a:ext cx="957313" cy="523220"/>
          </a:xfrm>
          <a:prstGeom prst="rect">
            <a:avLst/>
          </a:prstGeom>
          <a:noFill/>
        </p:spPr>
        <p:txBody>
          <a:bodyPr wrap="none" rtlCol="0">
            <a:spAutoFit/>
          </a:bodyPr>
          <a:lstStyle/>
          <a:p>
            <a:r>
              <a:rPr lang="en-US" sz="1400" dirty="0" smtClean="0"/>
              <a:t>25% </a:t>
            </a:r>
            <a:br>
              <a:rPr lang="en-US" sz="1400" dirty="0" smtClean="0"/>
            </a:br>
            <a:r>
              <a:rPr lang="en-US" sz="1400" dirty="0" smtClean="0"/>
              <a:t>occupancy</a:t>
            </a:r>
            <a:endParaRPr lang="en-US" sz="1400" dirty="0"/>
          </a:p>
        </p:txBody>
      </p:sp>
      <p:sp>
        <p:nvSpPr>
          <p:cNvPr id="8" name="TextBox 7"/>
          <p:cNvSpPr txBox="1"/>
          <p:nvPr/>
        </p:nvSpPr>
        <p:spPr>
          <a:xfrm>
            <a:off x="7924800" y="1111478"/>
            <a:ext cx="957313" cy="523220"/>
          </a:xfrm>
          <a:prstGeom prst="rect">
            <a:avLst/>
          </a:prstGeom>
          <a:noFill/>
        </p:spPr>
        <p:txBody>
          <a:bodyPr wrap="none" rtlCol="0">
            <a:spAutoFit/>
          </a:bodyPr>
          <a:lstStyle/>
          <a:p>
            <a:r>
              <a:rPr lang="en-US" sz="1400" dirty="0" smtClean="0"/>
              <a:t>25% </a:t>
            </a:r>
            <a:br>
              <a:rPr lang="en-US" sz="1400" dirty="0" smtClean="0"/>
            </a:br>
            <a:r>
              <a:rPr lang="en-US" sz="1400" dirty="0" smtClean="0"/>
              <a:t>occupancy</a:t>
            </a:r>
            <a:endParaRPr lang="en-US" sz="1400" dirty="0"/>
          </a:p>
        </p:txBody>
      </p:sp>
    </p:spTree>
    <p:extLst>
      <p:ext uri="{BB962C8B-B14F-4D97-AF65-F5344CB8AC3E}">
        <p14:creationId xmlns:p14="http://schemas.microsoft.com/office/powerpoint/2010/main" val="2747636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A Combined TPC + PD Nozzle</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0356" y="1286133"/>
            <a:ext cx="4000500" cy="490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09600" y="1524000"/>
            <a:ext cx="4572000" cy="707886"/>
          </a:xfrm>
          <a:prstGeom prst="rect">
            <a:avLst/>
          </a:prstGeom>
          <a:noFill/>
        </p:spPr>
        <p:txBody>
          <a:bodyPr wrap="square" rtlCol="0">
            <a:spAutoFit/>
          </a:bodyPr>
          <a:lstStyle/>
          <a:p>
            <a:r>
              <a:rPr lang="en-US" sz="2000" dirty="0" smtClean="0"/>
              <a:t>14” CF flange for the cold electronics and bias cables from TWO APAs</a:t>
            </a:r>
            <a:endParaRPr lang="en-US" sz="2000" dirty="0"/>
          </a:p>
        </p:txBody>
      </p:sp>
      <p:sp>
        <p:nvSpPr>
          <p:cNvPr id="6" name="TextBox 5"/>
          <p:cNvSpPr txBox="1"/>
          <p:nvPr/>
        </p:nvSpPr>
        <p:spPr>
          <a:xfrm>
            <a:off x="573741" y="3370729"/>
            <a:ext cx="4572000" cy="707886"/>
          </a:xfrm>
          <a:prstGeom prst="rect">
            <a:avLst/>
          </a:prstGeom>
          <a:noFill/>
        </p:spPr>
        <p:txBody>
          <a:bodyPr wrap="square" rtlCol="0">
            <a:spAutoFit/>
          </a:bodyPr>
          <a:lstStyle/>
          <a:p>
            <a:r>
              <a:rPr lang="en-US" sz="2000" dirty="0" smtClean="0"/>
              <a:t>10” CF flange for the PD cables from TWO APAs plus 4 DB15 connectors</a:t>
            </a:r>
            <a:endParaRPr lang="en-US" sz="2000" dirty="0"/>
          </a:p>
        </p:txBody>
      </p:sp>
      <p:cxnSp>
        <p:nvCxnSpPr>
          <p:cNvPr id="7" name="Straight Arrow Connector 6"/>
          <p:cNvCxnSpPr/>
          <p:nvPr/>
        </p:nvCxnSpPr>
        <p:spPr>
          <a:xfrm>
            <a:off x="4267200" y="2057400"/>
            <a:ext cx="1219200" cy="1744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962400" y="3898900"/>
            <a:ext cx="609600" cy="292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81318" y="5949879"/>
            <a:ext cx="3137647" cy="369332"/>
          </a:xfrm>
          <a:prstGeom prst="rect">
            <a:avLst/>
          </a:prstGeom>
          <a:noFill/>
        </p:spPr>
        <p:txBody>
          <a:bodyPr wrap="square" rtlCol="0">
            <a:spAutoFit/>
          </a:bodyPr>
          <a:lstStyle/>
          <a:p>
            <a:r>
              <a:rPr lang="en-US" dirty="0" smtClean="0"/>
              <a:t>8” pipe for the cryostat nozzle</a:t>
            </a:r>
            <a:endParaRPr lang="en-US" dirty="0"/>
          </a:p>
        </p:txBody>
      </p:sp>
      <p:cxnSp>
        <p:nvCxnSpPr>
          <p:cNvPr id="12" name="Straight Arrow Connector 11"/>
          <p:cNvCxnSpPr/>
          <p:nvPr/>
        </p:nvCxnSpPr>
        <p:spPr>
          <a:xfrm flipV="1">
            <a:off x="3962400" y="5949879"/>
            <a:ext cx="2590800" cy="184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36494" y="6465332"/>
            <a:ext cx="7936006" cy="369332"/>
          </a:xfrm>
          <a:prstGeom prst="rect">
            <a:avLst/>
          </a:prstGeom>
          <a:noFill/>
        </p:spPr>
        <p:txBody>
          <a:bodyPr wrap="square" rtlCol="0">
            <a:spAutoFit/>
          </a:bodyPr>
          <a:lstStyle/>
          <a:p>
            <a:r>
              <a:rPr lang="en-US" dirty="0" smtClean="0"/>
              <a:t>Lifting the field cage panels through these ports remains possibility.</a:t>
            </a:r>
            <a:endParaRPr lang="en-US" dirty="0"/>
          </a:p>
        </p:txBody>
      </p:sp>
      <p:sp>
        <p:nvSpPr>
          <p:cNvPr id="5" name="Slide Number Placeholder 4"/>
          <p:cNvSpPr>
            <a:spLocks noGrp="1"/>
          </p:cNvSpPr>
          <p:nvPr>
            <p:ph type="sldNum" sz="quarter" idx="12"/>
          </p:nvPr>
        </p:nvSpPr>
        <p:spPr/>
        <p:txBody>
          <a:bodyPr/>
          <a:lstStyle/>
          <a:p>
            <a:fld id="{1A67A1FF-B823-4742-80D6-561C6A83480B}" type="slidenum">
              <a:rPr lang="en-US" smtClean="0"/>
              <a:t>9</a:t>
            </a:fld>
            <a:endParaRPr lang="en-US"/>
          </a:p>
        </p:txBody>
      </p:sp>
    </p:spTree>
    <p:extLst>
      <p:ext uri="{BB962C8B-B14F-4D97-AF65-F5344CB8AC3E}">
        <p14:creationId xmlns:p14="http://schemas.microsoft.com/office/powerpoint/2010/main" val="394645334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S103460554">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spDef>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 xmlns:thm15="http://schemas.microsoft.com/office/thememl/2012/main" name="Rules design template" id="{FF6A9B0F-C8B8-4CC7-884F-ED15A6D8506E}" vid="{22252C17-64FB-4EF8-9329-A5DD51CEEA56}"/>
    </a:ext>
  </a:extLst>
</a:theme>
</file>

<file path=ppt/theme/theme3.xml><?xml version="1.0" encoding="utf-8"?>
<a:theme xmlns:a="http://schemas.openxmlformats.org/drawingml/2006/main" name="1_TS103460554">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spDef>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 xmlns:thm15="http://schemas.microsoft.com/office/thememl/2012/main" name="Rules design template" id="{FF6A9B0F-C8B8-4CC7-884F-ED15A6D8506E}" vid="{22252C17-64FB-4EF8-9329-A5DD51CEEA56}"/>
    </a:ext>
  </a:extLst>
</a:theme>
</file>

<file path=ppt/theme/theme4.xml><?xml version="1.0" encoding="utf-8"?>
<a:theme xmlns:a="http://schemas.openxmlformats.org/drawingml/2006/main" name="2_TS103460554">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spDef>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 xmlns:thm15="http://schemas.microsoft.com/office/thememl/2012/main" name="Rules design template" id="{FF6A9B0F-C8B8-4CC7-884F-ED15A6D8506E}" vid="{22252C17-64FB-4EF8-9329-A5DD51CEEA56}"/>
    </a:ext>
  </a:extLst>
</a:theme>
</file>

<file path=ppt/theme/theme5.xml><?xml version="1.0" encoding="utf-8"?>
<a:theme xmlns:a="http://schemas.openxmlformats.org/drawingml/2006/main" name="3_TS103460554">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spDef>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xmlns="" name="Rules design template" id="{FF6A9B0F-C8B8-4CC7-884F-ED15A6D8506E}" vid="{22252C17-64FB-4EF8-9329-A5DD51CEEA56}"/>
    </a:ext>
  </a:extLst>
</a:theme>
</file>

<file path=ppt/theme/theme6.xml><?xml version="1.0" encoding="utf-8"?>
<a:theme xmlns:a="http://schemas.openxmlformats.org/drawingml/2006/main" name="4_TS103460554">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Century Gothic-Palatino Linotyp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spDef>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xmlns="" name="Rules design template" id="{FF6A9B0F-C8B8-4CC7-884F-ED15A6D8506E}" vid="{22252C17-64FB-4EF8-9329-A5DD51CEEA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2317</TotalTime>
  <Words>1234</Words>
  <Application>Microsoft Office PowerPoint</Application>
  <PresentationFormat>On-screen Show (4:3)</PresentationFormat>
  <Paragraphs>195</Paragraphs>
  <Slides>25</Slides>
  <Notes>0</Notes>
  <HiddenSlides>0</HiddenSlides>
  <MMClips>0</MMClips>
  <ScaleCrop>false</ScaleCrop>
  <HeadingPairs>
    <vt:vector size="4" baseType="variant">
      <vt:variant>
        <vt:lpstr>Theme</vt:lpstr>
      </vt:variant>
      <vt:variant>
        <vt:i4>6</vt:i4>
      </vt:variant>
      <vt:variant>
        <vt:lpstr>Slide Titles</vt:lpstr>
      </vt:variant>
      <vt:variant>
        <vt:i4>25</vt:i4>
      </vt:variant>
    </vt:vector>
  </HeadingPairs>
  <TitlesOfParts>
    <vt:vector size="31" baseType="lpstr">
      <vt:lpstr>Office Theme</vt:lpstr>
      <vt:lpstr>TS103460554</vt:lpstr>
      <vt:lpstr>1_TS103460554</vt:lpstr>
      <vt:lpstr>2_TS103460554</vt:lpstr>
      <vt:lpstr>3_TS103460554</vt:lpstr>
      <vt:lpstr>4_TS103460554</vt:lpstr>
      <vt:lpstr>TPC Cold Electronics and Photon Detectors Interfaces</vt:lpstr>
      <vt:lpstr>TPC Readout Electronics</vt:lpstr>
      <vt:lpstr>DUNE 35 Ton Cold Electronics – Basis of SBND FEMB Design</vt:lpstr>
      <vt:lpstr>SBND Cold Electronics Boards</vt:lpstr>
      <vt:lpstr>SBND FEMB Design – Analog Mother Board</vt:lpstr>
      <vt:lpstr>SBND FEMB Design – FPGA Mezzanine</vt:lpstr>
      <vt:lpstr>Modular Electronics Enclosure Concept</vt:lpstr>
      <vt:lpstr>ProtoDUNE APA Cable Routing Concept</vt:lpstr>
      <vt:lpstr>A Combined TPC + PD Nozzle</vt:lpstr>
      <vt:lpstr>SBND Warm Interface Electronics</vt:lpstr>
      <vt:lpstr>Integrated Cable Strain Relief and Baffle</vt:lpstr>
      <vt:lpstr>Signal Feed-through</vt:lpstr>
      <vt:lpstr>PCB Based Signal Feed-through </vt:lpstr>
      <vt:lpstr>CE Signal Flange Construction</vt:lpstr>
      <vt:lpstr>CE Flange: Cold Side</vt:lpstr>
      <vt:lpstr>CE Flange: Cold Side, with Cable Strain Relieves</vt:lpstr>
      <vt:lpstr>CE Flange: Warm Side</vt:lpstr>
      <vt:lpstr>Photon Detection System Cables</vt:lpstr>
      <vt:lpstr>PD Cable Flange</vt:lpstr>
      <vt:lpstr>Cold Side</vt:lpstr>
      <vt:lpstr>Warm Side</vt:lpstr>
      <vt:lpstr>TPC +PD Cable Cross Section</vt:lpstr>
      <vt:lpstr>Cable Size vs APA Opening: Can we route lower APA cables through the frame?</vt:lpstr>
      <vt:lpstr>TPC Cables Through Roof Nozzle</vt:lpstr>
      <vt:lpstr>Power, Rack Requirements (ProtoDUNE)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TPC Cold Electronics Interface</dc:title>
  <dc:creator>Bo Yu</dc:creator>
  <cp:lastModifiedBy>Bo Yu</cp:lastModifiedBy>
  <cp:revision>31</cp:revision>
  <dcterms:created xsi:type="dcterms:W3CDTF">2015-11-08T18:07:53Z</dcterms:created>
  <dcterms:modified xsi:type="dcterms:W3CDTF">2015-11-11T07:35:45Z</dcterms:modified>
</cp:coreProperties>
</file>