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82" r:id="rId2"/>
    <p:sldMasterId id="2147483687" r:id="rId3"/>
    <p:sldMasterId id="2147483692" r:id="rId4"/>
  </p:sldMasterIdLst>
  <p:notesMasterIdLst>
    <p:notesMasterId r:id="rId18"/>
  </p:notesMasterIdLst>
  <p:handoutMasterIdLst>
    <p:handoutMasterId r:id="rId19"/>
  </p:handoutMasterIdLst>
  <p:sldIdLst>
    <p:sldId id="261" r:id="rId5"/>
    <p:sldId id="262" r:id="rId6"/>
    <p:sldId id="270" r:id="rId7"/>
    <p:sldId id="275" r:id="rId8"/>
    <p:sldId id="276" r:id="rId9"/>
    <p:sldId id="264" r:id="rId10"/>
    <p:sldId id="273" r:id="rId11"/>
    <p:sldId id="277" r:id="rId12"/>
    <p:sldId id="278" r:id="rId13"/>
    <p:sldId id="274" r:id="rId14"/>
    <p:sldId id="269" r:id="rId15"/>
    <p:sldId id="279" r:id="rId16"/>
    <p:sldId id="280" r:id="rId17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387C"/>
    <a:srgbClr val="009900"/>
    <a:srgbClr val="993300"/>
    <a:srgbClr val="080808"/>
    <a:srgbClr val="FF9900"/>
    <a:srgbClr val="FFFF99"/>
    <a:srgbClr val="104282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 snapToObjects="1">
      <p:cViewPr varScale="1">
        <p:scale>
          <a:sx n="115" d="100"/>
          <a:sy n="115" d="100"/>
        </p:scale>
        <p:origin x="79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psaiz:Downloads:ggus-tickets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5.3876478318002602E-2"/>
          <c:y val="6.2350265920699199E-2"/>
          <c:w val="0.89750328515111699"/>
          <c:h val="0.82973815417545804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Sheet2!$E$1</c:f>
              <c:strCache>
                <c:ptCount val="1"/>
                <c:pt idx="0">
                  <c:v>Total ALICE</c:v>
                </c:pt>
              </c:strCache>
            </c:strRef>
          </c:tx>
          <c:spPr>
            <a:ln w="12700">
              <a:solidFill>
                <a:srgbClr val="000080"/>
              </a:solidFill>
              <a:prstDash val="solid"/>
            </a:ln>
          </c:spPr>
          <c:marker>
            <c:symbol val="diamond"/>
            <c:size val="5"/>
            <c:spPr>
              <a:solidFill>
                <a:srgbClr val="000090"/>
              </a:solidFill>
              <a:ln>
                <a:solidFill>
                  <a:srgbClr val="000080"/>
                </a:solidFill>
                <a:prstDash val="solid"/>
              </a:ln>
            </c:spPr>
          </c:marker>
          <c:xVal>
            <c:numRef>
              <c:f>Sheet2!$A$2:$A$361</c:f>
              <c:numCache>
                <c:formatCode>d\-mmm</c:formatCode>
                <c:ptCount val="360"/>
                <c:pt idx="0">
                  <c:v>41281</c:v>
                </c:pt>
                <c:pt idx="1">
                  <c:v>41288</c:v>
                </c:pt>
                <c:pt idx="2">
                  <c:v>41295</c:v>
                </c:pt>
                <c:pt idx="3">
                  <c:v>41302</c:v>
                </c:pt>
                <c:pt idx="4">
                  <c:v>41309</c:v>
                </c:pt>
                <c:pt idx="5">
                  <c:v>41316</c:v>
                </c:pt>
                <c:pt idx="6">
                  <c:v>41323</c:v>
                </c:pt>
                <c:pt idx="7">
                  <c:v>41330</c:v>
                </c:pt>
                <c:pt idx="8">
                  <c:v>41337</c:v>
                </c:pt>
                <c:pt idx="9">
                  <c:v>41344</c:v>
                </c:pt>
                <c:pt idx="10">
                  <c:v>41351</c:v>
                </c:pt>
                <c:pt idx="11">
                  <c:v>41358</c:v>
                </c:pt>
                <c:pt idx="12">
                  <c:v>41365</c:v>
                </c:pt>
                <c:pt idx="13">
                  <c:v>41372</c:v>
                </c:pt>
                <c:pt idx="14">
                  <c:v>41379</c:v>
                </c:pt>
                <c:pt idx="15">
                  <c:v>41386</c:v>
                </c:pt>
                <c:pt idx="16">
                  <c:v>41393</c:v>
                </c:pt>
                <c:pt idx="17">
                  <c:v>41400</c:v>
                </c:pt>
                <c:pt idx="18">
                  <c:v>41407</c:v>
                </c:pt>
                <c:pt idx="19">
                  <c:v>41414</c:v>
                </c:pt>
                <c:pt idx="20">
                  <c:v>41421</c:v>
                </c:pt>
                <c:pt idx="21">
                  <c:v>41428</c:v>
                </c:pt>
                <c:pt idx="22">
                  <c:v>41435</c:v>
                </c:pt>
                <c:pt idx="23">
                  <c:v>41442</c:v>
                </c:pt>
                <c:pt idx="24">
                  <c:v>41449</c:v>
                </c:pt>
                <c:pt idx="25">
                  <c:v>41456</c:v>
                </c:pt>
                <c:pt idx="26">
                  <c:v>41463</c:v>
                </c:pt>
                <c:pt idx="27">
                  <c:v>41470</c:v>
                </c:pt>
                <c:pt idx="28">
                  <c:v>41477</c:v>
                </c:pt>
                <c:pt idx="29">
                  <c:v>41484</c:v>
                </c:pt>
                <c:pt idx="30">
                  <c:v>41491</c:v>
                </c:pt>
                <c:pt idx="31">
                  <c:v>41498</c:v>
                </c:pt>
                <c:pt idx="32">
                  <c:v>41505</c:v>
                </c:pt>
                <c:pt idx="33">
                  <c:v>41512</c:v>
                </c:pt>
                <c:pt idx="34">
                  <c:v>41519</c:v>
                </c:pt>
                <c:pt idx="35">
                  <c:v>41526</c:v>
                </c:pt>
                <c:pt idx="36">
                  <c:v>41533</c:v>
                </c:pt>
                <c:pt idx="37">
                  <c:v>41540</c:v>
                </c:pt>
                <c:pt idx="38">
                  <c:v>41547</c:v>
                </c:pt>
                <c:pt idx="39">
                  <c:v>41554</c:v>
                </c:pt>
                <c:pt idx="40">
                  <c:v>41561</c:v>
                </c:pt>
                <c:pt idx="41">
                  <c:v>41568</c:v>
                </c:pt>
                <c:pt idx="42">
                  <c:v>41575</c:v>
                </c:pt>
                <c:pt idx="43">
                  <c:v>41582</c:v>
                </c:pt>
                <c:pt idx="44">
                  <c:v>41589</c:v>
                </c:pt>
                <c:pt idx="45">
                  <c:v>41596</c:v>
                </c:pt>
                <c:pt idx="46">
                  <c:v>41603</c:v>
                </c:pt>
                <c:pt idx="47">
                  <c:v>41610</c:v>
                </c:pt>
                <c:pt idx="48">
                  <c:v>41617</c:v>
                </c:pt>
                <c:pt idx="49">
                  <c:v>41624</c:v>
                </c:pt>
                <c:pt idx="50">
                  <c:v>41631</c:v>
                </c:pt>
                <c:pt idx="51">
                  <c:v>41638</c:v>
                </c:pt>
                <c:pt idx="52">
                  <c:v>41645</c:v>
                </c:pt>
                <c:pt idx="53">
                  <c:v>41652</c:v>
                </c:pt>
                <c:pt idx="54">
                  <c:v>41659</c:v>
                </c:pt>
                <c:pt idx="55">
                  <c:v>41666</c:v>
                </c:pt>
                <c:pt idx="56">
                  <c:v>41673</c:v>
                </c:pt>
                <c:pt idx="57">
                  <c:v>41680</c:v>
                </c:pt>
                <c:pt idx="58">
                  <c:v>41687</c:v>
                </c:pt>
                <c:pt idx="59">
                  <c:v>41694</c:v>
                </c:pt>
                <c:pt idx="60">
                  <c:v>41701</c:v>
                </c:pt>
                <c:pt idx="61">
                  <c:v>41708</c:v>
                </c:pt>
                <c:pt idx="62">
                  <c:v>41715</c:v>
                </c:pt>
                <c:pt idx="63">
                  <c:v>41722</c:v>
                </c:pt>
                <c:pt idx="64">
                  <c:v>41729</c:v>
                </c:pt>
                <c:pt idx="65">
                  <c:v>41736</c:v>
                </c:pt>
                <c:pt idx="66">
                  <c:v>41743</c:v>
                </c:pt>
                <c:pt idx="67">
                  <c:v>41750</c:v>
                </c:pt>
                <c:pt idx="68">
                  <c:v>41757</c:v>
                </c:pt>
                <c:pt idx="69">
                  <c:v>41764</c:v>
                </c:pt>
                <c:pt idx="70">
                  <c:v>41771</c:v>
                </c:pt>
                <c:pt idx="71">
                  <c:v>41778</c:v>
                </c:pt>
                <c:pt idx="72">
                  <c:v>41785</c:v>
                </c:pt>
                <c:pt idx="73">
                  <c:v>41792</c:v>
                </c:pt>
                <c:pt idx="74">
                  <c:v>41799</c:v>
                </c:pt>
                <c:pt idx="75">
                  <c:v>41806</c:v>
                </c:pt>
                <c:pt idx="76">
                  <c:v>41813</c:v>
                </c:pt>
                <c:pt idx="77">
                  <c:v>41820</c:v>
                </c:pt>
                <c:pt idx="78">
                  <c:v>41827</c:v>
                </c:pt>
                <c:pt idx="79">
                  <c:v>41834</c:v>
                </c:pt>
                <c:pt idx="80">
                  <c:v>41841</c:v>
                </c:pt>
                <c:pt idx="81">
                  <c:v>41848</c:v>
                </c:pt>
                <c:pt idx="82">
                  <c:v>41855</c:v>
                </c:pt>
                <c:pt idx="83">
                  <c:v>41862</c:v>
                </c:pt>
                <c:pt idx="84">
                  <c:v>41869</c:v>
                </c:pt>
                <c:pt idx="85">
                  <c:v>41876</c:v>
                </c:pt>
                <c:pt idx="86">
                  <c:v>41883</c:v>
                </c:pt>
                <c:pt idx="87">
                  <c:v>41890</c:v>
                </c:pt>
                <c:pt idx="88">
                  <c:v>41897</c:v>
                </c:pt>
                <c:pt idx="89">
                  <c:v>41904</c:v>
                </c:pt>
                <c:pt idx="90">
                  <c:v>41911</c:v>
                </c:pt>
                <c:pt idx="91">
                  <c:v>41918</c:v>
                </c:pt>
                <c:pt idx="92">
                  <c:v>41925</c:v>
                </c:pt>
                <c:pt idx="93">
                  <c:v>41932</c:v>
                </c:pt>
                <c:pt idx="94">
                  <c:v>41939</c:v>
                </c:pt>
                <c:pt idx="95">
                  <c:v>41946</c:v>
                </c:pt>
                <c:pt idx="96">
                  <c:v>41953</c:v>
                </c:pt>
                <c:pt idx="97">
                  <c:v>41960</c:v>
                </c:pt>
                <c:pt idx="98">
                  <c:v>41967</c:v>
                </c:pt>
                <c:pt idx="99">
                  <c:v>41974</c:v>
                </c:pt>
                <c:pt idx="100">
                  <c:v>41981</c:v>
                </c:pt>
                <c:pt idx="101">
                  <c:v>41988</c:v>
                </c:pt>
                <c:pt idx="102">
                  <c:v>41995</c:v>
                </c:pt>
                <c:pt idx="103">
                  <c:v>42002</c:v>
                </c:pt>
                <c:pt idx="104">
                  <c:v>42009</c:v>
                </c:pt>
                <c:pt idx="105">
                  <c:v>42016</c:v>
                </c:pt>
                <c:pt idx="106">
                  <c:v>42023</c:v>
                </c:pt>
                <c:pt idx="107">
                  <c:v>42030</c:v>
                </c:pt>
                <c:pt idx="108">
                  <c:v>42037</c:v>
                </c:pt>
                <c:pt idx="109">
                  <c:v>42044</c:v>
                </c:pt>
                <c:pt idx="110">
                  <c:v>42051</c:v>
                </c:pt>
                <c:pt idx="111">
                  <c:v>42058</c:v>
                </c:pt>
                <c:pt idx="112">
                  <c:v>42065</c:v>
                </c:pt>
                <c:pt idx="113">
                  <c:v>42072</c:v>
                </c:pt>
                <c:pt idx="114">
                  <c:v>42079</c:v>
                </c:pt>
                <c:pt idx="115">
                  <c:v>42086</c:v>
                </c:pt>
                <c:pt idx="116">
                  <c:v>42093</c:v>
                </c:pt>
                <c:pt idx="117">
                  <c:v>42100</c:v>
                </c:pt>
                <c:pt idx="118">
                  <c:v>42107</c:v>
                </c:pt>
                <c:pt idx="119">
                  <c:v>42114</c:v>
                </c:pt>
                <c:pt idx="120">
                  <c:v>42121</c:v>
                </c:pt>
                <c:pt idx="121">
                  <c:v>42128</c:v>
                </c:pt>
                <c:pt idx="122">
                  <c:v>42135</c:v>
                </c:pt>
                <c:pt idx="123">
                  <c:v>42142</c:v>
                </c:pt>
                <c:pt idx="124">
                  <c:v>42149</c:v>
                </c:pt>
                <c:pt idx="125">
                  <c:v>42156</c:v>
                </c:pt>
                <c:pt idx="126">
                  <c:v>42163</c:v>
                </c:pt>
                <c:pt idx="127">
                  <c:v>42170</c:v>
                </c:pt>
                <c:pt idx="128">
                  <c:v>42177</c:v>
                </c:pt>
                <c:pt idx="129">
                  <c:v>42184</c:v>
                </c:pt>
                <c:pt idx="130">
                  <c:v>42191</c:v>
                </c:pt>
                <c:pt idx="131">
                  <c:v>42198</c:v>
                </c:pt>
                <c:pt idx="132">
                  <c:v>42205</c:v>
                </c:pt>
                <c:pt idx="133">
                  <c:v>42212</c:v>
                </c:pt>
                <c:pt idx="134">
                  <c:v>42219</c:v>
                </c:pt>
                <c:pt idx="135">
                  <c:v>42226</c:v>
                </c:pt>
                <c:pt idx="136">
                  <c:v>42233</c:v>
                </c:pt>
                <c:pt idx="137">
                  <c:v>42240</c:v>
                </c:pt>
                <c:pt idx="138">
                  <c:v>42247</c:v>
                </c:pt>
                <c:pt idx="139">
                  <c:v>42254</c:v>
                </c:pt>
                <c:pt idx="140">
                  <c:v>42261</c:v>
                </c:pt>
                <c:pt idx="141">
                  <c:v>42268</c:v>
                </c:pt>
                <c:pt idx="142">
                  <c:v>42275</c:v>
                </c:pt>
                <c:pt idx="143">
                  <c:v>42282</c:v>
                </c:pt>
                <c:pt idx="144">
                  <c:v>42289</c:v>
                </c:pt>
                <c:pt idx="145">
                  <c:v>42296</c:v>
                </c:pt>
                <c:pt idx="146">
                  <c:v>42303</c:v>
                </c:pt>
                <c:pt idx="147">
                  <c:v>42310</c:v>
                </c:pt>
                <c:pt idx="148">
                  <c:v>42317</c:v>
                </c:pt>
                <c:pt idx="149">
                  <c:v>42324</c:v>
                </c:pt>
                <c:pt idx="150">
                  <c:v>42331</c:v>
                </c:pt>
                <c:pt idx="151">
                  <c:v>42338</c:v>
                </c:pt>
                <c:pt idx="152">
                  <c:v>42345</c:v>
                </c:pt>
                <c:pt idx="153">
                  <c:v>42352</c:v>
                </c:pt>
                <c:pt idx="154">
                  <c:v>42359</c:v>
                </c:pt>
                <c:pt idx="155">
                  <c:v>42366</c:v>
                </c:pt>
                <c:pt idx="156">
                  <c:v>42373</c:v>
                </c:pt>
                <c:pt idx="157">
                  <c:v>42380</c:v>
                </c:pt>
              </c:numCache>
            </c:numRef>
          </c:xVal>
          <c:yVal>
            <c:numRef>
              <c:f>Sheet2!$E$2:$E$360</c:f>
              <c:numCache>
                <c:formatCode>General</c:formatCode>
                <c:ptCount val="359"/>
                <c:pt idx="0">
                  <c:v>0</c:v>
                </c:pt>
                <c:pt idx="1">
                  <c:v>0</c:v>
                </c:pt>
                <c:pt idx="2">
                  <c:v>5</c:v>
                </c:pt>
                <c:pt idx="3">
                  <c:v>0</c:v>
                </c:pt>
                <c:pt idx="4">
                  <c:v>0</c:v>
                </c:pt>
                <c:pt idx="5">
                  <c:v>2</c:v>
                </c:pt>
                <c:pt idx="6">
                  <c:v>1</c:v>
                </c:pt>
                <c:pt idx="7">
                  <c:v>4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2</c:v>
                </c:pt>
                <c:pt idx="13">
                  <c:v>2</c:v>
                </c:pt>
                <c:pt idx="14">
                  <c:v>1</c:v>
                </c:pt>
                <c:pt idx="15">
                  <c:v>2</c:v>
                </c:pt>
                <c:pt idx="16">
                  <c:v>1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1</c:v>
                </c:pt>
                <c:pt idx="21">
                  <c:v>0</c:v>
                </c:pt>
                <c:pt idx="22">
                  <c:v>0</c:v>
                </c:pt>
                <c:pt idx="23">
                  <c:v>1</c:v>
                </c:pt>
                <c:pt idx="24">
                  <c:v>1</c:v>
                </c:pt>
                <c:pt idx="25">
                  <c:v>1</c:v>
                </c:pt>
                <c:pt idx="26">
                  <c:v>53</c:v>
                </c:pt>
                <c:pt idx="27">
                  <c:v>2</c:v>
                </c:pt>
                <c:pt idx="28">
                  <c:v>7</c:v>
                </c:pt>
                <c:pt idx="29">
                  <c:v>1</c:v>
                </c:pt>
                <c:pt idx="30">
                  <c:v>5</c:v>
                </c:pt>
                <c:pt idx="31">
                  <c:v>1</c:v>
                </c:pt>
                <c:pt idx="32">
                  <c:v>0</c:v>
                </c:pt>
                <c:pt idx="33">
                  <c:v>1</c:v>
                </c:pt>
                <c:pt idx="34">
                  <c:v>1</c:v>
                </c:pt>
                <c:pt idx="35">
                  <c:v>3</c:v>
                </c:pt>
                <c:pt idx="36">
                  <c:v>2</c:v>
                </c:pt>
                <c:pt idx="37">
                  <c:v>2</c:v>
                </c:pt>
                <c:pt idx="38">
                  <c:v>0</c:v>
                </c:pt>
                <c:pt idx="39">
                  <c:v>1</c:v>
                </c:pt>
                <c:pt idx="40">
                  <c:v>3</c:v>
                </c:pt>
                <c:pt idx="41">
                  <c:v>1</c:v>
                </c:pt>
                <c:pt idx="42">
                  <c:v>1</c:v>
                </c:pt>
                <c:pt idx="43">
                  <c:v>4</c:v>
                </c:pt>
                <c:pt idx="44">
                  <c:v>3</c:v>
                </c:pt>
                <c:pt idx="45">
                  <c:v>0</c:v>
                </c:pt>
                <c:pt idx="46">
                  <c:v>0</c:v>
                </c:pt>
                <c:pt idx="47">
                  <c:v>1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3</c:v>
                </c:pt>
                <c:pt idx="55">
                  <c:v>1</c:v>
                </c:pt>
                <c:pt idx="56">
                  <c:v>0</c:v>
                </c:pt>
                <c:pt idx="57">
                  <c:v>0</c:v>
                </c:pt>
                <c:pt idx="58">
                  <c:v>1</c:v>
                </c:pt>
                <c:pt idx="59">
                  <c:v>2</c:v>
                </c:pt>
                <c:pt idx="60">
                  <c:v>2</c:v>
                </c:pt>
                <c:pt idx="61">
                  <c:v>1</c:v>
                </c:pt>
                <c:pt idx="62">
                  <c:v>0</c:v>
                </c:pt>
                <c:pt idx="63">
                  <c:v>4</c:v>
                </c:pt>
                <c:pt idx="64">
                  <c:v>2</c:v>
                </c:pt>
                <c:pt idx="65">
                  <c:v>4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3</c:v>
                </c:pt>
                <c:pt idx="72">
                  <c:v>2</c:v>
                </c:pt>
                <c:pt idx="73">
                  <c:v>1</c:v>
                </c:pt>
                <c:pt idx="74">
                  <c:v>1</c:v>
                </c:pt>
                <c:pt idx="75">
                  <c:v>3</c:v>
                </c:pt>
                <c:pt idx="76">
                  <c:v>0</c:v>
                </c:pt>
                <c:pt idx="77">
                  <c:v>0</c:v>
                </c:pt>
                <c:pt idx="78">
                  <c:v>2</c:v>
                </c:pt>
                <c:pt idx="79">
                  <c:v>2</c:v>
                </c:pt>
                <c:pt idx="80">
                  <c:v>1</c:v>
                </c:pt>
                <c:pt idx="81">
                  <c:v>0</c:v>
                </c:pt>
                <c:pt idx="82">
                  <c:v>0</c:v>
                </c:pt>
                <c:pt idx="83">
                  <c:v>2</c:v>
                </c:pt>
                <c:pt idx="84">
                  <c:v>1</c:v>
                </c:pt>
                <c:pt idx="85">
                  <c:v>0</c:v>
                </c:pt>
                <c:pt idx="86">
                  <c:v>1</c:v>
                </c:pt>
                <c:pt idx="87">
                  <c:v>3</c:v>
                </c:pt>
                <c:pt idx="88">
                  <c:v>1</c:v>
                </c:pt>
                <c:pt idx="89">
                  <c:v>2</c:v>
                </c:pt>
                <c:pt idx="90">
                  <c:v>0</c:v>
                </c:pt>
                <c:pt idx="91">
                  <c:v>4</c:v>
                </c:pt>
                <c:pt idx="92">
                  <c:v>5</c:v>
                </c:pt>
                <c:pt idx="93">
                  <c:v>3</c:v>
                </c:pt>
                <c:pt idx="94">
                  <c:v>2</c:v>
                </c:pt>
                <c:pt idx="95">
                  <c:v>16</c:v>
                </c:pt>
                <c:pt idx="96">
                  <c:v>0</c:v>
                </c:pt>
                <c:pt idx="97">
                  <c:v>2</c:v>
                </c:pt>
                <c:pt idx="98">
                  <c:v>1</c:v>
                </c:pt>
                <c:pt idx="99">
                  <c:v>1</c:v>
                </c:pt>
                <c:pt idx="100">
                  <c:v>1</c:v>
                </c:pt>
                <c:pt idx="101">
                  <c:v>3</c:v>
                </c:pt>
                <c:pt idx="102">
                  <c:v>1</c:v>
                </c:pt>
                <c:pt idx="103">
                  <c:v>0</c:v>
                </c:pt>
                <c:pt idx="104">
                  <c:v>1</c:v>
                </c:pt>
                <c:pt idx="105">
                  <c:v>1</c:v>
                </c:pt>
                <c:pt idx="106">
                  <c:v>1</c:v>
                </c:pt>
                <c:pt idx="107">
                  <c:v>2</c:v>
                </c:pt>
                <c:pt idx="108">
                  <c:v>2</c:v>
                </c:pt>
                <c:pt idx="109">
                  <c:v>4</c:v>
                </c:pt>
                <c:pt idx="110">
                  <c:v>2</c:v>
                </c:pt>
                <c:pt idx="111">
                  <c:v>0</c:v>
                </c:pt>
                <c:pt idx="112">
                  <c:v>1</c:v>
                </c:pt>
                <c:pt idx="113">
                  <c:v>4</c:v>
                </c:pt>
                <c:pt idx="114">
                  <c:v>0</c:v>
                </c:pt>
                <c:pt idx="115">
                  <c:v>2</c:v>
                </c:pt>
                <c:pt idx="116">
                  <c:v>2</c:v>
                </c:pt>
                <c:pt idx="117">
                  <c:v>0</c:v>
                </c:pt>
                <c:pt idx="118">
                  <c:v>1</c:v>
                </c:pt>
                <c:pt idx="119">
                  <c:v>3</c:v>
                </c:pt>
                <c:pt idx="120">
                  <c:v>1</c:v>
                </c:pt>
                <c:pt idx="121">
                  <c:v>0</c:v>
                </c:pt>
                <c:pt idx="122">
                  <c:v>0</c:v>
                </c:pt>
                <c:pt idx="123">
                  <c:v>4</c:v>
                </c:pt>
                <c:pt idx="124">
                  <c:v>0</c:v>
                </c:pt>
                <c:pt idx="125">
                  <c:v>1</c:v>
                </c:pt>
                <c:pt idx="126">
                  <c:v>3</c:v>
                </c:pt>
                <c:pt idx="127">
                  <c:v>0</c:v>
                </c:pt>
                <c:pt idx="128">
                  <c:v>3</c:v>
                </c:pt>
                <c:pt idx="129">
                  <c:v>0</c:v>
                </c:pt>
                <c:pt idx="130">
                  <c:v>0</c:v>
                </c:pt>
                <c:pt idx="131">
                  <c:v>3</c:v>
                </c:pt>
                <c:pt idx="132">
                  <c:v>3</c:v>
                </c:pt>
                <c:pt idx="133">
                  <c:v>0</c:v>
                </c:pt>
                <c:pt idx="134">
                  <c:v>1</c:v>
                </c:pt>
                <c:pt idx="135">
                  <c:v>0</c:v>
                </c:pt>
                <c:pt idx="136">
                  <c:v>2</c:v>
                </c:pt>
                <c:pt idx="137">
                  <c:v>0</c:v>
                </c:pt>
                <c:pt idx="138">
                  <c:v>0</c:v>
                </c:pt>
                <c:pt idx="139">
                  <c:v>2</c:v>
                </c:pt>
                <c:pt idx="140">
                  <c:v>1</c:v>
                </c:pt>
                <c:pt idx="141">
                  <c:v>1</c:v>
                </c:pt>
                <c:pt idx="142">
                  <c:v>2</c:v>
                </c:pt>
                <c:pt idx="143">
                  <c:v>0</c:v>
                </c:pt>
                <c:pt idx="144">
                  <c:v>1</c:v>
                </c:pt>
                <c:pt idx="145">
                  <c:v>0</c:v>
                </c:pt>
                <c:pt idx="146">
                  <c:v>0</c:v>
                </c:pt>
                <c:pt idx="147">
                  <c:v>4</c:v>
                </c:pt>
                <c:pt idx="148">
                  <c:v>6</c:v>
                </c:pt>
                <c:pt idx="149">
                  <c:v>0</c:v>
                </c:pt>
                <c:pt idx="150">
                  <c:v>1</c:v>
                </c:pt>
                <c:pt idx="151">
                  <c:v>6</c:v>
                </c:pt>
                <c:pt idx="152">
                  <c:v>1</c:v>
                </c:pt>
                <c:pt idx="153">
                  <c:v>1</c:v>
                </c:pt>
                <c:pt idx="154">
                  <c:v>0</c:v>
                </c:pt>
                <c:pt idx="155">
                  <c:v>5</c:v>
                </c:pt>
                <c:pt idx="156">
                  <c:v>3</c:v>
                </c:pt>
                <c:pt idx="157">
                  <c:v>0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Sheet2!$I$1</c:f>
              <c:strCache>
                <c:ptCount val="1"/>
                <c:pt idx="0">
                  <c:v>Total ATLAS</c:v>
                </c:pt>
              </c:strCache>
            </c:strRef>
          </c:tx>
          <c:spPr>
            <a:ln w="12700">
              <a:solidFill>
                <a:srgbClr val="993366"/>
              </a:solidFill>
              <a:prstDash val="solid"/>
            </a:ln>
          </c:spPr>
          <c:marker>
            <c:symbol val="square"/>
            <c:size val="5"/>
            <c:spPr>
              <a:solidFill>
                <a:srgbClr val="F20884"/>
              </a:solidFill>
              <a:ln>
                <a:solidFill>
                  <a:srgbClr val="993366"/>
                </a:solidFill>
                <a:prstDash val="solid"/>
              </a:ln>
            </c:spPr>
          </c:marker>
          <c:xVal>
            <c:numRef>
              <c:f>Sheet2!$A$2:$A$361</c:f>
              <c:numCache>
                <c:formatCode>d\-mmm</c:formatCode>
                <c:ptCount val="360"/>
                <c:pt idx="0">
                  <c:v>41281</c:v>
                </c:pt>
                <c:pt idx="1">
                  <c:v>41288</c:v>
                </c:pt>
                <c:pt idx="2">
                  <c:v>41295</c:v>
                </c:pt>
                <c:pt idx="3">
                  <c:v>41302</c:v>
                </c:pt>
                <c:pt idx="4">
                  <c:v>41309</c:v>
                </c:pt>
                <c:pt idx="5">
                  <c:v>41316</c:v>
                </c:pt>
                <c:pt idx="6">
                  <c:v>41323</c:v>
                </c:pt>
                <c:pt idx="7">
                  <c:v>41330</c:v>
                </c:pt>
                <c:pt idx="8">
                  <c:v>41337</c:v>
                </c:pt>
                <c:pt idx="9">
                  <c:v>41344</c:v>
                </c:pt>
                <c:pt idx="10">
                  <c:v>41351</c:v>
                </c:pt>
                <c:pt idx="11">
                  <c:v>41358</c:v>
                </c:pt>
                <c:pt idx="12">
                  <c:v>41365</c:v>
                </c:pt>
                <c:pt idx="13">
                  <c:v>41372</c:v>
                </c:pt>
                <c:pt idx="14">
                  <c:v>41379</c:v>
                </c:pt>
                <c:pt idx="15">
                  <c:v>41386</c:v>
                </c:pt>
                <c:pt idx="16">
                  <c:v>41393</c:v>
                </c:pt>
                <c:pt idx="17">
                  <c:v>41400</c:v>
                </c:pt>
                <c:pt idx="18">
                  <c:v>41407</c:v>
                </c:pt>
                <c:pt idx="19">
                  <c:v>41414</c:v>
                </c:pt>
                <c:pt idx="20">
                  <c:v>41421</c:v>
                </c:pt>
                <c:pt idx="21">
                  <c:v>41428</c:v>
                </c:pt>
                <c:pt idx="22">
                  <c:v>41435</c:v>
                </c:pt>
                <c:pt idx="23">
                  <c:v>41442</c:v>
                </c:pt>
                <c:pt idx="24">
                  <c:v>41449</c:v>
                </c:pt>
                <c:pt idx="25">
                  <c:v>41456</c:v>
                </c:pt>
                <c:pt idx="26">
                  <c:v>41463</c:v>
                </c:pt>
                <c:pt idx="27">
                  <c:v>41470</c:v>
                </c:pt>
                <c:pt idx="28">
                  <c:v>41477</c:v>
                </c:pt>
                <c:pt idx="29">
                  <c:v>41484</c:v>
                </c:pt>
                <c:pt idx="30">
                  <c:v>41491</c:v>
                </c:pt>
                <c:pt idx="31">
                  <c:v>41498</c:v>
                </c:pt>
                <c:pt idx="32">
                  <c:v>41505</c:v>
                </c:pt>
                <c:pt idx="33">
                  <c:v>41512</c:v>
                </c:pt>
                <c:pt idx="34">
                  <c:v>41519</c:v>
                </c:pt>
                <c:pt idx="35">
                  <c:v>41526</c:v>
                </c:pt>
                <c:pt idx="36">
                  <c:v>41533</c:v>
                </c:pt>
                <c:pt idx="37">
                  <c:v>41540</c:v>
                </c:pt>
                <c:pt idx="38">
                  <c:v>41547</c:v>
                </c:pt>
                <c:pt idx="39">
                  <c:v>41554</c:v>
                </c:pt>
                <c:pt idx="40">
                  <c:v>41561</c:v>
                </c:pt>
                <c:pt idx="41">
                  <c:v>41568</c:v>
                </c:pt>
                <c:pt idx="42">
                  <c:v>41575</c:v>
                </c:pt>
                <c:pt idx="43">
                  <c:v>41582</c:v>
                </c:pt>
                <c:pt idx="44">
                  <c:v>41589</c:v>
                </c:pt>
                <c:pt idx="45">
                  <c:v>41596</c:v>
                </c:pt>
                <c:pt idx="46">
                  <c:v>41603</c:v>
                </c:pt>
                <c:pt idx="47">
                  <c:v>41610</c:v>
                </c:pt>
                <c:pt idx="48">
                  <c:v>41617</c:v>
                </c:pt>
                <c:pt idx="49">
                  <c:v>41624</c:v>
                </c:pt>
                <c:pt idx="50">
                  <c:v>41631</c:v>
                </c:pt>
                <c:pt idx="51">
                  <c:v>41638</c:v>
                </c:pt>
                <c:pt idx="52">
                  <c:v>41645</c:v>
                </c:pt>
                <c:pt idx="53">
                  <c:v>41652</c:v>
                </c:pt>
                <c:pt idx="54">
                  <c:v>41659</c:v>
                </c:pt>
                <c:pt idx="55">
                  <c:v>41666</c:v>
                </c:pt>
                <c:pt idx="56">
                  <c:v>41673</c:v>
                </c:pt>
                <c:pt idx="57">
                  <c:v>41680</c:v>
                </c:pt>
                <c:pt idx="58">
                  <c:v>41687</c:v>
                </c:pt>
                <c:pt idx="59">
                  <c:v>41694</c:v>
                </c:pt>
                <c:pt idx="60">
                  <c:v>41701</c:v>
                </c:pt>
                <c:pt idx="61">
                  <c:v>41708</c:v>
                </c:pt>
                <c:pt idx="62">
                  <c:v>41715</c:v>
                </c:pt>
                <c:pt idx="63">
                  <c:v>41722</c:v>
                </c:pt>
                <c:pt idx="64">
                  <c:v>41729</c:v>
                </c:pt>
                <c:pt idx="65">
                  <c:v>41736</c:v>
                </c:pt>
                <c:pt idx="66">
                  <c:v>41743</c:v>
                </c:pt>
                <c:pt idx="67">
                  <c:v>41750</c:v>
                </c:pt>
                <c:pt idx="68">
                  <c:v>41757</c:v>
                </c:pt>
                <c:pt idx="69">
                  <c:v>41764</c:v>
                </c:pt>
                <c:pt idx="70">
                  <c:v>41771</c:v>
                </c:pt>
                <c:pt idx="71">
                  <c:v>41778</c:v>
                </c:pt>
                <c:pt idx="72">
                  <c:v>41785</c:v>
                </c:pt>
                <c:pt idx="73">
                  <c:v>41792</c:v>
                </c:pt>
                <c:pt idx="74">
                  <c:v>41799</c:v>
                </c:pt>
                <c:pt idx="75">
                  <c:v>41806</c:v>
                </c:pt>
                <c:pt idx="76">
                  <c:v>41813</c:v>
                </c:pt>
                <c:pt idx="77">
                  <c:v>41820</c:v>
                </c:pt>
                <c:pt idx="78">
                  <c:v>41827</c:v>
                </c:pt>
                <c:pt idx="79">
                  <c:v>41834</c:v>
                </c:pt>
                <c:pt idx="80">
                  <c:v>41841</c:v>
                </c:pt>
                <c:pt idx="81">
                  <c:v>41848</c:v>
                </c:pt>
                <c:pt idx="82">
                  <c:v>41855</c:v>
                </c:pt>
                <c:pt idx="83">
                  <c:v>41862</c:v>
                </c:pt>
                <c:pt idx="84">
                  <c:v>41869</c:v>
                </c:pt>
                <c:pt idx="85">
                  <c:v>41876</c:v>
                </c:pt>
                <c:pt idx="86">
                  <c:v>41883</c:v>
                </c:pt>
                <c:pt idx="87">
                  <c:v>41890</c:v>
                </c:pt>
                <c:pt idx="88">
                  <c:v>41897</c:v>
                </c:pt>
                <c:pt idx="89">
                  <c:v>41904</c:v>
                </c:pt>
                <c:pt idx="90">
                  <c:v>41911</c:v>
                </c:pt>
                <c:pt idx="91">
                  <c:v>41918</c:v>
                </c:pt>
                <c:pt idx="92">
                  <c:v>41925</c:v>
                </c:pt>
                <c:pt idx="93">
                  <c:v>41932</c:v>
                </c:pt>
                <c:pt idx="94">
                  <c:v>41939</c:v>
                </c:pt>
                <c:pt idx="95">
                  <c:v>41946</c:v>
                </c:pt>
                <c:pt idx="96">
                  <c:v>41953</c:v>
                </c:pt>
                <c:pt idx="97">
                  <c:v>41960</c:v>
                </c:pt>
                <c:pt idx="98">
                  <c:v>41967</c:v>
                </c:pt>
                <c:pt idx="99">
                  <c:v>41974</c:v>
                </c:pt>
                <c:pt idx="100">
                  <c:v>41981</c:v>
                </c:pt>
                <c:pt idx="101">
                  <c:v>41988</c:v>
                </c:pt>
                <c:pt idx="102">
                  <c:v>41995</c:v>
                </c:pt>
                <c:pt idx="103">
                  <c:v>42002</c:v>
                </c:pt>
                <c:pt idx="104">
                  <c:v>42009</c:v>
                </c:pt>
                <c:pt idx="105">
                  <c:v>42016</c:v>
                </c:pt>
                <c:pt idx="106">
                  <c:v>42023</c:v>
                </c:pt>
                <c:pt idx="107">
                  <c:v>42030</c:v>
                </c:pt>
                <c:pt idx="108">
                  <c:v>42037</c:v>
                </c:pt>
                <c:pt idx="109">
                  <c:v>42044</c:v>
                </c:pt>
                <c:pt idx="110">
                  <c:v>42051</c:v>
                </c:pt>
                <c:pt idx="111">
                  <c:v>42058</c:v>
                </c:pt>
                <c:pt idx="112">
                  <c:v>42065</c:v>
                </c:pt>
                <c:pt idx="113">
                  <c:v>42072</c:v>
                </c:pt>
                <c:pt idx="114">
                  <c:v>42079</c:v>
                </c:pt>
                <c:pt idx="115">
                  <c:v>42086</c:v>
                </c:pt>
                <c:pt idx="116">
                  <c:v>42093</c:v>
                </c:pt>
                <c:pt idx="117">
                  <c:v>42100</c:v>
                </c:pt>
                <c:pt idx="118">
                  <c:v>42107</c:v>
                </c:pt>
                <c:pt idx="119">
                  <c:v>42114</c:v>
                </c:pt>
                <c:pt idx="120">
                  <c:v>42121</c:v>
                </c:pt>
                <c:pt idx="121">
                  <c:v>42128</c:v>
                </c:pt>
                <c:pt idx="122">
                  <c:v>42135</c:v>
                </c:pt>
                <c:pt idx="123">
                  <c:v>42142</c:v>
                </c:pt>
                <c:pt idx="124">
                  <c:v>42149</c:v>
                </c:pt>
                <c:pt idx="125">
                  <c:v>42156</c:v>
                </c:pt>
                <c:pt idx="126">
                  <c:v>42163</c:v>
                </c:pt>
                <c:pt idx="127">
                  <c:v>42170</c:v>
                </c:pt>
                <c:pt idx="128">
                  <c:v>42177</c:v>
                </c:pt>
                <c:pt idx="129">
                  <c:v>42184</c:v>
                </c:pt>
                <c:pt idx="130">
                  <c:v>42191</c:v>
                </c:pt>
                <c:pt idx="131">
                  <c:v>42198</c:v>
                </c:pt>
                <c:pt idx="132">
                  <c:v>42205</c:v>
                </c:pt>
                <c:pt idx="133">
                  <c:v>42212</c:v>
                </c:pt>
                <c:pt idx="134">
                  <c:v>42219</c:v>
                </c:pt>
                <c:pt idx="135">
                  <c:v>42226</c:v>
                </c:pt>
                <c:pt idx="136">
                  <c:v>42233</c:v>
                </c:pt>
                <c:pt idx="137">
                  <c:v>42240</c:v>
                </c:pt>
                <c:pt idx="138">
                  <c:v>42247</c:v>
                </c:pt>
                <c:pt idx="139">
                  <c:v>42254</c:v>
                </c:pt>
                <c:pt idx="140">
                  <c:v>42261</c:v>
                </c:pt>
                <c:pt idx="141">
                  <c:v>42268</c:v>
                </c:pt>
                <c:pt idx="142">
                  <c:v>42275</c:v>
                </c:pt>
                <c:pt idx="143">
                  <c:v>42282</c:v>
                </c:pt>
                <c:pt idx="144">
                  <c:v>42289</c:v>
                </c:pt>
                <c:pt idx="145">
                  <c:v>42296</c:v>
                </c:pt>
                <c:pt idx="146">
                  <c:v>42303</c:v>
                </c:pt>
                <c:pt idx="147">
                  <c:v>42310</c:v>
                </c:pt>
                <c:pt idx="148">
                  <c:v>42317</c:v>
                </c:pt>
                <c:pt idx="149">
                  <c:v>42324</c:v>
                </c:pt>
                <c:pt idx="150">
                  <c:v>42331</c:v>
                </c:pt>
                <c:pt idx="151">
                  <c:v>42338</c:v>
                </c:pt>
                <c:pt idx="152">
                  <c:v>42345</c:v>
                </c:pt>
                <c:pt idx="153">
                  <c:v>42352</c:v>
                </c:pt>
                <c:pt idx="154">
                  <c:v>42359</c:v>
                </c:pt>
                <c:pt idx="155">
                  <c:v>42366</c:v>
                </c:pt>
                <c:pt idx="156">
                  <c:v>42373</c:v>
                </c:pt>
                <c:pt idx="157">
                  <c:v>42380</c:v>
                </c:pt>
              </c:numCache>
            </c:numRef>
          </c:xVal>
          <c:yVal>
            <c:numRef>
              <c:f>Sheet2!$I$2:$I$360</c:f>
              <c:numCache>
                <c:formatCode>General</c:formatCode>
                <c:ptCount val="359"/>
                <c:pt idx="0">
                  <c:v>16</c:v>
                </c:pt>
                <c:pt idx="1">
                  <c:v>29</c:v>
                </c:pt>
                <c:pt idx="2">
                  <c:v>47</c:v>
                </c:pt>
                <c:pt idx="3">
                  <c:v>44</c:v>
                </c:pt>
                <c:pt idx="4">
                  <c:v>37</c:v>
                </c:pt>
                <c:pt idx="5">
                  <c:v>42</c:v>
                </c:pt>
                <c:pt idx="6">
                  <c:v>34</c:v>
                </c:pt>
                <c:pt idx="7">
                  <c:v>24</c:v>
                </c:pt>
                <c:pt idx="8">
                  <c:v>30</c:v>
                </c:pt>
                <c:pt idx="9">
                  <c:v>38</c:v>
                </c:pt>
                <c:pt idx="10">
                  <c:v>37</c:v>
                </c:pt>
                <c:pt idx="11">
                  <c:v>46</c:v>
                </c:pt>
                <c:pt idx="12">
                  <c:v>35</c:v>
                </c:pt>
                <c:pt idx="13">
                  <c:v>35</c:v>
                </c:pt>
                <c:pt idx="14">
                  <c:v>30</c:v>
                </c:pt>
                <c:pt idx="15">
                  <c:v>24</c:v>
                </c:pt>
                <c:pt idx="16">
                  <c:v>35</c:v>
                </c:pt>
                <c:pt idx="17">
                  <c:v>24</c:v>
                </c:pt>
                <c:pt idx="18">
                  <c:v>19</c:v>
                </c:pt>
                <c:pt idx="19">
                  <c:v>54</c:v>
                </c:pt>
                <c:pt idx="20">
                  <c:v>25</c:v>
                </c:pt>
                <c:pt idx="21">
                  <c:v>12</c:v>
                </c:pt>
                <c:pt idx="22">
                  <c:v>31</c:v>
                </c:pt>
                <c:pt idx="23">
                  <c:v>16</c:v>
                </c:pt>
                <c:pt idx="24">
                  <c:v>34</c:v>
                </c:pt>
                <c:pt idx="25">
                  <c:v>29</c:v>
                </c:pt>
                <c:pt idx="26">
                  <c:v>58</c:v>
                </c:pt>
                <c:pt idx="27">
                  <c:v>36</c:v>
                </c:pt>
                <c:pt idx="28">
                  <c:v>17</c:v>
                </c:pt>
                <c:pt idx="29">
                  <c:v>32</c:v>
                </c:pt>
                <c:pt idx="30">
                  <c:v>22</c:v>
                </c:pt>
                <c:pt idx="31">
                  <c:v>32</c:v>
                </c:pt>
                <c:pt idx="32">
                  <c:v>24</c:v>
                </c:pt>
                <c:pt idx="33">
                  <c:v>33</c:v>
                </c:pt>
                <c:pt idx="34">
                  <c:v>28</c:v>
                </c:pt>
                <c:pt idx="35">
                  <c:v>21</c:v>
                </c:pt>
                <c:pt idx="36">
                  <c:v>37</c:v>
                </c:pt>
                <c:pt idx="37">
                  <c:v>35</c:v>
                </c:pt>
                <c:pt idx="38">
                  <c:v>30</c:v>
                </c:pt>
                <c:pt idx="39">
                  <c:v>37</c:v>
                </c:pt>
                <c:pt idx="40">
                  <c:v>45</c:v>
                </c:pt>
                <c:pt idx="41">
                  <c:v>29</c:v>
                </c:pt>
                <c:pt idx="42">
                  <c:v>25</c:v>
                </c:pt>
                <c:pt idx="43">
                  <c:v>20</c:v>
                </c:pt>
                <c:pt idx="44">
                  <c:v>36</c:v>
                </c:pt>
                <c:pt idx="45">
                  <c:v>26</c:v>
                </c:pt>
                <c:pt idx="46">
                  <c:v>33</c:v>
                </c:pt>
                <c:pt idx="47">
                  <c:v>31</c:v>
                </c:pt>
                <c:pt idx="48">
                  <c:v>20</c:v>
                </c:pt>
                <c:pt idx="49">
                  <c:v>2</c:v>
                </c:pt>
                <c:pt idx="50">
                  <c:v>14</c:v>
                </c:pt>
                <c:pt idx="51">
                  <c:v>16</c:v>
                </c:pt>
                <c:pt idx="52">
                  <c:v>35</c:v>
                </c:pt>
                <c:pt idx="53">
                  <c:v>24</c:v>
                </c:pt>
                <c:pt idx="54">
                  <c:v>30</c:v>
                </c:pt>
                <c:pt idx="55">
                  <c:v>30</c:v>
                </c:pt>
                <c:pt idx="56">
                  <c:v>27</c:v>
                </c:pt>
                <c:pt idx="57">
                  <c:v>37</c:v>
                </c:pt>
                <c:pt idx="58">
                  <c:v>19</c:v>
                </c:pt>
                <c:pt idx="59">
                  <c:v>23</c:v>
                </c:pt>
                <c:pt idx="60">
                  <c:v>24</c:v>
                </c:pt>
                <c:pt idx="61">
                  <c:v>24</c:v>
                </c:pt>
                <c:pt idx="62">
                  <c:v>25</c:v>
                </c:pt>
                <c:pt idx="63">
                  <c:v>21</c:v>
                </c:pt>
                <c:pt idx="64">
                  <c:v>23</c:v>
                </c:pt>
                <c:pt idx="65">
                  <c:v>24</c:v>
                </c:pt>
                <c:pt idx="66">
                  <c:v>30</c:v>
                </c:pt>
                <c:pt idx="67">
                  <c:v>21</c:v>
                </c:pt>
                <c:pt idx="68">
                  <c:v>34</c:v>
                </c:pt>
                <c:pt idx="69">
                  <c:v>25</c:v>
                </c:pt>
                <c:pt idx="70">
                  <c:v>21</c:v>
                </c:pt>
                <c:pt idx="71">
                  <c:v>31</c:v>
                </c:pt>
                <c:pt idx="72">
                  <c:v>26</c:v>
                </c:pt>
                <c:pt idx="73">
                  <c:v>18</c:v>
                </c:pt>
                <c:pt idx="74">
                  <c:v>31</c:v>
                </c:pt>
                <c:pt idx="75">
                  <c:v>26</c:v>
                </c:pt>
                <c:pt idx="76">
                  <c:v>25</c:v>
                </c:pt>
                <c:pt idx="77">
                  <c:v>28</c:v>
                </c:pt>
                <c:pt idx="78">
                  <c:v>29</c:v>
                </c:pt>
                <c:pt idx="79">
                  <c:v>33</c:v>
                </c:pt>
                <c:pt idx="80">
                  <c:v>44</c:v>
                </c:pt>
                <c:pt idx="81">
                  <c:v>23</c:v>
                </c:pt>
                <c:pt idx="82">
                  <c:v>23</c:v>
                </c:pt>
                <c:pt idx="83">
                  <c:v>21</c:v>
                </c:pt>
                <c:pt idx="84">
                  <c:v>29</c:v>
                </c:pt>
                <c:pt idx="85">
                  <c:v>49</c:v>
                </c:pt>
                <c:pt idx="86">
                  <c:v>17</c:v>
                </c:pt>
                <c:pt idx="87">
                  <c:v>25</c:v>
                </c:pt>
                <c:pt idx="88">
                  <c:v>30</c:v>
                </c:pt>
                <c:pt idx="89">
                  <c:v>33</c:v>
                </c:pt>
                <c:pt idx="90">
                  <c:v>26</c:v>
                </c:pt>
                <c:pt idx="91">
                  <c:v>31</c:v>
                </c:pt>
                <c:pt idx="92">
                  <c:v>17</c:v>
                </c:pt>
                <c:pt idx="93">
                  <c:v>24</c:v>
                </c:pt>
                <c:pt idx="94">
                  <c:v>28</c:v>
                </c:pt>
                <c:pt idx="95">
                  <c:v>20</c:v>
                </c:pt>
                <c:pt idx="96">
                  <c:v>23</c:v>
                </c:pt>
                <c:pt idx="97">
                  <c:v>27</c:v>
                </c:pt>
                <c:pt idx="98">
                  <c:v>30</c:v>
                </c:pt>
                <c:pt idx="99">
                  <c:v>14</c:v>
                </c:pt>
                <c:pt idx="100">
                  <c:v>22</c:v>
                </c:pt>
                <c:pt idx="101">
                  <c:v>22</c:v>
                </c:pt>
                <c:pt idx="102">
                  <c:v>18</c:v>
                </c:pt>
                <c:pt idx="103">
                  <c:v>11</c:v>
                </c:pt>
                <c:pt idx="104">
                  <c:v>13</c:v>
                </c:pt>
                <c:pt idx="105">
                  <c:v>19</c:v>
                </c:pt>
                <c:pt idx="106">
                  <c:v>11</c:v>
                </c:pt>
                <c:pt idx="107">
                  <c:v>16</c:v>
                </c:pt>
                <c:pt idx="108">
                  <c:v>9</c:v>
                </c:pt>
                <c:pt idx="109">
                  <c:v>17</c:v>
                </c:pt>
                <c:pt idx="110">
                  <c:v>16</c:v>
                </c:pt>
                <c:pt idx="111">
                  <c:v>12</c:v>
                </c:pt>
                <c:pt idx="112">
                  <c:v>28</c:v>
                </c:pt>
                <c:pt idx="113">
                  <c:v>26</c:v>
                </c:pt>
                <c:pt idx="114">
                  <c:v>27</c:v>
                </c:pt>
                <c:pt idx="115">
                  <c:v>23</c:v>
                </c:pt>
                <c:pt idx="116">
                  <c:v>16</c:v>
                </c:pt>
                <c:pt idx="117">
                  <c:v>17</c:v>
                </c:pt>
                <c:pt idx="118">
                  <c:v>23</c:v>
                </c:pt>
                <c:pt idx="119">
                  <c:v>19</c:v>
                </c:pt>
                <c:pt idx="120">
                  <c:v>15</c:v>
                </c:pt>
                <c:pt idx="121">
                  <c:v>18</c:v>
                </c:pt>
                <c:pt idx="122">
                  <c:v>18</c:v>
                </c:pt>
                <c:pt idx="123">
                  <c:v>13</c:v>
                </c:pt>
                <c:pt idx="124">
                  <c:v>25</c:v>
                </c:pt>
                <c:pt idx="125">
                  <c:v>29</c:v>
                </c:pt>
                <c:pt idx="126">
                  <c:v>24</c:v>
                </c:pt>
                <c:pt idx="127">
                  <c:v>17</c:v>
                </c:pt>
                <c:pt idx="128">
                  <c:v>18</c:v>
                </c:pt>
                <c:pt idx="129">
                  <c:v>18</c:v>
                </c:pt>
                <c:pt idx="130">
                  <c:v>33</c:v>
                </c:pt>
                <c:pt idx="131">
                  <c:v>25</c:v>
                </c:pt>
                <c:pt idx="132">
                  <c:v>5</c:v>
                </c:pt>
                <c:pt idx="133">
                  <c:v>15</c:v>
                </c:pt>
                <c:pt idx="134">
                  <c:v>16</c:v>
                </c:pt>
                <c:pt idx="135">
                  <c:v>15</c:v>
                </c:pt>
                <c:pt idx="136">
                  <c:v>28</c:v>
                </c:pt>
                <c:pt idx="137">
                  <c:v>16</c:v>
                </c:pt>
                <c:pt idx="138">
                  <c:v>16</c:v>
                </c:pt>
                <c:pt idx="139">
                  <c:v>21</c:v>
                </c:pt>
                <c:pt idx="140">
                  <c:v>13</c:v>
                </c:pt>
                <c:pt idx="141">
                  <c:v>12</c:v>
                </c:pt>
                <c:pt idx="142">
                  <c:v>14</c:v>
                </c:pt>
                <c:pt idx="143">
                  <c:v>19</c:v>
                </c:pt>
                <c:pt idx="144">
                  <c:v>15</c:v>
                </c:pt>
                <c:pt idx="145">
                  <c:v>22</c:v>
                </c:pt>
                <c:pt idx="146">
                  <c:v>11</c:v>
                </c:pt>
                <c:pt idx="147">
                  <c:v>15</c:v>
                </c:pt>
                <c:pt idx="148">
                  <c:v>12</c:v>
                </c:pt>
                <c:pt idx="149">
                  <c:v>29</c:v>
                </c:pt>
                <c:pt idx="150">
                  <c:v>154</c:v>
                </c:pt>
                <c:pt idx="151">
                  <c:v>21</c:v>
                </c:pt>
                <c:pt idx="152">
                  <c:v>12</c:v>
                </c:pt>
                <c:pt idx="153">
                  <c:v>20</c:v>
                </c:pt>
                <c:pt idx="154">
                  <c:v>16</c:v>
                </c:pt>
                <c:pt idx="155">
                  <c:v>22</c:v>
                </c:pt>
                <c:pt idx="156">
                  <c:v>24</c:v>
                </c:pt>
                <c:pt idx="157">
                  <c:v>25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Sheet2!$M$1</c:f>
              <c:strCache>
                <c:ptCount val="1"/>
                <c:pt idx="0">
                  <c:v>Total CMS</c:v>
                </c:pt>
              </c:strCache>
            </c:strRef>
          </c:tx>
          <c:spPr>
            <a:ln w="12700">
              <a:solidFill>
                <a:srgbClr val="006411"/>
              </a:solidFill>
              <a:prstDash val="solid"/>
            </a:ln>
          </c:spPr>
          <c:marker>
            <c:symbol val="triangle"/>
            <c:size val="5"/>
            <c:spPr>
              <a:solidFill>
                <a:srgbClr val="1FB714"/>
              </a:solidFill>
              <a:ln>
                <a:solidFill>
                  <a:srgbClr val="006411"/>
                </a:solidFill>
                <a:prstDash val="solid"/>
              </a:ln>
            </c:spPr>
          </c:marker>
          <c:xVal>
            <c:numRef>
              <c:f>Sheet2!$A$2:$A$361</c:f>
              <c:numCache>
                <c:formatCode>d\-mmm</c:formatCode>
                <c:ptCount val="360"/>
                <c:pt idx="0">
                  <c:v>41281</c:v>
                </c:pt>
                <c:pt idx="1">
                  <c:v>41288</c:v>
                </c:pt>
                <c:pt idx="2">
                  <c:v>41295</c:v>
                </c:pt>
                <c:pt idx="3">
                  <c:v>41302</c:v>
                </c:pt>
                <c:pt idx="4">
                  <c:v>41309</c:v>
                </c:pt>
                <c:pt idx="5">
                  <c:v>41316</c:v>
                </c:pt>
                <c:pt idx="6">
                  <c:v>41323</c:v>
                </c:pt>
                <c:pt idx="7">
                  <c:v>41330</c:v>
                </c:pt>
                <c:pt idx="8">
                  <c:v>41337</c:v>
                </c:pt>
                <c:pt idx="9">
                  <c:v>41344</c:v>
                </c:pt>
                <c:pt idx="10">
                  <c:v>41351</c:v>
                </c:pt>
                <c:pt idx="11">
                  <c:v>41358</c:v>
                </c:pt>
                <c:pt idx="12">
                  <c:v>41365</c:v>
                </c:pt>
                <c:pt idx="13">
                  <c:v>41372</c:v>
                </c:pt>
                <c:pt idx="14">
                  <c:v>41379</c:v>
                </c:pt>
                <c:pt idx="15">
                  <c:v>41386</c:v>
                </c:pt>
                <c:pt idx="16">
                  <c:v>41393</c:v>
                </c:pt>
                <c:pt idx="17">
                  <c:v>41400</c:v>
                </c:pt>
                <c:pt idx="18">
                  <c:v>41407</c:v>
                </c:pt>
                <c:pt idx="19">
                  <c:v>41414</c:v>
                </c:pt>
                <c:pt idx="20">
                  <c:v>41421</c:v>
                </c:pt>
                <c:pt idx="21">
                  <c:v>41428</c:v>
                </c:pt>
                <c:pt idx="22">
                  <c:v>41435</c:v>
                </c:pt>
                <c:pt idx="23">
                  <c:v>41442</c:v>
                </c:pt>
                <c:pt idx="24">
                  <c:v>41449</c:v>
                </c:pt>
                <c:pt idx="25">
                  <c:v>41456</c:v>
                </c:pt>
                <c:pt idx="26">
                  <c:v>41463</c:v>
                </c:pt>
                <c:pt idx="27">
                  <c:v>41470</c:v>
                </c:pt>
                <c:pt idx="28">
                  <c:v>41477</c:v>
                </c:pt>
                <c:pt idx="29">
                  <c:v>41484</c:v>
                </c:pt>
                <c:pt idx="30">
                  <c:v>41491</c:v>
                </c:pt>
                <c:pt idx="31">
                  <c:v>41498</c:v>
                </c:pt>
                <c:pt idx="32">
                  <c:v>41505</c:v>
                </c:pt>
                <c:pt idx="33">
                  <c:v>41512</c:v>
                </c:pt>
                <c:pt idx="34">
                  <c:v>41519</c:v>
                </c:pt>
                <c:pt idx="35">
                  <c:v>41526</c:v>
                </c:pt>
                <c:pt idx="36">
                  <c:v>41533</c:v>
                </c:pt>
                <c:pt idx="37">
                  <c:v>41540</c:v>
                </c:pt>
                <c:pt idx="38">
                  <c:v>41547</c:v>
                </c:pt>
                <c:pt idx="39">
                  <c:v>41554</c:v>
                </c:pt>
                <c:pt idx="40">
                  <c:v>41561</c:v>
                </c:pt>
                <c:pt idx="41">
                  <c:v>41568</c:v>
                </c:pt>
                <c:pt idx="42">
                  <c:v>41575</c:v>
                </c:pt>
                <c:pt idx="43">
                  <c:v>41582</c:v>
                </c:pt>
                <c:pt idx="44">
                  <c:v>41589</c:v>
                </c:pt>
                <c:pt idx="45">
                  <c:v>41596</c:v>
                </c:pt>
                <c:pt idx="46">
                  <c:v>41603</c:v>
                </c:pt>
                <c:pt idx="47">
                  <c:v>41610</c:v>
                </c:pt>
                <c:pt idx="48">
                  <c:v>41617</c:v>
                </c:pt>
                <c:pt idx="49">
                  <c:v>41624</c:v>
                </c:pt>
                <c:pt idx="50">
                  <c:v>41631</c:v>
                </c:pt>
                <c:pt idx="51">
                  <c:v>41638</c:v>
                </c:pt>
                <c:pt idx="52">
                  <c:v>41645</c:v>
                </c:pt>
                <c:pt idx="53">
                  <c:v>41652</c:v>
                </c:pt>
                <c:pt idx="54">
                  <c:v>41659</c:v>
                </c:pt>
                <c:pt idx="55">
                  <c:v>41666</c:v>
                </c:pt>
                <c:pt idx="56">
                  <c:v>41673</c:v>
                </c:pt>
                <c:pt idx="57">
                  <c:v>41680</c:v>
                </c:pt>
                <c:pt idx="58">
                  <c:v>41687</c:v>
                </c:pt>
                <c:pt idx="59">
                  <c:v>41694</c:v>
                </c:pt>
                <c:pt idx="60">
                  <c:v>41701</c:v>
                </c:pt>
                <c:pt idx="61">
                  <c:v>41708</c:v>
                </c:pt>
                <c:pt idx="62">
                  <c:v>41715</c:v>
                </c:pt>
                <c:pt idx="63">
                  <c:v>41722</c:v>
                </c:pt>
                <c:pt idx="64">
                  <c:v>41729</c:v>
                </c:pt>
                <c:pt idx="65">
                  <c:v>41736</c:v>
                </c:pt>
                <c:pt idx="66">
                  <c:v>41743</c:v>
                </c:pt>
                <c:pt idx="67">
                  <c:v>41750</c:v>
                </c:pt>
                <c:pt idx="68">
                  <c:v>41757</c:v>
                </c:pt>
                <c:pt idx="69">
                  <c:v>41764</c:v>
                </c:pt>
                <c:pt idx="70">
                  <c:v>41771</c:v>
                </c:pt>
                <c:pt idx="71">
                  <c:v>41778</c:v>
                </c:pt>
                <c:pt idx="72">
                  <c:v>41785</c:v>
                </c:pt>
                <c:pt idx="73">
                  <c:v>41792</c:v>
                </c:pt>
                <c:pt idx="74">
                  <c:v>41799</c:v>
                </c:pt>
                <c:pt idx="75">
                  <c:v>41806</c:v>
                </c:pt>
                <c:pt idx="76">
                  <c:v>41813</c:v>
                </c:pt>
                <c:pt idx="77">
                  <c:v>41820</c:v>
                </c:pt>
                <c:pt idx="78">
                  <c:v>41827</c:v>
                </c:pt>
                <c:pt idx="79">
                  <c:v>41834</c:v>
                </c:pt>
                <c:pt idx="80">
                  <c:v>41841</c:v>
                </c:pt>
                <c:pt idx="81">
                  <c:v>41848</c:v>
                </c:pt>
                <c:pt idx="82">
                  <c:v>41855</c:v>
                </c:pt>
                <c:pt idx="83">
                  <c:v>41862</c:v>
                </c:pt>
                <c:pt idx="84">
                  <c:v>41869</c:v>
                </c:pt>
                <c:pt idx="85">
                  <c:v>41876</c:v>
                </c:pt>
                <c:pt idx="86">
                  <c:v>41883</c:v>
                </c:pt>
                <c:pt idx="87">
                  <c:v>41890</c:v>
                </c:pt>
                <c:pt idx="88">
                  <c:v>41897</c:v>
                </c:pt>
                <c:pt idx="89">
                  <c:v>41904</c:v>
                </c:pt>
                <c:pt idx="90">
                  <c:v>41911</c:v>
                </c:pt>
                <c:pt idx="91">
                  <c:v>41918</c:v>
                </c:pt>
                <c:pt idx="92">
                  <c:v>41925</c:v>
                </c:pt>
                <c:pt idx="93">
                  <c:v>41932</c:v>
                </c:pt>
                <c:pt idx="94">
                  <c:v>41939</c:v>
                </c:pt>
                <c:pt idx="95">
                  <c:v>41946</c:v>
                </c:pt>
                <c:pt idx="96">
                  <c:v>41953</c:v>
                </c:pt>
                <c:pt idx="97">
                  <c:v>41960</c:v>
                </c:pt>
                <c:pt idx="98">
                  <c:v>41967</c:v>
                </c:pt>
                <c:pt idx="99">
                  <c:v>41974</c:v>
                </c:pt>
                <c:pt idx="100">
                  <c:v>41981</c:v>
                </c:pt>
                <c:pt idx="101">
                  <c:v>41988</c:v>
                </c:pt>
                <c:pt idx="102">
                  <c:v>41995</c:v>
                </c:pt>
                <c:pt idx="103">
                  <c:v>42002</c:v>
                </c:pt>
                <c:pt idx="104">
                  <c:v>42009</c:v>
                </c:pt>
                <c:pt idx="105">
                  <c:v>42016</c:v>
                </c:pt>
                <c:pt idx="106">
                  <c:v>42023</c:v>
                </c:pt>
                <c:pt idx="107">
                  <c:v>42030</c:v>
                </c:pt>
                <c:pt idx="108">
                  <c:v>42037</c:v>
                </c:pt>
                <c:pt idx="109">
                  <c:v>42044</c:v>
                </c:pt>
                <c:pt idx="110">
                  <c:v>42051</c:v>
                </c:pt>
                <c:pt idx="111">
                  <c:v>42058</c:v>
                </c:pt>
                <c:pt idx="112">
                  <c:v>42065</c:v>
                </c:pt>
                <c:pt idx="113">
                  <c:v>42072</c:v>
                </c:pt>
                <c:pt idx="114">
                  <c:v>42079</c:v>
                </c:pt>
                <c:pt idx="115">
                  <c:v>42086</c:v>
                </c:pt>
                <c:pt idx="116">
                  <c:v>42093</c:v>
                </c:pt>
                <c:pt idx="117">
                  <c:v>42100</c:v>
                </c:pt>
                <c:pt idx="118">
                  <c:v>42107</c:v>
                </c:pt>
                <c:pt idx="119">
                  <c:v>42114</c:v>
                </c:pt>
                <c:pt idx="120">
                  <c:v>42121</c:v>
                </c:pt>
                <c:pt idx="121">
                  <c:v>42128</c:v>
                </c:pt>
                <c:pt idx="122">
                  <c:v>42135</c:v>
                </c:pt>
                <c:pt idx="123">
                  <c:v>42142</c:v>
                </c:pt>
                <c:pt idx="124">
                  <c:v>42149</c:v>
                </c:pt>
                <c:pt idx="125">
                  <c:v>42156</c:v>
                </c:pt>
                <c:pt idx="126">
                  <c:v>42163</c:v>
                </c:pt>
                <c:pt idx="127">
                  <c:v>42170</c:v>
                </c:pt>
                <c:pt idx="128">
                  <c:v>42177</c:v>
                </c:pt>
                <c:pt idx="129">
                  <c:v>42184</c:v>
                </c:pt>
                <c:pt idx="130">
                  <c:v>42191</c:v>
                </c:pt>
                <c:pt idx="131">
                  <c:v>42198</c:v>
                </c:pt>
                <c:pt idx="132">
                  <c:v>42205</c:v>
                </c:pt>
                <c:pt idx="133">
                  <c:v>42212</c:v>
                </c:pt>
                <c:pt idx="134">
                  <c:v>42219</c:v>
                </c:pt>
                <c:pt idx="135">
                  <c:v>42226</c:v>
                </c:pt>
                <c:pt idx="136">
                  <c:v>42233</c:v>
                </c:pt>
                <c:pt idx="137">
                  <c:v>42240</c:v>
                </c:pt>
                <c:pt idx="138">
                  <c:v>42247</c:v>
                </c:pt>
                <c:pt idx="139">
                  <c:v>42254</c:v>
                </c:pt>
                <c:pt idx="140">
                  <c:v>42261</c:v>
                </c:pt>
                <c:pt idx="141">
                  <c:v>42268</c:v>
                </c:pt>
                <c:pt idx="142">
                  <c:v>42275</c:v>
                </c:pt>
                <c:pt idx="143">
                  <c:v>42282</c:v>
                </c:pt>
                <c:pt idx="144">
                  <c:v>42289</c:v>
                </c:pt>
                <c:pt idx="145">
                  <c:v>42296</c:v>
                </c:pt>
                <c:pt idx="146">
                  <c:v>42303</c:v>
                </c:pt>
                <c:pt idx="147">
                  <c:v>42310</c:v>
                </c:pt>
                <c:pt idx="148">
                  <c:v>42317</c:v>
                </c:pt>
                <c:pt idx="149">
                  <c:v>42324</c:v>
                </c:pt>
                <c:pt idx="150">
                  <c:v>42331</c:v>
                </c:pt>
                <c:pt idx="151">
                  <c:v>42338</c:v>
                </c:pt>
                <c:pt idx="152">
                  <c:v>42345</c:v>
                </c:pt>
                <c:pt idx="153">
                  <c:v>42352</c:v>
                </c:pt>
                <c:pt idx="154">
                  <c:v>42359</c:v>
                </c:pt>
                <c:pt idx="155">
                  <c:v>42366</c:v>
                </c:pt>
                <c:pt idx="156">
                  <c:v>42373</c:v>
                </c:pt>
                <c:pt idx="157">
                  <c:v>42380</c:v>
                </c:pt>
              </c:numCache>
            </c:numRef>
          </c:xVal>
          <c:yVal>
            <c:numRef>
              <c:f>Sheet2!$M$2:$M$360</c:f>
              <c:numCache>
                <c:formatCode>General</c:formatCode>
                <c:ptCount val="359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5</c:v>
                </c:pt>
                <c:pt idx="4">
                  <c:v>3</c:v>
                </c:pt>
                <c:pt idx="5">
                  <c:v>3</c:v>
                </c:pt>
                <c:pt idx="6">
                  <c:v>4</c:v>
                </c:pt>
                <c:pt idx="7">
                  <c:v>9</c:v>
                </c:pt>
                <c:pt idx="8">
                  <c:v>16</c:v>
                </c:pt>
                <c:pt idx="9">
                  <c:v>7</c:v>
                </c:pt>
                <c:pt idx="10">
                  <c:v>8</c:v>
                </c:pt>
                <c:pt idx="11">
                  <c:v>7</c:v>
                </c:pt>
                <c:pt idx="12">
                  <c:v>6</c:v>
                </c:pt>
                <c:pt idx="13">
                  <c:v>9</c:v>
                </c:pt>
                <c:pt idx="14">
                  <c:v>10</c:v>
                </c:pt>
                <c:pt idx="15">
                  <c:v>10</c:v>
                </c:pt>
                <c:pt idx="16">
                  <c:v>7</c:v>
                </c:pt>
                <c:pt idx="17">
                  <c:v>5</c:v>
                </c:pt>
                <c:pt idx="18">
                  <c:v>10</c:v>
                </c:pt>
                <c:pt idx="19">
                  <c:v>17</c:v>
                </c:pt>
                <c:pt idx="20">
                  <c:v>12</c:v>
                </c:pt>
                <c:pt idx="21">
                  <c:v>4</c:v>
                </c:pt>
                <c:pt idx="22">
                  <c:v>5</c:v>
                </c:pt>
                <c:pt idx="23">
                  <c:v>10</c:v>
                </c:pt>
                <c:pt idx="24">
                  <c:v>7</c:v>
                </c:pt>
                <c:pt idx="25">
                  <c:v>16</c:v>
                </c:pt>
                <c:pt idx="26">
                  <c:v>12</c:v>
                </c:pt>
                <c:pt idx="27">
                  <c:v>16</c:v>
                </c:pt>
                <c:pt idx="28">
                  <c:v>10</c:v>
                </c:pt>
                <c:pt idx="29">
                  <c:v>10</c:v>
                </c:pt>
                <c:pt idx="30">
                  <c:v>14</c:v>
                </c:pt>
                <c:pt idx="31">
                  <c:v>9</c:v>
                </c:pt>
                <c:pt idx="32">
                  <c:v>4</c:v>
                </c:pt>
                <c:pt idx="33">
                  <c:v>8</c:v>
                </c:pt>
                <c:pt idx="34">
                  <c:v>7</c:v>
                </c:pt>
                <c:pt idx="35">
                  <c:v>8</c:v>
                </c:pt>
                <c:pt idx="36">
                  <c:v>5</c:v>
                </c:pt>
                <c:pt idx="37">
                  <c:v>1</c:v>
                </c:pt>
                <c:pt idx="38">
                  <c:v>9</c:v>
                </c:pt>
                <c:pt idx="39">
                  <c:v>7</c:v>
                </c:pt>
                <c:pt idx="40">
                  <c:v>9</c:v>
                </c:pt>
                <c:pt idx="41">
                  <c:v>8</c:v>
                </c:pt>
                <c:pt idx="42">
                  <c:v>8</c:v>
                </c:pt>
                <c:pt idx="43">
                  <c:v>9</c:v>
                </c:pt>
                <c:pt idx="44">
                  <c:v>10</c:v>
                </c:pt>
                <c:pt idx="45">
                  <c:v>3</c:v>
                </c:pt>
                <c:pt idx="46">
                  <c:v>7</c:v>
                </c:pt>
                <c:pt idx="47">
                  <c:v>11</c:v>
                </c:pt>
                <c:pt idx="48">
                  <c:v>11</c:v>
                </c:pt>
                <c:pt idx="49">
                  <c:v>7</c:v>
                </c:pt>
                <c:pt idx="50">
                  <c:v>5</c:v>
                </c:pt>
                <c:pt idx="51">
                  <c:v>6</c:v>
                </c:pt>
                <c:pt idx="52">
                  <c:v>8</c:v>
                </c:pt>
                <c:pt idx="53">
                  <c:v>11</c:v>
                </c:pt>
                <c:pt idx="54">
                  <c:v>10</c:v>
                </c:pt>
                <c:pt idx="55">
                  <c:v>9</c:v>
                </c:pt>
                <c:pt idx="56">
                  <c:v>13</c:v>
                </c:pt>
                <c:pt idx="57">
                  <c:v>7</c:v>
                </c:pt>
                <c:pt idx="58">
                  <c:v>28</c:v>
                </c:pt>
                <c:pt idx="59">
                  <c:v>12</c:v>
                </c:pt>
                <c:pt idx="60">
                  <c:v>10</c:v>
                </c:pt>
                <c:pt idx="61">
                  <c:v>12</c:v>
                </c:pt>
                <c:pt idx="62">
                  <c:v>13</c:v>
                </c:pt>
                <c:pt idx="63">
                  <c:v>5</c:v>
                </c:pt>
                <c:pt idx="64">
                  <c:v>10</c:v>
                </c:pt>
                <c:pt idx="65">
                  <c:v>15</c:v>
                </c:pt>
                <c:pt idx="66">
                  <c:v>14</c:v>
                </c:pt>
                <c:pt idx="67">
                  <c:v>29</c:v>
                </c:pt>
                <c:pt idx="68">
                  <c:v>35</c:v>
                </c:pt>
                <c:pt idx="69">
                  <c:v>38</c:v>
                </c:pt>
                <c:pt idx="70">
                  <c:v>30</c:v>
                </c:pt>
                <c:pt idx="71">
                  <c:v>53</c:v>
                </c:pt>
                <c:pt idx="72">
                  <c:v>29</c:v>
                </c:pt>
                <c:pt idx="73">
                  <c:v>23</c:v>
                </c:pt>
                <c:pt idx="74">
                  <c:v>22</c:v>
                </c:pt>
                <c:pt idx="75">
                  <c:v>29</c:v>
                </c:pt>
                <c:pt idx="76">
                  <c:v>33</c:v>
                </c:pt>
                <c:pt idx="77">
                  <c:v>22</c:v>
                </c:pt>
                <c:pt idx="78">
                  <c:v>45</c:v>
                </c:pt>
                <c:pt idx="79">
                  <c:v>37</c:v>
                </c:pt>
                <c:pt idx="80">
                  <c:v>26</c:v>
                </c:pt>
                <c:pt idx="81">
                  <c:v>40</c:v>
                </c:pt>
                <c:pt idx="82">
                  <c:v>35</c:v>
                </c:pt>
                <c:pt idx="83">
                  <c:v>27</c:v>
                </c:pt>
                <c:pt idx="84">
                  <c:v>35</c:v>
                </c:pt>
                <c:pt idx="85">
                  <c:v>24</c:v>
                </c:pt>
                <c:pt idx="86">
                  <c:v>28</c:v>
                </c:pt>
                <c:pt idx="87">
                  <c:v>41</c:v>
                </c:pt>
                <c:pt idx="88">
                  <c:v>37</c:v>
                </c:pt>
                <c:pt idx="89">
                  <c:v>28</c:v>
                </c:pt>
                <c:pt idx="90">
                  <c:v>17</c:v>
                </c:pt>
                <c:pt idx="91">
                  <c:v>83</c:v>
                </c:pt>
                <c:pt idx="92">
                  <c:v>27</c:v>
                </c:pt>
                <c:pt idx="93">
                  <c:v>43</c:v>
                </c:pt>
                <c:pt idx="94">
                  <c:v>34</c:v>
                </c:pt>
                <c:pt idx="95">
                  <c:v>35</c:v>
                </c:pt>
                <c:pt idx="96">
                  <c:v>34</c:v>
                </c:pt>
                <c:pt idx="97">
                  <c:v>37</c:v>
                </c:pt>
                <c:pt idx="98">
                  <c:v>22</c:v>
                </c:pt>
                <c:pt idx="99">
                  <c:v>34</c:v>
                </c:pt>
                <c:pt idx="100">
                  <c:v>24</c:v>
                </c:pt>
                <c:pt idx="101">
                  <c:v>48</c:v>
                </c:pt>
                <c:pt idx="102">
                  <c:v>10</c:v>
                </c:pt>
                <c:pt idx="103">
                  <c:v>11</c:v>
                </c:pt>
                <c:pt idx="104">
                  <c:v>25</c:v>
                </c:pt>
                <c:pt idx="105">
                  <c:v>27</c:v>
                </c:pt>
                <c:pt idx="106">
                  <c:v>43</c:v>
                </c:pt>
                <c:pt idx="107">
                  <c:v>26</c:v>
                </c:pt>
                <c:pt idx="108">
                  <c:v>24</c:v>
                </c:pt>
                <c:pt idx="109">
                  <c:v>36</c:v>
                </c:pt>
                <c:pt idx="110">
                  <c:v>38</c:v>
                </c:pt>
                <c:pt idx="111">
                  <c:v>40</c:v>
                </c:pt>
                <c:pt idx="112">
                  <c:v>32</c:v>
                </c:pt>
                <c:pt idx="113">
                  <c:v>46</c:v>
                </c:pt>
                <c:pt idx="114">
                  <c:v>50</c:v>
                </c:pt>
                <c:pt idx="115">
                  <c:v>37</c:v>
                </c:pt>
                <c:pt idx="116">
                  <c:v>28</c:v>
                </c:pt>
                <c:pt idx="117">
                  <c:v>43</c:v>
                </c:pt>
                <c:pt idx="118">
                  <c:v>44</c:v>
                </c:pt>
                <c:pt idx="119">
                  <c:v>38</c:v>
                </c:pt>
                <c:pt idx="120">
                  <c:v>31</c:v>
                </c:pt>
                <c:pt idx="121">
                  <c:v>36</c:v>
                </c:pt>
                <c:pt idx="122">
                  <c:v>40</c:v>
                </c:pt>
                <c:pt idx="123">
                  <c:v>33</c:v>
                </c:pt>
                <c:pt idx="124">
                  <c:v>34</c:v>
                </c:pt>
                <c:pt idx="125">
                  <c:v>39</c:v>
                </c:pt>
                <c:pt idx="126">
                  <c:v>33</c:v>
                </c:pt>
                <c:pt idx="127">
                  <c:v>52</c:v>
                </c:pt>
                <c:pt idx="128">
                  <c:v>30</c:v>
                </c:pt>
                <c:pt idx="129">
                  <c:v>29</c:v>
                </c:pt>
                <c:pt idx="130">
                  <c:v>29</c:v>
                </c:pt>
                <c:pt idx="131">
                  <c:v>23</c:v>
                </c:pt>
                <c:pt idx="132">
                  <c:v>30</c:v>
                </c:pt>
                <c:pt idx="133">
                  <c:v>51</c:v>
                </c:pt>
                <c:pt idx="134">
                  <c:v>36</c:v>
                </c:pt>
                <c:pt idx="135">
                  <c:v>31</c:v>
                </c:pt>
                <c:pt idx="136">
                  <c:v>19</c:v>
                </c:pt>
                <c:pt idx="137">
                  <c:v>31</c:v>
                </c:pt>
                <c:pt idx="138">
                  <c:v>32</c:v>
                </c:pt>
                <c:pt idx="139">
                  <c:v>34</c:v>
                </c:pt>
                <c:pt idx="140">
                  <c:v>35</c:v>
                </c:pt>
                <c:pt idx="141">
                  <c:v>40</c:v>
                </c:pt>
                <c:pt idx="142">
                  <c:v>52</c:v>
                </c:pt>
                <c:pt idx="143">
                  <c:v>149</c:v>
                </c:pt>
                <c:pt idx="144">
                  <c:v>39</c:v>
                </c:pt>
                <c:pt idx="145">
                  <c:v>55</c:v>
                </c:pt>
                <c:pt idx="146">
                  <c:v>34</c:v>
                </c:pt>
                <c:pt idx="147">
                  <c:v>42</c:v>
                </c:pt>
                <c:pt idx="148">
                  <c:v>49</c:v>
                </c:pt>
                <c:pt idx="149">
                  <c:v>24</c:v>
                </c:pt>
                <c:pt idx="150">
                  <c:v>51</c:v>
                </c:pt>
                <c:pt idx="151">
                  <c:v>35</c:v>
                </c:pt>
                <c:pt idx="152">
                  <c:v>43</c:v>
                </c:pt>
                <c:pt idx="153">
                  <c:v>39</c:v>
                </c:pt>
                <c:pt idx="154">
                  <c:v>11</c:v>
                </c:pt>
                <c:pt idx="155">
                  <c:v>9</c:v>
                </c:pt>
                <c:pt idx="156">
                  <c:v>44</c:v>
                </c:pt>
                <c:pt idx="157">
                  <c:v>32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Sheet2!$Q$1</c:f>
              <c:strCache>
                <c:ptCount val="1"/>
                <c:pt idx="0">
                  <c:v>Total LHCb</c:v>
                </c:pt>
              </c:strCache>
            </c:strRef>
          </c:tx>
          <c:spPr>
            <a:ln w="12700">
              <a:solidFill>
                <a:srgbClr val="00CCFF"/>
              </a:solidFill>
              <a:prstDash val="solid"/>
            </a:ln>
          </c:spPr>
          <c:marker>
            <c:symbol val="x"/>
            <c:size val="5"/>
            <c:spPr>
              <a:noFill/>
              <a:ln>
                <a:solidFill>
                  <a:srgbClr val="00ABEA"/>
                </a:solidFill>
                <a:prstDash val="solid"/>
              </a:ln>
            </c:spPr>
          </c:marker>
          <c:xVal>
            <c:numRef>
              <c:f>Sheet2!$A$2:$A$361</c:f>
              <c:numCache>
                <c:formatCode>d\-mmm</c:formatCode>
                <c:ptCount val="360"/>
                <c:pt idx="0">
                  <c:v>41281</c:v>
                </c:pt>
                <c:pt idx="1">
                  <c:v>41288</c:v>
                </c:pt>
                <c:pt idx="2">
                  <c:v>41295</c:v>
                </c:pt>
                <c:pt idx="3">
                  <c:v>41302</c:v>
                </c:pt>
                <c:pt idx="4">
                  <c:v>41309</c:v>
                </c:pt>
                <c:pt idx="5">
                  <c:v>41316</c:v>
                </c:pt>
                <c:pt idx="6">
                  <c:v>41323</c:v>
                </c:pt>
                <c:pt idx="7">
                  <c:v>41330</c:v>
                </c:pt>
                <c:pt idx="8">
                  <c:v>41337</c:v>
                </c:pt>
                <c:pt idx="9">
                  <c:v>41344</c:v>
                </c:pt>
                <c:pt idx="10">
                  <c:v>41351</c:v>
                </c:pt>
                <c:pt idx="11">
                  <c:v>41358</c:v>
                </c:pt>
                <c:pt idx="12">
                  <c:v>41365</c:v>
                </c:pt>
                <c:pt idx="13">
                  <c:v>41372</c:v>
                </c:pt>
                <c:pt idx="14">
                  <c:v>41379</c:v>
                </c:pt>
                <c:pt idx="15">
                  <c:v>41386</c:v>
                </c:pt>
                <c:pt idx="16">
                  <c:v>41393</c:v>
                </c:pt>
                <c:pt idx="17">
                  <c:v>41400</c:v>
                </c:pt>
                <c:pt idx="18">
                  <c:v>41407</c:v>
                </c:pt>
                <c:pt idx="19">
                  <c:v>41414</c:v>
                </c:pt>
                <c:pt idx="20">
                  <c:v>41421</c:v>
                </c:pt>
                <c:pt idx="21">
                  <c:v>41428</c:v>
                </c:pt>
                <c:pt idx="22">
                  <c:v>41435</c:v>
                </c:pt>
                <c:pt idx="23">
                  <c:v>41442</c:v>
                </c:pt>
                <c:pt idx="24">
                  <c:v>41449</c:v>
                </c:pt>
                <c:pt idx="25">
                  <c:v>41456</c:v>
                </c:pt>
                <c:pt idx="26">
                  <c:v>41463</c:v>
                </c:pt>
                <c:pt idx="27">
                  <c:v>41470</c:v>
                </c:pt>
                <c:pt idx="28">
                  <c:v>41477</c:v>
                </c:pt>
                <c:pt idx="29">
                  <c:v>41484</c:v>
                </c:pt>
                <c:pt idx="30">
                  <c:v>41491</c:v>
                </c:pt>
                <c:pt idx="31">
                  <c:v>41498</c:v>
                </c:pt>
                <c:pt idx="32">
                  <c:v>41505</c:v>
                </c:pt>
                <c:pt idx="33">
                  <c:v>41512</c:v>
                </c:pt>
                <c:pt idx="34">
                  <c:v>41519</c:v>
                </c:pt>
                <c:pt idx="35">
                  <c:v>41526</c:v>
                </c:pt>
                <c:pt idx="36">
                  <c:v>41533</c:v>
                </c:pt>
                <c:pt idx="37">
                  <c:v>41540</c:v>
                </c:pt>
                <c:pt idx="38">
                  <c:v>41547</c:v>
                </c:pt>
                <c:pt idx="39">
                  <c:v>41554</c:v>
                </c:pt>
                <c:pt idx="40">
                  <c:v>41561</c:v>
                </c:pt>
                <c:pt idx="41">
                  <c:v>41568</c:v>
                </c:pt>
                <c:pt idx="42">
                  <c:v>41575</c:v>
                </c:pt>
                <c:pt idx="43">
                  <c:v>41582</c:v>
                </c:pt>
                <c:pt idx="44">
                  <c:v>41589</c:v>
                </c:pt>
                <c:pt idx="45">
                  <c:v>41596</c:v>
                </c:pt>
                <c:pt idx="46">
                  <c:v>41603</c:v>
                </c:pt>
                <c:pt idx="47">
                  <c:v>41610</c:v>
                </c:pt>
                <c:pt idx="48">
                  <c:v>41617</c:v>
                </c:pt>
                <c:pt idx="49">
                  <c:v>41624</c:v>
                </c:pt>
                <c:pt idx="50">
                  <c:v>41631</c:v>
                </c:pt>
                <c:pt idx="51">
                  <c:v>41638</c:v>
                </c:pt>
                <c:pt idx="52">
                  <c:v>41645</c:v>
                </c:pt>
                <c:pt idx="53">
                  <c:v>41652</c:v>
                </c:pt>
                <c:pt idx="54">
                  <c:v>41659</c:v>
                </c:pt>
                <c:pt idx="55">
                  <c:v>41666</c:v>
                </c:pt>
                <c:pt idx="56">
                  <c:v>41673</c:v>
                </c:pt>
                <c:pt idx="57">
                  <c:v>41680</c:v>
                </c:pt>
                <c:pt idx="58">
                  <c:v>41687</c:v>
                </c:pt>
                <c:pt idx="59">
                  <c:v>41694</c:v>
                </c:pt>
                <c:pt idx="60">
                  <c:v>41701</c:v>
                </c:pt>
                <c:pt idx="61">
                  <c:v>41708</c:v>
                </c:pt>
                <c:pt idx="62">
                  <c:v>41715</c:v>
                </c:pt>
                <c:pt idx="63">
                  <c:v>41722</c:v>
                </c:pt>
                <c:pt idx="64">
                  <c:v>41729</c:v>
                </c:pt>
                <c:pt idx="65">
                  <c:v>41736</c:v>
                </c:pt>
                <c:pt idx="66">
                  <c:v>41743</c:v>
                </c:pt>
                <c:pt idx="67">
                  <c:v>41750</c:v>
                </c:pt>
                <c:pt idx="68">
                  <c:v>41757</c:v>
                </c:pt>
                <c:pt idx="69">
                  <c:v>41764</c:v>
                </c:pt>
                <c:pt idx="70">
                  <c:v>41771</c:v>
                </c:pt>
                <c:pt idx="71">
                  <c:v>41778</c:v>
                </c:pt>
                <c:pt idx="72">
                  <c:v>41785</c:v>
                </c:pt>
                <c:pt idx="73">
                  <c:v>41792</c:v>
                </c:pt>
                <c:pt idx="74">
                  <c:v>41799</c:v>
                </c:pt>
                <c:pt idx="75">
                  <c:v>41806</c:v>
                </c:pt>
                <c:pt idx="76">
                  <c:v>41813</c:v>
                </c:pt>
                <c:pt idx="77">
                  <c:v>41820</c:v>
                </c:pt>
                <c:pt idx="78">
                  <c:v>41827</c:v>
                </c:pt>
                <c:pt idx="79">
                  <c:v>41834</c:v>
                </c:pt>
                <c:pt idx="80">
                  <c:v>41841</c:v>
                </c:pt>
                <c:pt idx="81">
                  <c:v>41848</c:v>
                </c:pt>
                <c:pt idx="82">
                  <c:v>41855</c:v>
                </c:pt>
                <c:pt idx="83">
                  <c:v>41862</c:v>
                </c:pt>
                <c:pt idx="84">
                  <c:v>41869</c:v>
                </c:pt>
                <c:pt idx="85">
                  <c:v>41876</c:v>
                </c:pt>
                <c:pt idx="86">
                  <c:v>41883</c:v>
                </c:pt>
                <c:pt idx="87">
                  <c:v>41890</c:v>
                </c:pt>
                <c:pt idx="88">
                  <c:v>41897</c:v>
                </c:pt>
                <c:pt idx="89">
                  <c:v>41904</c:v>
                </c:pt>
                <c:pt idx="90">
                  <c:v>41911</c:v>
                </c:pt>
                <c:pt idx="91">
                  <c:v>41918</c:v>
                </c:pt>
                <c:pt idx="92">
                  <c:v>41925</c:v>
                </c:pt>
                <c:pt idx="93">
                  <c:v>41932</c:v>
                </c:pt>
                <c:pt idx="94">
                  <c:v>41939</c:v>
                </c:pt>
                <c:pt idx="95">
                  <c:v>41946</c:v>
                </c:pt>
                <c:pt idx="96">
                  <c:v>41953</c:v>
                </c:pt>
                <c:pt idx="97">
                  <c:v>41960</c:v>
                </c:pt>
                <c:pt idx="98">
                  <c:v>41967</c:v>
                </c:pt>
                <c:pt idx="99">
                  <c:v>41974</c:v>
                </c:pt>
                <c:pt idx="100">
                  <c:v>41981</c:v>
                </c:pt>
                <c:pt idx="101">
                  <c:v>41988</c:v>
                </c:pt>
                <c:pt idx="102">
                  <c:v>41995</c:v>
                </c:pt>
                <c:pt idx="103">
                  <c:v>42002</c:v>
                </c:pt>
                <c:pt idx="104">
                  <c:v>42009</c:v>
                </c:pt>
                <c:pt idx="105">
                  <c:v>42016</c:v>
                </c:pt>
                <c:pt idx="106">
                  <c:v>42023</c:v>
                </c:pt>
                <c:pt idx="107">
                  <c:v>42030</c:v>
                </c:pt>
                <c:pt idx="108">
                  <c:v>42037</c:v>
                </c:pt>
                <c:pt idx="109">
                  <c:v>42044</c:v>
                </c:pt>
                <c:pt idx="110">
                  <c:v>42051</c:v>
                </c:pt>
                <c:pt idx="111">
                  <c:v>42058</c:v>
                </c:pt>
                <c:pt idx="112">
                  <c:v>42065</c:v>
                </c:pt>
                <c:pt idx="113">
                  <c:v>42072</c:v>
                </c:pt>
                <c:pt idx="114">
                  <c:v>42079</c:v>
                </c:pt>
                <c:pt idx="115">
                  <c:v>42086</c:v>
                </c:pt>
                <c:pt idx="116">
                  <c:v>42093</c:v>
                </c:pt>
                <c:pt idx="117">
                  <c:v>42100</c:v>
                </c:pt>
                <c:pt idx="118">
                  <c:v>42107</c:v>
                </c:pt>
                <c:pt idx="119">
                  <c:v>42114</c:v>
                </c:pt>
                <c:pt idx="120">
                  <c:v>42121</c:v>
                </c:pt>
                <c:pt idx="121">
                  <c:v>42128</c:v>
                </c:pt>
                <c:pt idx="122">
                  <c:v>42135</c:v>
                </c:pt>
                <c:pt idx="123">
                  <c:v>42142</c:v>
                </c:pt>
                <c:pt idx="124">
                  <c:v>42149</c:v>
                </c:pt>
                <c:pt idx="125">
                  <c:v>42156</c:v>
                </c:pt>
                <c:pt idx="126">
                  <c:v>42163</c:v>
                </c:pt>
                <c:pt idx="127">
                  <c:v>42170</c:v>
                </c:pt>
                <c:pt idx="128">
                  <c:v>42177</c:v>
                </c:pt>
                <c:pt idx="129">
                  <c:v>42184</c:v>
                </c:pt>
                <c:pt idx="130">
                  <c:v>42191</c:v>
                </c:pt>
                <c:pt idx="131">
                  <c:v>42198</c:v>
                </c:pt>
                <c:pt idx="132">
                  <c:v>42205</c:v>
                </c:pt>
                <c:pt idx="133">
                  <c:v>42212</c:v>
                </c:pt>
                <c:pt idx="134">
                  <c:v>42219</c:v>
                </c:pt>
                <c:pt idx="135">
                  <c:v>42226</c:v>
                </c:pt>
                <c:pt idx="136">
                  <c:v>42233</c:v>
                </c:pt>
                <c:pt idx="137">
                  <c:v>42240</c:v>
                </c:pt>
                <c:pt idx="138">
                  <c:v>42247</c:v>
                </c:pt>
                <c:pt idx="139">
                  <c:v>42254</c:v>
                </c:pt>
                <c:pt idx="140">
                  <c:v>42261</c:v>
                </c:pt>
                <c:pt idx="141">
                  <c:v>42268</c:v>
                </c:pt>
                <c:pt idx="142">
                  <c:v>42275</c:v>
                </c:pt>
                <c:pt idx="143">
                  <c:v>42282</c:v>
                </c:pt>
                <c:pt idx="144">
                  <c:v>42289</c:v>
                </c:pt>
                <c:pt idx="145">
                  <c:v>42296</c:v>
                </c:pt>
                <c:pt idx="146">
                  <c:v>42303</c:v>
                </c:pt>
                <c:pt idx="147">
                  <c:v>42310</c:v>
                </c:pt>
                <c:pt idx="148">
                  <c:v>42317</c:v>
                </c:pt>
                <c:pt idx="149">
                  <c:v>42324</c:v>
                </c:pt>
                <c:pt idx="150">
                  <c:v>42331</c:v>
                </c:pt>
                <c:pt idx="151">
                  <c:v>42338</c:v>
                </c:pt>
                <c:pt idx="152">
                  <c:v>42345</c:v>
                </c:pt>
                <c:pt idx="153">
                  <c:v>42352</c:v>
                </c:pt>
                <c:pt idx="154">
                  <c:v>42359</c:v>
                </c:pt>
                <c:pt idx="155">
                  <c:v>42366</c:v>
                </c:pt>
                <c:pt idx="156">
                  <c:v>42373</c:v>
                </c:pt>
                <c:pt idx="157">
                  <c:v>42380</c:v>
                </c:pt>
              </c:numCache>
            </c:numRef>
          </c:xVal>
          <c:yVal>
            <c:numRef>
              <c:f>Sheet2!$Q$2:$Q$360</c:f>
              <c:numCache>
                <c:formatCode>General</c:formatCode>
                <c:ptCount val="359"/>
                <c:pt idx="0">
                  <c:v>8</c:v>
                </c:pt>
                <c:pt idx="1">
                  <c:v>18</c:v>
                </c:pt>
                <c:pt idx="2">
                  <c:v>2</c:v>
                </c:pt>
                <c:pt idx="3">
                  <c:v>12</c:v>
                </c:pt>
                <c:pt idx="4">
                  <c:v>6</c:v>
                </c:pt>
                <c:pt idx="5">
                  <c:v>14</c:v>
                </c:pt>
                <c:pt idx="6">
                  <c:v>8</c:v>
                </c:pt>
                <c:pt idx="7">
                  <c:v>7</c:v>
                </c:pt>
                <c:pt idx="8">
                  <c:v>11</c:v>
                </c:pt>
                <c:pt idx="9">
                  <c:v>8</c:v>
                </c:pt>
                <c:pt idx="10">
                  <c:v>1</c:v>
                </c:pt>
                <c:pt idx="11">
                  <c:v>12</c:v>
                </c:pt>
                <c:pt idx="12">
                  <c:v>11</c:v>
                </c:pt>
                <c:pt idx="13">
                  <c:v>0</c:v>
                </c:pt>
                <c:pt idx="14">
                  <c:v>3</c:v>
                </c:pt>
                <c:pt idx="15">
                  <c:v>2</c:v>
                </c:pt>
                <c:pt idx="16">
                  <c:v>1</c:v>
                </c:pt>
                <c:pt idx="17">
                  <c:v>4</c:v>
                </c:pt>
                <c:pt idx="18">
                  <c:v>9</c:v>
                </c:pt>
                <c:pt idx="19">
                  <c:v>7</c:v>
                </c:pt>
                <c:pt idx="20">
                  <c:v>1</c:v>
                </c:pt>
                <c:pt idx="21">
                  <c:v>5</c:v>
                </c:pt>
                <c:pt idx="22">
                  <c:v>14</c:v>
                </c:pt>
                <c:pt idx="23">
                  <c:v>30</c:v>
                </c:pt>
                <c:pt idx="24">
                  <c:v>5</c:v>
                </c:pt>
                <c:pt idx="25">
                  <c:v>10</c:v>
                </c:pt>
                <c:pt idx="26">
                  <c:v>5</c:v>
                </c:pt>
                <c:pt idx="27">
                  <c:v>6</c:v>
                </c:pt>
                <c:pt idx="28">
                  <c:v>13</c:v>
                </c:pt>
                <c:pt idx="29">
                  <c:v>4</c:v>
                </c:pt>
                <c:pt idx="30">
                  <c:v>11</c:v>
                </c:pt>
                <c:pt idx="31">
                  <c:v>15</c:v>
                </c:pt>
                <c:pt idx="32">
                  <c:v>9</c:v>
                </c:pt>
                <c:pt idx="33">
                  <c:v>12</c:v>
                </c:pt>
                <c:pt idx="34">
                  <c:v>9</c:v>
                </c:pt>
                <c:pt idx="35">
                  <c:v>7</c:v>
                </c:pt>
                <c:pt idx="36">
                  <c:v>7</c:v>
                </c:pt>
                <c:pt idx="37">
                  <c:v>4</c:v>
                </c:pt>
                <c:pt idx="38">
                  <c:v>5</c:v>
                </c:pt>
                <c:pt idx="39">
                  <c:v>14</c:v>
                </c:pt>
                <c:pt idx="40">
                  <c:v>7</c:v>
                </c:pt>
                <c:pt idx="41">
                  <c:v>4</c:v>
                </c:pt>
                <c:pt idx="42">
                  <c:v>11</c:v>
                </c:pt>
                <c:pt idx="43">
                  <c:v>15</c:v>
                </c:pt>
                <c:pt idx="44">
                  <c:v>14</c:v>
                </c:pt>
                <c:pt idx="45">
                  <c:v>12</c:v>
                </c:pt>
                <c:pt idx="46">
                  <c:v>5</c:v>
                </c:pt>
                <c:pt idx="47">
                  <c:v>5</c:v>
                </c:pt>
                <c:pt idx="48">
                  <c:v>10</c:v>
                </c:pt>
                <c:pt idx="49">
                  <c:v>17</c:v>
                </c:pt>
                <c:pt idx="50">
                  <c:v>5</c:v>
                </c:pt>
                <c:pt idx="51">
                  <c:v>1</c:v>
                </c:pt>
                <c:pt idx="52">
                  <c:v>10</c:v>
                </c:pt>
                <c:pt idx="53">
                  <c:v>6</c:v>
                </c:pt>
                <c:pt idx="54">
                  <c:v>9</c:v>
                </c:pt>
                <c:pt idx="55">
                  <c:v>10</c:v>
                </c:pt>
                <c:pt idx="56">
                  <c:v>11</c:v>
                </c:pt>
                <c:pt idx="57">
                  <c:v>12</c:v>
                </c:pt>
                <c:pt idx="58">
                  <c:v>6</c:v>
                </c:pt>
                <c:pt idx="59">
                  <c:v>16</c:v>
                </c:pt>
                <c:pt idx="60">
                  <c:v>12</c:v>
                </c:pt>
                <c:pt idx="61">
                  <c:v>6</c:v>
                </c:pt>
                <c:pt idx="62">
                  <c:v>7</c:v>
                </c:pt>
                <c:pt idx="63">
                  <c:v>20</c:v>
                </c:pt>
                <c:pt idx="64">
                  <c:v>6</c:v>
                </c:pt>
                <c:pt idx="65">
                  <c:v>11</c:v>
                </c:pt>
                <c:pt idx="66">
                  <c:v>6</c:v>
                </c:pt>
                <c:pt idx="67">
                  <c:v>4</c:v>
                </c:pt>
                <c:pt idx="68">
                  <c:v>9</c:v>
                </c:pt>
                <c:pt idx="69">
                  <c:v>8</c:v>
                </c:pt>
                <c:pt idx="70">
                  <c:v>3</c:v>
                </c:pt>
                <c:pt idx="71">
                  <c:v>7</c:v>
                </c:pt>
                <c:pt idx="72">
                  <c:v>7</c:v>
                </c:pt>
                <c:pt idx="73">
                  <c:v>3</c:v>
                </c:pt>
                <c:pt idx="74">
                  <c:v>4</c:v>
                </c:pt>
                <c:pt idx="75">
                  <c:v>12</c:v>
                </c:pt>
                <c:pt idx="76">
                  <c:v>4</c:v>
                </c:pt>
                <c:pt idx="77">
                  <c:v>4</c:v>
                </c:pt>
                <c:pt idx="78">
                  <c:v>5</c:v>
                </c:pt>
                <c:pt idx="79">
                  <c:v>5</c:v>
                </c:pt>
                <c:pt idx="80">
                  <c:v>2</c:v>
                </c:pt>
                <c:pt idx="81">
                  <c:v>5</c:v>
                </c:pt>
                <c:pt idx="82">
                  <c:v>7</c:v>
                </c:pt>
                <c:pt idx="83">
                  <c:v>6</c:v>
                </c:pt>
                <c:pt idx="84">
                  <c:v>4</c:v>
                </c:pt>
                <c:pt idx="85">
                  <c:v>5</c:v>
                </c:pt>
                <c:pt idx="86">
                  <c:v>3</c:v>
                </c:pt>
                <c:pt idx="87">
                  <c:v>7</c:v>
                </c:pt>
                <c:pt idx="88">
                  <c:v>4</c:v>
                </c:pt>
                <c:pt idx="89">
                  <c:v>2</c:v>
                </c:pt>
                <c:pt idx="90">
                  <c:v>3</c:v>
                </c:pt>
                <c:pt idx="91">
                  <c:v>4</c:v>
                </c:pt>
                <c:pt idx="92">
                  <c:v>9</c:v>
                </c:pt>
                <c:pt idx="93">
                  <c:v>10</c:v>
                </c:pt>
                <c:pt idx="94">
                  <c:v>2</c:v>
                </c:pt>
                <c:pt idx="95">
                  <c:v>3</c:v>
                </c:pt>
                <c:pt idx="96">
                  <c:v>2</c:v>
                </c:pt>
                <c:pt idx="97">
                  <c:v>2</c:v>
                </c:pt>
                <c:pt idx="98">
                  <c:v>1</c:v>
                </c:pt>
                <c:pt idx="99">
                  <c:v>8</c:v>
                </c:pt>
                <c:pt idx="100">
                  <c:v>3</c:v>
                </c:pt>
                <c:pt idx="101">
                  <c:v>5</c:v>
                </c:pt>
                <c:pt idx="102">
                  <c:v>1</c:v>
                </c:pt>
                <c:pt idx="103">
                  <c:v>1</c:v>
                </c:pt>
                <c:pt idx="104">
                  <c:v>4</c:v>
                </c:pt>
                <c:pt idx="105">
                  <c:v>2</c:v>
                </c:pt>
                <c:pt idx="106">
                  <c:v>1</c:v>
                </c:pt>
                <c:pt idx="107">
                  <c:v>3</c:v>
                </c:pt>
                <c:pt idx="108">
                  <c:v>4</c:v>
                </c:pt>
                <c:pt idx="109">
                  <c:v>3</c:v>
                </c:pt>
                <c:pt idx="110">
                  <c:v>6</c:v>
                </c:pt>
                <c:pt idx="111">
                  <c:v>8</c:v>
                </c:pt>
                <c:pt idx="112">
                  <c:v>2</c:v>
                </c:pt>
                <c:pt idx="113">
                  <c:v>4</c:v>
                </c:pt>
                <c:pt idx="114">
                  <c:v>6</c:v>
                </c:pt>
                <c:pt idx="115">
                  <c:v>4</c:v>
                </c:pt>
                <c:pt idx="116">
                  <c:v>0</c:v>
                </c:pt>
                <c:pt idx="117">
                  <c:v>2</c:v>
                </c:pt>
                <c:pt idx="118">
                  <c:v>2</c:v>
                </c:pt>
                <c:pt idx="119">
                  <c:v>3</c:v>
                </c:pt>
                <c:pt idx="120">
                  <c:v>2</c:v>
                </c:pt>
                <c:pt idx="121">
                  <c:v>3</c:v>
                </c:pt>
                <c:pt idx="122">
                  <c:v>8</c:v>
                </c:pt>
                <c:pt idx="123">
                  <c:v>6</c:v>
                </c:pt>
                <c:pt idx="124">
                  <c:v>7</c:v>
                </c:pt>
                <c:pt idx="125">
                  <c:v>9</c:v>
                </c:pt>
                <c:pt idx="126">
                  <c:v>3</c:v>
                </c:pt>
                <c:pt idx="127">
                  <c:v>10</c:v>
                </c:pt>
                <c:pt idx="128">
                  <c:v>10</c:v>
                </c:pt>
                <c:pt idx="129">
                  <c:v>6</c:v>
                </c:pt>
                <c:pt idx="130">
                  <c:v>11</c:v>
                </c:pt>
                <c:pt idx="131">
                  <c:v>2</c:v>
                </c:pt>
                <c:pt idx="132">
                  <c:v>8</c:v>
                </c:pt>
                <c:pt idx="133">
                  <c:v>4</c:v>
                </c:pt>
                <c:pt idx="134">
                  <c:v>5</c:v>
                </c:pt>
                <c:pt idx="135">
                  <c:v>5</c:v>
                </c:pt>
                <c:pt idx="136">
                  <c:v>10</c:v>
                </c:pt>
                <c:pt idx="137">
                  <c:v>8</c:v>
                </c:pt>
                <c:pt idx="138">
                  <c:v>7</c:v>
                </c:pt>
                <c:pt idx="139">
                  <c:v>8</c:v>
                </c:pt>
                <c:pt idx="140">
                  <c:v>3</c:v>
                </c:pt>
                <c:pt idx="141">
                  <c:v>6</c:v>
                </c:pt>
                <c:pt idx="142">
                  <c:v>12</c:v>
                </c:pt>
                <c:pt idx="143">
                  <c:v>11</c:v>
                </c:pt>
                <c:pt idx="144">
                  <c:v>11</c:v>
                </c:pt>
                <c:pt idx="145">
                  <c:v>13</c:v>
                </c:pt>
                <c:pt idx="146">
                  <c:v>6</c:v>
                </c:pt>
                <c:pt idx="147">
                  <c:v>8</c:v>
                </c:pt>
                <c:pt idx="148">
                  <c:v>3</c:v>
                </c:pt>
                <c:pt idx="149">
                  <c:v>6</c:v>
                </c:pt>
                <c:pt idx="150">
                  <c:v>0</c:v>
                </c:pt>
                <c:pt idx="151">
                  <c:v>5</c:v>
                </c:pt>
                <c:pt idx="152">
                  <c:v>4</c:v>
                </c:pt>
                <c:pt idx="153">
                  <c:v>4</c:v>
                </c:pt>
                <c:pt idx="154">
                  <c:v>0</c:v>
                </c:pt>
                <c:pt idx="155">
                  <c:v>3</c:v>
                </c:pt>
                <c:pt idx="156">
                  <c:v>12</c:v>
                </c:pt>
                <c:pt idx="157">
                  <c:v>7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4415392"/>
        <c:axId val="154649232"/>
      </c:scatterChart>
      <c:valAx>
        <c:axId val="154415392"/>
        <c:scaling>
          <c:orientation val="minMax"/>
        </c:scaling>
        <c:delete val="0"/>
        <c:axPos val="b"/>
        <c:numFmt formatCode="d\-mmm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97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54649232"/>
        <c:crosses val="autoZero"/>
        <c:crossBetween val="midCat"/>
      </c:valAx>
      <c:valAx>
        <c:axId val="154649232"/>
        <c:scaling>
          <c:orientation val="minMax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97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54415392"/>
        <c:crosses val="autoZero"/>
        <c:crossBetween val="midCat"/>
      </c:valAx>
      <c:spPr>
        <a:noFill/>
        <a:ln w="12700">
          <a:solidFill>
            <a:srgbClr val="FFFFFF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193535428941672"/>
          <c:y val="8.9036896920584696E-2"/>
          <c:w val="0.28615650319737002"/>
          <c:h val="0.17384613451651201"/>
        </c:manualLayout>
      </c:layout>
      <c:overlay val="0"/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75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975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958" cy="49418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1098" y="0"/>
            <a:ext cx="2944958" cy="49418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5D1D5A-D050-4C85-845B-EE7A8A601E55}" type="datetimeFigureOut">
              <a:rPr lang="en-US" smtClean="0"/>
              <a:t>1/27/2016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6900"/>
            <a:ext cx="2944958" cy="4941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1098" y="9376900"/>
            <a:ext cx="2944958" cy="4941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31A01D-FEB2-4CE6-B78C-8A100D919AD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37453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9B7B46-8F1F-4F32-98B6-F9EA0F57A584}" type="datetimeFigureOut">
              <a:rPr lang="en-GB" smtClean="0"/>
              <a:t>27/01/2016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9464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7363"/>
            <a:ext cx="29464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C9EEFC-C032-435A-B3AC-EAF0642B289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212560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210618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07537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239857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79090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190388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626903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79977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13806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98856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41561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9522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8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8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8.png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8.pn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8.png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8.png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1/27/2016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1/27/2016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1/27/2016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 userDrawn="1"/>
        </p:nvPicPr>
        <p:blipFill rotWithShape="1">
          <a:blip r:embed="rId2" cstate="email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"/>
          <a:stretch/>
        </p:blipFill>
        <p:spPr>
          <a:xfrm>
            <a:off x="-1" y="545630"/>
            <a:ext cx="1825039" cy="2521185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13871" y="6354506"/>
            <a:ext cx="1460090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3346B3F-C9B3-468C-957D-C9834FD2CA67}" type="datetime1">
              <a:rPr lang="en-US" smtClean="0"/>
              <a:pPr/>
              <a:t>1/27/2016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11612" y="6356350"/>
            <a:ext cx="575187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9" name="Group 18"/>
          <p:cNvGrpSpPr/>
          <p:nvPr userDrawn="1"/>
        </p:nvGrpSpPr>
        <p:grpSpPr>
          <a:xfrm rot="5400000">
            <a:off x="6111825" y="3133399"/>
            <a:ext cx="3212936" cy="2851411"/>
            <a:chOff x="1709777" y="364301"/>
            <a:chExt cx="4683889" cy="4120344"/>
          </a:xfrm>
        </p:grpSpPr>
        <p:pic>
          <p:nvPicPr>
            <p:cNvPr id="16" name="Picture 15" descr="network-structure.jpg"/>
            <p:cNvPicPr>
              <a:picLocks noChangeAspect="1"/>
            </p:cNvPicPr>
            <p:nvPr userDrawn="1"/>
          </p:nvPicPr>
          <p:blipFill rotWithShape="1">
            <a:blip r:embed="rId3" cstate="email">
              <a:alphaModFix amt="51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V="1">
              <a:off x="1821666" y="364301"/>
              <a:ext cx="4572000" cy="3800593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7" name="Oval 16"/>
            <p:cNvSpPr/>
            <p:nvPr userDrawn="1"/>
          </p:nvSpPr>
          <p:spPr>
            <a:xfrm>
              <a:off x="1709777" y="3355758"/>
              <a:ext cx="1834442" cy="11288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1552222" y="3886200"/>
            <a:ext cx="596429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15"/>
          <a:stretch/>
        </p:blipFill>
        <p:spPr>
          <a:xfrm>
            <a:off x="7761104" y="0"/>
            <a:ext cx="1382896" cy="1234080"/>
          </a:xfrm>
          <a:prstGeom prst="rect">
            <a:avLst/>
          </a:prstGeom>
        </p:spPr>
      </p:pic>
      <p:sp>
        <p:nvSpPr>
          <p:cNvPr id="22" name="Text Placeholder 8"/>
          <p:cNvSpPr txBox="1">
            <a:spLocks/>
          </p:cNvSpPr>
          <p:nvPr userDrawn="1"/>
        </p:nvSpPr>
        <p:spPr>
          <a:xfrm>
            <a:off x="776749" y="6337091"/>
            <a:ext cx="5589637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 : Support for Distributed Computing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325868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17226" y="6342041"/>
            <a:ext cx="1439606" cy="365125"/>
          </a:xfrm>
        </p:spPr>
        <p:txBody>
          <a:bodyPr/>
          <a:lstStyle/>
          <a:p>
            <a:fld id="{3ED9DD27-062A-4377-B35B-B62780D14DBA}" type="datetime1">
              <a:rPr lang="en-US" smtClean="0">
                <a:solidFill>
                  <a:prstClr val="white">
                    <a:lumMod val="95000"/>
                  </a:prstClr>
                </a:solidFill>
              </a:rPr>
              <a:pPr/>
              <a:t>1/27/2016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65631" y="6345964"/>
            <a:ext cx="4228692" cy="365125"/>
          </a:xfrm>
        </p:spPr>
        <p:txBody>
          <a:bodyPr/>
          <a:lstStyle/>
          <a:p>
            <a:r>
              <a:rPr lang="en-US" dirty="0" smtClean="0"/>
              <a:t>GGUS Slides for the WLCG Service Report 2014/07/15 MB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3160" y="6337536"/>
            <a:ext cx="763639" cy="365125"/>
          </a:xfrm>
        </p:spPr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8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077380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 rot="5400000">
            <a:off x="6111825" y="3133399"/>
            <a:ext cx="3212936" cy="2851411"/>
            <a:chOff x="1709777" y="364301"/>
            <a:chExt cx="4683889" cy="4120344"/>
          </a:xfrm>
        </p:grpSpPr>
        <p:pic>
          <p:nvPicPr>
            <p:cNvPr id="9" name="Picture 8" descr="network-structure.jpg"/>
            <p:cNvPicPr>
              <a:picLocks noChangeAspect="1"/>
            </p:cNvPicPr>
            <p:nvPr userDrawn="1"/>
          </p:nvPicPr>
          <p:blipFill rotWithShape="1">
            <a:blip r:embed="rId2" cstate="email">
              <a:alphaModFix amt="51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V="1">
              <a:off x="1821666" y="364301"/>
              <a:ext cx="4572000" cy="3800593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0" name="Oval 9"/>
            <p:cNvSpPr/>
            <p:nvPr userDrawn="1"/>
          </p:nvSpPr>
          <p:spPr>
            <a:xfrm>
              <a:off x="1709777" y="3355758"/>
              <a:ext cx="1834442" cy="11288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0F7F2-20A7-428C-B3F3-372FC7A247E0}" type="datetime1">
              <a:rPr lang="en-US" smtClean="0">
                <a:solidFill>
                  <a:prstClr val="white">
                    <a:lumMod val="95000"/>
                  </a:prstClr>
                </a:solidFill>
              </a:rPr>
              <a:pPr/>
              <a:t>1/27/2016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GGUS Slides for the WLCG Service Report 2014/07/15 MB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"/>
          <a:stretch/>
        </p:blipFill>
        <p:spPr>
          <a:xfrm>
            <a:off x="-1" y="545630"/>
            <a:ext cx="1825039" cy="252118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15"/>
          <a:stretch/>
        </p:blipFill>
        <p:spPr>
          <a:xfrm>
            <a:off x="7761104" y="0"/>
            <a:ext cx="1382896" cy="1234080"/>
          </a:xfrm>
          <a:prstGeom prst="rect">
            <a:avLst/>
          </a:prstGeom>
        </p:spPr>
      </p:pic>
      <p:sp>
        <p:nvSpPr>
          <p:cNvPr id="12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81410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0193D-0F80-48B2-AA3A-A74F7B74B871}" type="datetime1">
              <a:rPr lang="en-US" smtClean="0">
                <a:solidFill>
                  <a:prstClr val="white">
                    <a:lumMod val="95000"/>
                  </a:prstClr>
                </a:solidFill>
              </a:rPr>
              <a:pPr/>
              <a:t>1/27/2016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GGUS Slides for the WLCG Service Report 2014/07/15 MB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77002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 userDrawn="1"/>
        </p:nvPicPr>
        <p:blipFill rotWithShape="1">
          <a:blip r:embed="rId2" cstate="email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"/>
          <a:stretch/>
        </p:blipFill>
        <p:spPr>
          <a:xfrm>
            <a:off x="-1" y="545630"/>
            <a:ext cx="1825039" cy="2521185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13871" y="6354506"/>
            <a:ext cx="1460090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3346B3F-C9B3-468C-957D-C9834FD2CA67}" type="datetime1">
              <a:rPr lang="en-US" smtClean="0"/>
              <a:pPr/>
              <a:t>1/27/2016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11612" y="6356350"/>
            <a:ext cx="575187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9" name="Group 18"/>
          <p:cNvGrpSpPr/>
          <p:nvPr userDrawn="1"/>
        </p:nvGrpSpPr>
        <p:grpSpPr>
          <a:xfrm rot="5400000">
            <a:off x="6111825" y="3133399"/>
            <a:ext cx="3212936" cy="2851411"/>
            <a:chOff x="1709777" y="364301"/>
            <a:chExt cx="4683889" cy="4120344"/>
          </a:xfrm>
        </p:grpSpPr>
        <p:pic>
          <p:nvPicPr>
            <p:cNvPr id="16" name="Picture 15" descr="network-structure.jpg"/>
            <p:cNvPicPr>
              <a:picLocks noChangeAspect="1"/>
            </p:cNvPicPr>
            <p:nvPr userDrawn="1"/>
          </p:nvPicPr>
          <p:blipFill rotWithShape="1">
            <a:blip r:embed="rId3" cstate="email">
              <a:alphaModFix amt="51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V="1">
              <a:off x="1821666" y="364301"/>
              <a:ext cx="4572000" cy="3800593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7" name="Oval 16"/>
            <p:cNvSpPr/>
            <p:nvPr userDrawn="1"/>
          </p:nvSpPr>
          <p:spPr>
            <a:xfrm>
              <a:off x="1709777" y="3355758"/>
              <a:ext cx="1834442" cy="11288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1552222" y="3886200"/>
            <a:ext cx="596429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15"/>
          <a:stretch/>
        </p:blipFill>
        <p:spPr>
          <a:xfrm>
            <a:off x="7761104" y="0"/>
            <a:ext cx="1382896" cy="1234080"/>
          </a:xfrm>
          <a:prstGeom prst="rect">
            <a:avLst/>
          </a:prstGeom>
        </p:spPr>
      </p:pic>
      <p:sp>
        <p:nvSpPr>
          <p:cNvPr id="22" name="Text Placeholder 8"/>
          <p:cNvSpPr txBox="1">
            <a:spLocks/>
          </p:cNvSpPr>
          <p:nvPr userDrawn="1"/>
        </p:nvSpPr>
        <p:spPr>
          <a:xfrm>
            <a:off x="776749" y="6337091"/>
            <a:ext cx="5589637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 : Support for Distributed Computing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367872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17226" y="6342041"/>
            <a:ext cx="1439606" cy="365125"/>
          </a:xfrm>
        </p:spPr>
        <p:txBody>
          <a:bodyPr/>
          <a:lstStyle/>
          <a:p>
            <a:fld id="{3ED9DD27-062A-4377-B35B-B62780D14DBA}" type="datetime1">
              <a:rPr lang="en-US" smtClean="0">
                <a:solidFill>
                  <a:prstClr val="white">
                    <a:lumMod val="95000"/>
                  </a:prstClr>
                </a:solidFill>
              </a:rPr>
              <a:pPr/>
              <a:t>1/27/2016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65631" y="6345964"/>
            <a:ext cx="4228692" cy="365125"/>
          </a:xfrm>
        </p:spPr>
        <p:txBody>
          <a:bodyPr/>
          <a:lstStyle/>
          <a:p>
            <a:r>
              <a:rPr lang="en-US" dirty="0" smtClean="0"/>
              <a:t>GGUS Slides for the WLCG Service Report 2014/07/15 MB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3160" y="6337536"/>
            <a:ext cx="763639" cy="365125"/>
          </a:xfrm>
        </p:spPr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8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522971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 rot="5400000">
            <a:off x="6111825" y="3133399"/>
            <a:ext cx="3212936" cy="2851411"/>
            <a:chOff x="1709777" y="364301"/>
            <a:chExt cx="4683889" cy="4120344"/>
          </a:xfrm>
        </p:grpSpPr>
        <p:pic>
          <p:nvPicPr>
            <p:cNvPr id="9" name="Picture 8" descr="network-structure.jpg"/>
            <p:cNvPicPr>
              <a:picLocks noChangeAspect="1"/>
            </p:cNvPicPr>
            <p:nvPr userDrawn="1"/>
          </p:nvPicPr>
          <p:blipFill rotWithShape="1">
            <a:blip r:embed="rId2" cstate="email">
              <a:alphaModFix amt="51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V="1">
              <a:off x="1821666" y="364301"/>
              <a:ext cx="4572000" cy="3800593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0" name="Oval 9"/>
            <p:cNvSpPr/>
            <p:nvPr userDrawn="1"/>
          </p:nvSpPr>
          <p:spPr>
            <a:xfrm>
              <a:off x="1709777" y="3355758"/>
              <a:ext cx="1834442" cy="11288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0F7F2-20A7-428C-B3F3-372FC7A247E0}" type="datetime1">
              <a:rPr lang="en-US" smtClean="0">
                <a:solidFill>
                  <a:prstClr val="white">
                    <a:lumMod val="95000"/>
                  </a:prstClr>
                </a:solidFill>
              </a:rPr>
              <a:pPr/>
              <a:t>1/27/2016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GGUS Slides for the WLCG Service Report 2014/07/15 MB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"/>
          <a:stretch/>
        </p:blipFill>
        <p:spPr>
          <a:xfrm>
            <a:off x="-1" y="545630"/>
            <a:ext cx="1825039" cy="252118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15"/>
          <a:stretch/>
        </p:blipFill>
        <p:spPr>
          <a:xfrm>
            <a:off x="7761104" y="0"/>
            <a:ext cx="1382896" cy="1234080"/>
          </a:xfrm>
          <a:prstGeom prst="rect">
            <a:avLst/>
          </a:prstGeom>
        </p:spPr>
      </p:pic>
      <p:sp>
        <p:nvSpPr>
          <p:cNvPr id="12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4385094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0193D-0F80-48B2-AA3A-A74F7B74B871}" type="datetime1">
              <a:rPr lang="en-US" smtClean="0">
                <a:solidFill>
                  <a:prstClr val="white">
                    <a:lumMod val="95000"/>
                  </a:prstClr>
                </a:solidFill>
              </a:rPr>
              <a:pPr/>
              <a:t>1/27/2016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GGUS Slides for the WLCG Service Report 2014/07/15 MB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612822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 userDrawn="1"/>
        </p:nvPicPr>
        <p:blipFill rotWithShape="1">
          <a:blip r:embed="rId2" cstate="email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"/>
          <a:stretch/>
        </p:blipFill>
        <p:spPr>
          <a:xfrm>
            <a:off x="-1" y="545630"/>
            <a:ext cx="1825039" cy="2521185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13871" y="6354506"/>
            <a:ext cx="1460090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3346B3F-C9B3-468C-957D-C9834FD2CA67}" type="datetime1">
              <a:rPr lang="en-US" smtClean="0"/>
              <a:pPr/>
              <a:t>1/27/2016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11612" y="6356350"/>
            <a:ext cx="575187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9" name="Group 18"/>
          <p:cNvGrpSpPr/>
          <p:nvPr userDrawn="1"/>
        </p:nvGrpSpPr>
        <p:grpSpPr>
          <a:xfrm rot="5400000">
            <a:off x="6111825" y="3133399"/>
            <a:ext cx="3212936" cy="2851411"/>
            <a:chOff x="1709777" y="364301"/>
            <a:chExt cx="4683889" cy="4120344"/>
          </a:xfrm>
        </p:grpSpPr>
        <p:pic>
          <p:nvPicPr>
            <p:cNvPr id="16" name="Picture 15" descr="network-structure.jpg"/>
            <p:cNvPicPr>
              <a:picLocks noChangeAspect="1"/>
            </p:cNvPicPr>
            <p:nvPr userDrawn="1"/>
          </p:nvPicPr>
          <p:blipFill rotWithShape="1">
            <a:blip r:embed="rId3" cstate="email">
              <a:alphaModFix amt="51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V="1">
              <a:off x="1821666" y="364301"/>
              <a:ext cx="4572000" cy="3800593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7" name="Oval 16"/>
            <p:cNvSpPr/>
            <p:nvPr userDrawn="1"/>
          </p:nvSpPr>
          <p:spPr>
            <a:xfrm>
              <a:off x="1709777" y="3355758"/>
              <a:ext cx="1834442" cy="11288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1552222" y="3886200"/>
            <a:ext cx="596429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15"/>
          <a:stretch/>
        </p:blipFill>
        <p:spPr>
          <a:xfrm>
            <a:off x="7761104" y="0"/>
            <a:ext cx="1382896" cy="1234080"/>
          </a:xfrm>
          <a:prstGeom prst="rect">
            <a:avLst/>
          </a:prstGeom>
        </p:spPr>
      </p:pic>
      <p:sp>
        <p:nvSpPr>
          <p:cNvPr id="22" name="Text Placeholder 8"/>
          <p:cNvSpPr txBox="1">
            <a:spLocks/>
          </p:cNvSpPr>
          <p:nvPr userDrawn="1"/>
        </p:nvSpPr>
        <p:spPr>
          <a:xfrm>
            <a:off x="776749" y="6337091"/>
            <a:ext cx="5589637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 : Support for Distributed Computing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6815646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17226" y="6342041"/>
            <a:ext cx="1439606" cy="365125"/>
          </a:xfrm>
        </p:spPr>
        <p:txBody>
          <a:bodyPr/>
          <a:lstStyle/>
          <a:p>
            <a:fld id="{3ED9DD27-062A-4377-B35B-B62780D14DBA}" type="datetime1">
              <a:rPr lang="en-US" smtClean="0">
                <a:solidFill>
                  <a:prstClr val="white">
                    <a:lumMod val="95000"/>
                  </a:prstClr>
                </a:solidFill>
              </a:rPr>
              <a:pPr/>
              <a:t>1/27/2016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65631" y="6345964"/>
            <a:ext cx="4228692" cy="365125"/>
          </a:xfrm>
        </p:spPr>
        <p:txBody>
          <a:bodyPr/>
          <a:lstStyle/>
          <a:p>
            <a:r>
              <a:rPr lang="en-US" dirty="0" smtClean="0"/>
              <a:t>GGUS Slides for the WLCG Service Report 2014/07/15 MB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3160" y="6337536"/>
            <a:ext cx="763639" cy="365125"/>
          </a:xfrm>
        </p:spPr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8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7000248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 rot="5400000">
            <a:off x="6111825" y="3133399"/>
            <a:ext cx="3212936" cy="2851411"/>
            <a:chOff x="1709777" y="364301"/>
            <a:chExt cx="4683889" cy="4120344"/>
          </a:xfrm>
        </p:grpSpPr>
        <p:pic>
          <p:nvPicPr>
            <p:cNvPr id="9" name="Picture 8" descr="network-structure.jpg"/>
            <p:cNvPicPr>
              <a:picLocks noChangeAspect="1"/>
            </p:cNvPicPr>
            <p:nvPr userDrawn="1"/>
          </p:nvPicPr>
          <p:blipFill rotWithShape="1">
            <a:blip r:embed="rId2" cstate="email">
              <a:alphaModFix amt="51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V="1">
              <a:off x="1821666" y="364301"/>
              <a:ext cx="4572000" cy="3800593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0" name="Oval 9"/>
            <p:cNvSpPr/>
            <p:nvPr userDrawn="1"/>
          </p:nvSpPr>
          <p:spPr>
            <a:xfrm>
              <a:off x="1709777" y="3355758"/>
              <a:ext cx="1834442" cy="11288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0F7F2-20A7-428C-B3F3-372FC7A247E0}" type="datetime1">
              <a:rPr lang="en-US" smtClean="0">
                <a:solidFill>
                  <a:prstClr val="white">
                    <a:lumMod val="95000"/>
                  </a:prstClr>
                </a:solidFill>
              </a:rPr>
              <a:pPr/>
              <a:t>1/27/2016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GGUS Slides for the WLCG Service Report 2014/07/15 MB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"/>
          <a:stretch/>
        </p:blipFill>
        <p:spPr>
          <a:xfrm>
            <a:off x="-1" y="545630"/>
            <a:ext cx="1825039" cy="252118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15"/>
          <a:stretch/>
        </p:blipFill>
        <p:spPr>
          <a:xfrm>
            <a:off x="7761104" y="0"/>
            <a:ext cx="1382896" cy="1234080"/>
          </a:xfrm>
          <a:prstGeom prst="rect">
            <a:avLst/>
          </a:prstGeom>
        </p:spPr>
      </p:pic>
      <p:sp>
        <p:nvSpPr>
          <p:cNvPr id="12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5823531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0193D-0F80-48B2-AA3A-A74F7B74B871}" type="datetime1">
              <a:rPr lang="en-US" smtClean="0">
                <a:solidFill>
                  <a:prstClr val="white">
                    <a:lumMod val="95000"/>
                  </a:prstClr>
                </a:solidFill>
              </a:rPr>
              <a:pPr/>
              <a:t>1/27/2016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GGUS Slides for the WLCG Service Report 2014/07/15 MB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450349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1/27/2016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1/27/2016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1/27/2016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.emf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.emf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21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1.emf"/><Relationship Id="rId5" Type="http://schemas.openxmlformats.org/officeDocument/2006/relationships/theme" Target="../theme/theme4.xml"/><Relationship Id="rId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4" descr="bande-01.eps"/>
          <p:cNvPicPr>
            <a:picLocks noChangeAspect="1"/>
          </p:cNvPicPr>
          <p:nvPr/>
        </p:nvPicPr>
        <p:blipFill>
          <a:blip r:embed="rId6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649"/>
            <a:ext cx="8229600" cy="44630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17226" y="6360855"/>
            <a:ext cx="14396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defTabSz="457200"/>
            <a:fld id="{6D5A69AD-92D4-40B1-BF32-510381822325}" type="datetime1">
              <a:rPr lang="en-US" smtClean="0">
                <a:solidFill>
                  <a:prstClr val="white">
                    <a:lumMod val="95000"/>
                  </a:prstClr>
                </a:solidFill>
              </a:rPr>
              <a:pPr defTabSz="457200"/>
              <a:t>1/27/2016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23806" y="6360855"/>
            <a:ext cx="41950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2F2F2"/>
                </a:solidFill>
              </a:defRPr>
            </a:lvl1pPr>
          </a:lstStyle>
          <a:p>
            <a:pPr defTabSz="457200"/>
            <a:r>
              <a:rPr lang="en-US" dirty="0" smtClean="0"/>
              <a:t>GGUS Slides for the WLCG Service Report 2014/07/15 MB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23160" y="6356350"/>
            <a:ext cx="7636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2F2F2"/>
                </a:solidFill>
              </a:defRPr>
            </a:lvl1pPr>
          </a:lstStyle>
          <a:p>
            <a:pPr defTabSz="457200"/>
            <a:fld id="{1EF85638-2995-764F-975A-3D74C15A7C7B}" type="slidenum">
              <a:rPr lang="en-US" smtClean="0"/>
              <a:pPr defTabSz="45720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73182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3200" b="1" i="0" u="none" kern="1200" cap="none" normalizeH="0">
          <a:solidFill>
            <a:schemeClr val="accent1"/>
          </a:solidFill>
          <a:latin typeface="News Gothic M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32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28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20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4" descr="bande-01.eps"/>
          <p:cNvPicPr>
            <a:picLocks noChangeAspect="1"/>
          </p:cNvPicPr>
          <p:nvPr/>
        </p:nvPicPr>
        <p:blipFill>
          <a:blip r:embed="rId6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649"/>
            <a:ext cx="8229600" cy="44630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17226" y="6360855"/>
            <a:ext cx="14396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defTabSz="457200"/>
            <a:fld id="{6D5A69AD-92D4-40B1-BF32-510381822325}" type="datetime1">
              <a:rPr lang="en-US" smtClean="0">
                <a:solidFill>
                  <a:prstClr val="white">
                    <a:lumMod val="95000"/>
                  </a:prstClr>
                </a:solidFill>
              </a:rPr>
              <a:pPr defTabSz="457200"/>
              <a:t>1/27/2016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23806" y="6360855"/>
            <a:ext cx="41950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2F2F2"/>
                </a:solidFill>
              </a:defRPr>
            </a:lvl1pPr>
          </a:lstStyle>
          <a:p>
            <a:pPr defTabSz="457200"/>
            <a:r>
              <a:rPr lang="en-US" dirty="0" smtClean="0"/>
              <a:t>GGUS Slides for the WLCG Service Report 2014/07/15 MB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23160" y="6356350"/>
            <a:ext cx="7636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2F2F2"/>
                </a:solidFill>
              </a:defRPr>
            </a:lvl1pPr>
          </a:lstStyle>
          <a:p>
            <a:pPr defTabSz="457200"/>
            <a:fld id="{1EF85638-2995-764F-975A-3D74C15A7C7B}" type="slidenum">
              <a:rPr lang="en-US" smtClean="0"/>
              <a:pPr defTabSz="45720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7669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3200" b="1" i="0" u="none" kern="1200" cap="none" normalizeH="0">
          <a:solidFill>
            <a:schemeClr val="accent1"/>
          </a:solidFill>
          <a:latin typeface="News Gothic M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32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28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20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4" descr="bande-01.eps"/>
          <p:cNvPicPr>
            <a:picLocks noChangeAspect="1"/>
          </p:cNvPicPr>
          <p:nvPr/>
        </p:nvPicPr>
        <p:blipFill>
          <a:blip r:embed="rId6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649"/>
            <a:ext cx="8229600" cy="44630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17226" y="6360855"/>
            <a:ext cx="14396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defTabSz="457200"/>
            <a:fld id="{6D5A69AD-92D4-40B1-BF32-510381822325}" type="datetime1">
              <a:rPr lang="en-US" smtClean="0">
                <a:solidFill>
                  <a:prstClr val="white">
                    <a:lumMod val="95000"/>
                  </a:prstClr>
                </a:solidFill>
              </a:rPr>
              <a:pPr defTabSz="457200"/>
              <a:t>1/27/2016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23806" y="6360855"/>
            <a:ext cx="41950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2F2F2"/>
                </a:solidFill>
              </a:defRPr>
            </a:lvl1pPr>
          </a:lstStyle>
          <a:p>
            <a:pPr defTabSz="457200"/>
            <a:r>
              <a:rPr lang="en-US" dirty="0" smtClean="0"/>
              <a:t>GGUS Slides for the WLCG Service Report 2014/07/15 MB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23160" y="6356350"/>
            <a:ext cx="7636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2F2F2"/>
                </a:solidFill>
              </a:defRPr>
            </a:lvl1pPr>
          </a:lstStyle>
          <a:p>
            <a:pPr defTabSz="457200"/>
            <a:fld id="{1EF85638-2995-764F-975A-3D74C15A7C7B}" type="slidenum">
              <a:rPr lang="en-US" smtClean="0"/>
              <a:pPr defTabSz="45720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2245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3200" b="1" i="0" u="none" kern="1200" cap="none" normalizeH="0">
          <a:solidFill>
            <a:schemeClr val="accent1"/>
          </a:solidFill>
          <a:latin typeface="News Gothic M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32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28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20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LCG/WLCGOperationsMeetings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twiki.cern.ch/twiki/pub/LCG/WLCGBaselineVersions/dcache-bug.txt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LCG/WLCGServiceIncidents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ggus.eu/?mode=ticket_info&amp;ticket_id=118207" TargetMode="External"/><Relationship Id="rId2" Type="http://schemas.openxmlformats.org/officeDocument/2006/relationships/hyperlink" Target="https://ggus.eu/?mode=ticket_info&amp;ticket_id=118443" TargetMode="External"/><Relationship Id="rId1" Type="http://schemas.openxmlformats.org/officeDocument/2006/relationships/slideLayout" Target="../slideLayouts/slideLayout23.xml"/><Relationship Id="rId4" Type="http://schemas.openxmlformats.org/officeDocument/2006/relationships/hyperlink" Target="https://ggus.eu/index.php?mode=ticket_info&amp;ticket_id=118444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LCG/WLCGOpsCoordination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indico.cern.ch/e/Spring2016HTCondorWorkshop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LCG/WLCGOpsCoordination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LCG/WLCGOpsCoordination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twiki.cern.ch/twiki/bin/view/LCG/BatchSystemsConfig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LCG/WLCGOpsCoordination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dirac.cis.gov.pl:8443/DIRAC/CIS-Development/visitor/systems/accountingPlots/network" TargetMode="External"/><Relationship Id="rId4" Type="http://schemas.openxmlformats.org/officeDocument/2006/relationships/hyperlink" Target="http://indico.cern.ch/event/319754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LCG/WLCGOperationsMeetings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LCG/WLCGOperationsMeetings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ggus.eu/index.php?mode=ticket_info&amp;ticket_id=118748" TargetMode="External"/><Relationship Id="rId4" Type="http://schemas.openxmlformats.org/officeDocument/2006/relationships/hyperlink" Target="https://ggus.eu/index.php?mode=ticket_info&amp;ticket_id=118730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LCG/WLCGOperationsMeetings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LCG/WLCGOperationsMeetings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ggus.eu/index.php?mode=ticket_info&amp;ticket_id=118082" TargetMode="External"/><Relationship Id="rId4" Type="http://schemas.openxmlformats.org/officeDocument/2006/relationships/hyperlink" Target="https://ggus.eu/index.php?mode=ticket_info&amp;ticket_id=118546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9743"/>
            <a:ext cx="8226854" cy="4915281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7030A0"/>
                </a:solidFill>
              </a:rPr>
              <a:t>WLCG Service Report</a:t>
            </a:r>
            <a:br>
              <a:rPr lang="en-US" dirty="0" smtClean="0">
                <a:solidFill>
                  <a:srgbClr val="7030A0"/>
                </a:solidFill>
              </a:rPr>
            </a:br>
            <a:r>
              <a:rPr lang="en-US" dirty="0" smtClean="0">
                <a:solidFill>
                  <a:srgbClr val="7030A0"/>
                </a:solidFill>
              </a:rPr>
              <a:t/>
            </a:r>
            <a:br>
              <a:rPr lang="en-US" dirty="0" smtClean="0">
                <a:solidFill>
                  <a:srgbClr val="7030A0"/>
                </a:solidFill>
              </a:rPr>
            </a:br>
            <a:r>
              <a:rPr lang="en-US" sz="2800" dirty="0">
                <a:solidFill>
                  <a:srgbClr val="7030A0"/>
                </a:solidFill>
              </a:rPr>
              <a:t>6</a:t>
            </a:r>
            <a:r>
              <a:rPr lang="en-US" sz="2800" dirty="0" smtClean="0">
                <a:solidFill>
                  <a:srgbClr val="7030A0"/>
                </a:solidFill>
              </a:rPr>
              <a:t> weeks, Dec 8 – Jan 19</a:t>
            </a:r>
            <a:br>
              <a:rPr lang="en-US" sz="2800" dirty="0" smtClean="0">
                <a:solidFill>
                  <a:srgbClr val="7030A0"/>
                </a:solidFill>
              </a:rPr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3200" dirty="0" smtClean="0">
                <a:solidFill>
                  <a:srgbClr val="080808"/>
                </a:solidFill>
              </a:rPr>
              <a:t>WLCG Management Board, 19</a:t>
            </a:r>
            <a:r>
              <a:rPr lang="en-US" sz="3200" baseline="30000" dirty="0" smtClean="0">
                <a:solidFill>
                  <a:srgbClr val="080808"/>
                </a:solidFill>
              </a:rPr>
              <a:t>th</a:t>
            </a:r>
            <a:r>
              <a:rPr lang="en-US" sz="3200" dirty="0" smtClean="0">
                <a:solidFill>
                  <a:srgbClr val="080808"/>
                </a:solidFill>
              </a:rPr>
              <a:t> Jan 2016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/>
              <a:t/>
            </a:r>
            <a:br>
              <a:rPr lang="en-US" sz="3200" dirty="0"/>
            </a:br>
            <a:r>
              <a:rPr lang="en-US" sz="2400" dirty="0" smtClean="0"/>
              <a:t>Maarten Litmaath</a:t>
            </a:r>
            <a:br>
              <a:rPr lang="en-US" sz="2400" dirty="0" smtClean="0"/>
            </a:br>
            <a:r>
              <a:rPr lang="en-US" sz="2400" dirty="0" smtClean="0"/>
              <a:t>CERN</a:t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v1.1</a:t>
            </a:r>
            <a:endParaRPr 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5775" y="3931"/>
            <a:ext cx="1038225" cy="919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2282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000" dirty="0" smtClean="0">
                <a:solidFill>
                  <a:srgbClr val="7030A0"/>
                </a:solidFill>
              </a:rPr>
              <a:t>Selected items </a:t>
            </a:r>
            <a:r>
              <a:rPr lang="en-US" sz="4000" dirty="0">
                <a:solidFill>
                  <a:srgbClr val="7030A0"/>
                </a:solidFill>
              </a:rPr>
              <a:t>from </a:t>
            </a:r>
            <a:r>
              <a:rPr lang="en-US" sz="4000" dirty="0" smtClean="0">
                <a:solidFill>
                  <a:srgbClr val="7030A0"/>
                </a:solidFill>
              </a:rPr>
              <a:t>Operations (5)</a:t>
            </a:r>
            <a:r>
              <a:rPr lang="en-US" sz="4000" dirty="0">
                <a:solidFill>
                  <a:srgbClr val="7030A0"/>
                </a:solidFill>
              </a:rPr>
              <a:t/>
            </a:r>
            <a:br>
              <a:rPr lang="en-US" sz="4000" dirty="0">
                <a:solidFill>
                  <a:srgbClr val="7030A0"/>
                </a:solidFill>
              </a:rPr>
            </a:br>
            <a:r>
              <a:rPr lang="en-US" sz="2200" dirty="0">
                <a:hlinkClick r:id="rId3"/>
              </a:rPr>
              <a:t>https://</a:t>
            </a:r>
            <a:r>
              <a:rPr lang="en-US" sz="2200" dirty="0" smtClean="0">
                <a:hlinkClick r:id="rId3"/>
              </a:rPr>
              <a:t>twiki.cern.ch/twiki/bin/view/LCG/WLCGOperationsMeetings</a:t>
            </a:r>
            <a:r>
              <a:rPr lang="en-US" sz="2200" dirty="0" smtClean="0"/>
              <a:t> </a:t>
            </a:r>
            <a:r>
              <a:rPr lang="en-US" sz="4000" dirty="0"/>
              <a:t/>
            </a:r>
            <a:br>
              <a:rPr lang="en-US" sz="4000" dirty="0"/>
            </a:b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6464"/>
            <a:ext cx="8004048" cy="4566563"/>
          </a:xfrm>
        </p:spPr>
        <p:txBody>
          <a:bodyPr>
            <a:normAutofit fontScale="92500" lnSpcReduction="20000"/>
          </a:bodyPr>
          <a:lstStyle/>
          <a:p>
            <a:r>
              <a:rPr lang="en-US" dirty="0">
                <a:solidFill>
                  <a:srgbClr val="080808"/>
                </a:solidFill>
              </a:rPr>
              <a:t>dCache: serious bug discovered by NDGF after </a:t>
            </a:r>
            <a:r>
              <a:rPr lang="en-US" dirty="0" smtClean="0">
                <a:solidFill>
                  <a:srgbClr val="080808"/>
                </a:solidFill>
              </a:rPr>
              <a:t>upgrade</a:t>
            </a:r>
          </a:p>
          <a:p>
            <a:pPr lvl="1"/>
            <a:r>
              <a:rPr lang="en-US" dirty="0"/>
              <a:t>Large number of files became cache </a:t>
            </a:r>
            <a:r>
              <a:rPr lang="en-US" dirty="0" smtClean="0"/>
              <a:t>copies, i.e</a:t>
            </a:r>
            <a:r>
              <a:rPr lang="en-US" dirty="0"/>
              <a:t>. could </a:t>
            </a:r>
            <a:r>
              <a:rPr lang="en-US" dirty="0" smtClean="0"/>
              <a:t>normally have been </a:t>
            </a:r>
            <a:r>
              <a:rPr lang="en-US" dirty="0"/>
              <a:t>erased without </a:t>
            </a:r>
            <a:r>
              <a:rPr lang="en-US" dirty="0" smtClean="0"/>
              <a:t>penalty</a:t>
            </a:r>
          </a:p>
          <a:p>
            <a:pPr lvl="1"/>
            <a:r>
              <a:rPr lang="en-US" dirty="0" smtClean="0"/>
              <a:t>Bug </a:t>
            </a:r>
            <a:r>
              <a:rPr lang="en-US" dirty="0"/>
              <a:t>was introduced already in Jan last year, affecting 2.12, 2.13 and </a:t>
            </a:r>
            <a:r>
              <a:rPr lang="en-US" dirty="0" smtClean="0"/>
              <a:t>2.14</a:t>
            </a:r>
          </a:p>
          <a:p>
            <a:pPr lvl="1"/>
            <a:r>
              <a:rPr lang="en-US" dirty="0"/>
              <a:t>NDGF lost ~17k </a:t>
            </a:r>
            <a:r>
              <a:rPr lang="en-US" dirty="0" smtClean="0"/>
              <a:t>files, mostly of ATLAS</a:t>
            </a:r>
          </a:p>
          <a:p>
            <a:pPr lvl="1"/>
            <a:r>
              <a:rPr lang="en-US" dirty="0"/>
              <a:t>A few </a:t>
            </a:r>
            <a:r>
              <a:rPr lang="en-US" dirty="0" smtClean="0"/>
              <a:t>T1 and other </a:t>
            </a:r>
            <a:r>
              <a:rPr lang="en-US" dirty="0"/>
              <a:t>sites </a:t>
            </a:r>
            <a:r>
              <a:rPr lang="en-US" dirty="0" smtClean="0"/>
              <a:t>were potentially affected</a:t>
            </a:r>
          </a:p>
          <a:p>
            <a:pPr lvl="2"/>
            <a:r>
              <a:rPr lang="en-US" dirty="0" smtClean="0">
                <a:solidFill>
                  <a:srgbClr val="080808"/>
                </a:solidFill>
              </a:rPr>
              <a:t>Depending </a:t>
            </a:r>
            <a:r>
              <a:rPr lang="en-US" dirty="0">
                <a:solidFill>
                  <a:srgbClr val="080808"/>
                </a:solidFill>
              </a:rPr>
              <a:t>on DB </a:t>
            </a:r>
            <a:r>
              <a:rPr lang="en-US" dirty="0" smtClean="0">
                <a:solidFill>
                  <a:srgbClr val="080808"/>
                </a:solidFill>
              </a:rPr>
              <a:t>flavor, deployment and operations</a:t>
            </a:r>
          </a:p>
          <a:p>
            <a:pPr lvl="1"/>
            <a:r>
              <a:rPr lang="en-US" dirty="0" smtClean="0"/>
              <a:t>Advisories were sent </a:t>
            </a:r>
            <a:r>
              <a:rPr lang="en-US" dirty="0"/>
              <a:t>by dcache.org and WLCG MW </a:t>
            </a:r>
            <a:r>
              <a:rPr lang="en-US" dirty="0" smtClean="0"/>
              <a:t>Officer</a:t>
            </a:r>
          </a:p>
          <a:p>
            <a:pPr lvl="1"/>
            <a:r>
              <a:rPr lang="en-US" dirty="0">
                <a:hlinkClick r:id="rId4"/>
              </a:rPr>
              <a:t>https://</a:t>
            </a:r>
            <a:r>
              <a:rPr lang="en-US" dirty="0" smtClean="0">
                <a:hlinkClick r:id="rId4"/>
              </a:rPr>
              <a:t>twiki.cern.ch/twiki/pub/LCG/WLCGBaselineVersions/dcache-bug.txt</a:t>
            </a:r>
            <a:r>
              <a:rPr lang="en-US" dirty="0" smtClean="0"/>
              <a:t>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2578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000" dirty="0" smtClean="0">
                <a:solidFill>
                  <a:srgbClr val="7030A0"/>
                </a:solidFill>
              </a:rPr>
              <a:t>Service Incident Reports</a:t>
            </a:r>
            <a:r>
              <a:rPr lang="en-US" sz="4000" dirty="0">
                <a:solidFill>
                  <a:srgbClr val="7030A0"/>
                </a:solidFill>
              </a:rPr>
              <a:t/>
            </a:r>
            <a:br>
              <a:rPr lang="en-US" sz="4000" dirty="0">
                <a:solidFill>
                  <a:srgbClr val="7030A0"/>
                </a:solidFill>
              </a:rPr>
            </a:br>
            <a:r>
              <a:rPr lang="en-US" sz="2200" dirty="0">
                <a:solidFill>
                  <a:srgbClr val="7030A0"/>
                </a:solidFill>
                <a:hlinkClick r:id="rId3"/>
              </a:rPr>
              <a:t>https://</a:t>
            </a:r>
            <a:r>
              <a:rPr lang="en-US" sz="2200" dirty="0" smtClean="0">
                <a:solidFill>
                  <a:srgbClr val="7030A0"/>
                </a:solidFill>
                <a:hlinkClick r:id="rId3"/>
              </a:rPr>
              <a:t>twiki.cern.ch/twiki/bin/view/LCG/WLCGServiceIncidents</a:t>
            </a:r>
            <a:r>
              <a:rPr lang="en-US" sz="2200" dirty="0" smtClean="0">
                <a:solidFill>
                  <a:srgbClr val="7030A0"/>
                </a:solidFill>
              </a:rPr>
              <a:t> 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6464"/>
            <a:ext cx="8345424" cy="4566563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80808"/>
                </a:solidFill>
              </a:rPr>
              <a:t>None</a:t>
            </a:r>
            <a:endParaRPr lang="en-US" dirty="0">
              <a:solidFill>
                <a:srgbClr val="080808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07421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236"/>
            <a:ext cx="9144000" cy="1143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GGUS summary (</a:t>
            </a:r>
            <a:r>
              <a:rPr lang="en-US" sz="2800" dirty="0"/>
              <a:t>6</a:t>
            </a:r>
            <a:r>
              <a:rPr lang="en-US" sz="2800" dirty="0" smtClean="0"/>
              <a:t> weeks </a:t>
            </a:r>
            <a:r>
              <a:rPr lang="en-US" sz="2800" dirty="0"/>
              <a:t>7</a:t>
            </a:r>
            <a:r>
              <a:rPr lang="en-US" sz="2800" dirty="0" smtClean="0"/>
              <a:t>/12/15 - 17/1/16)</a:t>
            </a:r>
            <a:br>
              <a:rPr lang="en-US" sz="2800" dirty="0" smtClean="0"/>
            </a:br>
            <a:r>
              <a:rPr lang="en-US" sz="2800" b="0" dirty="0">
                <a:solidFill>
                  <a:srgbClr val="7030A0"/>
                </a:solidFill>
              </a:rPr>
              <a:t>by Pablo Saiz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6FD80-1B1D-4B86-945A-BD34D0D02452}" type="datetime1">
              <a:rPr lang="en-US" smtClean="0">
                <a:solidFill>
                  <a:prstClr val="white">
                    <a:lumMod val="95000"/>
                  </a:prstClr>
                </a:solidFill>
              </a:rPr>
              <a:pPr/>
              <a:t>1/27/2016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12</a:t>
            </a:fld>
            <a:endParaRPr lang="en-US" dirty="0"/>
          </a:p>
        </p:txBody>
      </p:sp>
      <p:graphicFrame>
        <p:nvGraphicFramePr>
          <p:cNvPr id="7" name="Group 54"/>
          <p:cNvGraphicFramePr>
            <a:graphicFrameLocks/>
          </p:cNvGraphicFramePr>
          <p:nvPr>
            <p:extLst/>
          </p:nvPr>
        </p:nvGraphicFramePr>
        <p:xfrm>
          <a:off x="1081890" y="1246342"/>
          <a:ext cx="7086600" cy="2419350"/>
        </p:xfrm>
        <a:graphic>
          <a:graphicData uri="http://schemas.openxmlformats.org/drawingml/2006/table">
            <a:tbl>
              <a:tblPr/>
              <a:tblGrid>
                <a:gridCol w="1198563"/>
                <a:gridCol w="1233487"/>
                <a:gridCol w="1693863"/>
                <a:gridCol w="1374775"/>
                <a:gridCol w="1585912"/>
              </a:tblGrid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</a:rPr>
                        <a:t>VO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</a:rPr>
                        <a:t>User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</a:rPr>
                        <a:t>Team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</a:rPr>
                        <a:t>Alarm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</a:rPr>
                        <a:t>Total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ALICE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ATLAS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40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79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119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CMS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173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178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LHCb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18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</a:tr>
              <a:tr h="5143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Totals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229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105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337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</a:tr>
            </a:tbl>
          </a:graphicData>
        </a:graphic>
      </p:graphicFrame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23806" y="6360855"/>
            <a:ext cx="4195097" cy="365125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1pPr>
            <a:lvl2pPr>
              <a:defRPr sz="2000">
                <a:solidFill>
                  <a:srgbClr val="0000FF"/>
                </a:solidFill>
                <a:latin typeface="Tahoma" charset="0"/>
                <a:ea typeface="ＭＳ Ｐゴシック" charset="0"/>
              </a:defRPr>
            </a:lvl2pPr>
            <a:lvl3pPr>
              <a:defRPr sz="2400">
                <a:solidFill>
                  <a:srgbClr val="006600"/>
                </a:solidFill>
                <a:latin typeface="Tahoma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eaLnBrk="0" hangingPunct="0"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eaLnBrk="0" hangingPunct="0"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eaLnBrk="0" hangingPunct="0"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eaLnBrk="0" hangingPunct="0"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r>
              <a:rPr lang="en-US" sz="1600" dirty="0" smtClean="0">
                <a:solidFill>
                  <a:srgbClr val="D5EDF4"/>
                </a:solidFill>
              </a:rPr>
              <a:t>GGUS Slides for the WLCG Service Report</a:t>
            </a:r>
            <a:endParaRPr lang="en-GB" sz="1600" dirty="0">
              <a:solidFill>
                <a:srgbClr val="D5EDF4"/>
              </a:solidFill>
            </a:endParaRPr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/>
          </p:nvPr>
        </p:nvGraphicFramePr>
        <p:xfrm>
          <a:off x="784923" y="3854509"/>
          <a:ext cx="7383568" cy="23081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30180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0"/>
            <a:ext cx="8229600" cy="997527"/>
          </a:xfrm>
        </p:spPr>
        <p:txBody>
          <a:bodyPr/>
          <a:lstStyle/>
          <a:p>
            <a:r>
              <a:rPr lang="en-US" dirty="0" smtClean="0"/>
              <a:t>Significant events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30531"/>
            <a:ext cx="8229600" cy="4867144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Release on the </a:t>
            </a:r>
            <a:r>
              <a:rPr lang="en-US" dirty="0" smtClean="0">
                <a:solidFill>
                  <a:srgbClr val="3366FF"/>
                </a:solidFill>
              </a:rPr>
              <a:t>9</a:t>
            </a:r>
            <a:r>
              <a:rPr lang="en-US" baseline="30000" dirty="0" smtClean="0">
                <a:solidFill>
                  <a:srgbClr val="3366FF"/>
                </a:solidFill>
              </a:rPr>
              <a:t>th</a:t>
            </a:r>
            <a:r>
              <a:rPr lang="en-US" dirty="0" smtClean="0">
                <a:solidFill>
                  <a:srgbClr val="3366FF"/>
                </a:solidFill>
              </a:rPr>
              <a:t> of Dec</a:t>
            </a:r>
          </a:p>
          <a:p>
            <a:pPr lvl="1"/>
            <a:r>
              <a:rPr lang="en-US" dirty="0" smtClean="0"/>
              <a:t>New Support Unit: WLCG HTTP Deployment  </a:t>
            </a:r>
          </a:p>
          <a:p>
            <a:pPr lvl="1"/>
            <a:r>
              <a:rPr lang="en-US" dirty="0" smtClean="0"/>
              <a:t>Updated documentation of Ticket Categories</a:t>
            </a:r>
          </a:p>
          <a:p>
            <a:pPr lvl="1"/>
            <a:r>
              <a:rPr lang="en-US" dirty="0" smtClean="0"/>
              <a:t>Minor changes in the UI</a:t>
            </a:r>
          </a:p>
          <a:p>
            <a:pPr lvl="5"/>
            <a:endParaRPr lang="en-US" dirty="0" smtClean="0"/>
          </a:p>
          <a:p>
            <a:r>
              <a:rPr lang="en-US" dirty="0" smtClean="0"/>
              <a:t>Next release scheduled for </a:t>
            </a:r>
            <a:r>
              <a:rPr lang="en-US" dirty="0" smtClean="0">
                <a:solidFill>
                  <a:srgbClr val="3366FF"/>
                </a:solidFill>
              </a:rPr>
              <a:t>27</a:t>
            </a:r>
            <a:r>
              <a:rPr lang="en-US" baseline="30000" dirty="0" smtClean="0">
                <a:solidFill>
                  <a:srgbClr val="3366FF"/>
                </a:solidFill>
              </a:rPr>
              <a:t>th</a:t>
            </a:r>
            <a:r>
              <a:rPr lang="en-US" dirty="0" smtClean="0">
                <a:solidFill>
                  <a:srgbClr val="3366FF"/>
                </a:solidFill>
              </a:rPr>
              <a:t> Jan</a:t>
            </a:r>
          </a:p>
          <a:p>
            <a:pPr lvl="5"/>
            <a:endParaRPr lang="en-US" dirty="0" smtClean="0"/>
          </a:p>
          <a:p>
            <a:r>
              <a:rPr lang="en-US" dirty="0"/>
              <a:t>3</a:t>
            </a:r>
            <a:r>
              <a:rPr lang="en-US" dirty="0" smtClean="0"/>
              <a:t> alarms for CERN:</a:t>
            </a:r>
          </a:p>
          <a:p>
            <a:pPr lvl="1"/>
            <a:r>
              <a:rPr lang="en-US" dirty="0" smtClean="0">
                <a:hlinkClick r:id="rId2"/>
              </a:rPr>
              <a:t>ALICE Castor </a:t>
            </a:r>
            <a:r>
              <a:rPr lang="en-US" sz="2400" dirty="0" smtClean="0"/>
              <a:t>(18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Dec)</a:t>
            </a:r>
          </a:p>
          <a:p>
            <a:pPr lvl="1"/>
            <a:r>
              <a:rPr lang="en-US" dirty="0">
                <a:hlinkClick r:id="rId3"/>
              </a:rPr>
              <a:t>CMS Openstack </a:t>
            </a:r>
            <a:r>
              <a:rPr lang="en-US" sz="2400" dirty="0"/>
              <a:t>(8</a:t>
            </a:r>
            <a:r>
              <a:rPr lang="en-US" sz="2400" baseline="30000" dirty="0"/>
              <a:t>th</a:t>
            </a:r>
            <a:r>
              <a:rPr lang="en-US" sz="2400" dirty="0"/>
              <a:t> Dec) </a:t>
            </a:r>
            <a:endParaRPr lang="en-US" dirty="0" smtClean="0">
              <a:hlinkClick r:id=""/>
            </a:endParaRPr>
          </a:p>
          <a:p>
            <a:pPr lvl="1"/>
            <a:r>
              <a:rPr lang="en-US" dirty="0" smtClean="0">
                <a:hlinkClick r:id="rId4"/>
              </a:rPr>
              <a:t>LHCb FTS </a:t>
            </a:r>
            <a:r>
              <a:rPr lang="en-US" sz="2400" dirty="0" smtClean="0"/>
              <a:t>(18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Dec) </a:t>
            </a:r>
          </a:p>
          <a:p>
            <a:pPr lvl="1"/>
            <a:endParaRPr lang="en-US" sz="24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01EDE-10F7-49E3-BE97-C1E9FF758D0C}" type="datetime1">
              <a:rPr lang="en-US" smtClean="0">
                <a:solidFill>
                  <a:prstClr val="white">
                    <a:lumMod val="95000"/>
                  </a:prstClr>
                </a:solidFill>
              </a:rPr>
              <a:pPr/>
              <a:t>1/27/2016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23806" y="6360855"/>
            <a:ext cx="4195097" cy="365125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1pPr>
            <a:lvl2pPr>
              <a:defRPr sz="2000">
                <a:solidFill>
                  <a:srgbClr val="0000FF"/>
                </a:solidFill>
                <a:latin typeface="Tahoma" charset="0"/>
                <a:ea typeface="ＭＳ Ｐゴシック" charset="0"/>
              </a:defRPr>
            </a:lvl2pPr>
            <a:lvl3pPr>
              <a:defRPr sz="2400">
                <a:solidFill>
                  <a:srgbClr val="006600"/>
                </a:solidFill>
                <a:latin typeface="Tahoma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eaLnBrk="0" hangingPunct="0"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eaLnBrk="0" hangingPunct="0"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eaLnBrk="0" hangingPunct="0"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eaLnBrk="0" hangingPunct="0"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r>
              <a:rPr lang="en-US" sz="1600" dirty="0" smtClean="0">
                <a:solidFill>
                  <a:srgbClr val="D5EDF4"/>
                </a:solidFill>
              </a:rPr>
              <a:t>GGUS Slides for the WLCG Service Report</a:t>
            </a:r>
            <a:endParaRPr lang="en-GB" sz="1600" dirty="0">
              <a:solidFill>
                <a:srgbClr val="D5EDF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2710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000" dirty="0" smtClean="0">
                <a:solidFill>
                  <a:srgbClr val="7030A0"/>
                </a:solidFill>
              </a:rPr>
              <a:t>Operations </a:t>
            </a:r>
            <a:r>
              <a:rPr lang="en-US" sz="4000" dirty="0">
                <a:solidFill>
                  <a:srgbClr val="7030A0"/>
                </a:solidFill>
              </a:rPr>
              <a:t>Coordination </a:t>
            </a:r>
            <a:r>
              <a:rPr lang="en-US" sz="4000" dirty="0" smtClean="0">
                <a:solidFill>
                  <a:srgbClr val="7030A0"/>
                </a:solidFill>
              </a:rPr>
              <a:t>highlights (1)</a:t>
            </a:r>
            <a:r>
              <a:rPr lang="en-US" sz="4000" dirty="0">
                <a:solidFill>
                  <a:srgbClr val="7030A0"/>
                </a:solidFill>
              </a:rPr>
              <a:t/>
            </a:r>
            <a:br>
              <a:rPr lang="en-US" sz="4000" dirty="0">
                <a:solidFill>
                  <a:srgbClr val="7030A0"/>
                </a:solidFill>
              </a:rPr>
            </a:br>
            <a:r>
              <a:rPr lang="en-US" sz="2200" dirty="0">
                <a:hlinkClick r:id="rId3"/>
              </a:rPr>
              <a:t>https://</a:t>
            </a:r>
            <a:r>
              <a:rPr lang="en-US" sz="2200" dirty="0" smtClean="0">
                <a:hlinkClick r:id="rId3"/>
              </a:rPr>
              <a:t>twiki.cern.ch/twiki/bin/view/LCG/WLCGOpsCoordination</a:t>
            </a:r>
            <a:r>
              <a:rPr lang="en-US" sz="2200" dirty="0" smtClean="0"/>
              <a:t> 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6464"/>
            <a:ext cx="8226854" cy="4566563"/>
          </a:xfrm>
        </p:spPr>
        <p:txBody>
          <a:bodyPr>
            <a:normAutofit fontScale="85000" lnSpcReduction="20000"/>
          </a:bodyPr>
          <a:lstStyle/>
          <a:p>
            <a:r>
              <a:rPr lang="en-US" dirty="0">
                <a:solidFill>
                  <a:srgbClr val="080808"/>
                </a:solidFill>
              </a:rPr>
              <a:t>Operations Coordination </a:t>
            </a:r>
            <a:r>
              <a:rPr lang="en-US" dirty="0" smtClean="0">
                <a:solidFill>
                  <a:srgbClr val="080808"/>
                </a:solidFill>
              </a:rPr>
              <a:t>team changes</a:t>
            </a:r>
          </a:p>
          <a:p>
            <a:pPr lvl="1"/>
            <a:r>
              <a:rPr lang="en-US" dirty="0">
                <a:solidFill>
                  <a:srgbClr val="7030A0"/>
                </a:solidFill>
              </a:rPr>
              <a:t>Andrea </a:t>
            </a:r>
            <a:r>
              <a:rPr lang="en-US" dirty="0" smtClean="0">
                <a:solidFill>
                  <a:srgbClr val="7030A0"/>
                </a:solidFill>
              </a:rPr>
              <a:t>Sciabà </a:t>
            </a:r>
            <a:r>
              <a:rPr lang="en-US" dirty="0" smtClean="0"/>
              <a:t>and </a:t>
            </a:r>
            <a:r>
              <a:rPr lang="en-US" dirty="0" smtClean="0">
                <a:solidFill>
                  <a:srgbClr val="7030A0"/>
                </a:solidFill>
              </a:rPr>
              <a:t>Pablo Saiz </a:t>
            </a:r>
            <a:r>
              <a:rPr lang="en-US" dirty="0" smtClean="0"/>
              <a:t>have </a:t>
            </a:r>
            <a:r>
              <a:rPr lang="en-US" dirty="0"/>
              <a:t>moved to new activities and </a:t>
            </a:r>
            <a:r>
              <a:rPr lang="en-US" dirty="0" smtClean="0"/>
              <a:t>are </a:t>
            </a:r>
            <a:r>
              <a:rPr lang="en-US" dirty="0"/>
              <a:t>thanked for </a:t>
            </a:r>
            <a:r>
              <a:rPr lang="en-US" dirty="0" smtClean="0"/>
              <a:t>their contributions!</a:t>
            </a:r>
          </a:p>
          <a:p>
            <a:pPr lvl="1"/>
            <a:r>
              <a:rPr lang="pt-BR" dirty="0" smtClean="0"/>
              <a:t>The </a:t>
            </a:r>
            <a:r>
              <a:rPr lang="pt-BR" dirty="0"/>
              <a:t>current </a:t>
            </a:r>
            <a:r>
              <a:rPr lang="pt-BR" dirty="0" smtClean="0"/>
              <a:t>chairs are:</a:t>
            </a:r>
          </a:p>
          <a:p>
            <a:pPr lvl="2"/>
            <a:r>
              <a:rPr lang="pt-BR" sz="2600" dirty="0" smtClean="0">
                <a:solidFill>
                  <a:srgbClr val="7030A0"/>
                </a:solidFill>
              </a:rPr>
              <a:t>Alessandra Forti</a:t>
            </a:r>
          </a:p>
          <a:p>
            <a:pPr lvl="2"/>
            <a:r>
              <a:rPr lang="pt-BR" sz="2600" dirty="0" smtClean="0">
                <a:solidFill>
                  <a:srgbClr val="7030A0"/>
                </a:solidFill>
              </a:rPr>
              <a:t>Maria Alandes</a:t>
            </a:r>
            <a:endParaRPr lang="pt-BR" sz="2600" dirty="0">
              <a:solidFill>
                <a:srgbClr val="7030A0"/>
              </a:solidFill>
            </a:endParaRPr>
          </a:p>
          <a:p>
            <a:pPr lvl="2"/>
            <a:r>
              <a:rPr lang="pt-BR" sz="2600" dirty="0" smtClean="0">
                <a:solidFill>
                  <a:srgbClr val="7030A0"/>
                </a:solidFill>
              </a:rPr>
              <a:t>Maria Dimou</a:t>
            </a:r>
          </a:p>
          <a:p>
            <a:pPr lvl="2"/>
            <a:r>
              <a:rPr lang="pt-BR" sz="2600" dirty="0" smtClean="0">
                <a:solidFill>
                  <a:srgbClr val="7030A0"/>
                </a:solidFill>
              </a:rPr>
              <a:t>Pepe Flix</a:t>
            </a:r>
          </a:p>
          <a:p>
            <a:pPr lvl="5"/>
            <a:endParaRPr lang="en-US" dirty="0" smtClean="0">
              <a:solidFill>
                <a:srgbClr val="080808"/>
              </a:solidFill>
            </a:endParaRPr>
          </a:p>
          <a:p>
            <a:r>
              <a:rPr lang="en-US" dirty="0">
                <a:solidFill>
                  <a:srgbClr val="080808"/>
                </a:solidFill>
              </a:rPr>
              <a:t>Workshop for HTCondor and ARC CE users in </a:t>
            </a:r>
            <a:r>
              <a:rPr lang="en-US" dirty="0" smtClean="0">
                <a:solidFill>
                  <a:srgbClr val="080808"/>
                </a:solidFill>
              </a:rPr>
              <a:t>Barcelona Feb </a:t>
            </a:r>
            <a:r>
              <a:rPr lang="en-US" dirty="0">
                <a:solidFill>
                  <a:srgbClr val="080808"/>
                </a:solidFill>
              </a:rPr>
              <a:t>29 – March </a:t>
            </a:r>
            <a:r>
              <a:rPr lang="en-US" dirty="0" smtClean="0">
                <a:solidFill>
                  <a:srgbClr val="080808"/>
                </a:solidFill>
              </a:rPr>
              <a:t>4</a:t>
            </a:r>
          </a:p>
          <a:p>
            <a:pPr lvl="1"/>
            <a:r>
              <a:rPr lang="en-US" dirty="0">
                <a:hlinkClick r:id="rId4"/>
              </a:rPr>
              <a:t>https://</a:t>
            </a:r>
            <a:r>
              <a:rPr lang="en-US" dirty="0" smtClean="0">
                <a:hlinkClick r:id="rId4"/>
              </a:rPr>
              <a:t>indico.cern.ch/e/Spring2016HTCondorWorkshop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Overlaps </a:t>
            </a:r>
            <a:r>
              <a:rPr lang="en-US" dirty="0"/>
              <a:t>with the ATLAS software </a:t>
            </a:r>
            <a:r>
              <a:rPr lang="en-US" dirty="0" smtClean="0"/>
              <a:t>week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8057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000" dirty="0" smtClean="0">
                <a:solidFill>
                  <a:srgbClr val="7030A0"/>
                </a:solidFill>
              </a:rPr>
              <a:t>Operations </a:t>
            </a:r>
            <a:r>
              <a:rPr lang="en-US" sz="4000" dirty="0">
                <a:solidFill>
                  <a:srgbClr val="7030A0"/>
                </a:solidFill>
              </a:rPr>
              <a:t>Coordination </a:t>
            </a:r>
            <a:r>
              <a:rPr lang="en-US" sz="4000" dirty="0" smtClean="0">
                <a:solidFill>
                  <a:srgbClr val="7030A0"/>
                </a:solidFill>
              </a:rPr>
              <a:t>highlights (2)</a:t>
            </a:r>
            <a:r>
              <a:rPr lang="en-US" sz="4000" dirty="0">
                <a:solidFill>
                  <a:srgbClr val="7030A0"/>
                </a:solidFill>
              </a:rPr>
              <a:t/>
            </a:r>
            <a:br>
              <a:rPr lang="en-US" sz="4000" dirty="0">
                <a:solidFill>
                  <a:srgbClr val="7030A0"/>
                </a:solidFill>
              </a:rPr>
            </a:br>
            <a:r>
              <a:rPr lang="en-US" sz="2200" dirty="0">
                <a:hlinkClick r:id="rId3"/>
              </a:rPr>
              <a:t>https://</a:t>
            </a:r>
            <a:r>
              <a:rPr lang="en-US" sz="2200" dirty="0" smtClean="0">
                <a:hlinkClick r:id="rId3"/>
              </a:rPr>
              <a:t>twiki.cern.ch/twiki/bin/view/LCG/WLCGOpsCoordination</a:t>
            </a:r>
            <a:r>
              <a:rPr lang="en-US" sz="2200" dirty="0" smtClean="0"/>
              <a:t> 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6464"/>
            <a:ext cx="8226854" cy="4566563"/>
          </a:xfrm>
        </p:spPr>
        <p:txBody>
          <a:bodyPr>
            <a:normAutofit fontScale="77500" lnSpcReduction="20000"/>
          </a:bodyPr>
          <a:lstStyle/>
          <a:p>
            <a:r>
              <a:rPr lang="en-US" dirty="0">
                <a:solidFill>
                  <a:srgbClr val="080808"/>
                </a:solidFill>
              </a:rPr>
              <a:t>BDII slapd crashes: </a:t>
            </a:r>
            <a:r>
              <a:rPr lang="en-US" dirty="0" smtClean="0">
                <a:solidFill>
                  <a:srgbClr val="080808"/>
                </a:solidFill>
              </a:rPr>
              <a:t>RedHat </a:t>
            </a:r>
            <a:r>
              <a:rPr lang="en-US" dirty="0">
                <a:solidFill>
                  <a:srgbClr val="080808"/>
                </a:solidFill>
              </a:rPr>
              <a:t>did </a:t>
            </a:r>
            <a:r>
              <a:rPr lang="en-US" dirty="0">
                <a:solidFill>
                  <a:srgbClr val="FF0000"/>
                </a:solidFill>
              </a:rPr>
              <a:t>not yet </a:t>
            </a:r>
            <a:r>
              <a:rPr lang="en-US" dirty="0">
                <a:solidFill>
                  <a:srgbClr val="080808"/>
                </a:solidFill>
              </a:rPr>
              <a:t>release the openldap fixes that we tested </a:t>
            </a:r>
            <a:r>
              <a:rPr lang="en-US" dirty="0" smtClean="0">
                <a:solidFill>
                  <a:srgbClr val="080808"/>
                </a:solidFill>
              </a:rPr>
              <a:t>successfully</a:t>
            </a:r>
          </a:p>
          <a:p>
            <a:pPr lvl="1"/>
            <a:r>
              <a:rPr lang="en-US" dirty="0" smtClean="0"/>
              <a:t>Foreseen for RHEL 6.8, release date to be announced</a:t>
            </a:r>
          </a:p>
          <a:p>
            <a:pPr lvl="1"/>
            <a:r>
              <a:rPr lang="en-US" dirty="0" smtClean="0"/>
              <a:t>RedHat also agreed to release the fix in CentOS/EL 7</a:t>
            </a:r>
            <a:endParaRPr lang="en-US" dirty="0"/>
          </a:p>
          <a:p>
            <a:pPr lvl="5"/>
            <a:endParaRPr lang="en-US" dirty="0" smtClean="0">
              <a:solidFill>
                <a:srgbClr val="080808"/>
              </a:solidFill>
            </a:endParaRPr>
          </a:p>
          <a:p>
            <a:r>
              <a:rPr lang="en-US" dirty="0">
                <a:solidFill>
                  <a:srgbClr val="080808"/>
                </a:solidFill>
              </a:rPr>
              <a:t>Globus GSI change: 2 tickets for new service certificates </a:t>
            </a:r>
            <a:r>
              <a:rPr lang="en-US" dirty="0" smtClean="0">
                <a:solidFill>
                  <a:srgbClr val="080808"/>
                </a:solidFill>
              </a:rPr>
              <a:t>were still open</a:t>
            </a:r>
          </a:p>
          <a:p>
            <a:pPr lvl="1"/>
            <a:r>
              <a:rPr lang="en-US" dirty="0" smtClean="0"/>
              <a:t>CNAF largely done, FNAL solved on Jan 22</a:t>
            </a:r>
          </a:p>
          <a:p>
            <a:pPr lvl="5"/>
            <a:endParaRPr lang="en-US" dirty="0" smtClean="0">
              <a:solidFill>
                <a:srgbClr val="080808"/>
              </a:solidFill>
            </a:endParaRPr>
          </a:p>
          <a:p>
            <a:r>
              <a:rPr lang="en-US" dirty="0">
                <a:solidFill>
                  <a:srgbClr val="080808"/>
                </a:solidFill>
              </a:rPr>
              <a:t>Reminder: EGI set </a:t>
            </a:r>
            <a:r>
              <a:rPr lang="en-US" dirty="0" smtClean="0">
                <a:solidFill>
                  <a:srgbClr val="FF0000"/>
                </a:solidFill>
              </a:rPr>
              <a:t>April 30 </a:t>
            </a:r>
            <a:r>
              <a:rPr lang="en-US" dirty="0" smtClean="0">
                <a:solidFill>
                  <a:srgbClr val="080808"/>
                </a:solidFill>
              </a:rPr>
              <a:t>as </a:t>
            </a:r>
            <a:r>
              <a:rPr lang="en-US" dirty="0">
                <a:solidFill>
                  <a:srgbClr val="080808"/>
                </a:solidFill>
              </a:rPr>
              <a:t>deadline for the </a:t>
            </a:r>
            <a:r>
              <a:rPr lang="en-US" dirty="0">
                <a:solidFill>
                  <a:srgbClr val="FF0000"/>
                </a:solidFill>
              </a:rPr>
              <a:t>decommissioning</a:t>
            </a:r>
            <a:r>
              <a:rPr lang="en-US" dirty="0">
                <a:solidFill>
                  <a:srgbClr val="080808"/>
                </a:solidFill>
              </a:rPr>
              <a:t> of </a:t>
            </a:r>
            <a:r>
              <a:rPr lang="en-US" dirty="0">
                <a:solidFill>
                  <a:srgbClr val="FF0000"/>
                </a:solidFill>
              </a:rPr>
              <a:t>SL5</a:t>
            </a:r>
            <a:r>
              <a:rPr lang="en-US" dirty="0">
                <a:solidFill>
                  <a:srgbClr val="080808"/>
                </a:solidFill>
              </a:rPr>
              <a:t> </a:t>
            </a:r>
            <a:r>
              <a:rPr lang="en-US" dirty="0" smtClean="0">
                <a:solidFill>
                  <a:srgbClr val="080808"/>
                </a:solidFill>
              </a:rPr>
              <a:t>services</a:t>
            </a:r>
          </a:p>
          <a:p>
            <a:pPr lvl="5"/>
            <a:endParaRPr lang="en-US" dirty="0" smtClean="0">
              <a:solidFill>
                <a:srgbClr val="080808"/>
              </a:solidFill>
            </a:endParaRPr>
          </a:p>
          <a:p>
            <a:r>
              <a:rPr lang="en-US" dirty="0" smtClean="0">
                <a:solidFill>
                  <a:srgbClr val="080808"/>
                </a:solidFill>
              </a:rPr>
              <a:t>Middleware Readiness</a:t>
            </a:r>
          </a:p>
          <a:p>
            <a:pPr lvl="1"/>
            <a:r>
              <a:rPr lang="en-US" dirty="0" smtClean="0"/>
              <a:t>Inclusion of gfal2-util testing on the WN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9692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000" dirty="0" smtClean="0">
                <a:solidFill>
                  <a:srgbClr val="7030A0"/>
                </a:solidFill>
              </a:rPr>
              <a:t>Operations </a:t>
            </a:r>
            <a:r>
              <a:rPr lang="en-US" sz="4000" dirty="0">
                <a:solidFill>
                  <a:srgbClr val="7030A0"/>
                </a:solidFill>
              </a:rPr>
              <a:t>Coordination </a:t>
            </a:r>
            <a:r>
              <a:rPr lang="en-US" sz="4000" dirty="0" smtClean="0">
                <a:solidFill>
                  <a:srgbClr val="7030A0"/>
                </a:solidFill>
              </a:rPr>
              <a:t>highlights (3)</a:t>
            </a:r>
            <a:r>
              <a:rPr lang="en-US" sz="4000" dirty="0">
                <a:solidFill>
                  <a:srgbClr val="7030A0"/>
                </a:solidFill>
              </a:rPr>
              <a:t/>
            </a:r>
            <a:br>
              <a:rPr lang="en-US" sz="4000" dirty="0">
                <a:solidFill>
                  <a:srgbClr val="7030A0"/>
                </a:solidFill>
              </a:rPr>
            </a:br>
            <a:r>
              <a:rPr lang="en-US" sz="2200" dirty="0">
                <a:hlinkClick r:id="rId3"/>
              </a:rPr>
              <a:t>https://</a:t>
            </a:r>
            <a:r>
              <a:rPr lang="en-US" sz="2200" dirty="0" smtClean="0">
                <a:hlinkClick r:id="rId3"/>
              </a:rPr>
              <a:t>twiki.cern.ch/twiki/bin/view/LCG/WLCGOpsCoordination</a:t>
            </a:r>
            <a:r>
              <a:rPr lang="en-US" sz="2200" dirty="0" smtClean="0"/>
              <a:t> 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6464"/>
            <a:ext cx="8226854" cy="4566563"/>
          </a:xfrm>
        </p:spPr>
        <p:txBody>
          <a:bodyPr>
            <a:normAutofit fontScale="77500" lnSpcReduction="20000"/>
          </a:bodyPr>
          <a:lstStyle/>
          <a:p>
            <a:r>
              <a:rPr lang="en-US" dirty="0">
                <a:solidFill>
                  <a:srgbClr val="080808"/>
                </a:solidFill>
              </a:rPr>
              <a:t>CERN: steady ramp-up of HTCondor </a:t>
            </a:r>
            <a:r>
              <a:rPr lang="en-US" dirty="0" smtClean="0">
                <a:solidFill>
                  <a:srgbClr val="080808"/>
                </a:solidFill>
              </a:rPr>
              <a:t>resources</a:t>
            </a:r>
          </a:p>
          <a:p>
            <a:pPr lvl="1"/>
            <a:r>
              <a:rPr lang="en-US" dirty="0"/>
              <a:t>96 kHS06 out of a total of 784 kHS06 on Jan </a:t>
            </a:r>
            <a:r>
              <a:rPr lang="en-US" dirty="0" smtClean="0"/>
              <a:t>7</a:t>
            </a:r>
          </a:p>
          <a:p>
            <a:pPr lvl="5"/>
            <a:endParaRPr lang="en-US" dirty="0" smtClean="0">
              <a:solidFill>
                <a:srgbClr val="080808"/>
              </a:solidFill>
            </a:endParaRPr>
          </a:p>
          <a:p>
            <a:r>
              <a:rPr lang="en-US" dirty="0">
                <a:solidFill>
                  <a:srgbClr val="080808"/>
                </a:solidFill>
              </a:rPr>
              <a:t>ASGC: CASTOR </a:t>
            </a:r>
            <a:r>
              <a:rPr lang="en-US" dirty="0" smtClean="0">
                <a:solidFill>
                  <a:srgbClr val="080808"/>
                </a:solidFill>
              </a:rPr>
              <a:t>decommissioned</a:t>
            </a:r>
          </a:p>
          <a:p>
            <a:pPr lvl="5"/>
            <a:endParaRPr lang="en-US" dirty="0" smtClean="0">
              <a:solidFill>
                <a:srgbClr val="080808"/>
              </a:solidFill>
            </a:endParaRPr>
          </a:p>
          <a:p>
            <a:r>
              <a:rPr lang="en-US" dirty="0">
                <a:solidFill>
                  <a:srgbClr val="080808"/>
                </a:solidFill>
              </a:rPr>
              <a:t>Multicore </a:t>
            </a:r>
            <a:r>
              <a:rPr lang="en-US" dirty="0" smtClean="0">
                <a:solidFill>
                  <a:srgbClr val="080808"/>
                </a:solidFill>
              </a:rPr>
              <a:t>accounting</a:t>
            </a:r>
          </a:p>
          <a:p>
            <a:pPr lvl="1"/>
            <a:r>
              <a:rPr lang="en-US" dirty="0">
                <a:solidFill>
                  <a:srgbClr val="009900"/>
                </a:solidFill>
              </a:rPr>
              <a:t>EMI3(WLCG)</a:t>
            </a:r>
            <a:r>
              <a:rPr lang="en-US" dirty="0"/>
              <a:t>, </a:t>
            </a:r>
            <a:r>
              <a:rPr lang="en-US" dirty="0" smtClean="0">
                <a:solidFill>
                  <a:srgbClr val="009900"/>
                </a:solidFill>
              </a:rPr>
              <a:t>Tier1</a:t>
            </a:r>
            <a:r>
              <a:rPr lang="en-US" dirty="0" smtClean="0"/>
              <a:t> </a:t>
            </a:r>
            <a:r>
              <a:rPr lang="en-US" dirty="0"/>
              <a:t>and </a:t>
            </a:r>
            <a:r>
              <a:rPr lang="en-US" dirty="0" smtClean="0">
                <a:solidFill>
                  <a:srgbClr val="009900"/>
                </a:solidFill>
              </a:rPr>
              <a:t>Tier2</a:t>
            </a:r>
            <a:r>
              <a:rPr lang="en-US" dirty="0" smtClean="0"/>
              <a:t> </a:t>
            </a:r>
            <a:r>
              <a:rPr lang="en-US" dirty="0"/>
              <a:t>views in the </a:t>
            </a:r>
            <a:r>
              <a:rPr lang="en-US" dirty="0" smtClean="0"/>
              <a:t>portal include cores</a:t>
            </a:r>
          </a:p>
          <a:p>
            <a:pPr lvl="1"/>
            <a:r>
              <a:rPr lang="en-US" dirty="0"/>
              <a:t>EGI view does not (yet</a:t>
            </a:r>
            <a:r>
              <a:rPr lang="en-US" dirty="0" smtClean="0"/>
              <a:t>)</a:t>
            </a:r>
          </a:p>
          <a:p>
            <a:pPr lvl="1"/>
            <a:r>
              <a:rPr lang="en-US" dirty="0"/>
              <a:t>ATLAS working on </a:t>
            </a:r>
            <a:r>
              <a:rPr lang="en-US" dirty="0" smtClean="0"/>
              <a:t>comparison of Dashboard and APEL accounting records</a:t>
            </a:r>
          </a:p>
          <a:p>
            <a:pPr lvl="5"/>
            <a:endParaRPr lang="en-US" dirty="0" smtClean="0">
              <a:solidFill>
                <a:srgbClr val="080808"/>
              </a:solidFill>
            </a:endParaRPr>
          </a:p>
          <a:p>
            <a:r>
              <a:rPr lang="en-US" dirty="0">
                <a:solidFill>
                  <a:srgbClr val="080808"/>
                </a:solidFill>
              </a:rPr>
              <a:t>Memory </a:t>
            </a:r>
            <a:r>
              <a:rPr lang="en-US" dirty="0" smtClean="0">
                <a:solidFill>
                  <a:srgbClr val="080808"/>
                </a:solidFill>
              </a:rPr>
              <a:t>limits management in </a:t>
            </a:r>
            <a:r>
              <a:rPr lang="en-US" dirty="0">
                <a:solidFill>
                  <a:srgbClr val="080808"/>
                </a:solidFill>
              </a:rPr>
              <a:t>batch </a:t>
            </a:r>
            <a:r>
              <a:rPr lang="en-US" dirty="0" smtClean="0">
                <a:solidFill>
                  <a:srgbClr val="080808"/>
                </a:solidFill>
              </a:rPr>
              <a:t>queues</a:t>
            </a:r>
          </a:p>
          <a:p>
            <a:pPr lvl="1"/>
            <a:r>
              <a:rPr lang="en-US" dirty="0">
                <a:hlinkClick r:id="rId4"/>
              </a:rPr>
              <a:t>https://</a:t>
            </a:r>
            <a:r>
              <a:rPr lang="en-US" dirty="0" smtClean="0">
                <a:hlinkClick r:id="rId4"/>
              </a:rPr>
              <a:t>twiki.cern.ch/twiki/bin/view/LCG/BatchSystemsConfig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Sites are asked to report their recipes</a:t>
            </a:r>
          </a:p>
          <a:p>
            <a:pPr lvl="2"/>
            <a:r>
              <a:rPr lang="en-US" dirty="0" smtClean="0">
                <a:solidFill>
                  <a:srgbClr val="080808"/>
                </a:solidFill>
              </a:rPr>
              <a:t>Tickets were opened for CERN and T1 and had good response</a:t>
            </a:r>
            <a:endParaRPr lang="en-US" dirty="0">
              <a:solidFill>
                <a:srgbClr val="080808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6259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000" dirty="0" smtClean="0">
                <a:solidFill>
                  <a:srgbClr val="7030A0"/>
                </a:solidFill>
              </a:rPr>
              <a:t>Operations </a:t>
            </a:r>
            <a:r>
              <a:rPr lang="en-US" sz="4000" dirty="0">
                <a:solidFill>
                  <a:srgbClr val="7030A0"/>
                </a:solidFill>
              </a:rPr>
              <a:t>Coordination </a:t>
            </a:r>
            <a:r>
              <a:rPr lang="en-US" sz="4000" dirty="0" smtClean="0">
                <a:solidFill>
                  <a:srgbClr val="7030A0"/>
                </a:solidFill>
              </a:rPr>
              <a:t>highlights (4)</a:t>
            </a:r>
            <a:r>
              <a:rPr lang="en-US" sz="4000" dirty="0">
                <a:solidFill>
                  <a:srgbClr val="7030A0"/>
                </a:solidFill>
              </a:rPr>
              <a:t/>
            </a:r>
            <a:br>
              <a:rPr lang="en-US" sz="4000" dirty="0">
                <a:solidFill>
                  <a:srgbClr val="7030A0"/>
                </a:solidFill>
              </a:rPr>
            </a:br>
            <a:r>
              <a:rPr lang="en-US" sz="2200" dirty="0">
                <a:hlinkClick r:id="rId3"/>
              </a:rPr>
              <a:t>https://</a:t>
            </a:r>
            <a:r>
              <a:rPr lang="en-US" sz="2200" dirty="0" smtClean="0">
                <a:hlinkClick r:id="rId3"/>
              </a:rPr>
              <a:t>twiki.cern.ch/twiki/bin/view/LCG/WLCGOpsCoordination</a:t>
            </a:r>
            <a:r>
              <a:rPr lang="en-US" sz="2200" dirty="0" smtClean="0"/>
              <a:t> 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6464"/>
            <a:ext cx="8226854" cy="4566563"/>
          </a:xfrm>
        </p:spPr>
        <p:txBody>
          <a:bodyPr>
            <a:normAutofit fontScale="77500" lnSpcReduction="20000"/>
          </a:bodyPr>
          <a:lstStyle/>
          <a:p>
            <a:r>
              <a:rPr lang="en-US" dirty="0">
                <a:solidFill>
                  <a:srgbClr val="080808"/>
                </a:solidFill>
              </a:rPr>
              <a:t>Information System evolution</a:t>
            </a:r>
          </a:p>
          <a:p>
            <a:pPr lvl="1"/>
            <a:r>
              <a:rPr lang="en-US" dirty="0"/>
              <a:t>Proposal for a new WLCG </a:t>
            </a:r>
            <a:r>
              <a:rPr lang="en-US" dirty="0" smtClean="0"/>
              <a:t>InfoSys </a:t>
            </a:r>
            <a:r>
              <a:rPr lang="en-US" dirty="0"/>
              <a:t>presented in the </a:t>
            </a:r>
            <a:r>
              <a:rPr lang="en-US" dirty="0">
                <a:hlinkClick r:id="rId4"/>
              </a:rPr>
              <a:t>Dec GDB</a:t>
            </a:r>
            <a:endParaRPr lang="en-US" dirty="0"/>
          </a:p>
          <a:p>
            <a:pPr lvl="1"/>
            <a:r>
              <a:rPr lang="en-US" dirty="0"/>
              <a:t>Good discussions on definitions of benchmarks and computing capacities</a:t>
            </a:r>
          </a:p>
          <a:p>
            <a:pPr lvl="5"/>
            <a:endParaRPr lang="en-US" dirty="0">
              <a:solidFill>
                <a:srgbClr val="080808"/>
              </a:solidFill>
            </a:endParaRPr>
          </a:p>
          <a:p>
            <a:r>
              <a:rPr lang="en-US" dirty="0">
                <a:solidFill>
                  <a:srgbClr val="080808"/>
                </a:solidFill>
              </a:rPr>
              <a:t>HTTP deployment</a:t>
            </a:r>
          </a:p>
          <a:p>
            <a:pPr lvl="1"/>
            <a:r>
              <a:rPr lang="en-US" dirty="0" smtClean="0"/>
              <a:t>ETF Nagios </a:t>
            </a:r>
            <a:r>
              <a:rPr lang="en-US" dirty="0"/>
              <a:t>monitoring running for ATLAS and LHCb</a:t>
            </a:r>
          </a:p>
          <a:p>
            <a:pPr lvl="1"/>
            <a:r>
              <a:rPr lang="en-US" dirty="0"/>
              <a:t>First set of tickets opened for ~20 sites</a:t>
            </a:r>
          </a:p>
          <a:p>
            <a:pPr lvl="5"/>
            <a:endParaRPr lang="en-US" dirty="0"/>
          </a:p>
          <a:p>
            <a:r>
              <a:rPr lang="en-US" dirty="0">
                <a:solidFill>
                  <a:srgbClr val="080808"/>
                </a:solidFill>
              </a:rPr>
              <a:t>Network and Transfer Metrics</a:t>
            </a:r>
          </a:p>
          <a:p>
            <a:pPr lvl="1"/>
            <a:r>
              <a:rPr lang="en-US" dirty="0"/>
              <a:t>Stable perfSONAR operations</a:t>
            </a:r>
          </a:p>
          <a:p>
            <a:pPr lvl="1"/>
            <a:r>
              <a:rPr lang="en-US" dirty="0"/>
              <a:t>LHCb DIRAC </a:t>
            </a:r>
            <a:r>
              <a:rPr lang="en-US" dirty="0">
                <a:hlinkClick r:id="rId5"/>
              </a:rPr>
              <a:t>bridge</a:t>
            </a:r>
            <a:r>
              <a:rPr lang="en-US" dirty="0"/>
              <a:t> available</a:t>
            </a:r>
          </a:p>
          <a:p>
            <a:pPr lvl="5"/>
            <a:endParaRPr lang="en-US" dirty="0">
              <a:solidFill>
                <a:srgbClr val="080808"/>
              </a:solidFill>
            </a:endParaRPr>
          </a:p>
          <a:p>
            <a:r>
              <a:rPr lang="en-US" dirty="0">
                <a:solidFill>
                  <a:srgbClr val="080808"/>
                </a:solidFill>
              </a:rPr>
              <a:t>Machine/Job Features</a:t>
            </a:r>
          </a:p>
          <a:p>
            <a:pPr lvl="1"/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and 3</a:t>
            </a:r>
            <a:r>
              <a:rPr lang="en-US" baseline="30000" dirty="0" smtClean="0"/>
              <a:t>rd</a:t>
            </a:r>
            <a:r>
              <a:rPr lang="en-US" dirty="0" smtClean="0"/>
              <a:t> draft </a:t>
            </a:r>
            <a:r>
              <a:rPr lang="en-US" dirty="0"/>
              <a:t>of the HSF technical </a:t>
            </a:r>
            <a:r>
              <a:rPr lang="en-US" dirty="0" smtClean="0"/>
              <a:t>note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1158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000" dirty="0" smtClean="0">
                <a:solidFill>
                  <a:srgbClr val="7030A0"/>
                </a:solidFill>
              </a:rPr>
              <a:t>Selected items </a:t>
            </a:r>
            <a:r>
              <a:rPr lang="en-US" sz="4000" dirty="0">
                <a:solidFill>
                  <a:srgbClr val="7030A0"/>
                </a:solidFill>
              </a:rPr>
              <a:t>from </a:t>
            </a:r>
            <a:r>
              <a:rPr lang="en-US" sz="4000" dirty="0" smtClean="0">
                <a:solidFill>
                  <a:srgbClr val="7030A0"/>
                </a:solidFill>
              </a:rPr>
              <a:t>Operations (1)</a:t>
            </a:r>
            <a:r>
              <a:rPr lang="en-US" sz="4000" dirty="0">
                <a:solidFill>
                  <a:srgbClr val="7030A0"/>
                </a:solidFill>
              </a:rPr>
              <a:t/>
            </a:r>
            <a:br>
              <a:rPr lang="en-US" sz="4000" dirty="0">
                <a:solidFill>
                  <a:srgbClr val="7030A0"/>
                </a:solidFill>
              </a:rPr>
            </a:br>
            <a:r>
              <a:rPr lang="en-US" sz="2200" dirty="0">
                <a:hlinkClick r:id="rId3"/>
              </a:rPr>
              <a:t>https://</a:t>
            </a:r>
            <a:r>
              <a:rPr lang="en-US" sz="2200" dirty="0" smtClean="0">
                <a:hlinkClick r:id="rId3"/>
              </a:rPr>
              <a:t>twiki.cern.ch/twiki/bin/view/LCG/WLCGOperationsMeetings</a:t>
            </a:r>
            <a:r>
              <a:rPr lang="en-US" sz="2200" dirty="0" smtClean="0"/>
              <a:t> </a:t>
            </a:r>
            <a:r>
              <a:rPr lang="en-US" sz="4000" dirty="0"/>
              <a:t/>
            </a:r>
            <a:br>
              <a:rPr lang="en-US" sz="4000" dirty="0"/>
            </a:b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6464"/>
            <a:ext cx="8226854" cy="4566563"/>
          </a:xfrm>
        </p:spPr>
        <p:txBody>
          <a:bodyPr>
            <a:normAutofit fontScale="85000" lnSpcReduction="20000"/>
          </a:bodyPr>
          <a:lstStyle/>
          <a:p>
            <a:r>
              <a:rPr lang="en-US" dirty="0">
                <a:solidFill>
                  <a:srgbClr val="009900"/>
                </a:solidFill>
              </a:rPr>
              <a:t>Successful</a:t>
            </a:r>
            <a:r>
              <a:rPr lang="en-US" dirty="0">
                <a:solidFill>
                  <a:srgbClr val="080808"/>
                </a:solidFill>
              </a:rPr>
              <a:t> conclusion of </a:t>
            </a:r>
            <a:r>
              <a:rPr lang="en-US" dirty="0" smtClean="0">
                <a:solidFill>
                  <a:srgbClr val="080808"/>
                </a:solidFill>
              </a:rPr>
              <a:t>the heavy-ion </a:t>
            </a:r>
            <a:r>
              <a:rPr lang="en-US" dirty="0">
                <a:solidFill>
                  <a:srgbClr val="080808"/>
                </a:solidFill>
              </a:rPr>
              <a:t>data </a:t>
            </a:r>
            <a:r>
              <a:rPr lang="en-US" dirty="0" smtClean="0">
                <a:solidFill>
                  <a:srgbClr val="080808"/>
                </a:solidFill>
              </a:rPr>
              <a:t>taking</a:t>
            </a:r>
          </a:p>
          <a:p>
            <a:pPr lvl="5"/>
            <a:endParaRPr lang="en-US" dirty="0" smtClean="0">
              <a:solidFill>
                <a:srgbClr val="080808"/>
              </a:solidFill>
            </a:endParaRPr>
          </a:p>
          <a:p>
            <a:r>
              <a:rPr lang="en-US" dirty="0" smtClean="0">
                <a:solidFill>
                  <a:srgbClr val="009900"/>
                </a:solidFill>
              </a:rPr>
              <a:t>High </a:t>
            </a:r>
            <a:r>
              <a:rPr lang="en-US" dirty="0">
                <a:solidFill>
                  <a:srgbClr val="009900"/>
                </a:solidFill>
              </a:rPr>
              <a:t>activity </a:t>
            </a:r>
            <a:r>
              <a:rPr lang="en-US" dirty="0" smtClean="0">
                <a:solidFill>
                  <a:srgbClr val="080808"/>
                </a:solidFill>
              </a:rPr>
              <a:t>before, during and after </a:t>
            </a:r>
            <a:r>
              <a:rPr lang="en-US" dirty="0">
                <a:solidFill>
                  <a:srgbClr val="080808"/>
                </a:solidFill>
              </a:rPr>
              <a:t>the end-of-year </a:t>
            </a:r>
            <a:r>
              <a:rPr lang="en-US" dirty="0" smtClean="0">
                <a:solidFill>
                  <a:srgbClr val="080808"/>
                </a:solidFill>
              </a:rPr>
              <a:t>break</a:t>
            </a:r>
          </a:p>
          <a:p>
            <a:pPr lvl="5"/>
            <a:endParaRPr lang="en-US" dirty="0" smtClean="0">
              <a:solidFill>
                <a:srgbClr val="080808"/>
              </a:solidFill>
            </a:endParaRPr>
          </a:p>
          <a:p>
            <a:r>
              <a:rPr lang="en-US" dirty="0" smtClean="0">
                <a:solidFill>
                  <a:srgbClr val="080808"/>
                </a:solidFill>
              </a:rPr>
              <a:t>ALICE</a:t>
            </a:r>
          </a:p>
          <a:p>
            <a:pPr lvl="1"/>
            <a:r>
              <a:rPr lang="en-US" dirty="0" smtClean="0"/>
              <a:t>CASTOR disk </a:t>
            </a:r>
            <a:r>
              <a:rPr lang="en-US" dirty="0"/>
              <a:t>servers </a:t>
            </a:r>
            <a:r>
              <a:rPr lang="en-US" dirty="0" smtClean="0"/>
              <a:t>were consolidated into </a:t>
            </a:r>
            <a:r>
              <a:rPr lang="en-US" dirty="0"/>
              <a:t>a single pool for convenient </a:t>
            </a:r>
            <a:r>
              <a:rPr lang="en-US" dirty="0" smtClean="0"/>
              <a:t>use </a:t>
            </a:r>
            <a:r>
              <a:rPr lang="en-US" dirty="0"/>
              <a:t>of all </a:t>
            </a:r>
            <a:r>
              <a:rPr lang="en-US" dirty="0" smtClean="0"/>
              <a:t>resources</a:t>
            </a:r>
          </a:p>
          <a:p>
            <a:pPr lvl="1"/>
            <a:r>
              <a:rPr lang="en-US" dirty="0"/>
              <a:t>High-memory arrangements for </a:t>
            </a:r>
            <a:r>
              <a:rPr lang="en-US" dirty="0" smtClean="0"/>
              <a:t>heavy-ion </a:t>
            </a:r>
            <a:r>
              <a:rPr lang="en-US" dirty="0"/>
              <a:t>reconstruction were </a:t>
            </a:r>
            <a:r>
              <a:rPr lang="en-US" dirty="0" smtClean="0"/>
              <a:t>undone because not needed</a:t>
            </a:r>
          </a:p>
          <a:p>
            <a:pPr lvl="1"/>
            <a:r>
              <a:rPr lang="en-US" dirty="0"/>
              <a:t>CASTOR transfer manager got stuck a few times, blocking file </a:t>
            </a:r>
            <a:r>
              <a:rPr lang="en-US" dirty="0" smtClean="0"/>
              <a:t>accesses</a:t>
            </a:r>
          </a:p>
          <a:p>
            <a:pPr lvl="2"/>
            <a:r>
              <a:rPr lang="en-US" dirty="0" smtClean="0">
                <a:solidFill>
                  <a:srgbClr val="080808"/>
                </a:solidFill>
              </a:rPr>
              <a:t>Developers added </a:t>
            </a:r>
            <a:r>
              <a:rPr lang="en-US" dirty="0">
                <a:solidFill>
                  <a:srgbClr val="080808"/>
                </a:solidFill>
              </a:rPr>
              <a:t>more debug </a:t>
            </a:r>
            <a:r>
              <a:rPr lang="en-US" dirty="0" smtClean="0">
                <a:solidFill>
                  <a:srgbClr val="080808"/>
                </a:solidFill>
              </a:rPr>
              <a:t>info</a:t>
            </a:r>
          </a:p>
          <a:p>
            <a:pPr lvl="1"/>
            <a:r>
              <a:rPr lang="en-US" dirty="0" smtClean="0"/>
              <a:t>Instabilities </a:t>
            </a:r>
            <a:r>
              <a:rPr lang="en-US" dirty="0"/>
              <a:t>due to EOS being close to </a:t>
            </a:r>
            <a:r>
              <a:rPr lang="en-US" dirty="0" smtClean="0"/>
              <a:t>full (mitigated)</a:t>
            </a:r>
            <a:endParaRPr lang="en-US" dirty="0"/>
          </a:p>
          <a:p>
            <a:endParaRPr lang="en-US" dirty="0">
              <a:solidFill>
                <a:srgbClr val="080808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8253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000" dirty="0" smtClean="0">
                <a:solidFill>
                  <a:srgbClr val="7030A0"/>
                </a:solidFill>
              </a:rPr>
              <a:t>Selected items </a:t>
            </a:r>
            <a:r>
              <a:rPr lang="en-US" sz="4000" dirty="0">
                <a:solidFill>
                  <a:srgbClr val="7030A0"/>
                </a:solidFill>
              </a:rPr>
              <a:t>from </a:t>
            </a:r>
            <a:r>
              <a:rPr lang="en-US" sz="4000" dirty="0" smtClean="0">
                <a:solidFill>
                  <a:srgbClr val="7030A0"/>
                </a:solidFill>
              </a:rPr>
              <a:t>Operations (2)</a:t>
            </a:r>
            <a:r>
              <a:rPr lang="en-US" sz="4000" dirty="0">
                <a:solidFill>
                  <a:srgbClr val="7030A0"/>
                </a:solidFill>
              </a:rPr>
              <a:t/>
            </a:r>
            <a:br>
              <a:rPr lang="en-US" sz="4000" dirty="0">
                <a:solidFill>
                  <a:srgbClr val="7030A0"/>
                </a:solidFill>
              </a:rPr>
            </a:br>
            <a:r>
              <a:rPr lang="en-US" sz="2200" dirty="0">
                <a:hlinkClick r:id="rId3"/>
              </a:rPr>
              <a:t>https://</a:t>
            </a:r>
            <a:r>
              <a:rPr lang="en-US" sz="2200" dirty="0" smtClean="0">
                <a:hlinkClick r:id="rId3"/>
              </a:rPr>
              <a:t>twiki.cern.ch/twiki/bin/view/LCG/WLCGOperationsMeetings</a:t>
            </a:r>
            <a:r>
              <a:rPr lang="en-US" sz="2200" dirty="0" smtClean="0"/>
              <a:t> </a:t>
            </a:r>
            <a:r>
              <a:rPr lang="en-US" sz="4000" dirty="0"/>
              <a:t/>
            </a:r>
            <a:br>
              <a:rPr lang="en-US" sz="4000" dirty="0"/>
            </a:b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426464"/>
            <a:ext cx="8448675" cy="45665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>
                <a:solidFill>
                  <a:srgbClr val="080808"/>
                </a:solidFill>
              </a:rPr>
              <a:t>ATLAS</a:t>
            </a:r>
          </a:p>
          <a:p>
            <a:pPr lvl="1"/>
            <a:r>
              <a:rPr lang="en-US" dirty="0"/>
              <a:t>N</a:t>
            </a:r>
            <a:r>
              <a:rPr lang="en-US" dirty="0" smtClean="0"/>
              <a:t>etwork </a:t>
            </a:r>
            <a:r>
              <a:rPr lang="en-US" dirty="0"/>
              <a:t>problem </a:t>
            </a:r>
            <a:r>
              <a:rPr lang="en-US" dirty="0" smtClean="0"/>
              <a:t>between </a:t>
            </a:r>
            <a:r>
              <a:rPr lang="en-US" dirty="0"/>
              <a:t>EU and Canada Jan </a:t>
            </a:r>
            <a:r>
              <a:rPr lang="en-US" dirty="0" smtClean="0"/>
              <a:t>11-13</a:t>
            </a:r>
          </a:p>
          <a:p>
            <a:pPr lvl="2"/>
            <a:r>
              <a:rPr lang="en-US" dirty="0">
                <a:solidFill>
                  <a:srgbClr val="080808"/>
                </a:solidFill>
                <a:hlinkClick r:id="rId4"/>
              </a:rPr>
              <a:t>GGUS:118730</a:t>
            </a:r>
            <a:r>
              <a:rPr lang="en-US" dirty="0">
                <a:solidFill>
                  <a:srgbClr val="080808"/>
                </a:solidFill>
              </a:rPr>
              <a:t> and </a:t>
            </a:r>
            <a:r>
              <a:rPr lang="en-US" dirty="0" smtClean="0">
                <a:solidFill>
                  <a:srgbClr val="080808"/>
                </a:solidFill>
                <a:hlinkClick r:id="rId5"/>
              </a:rPr>
              <a:t>GGUS:118748</a:t>
            </a:r>
            <a:r>
              <a:rPr lang="en-US" dirty="0" smtClean="0">
                <a:solidFill>
                  <a:srgbClr val="080808"/>
                </a:solidFill>
              </a:rPr>
              <a:t> </a:t>
            </a:r>
          </a:p>
          <a:p>
            <a:pPr lvl="2"/>
            <a:r>
              <a:rPr lang="en-US" dirty="0" smtClean="0">
                <a:solidFill>
                  <a:srgbClr val="080808"/>
                </a:solidFill>
              </a:rPr>
              <a:t>Handled </a:t>
            </a:r>
            <a:r>
              <a:rPr lang="en-US" dirty="0">
                <a:solidFill>
                  <a:srgbClr val="080808"/>
                </a:solidFill>
              </a:rPr>
              <a:t>by WLCG Network Throughput support </a:t>
            </a:r>
            <a:r>
              <a:rPr lang="en-US" dirty="0" smtClean="0">
                <a:solidFill>
                  <a:srgbClr val="080808"/>
                </a:solidFill>
              </a:rPr>
              <a:t>unit</a:t>
            </a:r>
          </a:p>
          <a:p>
            <a:pPr lvl="5"/>
            <a:endParaRPr lang="en-US" dirty="0" smtClean="0">
              <a:solidFill>
                <a:srgbClr val="080808"/>
              </a:solidFill>
            </a:endParaRPr>
          </a:p>
          <a:p>
            <a:pPr lvl="1"/>
            <a:r>
              <a:rPr lang="en-US" dirty="0"/>
              <a:t>L</a:t>
            </a:r>
            <a:r>
              <a:rPr lang="en-US" dirty="0" smtClean="0"/>
              <a:t>arge </a:t>
            </a:r>
            <a:r>
              <a:rPr lang="en-US" dirty="0"/>
              <a:t>amount of dark data </a:t>
            </a:r>
            <a:r>
              <a:rPr lang="en-US" dirty="0" smtClean="0"/>
              <a:t>created over the end-of-year break</a:t>
            </a:r>
          </a:p>
          <a:p>
            <a:pPr lvl="2"/>
            <a:r>
              <a:rPr lang="en-US" dirty="0" smtClean="0">
                <a:solidFill>
                  <a:srgbClr val="080808"/>
                </a:solidFill>
              </a:rPr>
              <a:t>Cleanup campaign ongoing</a:t>
            </a:r>
          </a:p>
          <a:p>
            <a:pPr lvl="5"/>
            <a:endParaRPr lang="en-US" dirty="0" smtClean="0">
              <a:solidFill>
                <a:srgbClr val="080808"/>
              </a:solidFill>
            </a:endParaRPr>
          </a:p>
          <a:p>
            <a:pPr lvl="1"/>
            <a:r>
              <a:rPr lang="en-US" dirty="0"/>
              <a:t>2015 p-p reprocessing </a:t>
            </a:r>
            <a:r>
              <a:rPr lang="en-US" dirty="0" smtClean="0"/>
              <a:t>(~1.8 PB raw input </a:t>
            </a:r>
            <a:r>
              <a:rPr lang="en-US" dirty="0"/>
              <a:t>data</a:t>
            </a:r>
            <a:r>
              <a:rPr lang="en-US" dirty="0" smtClean="0"/>
              <a:t>) almost completely finished during the end-of-year break</a:t>
            </a:r>
          </a:p>
          <a:p>
            <a:pPr lvl="2"/>
            <a:r>
              <a:rPr lang="en-US" dirty="0" smtClean="0">
                <a:solidFill>
                  <a:srgbClr val="080808"/>
                </a:solidFill>
              </a:rPr>
              <a:t>In </a:t>
            </a:r>
            <a:r>
              <a:rPr lang="en-US" dirty="0">
                <a:solidFill>
                  <a:srgbClr val="080808"/>
                </a:solidFill>
              </a:rPr>
              <a:t>the past comparable </a:t>
            </a:r>
            <a:r>
              <a:rPr lang="en-US" dirty="0" smtClean="0">
                <a:solidFill>
                  <a:srgbClr val="080808"/>
                </a:solidFill>
              </a:rPr>
              <a:t>campaigns </a:t>
            </a:r>
            <a:r>
              <a:rPr lang="en-US" dirty="0">
                <a:solidFill>
                  <a:srgbClr val="080808"/>
                </a:solidFill>
              </a:rPr>
              <a:t>took 4-6 </a:t>
            </a:r>
            <a:r>
              <a:rPr lang="en-US" dirty="0" smtClean="0">
                <a:solidFill>
                  <a:srgbClr val="080808"/>
                </a:solidFill>
              </a:rPr>
              <a:t>weeks</a:t>
            </a:r>
          </a:p>
          <a:p>
            <a:pPr lvl="5"/>
            <a:endParaRPr lang="en-US" dirty="0" smtClean="0">
              <a:solidFill>
                <a:srgbClr val="080808"/>
              </a:solidFill>
            </a:endParaRPr>
          </a:p>
          <a:p>
            <a:pPr lvl="1"/>
            <a:r>
              <a:rPr lang="en-US" dirty="0" smtClean="0"/>
              <a:t>Several FTS issues, see next page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1754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000" dirty="0" smtClean="0">
                <a:solidFill>
                  <a:srgbClr val="7030A0"/>
                </a:solidFill>
              </a:rPr>
              <a:t>Selected items </a:t>
            </a:r>
            <a:r>
              <a:rPr lang="en-US" sz="4000" dirty="0">
                <a:solidFill>
                  <a:srgbClr val="7030A0"/>
                </a:solidFill>
              </a:rPr>
              <a:t>from </a:t>
            </a:r>
            <a:r>
              <a:rPr lang="en-US" sz="4000" dirty="0" smtClean="0">
                <a:solidFill>
                  <a:srgbClr val="7030A0"/>
                </a:solidFill>
              </a:rPr>
              <a:t>Operations (3)</a:t>
            </a:r>
            <a:r>
              <a:rPr lang="en-US" sz="4000" dirty="0">
                <a:solidFill>
                  <a:srgbClr val="7030A0"/>
                </a:solidFill>
              </a:rPr>
              <a:t/>
            </a:r>
            <a:br>
              <a:rPr lang="en-US" sz="4000" dirty="0">
                <a:solidFill>
                  <a:srgbClr val="7030A0"/>
                </a:solidFill>
              </a:rPr>
            </a:br>
            <a:r>
              <a:rPr lang="en-US" sz="2200" dirty="0">
                <a:hlinkClick r:id="rId3"/>
              </a:rPr>
              <a:t>https://</a:t>
            </a:r>
            <a:r>
              <a:rPr lang="en-US" sz="2200" dirty="0" smtClean="0">
                <a:hlinkClick r:id="rId3"/>
              </a:rPr>
              <a:t>twiki.cern.ch/twiki/bin/view/LCG/WLCGOperationsMeetings</a:t>
            </a:r>
            <a:r>
              <a:rPr lang="en-US" sz="2200" dirty="0" smtClean="0"/>
              <a:t> </a:t>
            </a:r>
            <a:r>
              <a:rPr lang="en-US" sz="4000" dirty="0"/>
              <a:t/>
            </a:r>
            <a:br>
              <a:rPr lang="en-US" sz="4000" dirty="0"/>
            </a:b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426464"/>
            <a:ext cx="8552689" cy="4566563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>
                <a:solidFill>
                  <a:srgbClr val="080808"/>
                </a:solidFill>
              </a:rPr>
              <a:t>FTS incidents</a:t>
            </a:r>
          </a:p>
          <a:p>
            <a:pPr lvl="1"/>
            <a:r>
              <a:rPr lang="en-US" dirty="0" smtClean="0"/>
              <a:t>Expired </a:t>
            </a:r>
            <a:r>
              <a:rPr lang="en-US" dirty="0"/>
              <a:t>CRLs at BNL cured by "service httpd graceful"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cron job</a:t>
            </a:r>
          </a:p>
          <a:p>
            <a:pPr lvl="5"/>
            <a:endParaRPr lang="en-US" dirty="0" smtClean="0"/>
          </a:p>
          <a:p>
            <a:pPr lvl="1"/>
            <a:r>
              <a:rPr lang="en-US" dirty="0" smtClean="0"/>
              <a:t>Overload </a:t>
            </a:r>
            <a:r>
              <a:rPr lang="en-US" dirty="0"/>
              <a:t>and timeouts due to large staging activities for ATLAS raw </a:t>
            </a:r>
            <a:r>
              <a:rPr lang="en-US" dirty="0" smtClean="0"/>
              <a:t>data</a:t>
            </a:r>
          </a:p>
          <a:p>
            <a:pPr lvl="2"/>
            <a:r>
              <a:rPr lang="en-US" dirty="0" smtClean="0">
                <a:solidFill>
                  <a:srgbClr val="080808"/>
                </a:solidFill>
              </a:rPr>
              <a:t>Fixed </a:t>
            </a:r>
            <a:r>
              <a:rPr lang="en-US" dirty="0">
                <a:solidFill>
                  <a:srgbClr val="080808"/>
                </a:solidFill>
              </a:rPr>
              <a:t>as of </a:t>
            </a:r>
            <a:r>
              <a:rPr lang="en-US" dirty="0" smtClean="0">
                <a:solidFill>
                  <a:srgbClr val="080808"/>
                </a:solidFill>
              </a:rPr>
              <a:t>3.4.0</a:t>
            </a:r>
          </a:p>
          <a:p>
            <a:pPr lvl="2"/>
            <a:r>
              <a:rPr lang="en-US" dirty="0">
                <a:solidFill>
                  <a:srgbClr val="080808"/>
                </a:solidFill>
              </a:rPr>
              <a:t>O</a:t>
            </a:r>
            <a:r>
              <a:rPr lang="en-US" dirty="0" smtClean="0">
                <a:solidFill>
                  <a:srgbClr val="080808"/>
                </a:solidFill>
              </a:rPr>
              <a:t>n </a:t>
            </a:r>
            <a:r>
              <a:rPr lang="en-US" dirty="0">
                <a:solidFill>
                  <a:srgbClr val="080808"/>
                </a:solidFill>
              </a:rPr>
              <a:t>the CERN pilot instance since mid </a:t>
            </a:r>
            <a:r>
              <a:rPr lang="en-US" dirty="0" smtClean="0">
                <a:solidFill>
                  <a:srgbClr val="080808"/>
                </a:solidFill>
              </a:rPr>
              <a:t>Dec</a:t>
            </a:r>
          </a:p>
          <a:p>
            <a:pPr lvl="5"/>
            <a:endParaRPr lang="en-US" dirty="0" smtClean="0">
              <a:solidFill>
                <a:srgbClr val="080808"/>
              </a:solidFill>
            </a:endParaRPr>
          </a:p>
          <a:p>
            <a:pPr lvl="1"/>
            <a:r>
              <a:rPr lang="en-US" dirty="0"/>
              <a:t>REST </a:t>
            </a:r>
            <a:r>
              <a:rPr lang="en-US" dirty="0" smtClean="0"/>
              <a:t>MySQL interface bug </a:t>
            </a:r>
            <a:r>
              <a:rPr lang="en-US" dirty="0"/>
              <a:t>led to </a:t>
            </a:r>
            <a:r>
              <a:rPr lang="en-US" dirty="0" smtClean="0"/>
              <a:t>small </a:t>
            </a:r>
            <a:r>
              <a:rPr lang="en-US" dirty="0"/>
              <a:t>data loss for </a:t>
            </a:r>
            <a:r>
              <a:rPr lang="en-US" dirty="0" smtClean="0"/>
              <a:t>ATLAS</a:t>
            </a:r>
          </a:p>
          <a:p>
            <a:pPr lvl="2"/>
            <a:r>
              <a:rPr lang="en-US" dirty="0" smtClean="0">
                <a:solidFill>
                  <a:srgbClr val="080808"/>
                </a:solidFill>
              </a:rPr>
              <a:t>Developers advised service managers to </a:t>
            </a:r>
            <a:r>
              <a:rPr lang="en-US" dirty="0">
                <a:solidFill>
                  <a:srgbClr val="080808"/>
                </a:solidFill>
              </a:rPr>
              <a:t>change a MySQL configuration </a:t>
            </a:r>
            <a:r>
              <a:rPr lang="en-US" dirty="0" smtClean="0">
                <a:solidFill>
                  <a:srgbClr val="080808"/>
                </a:solidFill>
              </a:rPr>
              <a:t>setting</a:t>
            </a:r>
          </a:p>
          <a:p>
            <a:pPr lvl="2"/>
            <a:r>
              <a:rPr lang="en-US" dirty="0" smtClean="0">
                <a:solidFill>
                  <a:srgbClr val="080808"/>
                </a:solidFill>
              </a:rPr>
              <a:t>Done </a:t>
            </a:r>
            <a:r>
              <a:rPr lang="en-US" dirty="0">
                <a:solidFill>
                  <a:srgbClr val="080808"/>
                </a:solidFill>
              </a:rPr>
              <a:t>at BNL, CERN and RAL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8284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000" dirty="0" smtClean="0">
                <a:solidFill>
                  <a:srgbClr val="7030A0"/>
                </a:solidFill>
              </a:rPr>
              <a:t>Selected items </a:t>
            </a:r>
            <a:r>
              <a:rPr lang="en-US" sz="4000" dirty="0">
                <a:solidFill>
                  <a:srgbClr val="7030A0"/>
                </a:solidFill>
              </a:rPr>
              <a:t>from </a:t>
            </a:r>
            <a:r>
              <a:rPr lang="en-US" sz="4000" dirty="0" smtClean="0">
                <a:solidFill>
                  <a:srgbClr val="7030A0"/>
                </a:solidFill>
              </a:rPr>
              <a:t>Operations (4)</a:t>
            </a:r>
            <a:r>
              <a:rPr lang="en-US" sz="4000" dirty="0">
                <a:solidFill>
                  <a:srgbClr val="7030A0"/>
                </a:solidFill>
              </a:rPr>
              <a:t/>
            </a:r>
            <a:br>
              <a:rPr lang="en-US" sz="4000" dirty="0">
                <a:solidFill>
                  <a:srgbClr val="7030A0"/>
                </a:solidFill>
              </a:rPr>
            </a:br>
            <a:r>
              <a:rPr lang="en-US" sz="2200" dirty="0">
                <a:hlinkClick r:id="rId3"/>
              </a:rPr>
              <a:t>https://</a:t>
            </a:r>
            <a:r>
              <a:rPr lang="en-US" sz="2200" dirty="0" smtClean="0">
                <a:hlinkClick r:id="rId3"/>
              </a:rPr>
              <a:t>twiki.cern.ch/twiki/bin/view/LCG/WLCGOperationsMeetings</a:t>
            </a:r>
            <a:r>
              <a:rPr lang="en-US" sz="2200" dirty="0" smtClean="0"/>
              <a:t> </a:t>
            </a:r>
            <a:r>
              <a:rPr lang="en-US" sz="4000" dirty="0"/>
              <a:t/>
            </a:r>
            <a:br>
              <a:rPr lang="en-US" sz="4000" dirty="0"/>
            </a:b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426464"/>
            <a:ext cx="8448675" cy="456656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>
                <a:solidFill>
                  <a:srgbClr val="080808"/>
                </a:solidFill>
              </a:rPr>
              <a:t>CMS</a:t>
            </a:r>
          </a:p>
          <a:p>
            <a:pPr lvl="1"/>
            <a:r>
              <a:rPr lang="en-US" dirty="0" smtClean="0"/>
              <a:t>Heavy-ion </a:t>
            </a:r>
            <a:r>
              <a:rPr lang="en-US" dirty="0"/>
              <a:t>data taking pushed storage, </a:t>
            </a:r>
            <a:r>
              <a:rPr lang="en-US" dirty="0" smtClean="0"/>
              <a:t>transfers </a:t>
            </a:r>
            <a:r>
              <a:rPr lang="en-US" dirty="0"/>
              <a:t>and </a:t>
            </a:r>
            <a:r>
              <a:rPr lang="en-US" dirty="0" smtClean="0"/>
              <a:t>reconstruction </a:t>
            </a:r>
            <a:r>
              <a:rPr lang="en-US" dirty="0"/>
              <a:t>to their </a:t>
            </a:r>
            <a:r>
              <a:rPr lang="en-US" dirty="0" smtClean="0"/>
              <a:t>limits</a:t>
            </a:r>
          </a:p>
          <a:p>
            <a:pPr lvl="1"/>
            <a:r>
              <a:rPr lang="en-US" dirty="0"/>
              <a:t>CMS Tier 0 </a:t>
            </a:r>
            <a:r>
              <a:rPr lang="en-US" dirty="0" smtClean="0"/>
              <a:t>computing could </a:t>
            </a:r>
            <a:r>
              <a:rPr lang="en-US" dirty="0"/>
              <a:t>only use </a:t>
            </a:r>
            <a:r>
              <a:rPr lang="en-US" dirty="0" smtClean="0"/>
              <a:t>a fraction </a:t>
            </a:r>
            <a:r>
              <a:rPr lang="en-US" dirty="0"/>
              <a:t>of its quota (</a:t>
            </a:r>
            <a:r>
              <a:rPr lang="en-US" dirty="0">
                <a:hlinkClick r:id="rId4"/>
              </a:rPr>
              <a:t>GGUS:118546</a:t>
            </a:r>
            <a:r>
              <a:rPr lang="en-US" dirty="0" smtClean="0"/>
              <a:t>)</a:t>
            </a:r>
          </a:p>
          <a:p>
            <a:pPr lvl="2"/>
            <a:r>
              <a:rPr lang="en-US" dirty="0">
                <a:solidFill>
                  <a:srgbClr val="080808"/>
                </a:solidFill>
              </a:rPr>
              <a:t>OpenStack issue to be fixed </a:t>
            </a:r>
            <a:r>
              <a:rPr lang="en-US" dirty="0" smtClean="0">
                <a:solidFill>
                  <a:srgbClr val="080808"/>
                </a:solidFill>
              </a:rPr>
              <a:t>upstream</a:t>
            </a:r>
          </a:p>
          <a:p>
            <a:pPr lvl="1"/>
            <a:r>
              <a:rPr lang="en-US" dirty="0" smtClean="0"/>
              <a:t>Issues </a:t>
            </a:r>
            <a:r>
              <a:rPr lang="en-US" dirty="0"/>
              <a:t>in accessing </a:t>
            </a:r>
            <a:r>
              <a:rPr lang="en-US" dirty="0" smtClean="0"/>
              <a:t>heavy-ion data </a:t>
            </a:r>
            <a:r>
              <a:rPr lang="en-US" dirty="0"/>
              <a:t>on some Wigner machines (</a:t>
            </a:r>
            <a:r>
              <a:rPr lang="en-US" dirty="0">
                <a:hlinkClick r:id="rId5"/>
              </a:rPr>
              <a:t>GGUS:118082</a:t>
            </a:r>
            <a:r>
              <a:rPr lang="en-US" dirty="0" smtClean="0"/>
              <a:t>)</a:t>
            </a:r>
          </a:p>
          <a:p>
            <a:endParaRPr lang="en-US" dirty="0" smtClean="0">
              <a:solidFill>
                <a:srgbClr val="080808"/>
              </a:solidFill>
            </a:endParaRPr>
          </a:p>
          <a:p>
            <a:r>
              <a:rPr lang="en-US" dirty="0" smtClean="0">
                <a:solidFill>
                  <a:srgbClr val="080808"/>
                </a:solidFill>
              </a:rPr>
              <a:t>LHCb</a:t>
            </a:r>
          </a:p>
          <a:p>
            <a:pPr lvl="1"/>
            <a:r>
              <a:rPr lang="en-US" dirty="0" smtClean="0"/>
              <a:t>Steady data processing, no major issue</a:t>
            </a:r>
            <a:endParaRPr lang="en-US" dirty="0"/>
          </a:p>
          <a:p>
            <a:endParaRPr lang="en-US" dirty="0" smtClean="0">
              <a:solidFill>
                <a:srgbClr val="080808"/>
              </a:solidFill>
            </a:endParaRPr>
          </a:p>
          <a:p>
            <a:r>
              <a:rPr lang="en-US" dirty="0" smtClean="0">
                <a:solidFill>
                  <a:srgbClr val="080808"/>
                </a:solidFill>
              </a:rPr>
              <a:t>OSG</a:t>
            </a:r>
          </a:p>
          <a:p>
            <a:pPr lvl="1"/>
            <a:r>
              <a:rPr lang="en-US" dirty="0"/>
              <a:t>Transition from OSG CA to CERN CA </a:t>
            </a:r>
            <a:r>
              <a:rPr lang="en-US" dirty="0" smtClean="0"/>
              <a:t>in </a:t>
            </a:r>
            <a:r>
              <a:rPr lang="en-US" dirty="0"/>
              <a:t>place for US ATLAS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3497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IT Groups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38100" cmpd="sng"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>
        <a:noAutofit/>
      </a:bodyPr>
      <a:lstStyle>
        <a:defPPr>
          <a:defRPr b="0" cap="none" spc="0" dirty="0" smtClean="0">
            <a:ln w="18415" cmpd="sng">
              <a:solidFill>
                <a:srgbClr val="FFFFFF"/>
              </a:solidFill>
              <a:prstDash val="solid"/>
            </a:ln>
            <a:solidFill>
              <a:schemeClr val="bg1">
                <a:lumMod val="85000"/>
              </a:schemeClr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1_IT Groups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38100" cmpd="sng"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>
        <a:noAutofit/>
      </a:bodyPr>
      <a:lstStyle>
        <a:defPPr>
          <a:defRPr b="0" cap="none" spc="0" dirty="0" smtClean="0">
            <a:ln w="18415" cmpd="sng">
              <a:solidFill>
                <a:srgbClr val="FFFFFF"/>
              </a:solidFill>
              <a:prstDash val="solid"/>
            </a:ln>
            <a:solidFill>
              <a:schemeClr val="bg1">
                <a:lumMod val="85000"/>
              </a:schemeClr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2_IT Groups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38100" cmpd="sng"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>
        <a:noAutofit/>
      </a:bodyPr>
      <a:lstStyle>
        <a:defPPr>
          <a:defRPr b="0" cap="none" spc="0" dirty="0" smtClean="0">
            <a:ln w="18415" cmpd="sng">
              <a:solidFill>
                <a:srgbClr val="FFFFFF"/>
              </a:solidFill>
              <a:prstDash val="solid"/>
            </a:ln>
            <a:solidFill>
              <a:schemeClr val="bg1">
                <a:lumMod val="85000"/>
              </a:schemeClr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defRPr>
        </a:defPPr>
      </a:lstStyle>
    </a:tx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818</TotalTime>
  <Words>775</Words>
  <Application>Microsoft Office PowerPoint</Application>
  <PresentationFormat>On-screen Show (4:3)</PresentationFormat>
  <Paragraphs>184</Paragraphs>
  <Slides>13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13</vt:i4>
      </vt:variant>
    </vt:vector>
  </HeadingPairs>
  <TitlesOfParts>
    <vt:vector size="24" baseType="lpstr">
      <vt:lpstr>ＭＳ Ｐゴシック</vt:lpstr>
      <vt:lpstr>Arial</vt:lpstr>
      <vt:lpstr>Calibri</vt:lpstr>
      <vt:lpstr>News Gothic MT</vt:lpstr>
      <vt:lpstr>Tahoma</vt:lpstr>
      <vt:lpstr>Times New Roman</vt:lpstr>
      <vt:lpstr>Wingdings</vt:lpstr>
      <vt:lpstr>CERNCorporate4-3</vt:lpstr>
      <vt:lpstr>IT Groups</vt:lpstr>
      <vt:lpstr>1_IT Groups</vt:lpstr>
      <vt:lpstr>2_IT Groups</vt:lpstr>
      <vt:lpstr>WLCG Service Report  6 weeks, Dec 8 – Jan 19  WLCG Management Board, 19th Jan 2016  Maarten Litmaath CERN  v1.1</vt:lpstr>
      <vt:lpstr>Operations Coordination highlights (1) https://twiki.cern.ch/twiki/bin/view/LCG/WLCGOpsCoordination </vt:lpstr>
      <vt:lpstr>Operations Coordination highlights (2) https://twiki.cern.ch/twiki/bin/view/LCG/WLCGOpsCoordination </vt:lpstr>
      <vt:lpstr>Operations Coordination highlights (3) https://twiki.cern.ch/twiki/bin/view/LCG/WLCGOpsCoordination </vt:lpstr>
      <vt:lpstr>Operations Coordination highlights (4) https://twiki.cern.ch/twiki/bin/view/LCG/WLCGOpsCoordination </vt:lpstr>
      <vt:lpstr>Selected items from Operations (1) https://twiki.cern.ch/twiki/bin/view/LCG/WLCGOperationsMeetings  </vt:lpstr>
      <vt:lpstr>Selected items from Operations (2) https://twiki.cern.ch/twiki/bin/view/LCG/WLCGOperationsMeetings  </vt:lpstr>
      <vt:lpstr>Selected items from Operations (3) https://twiki.cern.ch/twiki/bin/view/LCG/WLCGOperationsMeetings  </vt:lpstr>
      <vt:lpstr>Selected items from Operations (4) https://twiki.cern.ch/twiki/bin/view/LCG/WLCGOperationsMeetings  </vt:lpstr>
      <vt:lpstr>Selected items from Operations (5) https://twiki.cern.ch/twiki/bin/view/LCG/WLCGOperationsMeetings  </vt:lpstr>
      <vt:lpstr>Service Incident Reports https://twiki.cern.ch/twiki/bin/view/LCG/WLCGServiceIncidents </vt:lpstr>
      <vt:lpstr>GGUS summary (6 weeks 7/12/15 - 17/1/16) by Pablo Saiz</vt:lpstr>
      <vt:lpstr>Significant events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NN</dc:creator>
  <cp:lastModifiedBy>Maarten Litmaath</cp:lastModifiedBy>
  <cp:revision>156</cp:revision>
  <cp:lastPrinted>2015-03-25T10:23:14Z</cp:lastPrinted>
  <dcterms:created xsi:type="dcterms:W3CDTF">2015-01-26T14:46:24Z</dcterms:created>
  <dcterms:modified xsi:type="dcterms:W3CDTF">2016-01-27T13:13:43Z</dcterms:modified>
</cp:coreProperties>
</file>