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8" r:id="rId4"/>
    <p:sldId id="268" r:id="rId5"/>
    <p:sldId id="260" r:id="rId6"/>
    <p:sldId id="262" r:id="rId7"/>
    <p:sldId id="275" r:id="rId8"/>
    <p:sldId id="274" r:id="rId9"/>
    <p:sldId id="265" r:id="rId10"/>
    <p:sldId id="267" r:id="rId11"/>
    <p:sldId id="269" r:id="rId12"/>
    <p:sldId id="270" r:id="rId13"/>
    <p:sldId id="271" r:id="rId14"/>
    <p:sldId id="272" r:id="rId15"/>
    <p:sldId id="264" r:id="rId16"/>
    <p:sldId id="273" r:id="rId17"/>
    <p:sldId id="277" r:id="rId18"/>
    <p:sldId id="278" r:id="rId19"/>
    <p:sldId id="276" r:id="rId20"/>
    <p:sldId id="279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78A42"/>
    <a:srgbClr val="2D582A"/>
    <a:srgbClr val="4F81BD"/>
    <a:srgbClr val="BCBCBC"/>
    <a:srgbClr val="7F7F7F"/>
    <a:srgbClr val="A4AEE0"/>
    <a:srgbClr val="212B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700" autoAdjust="0"/>
  </p:normalViewPr>
  <p:slideViewPr>
    <p:cSldViewPr>
      <p:cViewPr varScale="1">
        <p:scale>
          <a:sx n="71" d="100"/>
          <a:sy n="71" d="100"/>
        </p:scale>
        <p:origin x="-111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40BFFF-B756-4D43-8444-49E02FF72B47}" type="datetimeFigureOut">
              <a:rPr lang="en-GB" smtClean="0"/>
              <a:t>05/02/2016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21A67B-6AF7-43D9-BF37-BA49438288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72146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EA35E-4229-4B54-8044-491F298F1703}" type="datetimeFigureOut">
              <a:rPr lang="en-GB" smtClean="0"/>
              <a:pPr/>
              <a:t>05/02/2016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295BBA-A02C-4BD3-B2AF-0C84CD08A61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933335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3295BBA-A02C-4BD3-B2AF-0C84CD08A614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6CB5B5-9394-40FE-87FD-D312815E7549}" type="slidenum">
              <a:rPr lang="en-GB"/>
              <a:pPr/>
              <a:t>5</a:t>
            </a:fld>
            <a:endParaRPr lang="en-GB"/>
          </a:p>
        </p:txBody>
      </p:sp>
      <p:sp>
        <p:nvSpPr>
          <p:cNvPr id="322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Longitudinal Bunch-by-Bunch Feedback at DLS, G. Rehm, TWIICE2, 9 Feb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EFB2D-35A7-4BFF-A166-F5B8E811460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Longitudinal Bunch-by-Bunch Feedback at DLS, G. Rehm, TWIICE2, 9 Feb 2016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EEFB2D-35A7-4BFF-A166-F5B8E81146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79512" y="836712"/>
            <a:ext cx="8784976" cy="568863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836712"/>
            <a:ext cx="4316288" cy="56886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6712"/>
            <a:ext cx="4316288" cy="56886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Longitudinal Bunch-by-Bunch Feedback at DLS, G. Rehm, TWIICE2, 9 Feb 2016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EFB2D-35A7-4BFF-A166-F5B8E811460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Longitudinal Bunch-by-Bunch Feedback at DLS, G. Rehm, TWIICE2, 9 Feb 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EFB2D-35A7-4BFF-A166-F5B8E811460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68313" y="6237288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Longitudinal Bunch-by-Bunch Feedback at DLS, G. Rehm, TWIICE2, 9 Feb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AB8C8F-1665-416D-9977-B321F6A6392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28692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0737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484313"/>
            <a:ext cx="4027487" cy="43926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484313"/>
            <a:ext cx="4027488" cy="43926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8313" y="6237288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GB" altLang="en-US" smtClean="0"/>
              <a:t>Longitudinal Bunch-by-Bunch Feedback at DLS, G. Rehm, TWIICE2, 9 Feb 2016</a:t>
            </a:r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04025" y="6381750"/>
            <a:ext cx="1905000" cy="323850"/>
          </a:xfrm>
        </p:spPr>
        <p:txBody>
          <a:bodyPr/>
          <a:lstStyle>
            <a:lvl1pPr>
              <a:defRPr/>
            </a:lvl1pPr>
          </a:lstStyle>
          <a:p>
            <a:fld id="{0FDD4669-6488-4358-A4FA-3142C457A21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6094674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732002"/>
            <a:ext cx="4788024" cy="2014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 userDrawn="1"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rgbClr val="212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836712"/>
            <a:ext cx="8784976" cy="56886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69360"/>
            <a:ext cx="8604448" cy="1886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Longitudinal Bunch-by-Bunch Feedback at DLS, G. Rehm, TWIICE2, 9 Feb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11952" y="6669360"/>
            <a:ext cx="432048" cy="1886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8EEFB2D-35A7-4BFF-A166-F5B8E81146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212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7504" y="116632"/>
            <a:ext cx="1584176" cy="439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35696" y="116632"/>
            <a:ext cx="7128792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2" r:id="rId3"/>
    <p:sldLayoutId id="2147483654" r:id="rId4"/>
    <p:sldLayoutId id="2147483657" r:id="rId5"/>
    <p:sldLayoutId id="2147483658" r:id="rId6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image" Target="../media/image8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Longitudinal Bunch-by-Bunch Feedback at DLS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Guenther Rehm</a:t>
            </a:r>
          </a:p>
          <a:p>
            <a:r>
              <a:rPr lang="en-GB" dirty="0" smtClean="0"/>
              <a:t>Diamond </a:t>
            </a:r>
            <a:r>
              <a:rPr lang="en-GB" dirty="0" smtClean="0"/>
              <a:t>Light Source</a:t>
            </a:r>
          </a:p>
          <a:p>
            <a:r>
              <a:rPr lang="en-GB" dirty="0" smtClean="0"/>
              <a:t>TWIICE2</a:t>
            </a:r>
            <a:r>
              <a:rPr lang="en-GB" dirty="0" smtClean="0"/>
              <a:t>, 9 Feb 2016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Embedded or </a:t>
            </a:r>
            <a:r>
              <a:rPr lang="en-GB" dirty="0" smtClean="0"/>
              <a:t>Modular Processor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2716760"/>
              </p:ext>
            </p:extLst>
          </p:nvPr>
        </p:nvGraphicFramePr>
        <p:xfrm>
          <a:off x="179388" y="836614"/>
          <a:ext cx="8785226" cy="50277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2613"/>
                <a:gridCol w="4392613"/>
              </a:tblGrid>
              <a:tr h="516940">
                <a:tc>
                  <a:txBody>
                    <a:bodyPr/>
                    <a:lstStyle/>
                    <a:p>
                      <a:r>
                        <a:rPr lang="en-GB" dirty="0" smtClean="0"/>
                        <a:t>Embedded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Modular</a:t>
                      </a:r>
                      <a:endParaRPr lang="en-GB" dirty="0"/>
                    </a:p>
                  </a:txBody>
                  <a:tcPr anchor="ctr"/>
                </a:tc>
              </a:tr>
              <a:tr h="516940">
                <a:tc>
                  <a:txBody>
                    <a:bodyPr/>
                    <a:lstStyle/>
                    <a:p>
                      <a:r>
                        <a:rPr lang="en-GB" dirty="0" smtClean="0"/>
                        <a:t>Extremely compact (1/2 size 1U)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Compact </a:t>
                      </a:r>
                      <a:r>
                        <a:rPr lang="en-GB" dirty="0" smtClean="0"/>
                        <a:t>2U</a:t>
                      </a:r>
                      <a:endParaRPr lang="en-GB" dirty="0"/>
                    </a:p>
                  </a:txBody>
                  <a:tcPr anchor="ctr"/>
                </a:tc>
              </a:tr>
              <a:tr h="516940">
                <a:tc>
                  <a:txBody>
                    <a:bodyPr/>
                    <a:lstStyle/>
                    <a:p>
                      <a:r>
                        <a:rPr lang="en-GB" dirty="0" smtClean="0"/>
                        <a:t>Fixed ADC/DAC 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Choice of ADC/DAC through FMC</a:t>
                      </a:r>
                      <a:endParaRPr lang="en-GB" dirty="0"/>
                    </a:p>
                  </a:txBody>
                  <a:tcPr anchor="ctr"/>
                </a:tc>
              </a:tr>
              <a:tr h="516940">
                <a:tc>
                  <a:txBody>
                    <a:bodyPr/>
                    <a:lstStyle/>
                    <a:p>
                      <a:r>
                        <a:rPr lang="en-GB" dirty="0" smtClean="0"/>
                        <a:t>Fixed FPGA size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Choice of FPGA through carrier</a:t>
                      </a:r>
                      <a:endParaRPr lang="en-GB" dirty="0"/>
                    </a:p>
                  </a:txBody>
                  <a:tcPr anchor="ctr"/>
                </a:tc>
              </a:tr>
              <a:tr h="516940">
                <a:tc>
                  <a:txBody>
                    <a:bodyPr/>
                    <a:lstStyle/>
                    <a:p>
                      <a:r>
                        <a:rPr lang="en-GB" dirty="0" smtClean="0"/>
                        <a:t>Fixed CPU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Choice of CPU through crate / module</a:t>
                      </a:r>
                      <a:endParaRPr lang="en-GB" dirty="0"/>
                    </a:p>
                  </a:txBody>
                  <a:tcPr anchor="ctr"/>
                </a:tc>
              </a:tr>
              <a:tr h="516940">
                <a:tc>
                  <a:txBody>
                    <a:bodyPr/>
                    <a:lstStyle/>
                    <a:p>
                      <a:r>
                        <a:rPr lang="en-GB" dirty="0" smtClean="0"/>
                        <a:t>Standalone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Crate could house several channels</a:t>
                      </a:r>
                    </a:p>
                  </a:txBody>
                  <a:tcPr anchor="ctr"/>
                </a:tc>
              </a:tr>
              <a:tr h="516940">
                <a:tc>
                  <a:txBody>
                    <a:bodyPr/>
                    <a:lstStyle/>
                    <a:p>
                      <a:r>
                        <a:rPr lang="en-GB" dirty="0" smtClean="0"/>
                        <a:t>One</a:t>
                      </a:r>
                      <a:r>
                        <a:rPr lang="en-GB" baseline="0" dirty="0" smtClean="0"/>
                        <a:t> specific use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Adaptable use</a:t>
                      </a:r>
                    </a:p>
                  </a:txBody>
                  <a:tcPr anchor="ctr"/>
                </a:tc>
              </a:tr>
              <a:tr h="892253">
                <a:tc>
                  <a:txBody>
                    <a:bodyPr/>
                    <a:lstStyle/>
                    <a:p>
                      <a:r>
                        <a:rPr lang="en-GB" dirty="0" smtClean="0"/>
                        <a:t>All built for one purpose with system performance in mind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Combination of modules with reliance on standardised interfaces </a:t>
                      </a:r>
                    </a:p>
                  </a:txBody>
                  <a:tcPr anchor="ctr"/>
                </a:tc>
              </a:tr>
              <a:tr h="516940">
                <a:tc>
                  <a:txBody>
                    <a:bodyPr/>
                    <a:lstStyle/>
                    <a:p>
                      <a:r>
                        <a:rPr lang="en-GB" u="sng" dirty="0" smtClean="0"/>
                        <a:t>Significant</a:t>
                      </a:r>
                      <a:r>
                        <a:rPr lang="en-GB" dirty="0" smtClean="0"/>
                        <a:t> development cost/time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Available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smtClean="0"/>
                        <a:t>‘off the shelf’</a:t>
                      </a:r>
                      <a:endParaRPr lang="en-GB" dirty="0" smtClean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Longitudinal Bunch-by-Bunch Feedback at DLS, G. Rehm, TWIICE2, 9 Feb 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B8C8F-1665-416D-9977-B321F6A6392D}" type="slidenum">
              <a:rPr lang="en-GB" smtClean="0"/>
              <a:pPr/>
              <a:t>10</a:t>
            </a:fld>
            <a:endParaRPr lang="en-GB"/>
          </a:p>
        </p:txBody>
      </p:sp>
      <p:grpSp>
        <p:nvGrpSpPr>
          <p:cNvPr id="3" name="Group 2"/>
          <p:cNvGrpSpPr/>
          <p:nvPr/>
        </p:nvGrpSpPr>
        <p:grpSpPr>
          <a:xfrm>
            <a:off x="2051720" y="5883763"/>
            <a:ext cx="4968552" cy="764011"/>
            <a:chOff x="2051720" y="5883763"/>
            <a:chExt cx="4968552" cy="764011"/>
          </a:xfrm>
        </p:grpSpPr>
        <p:pic>
          <p:nvPicPr>
            <p:cNvPr id="1027" name="Picture 3" descr="C:\Users\gr58\AppData\Local\Microsoft\Windows\Temporary Internet Files\Content.IE5\6OS2IEV6\checkmark[1]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0192" y="5883763"/>
              <a:ext cx="720080" cy="7640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gr58\AppData\Local\Microsoft\Windows\Temporary Internet Files\Content.IE5\02BNGGCQ\768px-Red_X.svg[1]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1720" y="5949280"/>
              <a:ext cx="632979" cy="6329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495769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ADC/DAC on FMC module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836712"/>
            <a:ext cx="4392488" cy="5688632"/>
          </a:xfrm>
        </p:spPr>
        <p:txBody>
          <a:bodyPr/>
          <a:lstStyle/>
          <a:p>
            <a:r>
              <a:rPr lang="en-GB" dirty="0" smtClean="0"/>
              <a:t>Innovative Integration FMC-500</a:t>
            </a:r>
          </a:p>
          <a:p>
            <a:r>
              <a:rPr lang="en-GB" dirty="0" smtClean="0"/>
              <a:t>Two A/D, 500MS/s, </a:t>
            </a:r>
            <a:br>
              <a:rPr lang="en-GB" dirty="0" smtClean="0"/>
            </a:br>
            <a:r>
              <a:rPr lang="en-GB" dirty="0" smtClean="0"/>
              <a:t>14 bit, DC coupled</a:t>
            </a:r>
          </a:p>
          <a:p>
            <a:r>
              <a:rPr lang="en-GB" dirty="0" smtClean="0"/>
              <a:t>Two D/A, 1230MS/s, 16 bit, DC coupled</a:t>
            </a:r>
          </a:p>
          <a:p>
            <a:r>
              <a:rPr lang="en-GB" dirty="0" smtClean="0"/>
              <a:t>External sample clock</a:t>
            </a:r>
          </a:p>
          <a:p>
            <a:r>
              <a:rPr lang="en-GB" dirty="0" smtClean="0"/>
              <a:t>Timing chip for sample alignment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Longitudinal Bunch-by-Bunch Feedback at DLS, G. Rehm, TWIICE2, 9 Feb 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B8C8F-1665-416D-9977-B321F6A6392D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2050" name="Picture 2" descr="FMC-50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2" t="4059" r="6543" b="16598"/>
          <a:stretch/>
        </p:blipFill>
        <p:spPr bwMode="auto">
          <a:xfrm>
            <a:off x="4315322" y="1412776"/>
            <a:ext cx="4828678" cy="3564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932040" y="6237312"/>
            <a:ext cx="3975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Image courtesy of Innovative Integration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7669428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39" y="3112092"/>
            <a:ext cx="6027897" cy="3519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AMC FPGA Carrier for Dual FMC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836712"/>
            <a:ext cx="4608512" cy="5688632"/>
          </a:xfrm>
        </p:spPr>
        <p:txBody>
          <a:bodyPr/>
          <a:lstStyle/>
          <a:p>
            <a:r>
              <a:rPr lang="en-GB" dirty="0" err="1" smtClean="0"/>
              <a:t>Vadatech</a:t>
            </a:r>
            <a:r>
              <a:rPr lang="en-GB" dirty="0" smtClean="0"/>
              <a:t> AMC 525</a:t>
            </a:r>
          </a:p>
          <a:p>
            <a:r>
              <a:rPr lang="en-GB" dirty="0" smtClean="0"/>
              <a:t>Xilinx </a:t>
            </a:r>
            <a:r>
              <a:rPr lang="en-GB" dirty="0"/>
              <a:t>Virtex-7 </a:t>
            </a:r>
            <a:r>
              <a:rPr lang="en-GB" dirty="0" smtClean="0"/>
              <a:t>690T</a:t>
            </a:r>
            <a:br>
              <a:rPr lang="en-GB" dirty="0" smtClean="0"/>
            </a:br>
            <a:r>
              <a:rPr lang="en-GB" dirty="0" smtClean="0"/>
              <a:t>3600 DSP blocks</a:t>
            </a:r>
          </a:p>
          <a:p>
            <a:r>
              <a:rPr lang="en-GB" dirty="0" smtClean="0"/>
              <a:t>Quad-core 1.2GHz CPU</a:t>
            </a:r>
          </a:p>
          <a:p>
            <a:r>
              <a:rPr lang="en-GB" dirty="0" smtClean="0"/>
              <a:t>2GB DDR3 RAM</a:t>
            </a:r>
          </a:p>
          <a:p>
            <a:r>
              <a:rPr lang="en-GB" dirty="0" smtClean="0"/>
              <a:t>Dual High Pin Count</a:t>
            </a:r>
            <a:br>
              <a:rPr lang="en-GB" dirty="0" smtClean="0"/>
            </a:br>
            <a:r>
              <a:rPr lang="en-GB" dirty="0" smtClean="0"/>
              <a:t>FMC sites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Longitudinal Bunch-by-Bunch Feedback at DLS, G. Rehm, TWIICE2, 9 Feb 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B8C8F-1665-416D-9977-B321F6A6392D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355976" y="6237312"/>
            <a:ext cx="2779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Image courtesy of </a:t>
            </a:r>
            <a:r>
              <a:rPr lang="en-GB" i="1" dirty="0" err="1" smtClean="0"/>
              <a:t>Vadatech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5676386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MTCA crate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836712"/>
            <a:ext cx="8784976" cy="3816424"/>
          </a:xfrm>
        </p:spPr>
        <p:txBody>
          <a:bodyPr/>
          <a:lstStyle/>
          <a:p>
            <a:r>
              <a:rPr lang="en-GB" dirty="0" err="1" smtClean="0"/>
              <a:t>Vadatech</a:t>
            </a:r>
            <a:r>
              <a:rPr lang="en-GB" dirty="0" smtClean="0"/>
              <a:t> VT814</a:t>
            </a:r>
          </a:p>
          <a:p>
            <a:r>
              <a:rPr lang="en-GB" dirty="0" smtClean="0"/>
              <a:t>Redundant power supplies, fans</a:t>
            </a:r>
          </a:p>
          <a:p>
            <a:r>
              <a:rPr lang="en-GB" dirty="0" err="1" smtClean="0"/>
              <a:t>PCIe</a:t>
            </a:r>
            <a:r>
              <a:rPr lang="en-GB" dirty="0" smtClean="0"/>
              <a:t> and GBE on backplane</a:t>
            </a:r>
          </a:p>
          <a:p>
            <a:r>
              <a:rPr lang="en-GB" dirty="0" smtClean="0"/>
              <a:t>Room for 5 FPGA carriers</a:t>
            </a:r>
          </a:p>
          <a:p>
            <a:r>
              <a:rPr lang="en-GB" dirty="0" smtClean="0"/>
              <a:t>CPU card AMC720 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4 core Xeon 2 GHz, 32GB RAM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Longitudinal Bunch-by-Bunch Feedback at DLS, G. Rehm, TWIICE2, 9 Feb 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B8C8F-1665-416D-9977-B321F6A6392D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40056"/>
            <a:ext cx="9150940" cy="1717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31145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Firmware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836712"/>
            <a:ext cx="8784976" cy="1656184"/>
          </a:xfrm>
        </p:spPr>
        <p:txBody>
          <a:bodyPr/>
          <a:lstStyle/>
          <a:p>
            <a:r>
              <a:rPr lang="en-GB" dirty="0" smtClean="0"/>
              <a:t>In-house developed firmware in VHDL will be ported from TMBF to new hardware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Longitudinal Bunch-by-Bunch Feedback at DLS, G. Rehm, TWIICE2, 9 Feb 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B8C8F-1665-416D-9977-B321F6A6392D}" type="slidenum">
              <a:rPr lang="en-GB" smtClean="0"/>
              <a:pPr/>
              <a:t>14</a:t>
            </a:fld>
            <a:endParaRPr lang="en-GB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86" y="2204864"/>
            <a:ext cx="8560452" cy="3965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825522" y="6248636"/>
            <a:ext cx="4286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M. Abbott, Proc. </a:t>
            </a:r>
            <a:r>
              <a:rPr lang="en-GB" i="1" dirty="0"/>
              <a:t>o</a:t>
            </a:r>
            <a:r>
              <a:rPr lang="en-GB" i="1" dirty="0" smtClean="0"/>
              <a:t>f ICALEPCS15, MOPGF097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1358670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More than Feedback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Besides the fundamental task of B-b-B feedback the power for the FPGA offers lots of other opportunities:</a:t>
            </a:r>
          </a:p>
          <a:p>
            <a:pPr lvl="1"/>
            <a:r>
              <a:rPr lang="en-GB" dirty="0" err="1" smtClean="0"/>
              <a:t>BbB</a:t>
            </a:r>
            <a:r>
              <a:rPr lang="en-GB" dirty="0" smtClean="0"/>
              <a:t> observation to assess motion in any mode (250 MHz instantaneous bandwidth spectrum analyser)</a:t>
            </a:r>
          </a:p>
          <a:p>
            <a:pPr lvl="1"/>
            <a:r>
              <a:rPr lang="en-GB" dirty="0" err="1" smtClean="0"/>
              <a:t>BbB</a:t>
            </a:r>
            <a:r>
              <a:rPr lang="en-GB" dirty="0" smtClean="0"/>
              <a:t> manipulation:</a:t>
            </a:r>
          </a:p>
          <a:p>
            <a:pPr lvl="2"/>
            <a:r>
              <a:rPr lang="en-GB" dirty="0" smtClean="0"/>
              <a:t>Exciting bunch with small oscillation for measurement of tunes</a:t>
            </a:r>
          </a:p>
          <a:p>
            <a:pPr lvl="2"/>
            <a:r>
              <a:rPr lang="en-GB" dirty="0" smtClean="0"/>
              <a:t>Exciting bunches with large oscillation for bunch clearing</a:t>
            </a:r>
          </a:p>
          <a:p>
            <a:pPr lvl="2"/>
            <a:r>
              <a:rPr lang="en-GB" dirty="0" smtClean="0"/>
              <a:t>Different feedbacks / actions for different bunches at different times</a:t>
            </a:r>
          </a:p>
          <a:p>
            <a:pPr lvl="1"/>
            <a:r>
              <a:rPr lang="en-GB" dirty="0" smtClean="0"/>
              <a:t>Mode by Mode manipulation:</a:t>
            </a:r>
          </a:p>
          <a:p>
            <a:pPr lvl="2"/>
            <a:r>
              <a:rPr lang="en-GB" dirty="0" smtClean="0"/>
              <a:t>Excite individual modes and observe natural and forced damping</a:t>
            </a:r>
          </a:p>
          <a:p>
            <a:pPr lvl="2"/>
            <a:r>
              <a:rPr lang="en-GB" dirty="0" smtClean="0"/>
              <a:t>Different feedback for different modes (idea for future!)</a:t>
            </a:r>
          </a:p>
          <a:p>
            <a:r>
              <a:rPr lang="en-GB" dirty="0" smtClean="0"/>
              <a:t>All this requires FPGA/memory/network resources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Longitudinal Bunch-by-Bunch Feedback at DLS, G. Rehm, TWIICE2, 9 Feb 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B8C8F-1665-416D-9977-B321F6A6392D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6546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924944"/>
            <a:ext cx="5868203" cy="320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Detector and Sequencer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836712"/>
            <a:ext cx="8784976" cy="2592288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Numerical oscillator is controlled by sequencer that can produce sweeps, drive/grow/damp, mode-by-mode</a:t>
            </a:r>
          </a:p>
          <a:p>
            <a:r>
              <a:rPr lang="en-GB" dirty="0" smtClean="0"/>
              <a:t>Bunch data is analysed by Detector to reduce a configurable number of turns into mode amplitudes</a:t>
            </a:r>
          </a:p>
          <a:p>
            <a:r>
              <a:rPr lang="en-GB" dirty="0" smtClean="0"/>
              <a:t>This allows measuring drive/grow/damp on all modes within seconds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Longitudinal Bunch-by-Bunch Feedback at DLS, G. Rehm, TWIICE2, 9 Feb 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B8C8F-1665-416D-9977-B321F6A6392D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825522" y="6248636"/>
            <a:ext cx="4286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M. Abbott, Proc. </a:t>
            </a:r>
            <a:r>
              <a:rPr lang="en-GB" i="1" dirty="0"/>
              <a:t>o</a:t>
            </a:r>
            <a:r>
              <a:rPr lang="en-GB" i="1" dirty="0" smtClean="0"/>
              <a:t>f ICALEPCS15, MOPGF097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571598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Stripline</a:t>
            </a:r>
            <a:r>
              <a:rPr lang="en-GB" dirty="0" smtClean="0"/>
              <a:t> as Longitudinal Kicker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Longitudinal Bunch-by-Bunch Feedback at DLS, G. Rehm, TWIICE2, 9 Feb 2016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EEFB2D-35A7-4BFF-A166-F5B8E811460E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164" name="Content Placeholder 163"/>
          <p:cNvSpPr>
            <a:spLocks noGrp="1"/>
          </p:cNvSpPr>
          <p:nvPr>
            <p:ph idx="1"/>
          </p:nvPr>
        </p:nvSpPr>
        <p:spPr>
          <a:xfrm>
            <a:off x="179512" y="836712"/>
            <a:ext cx="8784976" cy="2160240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Transverse kicks at </a:t>
            </a:r>
            <a:r>
              <a:rPr lang="en-GB" dirty="0"/>
              <a:t>baseband (0-250MHz) </a:t>
            </a:r>
            <a:r>
              <a:rPr lang="en-GB" dirty="0" smtClean="0"/>
              <a:t>in differential mode</a:t>
            </a:r>
          </a:p>
          <a:p>
            <a:r>
              <a:rPr lang="en-GB" dirty="0" smtClean="0"/>
              <a:t>Longitudinal kicks </a:t>
            </a:r>
            <a:r>
              <a:rPr lang="en-GB" dirty="0" err="1" smtClean="0"/>
              <a:t>upconverted</a:t>
            </a:r>
            <a:r>
              <a:rPr lang="en-GB" dirty="0" smtClean="0"/>
              <a:t> to 3*RF in common mode</a:t>
            </a:r>
          </a:p>
          <a:p>
            <a:r>
              <a:rPr lang="en-GB" dirty="0" smtClean="0"/>
              <a:t>Diplexers combine signals to allow concurrent use as vertical and longitudinal kicker </a:t>
            </a:r>
            <a:endParaRPr lang="en-GB" dirty="0"/>
          </a:p>
        </p:txBody>
      </p:sp>
      <p:grpSp>
        <p:nvGrpSpPr>
          <p:cNvPr id="21" name="Group 20"/>
          <p:cNvGrpSpPr/>
          <p:nvPr/>
        </p:nvGrpSpPr>
        <p:grpSpPr>
          <a:xfrm>
            <a:off x="7064581" y="3463859"/>
            <a:ext cx="1800200" cy="3024336"/>
            <a:chOff x="5004048" y="2060848"/>
            <a:chExt cx="1800200" cy="3024336"/>
          </a:xfrm>
        </p:grpSpPr>
        <p:grpSp>
          <p:nvGrpSpPr>
            <p:cNvPr id="13" name="Group 12"/>
            <p:cNvGrpSpPr/>
            <p:nvPr/>
          </p:nvGrpSpPr>
          <p:grpSpPr>
            <a:xfrm>
              <a:off x="5220072" y="2636912"/>
              <a:ext cx="1368152" cy="720080"/>
              <a:chOff x="5220072" y="2636912"/>
              <a:chExt cx="1368152" cy="720080"/>
            </a:xfrm>
          </p:grpSpPr>
          <p:cxnSp>
            <p:nvCxnSpPr>
              <p:cNvPr id="8" name="Straight Connector 7"/>
              <p:cNvCxnSpPr/>
              <p:nvPr/>
            </p:nvCxnSpPr>
            <p:spPr>
              <a:xfrm>
                <a:off x="5220072" y="2636912"/>
                <a:ext cx="0" cy="72008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5220072" y="3356992"/>
                <a:ext cx="1368152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flipV="1">
                <a:off x="6588224" y="2636912"/>
                <a:ext cx="0" cy="72008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/>
            <p:cNvGrpSpPr/>
            <p:nvPr/>
          </p:nvGrpSpPr>
          <p:grpSpPr>
            <a:xfrm rot="10800000">
              <a:off x="5222268" y="3789040"/>
              <a:ext cx="1368152" cy="789511"/>
              <a:chOff x="5220072" y="2567481"/>
              <a:chExt cx="1368152" cy="789511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>
                <a:off x="5220072" y="2636912"/>
                <a:ext cx="0" cy="72008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5220072" y="3356992"/>
                <a:ext cx="1368152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rot="10800000">
                <a:off x="6574372" y="2567481"/>
                <a:ext cx="13852" cy="78951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Rectangle 17"/>
            <p:cNvSpPr/>
            <p:nvPr/>
          </p:nvSpPr>
          <p:spPr>
            <a:xfrm>
              <a:off x="5004048" y="2996952"/>
              <a:ext cx="1800200" cy="1152128"/>
            </a:xfrm>
            <a:prstGeom prst="rect">
              <a:avLst/>
            </a:prstGeom>
            <a:solidFill>
              <a:srgbClr val="4F81BD">
                <a:alpha val="2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Isosceles Triangle 18"/>
            <p:cNvSpPr/>
            <p:nvPr/>
          </p:nvSpPr>
          <p:spPr>
            <a:xfrm>
              <a:off x="6588224" y="4509120"/>
              <a:ext cx="216024" cy="576064"/>
            </a:xfrm>
            <a:prstGeom prst="triangle">
              <a:avLst>
                <a:gd name="adj" fmla="val 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Isosceles Triangle 19"/>
            <p:cNvSpPr/>
            <p:nvPr/>
          </p:nvSpPr>
          <p:spPr>
            <a:xfrm flipV="1">
              <a:off x="6588224" y="2060848"/>
              <a:ext cx="216024" cy="576064"/>
            </a:xfrm>
            <a:prstGeom prst="triangle">
              <a:avLst>
                <a:gd name="adj" fmla="val 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5912453" y="3370600"/>
            <a:ext cx="576064" cy="576064"/>
            <a:chOff x="5868144" y="1950240"/>
            <a:chExt cx="576064" cy="576064"/>
          </a:xfrm>
        </p:grpSpPr>
        <p:sp>
          <p:nvSpPr>
            <p:cNvPr id="22" name="Rectangle 21"/>
            <p:cNvSpPr/>
            <p:nvPr/>
          </p:nvSpPr>
          <p:spPr>
            <a:xfrm>
              <a:off x="5868144" y="1950240"/>
              <a:ext cx="576064" cy="5760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5941924" y="2055656"/>
              <a:ext cx="428504" cy="199161"/>
            </a:xfrm>
            <a:custGeom>
              <a:avLst/>
              <a:gdLst>
                <a:gd name="connsiteX0" fmla="*/ 0 w 428504"/>
                <a:gd name="connsiteY0" fmla="*/ 219507 h 398321"/>
                <a:gd name="connsiteX1" fmla="*/ 134471 w 428504"/>
                <a:gd name="connsiteY1" fmla="*/ 4354 h 398321"/>
                <a:gd name="connsiteX2" fmla="*/ 295835 w 428504"/>
                <a:gd name="connsiteY2" fmla="*/ 394319 h 398321"/>
                <a:gd name="connsiteX3" fmla="*/ 416859 w 428504"/>
                <a:gd name="connsiteY3" fmla="*/ 206060 h 398321"/>
                <a:gd name="connsiteX4" fmla="*/ 416859 w 428504"/>
                <a:gd name="connsiteY4" fmla="*/ 192613 h 398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8504" h="398321">
                  <a:moveTo>
                    <a:pt x="0" y="219507"/>
                  </a:moveTo>
                  <a:cubicBezTo>
                    <a:pt x="42582" y="97363"/>
                    <a:pt x="85165" y="-24781"/>
                    <a:pt x="134471" y="4354"/>
                  </a:cubicBezTo>
                  <a:cubicBezTo>
                    <a:pt x="183777" y="33489"/>
                    <a:pt x="248770" y="360701"/>
                    <a:pt x="295835" y="394319"/>
                  </a:cubicBezTo>
                  <a:cubicBezTo>
                    <a:pt x="342900" y="427937"/>
                    <a:pt x="396688" y="239678"/>
                    <a:pt x="416859" y="206060"/>
                  </a:cubicBezTo>
                  <a:cubicBezTo>
                    <a:pt x="437030" y="172442"/>
                    <a:pt x="426944" y="182527"/>
                    <a:pt x="416859" y="192613"/>
                  </a:cubicBezTo>
                </a:path>
              </a:pathLst>
            </a:cu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5941924" y="2221725"/>
              <a:ext cx="428504" cy="199161"/>
            </a:xfrm>
            <a:custGeom>
              <a:avLst/>
              <a:gdLst>
                <a:gd name="connsiteX0" fmla="*/ 0 w 428504"/>
                <a:gd name="connsiteY0" fmla="*/ 219507 h 398321"/>
                <a:gd name="connsiteX1" fmla="*/ 134471 w 428504"/>
                <a:gd name="connsiteY1" fmla="*/ 4354 h 398321"/>
                <a:gd name="connsiteX2" fmla="*/ 295835 w 428504"/>
                <a:gd name="connsiteY2" fmla="*/ 394319 h 398321"/>
                <a:gd name="connsiteX3" fmla="*/ 416859 w 428504"/>
                <a:gd name="connsiteY3" fmla="*/ 206060 h 398321"/>
                <a:gd name="connsiteX4" fmla="*/ 416859 w 428504"/>
                <a:gd name="connsiteY4" fmla="*/ 192613 h 398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8504" h="398321">
                  <a:moveTo>
                    <a:pt x="0" y="219507"/>
                  </a:moveTo>
                  <a:cubicBezTo>
                    <a:pt x="42582" y="97363"/>
                    <a:pt x="85165" y="-24781"/>
                    <a:pt x="134471" y="4354"/>
                  </a:cubicBezTo>
                  <a:cubicBezTo>
                    <a:pt x="183777" y="33489"/>
                    <a:pt x="248770" y="360701"/>
                    <a:pt x="295835" y="394319"/>
                  </a:cubicBezTo>
                  <a:cubicBezTo>
                    <a:pt x="342900" y="427937"/>
                    <a:pt x="396688" y="239678"/>
                    <a:pt x="416859" y="206060"/>
                  </a:cubicBezTo>
                  <a:cubicBezTo>
                    <a:pt x="437030" y="172442"/>
                    <a:pt x="426944" y="182527"/>
                    <a:pt x="416859" y="192613"/>
                  </a:cubicBezTo>
                </a:path>
              </a:pathLst>
            </a:cu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6" name="Straight Connector 25"/>
            <p:cNvCxnSpPr/>
            <p:nvPr/>
          </p:nvCxnSpPr>
          <p:spPr>
            <a:xfrm flipV="1">
              <a:off x="6102170" y="2109582"/>
              <a:ext cx="126014" cy="91308"/>
            </a:xfrm>
            <a:prstGeom prst="line">
              <a:avLst/>
            </a:prstGeom>
            <a:ln w="190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/>
          <p:cNvGrpSpPr/>
          <p:nvPr/>
        </p:nvGrpSpPr>
        <p:grpSpPr>
          <a:xfrm>
            <a:off x="5912453" y="4099064"/>
            <a:ext cx="576064" cy="576064"/>
            <a:chOff x="5868144" y="2678704"/>
            <a:chExt cx="576064" cy="576064"/>
          </a:xfrm>
        </p:grpSpPr>
        <p:sp>
          <p:nvSpPr>
            <p:cNvPr id="30" name="Rectangle 29"/>
            <p:cNvSpPr/>
            <p:nvPr/>
          </p:nvSpPr>
          <p:spPr>
            <a:xfrm>
              <a:off x="5868144" y="2678704"/>
              <a:ext cx="576064" cy="57606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5941924" y="2784120"/>
              <a:ext cx="428504" cy="199161"/>
            </a:xfrm>
            <a:custGeom>
              <a:avLst/>
              <a:gdLst>
                <a:gd name="connsiteX0" fmla="*/ 0 w 428504"/>
                <a:gd name="connsiteY0" fmla="*/ 219507 h 398321"/>
                <a:gd name="connsiteX1" fmla="*/ 134471 w 428504"/>
                <a:gd name="connsiteY1" fmla="*/ 4354 h 398321"/>
                <a:gd name="connsiteX2" fmla="*/ 295835 w 428504"/>
                <a:gd name="connsiteY2" fmla="*/ 394319 h 398321"/>
                <a:gd name="connsiteX3" fmla="*/ 416859 w 428504"/>
                <a:gd name="connsiteY3" fmla="*/ 206060 h 398321"/>
                <a:gd name="connsiteX4" fmla="*/ 416859 w 428504"/>
                <a:gd name="connsiteY4" fmla="*/ 192613 h 398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8504" h="398321">
                  <a:moveTo>
                    <a:pt x="0" y="219507"/>
                  </a:moveTo>
                  <a:cubicBezTo>
                    <a:pt x="42582" y="97363"/>
                    <a:pt x="85165" y="-24781"/>
                    <a:pt x="134471" y="4354"/>
                  </a:cubicBezTo>
                  <a:cubicBezTo>
                    <a:pt x="183777" y="33489"/>
                    <a:pt x="248770" y="360701"/>
                    <a:pt x="295835" y="394319"/>
                  </a:cubicBezTo>
                  <a:cubicBezTo>
                    <a:pt x="342900" y="427937"/>
                    <a:pt x="396688" y="239678"/>
                    <a:pt x="416859" y="206060"/>
                  </a:cubicBezTo>
                  <a:cubicBezTo>
                    <a:pt x="437030" y="172442"/>
                    <a:pt x="426944" y="182527"/>
                    <a:pt x="416859" y="192613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5941924" y="2950189"/>
              <a:ext cx="428504" cy="199161"/>
            </a:xfrm>
            <a:custGeom>
              <a:avLst/>
              <a:gdLst>
                <a:gd name="connsiteX0" fmla="*/ 0 w 428504"/>
                <a:gd name="connsiteY0" fmla="*/ 219507 h 398321"/>
                <a:gd name="connsiteX1" fmla="*/ 134471 w 428504"/>
                <a:gd name="connsiteY1" fmla="*/ 4354 h 398321"/>
                <a:gd name="connsiteX2" fmla="*/ 295835 w 428504"/>
                <a:gd name="connsiteY2" fmla="*/ 394319 h 398321"/>
                <a:gd name="connsiteX3" fmla="*/ 416859 w 428504"/>
                <a:gd name="connsiteY3" fmla="*/ 206060 h 398321"/>
                <a:gd name="connsiteX4" fmla="*/ 416859 w 428504"/>
                <a:gd name="connsiteY4" fmla="*/ 192613 h 398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8504" h="398321">
                  <a:moveTo>
                    <a:pt x="0" y="219507"/>
                  </a:moveTo>
                  <a:cubicBezTo>
                    <a:pt x="42582" y="97363"/>
                    <a:pt x="85165" y="-24781"/>
                    <a:pt x="134471" y="4354"/>
                  </a:cubicBezTo>
                  <a:cubicBezTo>
                    <a:pt x="183777" y="33489"/>
                    <a:pt x="248770" y="360701"/>
                    <a:pt x="295835" y="394319"/>
                  </a:cubicBezTo>
                  <a:cubicBezTo>
                    <a:pt x="342900" y="427937"/>
                    <a:pt x="396688" y="239678"/>
                    <a:pt x="416859" y="206060"/>
                  </a:cubicBezTo>
                  <a:cubicBezTo>
                    <a:pt x="437030" y="172442"/>
                    <a:pt x="426944" y="182527"/>
                    <a:pt x="416859" y="192613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3" name="Straight Connector 32"/>
            <p:cNvCxnSpPr/>
            <p:nvPr/>
          </p:nvCxnSpPr>
          <p:spPr>
            <a:xfrm flipV="1">
              <a:off x="6093169" y="3004258"/>
              <a:ext cx="126014" cy="9130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/>
          <p:cNvGrpSpPr/>
          <p:nvPr/>
        </p:nvGrpSpPr>
        <p:grpSpPr>
          <a:xfrm>
            <a:off x="5912453" y="5235642"/>
            <a:ext cx="576064" cy="576064"/>
            <a:chOff x="5868144" y="3815282"/>
            <a:chExt cx="576064" cy="576064"/>
          </a:xfrm>
        </p:grpSpPr>
        <p:sp>
          <p:nvSpPr>
            <p:cNvPr id="34" name="Rectangle 33"/>
            <p:cNvSpPr/>
            <p:nvPr/>
          </p:nvSpPr>
          <p:spPr>
            <a:xfrm>
              <a:off x="5868144" y="3815282"/>
              <a:ext cx="576064" cy="5760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Freeform 34"/>
            <p:cNvSpPr/>
            <p:nvPr/>
          </p:nvSpPr>
          <p:spPr>
            <a:xfrm>
              <a:off x="5941924" y="3958080"/>
              <a:ext cx="428504" cy="199161"/>
            </a:xfrm>
            <a:custGeom>
              <a:avLst/>
              <a:gdLst>
                <a:gd name="connsiteX0" fmla="*/ 0 w 428504"/>
                <a:gd name="connsiteY0" fmla="*/ 219507 h 398321"/>
                <a:gd name="connsiteX1" fmla="*/ 134471 w 428504"/>
                <a:gd name="connsiteY1" fmla="*/ 4354 h 398321"/>
                <a:gd name="connsiteX2" fmla="*/ 295835 w 428504"/>
                <a:gd name="connsiteY2" fmla="*/ 394319 h 398321"/>
                <a:gd name="connsiteX3" fmla="*/ 416859 w 428504"/>
                <a:gd name="connsiteY3" fmla="*/ 206060 h 398321"/>
                <a:gd name="connsiteX4" fmla="*/ 416859 w 428504"/>
                <a:gd name="connsiteY4" fmla="*/ 192613 h 398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8504" h="398321">
                  <a:moveTo>
                    <a:pt x="0" y="219507"/>
                  </a:moveTo>
                  <a:cubicBezTo>
                    <a:pt x="42582" y="97363"/>
                    <a:pt x="85165" y="-24781"/>
                    <a:pt x="134471" y="4354"/>
                  </a:cubicBezTo>
                  <a:cubicBezTo>
                    <a:pt x="183777" y="33489"/>
                    <a:pt x="248770" y="360701"/>
                    <a:pt x="295835" y="394319"/>
                  </a:cubicBezTo>
                  <a:cubicBezTo>
                    <a:pt x="342900" y="427937"/>
                    <a:pt x="396688" y="239678"/>
                    <a:pt x="416859" y="206060"/>
                  </a:cubicBezTo>
                  <a:cubicBezTo>
                    <a:pt x="437030" y="172442"/>
                    <a:pt x="426944" y="182527"/>
                    <a:pt x="416859" y="192613"/>
                  </a:cubicBezTo>
                </a:path>
              </a:pathLst>
            </a:cu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Freeform 35"/>
            <p:cNvSpPr/>
            <p:nvPr/>
          </p:nvSpPr>
          <p:spPr>
            <a:xfrm>
              <a:off x="5941924" y="4124149"/>
              <a:ext cx="428504" cy="199161"/>
            </a:xfrm>
            <a:custGeom>
              <a:avLst/>
              <a:gdLst>
                <a:gd name="connsiteX0" fmla="*/ 0 w 428504"/>
                <a:gd name="connsiteY0" fmla="*/ 219507 h 398321"/>
                <a:gd name="connsiteX1" fmla="*/ 134471 w 428504"/>
                <a:gd name="connsiteY1" fmla="*/ 4354 h 398321"/>
                <a:gd name="connsiteX2" fmla="*/ 295835 w 428504"/>
                <a:gd name="connsiteY2" fmla="*/ 394319 h 398321"/>
                <a:gd name="connsiteX3" fmla="*/ 416859 w 428504"/>
                <a:gd name="connsiteY3" fmla="*/ 206060 h 398321"/>
                <a:gd name="connsiteX4" fmla="*/ 416859 w 428504"/>
                <a:gd name="connsiteY4" fmla="*/ 192613 h 398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8504" h="398321">
                  <a:moveTo>
                    <a:pt x="0" y="219507"/>
                  </a:moveTo>
                  <a:cubicBezTo>
                    <a:pt x="42582" y="97363"/>
                    <a:pt x="85165" y="-24781"/>
                    <a:pt x="134471" y="4354"/>
                  </a:cubicBezTo>
                  <a:cubicBezTo>
                    <a:pt x="183777" y="33489"/>
                    <a:pt x="248770" y="360701"/>
                    <a:pt x="295835" y="394319"/>
                  </a:cubicBezTo>
                  <a:cubicBezTo>
                    <a:pt x="342900" y="427937"/>
                    <a:pt x="396688" y="239678"/>
                    <a:pt x="416859" y="206060"/>
                  </a:cubicBezTo>
                  <a:cubicBezTo>
                    <a:pt x="437030" y="172442"/>
                    <a:pt x="426944" y="182527"/>
                    <a:pt x="416859" y="192613"/>
                  </a:cubicBezTo>
                </a:path>
              </a:pathLst>
            </a:cu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7" name="Straight Connector 36"/>
            <p:cNvCxnSpPr/>
            <p:nvPr/>
          </p:nvCxnSpPr>
          <p:spPr>
            <a:xfrm flipV="1">
              <a:off x="6102170" y="4012006"/>
              <a:ext cx="126014" cy="91308"/>
            </a:xfrm>
            <a:prstGeom prst="line">
              <a:avLst/>
            </a:prstGeom>
            <a:ln w="190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7" name="Group 136"/>
          <p:cNvGrpSpPr/>
          <p:nvPr/>
        </p:nvGrpSpPr>
        <p:grpSpPr>
          <a:xfrm>
            <a:off x="5912453" y="5981562"/>
            <a:ext cx="576064" cy="576064"/>
            <a:chOff x="5868144" y="4561202"/>
            <a:chExt cx="576064" cy="576064"/>
          </a:xfrm>
        </p:grpSpPr>
        <p:sp>
          <p:nvSpPr>
            <p:cNvPr id="38" name="Rectangle 37"/>
            <p:cNvSpPr/>
            <p:nvPr/>
          </p:nvSpPr>
          <p:spPr>
            <a:xfrm>
              <a:off x="5868144" y="4561202"/>
              <a:ext cx="576064" cy="57606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Freeform 38"/>
            <p:cNvSpPr/>
            <p:nvPr/>
          </p:nvSpPr>
          <p:spPr>
            <a:xfrm>
              <a:off x="5941924" y="4686544"/>
              <a:ext cx="428504" cy="199161"/>
            </a:xfrm>
            <a:custGeom>
              <a:avLst/>
              <a:gdLst>
                <a:gd name="connsiteX0" fmla="*/ 0 w 428504"/>
                <a:gd name="connsiteY0" fmla="*/ 219507 h 398321"/>
                <a:gd name="connsiteX1" fmla="*/ 134471 w 428504"/>
                <a:gd name="connsiteY1" fmla="*/ 4354 h 398321"/>
                <a:gd name="connsiteX2" fmla="*/ 295835 w 428504"/>
                <a:gd name="connsiteY2" fmla="*/ 394319 h 398321"/>
                <a:gd name="connsiteX3" fmla="*/ 416859 w 428504"/>
                <a:gd name="connsiteY3" fmla="*/ 206060 h 398321"/>
                <a:gd name="connsiteX4" fmla="*/ 416859 w 428504"/>
                <a:gd name="connsiteY4" fmla="*/ 192613 h 398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8504" h="398321">
                  <a:moveTo>
                    <a:pt x="0" y="219507"/>
                  </a:moveTo>
                  <a:cubicBezTo>
                    <a:pt x="42582" y="97363"/>
                    <a:pt x="85165" y="-24781"/>
                    <a:pt x="134471" y="4354"/>
                  </a:cubicBezTo>
                  <a:cubicBezTo>
                    <a:pt x="183777" y="33489"/>
                    <a:pt x="248770" y="360701"/>
                    <a:pt x="295835" y="394319"/>
                  </a:cubicBezTo>
                  <a:cubicBezTo>
                    <a:pt x="342900" y="427937"/>
                    <a:pt x="396688" y="239678"/>
                    <a:pt x="416859" y="206060"/>
                  </a:cubicBezTo>
                  <a:cubicBezTo>
                    <a:pt x="437030" y="172442"/>
                    <a:pt x="426944" y="182527"/>
                    <a:pt x="416859" y="192613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Freeform 39"/>
            <p:cNvSpPr/>
            <p:nvPr/>
          </p:nvSpPr>
          <p:spPr>
            <a:xfrm>
              <a:off x="5941924" y="4852613"/>
              <a:ext cx="428504" cy="199161"/>
            </a:xfrm>
            <a:custGeom>
              <a:avLst/>
              <a:gdLst>
                <a:gd name="connsiteX0" fmla="*/ 0 w 428504"/>
                <a:gd name="connsiteY0" fmla="*/ 219507 h 398321"/>
                <a:gd name="connsiteX1" fmla="*/ 134471 w 428504"/>
                <a:gd name="connsiteY1" fmla="*/ 4354 h 398321"/>
                <a:gd name="connsiteX2" fmla="*/ 295835 w 428504"/>
                <a:gd name="connsiteY2" fmla="*/ 394319 h 398321"/>
                <a:gd name="connsiteX3" fmla="*/ 416859 w 428504"/>
                <a:gd name="connsiteY3" fmla="*/ 206060 h 398321"/>
                <a:gd name="connsiteX4" fmla="*/ 416859 w 428504"/>
                <a:gd name="connsiteY4" fmla="*/ 192613 h 398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8504" h="398321">
                  <a:moveTo>
                    <a:pt x="0" y="219507"/>
                  </a:moveTo>
                  <a:cubicBezTo>
                    <a:pt x="42582" y="97363"/>
                    <a:pt x="85165" y="-24781"/>
                    <a:pt x="134471" y="4354"/>
                  </a:cubicBezTo>
                  <a:cubicBezTo>
                    <a:pt x="183777" y="33489"/>
                    <a:pt x="248770" y="360701"/>
                    <a:pt x="295835" y="394319"/>
                  </a:cubicBezTo>
                  <a:cubicBezTo>
                    <a:pt x="342900" y="427937"/>
                    <a:pt x="396688" y="239678"/>
                    <a:pt x="416859" y="206060"/>
                  </a:cubicBezTo>
                  <a:cubicBezTo>
                    <a:pt x="437030" y="172442"/>
                    <a:pt x="426944" y="182527"/>
                    <a:pt x="416859" y="192613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1" name="Straight Connector 40"/>
            <p:cNvCxnSpPr/>
            <p:nvPr/>
          </p:nvCxnSpPr>
          <p:spPr>
            <a:xfrm flipV="1">
              <a:off x="6093169" y="4906682"/>
              <a:ext cx="126014" cy="9130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4" name="Rectangle 133"/>
          <p:cNvSpPr/>
          <p:nvPr/>
        </p:nvSpPr>
        <p:spPr>
          <a:xfrm>
            <a:off x="1400194" y="5966620"/>
            <a:ext cx="576064" cy="57606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x3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43" name="Elbow Connector 42"/>
          <p:cNvCxnSpPr>
            <a:stCxn id="22" idx="3"/>
          </p:cNvCxnSpPr>
          <p:nvPr/>
        </p:nvCxnSpPr>
        <p:spPr>
          <a:xfrm>
            <a:off x="6488517" y="3658632"/>
            <a:ext cx="792088" cy="381291"/>
          </a:xfrm>
          <a:prstGeom prst="bentConnector3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/>
          <p:nvPr/>
        </p:nvCxnSpPr>
        <p:spPr>
          <a:xfrm>
            <a:off x="6504565" y="5523674"/>
            <a:ext cx="792088" cy="381291"/>
          </a:xfrm>
          <a:prstGeom prst="bentConnector3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Elbow Connector 51"/>
          <p:cNvCxnSpPr>
            <a:stCxn id="30" idx="3"/>
          </p:cNvCxnSpPr>
          <p:nvPr/>
        </p:nvCxnSpPr>
        <p:spPr>
          <a:xfrm flipV="1">
            <a:off x="6488517" y="4099064"/>
            <a:ext cx="792088" cy="288032"/>
          </a:xfrm>
          <a:prstGeom prst="bentConnector3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/>
          <p:cNvCxnSpPr/>
          <p:nvPr/>
        </p:nvCxnSpPr>
        <p:spPr>
          <a:xfrm flipV="1">
            <a:off x="6504565" y="5980980"/>
            <a:ext cx="792088" cy="288032"/>
          </a:xfrm>
          <a:prstGeom prst="bentConnector3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4618442" y="3134128"/>
            <a:ext cx="902071" cy="1095503"/>
            <a:chOff x="3275856" y="1781075"/>
            <a:chExt cx="902071" cy="1095503"/>
          </a:xfrm>
        </p:grpSpPr>
        <p:sp>
          <p:nvSpPr>
            <p:cNvPr id="55" name="Rectangle 54"/>
            <p:cNvSpPr/>
            <p:nvPr/>
          </p:nvSpPr>
          <p:spPr>
            <a:xfrm>
              <a:off x="3563888" y="2033273"/>
              <a:ext cx="576064" cy="57606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6" name="Arc 55"/>
            <p:cNvSpPr/>
            <p:nvPr/>
          </p:nvSpPr>
          <p:spPr>
            <a:xfrm>
              <a:off x="3275856" y="2321305"/>
              <a:ext cx="576064" cy="555273"/>
            </a:xfrm>
            <a:prstGeom prst="arc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Arc 56"/>
            <p:cNvSpPr/>
            <p:nvPr/>
          </p:nvSpPr>
          <p:spPr>
            <a:xfrm flipV="1">
              <a:off x="3279792" y="1781075"/>
              <a:ext cx="576064" cy="524847"/>
            </a:xfrm>
            <a:prstGeom prst="arc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820137" y="1994166"/>
              <a:ext cx="357790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900" dirty="0" smtClean="0">
                  <a:solidFill>
                    <a:srgbClr val="0070C0"/>
                  </a:solidFill>
                </a:rPr>
                <a:t>180</a:t>
              </a:r>
              <a:endParaRPr lang="en-GB" sz="900" dirty="0">
                <a:solidFill>
                  <a:srgbClr val="0070C0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869034" y="2427599"/>
              <a:ext cx="242374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900" dirty="0" smtClean="0">
                  <a:solidFill>
                    <a:srgbClr val="0070C0"/>
                  </a:solidFill>
                </a:rPr>
                <a:t>0</a:t>
              </a:r>
              <a:endParaRPr lang="en-GB" sz="900" dirty="0">
                <a:solidFill>
                  <a:srgbClr val="0070C0"/>
                </a:solidFill>
              </a:endParaRPr>
            </a:p>
          </p:txBody>
        </p:sp>
      </p:grpSp>
      <p:cxnSp>
        <p:nvCxnSpPr>
          <p:cNvPr id="62" name="Elbow Connector 61"/>
          <p:cNvCxnSpPr>
            <a:stCxn id="55" idx="0"/>
            <a:endCxn id="22" idx="1"/>
          </p:cNvCxnSpPr>
          <p:nvPr/>
        </p:nvCxnSpPr>
        <p:spPr>
          <a:xfrm rot="16200000" flipH="1">
            <a:off x="5417326" y="3163506"/>
            <a:ext cx="272306" cy="717947"/>
          </a:xfrm>
          <a:prstGeom prst="bentConnector4">
            <a:avLst>
              <a:gd name="adj1" fmla="val -83950"/>
              <a:gd name="adj2" fmla="val 70059"/>
            </a:avLst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stCxn id="55" idx="2"/>
            <a:endCxn id="34" idx="1"/>
          </p:cNvCxnSpPr>
          <p:nvPr/>
        </p:nvCxnSpPr>
        <p:spPr>
          <a:xfrm rot="16200000" flipH="1">
            <a:off x="4772837" y="4384058"/>
            <a:ext cx="1561284" cy="717947"/>
          </a:xfrm>
          <a:prstGeom prst="bentConnector2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/>
        </p:nvGrpSpPr>
        <p:grpSpPr>
          <a:xfrm>
            <a:off x="4186394" y="4772645"/>
            <a:ext cx="864096" cy="1095503"/>
            <a:chOff x="3275856" y="1781075"/>
            <a:chExt cx="864096" cy="1095503"/>
          </a:xfrm>
        </p:grpSpPr>
        <p:sp>
          <p:nvSpPr>
            <p:cNvPr id="70" name="Rectangle 69"/>
            <p:cNvSpPr/>
            <p:nvPr/>
          </p:nvSpPr>
          <p:spPr>
            <a:xfrm>
              <a:off x="3563888" y="2033273"/>
              <a:ext cx="576064" cy="57606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Arc 70"/>
            <p:cNvSpPr/>
            <p:nvPr/>
          </p:nvSpPr>
          <p:spPr>
            <a:xfrm>
              <a:off x="3275856" y="2321305"/>
              <a:ext cx="576064" cy="555273"/>
            </a:xfrm>
            <a:prstGeom prst="arc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Arc 71"/>
            <p:cNvSpPr/>
            <p:nvPr/>
          </p:nvSpPr>
          <p:spPr>
            <a:xfrm flipV="1">
              <a:off x="3279792" y="1781075"/>
              <a:ext cx="576064" cy="524847"/>
            </a:xfrm>
            <a:prstGeom prst="arc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02" name="Elbow Connector 101"/>
          <p:cNvCxnSpPr>
            <a:stCxn id="70" idx="0"/>
            <a:endCxn id="30" idx="1"/>
          </p:cNvCxnSpPr>
          <p:nvPr/>
        </p:nvCxnSpPr>
        <p:spPr>
          <a:xfrm rot="5400000" flipH="1" flipV="1">
            <a:off x="5018582" y="4130973"/>
            <a:ext cx="637747" cy="1149995"/>
          </a:xfrm>
          <a:prstGeom prst="bentConnector2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Elbow Connector 103"/>
          <p:cNvCxnSpPr>
            <a:stCxn id="38" idx="1"/>
            <a:endCxn id="70" idx="2"/>
          </p:cNvCxnSpPr>
          <p:nvPr/>
        </p:nvCxnSpPr>
        <p:spPr>
          <a:xfrm rot="10800000">
            <a:off x="4762459" y="5600908"/>
            <a:ext cx="1149995" cy="668687"/>
          </a:xfrm>
          <a:prstGeom prst="bentConnector2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Group 112"/>
          <p:cNvGrpSpPr/>
          <p:nvPr/>
        </p:nvGrpSpPr>
        <p:grpSpPr>
          <a:xfrm>
            <a:off x="2431433" y="5034238"/>
            <a:ext cx="576064" cy="578705"/>
            <a:chOff x="1835696" y="3645023"/>
            <a:chExt cx="576064" cy="578705"/>
          </a:xfrm>
        </p:grpSpPr>
        <p:sp>
          <p:nvSpPr>
            <p:cNvPr id="105" name="Oval 104"/>
            <p:cNvSpPr/>
            <p:nvPr/>
          </p:nvSpPr>
          <p:spPr>
            <a:xfrm>
              <a:off x="1835696" y="3645023"/>
              <a:ext cx="576064" cy="578705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7" name="Straight Connector 106"/>
            <p:cNvCxnSpPr/>
            <p:nvPr/>
          </p:nvCxnSpPr>
          <p:spPr>
            <a:xfrm>
              <a:off x="2010031" y="3824782"/>
              <a:ext cx="227393" cy="21918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flipV="1">
              <a:off x="2004346" y="3824782"/>
              <a:ext cx="238762" cy="21918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7" name="Rectangle 116"/>
          <p:cNvSpPr/>
          <p:nvPr/>
        </p:nvSpPr>
        <p:spPr>
          <a:xfrm>
            <a:off x="439845" y="3378463"/>
            <a:ext cx="1512168" cy="591789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Vertical Processor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464090" y="5027696"/>
            <a:ext cx="1512168" cy="59178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Longitudinal Processor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32" name="Straight Connector 131"/>
          <p:cNvCxnSpPr>
            <a:stCxn id="105" idx="2"/>
            <a:endCxn id="129" idx="3"/>
          </p:cNvCxnSpPr>
          <p:nvPr/>
        </p:nvCxnSpPr>
        <p:spPr>
          <a:xfrm flipH="1">
            <a:off x="1976258" y="5323591"/>
            <a:ext cx="45517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Elbow Connector 135"/>
          <p:cNvCxnSpPr>
            <a:stCxn id="134" idx="3"/>
            <a:endCxn id="105" idx="4"/>
          </p:cNvCxnSpPr>
          <p:nvPr/>
        </p:nvCxnSpPr>
        <p:spPr>
          <a:xfrm flipV="1">
            <a:off x="1976258" y="5612943"/>
            <a:ext cx="743207" cy="641709"/>
          </a:xfrm>
          <a:prstGeom prst="bentConnector2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Isosceles Triangle 137"/>
          <p:cNvSpPr/>
          <p:nvPr/>
        </p:nvSpPr>
        <p:spPr>
          <a:xfrm rot="5400000">
            <a:off x="3271069" y="3351095"/>
            <a:ext cx="456684" cy="646524"/>
          </a:xfrm>
          <a:prstGeom prst="triangle">
            <a:avLst/>
          </a:prstGeom>
          <a:solidFill>
            <a:schemeClr val="bg1"/>
          </a:solidFill>
          <a:ln>
            <a:solidFill>
              <a:srgbClr val="4F81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0" name="Straight Connector 139"/>
          <p:cNvCxnSpPr>
            <a:stCxn id="138" idx="0"/>
            <a:endCxn id="55" idx="1"/>
          </p:cNvCxnSpPr>
          <p:nvPr/>
        </p:nvCxnSpPr>
        <p:spPr>
          <a:xfrm>
            <a:off x="3822673" y="3674357"/>
            <a:ext cx="1083801" cy="1"/>
          </a:xfrm>
          <a:prstGeom prst="line">
            <a:avLst/>
          </a:prstGeom>
          <a:ln w="38100">
            <a:solidFill>
              <a:srgbClr val="4F81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>
            <a:stCxn id="138" idx="3"/>
            <a:endCxn id="117" idx="3"/>
          </p:cNvCxnSpPr>
          <p:nvPr/>
        </p:nvCxnSpPr>
        <p:spPr>
          <a:xfrm flipH="1">
            <a:off x="1952013" y="3674357"/>
            <a:ext cx="1224136" cy="1"/>
          </a:xfrm>
          <a:prstGeom prst="line">
            <a:avLst/>
          </a:prstGeom>
          <a:ln w="38100">
            <a:solidFill>
              <a:srgbClr val="4F81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Isosceles Triangle 148"/>
          <p:cNvSpPr/>
          <p:nvPr/>
        </p:nvSpPr>
        <p:spPr>
          <a:xfrm rot="5400000">
            <a:off x="3571127" y="4997135"/>
            <a:ext cx="456684" cy="646524"/>
          </a:xfrm>
          <a:prstGeom prst="triangl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1" name="Straight Connector 150"/>
          <p:cNvCxnSpPr>
            <a:stCxn id="105" idx="6"/>
            <a:endCxn id="149" idx="3"/>
          </p:cNvCxnSpPr>
          <p:nvPr/>
        </p:nvCxnSpPr>
        <p:spPr>
          <a:xfrm flipV="1">
            <a:off x="3007497" y="5320397"/>
            <a:ext cx="468710" cy="319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>
            <a:stCxn id="149" idx="0"/>
            <a:endCxn id="70" idx="1"/>
          </p:cNvCxnSpPr>
          <p:nvPr/>
        </p:nvCxnSpPr>
        <p:spPr>
          <a:xfrm flipV="1">
            <a:off x="4122731" y="5312875"/>
            <a:ext cx="351695" cy="752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/>
          <p:cNvCxnSpPr>
            <a:endCxn id="134" idx="1"/>
          </p:cNvCxnSpPr>
          <p:nvPr/>
        </p:nvCxnSpPr>
        <p:spPr>
          <a:xfrm>
            <a:off x="439845" y="6254652"/>
            <a:ext cx="960349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617179" y="583715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RF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43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692696"/>
            <a:ext cx="7945442" cy="5957426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Longitudinal Damping Rates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Longitudinal Bunch-by-Bunch Feedback at DLS, G. Rehm, TWIICE2, 9 Feb 2016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EEFB2D-35A7-4BFF-A166-F5B8E811460E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875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Diamond will install a longitudinal </a:t>
            </a:r>
            <a:r>
              <a:rPr lang="en-GB" dirty="0" err="1" smtClean="0"/>
              <a:t>BbB</a:t>
            </a:r>
            <a:r>
              <a:rPr lang="en-GB" dirty="0" smtClean="0"/>
              <a:t> feedback by early 2017 to ensure continued operation at 300mA with NC cavities</a:t>
            </a:r>
          </a:p>
          <a:p>
            <a:r>
              <a:rPr lang="en-GB" dirty="0" smtClean="0"/>
              <a:t>System will be based on MTCA technology with firmware/software ported from existing TMBF</a:t>
            </a:r>
          </a:p>
          <a:p>
            <a:r>
              <a:rPr lang="en-GB" dirty="0" smtClean="0"/>
              <a:t>Preliminary investigations using vertical </a:t>
            </a:r>
            <a:r>
              <a:rPr lang="en-GB" dirty="0" err="1" smtClean="0"/>
              <a:t>stripline</a:t>
            </a:r>
            <a:r>
              <a:rPr lang="en-GB" dirty="0" smtClean="0"/>
              <a:t> as longitudinal kicker show clear impact of longitudinal impedance</a:t>
            </a:r>
          </a:p>
          <a:p>
            <a:r>
              <a:rPr lang="en-GB" dirty="0" smtClean="0"/>
              <a:t>Mode-by-mode drive/damp experiments are key to characterising stability margin of all modes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Longitudinal Bunch-by-Bunch Feedback at DLS, G. Rehm, TWIICE2, 9 Feb 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B8C8F-1665-416D-9977-B321F6A6392D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67907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Longitudinal Bunch-by-Bunch Feedback at DLS, G. Rehm, TWIICE2, 9 Feb 2016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EEFB2D-35A7-4BFF-A166-F5B8E811460E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03648" y="1196752"/>
            <a:ext cx="7560840" cy="5328592"/>
          </a:xfrm>
        </p:spPr>
        <p:txBody>
          <a:bodyPr/>
          <a:lstStyle/>
          <a:p>
            <a:r>
              <a:rPr lang="en-GB" dirty="0" smtClean="0"/>
              <a:t>Motivation</a:t>
            </a:r>
          </a:p>
          <a:p>
            <a:r>
              <a:rPr lang="en-GB" dirty="0" smtClean="0"/>
              <a:t>System overview</a:t>
            </a:r>
          </a:p>
          <a:p>
            <a:r>
              <a:rPr lang="en-GB" dirty="0" smtClean="0"/>
              <a:t>Kicker cavity</a:t>
            </a:r>
          </a:p>
          <a:p>
            <a:r>
              <a:rPr lang="en-GB" dirty="0" smtClean="0"/>
              <a:t>Hardware</a:t>
            </a:r>
          </a:p>
          <a:p>
            <a:r>
              <a:rPr lang="en-GB" dirty="0" smtClean="0"/>
              <a:t>Firmware / </a:t>
            </a:r>
            <a:r>
              <a:rPr lang="en-GB" dirty="0" smtClean="0"/>
              <a:t>Software</a:t>
            </a:r>
          </a:p>
          <a:p>
            <a:r>
              <a:rPr lang="en-GB" dirty="0" smtClean="0"/>
              <a:t>First results</a:t>
            </a:r>
            <a:endParaRPr lang="en-GB" dirty="0" smtClean="0"/>
          </a:p>
          <a:p>
            <a:r>
              <a:rPr lang="en-GB" dirty="0" smtClean="0"/>
              <a:t>Conclusions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Acknowledgements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DLS: Alun Morgan, Michael Abbott, Isa Uzun</a:t>
            </a:r>
          </a:p>
          <a:p>
            <a:r>
              <a:rPr lang="en-GB" dirty="0" smtClean="0"/>
              <a:t>Micha Dehler (SLS)</a:t>
            </a:r>
          </a:p>
          <a:p>
            <a:r>
              <a:rPr lang="en-GB" dirty="0" smtClean="0"/>
              <a:t>Eric Plouviez (ESRF)</a:t>
            </a:r>
          </a:p>
          <a:p>
            <a:r>
              <a:rPr lang="en-GB" dirty="0"/>
              <a:t>Dmitry </a:t>
            </a:r>
            <a:r>
              <a:rPr lang="en-GB" dirty="0" smtClean="0"/>
              <a:t>Teytelman (</a:t>
            </a:r>
            <a:r>
              <a:rPr lang="en-GB" dirty="0" err="1" smtClean="0"/>
              <a:t>Dimtel</a:t>
            </a:r>
            <a:r>
              <a:rPr lang="en-GB" dirty="0" smtClean="0"/>
              <a:t>)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Longitudinal Bunch-by-Bunch Feedback at DLS, G. Rehm, TWIICE2, 9 Feb 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B8C8F-1665-416D-9977-B321F6A6392D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95002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Purpose of </a:t>
            </a:r>
            <a:r>
              <a:rPr lang="en-GB" dirty="0" err="1" smtClean="0"/>
              <a:t>BbB</a:t>
            </a:r>
            <a:r>
              <a:rPr lang="en-GB" dirty="0" smtClean="0"/>
              <a:t> Feedback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Longitudinal Bunch-by-Bunch Feedback at DLS, G. Rehm, TWIICE2, 9 Feb 2016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EEFB2D-35A7-4BFF-A166-F5B8E811460E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9512" y="836712"/>
            <a:ext cx="5832648" cy="5688632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A </a:t>
            </a:r>
            <a:r>
              <a:rPr lang="en-GB" dirty="0" err="1" smtClean="0"/>
              <a:t>BbB</a:t>
            </a:r>
            <a:r>
              <a:rPr lang="en-GB" dirty="0" smtClean="0"/>
              <a:t> feedback will add negative feedback at </a:t>
            </a:r>
            <a:r>
              <a:rPr lang="en-GB" dirty="0" err="1" smtClean="0">
                <a:solidFill>
                  <a:srgbClr val="00B0F0"/>
                </a:solidFill>
              </a:rPr>
              <a:t>betatron</a:t>
            </a:r>
            <a:r>
              <a:rPr lang="en-GB" dirty="0"/>
              <a:t> </a:t>
            </a:r>
            <a:r>
              <a:rPr lang="en-GB" dirty="0" smtClean="0"/>
              <a:t>or </a:t>
            </a:r>
            <a:r>
              <a:rPr lang="en-GB" dirty="0" smtClean="0">
                <a:solidFill>
                  <a:srgbClr val="00B050"/>
                </a:solidFill>
              </a:rPr>
              <a:t>synchrotron</a:t>
            </a:r>
            <a:r>
              <a:rPr lang="en-GB" dirty="0" smtClean="0"/>
              <a:t> oscillation frequency of each individual bunch.</a:t>
            </a:r>
          </a:p>
          <a:p>
            <a:r>
              <a:rPr lang="en-GB" dirty="0" smtClean="0"/>
              <a:t>By doing so, it supresses oscillations of </a:t>
            </a:r>
            <a:r>
              <a:rPr lang="en-GB" b="1" dirty="0" smtClean="0"/>
              <a:t>each</a:t>
            </a:r>
            <a:r>
              <a:rPr lang="en-GB" dirty="0" smtClean="0"/>
              <a:t> individual </a:t>
            </a:r>
            <a:r>
              <a:rPr lang="en-GB" b="1" dirty="0" smtClean="0"/>
              <a:t>bunch</a:t>
            </a:r>
            <a:r>
              <a:rPr lang="en-GB" dirty="0" smtClean="0"/>
              <a:t> and as a consequence also of </a:t>
            </a:r>
            <a:r>
              <a:rPr lang="en-GB" b="1" dirty="0" smtClean="0"/>
              <a:t>any</a:t>
            </a:r>
            <a:r>
              <a:rPr lang="en-GB" dirty="0" smtClean="0"/>
              <a:t> </a:t>
            </a:r>
            <a:r>
              <a:rPr lang="en-GB" b="1" dirty="0" smtClean="0"/>
              <a:t>mode</a:t>
            </a:r>
            <a:r>
              <a:rPr lang="en-GB" dirty="0" smtClean="0"/>
              <a:t> of oscillation of many or all bunches</a:t>
            </a:r>
          </a:p>
          <a:p>
            <a:r>
              <a:rPr lang="en-GB" dirty="0"/>
              <a:t>I</a:t>
            </a:r>
            <a:r>
              <a:rPr lang="en-GB" dirty="0" smtClean="0"/>
              <a:t>t </a:t>
            </a:r>
            <a:r>
              <a:rPr lang="en-GB" dirty="0" smtClean="0"/>
              <a:t>is used to supress </a:t>
            </a:r>
            <a:r>
              <a:rPr lang="en-GB" dirty="0" smtClean="0">
                <a:solidFill>
                  <a:srgbClr val="00B0F0"/>
                </a:solidFill>
              </a:rPr>
              <a:t>transverse</a:t>
            </a:r>
            <a:r>
              <a:rPr lang="en-GB" dirty="0" smtClean="0"/>
              <a:t> or </a:t>
            </a:r>
            <a:r>
              <a:rPr lang="en-GB" dirty="0" smtClean="0">
                <a:solidFill>
                  <a:srgbClr val="00B050"/>
                </a:solidFill>
              </a:rPr>
              <a:t>longitudinal</a:t>
            </a:r>
            <a:r>
              <a:rPr lang="en-GB" dirty="0" smtClean="0"/>
              <a:t> </a:t>
            </a:r>
            <a:r>
              <a:rPr lang="en-GB" dirty="0" smtClean="0"/>
              <a:t>multi-bunch </a:t>
            </a:r>
            <a:r>
              <a:rPr lang="en-GB" dirty="0" smtClean="0"/>
              <a:t>instabilities, which can be caused by </a:t>
            </a:r>
            <a:r>
              <a:rPr lang="en-GB" dirty="0" err="1" smtClean="0"/>
              <a:t>wakefields</a:t>
            </a:r>
            <a:r>
              <a:rPr lang="en-GB" dirty="0" smtClean="0"/>
              <a:t> </a:t>
            </a:r>
            <a:r>
              <a:rPr lang="en-GB" dirty="0" smtClean="0"/>
              <a:t>or ion trapping</a:t>
            </a:r>
            <a:endParaRPr lang="en-GB" dirty="0"/>
          </a:p>
        </p:txBody>
      </p:sp>
      <p:pic>
        <p:nvPicPr>
          <p:cNvPr id="6" name="Picture 37" descr="C:\Users\gr58\Desktop\tcbi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1792140"/>
            <a:ext cx="2700000" cy="484732"/>
          </a:xfrm>
          <a:prstGeom prst="rect">
            <a:avLst/>
          </a:prstGeom>
          <a:noFill/>
        </p:spPr>
      </p:pic>
      <p:pic>
        <p:nvPicPr>
          <p:cNvPr id="7" name="Picture 38" descr="C:\Users\gr58\Desktop\tcbi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2296196"/>
            <a:ext cx="2700000" cy="484732"/>
          </a:xfrm>
          <a:prstGeom prst="rect">
            <a:avLst/>
          </a:prstGeom>
          <a:noFill/>
        </p:spPr>
      </p:pic>
      <p:pic>
        <p:nvPicPr>
          <p:cNvPr id="8" name="Picture 39" descr="C:\Users\gr58\Desktop\tcbi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2800252"/>
            <a:ext cx="2700000" cy="484732"/>
          </a:xfrm>
          <a:prstGeom prst="rect">
            <a:avLst/>
          </a:prstGeom>
          <a:noFill/>
        </p:spPr>
      </p:pic>
      <p:pic>
        <p:nvPicPr>
          <p:cNvPr id="9" name="Picture 1" descr="C:\Users\gr58\Desktop\lcbi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3880372"/>
            <a:ext cx="2700000" cy="605172"/>
          </a:xfrm>
          <a:prstGeom prst="rect">
            <a:avLst/>
          </a:prstGeom>
          <a:noFill/>
        </p:spPr>
      </p:pic>
      <p:pic>
        <p:nvPicPr>
          <p:cNvPr id="10" name="Picture 2" descr="C:\Users\gr58\Desktop\lcbi2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8184" y="4528444"/>
            <a:ext cx="2700000" cy="605172"/>
          </a:xfrm>
          <a:prstGeom prst="rect">
            <a:avLst/>
          </a:prstGeom>
          <a:noFill/>
        </p:spPr>
      </p:pic>
      <p:pic>
        <p:nvPicPr>
          <p:cNvPr id="11" name="Picture 3" descr="C:\Users\gr58\Desktop\lcbi3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8184" y="5176516"/>
            <a:ext cx="2700000" cy="605172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459416" y="972715"/>
            <a:ext cx="22375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Transverse</a:t>
            </a:r>
          </a:p>
          <a:p>
            <a:pPr algn="ctr"/>
            <a:r>
              <a:rPr lang="en-GB" dirty="0" err="1" smtClean="0"/>
              <a:t>Multibunch</a:t>
            </a:r>
            <a:r>
              <a:rPr lang="en-GB" dirty="0" smtClean="0"/>
              <a:t> Instability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588224" y="3429000"/>
            <a:ext cx="22375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Longitudinal</a:t>
            </a:r>
          </a:p>
          <a:p>
            <a:pPr algn="ctr"/>
            <a:r>
              <a:rPr lang="en-GB" dirty="0" err="1" smtClean="0"/>
              <a:t>Multibunch</a:t>
            </a:r>
            <a:r>
              <a:rPr lang="en-GB" dirty="0" smtClean="0"/>
              <a:t> Instability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6459416" y="1661998"/>
            <a:ext cx="2145032" cy="1737946"/>
          </a:xfrm>
          <a:prstGeom prst="rect">
            <a:avLst/>
          </a:prstGeom>
          <a:solidFill>
            <a:srgbClr val="BCBCBC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6588224" y="4038360"/>
            <a:ext cx="1947088" cy="1622888"/>
          </a:xfrm>
          <a:prstGeom prst="rect">
            <a:avLst/>
          </a:prstGeom>
          <a:solidFill>
            <a:srgbClr val="BCBCBC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7659389" y="4948950"/>
            <a:ext cx="2467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Mode    3          2          1 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7712288" y="2596262"/>
            <a:ext cx="2361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Mode  3          2          1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9932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Need for Longitudinal Feedback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Longitudinal Bunch-by-Bunch Feedback at DLS, G. Rehm, TWIICE2, 9 Feb 2016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EEFB2D-35A7-4BFF-A166-F5B8E811460E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Currently two SC cavities installed (Cornell type)</a:t>
            </a:r>
          </a:p>
          <a:p>
            <a:r>
              <a:rPr lang="en-GB" dirty="0" smtClean="0"/>
              <a:t>Will add two NC cavities (HOM damped design) in Summer 2017</a:t>
            </a:r>
          </a:p>
          <a:p>
            <a:r>
              <a:rPr lang="en-GB" dirty="0" smtClean="0"/>
              <a:t>BESSY 2, MLS, DELTA have these HOM damped NC cavities, still need longitudinal FB</a:t>
            </a:r>
          </a:p>
          <a:p>
            <a:r>
              <a:rPr lang="en-GB" b="1" dirty="0" smtClean="0"/>
              <a:t>Diamond needs longitudinal FB ready to operate before NC cavity installation to ensure operation at 300mA</a:t>
            </a:r>
          </a:p>
        </p:txBody>
      </p:sp>
    </p:spTree>
    <p:extLst>
      <p:ext uri="{BB962C8B-B14F-4D97-AF65-F5344CB8AC3E}">
        <p14:creationId xmlns:p14="http://schemas.microsoft.com/office/powerpoint/2010/main" val="263084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Longitudinal Bunch-by-Bunch Feedback at DLS, G. Rehm, TWIICE2, 9 Feb 2016</a:t>
            </a:r>
            <a:endParaRPr lang="en-GB" dirty="0"/>
          </a:p>
        </p:txBody>
      </p:sp>
      <p:sp>
        <p:nvSpPr>
          <p:cNvPr id="10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1D657-6DE9-4467-A14A-6FC4A027E5A4}" type="slidenum">
              <a:rPr lang="en-GB"/>
              <a:pPr/>
              <a:t>5</a:t>
            </a:fld>
            <a:endParaRPr lang="en-GB"/>
          </a:p>
        </p:txBody>
      </p:sp>
      <p:sp>
        <p:nvSpPr>
          <p:cNvPr id="3215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 smtClean="0"/>
              <a:t>Digital Longitudinal </a:t>
            </a:r>
            <a:r>
              <a:rPr lang="en-GB" sz="4000" dirty="0" err="1" smtClean="0"/>
              <a:t>BbB</a:t>
            </a:r>
            <a:r>
              <a:rPr lang="en-GB" sz="4000" dirty="0" smtClean="0"/>
              <a:t> Feedback</a:t>
            </a:r>
            <a:endParaRPr lang="en-GB" sz="4000" dirty="0"/>
          </a:p>
        </p:txBody>
      </p:sp>
      <p:sp>
        <p:nvSpPr>
          <p:cNvPr id="321539" name="Rectangle 3"/>
          <p:cNvSpPr>
            <a:spLocks noChangeArrowheads="1"/>
          </p:cNvSpPr>
          <p:nvPr/>
        </p:nvSpPr>
        <p:spPr bwMode="auto">
          <a:xfrm>
            <a:off x="3459180" y="1773268"/>
            <a:ext cx="3013351" cy="1231276"/>
          </a:xfrm>
          <a:prstGeom prst="rect">
            <a:avLst/>
          </a:prstGeom>
          <a:solidFill>
            <a:srgbClr val="ABD7D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540" name="Rectangle 4"/>
          <p:cNvSpPr>
            <a:spLocks noChangeArrowheads="1"/>
          </p:cNvSpPr>
          <p:nvPr/>
        </p:nvSpPr>
        <p:spPr bwMode="auto">
          <a:xfrm>
            <a:off x="3459180" y="1773268"/>
            <a:ext cx="3013351" cy="1231276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541" name="Freeform 5"/>
          <p:cNvSpPr>
            <a:spLocks/>
          </p:cNvSpPr>
          <p:nvPr/>
        </p:nvSpPr>
        <p:spPr bwMode="auto">
          <a:xfrm>
            <a:off x="1278905" y="3638672"/>
            <a:ext cx="7376813" cy="1160057"/>
          </a:xfrm>
          <a:custGeom>
            <a:avLst/>
            <a:gdLst/>
            <a:ahLst/>
            <a:cxnLst>
              <a:cxn ang="0">
                <a:pos x="9" y="1206"/>
              </a:cxn>
              <a:cxn ang="0">
                <a:pos x="48" y="1123"/>
              </a:cxn>
              <a:cxn ang="0">
                <a:pos x="117" y="1045"/>
              </a:cxn>
              <a:cxn ang="0">
                <a:pos x="240" y="951"/>
              </a:cxn>
              <a:cxn ang="0">
                <a:pos x="529" y="804"/>
              </a:cxn>
              <a:cxn ang="0">
                <a:pos x="916" y="667"/>
              </a:cxn>
              <a:cxn ang="0">
                <a:pos x="1402" y="534"/>
              </a:cxn>
              <a:cxn ang="0">
                <a:pos x="1975" y="417"/>
              </a:cxn>
              <a:cxn ang="0">
                <a:pos x="2626" y="309"/>
              </a:cxn>
              <a:cxn ang="0">
                <a:pos x="3352" y="216"/>
              </a:cxn>
              <a:cxn ang="0">
                <a:pos x="4140" y="142"/>
              </a:cxn>
              <a:cxn ang="0">
                <a:pos x="4984" y="78"/>
              </a:cxn>
              <a:cxn ang="0">
                <a:pos x="5881" y="35"/>
              </a:cxn>
              <a:cxn ang="0">
                <a:pos x="6821" y="10"/>
              </a:cxn>
              <a:cxn ang="0">
                <a:pos x="7792" y="0"/>
              </a:cxn>
              <a:cxn ang="0">
                <a:pos x="8757" y="16"/>
              </a:cxn>
              <a:cxn ang="0">
                <a:pos x="9678" y="49"/>
              </a:cxn>
              <a:cxn ang="0">
                <a:pos x="10556" y="98"/>
              </a:cxn>
              <a:cxn ang="0">
                <a:pos x="11380" y="172"/>
              </a:cxn>
              <a:cxn ang="0">
                <a:pos x="12144" y="255"/>
              </a:cxn>
              <a:cxn ang="0">
                <a:pos x="12840" y="353"/>
              </a:cxn>
              <a:cxn ang="0">
                <a:pos x="13463" y="461"/>
              </a:cxn>
              <a:cxn ang="0">
                <a:pos x="14001" y="589"/>
              </a:cxn>
              <a:cxn ang="0">
                <a:pos x="14448" y="720"/>
              </a:cxn>
              <a:cxn ang="0">
                <a:pos x="14796" y="863"/>
              </a:cxn>
              <a:cxn ang="0">
                <a:pos x="15021" y="995"/>
              </a:cxn>
              <a:cxn ang="0">
                <a:pos x="15110" y="1079"/>
              </a:cxn>
              <a:cxn ang="0">
                <a:pos x="15168" y="1157"/>
              </a:cxn>
              <a:cxn ang="0">
                <a:pos x="15193" y="1235"/>
              </a:cxn>
              <a:cxn ang="0">
                <a:pos x="15193" y="1318"/>
              </a:cxn>
              <a:cxn ang="0">
                <a:pos x="15158" y="1397"/>
              </a:cxn>
              <a:cxn ang="0">
                <a:pos x="15094" y="1476"/>
              </a:cxn>
              <a:cxn ang="0">
                <a:pos x="15001" y="1554"/>
              </a:cxn>
              <a:cxn ang="0">
                <a:pos x="14737" y="1705"/>
              </a:cxn>
              <a:cxn ang="0">
                <a:pos x="14364" y="1847"/>
              </a:cxn>
              <a:cxn ang="0">
                <a:pos x="13898" y="1975"/>
              </a:cxn>
              <a:cxn ang="0">
                <a:pos x="13344" y="2098"/>
              </a:cxn>
              <a:cxn ang="0">
                <a:pos x="12707" y="2206"/>
              </a:cxn>
              <a:cxn ang="0">
                <a:pos x="11997" y="2303"/>
              </a:cxn>
              <a:cxn ang="0">
                <a:pos x="11218" y="2382"/>
              </a:cxn>
              <a:cxn ang="0">
                <a:pos x="10385" y="2445"/>
              </a:cxn>
              <a:cxn ang="0">
                <a:pos x="9497" y="2495"/>
              </a:cxn>
              <a:cxn ang="0">
                <a:pos x="8566" y="2525"/>
              </a:cxn>
              <a:cxn ang="0">
                <a:pos x="7596" y="2539"/>
              </a:cxn>
              <a:cxn ang="0">
                <a:pos x="6631" y="2525"/>
              </a:cxn>
              <a:cxn ang="0">
                <a:pos x="5700" y="2495"/>
              </a:cxn>
              <a:cxn ang="0">
                <a:pos x="4812" y="2445"/>
              </a:cxn>
              <a:cxn ang="0">
                <a:pos x="3975" y="2382"/>
              </a:cxn>
              <a:cxn ang="0">
                <a:pos x="3200" y="2303"/>
              </a:cxn>
              <a:cxn ang="0">
                <a:pos x="2490" y="2206"/>
              </a:cxn>
              <a:cxn ang="0">
                <a:pos x="1853" y="2098"/>
              </a:cxn>
              <a:cxn ang="0">
                <a:pos x="1299" y="1975"/>
              </a:cxn>
              <a:cxn ang="0">
                <a:pos x="833" y="1847"/>
              </a:cxn>
              <a:cxn ang="0">
                <a:pos x="460" y="1705"/>
              </a:cxn>
              <a:cxn ang="0">
                <a:pos x="196" y="1554"/>
              </a:cxn>
              <a:cxn ang="0">
                <a:pos x="103" y="1476"/>
              </a:cxn>
              <a:cxn ang="0">
                <a:pos x="39" y="1397"/>
              </a:cxn>
              <a:cxn ang="0">
                <a:pos x="4" y="1318"/>
              </a:cxn>
            </a:cxnLst>
            <a:rect l="0" t="0" r="r" b="b"/>
            <a:pathLst>
              <a:path w="15197" h="2539">
                <a:moveTo>
                  <a:pt x="0" y="1270"/>
                </a:moveTo>
                <a:lnTo>
                  <a:pt x="0" y="1251"/>
                </a:lnTo>
                <a:lnTo>
                  <a:pt x="4" y="1235"/>
                </a:lnTo>
                <a:lnTo>
                  <a:pt x="4" y="1221"/>
                </a:lnTo>
                <a:lnTo>
                  <a:pt x="9" y="1206"/>
                </a:lnTo>
                <a:lnTo>
                  <a:pt x="14" y="1187"/>
                </a:lnTo>
                <a:lnTo>
                  <a:pt x="20" y="1171"/>
                </a:lnTo>
                <a:lnTo>
                  <a:pt x="29" y="1157"/>
                </a:lnTo>
                <a:lnTo>
                  <a:pt x="39" y="1142"/>
                </a:lnTo>
                <a:lnTo>
                  <a:pt x="48" y="1123"/>
                </a:lnTo>
                <a:lnTo>
                  <a:pt x="59" y="1107"/>
                </a:lnTo>
                <a:lnTo>
                  <a:pt x="73" y="1093"/>
                </a:lnTo>
                <a:lnTo>
                  <a:pt x="87" y="1079"/>
                </a:lnTo>
                <a:lnTo>
                  <a:pt x="103" y="1059"/>
                </a:lnTo>
                <a:lnTo>
                  <a:pt x="117" y="1045"/>
                </a:lnTo>
                <a:lnTo>
                  <a:pt x="137" y="1029"/>
                </a:lnTo>
                <a:lnTo>
                  <a:pt x="151" y="1015"/>
                </a:lnTo>
                <a:lnTo>
                  <a:pt x="176" y="995"/>
                </a:lnTo>
                <a:lnTo>
                  <a:pt x="196" y="981"/>
                </a:lnTo>
                <a:lnTo>
                  <a:pt x="240" y="951"/>
                </a:lnTo>
                <a:lnTo>
                  <a:pt x="289" y="921"/>
                </a:lnTo>
                <a:lnTo>
                  <a:pt x="343" y="892"/>
                </a:lnTo>
                <a:lnTo>
                  <a:pt x="396" y="863"/>
                </a:lnTo>
                <a:lnTo>
                  <a:pt x="460" y="834"/>
                </a:lnTo>
                <a:lnTo>
                  <a:pt x="529" y="804"/>
                </a:lnTo>
                <a:lnTo>
                  <a:pt x="598" y="775"/>
                </a:lnTo>
                <a:lnTo>
                  <a:pt x="671" y="750"/>
                </a:lnTo>
                <a:lnTo>
                  <a:pt x="749" y="720"/>
                </a:lnTo>
                <a:lnTo>
                  <a:pt x="833" y="692"/>
                </a:lnTo>
                <a:lnTo>
                  <a:pt x="916" y="667"/>
                </a:lnTo>
                <a:lnTo>
                  <a:pt x="1004" y="637"/>
                </a:lnTo>
                <a:lnTo>
                  <a:pt x="1102" y="612"/>
                </a:lnTo>
                <a:lnTo>
                  <a:pt x="1196" y="589"/>
                </a:lnTo>
                <a:lnTo>
                  <a:pt x="1299" y="559"/>
                </a:lnTo>
                <a:lnTo>
                  <a:pt x="1402" y="534"/>
                </a:lnTo>
                <a:lnTo>
                  <a:pt x="1509" y="510"/>
                </a:lnTo>
                <a:lnTo>
                  <a:pt x="1622" y="486"/>
                </a:lnTo>
                <a:lnTo>
                  <a:pt x="1734" y="461"/>
                </a:lnTo>
                <a:lnTo>
                  <a:pt x="1853" y="442"/>
                </a:lnTo>
                <a:lnTo>
                  <a:pt x="1975" y="417"/>
                </a:lnTo>
                <a:lnTo>
                  <a:pt x="2097" y="392"/>
                </a:lnTo>
                <a:lnTo>
                  <a:pt x="2225" y="373"/>
                </a:lnTo>
                <a:lnTo>
                  <a:pt x="2357" y="353"/>
                </a:lnTo>
                <a:lnTo>
                  <a:pt x="2490" y="328"/>
                </a:lnTo>
                <a:lnTo>
                  <a:pt x="2626" y="309"/>
                </a:lnTo>
                <a:lnTo>
                  <a:pt x="2763" y="289"/>
                </a:lnTo>
                <a:lnTo>
                  <a:pt x="2905" y="270"/>
                </a:lnTo>
                <a:lnTo>
                  <a:pt x="3053" y="255"/>
                </a:lnTo>
                <a:lnTo>
                  <a:pt x="3200" y="236"/>
                </a:lnTo>
                <a:lnTo>
                  <a:pt x="3352" y="216"/>
                </a:lnTo>
                <a:lnTo>
                  <a:pt x="3503" y="201"/>
                </a:lnTo>
                <a:lnTo>
                  <a:pt x="3661" y="186"/>
                </a:lnTo>
                <a:lnTo>
                  <a:pt x="3817" y="172"/>
                </a:lnTo>
                <a:lnTo>
                  <a:pt x="3975" y="152"/>
                </a:lnTo>
                <a:lnTo>
                  <a:pt x="4140" y="142"/>
                </a:lnTo>
                <a:lnTo>
                  <a:pt x="4303" y="128"/>
                </a:lnTo>
                <a:lnTo>
                  <a:pt x="4470" y="113"/>
                </a:lnTo>
                <a:lnTo>
                  <a:pt x="4641" y="98"/>
                </a:lnTo>
                <a:lnTo>
                  <a:pt x="4812" y="89"/>
                </a:lnTo>
                <a:lnTo>
                  <a:pt x="4984" y="78"/>
                </a:lnTo>
                <a:lnTo>
                  <a:pt x="5160" y="69"/>
                </a:lnTo>
                <a:lnTo>
                  <a:pt x="5336" y="59"/>
                </a:lnTo>
                <a:lnTo>
                  <a:pt x="5519" y="49"/>
                </a:lnTo>
                <a:lnTo>
                  <a:pt x="5700" y="44"/>
                </a:lnTo>
                <a:lnTo>
                  <a:pt x="5881" y="35"/>
                </a:lnTo>
                <a:lnTo>
                  <a:pt x="6067" y="25"/>
                </a:lnTo>
                <a:lnTo>
                  <a:pt x="6253" y="20"/>
                </a:lnTo>
                <a:lnTo>
                  <a:pt x="6440" y="16"/>
                </a:lnTo>
                <a:lnTo>
                  <a:pt x="6631" y="10"/>
                </a:lnTo>
                <a:lnTo>
                  <a:pt x="6821" y="10"/>
                </a:lnTo>
                <a:lnTo>
                  <a:pt x="7013" y="5"/>
                </a:lnTo>
                <a:lnTo>
                  <a:pt x="7208" y="5"/>
                </a:lnTo>
                <a:lnTo>
                  <a:pt x="7400" y="0"/>
                </a:lnTo>
                <a:lnTo>
                  <a:pt x="7596" y="0"/>
                </a:lnTo>
                <a:lnTo>
                  <a:pt x="7792" y="0"/>
                </a:lnTo>
                <a:lnTo>
                  <a:pt x="7989" y="5"/>
                </a:lnTo>
                <a:lnTo>
                  <a:pt x="8184" y="5"/>
                </a:lnTo>
                <a:lnTo>
                  <a:pt x="8376" y="10"/>
                </a:lnTo>
                <a:lnTo>
                  <a:pt x="8566" y="10"/>
                </a:lnTo>
                <a:lnTo>
                  <a:pt x="8757" y="16"/>
                </a:lnTo>
                <a:lnTo>
                  <a:pt x="8944" y="20"/>
                </a:lnTo>
                <a:lnTo>
                  <a:pt x="9130" y="25"/>
                </a:lnTo>
                <a:lnTo>
                  <a:pt x="9311" y="35"/>
                </a:lnTo>
                <a:lnTo>
                  <a:pt x="9497" y="44"/>
                </a:lnTo>
                <a:lnTo>
                  <a:pt x="9678" y="49"/>
                </a:lnTo>
                <a:lnTo>
                  <a:pt x="9856" y="59"/>
                </a:lnTo>
                <a:lnTo>
                  <a:pt x="10037" y="69"/>
                </a:lnTo>
                <a:lnTo>
                  <a:pt x="10213" y="78"/>
                </a:lnTo>
                <a:lnTo>
                  <a:pt x="10385" y="89"/>
                </a:lnTo>
                <a:lnTo>
                  <a:pt x="10556" y="98"/>
                </a:lnTo>
                <a:lnTo>
                  <a:pt x="10727" y="113"/>
                </a:lnTo>
                <a:lnTo>
                  <a:pt x="10890" y="128"/>
                </a:lnTo>
                <a:lnTo>
                  <a:pt x="11057" y="142"/>
                </a:lnTo>
                <a:lnTo>
                  <a:pt x="11218" y="152"/>
                </a:lnTo>
                <a:lnTo>
                  <a:pt x="11380" y="172"/>
                </a:lnTo>
                <a:lnTo>
                  <a:pt x="11536" y="186"/>
                </a:lnTo>
                <a:lnTo>
                  <a:pt x="11694" y="201"/>
                </a:lnTo>
                <a:lnTo>
                  <a:pt x="11845" y="216"/>
                </a:lnTo>
                <a:lnTo>
                  <a:pt x="11997" y="236"/>
                </a:lnTo>
                <a:lnTo>
                  <a:pt x="12144" y="255"/>
                </a:lnTo>
                <a:lnTo>
                  <a:pt x="12292" y="270"/>
                </a:lnTo>
                <a:lnTo>
                  <a:pt x="12434" y="289"/>
                </a:lnTo>
                <a:lnTo>
                  <a:pt x="12571" y="309"/>
                </a:lnTo>
                <a:lnTo>
                  <a:pt x="12707" y="328"/>
                </a:lnTo>
                <a:lnTo>
                  <a:pt x="12840" y="353"/>
                </a:lnTo>
                <a:lnTo>
                  <a:pt x="12972" y="373"/>
                </a:lnTo>
                <a:lnTo>
                  <a:pt x="13100" y="392"/>
                </a:lnTo>
                <a:lnTo>
                  <a:pt x="13222" y="417"/>
                </a:lnTo>
                <a:lnTo>
                  <a:pt x="13344" y="442"/>
                </a:lnTo>
                <a:lnTo>
                  <a:pt x="13463" y="461"/>
                </a:lnTo>
                <a:lnTo>
                  <a:pt x="13575" y="486"/>
                </a:lnTo>
                <a:lnTo>
                  <a:pt x="13688" y="510"/>
                </a:lnTo>
                <a:lnTo>
                  <a:pt x="13795" y="534"/>
                </a:lnTo>
                <a:lnTo>
                  <a:pt x="13898" y="559"/>
                </a:lnTo>
                <a:lnTo>
                  <a:pt x="14001" y="589"/>
                </a:lnTo>
                <a:lnTo>
                  <a:pt x="14095" y="612"/>
                </a:lnTo>
                <a:lnTo>
                  <a:pt x="14193" y="637"/>
                </a:lnTo>
                <a:lnTo>
                  <a:pt x="14281" y="667"/>
                </a:lnTo>
                <a:lnTo>
                  <a:pt x="14364" y="692"/>
                </a:lnTo>
                <a:lnTo>
                  <a:pt x="14448" y="720"/>
                </a:lnTo>
                <a:lnTo>
                  <a:pt x="14526" y="750"/>
                </a:lnTo>
                <a:lnTo>
                  <a:pt x="14599" y="775"/>
                </a:lnTo>
                <a:lnTo>
                  <a:pt x="14668" y="804"/>
                </a:lnTo>
                <a:lnTo>
                  <a:pt x="14737" y="834"/>
                </a:lnTo>
                <a:lnTo>
                  <a:pt x="14796" y="863"/>
                </a:lnTo>
                <a:lnTo>
                  <a:pt x="14854" y="892"/>
                </a:lnTo>
                <a:lnTo>
                  <a:pt x="14908" y="921"/>
                </a:lnTo>
                <a:lnTo>
                  <a:pt x="14957" y="951"/>
                </a:lnTo>
                <a:lnTo>
                  <a:pt x="15001" y="981"/>
                </a:lnTo>
                <a:lnTo>
                  <a:pt x="15021" y="995"/>
                </a:lnTo>
                <a:lnTo>
                  <a:pt x="15041" y="1015"/>
                </a:lnTo>
                <a:lnTo>
                  <a:pt x="15060" y="1029"/>
                </a:lnTo>
                <a:lnTo>
                  <a:pt x="15080" y="1045"/>
                </a:lnTo>
                <a:lnTo>
                  <a:pt x="15094" y="1059"/>
                </a:lnTo>
                <a:lnTo>
                  <a:pt x="15110" y="1079"/>
                </a:lnTo>
                <a:lnTo>
                  <a:pt x="15124" y="1093"/>
                </a:lnTo>
                <a:lnTo>
                  <a:pt x="15133" y="1107"/>
                </a:lnTo>
                <a:lnTo>
                  <a:pt x="15149" y="1123"/>
                </a:lnTo>
                <a:lnTo>
                  <a:pt x="15158" y="1142"/>
                </a:lnTo>
                <a:lnTo>
                  <a:pt x="15168" y="1157"/>
                </a:lnTo>
                <a:lnTo>
                  <a:pt x="15173" y="1171"/>
                </a:lnTo>
                <a:lnTo>
                  <a:pt x="15183" y="1187"/>
                </a:lnTo>
                <a:lnTo>
                  <a:pt x="15188" y="1206"/>
                </a:lnTo>
                <a:lnTo>
                  <a:pt x="15193" y="1221"/>
                </a:lnTo>
                <a:lnTo>
                  <a:pt x="15193" y="1235"/>
                </a:lnTo>
                <a:lnTo>
                  <a:pt x="15197" y="1251"/>
                </a:lnTo>
                <a:lnTo>
                  <a:pt x="15197" y="1270"/>
                </a:lnTo>
                <a:lnTo>
                  <a:pt x="15197" y="1284"/>
                </a:lnTo>
                <a:lnTo>
                  <a:pt x="15193" y="1304"/>
                </a:lnTo>
                <a:lnTo>
                  <a:pt x="15193" y="1318"/>
                </a:lnTo>
                <a:lnTo>
                  <a:pt x="15188" y="1333"/>
                </a:lnTo>
                <a:lnTo>
                  <a:pt x="15183" y="1353"/>
                </a:lnTo>
                <a:lnTo>
                  <a:pt x="15173" y="1368"/>
                </a:lnTo>
                <a:lnTo>
                  <a:pt x="15168" y="1382"/>
                </a:lnTo>
                <a:lnTo>
                  <a:pt x="15158" y="1397"/>
                </a:lnTo>
                <a:lnTo>
                  <a:pt x="15149" y="1416"/>
                </a:lnTo>
                <a:lnTo>
                  <a:pt x="15133" y="1432"/>
                </a:lnTo>
                <a:lnTo>
                  <a:pt x="15124" y="1446"/>
                </a:lnTo>
                <a:lnTo>
                  <a:pt x="15110" y="1460"/>
                </a:lnTo>
                <a:lnTo>
                  <a:pt x="15094" y="1476"/>
                </a:lnTo>
                <a:lnTo>
                  <a:pt x="15080" y="1495"/>
                </a:lnTo>
                <a:lnTo>
                  <a:pt x="15060" y="1510"/>
                </a:lnTo>
                <a:lnTo>
                  <a:pt x="15041" y="1524"/>
                </a:lnTo>
                <a:lnTo>
                  <a:pt x="15021" y="1539"/>
                </a:lnTo>
                <a:lnTo>
                  <a:pt x="15001" y="1554"/>
                </a:lnTo>
                <a:lnTo>
                  <a:pt x="14957" y="1588"/>
                </a:lnTo>
                <a:lnTo>
                  <a:pt x="14908" y="1618"/>
                </a:lnTo>
                <a:lnTo>
                  <a:pt x="14854" y="1647"/>
                </a:lnTo>
                <a:lnTo>
                  <a:pt x="14796" y="1677"/>
                </a:lnTo>
                <a:lnTo>
                  <a:pt x="14737" y="1705"/>
                </a:lnTo>
                <a:lnTo>
                  <a:pt x="14668" y="1735"/>
                </a:lnTo>
                <a:lnTo>
                  <a:pt x="14599" y="1760"/>
                </a:lnTo>
                <a:lnTo>
                  <a:pt x="14526" y="1789"/>
                </a:lnTo>
                <a:lnTo>
                  <a:pt x="14448" y="1819"/>
                </a:lnTo>
                <a:lnTo>
                  <a:pt x="14364" y="1847"/>
                </a:lnTo>
                <a:lnTo>
                  <a:pt x="14281" y="1872"/>
                </a:lnTo>
                <a:lnTo>
                  <a:pt x="14193" y="1902"/>
                </a:lnTo>
                <a:lnTo>
                  <a:pt x="14095" y="1927"/>
                </a:lnTo>
                <a:lnTo>
                  <a:pt x="14001" y="1950"/>
                </a:lnTo>
                <a:lnTo>
                  <a:pt x="13898" y="1975"/>
                </a:lnTo>
                <a:lnTo>
                  <a:pt x="13795" y="2000"/>
                </a:lnTo>
                <a:lnTo>
                  <a:pt x="13688" y="2030"/>
                </a:lnTo>
                <a:lnTo>
                  <a:pt x="13575" y="2049"/>
                </a:lnTo>
                <a:lnTo>
                  <a:pt x="13463" y="2073"/>
                </a:lnTo>
                <a:lnTo>
                  <a:pt x="13344" y="2098"/>
                </a:lnTo>
                <a:lnTo>
                  <a:pt x="13222" y="2122"/>
                </a:lnTo>
                <a:lnTo>
                  <a:pt x="13100" y="2142"/>
                </a:lnTo>
                <a:lnTo>
                  <a:pt x="12972" y="2166"/>
                </a:lnTo>
                <a:lnTo>
                  <a:pt x="12840" y="2186"/>
                </a:lnTo>
                <a:lnTo>
                  <a:pt x="12707" y="2206"/>
                </a:lnTo>
                <a:lnTo>
                  <a:pt x="12571" y="2225"/>
                </a:lnTo>
                <a:lnTo>
                  <a:pt x="12434" y="2245"/>
                </a:lnTo>
                <a:lnTo>
                  <a:pt x="12292" y="2264"/>
                </a:lnTo>
                <a:lnTo>
                  <a:pt x="12144" y="2284"/>
                </a:lnTo>
                <a:lnTo>
                  <a:pt x="11997" y="2303"/>
                </a:lnTo>
                <a:lnTo>
                  <a:pt x="11845" y="2319"/>
                </a:lnTo>
                <a:lnTo>
                  <a:pt x="11694" y="2333"/>
                </a:lnTo>
                <a:lnTo>
                  <a:pt x="11536" y="2353"/>
                </a:lnTo>
                <a:lnTo>
                  <a:pt x="11380" y="2367"/>
                </a:lnTo>
                <a:lnTo>
                  <a:pt x="11218" y="2382"/>
                </a:lnTo>
                <a:lnTo>
                  <a:pt x="11057" y="2397"/>
                </a:lnTo>
                <a:lnTo>
                  <a:pt x="10890" y="2411"/>
                </a:lnTo>
                <a:lnTo>
                  <a:pt x="10727" y="2426"/>
                </a:lnTo>
                <a:lnTo>
                  <a:pt x="10556" y="2436"/>
                </a:lnTo>
                <a:lnTo>
                  <a:pt x="10385" y="2445"/>
                </a:lnTo>
                <a:lnTo>
                  <a:pt x="10213" y="2461"/>
                </a:lnTo>
                <a:lnTo>
                  <a:pt x="10037" y="2470"/>
                </a:lnTo>
                <a:lnTo>
                  <a:pt x="9856" y="2480"/>
                </a:lnTo>
                <a:lnTo>
                  <a:pt x="9678" y="2490"/>
                </a:lnTo>
                <a:lnTo>
                  <a:pt x="9497" y="2495"/>
                </a:lnTo>
                <a:lnTo>
                  <a:pt x="9311" y="2505"/>
                </a:lnTo>
                <a:lnTo>
                  <a:pt x="9130" y="2509"/>
                </a:lnTo>
                <a:lnTo>
                  <a:pt x="8944" y="2514"/>
                </a:lnTo>
                <a:lnTo>
                  <a:pt x="8757" y="2519"/>
                </a:lnTo>
                <a:lnTo>
                  <a:pt x="8566" y="2525"/>
                </a:lnTo>
                <a:lnTo>
                  <a:pt x="8376" y="2529"/>
                </a:lnTo>
                <a:lnTo>
                  <a:pt x="8184" y="2534"/>
                </a:lnTo>
                <a:lnTo>
                  <a:pt x="7989" y="2534"/>
                </a:lnTo>
                <a:lnTo>
                  <a:pt x="7792" y="2534"/>
                </a:lnTo>
                <a:lnTo>
                  <a:pt x="7596" y="2539"/>
                </a:lnTo>
                <a:lnTo>
                  <a:pt x="7400" y="2534"/>
                </a:lnTo>
                <a:lnTo>
                  <a:pt x="7208" y="2534"/>
                </a:lnTo>
                <a:lnTo>
                  <a:pt x="7013" y="2534"/>
                </a:lnTo>
                <a:lnTo>
                  <a:pt x="6821" y="2529"/>
                </a:lnTo>
                <a:lnTo>
                  <a:pt x="6631" y="2525"/>
                </a:lnTo>
                <a:lnTo>
                  <a:pt x="6440" y="2519"/>
                </a:lnTo>
                <a:lnTo>
                  <a:pt x="6253" y="2514"/>
                </a:lnTo>
                <a:lnTo>
                  <a:pt x="6067" y="2509"/>
                </a:lnTo>
                <a:lnTo>
                  <a:pt x="5881" y="2505"/>
                </a:lnTo>
                <a:lnTo>
                  <a:pt x="5700" y="2495"/>
                </a:lnTo>
                <a:lnTo>
                  <a:pt x="5519" y="2490"/>
                </a:lnTo>
                <a:lnTo>
                  <a:pt x="5336" y="2480"/>
                </a:lnTo>
                <a:lnTo>
                  <a:pt x="5160" y="2470"/>
                </a:lnTo>
                <a:lnTo>
                  <a:pt x="4984" y="2461"/>
                </a:lnTo>
                <a:lnTo>
                  <a:pt x="4812" y="2445"/>
                </a:lnTo>
                <a:lnTo>
                  <a:pt x="4641" y="2436"/>
                </a:lnTo>
                <a:lnTo>
                  <a:pt x="4470" y="2426"/>
                </a:lnTo>
                <a:lnTo>
                  <a:pt x="4303" y="2411"/>
                </a:lnTo>
                <a:lnTo>
                  <a:pt x="4140" y="2397"/>
                </a:lnTo>
                <a:lnTo>
                  <a:pt x="3975" y="2382"/>
                </a:lnTo>
                <a:lnTo>
                  <a:pt x="3817" y="2367"/>
                </a:lnTo>
                <a:lnTo>
                  <a:pt x="3661" y="2353"/>
                </a:lnTo>
                <a:lnTo>
                  <a:pt x="3503" y="2333"/>
                </a:lnTo>
                <a:lnTo>
                  <a:pt x="3352" y="2319"/>
                </a:lnTo>
                <a:lnTo>
                  <a:pt x="3200" y="2303"/>
                </a:lnTo>
                <a:lnTo>
                  <a:pt x="3053" y="2284"/>
                </a:lnTo>
                <a:lnTo>
                  <a:pt x="2905" y="2264"/>
                </a:lnTo>
                <a:lnTo>
                  <a:pt x="2763" y="2245"/>
                </a:lnTo>
                <a:lnTo>
                  <a:pt x="2626" y="2225"/>
                </a:lnTo>
                <a:lnTo>
                  <a:pt x="2490" y="2206"/>
                </a:lnTo>
                <a:lnTo>
                  <a:pt x="2357" y="2186"/>
                </a:lnTo>
                <a:lnTo>
                  <a:pt x="2225" y="2166"/>
                </a:lnTo>
                <a:lnTo>
                  <a:pt x="2097" y="2142"/>
                </a:lnTo>
                <a:lnTo>
                  <a:pt x="1975" y="2122"/>
                </a:lnTo>
                <a:lnTo>
                  <a:pt x="1853" y="2098"/>
                </a:lnTo>
                <a:lnTo>
                  <a:pt x="1734" y="2073"/>
                </a:lnTo>
                <a:lnTo>
                  <a:pt x="1622" y="2049"/>
                </a:lnTo>
                <a:lnTo>
                  <a:pt x="1509" y="2030"/>
                </a:lnTo>
                <a:lnTo>
                  <a:pt x="1402" y="2000"/>
                </a:lnTo>
                <a:lnTo>
                  <a:pt x="1299" y="1975"/>
                </a:lnTo>
                <a:lnTo>
                  <a:pt x="1196" y="1950"/>
                </a:lnTo>
                <a:lnTo>
                  <a:pt x="1102" y="1927"/>
                </a:lnTo>
                <a:lnTo>
                  <a:pt x="1004" y="1902"/>
                </a:lnTo>
                <a:lnTo>
                  <a:pt x="916" y="1872"/>
                </a:lnTo>
                <a:lnTo>
                  <a:pt x="833" y="1847"/>
                </a:lnTo>
                <a:lnTo>
                  <a:pt x="749" y="1819"/>
                </a:lnTo>
                <a:lnTo>
                  <a:pt x="671" y="1789"/>
                </a:lnTo>
                <a:lnTo>
                  <a:pt x="598" y="1760"/>
                </a:lnTo>
                <a:lnTo>
                  <a:pt x="529" y="1735"/>
                </a:lnTo>
                <a:lnTo>
                  <a:pt x="460" y="1705"/>
                </a:lnTo>
                <a:lnTo>
                  <a:pt x="396" y="1677"/>
                </a:lnTo>
                <a:lnTo>
                  <a:pt x="343" y="1647"/>
                </a:lnTo>
                <a:lnTo>
                  <a:pt x="289" y="1618"/>
                </a:lnTo>
                <a:lnTo>
                  <a:pt x="240" y="1588"/>
                </a:lnTo>
                <a:lnTo>
                  <a:pt x="196" y="1554"/>
                </a:lnTo>
                <a:lnTo>
                  <a:pt x="176" y="1539"/>
                </a:lnTo>
                <a:lnTo>
                  <a:pt x="151" y="1524"/>
                </a:lnTo>
                <a:lnTo>
                  <a:pt x="137" y="1510"/>
                </a:lnTo>
                <a:lnTo>
                  <a:pt x="117" y="1495"/>
                </a:lnTo>
                <a:lnTo>
                  <a:pt x="103" y="1476"/>
                </a:lnTo>
                <a:lnTo>
                  <a:pt x="87" y="1460"/>
                </a:lnTo>
                <a:lnTo>
                  <a:pt x="73" y="1446"/>
                </a:lnTo>
                <a:lnTo>
                  <a:pt x="59" y="1432"/>
                </a:lnTo>
                <a:lnTo>
                  <a:pt x="48" y="1416"/>
                </a:lnTo>
                <a:lnTo>
                  <a:pt x="39" y="1397"/>
                </a:lnTo>
                <a:lnTo>
                  <a:pt x="29" y="1382"/>
                </a:lnTo>
                <a:lnTo>
                  <a:pt x="20" y="1368"/>
                </a:lnTo>
                <a:lnTo>
                  <a:pt x="14" y="1353"/>
                </a:lnTo>
                <a:lnTo>
                  <a:pt x="9" y="1333"/>
                </a:lnTo>
                <a:lnTo>
                  <a:pt x="4" y="1318"/>
                </a:lnTo>
                <a:lnTo>
                  <a:pt x="4" y="1304"/>
                </a:lnTo>
                <a:lnTo>
                  <a:pt x="0" y="1284"/>
                </a:lnTo>
                <a:lnTo>
                  <a:pt x="0" y="127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542" name="Freeform 6"/>
          <p:cNvSpPr>
            <a:spLocks/>
          </p:cNvSpPr>
          <p:nvPr/>
        </p:nvSpPr>
        <p:spPr bwMode="auto">
          <a:xfrm>
            <a:off x="971599" y="3496233"/>
            <a:ext cx="7991425" cy="1444935"/>
          </a:xfrm>
          <a:custGeom>
            <a:avLst/>
            <a:gdLst/>
            <a:ahLst/>
            <a:cxnLst>
              <a:cxn ang="0">
                <a:pos x="10" y="1501"/>
              </a:cxn>
              <a:cxn ang="0">
                <a:pos x="55" y="1402"/>
              </a:cxn>
              <a:cxn ang="0">
                <a:pos x="128" y="1304"/>
              </a:cxn>
              <a:cxn ang="0">
                <a:pos x="236" y="1206"/>
              </a:cxn>
              <a:cxn ang="0">
                <a:pos x="369" y="1113"/>
              </a:cxn>
              <a:cxn ang="0">
                <a:pos x="534" y="1020"/>
              </a:cxn>
              <a:cxn ang="0">
                <a:pos x="898" y="864"/>
              </a:cxn>
              <a:cxn ang="0">
                <a:pos x="1407" y="697"/>
              </a:cxn>
              <a:cxn ang="0">
                <a:pos x="2005" y="550"/>
              </a:cxn>
              <a:cxn ang="0">
                <a:pos x="2696" y="408"/>
              </a:cxn>
              <a:cxn ang="0">
                <a:pos x="3465" y="289"/>
              </a:cxn>
              <a:cxn ang="0">
                <a:pos x="4308" y="192"/>
              </a:cxn>
              <a:cxn ang="0">
                <a:pos x="5210" y="108"/>
              </a:cxn>
              <a:cxn ang="0">
                <a:pos x="6175" y="50"/>
              </a:cxn>
              <a:cxn ang="0">
                <a:pos x="7181" y="10"/>
              </a:cxn>
              <a:cxn ang="0">
                <a:pos x="8229" y="0"/>
              </a:cxn>
              <a:cxn ang="0">
                <a:pos x="9278" y="10"/>
              </a:cxn>
              <a:cxn ang="0">
                <a:pos x="10288" y="50"/>
              </a:cxn>
              <a:cxn ang="0">
                <a:pos x="11248" y="108"/>
              </a:cxn>
              <a:cxn ang="0">
                <a:pos x="12155" y="192"/>
              </a:cxn>
              <a:cxn ang="0">
                <a:pos x="12998" y="289"/>
              </a:cxn>
              <a:cxn ang="0">
                <a:pos x="13767" y="408"/>
              </a:cxn>
              <a:cxn ang="0">
                <a:pos x="14453" y="550"/>
              </a:cxn>
              <a:cxn ang="0">
                <a:pos x="15056" y="697"/>
              </a:cxn>
              <a:cxn ang="0">
                <a:pos x="15560" y="864"/>
              </a:cxn>
              <a:cxn ang="0">
                <a:pos x="15929" y="1020"/>
              </a:cxn>
              <a:cxn ang="0">
                <a:pos x="16094" y="1113"/>
              </a:cxn>
              <a:cxn ang="0">
                <a:pos x="16227" y="1206"/>
              </a:cxn>
              <a:cxn ang="0">
                <a:pos x="16335" y="1304"/>
              </a:cxn>
              <a:cxn ang="0">
                <a:pos x="16408" y="1402"/>
              </a:cxn>
              <a:cxn ang="0">
                <a:pos x="16453" y="1501"/>
              </a:cxn>
              <a:cxn ang="0">
                <a:pos x="16463" y="1604"/>
              </a:cxn>
              <a:cxn ang="0">
                <a:pos x="16438" y="1707"/>
              </a:cxn>
              <a:cxn ang="0">
                <a:pos x="16384" y="1804"/>
              </a:cxn>
              <a:cxn ang="0">
                <a:pos x="16296" y="1902"/>
              </a:cxn>
              <a:cxn ang="0">
                <a:pos x="16178" y="1996"/>
              </a:cxn>
              <a:cxn ang="0">
                <a:pos x="16032" y="2094"/>
              </a:cxn>
              <a:cxn ang="0">
                <a:pos x="15816" y="2202"/>
              </a:cxn>
              <a:cxn ang="0">
                <a:pos x="15374" y="2372"/>
              </a:cxn>
              <a:cxn ang="0">
                <a:pos x="14826" y="2530"/>
              </a:cxn>
              <a:cxn ang="0">
                <a:pos x="14188" y="2676"/>
              </a:cxn>
              <a:cxn ang="0">
                <a:pos x="13468" y="2804"/>
              </a:cxn>
              <a:cxn ang="0">
                <a:pos x="12669" y="2917"/>
              </a:cxn>
              <a:cxn ang="0">
                <a:pos x="11797" y="3009"/>
              </a:cxn>
              <a:cxn ang="0">
                <a:pos x="10870" y="3084"/>
              </a:cxn>
              <a:cxn ang="0">
                <a:pos x="9891" y="3132"/>
              </a:cxn>
              <a:cxn ang="0">
                <a:pos x="8867" y="3162"/>
              </a:cxn>
              <a:cxn ang="0">
                <a:pos x="7807" y="3167"/>
              </a:cxn>
              <a:cxn ang="0">
                <a:pos x="6773" y="3142"/>
              </a:cxn>
              <a:cxn ang="0">
                <a:pos x="5783" y="3093"/>
              </a:cxn>
              <a:cxn ang="0">
                <a:pos x="4842" y="3025"/>
              </a:cxn>
              <a:cxn ang="0">
                <a:pos x="3960" y="2936"/>
              </a:cxn>
              <a:cxn ang="0">
                <a:pos x="3147" y="2828"/>
              </a:cxn>
              <a:cxn ang="0">
                <a:pos x="2411" y="2701"/>
              </a:cxn>
              <a:cxn ang="0">
                <a:pos x="1755" y="2559"/>
              </a:cxn>
              <a:cxn ang="0">
                <a:pos x="1192" y="2407"/>
              </a:cxn>
              <a:cxn ang="0">
                <a:pos x="726" y="2236"/>
              </a:cxn>
              <a:cxn ang="0">
                <a:pos x="466" y="2108"/>
              </a:cxn>
              <a:cxn ang="0">
                <a:pos x="309" y="2019"/>
              </a:cxn>
              <a:cxn ang="0">
                <a:pos x="186" y="1922"/>
              </a:cxn>
              <a:cxn ang="0">
                <a:pos x="94" y="1824"/>
              </a:cxn>
              <a:cxn ang="0">
                <a:pos x="30" y="1726"/>
              </a:cxn>
              <a:cxn ang="0">
                <a:pos x="0" y="1623"/>
              </a:cxn>
            </a:cxnLst>
            <a:rect l="0" t="0" r="r" b="b"/>
            <a:pathLst>
              <a:path w="16463" h="3167">
                <a:moveTo>
                  <a:pt x="0" y="1584"/>
                </a:moveTo>
                <a:lnTo>
                  <a:pt x="0" y="1565"/>
                </a:lnTo>
                <a:lnTo>
                  <a:pt x="0" y="1544"/>
                </a:lnTo>
                <a:lnTo>
                  <a:pt x="5" y="1520"/>
                </a:lnTo>
                <a:lnTo>
                  <a:pt x="10" y="1501"/>
                </a:lnTo>
                <a:lnTo>
                  <a:pt x="15" y="1481"/>
                </a:lnTo>
                <a:lnTo>
                  <a:pt x="25" y="1462"/>
                </a:lnTo>
                <a:lnTo>
                  <a:pt x="30" y="1441"/>
                </a:lnTo>
                <a:lnTo>
                  <a:pt x="39" y="1421"/>
                </a:lnTo>
                <a:lnTo>
                  <a:pt x="55" y="1402"/>
                </a:lnTo>
                <a:lnTo>
                  <a:pt x="64" y="1382"/>
                </a:lnTo>
                <a:lnTo>
                  <a:pt x="79" y="1363"/>
                </a:lnTo>
                <a:lnTo>
                  <a:pt x="94" y="1343"/>
                </a:lnTo>
                <a:lnTo>
                  <a:pt x="108" y="1324"/>
                </a:lnTo>
                <a:lnTo>
                  <a:pt x="128" y="1304"/>
                </a:lnTo>
                <a:lnTo>
                  <a:pt x="147" y="1285"/>
                </a:lnTo>
                <a:lnTo>
                  <a:pt x="167" y="1265"/>
                </a:lnTo>
                <a:lnTo>
                  <a:pt x="186" y="1245"/>
                </a:lnTo>
                <a:lnTo>
                  <a:pt x="211" y="1226"/>
                </a:lnTo>
                <a:lnTo>
                  <a:pt x="236" y="1206"/>
                </a:lnTo>
                <a:lnTo>
                  <a:pt x="260" y="1187"/>
                </a:lnTo>
                <a:lnTo>
                  <a:pt x="285" y="1167"/>
                </a:lnTo>
                <a:lnTo>
                  <a:pt x="309" y="1148"/>
                </a:lnTo>
                <a:lnTo>
                  <a:pt x="339" y="1132"/>
                </a:lnTo>
                <a:lnTo>
                  <a:pt x="369" y="1113"/>
                </a:lnTo>
                <a:lnTo>
                  <a:pt x="402" y="1093"/>
                </a:lnTo>
                <a:lnTo>
                  <a:pt x="431" y="1074"/>
                </a:lnTo>
                <a:lnTo>
                  <a:pt x="466" y="1054"/>
                </a:lnTo>
                <a:lnTo>
                  <a:pt x="500" y="1040"/>
                </a:lnTo>
                <a:lnTo>
                  <a:pt x="534" y="1020"/>
                </a:lnTo>
                <a:lnTo>
                  <a:pt x="569" y="1001"/>
                </a:lnTo>
                <a:lnTo>
                  <a:pt x="647" y="967"/>
                </a:lnTo>
                <a:lnTo>
                  <a:pt x="726" y="932"/>
                </a:lnTo>
                <a:lnTo>
                  <a:pt x="809" y="898"/>
                </a:lnTo>
                <a:lnTo>
                  <a:pt x="898" y="864"/>
                </a:lnTo>
                <a:lnTo>
                  <a:pt x="995" y="829"/>
                </a:lnTo>
                <a:lnTo>
                  <a:pt x="1089" y="795"/>
                </a:lnTo>
                <a:lnTo>
                  <a:pt x="1192" y="761"/>
                </a:lnTo>
                <a:lnTo>
                  <a:pt x="1295" y="731"/>
                </a:lnTo>
                <a:lnTo>
                  <a:pt x="1407" y="697"/>
                </a:lnTo>
                <a:lnTo>
                  <a:pt x="1520" y="667"/>
                </a:lnTo>
                <a:lnTo>
                  <a:pt x="1632" y="638"/>
                </a:lnTo>
                <a:lnTo>
                  <a:pt x="1755" y="603"/>
                </a:lnTo>
                <a:lnTo>
                  <a:pt x="1877" y="574"/>
                </a:lnTo>
                <a:lnTo>
                  <a:pt x="2005" y="550"/>
                </a:lnTo>
                <a:lnTo>
                  <a:pt x="2138" y="520"/>
                </a:lnTo>
                <a:lnTo>
                  <a:pt x="2275" y="491"/>
                </a:lnTo>
                <a:lnTo>
                  <a:pt x="2411" y="461"/>
                </a:lnTo>
                <a:lnTo>
                  <a:pt x="2549" y="437"/>
                </a:lnTo>
                <a:lnTo>
                  <a:pt x="2696" y="408"/>
                </a:lnTo>
                <a:lnTo>
                  <a:pt x="2843" y="383"/>
                </a:lnTo>
                <a:lnTo>
                  <a:pt x="2995" y="363"/>
                </a:lnTo>
                <a:lnTo>
                  <a:pt x="3147" y="339"/>
                </a:lnTo>
                <a:lnTo>
                  <a:pt x="3304" y="314"/>
                </a:lnTo>
                <a:lnTo>
                  <a:pt x="3465" y="289"/>
                </a:lnTo>
                <a:lnTo>
                  <a:pt x="3627" y="270"/>
                </a:lnTo>
                <a:lnTo>
                  <a:pt x="3794" y="250"/>
                </a:lnTo>
                <a:lnTo>
                  <a:pt x="3960" y="231"/>
                </a:lnTo>
                <a:lnTo>
                  <a:pt x="4132" y="206"/>
                </a:lnTo>
                <a:lnTo>
                  <a:pt x="4308" y="192"/>
                </a:lnTo>
                <a:lnTo>
                  <a:pt x="4485" y="172"/>
                </a:lnTo>
                <a:lnTo>
                  <a:pt x="4661" y="152"/>
                </a:lnTo>
                <a:lnTo>
                  <a:pt x="4842" y="138"/>
                </a:lnTo>
                <a:lnTo>
                  <a:pt x="5029" y="124"/>
                </a:lnTo>
                <a:lnTo>
                  <a:pt x="5210" y="108"/>
                </a:lnTo>
                <a:lnTo>
                  <a:pt x="5401" y="94"/>
                </a:lnTo>
                <a:lnTo>
                  <a:pt x="5593" y="84"/>
                </a:lnTo>
                <a:lnTo>
                  <a:pt x="5783" y="69"/>
                </a:lnTo>
                <a:lnTo>
                  <a:pt x="5980" y="60"/>
                </a:lnTo>
                <a:lnTo>
                  <a:pt x="6175" y="50"/>
                </a:lnTo>
                <a:lnTo>
                  <a:pt x="6372" y="40"/>
                </a:lnTo>
                <a:lnTo>
                  <a:pt x="6572" y="30"/>
                </a:lnTo>
                <a:lnTo>
                  <a:pt x="6773" y="25"/>
                </a:lnTo>
                <a:lnTo>
                  <a:pt x="6979" y="16"/>
                </a:lnTo>
                <a:lnTo>
                  <a:pt x="7181" y="10"/>
                </a:lnTo>
                <a:lnTo>
                  <a:pt x="7391" y="5"/>
                </a:lnTo>
                <a:lnTo>
                  <a:pt x="7596" y="5"/>
                </a:lnTo>
                <a:lnTo>
                  <a:pt x="7807" y="0"/>
                </a:lnTo>
                <a:lnTo>
                  <a:pt x="8018" y="0"/>
                </a:lnTo>
                <a:lnTo>
                  <a:pt x="8229" y="0"/>
                </a:lnTo>
                <a:lnTo>
                  <a:pt x="8445" y="0"/>
                </a:lnTo>
                <a:lnTo>
                  <a:pt x="8656" y="0"/>
                </a:lnTo>
                <a:lnTo>
                  <a:pt x="8867" y="5"/>
                </a:lnTo>
                <a:lnTo>
                  <a:pt x="9072" y="5"/>
                </a:lnTo>
                <a:lnTo>
                  <a:pt x="9278" y="10"/>
                </a:lnTo>
                <a:lnTo>
                  <a:pt x="9484" y="16"/>
                </a:lnTo>
                <a:lnTo>
                  <a:pt x="9690" y="25"/>
                </a:lnTo>
                <a:lnTo>
                  <a:pt x="9891" y="30"/>
                </a:lnTo>
                <a:lnTo>
                  <a:pt x="10091" y="40"/>
                </a:lnTo>
                <a:lnTo>
                  <a:pt x="10288" y="50"/>
                </a:lnTo>
                <a:lnTo>
                  <a:pt x="10483" y="60"/>
                </a:lnTo>
                <a:lnTo>
                  <a:pt x="10680" y="69"/>
                </a:lnTo>
                <a:lnTo>
                  <a:pt x="10870" y="84"/>
                </a:lnTo>
                <a:lnTo>
                  <a:pt x="11062" y="94"/>
                </a:lnTo>
                <a:lnTo>
                  <a:pt x="11248" y="108"/>
                </a:lnTo>
                <a:lnTo>
                  <a:pt x="11434" y="124"/>
                </a:lnTo>
                <a:lnTo>
                  <a:pt x="11621" y="138"/>
                </a:lnTo>
                <a:lnTo>
                  <a:pt x="11797" y="152"/>
                </a:lnTo>
                <a:lnTo>
                  <a:pt x="11978" y="172"/>
                </a:lnTo>
                <a:lnTo>
                  <a:pt x="12155" y="192"/>
                </a:lnTo>
                <a:lnTo>
                  <a:pt x="12327" y="206"/>
                </a:lnTo>
                <a:lnTo>
                  <a:pt x="12497" y="231"/>
                </a:lnTo>
                <a:lnTo>
                  <a:pt x="12669" y="250"/>
                </a:lnTo>
                <a:lnTo>
                  <a:pt x="12831" y="270"/>
                </a:lnTo>
                <a:lnTo>
                  <a:pt x="12998" y="289"/>
                </a:lnTo>
                <a:lnTo>
                  <a:pt x="13154" y="314"/>
                </a:lnTo>
                <a:lnTo>
                  <a:pt x="13316" y="339"/>
                </a:lnTo>
                <a:lnTo>
                  <a:pt x="13468" y="363"/>
                </a:lnTo>
                <a:lnTo>
                  <a:pt x="13620" y="383"/>
                </a:lnTo>
                <a:lnTo>
                  <a:pt x="13767" y="408"/>
                </a:lnTo>
                <a:lnTo>
                  <a:pt x="13910" y="437"/>
                </a:lnTo>
                <a:lnTo>
                  <a:pt x="14052" y="461"/>
                </a:lnTo>
                <a:lnTo>
                  <a:pt x="14188" y="491"/>
                </a:lnTo>
                <a:lnTo>
                  <a:pt x="14325" y="520"/>
                </a:lnTo>
                <a:lnTo>
                  <a:pt x="14453" y="550"/>
                </a:lnTo>
                <a:lnTo>
                  <a:pt x="14586" y="574"/>
                </a:lnTo>
                <a:lnTo>
                  <a:pt x="14708" y="603"/>
                </a:lnTo>
                <a:lnTo>
                  <a:pt x="14826" y="638"/>
                </a:lnTo>
                <a:lnTo>
                  <a:pt x="14943" y="667"/>
                </a:lnTo>
                <a:lnTo>
                  <a:pt x="15056" y="697"/>
                </a:lnTo>
                <a:lnTo>
                  <a:pt x="15168" y="731"/>
                </a:lnTo>
                <a:lnTo>
                  <a:pt x="15271" y="761"/>
                </a:lnTo>
                <a:lnTo>
                  <a:pt x="15374" y="795"/>
                </a:lnTo>
                <a:lnTo>
                  <a:pt x="15468" y="829"/>
                </a:lnTo>
                <a:lnTo>
                  <a:pt x="15560" y="864"/>
                </a:lnTo>
                <a:lnTo>
                  <a:pt x="15649" y="898"/>
                </a:lnTo>
                <a:lnTo>
                  <a:pt x="15737" y="932"/>
                </a:lnTo>
                <a:lnTo>
                  <a:pt x="15816" y="967"/>
                </a:lnTo>
                <a:lnTo>
                  <a:pt x="15894" y="1001"/>
                </a:lnTo>
                <a:lnTo>
                  <a:pt x="15929" y="1020"/>
                </a:lnTo>
                <a:lnTo>
                  <a:pt x="15963" y="1040"/>
                </a:lnTo>
                <a:lnTo>
                  <a:pt x="15997" y="1054"/>
                </a:lnTo>
                <a:lnTo>
                  <a:pt x="16032" y="1074"/>
                </a:lnTo>
                <a:lnTo>
                  <a:pt x="16061" y="1093"/>
                </a:lnTo>
                <a:lnTo>
                  <a:pt x="16094" y="1113"/>
                </a:lnTo>
                <a:lnTo>
                  <a:pt x="16119" y="1132"/>
                </a:lnTo>
                <a:lnTo>
                  <a:pt x="16149" y="1148"/>
                </a:lnTo>
                <a:lnTo>
                  <a:pt x="16178" y="1167"/>
                </a:lnTo>
                <a:lnTo>
                  <a:pt x="16203" y="1187"/>
                </a:lnTo>
                <a:lnTo>
                  <a:pt x="16227" y="1206"/>
                </a:lnTo>
                <a:lnTo>
                  <a:pt x="16252" y="1226"/>
                </a:lnTo>
                <a:lnTo>
                  <a:pt x="16277" y="1245"/>
                </a:lnTo>
                <a:lnTo>
                  <a:pt x="16296" y="1265"/>
                </a:lnTo>
                <a:lnTo>
                  <a:pt x="16316" y="1285"/>
                </a:lnTo>
                <a:lnTo>
                  <a:pt x="16335" y="1304"/>
                </a:lnTo>
                <a:lnTo>
                  <a:pt x="16350" y="1324"/>
                </a:lnTo>
                <a:lnTo>
                  <a:pt x="16369" y="1343"/>
                </a:lnTo>
                <a:lnTo>
                  <a:pt x="16384" y="1363"/>
                </a:lnTo>
                <a:lnTo>
                  <a:pt x="16399" y="1382"/>
                </a:lnTo>
                <a:lnTo>
                  <a:pt x="16408" y="1402"/>
                </a:lnTo>
                <a:lnTo>
                  <a:pt x="16419" y="1421"/>
                </a:lnTo>
                <a:lnTo>
                  <a:pt x="16428" y="1441"/>
                </a:lnTo>
                <a:lnTo>
                  <a:pt x="16438" y="1462"/>
                </a:lnTo>
                <a:lnTo>
                  <a:pt x="16448" y="1481"/>
                </a:lnTo>
                <a:lnTo>
                  <a:pt x="16453" y="1501"/>
                </a:lnTo>
                <a:lnTo>
                  <a:pt x="16458" y="1520"/>
                </a:lnTo>
                <a:lnTo>
                  <a:pt x="16463" y="1544"/>
                </a:lnTo>
                <a:lnTo>
                  <a:pt x="16463" y="1565"/>
                </a:lnTo>
                <a:lnTo>
                  <a:pt x="16463" y="1584"/>
                </a:lnTo>
                <a:lnTo>
                  <a:pt x="16463" y="1604"/>
                </a:lnTo>
                <a:lnTo>
                  <a:pt x="16463" y="1623"/>
                </a:lnTo>
                <a:lnTo>
                  <a:pt x="16458" y="1647"/>
                </a:lnTo>
                <a:lnTo>
                  <a:pt x="16453" y="1667"/>
                </a:lnTo>
                <a:lnTo>
                  <a:pt x="16448" y="1687"/>
                </a:lnTo>
                <a:lnTo>
                  <a:pt x="16438" y="1707"/>
                </a:lnTo>
                <a:lnTo>
                  <a:pt x="16428" y="1726"/>
                </a:lnTo>
                <a:lnTo>
                  <a:pt x="16419" y="1746"/>
                </a:lnTo>
                <a:lnTo>
                  <a:pt x="16408" y="1765"/>
                </a:lnTo>
                <a:lnTo>
                  <a:pt x="16399" y="1785"/>
                </a:lnTo>
                <a:lnTo>
                  <a:pt x="16384" y="1804"/>
                </a:lnTo>
                <a:lnTo>
                  <a:pt x="16369" y="1824"/>
                </a:lnTo>
                <a:lnTo>
                  <a:pt x="16350" y="1843"/>
                </a:lnTo>
                <a:lnTo>
                  <a:pt x="16335" y="1863"/>
                </a:lnTo>
                <a:lnTo>
                  <a:pt x="16316" y="1883"/>
                </a:lnTo>
                <a:lnTo>
                  <a:pt x="16296" y="1902"/>
                </a:lnTo>
                <a:lnTo>
                  <a:pt x="16277" y="1922"/>
                </a:lnTo>
                <a:lnTo>
                  <a:pt x="16252" y="1941"/>
                </a:lnTo>
                <a:lnTo>
                  <a:pt x="16227" y="1961"/>
                </a:lnTo>
                <a:lnTo>
                  <a:pt x="16203" y="1980"/>
                </a:lnTo>
                <a:lnTo>
                  <a:pt x="16178" y="1996"/>
                </a:lnTo>
                <a:lnTo>
                  <a:pt x="16149" y="2019"/>
                </a:lnTo>
                <a:lnTo>
                  <a:pt x="16119" y="2035"/>
                </a:lnTo>
                <a:lnTo>
                  <a:pt x="16094" y="2054"/>
                </a:lnTo>
                <a:lnTo>
                  <a:pt x="16061" y="2074"/>
                </a:lnTo>
                <a:lnTo>
                  <a:pt x="16032" y="2094"/>
                </a:lnTo>
                <a:lnTo>
                  <a:pt x="15997" y="2108"/>
                </a:lnTo>
                <a:lnTo>
                  <a:pt x="15963" y="2127"/>
                </a:lnTo>
                <a:lnTo>
                  <a:pt x="15929" y="2147"/>
                </a:lnTo>
                <a:lnTo>
                  <a:pt x="15894" y="2161"/>
                </a:lnTo>
                <a:lnTo>
                  <a:pt x="15816" y="2202"/>
                </a:lnTo>
                <a:lnTo>
                  <a:pt x="15737" y="2236"/>
                </a:lnTo>
                <a:lnTo>
                  <a:pt x="15649" y="2270"/>
                </a:lnTo>
                <a:lnTo>
                  <a:pt x="15560" y="2304"/>
                </a:lnTo>
                <a:lnTo>
                  <a:pt x="15468" y="2338"/>
                </a:lnTo>
                <a:lnTo>
                  <a:pt x="15374" y="2372"/>
                </a:lnTo>
                <a:lnTo>
                  <a:pt x="15271" y="2407"/>
                </a:lnTo>
                <a:lnTo>
                  <a:pt x="15168" y="2436"/>
                </a:lnTo>
                <a:lnTo>
                  <a:pt x="15056" y="2470"/>
                </a:lnTo>
                <a:lnTo>
                  <a:pt x="14943" y="2500"/>
                </a:lnTo>
                <a:lnTo>
                  <a:pt x="14826" y="2530"/>
                </a:lnTo>
                <a:lnTo>
                  <a:pt x="14708" y="2559"/>
                </a:lnTo>
                <a:lnTo>
                  <a:pt x="14586" y="2593"/>
                </a:lnTo>
                <a:lnTo>
                  <a:pt x="14453" y="2617"/>
                </a:lnTo>
                <a:lnTo>
                  <a:pt x="14325" y="2647"/>
                </a:lnTo>
                <a:lnTo>
                  <a:pt x="14188" y="2676"/>
                </a:lnTo>
                <a:lnTo>
                  <a:pt x="14052" y="2701"/>
                </a:lnTo>
                <a:lnTo>
                  <a:pt x="13910" y="2731"/>
                </a:lnTo>
                <a:lnTo>
                  <a:pt x="13767" y="2755"/>
                </a:lnTo>
                <a:lnTo>
                  <a:pt x="13620" y="2779"/>
                </a:lnTo>
                <a:lnTo>
                  <a:pt x="13468" y="2804"/>
                </a:lnTo>
                <a:lnTo>
                  <a:pt x="13316" y="2828"/>
                </a:lnTo>
                <a:lnTo>
                  <a:pt x="13154" y="2853"/>
                </a:lnTo>
                <a:lnTo>
                  <a:pt x="12998" y="2873"/>
                </a:lnTo>
                <a:lnTo>
                  <a:pt x="12831" y="2897"/>
                </a:lnTo>
                <a:lnTo>
                  <a:pt x="12669" y="2917"/>
                </a:lnTo>
                <a:lnTo>
                  <a:pt x="12497" y="2936"/>
                </a:lnTo>
                <a:lnTo>
                  <a:pt x="12327" y="2956"/>
                </a:lnTo>
                <a:lnTo>
                  <a:pt x="12155" y="2976"/>
                </a:lnTo>
                <a:lnTo>
                  <a:pt x="11978" y="2995"/>
                </a:lnTo>
                <a:lnTo>
                  <a:pt x="11797" y="3009"/>
                </a:lnTo>
                <a:lnTo>
                  <a:pt x="11621" y="3025"/>
                </a:lnTo>
                <a:lnTo>
                  <a:pt x="11434" y="3044"/>
                </a:lnTo>
                <a:lnTo>
                  <a:pt x="11248" y="3059"/>
                </a:lnTo>
                <a:lnTo>
                  <a:pt x="11062" y="3068"/>
                </a:lnTo>
                <a:lnTo>
                  <a:pt x="10870" y="3084"/>
                </a:lnTo>
                <a:lnTo>
                  <a:pt x="10680" y="3093"/>
                </a:lnTo>
                <a:lnTo>
                  <a:pt x="10483" y="3107"/>
                </a:lnTo>
                <a:lnTo>
                  <a:pt x="10288" y="3118"/>
                </a:lnTo>
                <a:lnTo>
                  <a:pt x="10091" y="3128"/>
                </a:lnTo>
                <a:lnTo>
                  <a:pt x="9891" y="3132"/>
                </a:lnTo>
                <a:lnTo>
                  <a:pt x="9690" y="3142"/>
                </a:lnTo>
                <a:lnTo>
                  <a:pt x="9484" y="3147"/>
                </a:lnTo>
                <a:lnTo>
                  <a:pt x="9278" y="3152"/>
                </a:lnTo>
                <a:lnTo>
                  <a:pt x="9072" y="3157"/>
                </a:lnTo>
                <a:lnTo>
                  <a:pt x="8867" y="3162"/>
                </a:lnTo>
                <a:lnTo>
                  <a:pt x="8656" y="3167"/>
                </a:lnTo>
                <a:lnTo>
                  <a:pt x="8445" y="3167"/>
                </a:lnTo>
                <a:lnTo>
                  <a:pt x="8229" y="3167"/>
                </a:lnTo>
                <a:lnTo>
                  <a:pt x="8018" y="3167"/>
                </a:lnTo>
                <a:lnTo>
                  <a:pt x="7807" y="3167"/>
                </a:lnTo>
                <a:lnTo>
                  <a:pt x="7596" y="3162"/>
                </a:lnTo>
                <a:lnTo>
                  <a:pt x="7391" y="3157"/>
                </a:lnTo>
                <a:lnTo>
                  <a:pt x="7181" y="3152"/>
                </a:lnTo>
                <a:lnTo>
                  <a:pt x="6979" y="3147"/>
                </a:lnTo>
                <a:lnTo>
                  <a:pt x="6773" y="3142"/>
                </a:lnTo>
                <a:lnTo>
                  <a:pt x="6572" y="3132"/>
                </a:lnTo>
                <a:lnTo>
                  <a:pt x="6372" y="3128"/>
                </a:lnTo>
                <a:lnTo>
                  <a:pt x="6175" y="3118"/>
                </a:lnTo>
                <a:lnTo>
                  <a:pt x="5980" y="3107"/>
                </a:lnTo>
                <a:lnTo>
                  <a:pt x="5783" y="3093"/>
                </a:lnTo>
                <a:lnTo>
                  <a:pt x="5593" y="3084"/>
                </a:lnTo>
                <a:lnTo>
                  <a:pt x="5401" y="3068"/>
                </a:lnTo>
                <a:lnTo>
                  <a:pt x="5210" y="3059"/>
                </a:lnTo>
                <a:lnTo>
                  <a:pt x="5029" y="3044"/>
                </a:lnTo>
                <a:lnTo>
                  <a:pt x="4842" y="3025"/>
                </a:lnTo>
                <a:lnTo>
                  <a:pt x="4661" y="3009"/>
                </a:lnTo>
                <a:lnTo>
                  <a:pt x="4485" y="2995"/>
                </a:lnTo>
                <a:lnTo>
                  <a:pt x="4308" y="2976"/>
                </a:lnTo>
                <a:lnTo>
                  <a:pt x="4132" y="2956"/>
                </a:lnTo>
                <a:lnTo>
                  <a:pt x="3960" y="2936"/>
                </a:lnTo>
                <a:lnTo>
                  <a:pt x="3794" y="2917"/>
                </a:lnTo>
                <a:lnTo>
                  <a:pt x="3627" y="2897"/>
                </a:lnTo>
                <a:lnTo>
                  <a:pt x="3465" y="2873"/>
                </a:lnTo>
                <a:lnTo>
                  <a:pt x="3304" y="2853"/>
                </a:lnTo>
                <a:lnTo>
                  <a:pt x="3147" y="2828"/>
                </a:lnTo>
                <a:lnTo>
                  <a:pt x="2995" y="2804"/>
                </a:lnTo>
                <a:lnTo>
                  <a:pt x="2843" y="2779"/>
                </a:lnTo>
                <a:lnTo>
                  <a:pt x="2696" y="2755"/>
                </a:lnTo>
                <a:lnTo>
                  <a:pt x="2549" y="2731"/>
                </a:lnTo>
                <a:lnTo>
                  <a:pt x="2411" y="2701"/>
                </a:lnTo>
                <a:lnTo>
                  <a:pt x="2275" y="2676"/>
                </a:lnTo>
                <a:lnTo>
                  <a:pt x="2138" y="2647"/>
                </a:lnTo>
                <a:lnTo>
                  <a:pt x="2005" y="2617"/>
                </a:lnTo>
                <a:lnTo>
                  <a:pt x="1877" y="2593"/>
                </a:lnTo>
                <a:lnTo>
                  <a:pt x="1755" y="2559"/>
                </a:lnTo>
                <a:lnTo>
                  <a:pt x="1632" y="2530"/>
                </a:lnTo>
                <a:lnTo>
                  <a:pt x="1520" y="2500"/>
                </a:lnTo>
                <a:lnTo>
                  <a:pt x="1407" y="2470"/>
                </a:lnTo>
                <a:lnTo>
                  <a:pt x="1295" y="2436"/>
                </a:lnTo>
                <a:lnTo>
                  <a:pt x="1192" y="2407"/>
                </a:lnTo>
                <a:lnTo>
                  <a:pt x="1089" y="2372"/>
                </a:lnTo>
                <a:lnTo>
                  <a:pt x="995" y="2338"/>
                </a:lnTo>
                <a:lnTo>
                  <a:pt x="898" y="2304"/>
                </a:lnTo>
                <a:lnTo>
                  <a:pt x="809" y="2270"/>
                </a:lnTo>
                <a:lnTo>
                  <a:pt x="726" y="2236"/>
                </a:lnTo>
                <a:lnTo>
                  <a:pt x="647" y="2202"/>
                </a:lnTo>
                <a:lnTo>
                  <a:pt x="569" y="2161"/>
                </a:lnTo>
                <a:lnTo>
                  <a:pt x="534" y="2147"/>
                </a:lnTo>
                <a:lnTo>
                  <a:pt x="500" y="2127"/>
                </a:lnTo>
                <a:lnTo>
                  <a:pt x="466" y="2108"/>
                </a:lnTo>
                <a:lnTo>
                  <a:pt x="431" y="2094"/>
                </a:lnTo>
                <a:lnTo>
                  <a:pt x="402" y="2074"/>
                </a:lnTo>
                <a:lnTo>
                  <a:pt x="369" y="2054"/>
                </a:lnTo>
                <a:lnTo>
                  <a:pt x="339" y="2035"/>
                </a:lnTo>
                <a:lnTo>
                  <a:pt x="309" y="2019"/>
                </a:lnTo>
                <a:lnTo>
                  <a:pt x="285" y="1996"/>
                </a:lnTo>
                <a:lnTo>
                  <a:pt x="260" y="1980"/>
                </a:lnTo>
                <a:lnTo>
                  <a:pt x="236" y="1961"/>
                </a:lnTo>
                <a:lnTo>
                  <a:pt x="211" y="1941"/>
                </a:lnTo>
                <a:lnTo>
                  <a:pt x="186" y="1922"/>
                </a:lnTo>
                <a:lnTo>
                  <a:pt x="167" y="1902"/>
                </a:lnTo>
                <a:lnTo>
                  <a:pt x="147" y="1883"/>
                </a:lnTo>
                <a:lnTo>
                  <a:pt x="128" y="1863"/>
                </a:lnTo>
                <a:lnTo>
                  <a:pt x="108" y="1843"/>
                </a:lnTo>
                <a:lnTo>
                  <a:pt x="94" y="1824"/>
                </a:lnTo>
                <a:lnTo>
                  <a:pt x="79" y="1804"/>
                </a:lnTo>
                <a:lnTo>
                  <a:pt x="64" y="1785"/>
                </a:lnTo>
                <a:lnTo>
                  <a:pt x="55" y="1765"/>
                </a:lnTo>
                <a:lnTo>
                  <a:pt x="39" y="1746"/>
                </a:lnTo>
                <a:lnTo>
                  <a:pt x="30" y="1726"/>
                </a:lnTo>
                <a:lnTo>
                  <a:pt x="25" y="1707"/>
                </a:lnTo>
                <a:lnTo>
                  <a:pt x="15" y="1687"/>
                </a:lnTo>
                <a:lnTo>
                  <a:pt x="10" y="1667"/>
                </a:lnTo>
                <a:lnTo>
                  <a:pt x="5" y="1647"/>
                </a:lnTo>
                <a:lnTo>
                  <a:pt x="0" y="1623"/>
                </a:lnTo>
                <a:lnTo>
                  <a:pt x="0" y="1604"/>
                </a:lnTo>
                <a:lnTo>
                  <a:pt x="0" y="1584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543" name="Freeform 7"/>
          <p:cNvSpPr>
            <a:spLocks/>
          </p:cNvSpPr>
          <p:nvPr/>
        </p:nvSpPr>
        <p:spPr bwMode="auto">
          <a:xfrm>
            <a:off x="1894975" y="3478428"/>
            <a:ext cx="796666" cy="612214"/>
          </a:xfrm>
          <a:custGeom>
            <a:avLst/>
            <a:gdLst/>
            <a:ahLst/>
            <a:cxnLst>
              <a:cxn ang="0">
                <a:pos x="191" y="1343"/>
              </a:cxn>
              <a:cxn ang="0">
                <a:pos x="1642" y="1089"/>
              </a:cxn>
              <a:cxn ang="0">
                <a:pos x="1451" y="0"/>
              </a:cxn>
              <a:cxn ang="0">
                <a:pos x="0" y="255"/>
              </a:cxn>
              <a:cxn ang="0">
                <a:pos x="191" y="1343"/>
              </a:cxn>
            </a:cxnLst>
            <a:rect l="0" t="0" r="r" b="b"/>
            <a:pathLst>
              <a:path w="1642" h="1343">
                <a:moveTo>
                  <a:pt x="191" y="1343"/>
                </a:moveTo>
                <a:lnTo>
                  <a:pt x="1642" y="1089"/>
                </a:lnTo>
                <a:lnTo>
                  <a:pt x="1451" y="0"/>
                </a:lnTo>
                <a:lnTo>
                  <a:pt x="0" y="255"/>
                </a:lnTo>
                <a:lnTo>
                  <a:pt x="191" y="134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544" name="Freeform 8"/>
          <p:cNvSpPr>
            <a:spLocks/>
          </p:cNvSpPr>
          <p:nvPr/>
        </p:nvSpPr>
        <p:spPr bwMode="auto">
          <a:xfrm>
            <a:off x="1894975" y="3478428"/>
            <a:ext cx="796666" cy="612214"/>
          </a:xfrm>
          <a:custGeom>
            <a:avLst/>
            <a:gdLst/>
            <a:ahLst/>
            <a:cxnLst>
              <a:cxn ang="0">
                <a:pos x="191" y="1343"/>
              </a:cxn>
              <a:cxn ang="0">
                <a:pos x="1642" y="1089"/>
              </a:cxn>
              <a:cxn ang="0">
                <a:pos x="1451" y="0"/>
              </a:cxn>
              <a:cxn ang="0">
                <a:pos x="0" y="255"/>
              </a:cxn>
              <a:cxn ang="0">
                <a:pos x="191" y="1343"/>
              </a:cxn>
            </a:cxnLst>
            <a:rect l="0" t="0" r="r" b="b"/>
            <a:pathLst>
              <a:path w="1642" h="1343">
                <a:moveTo>
                  <a:pt x="191" y="1343"/>
                </a:moveTo>
                <a:lnTo>
                  <a:pt x="1642" y="1089"/>
                </a:lnTo>
                <a:lnTo>
                  <a:pt x="1451" y="0"/>
                </a:lnTo>
                <a:lnTo>
                  <a:pt x="0" y="255"/>
                </a:lnTo>
                <a:lnTo>
                  <a:pt x="191" y="1343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545" name="Freeform 9"/>
          <p:cNvSpPr>
            <a:spLocks/>
          </p:cNvSpPr>
          <p:nvPr/>
        </p:nvSpPr>
        <p:spPr bwMode="auto">
          <a:xfrm>
            <a:off x="7242982" y="3478428"/>
            <a:ext cx="796666" cy="612214"/>
          </a:xfrm>
          <a:custGeom>
            <a:avLst/>
            <a:gdLst/>
            <a:ahLst/>
            <a:cxnLst>
              <a:cxn ang="0">
                <a:pos x="0" y="1089"/>
              </a:cxn>
              <a:cxn ang="0">
                <a:pos x="1451" y="1343"/>
              </a:cxn>
              <a:cxn ang="0">
                <a:pos x="1642" y="255"/>
              </a:cxn>
              <a:cxn ang="0">
                <a:pos x="191" y="0"/>
              </a:cxn>
              <a:cxn ang="0">
                <a:pos x="0" y="1089"/>
              </a:cxn>
            </a:cxnLst>
            <a:rect l="0" t="0" r="r" b="b"/>
            <a:pathLst>
              <a:path w="1642" h="1343">
                <a:moveTo>
                  <a:pt x="0" y="1089"/>
                </a:moveTo>
                <a:lnTo>
                  <a:pt x="1451" y="1343"/>
                </a:lnTo>
                <a:lnTo>
                  <a:pt x="1642" y="255"/>
                </a:lnTo>
                <a:lnTo>
                  <a:pt x="191" y="0"/>
                </a:lnTo>
                <a:lnTo>
                  <a:pt x="0" y="1089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546" name="Freeform 10"/>
          <p:cNvSpPr>
            <a:spLocks/>
          </p:cNvSpPr>
          <p:nvPr/>
        </p:nvSpPr>
        <p:spPr bwMode="auto">
          <a:xfrm>
            <a:off x="7242982" y="3478428"/>
            <a:ext cx="796666" cy="612214"/>
          </a:xfrm>
          <a:custGeom>
            <a:avLst/>
            <a:gdLst/>
            <a:ahLst/>
            <a:cxnLst>
              <a:cxn ang="0">
                <a:pos x="0" y="1089"/>
              </a:cxn>
              <a:cxn ang="0">
                <a:pos x="1451" y="1343"/>
              </a:cxn>
              <a:cxn ang="0">
                <a:pos x="1642" y="255"/>
              </a:cxn>
              <a:cxn ang="0">
                <a:pos x="191" y="0"/>
              </a:cxn>
              <a:cxn ang="0">
                <a:pos x="0" y="1089"/>
              </a:cxn>
            </a:cxnLst>
            <a:rect l="0" t="0" r="r" b="b"/>
            <a:pathLst>
              <a:path w="1642" h="1343">
                <a:moveTo>
                  <a:pt x="0" y="1089"/>
                </a:moveTo>
                <a:lnTo>
                  <a:pt x="1451" y="1343"/>
                </a:lnTo>
                <a:lnTo>
                  <a:pt x="1642" y="255"/>
                </a:lnTo>
                <a:lnTo>
                  <a:pt x="191" y="0"/>
                </a:lnTo>
                <a:lnTo>
                  <a:pt x="0" y="1089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547" name="Rectangle 11"/>
          <p:cNvSpPr>
            <a:spLocks noChangeArrowheads="1"/>
          </p:cNvSpPr>
          <p:nvPr/>
        </p:nvSpPr>
        <p:spPr bwMode="auto">
          <a:xfrm>
            <a:off x="1894975" y="2278653"/>
            <a:ext cx="736953" cy="49305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548" name="Rectangle 12"/>
          <p:cNvSpPr>
            <a:spLocks noChangeArrowheads="1"/>
          </p:cNvSpPr>
          <p:nvPr/>
        </p:nvSpPr>
        <p:spPr bwMode="auto">
          <a:xfrm>
            <a:off x="1894975" y="2278653"/>
            <a:ext cx="736953" cy="49305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549" name="Rectangle 13"/>
          <p:cNvSpPr>
            <a:spLocks noChangeArrowheads="1"/>
          </p:cNvSpPr>
          <p:nvPr/>
        </p:nvSpPr>
        <p:spPr bwMode="auto">
          <a:xfrm>
            <a:off x="1970709" y="2343024"/>
            <a:ext cx="557812" cy="315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GB" sz="1200">
                <a:solidFill>
                  <a:srgbClr val="000000"/>
                </a:solidFill>
              </a:rPr>
              <a:t>RF</a:t>
            </a:r>
          </a:p>
          <a:p>
            <a:pPr algn="ctr"/>
            <a:r>
              <a:rPr lang="en-GB" sz="1200">
                <a:solidFill>
                  <a:srgbClr val="000000"/>
                </a:solidFill>
              </a:rPr>
              <a:t>Frontend</a:t>
            </a:r>
            <a:endParaRPr lang="en-GB" sz="1200"/>
          </a:p>
        </p:txBody>
      </p:sp>
      <p:grpSp>
        <p:nvGrpSpPr>
          <p:cNvPr id="3" name="Group 2"/>
          <p:cNvGrpSpPr/>
          <p:nvPr/>
        </p:nvGrpSpPr>
        <p:grpSpPr>
          <a:xfrm>
            <a:off x="7321683" y="2856628"/>
            <a:ext cx="738410" cy="490319"/>
            <a:chOff x="7273566" y="2281393"/>
            <a:chExt cx="738410" cy="490319"/>
          </a:xfrm>
        </p:grpSpPr>
        <p:sp>
          <p:nvSpPr>
            <p:cNvPr id="321551" name="Rectangle 15"/>
            <p:cNvSpPr>
              <a:spLocks noChangeArrowheads="1"/>
            </p:cNvSpPr>
            <p:nvPr/>
          </p:nvSpPr>
          <p:spPr bwMode="auto">
            <a:xfrm>
              <a:off x="7273566" y="2281393"/>
              <a:ext cx="738410" cy="490319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21552" name="Rectangle 16"/>
            <p:cNvSpPr>
              <a:spLocks noChangeArrowheads="1"/>
            </p:cNvSpPr>
            <p:nvPr/>
          </p:nvSpPr>
          <p:spPr bwMode="auto">
            <a:xfrm>
              <a:off x="7347845" y="2348503"/>
              <a:ext cx="581115" cy="315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200" dirty="0">
                  <a:solidFill>
                    <a:srgbClr val="000000"/>
                  </a:solidFill>
                </a:rPr>
                <a:t>Power</a:t>
              </a:r>
            </a:p>
            <a:p>
              <a:pPr algn="ctr"/>
              <a:r>
                <a:rPr lang="en-GB" sz="1200" dirty="0">
                  <a:solidFill>
                    <a:srgbClr val="000000"/>
                  </a:solidFill>
                </a:rPr>
                <a:t>Amplifier </a:t>
              </a:r>
              <a:endParaRPr lang="en-GB" sz="1200" dirty="0"/>
            </a:p>
          </p:txBody>
        </p:sp>
      </p:grpSp>
      <p:sp>
        <p:nvSpPr>
          <p:cNvPr id="321553" name="Rectangle 17"/>
          <p:cNvSpPr>
            <a:spLocks noChangeArrowheads="1"/>
          </p:cNvSpPr>
          <p:nvPr/>
        </p:nvSpPr>
        <p:spPr bwMode="auto">
          <a:xfrm>
            <a:off x="3584432" y="2278653"/>
            <a:ext cx="736953" cy="49305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800"/>
              <a:t>AD </a:t>
            </a:r>
          </a:p>
          <a:p>
            <a:pPr algn="ctr"/>
            <a:r>
              <a:rPr lang="en-GB" sz="800"/>
              <a:t>converter</a:t>
            </a:r>
          </a:p>
        </p:txBody>
      </p:sp>
      <p:sp>
        <p:nvSpPr>
          <p:cNvPr id="321554" name="Rectangle 18"/>
          <p:cNvSpPr>
            <a:spLocks noChangeArrowheads="1"/>
          </p:cNvSpPr>
          <p:nvPr/>
        </p:nvSpPr>
        <p:spPr bwMode="auto">
          <a:xfrm>
            <a:off x="3584432" y="2278653"/>
            <a:ext cx="736953" cy="49305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555" name="Rectangle 19"/>
          <p:cNvSpPr>
            <a:spLocks noChangeArrowheads="1"/>
          </p:cNvSpPr>
          <p:nvPr/>
        </p:nvSpPr>
        <p:spPr bwMode="auto">
          <a:xfrm>
            <a:off x="4599563" y="2278653"/>
            <a:ext cx="736953" cy="49305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556" name="Rectangle 20"/>
          <p:cNvSpPr>
            <a:spLocks noChangeArrowheads="1"/>
          </p:cNvSpPr>
          <p:nvPr/>
        </p:nvSpPr>
        <p:spPr bwMode="auto">
          <a:xfrm>
            <a:off x="4599563" y="2278653"/>
            <a:ext cx="736953" cy="49305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557" name="Rectangle 21"/>
          <p:cNvSpPr>
            <a:spLocks noChangeArrowheads="1"/>
          </p:cNvSpPr>
          <p:nvPr/>
        </p:nvSpPr>
        <p:spPr bwMode="auto">
          <a:xfrm>
            <a:off x="4714621" y="2427940"/>
            <a:ext cx="66996" cy="105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800">
                <a:solidFill>
                  <a:srgbClr val="000000"/>
                </a:solidFill>
              </a:rPr>
              <a:t>D</a:t>
            </a:r>
            <a:endParaRPr lang="en-GB"/>
          </a:p>
        </p:txBody>
      </p:sp>
      <p:sp>
        <p:nvSpPr>
          <p:cNvPr id="321558" name="Rectangle 22"/>
          <p:cNvSpPr>
            <a:spLocks noChangeArrowheads="1"/>
          </p:cNvSpPr>
          <p:nvPr/>
        </p:nvSpPr>
        <p:spPr bwMode="auto">
          <a:xfrm>
            <a:off x="4775791" y="2427940"/>
            <a:ext cx="505380" cy="105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800">
                <a:solidFill>
                  <a:srgbClr val="000000"/>
                </a:solidFill>
              </a:rPr>
              <a:t>igital Signal </a:t>
            </a:r>
            <a:endParaRPr lang="en-GB"/>
          </a:p>
        </p:txBody>
      </p:sp>
      <p:sp>
        <p:nvSpPr>
          <p:cNvPr id="321559" name="Rectangle 23"/>
          <p:cNvSpPr>
            <a:spLocks noChangeArrowheads="1"/>
          </p:cNvSpPr>
          <p:nvPr/>
        </p:nvSpPr>
        <p:spPr bwMode="auto">
          <a:xfrm>
            <a:off x="4752488" y="2523812"/>
            <a:ext cx="463144" cy="105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800">
                <a:solidFill>
                  <a:srgbClr val="000000"/>
                </a:solidFill>
              </a:rPr>
              <a:t>Processing</a:t>
            </a:r>
            <a:endParaRPr lang="en-GB"/>
          </a:p>
        </p:txBody>
      </p:sp>
      <p:sp>
        <p:nvSpPr>
          <p:cNvPr id="321560" name="Rectangle 24"/>
          <p:cNvSpPr>
            <a:spLocks noChangeArrowheads="1"/>
          </p:cNvSpPr>
          <p:nvPr/>
        </p:nvSpPr>
        <p:spPr bwMode="auto">
          <a:xfrm>
            <a:off x="5613237" y="2278653"/>
            <a:ext cx="736953" cy="49305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561" name="Rectangle 25"/>
          <p:cNvSpPr>
            <a:spLocks noChangeArrowheads="1"/>
          </p:cNvSpPr>
          <p:nvPr/>
        </p:nvSpPr>
        <p:spPr bwMode="auto">
          <a:xfrm>
            <a:off x="5613237" y="2278653"/>
            <a:ext cx="736953" cy="49305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562" name="Rectangle 26"/>
          <p:cNvSpPr>
            <a:spLocks noChangeArrowheads="1"/>
          </p:cNvSpPr>
          <p:nvPr/>
        </p:nvSpPr>
        <p:spPr bwMode="auto">
          <a:xfrm>
            <a:off x="5920544" y="2427940"/>
            <a:ext cx="66996" cy="105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800">
                <a:solidFill>
                  <a:srgbClr val="000000"/>
                </a:solidFill>
              </a:rPr>
              <a:t>D</a:t>
            </a:r>
            <a:endParaRPr lang="en-GB"/>
          </a:p>
        </p:txBody>
      </p:sp>
      <p:sp>
        <p:nvSpPr>
          <p:cNvPr id="321563" name="Rectangle 27"/>
          <p:cNvSpPr>
            <a:spLocks noChangeArrowheads="1"/>
          </p:cNvSpPr>
          <p:nvPr/>
        </p:nvSpPr>
        <p:spPr bwMode="auto">
          <a:xfrm>
            <a:off x="5984627" y="2427940"/>
            <a:ext cx="62626" cy="105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800">
                <a:solidFill>
                  <a:srgbClr val="000000"/>
                </a:solidFill>
              </a:rPr>
              <a:t>A</a:t>
            </a:r>
            <a:endParaRPr lang="en-GB"/>
          </a:p>
        </p:txBody>
      </p:sp>
      <p:sp>
        <p:nvSpPr>
          <p:cNvPr id="321564" name="Rectangle 28"/>
          <p:cNvSpPr>
            <a:spLocks noChangeArrowheads="1"/>
          </p:cNvSpPr>
          <p:nvPr/>
        </p:nvSpPr>
        <p:spPr bwMode="auto">
          <a:xfrm>
            <a:off x="5792379" y="2523812"/>
            <a:ext cx="410713" cy="105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800">
                <a:solidFill>
                  <a:srgbClr val="000000"/>
                </a:solidFill>
              </a:rPr>
              <a:t>Converter</a:t>
            </a:r>
            <a:endParaRPr lang="en-GB"/>
          </a:p>
        </p:txBody>
      </p:sp>
      <p:sp>
        <p:nvSpPr>
          <p:cNvPr id="321565" name="Rectangle 29"/>
          <p:cNvSpPr>
            <a:spLocks noChangeArrowheads="1"/>
          </p:cNvSpPr>
          <p:nvPr/>
        </p:nvSpPr>
        <p:spPr bwMode="auto">
          <a:xfrm>
            <a:off x="4599563" y="1918446"/>
            <a:ext cx="736953" cy="27529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566" name="Rectangle 30"/>
          <p:cNvSpPr>
            <a:spLocks noChangeArrowheads="1"/>
          </p:cNvSpPr>
          <p:nvPr/>
        </p:nvSpPr>
        <p:spPr bwMode="auto">
          <a:xfrm>
            <a:off x="4599563" y="1918446"/>
            <a:ext cx="736953" cy="275291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567" name="Rectangle 31"/>
          <p:cNvSpPr>
            <a:spLocks noChangeArrowheads="1"/>
          </p:cNvSpPr>
          <p:nvPr/>
        </p:nvSpPr>
        <p:spPr bwMode="auto">
          <a:xfrm>
            <a:off x="4708796" y="2004732"/>
            <a:ext cx="556356" cy="105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800">
                <a:solidFill>
                  <a:srgbClr val="000000"/>
                </a:solidFill>
              </a:rPr>
              <a:t>History buffer</a:t>
            </a:r>
            <a:endParaRPr lang="en-GB"/>
          </a:p>
        </p:txBody>
      </p:sp>
      <p:sp>
        <p:nvSpPr>
          <p:cNvPr id="321568" name="Freeform 32"/>
          <p:cNvSpPr>
            <a:spLocks/>
          </p:cNvSpPr>
          <p:nvPr/>
        </p:nvSpPr>
        <p:spPr bwMode="auto">
          <a:xfrm>
            <a:off x="4321386" y="2323850"/>
            <a:ext cx="278177" cy="405403"/>
          </a:xfrm>
          <a:custGeom>
            <a:avLst/>
            <a:gdLst/>
            <a:ahLst/>
            <a:cxnLst>
              <a:cxn ang="0">
                <a:pos x="573" y="447"/>
              </a:cxn>
              <a:cxn ang="0">
                <a:pos x="314" y="888"/>
              </a:cxn>
              <a:cxn ang="0">
                <a:pos x="314" y="594"/>
              </a:cxn>
              <a:cxn ang="0">
                <a:pos x="0" y="594"/>
              </a:cxn>
              <a:cxn ang="0">
                <a:pos x="0" y="295"/>
              </a:cxn>
              <a:cxn ang="0">
                <a:pos x="314" y="295"/>
              </a:cxn>
              <a:cxn ang="0">
                <a:pos x="314" y="0"/>
              </a:cxn>
              <a:cxn ang="0">
                <a:pos x="573" y="447"/>
              </a:cxn>
            </a:cxnLst>
            <a:rect l="0" t="0" r="r" b="b"/>
            <a:pathLst>
              <a:path w="573" h="888">
                <a:moveTo>
                  <a:pt x="573" y="447"/>
                </a:moveTo>
                <a:lnTo>
                  <a:pt x="314" y="888"/>
                </a:lnTo>
                <a:lnTo>
                  <a:pt x="314" y="594"/>
                </a:lnTo>
                <a:lnTo>
                  <a:pt x="0" y="594"/>
                </a:lnTo>
                <a:lnTo>
                  <a:pt x="0" y="295"/>
                </a:lnTo>
                <a:lnTo>
                  <a:pt x="314" y="295"/>
                </a:lnTo>
                <a:lnTo>
                  <a:pt x="314" y="0"/>
                </a:lnTo>
                <a:lnTo>
                  <a:pt x="573" y="447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569" name="Freeform 33"/>
          <p:cNvSpPr>
            <a:spLocks/>
          </p:cNvSpPr>
          <p:nvPr/>
        </p:nvSpPr>
        <p:spPr bwMode="auto">
          <a:xfrm>
            <a:off x="4321386" y="2323850"/>
            <a:ext cx="278177" cy="405403"/>
          </a:xfrm>
          <a:custGeom>
            <a:avLst/>
            <a:gdLst/>
            <a:ahLst/>
            <a:cxnLst>
              <a:cxn ang="0">
                <a:pos x="573" y="447"/>
              </a:cxn>
              <a:cxn ang="0">
                <a:pos x="314" y="888"/>
              </a:cxn>
              <a:cxn ang="0">
                <a:pos x="314" y="594"/>
              </a:cxn>
              <a:cxn ang="0">
                <a:pos x="0" y="594"/>
              </a:cxn>
              <a:cxn ang="0">
                <a:pos x="0" y="295"/>
              </a:cxn>
              <a:cxn ang="0">
                <a:pos x="314" y="295"/>
              </a:cxn>
              <a:cxn ang="0">
                <a:pos x="314" y="0"/>
              </a:cxn>
              <a:cxn ang="0">
                <a:pos x="573" y="447"/>
              </a:cxn>
            </a:cxnLst>
            <a:rect l="0" t="0" r="r" b="b"/>
            <a:pathLst>
              <a:path w="573" h="888">
                <a:moveTo>
                  <a:pt x="573" y="447"/>
                </a:moveTo>
                <a:lnTo>
                  <a:pt x="314" y="888"/>
                </a:lnTo>
                <a:lnTo>
                  <a:pt x="314" y="594"/>
                </a:lnTo>
                <a:lnTo>
                  <a:pt x="0" y="594"/>
                </a:lnTo>
                <a:lnTo>
                  <a:pt x="0" y="295"/>
                </a:lnTo>
                <a:lnTo>
                  <a:pt x="314" y="295"/>
                </a:lnTo>
                <a:lnTo>
                  <a:pt x="314" y="0"/>
                </a:lnTo>
                <a:lnTo>
                  <a:pt x="573" y="447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570" name="Freeform 34"/>
          <p:cNvSpPr>
            <a:spLocks/>
          </p:cNvSpPr>
          <p:nvPr/>
        </p:nvSpPr>
        <p:spPr bwMode="auto">
          <a:xfrm>
            <a:off x="5336516" y="2323850"/>
            <a:ext cx="276721" cy="405403"/>
          </a:xfrm>
          <a:custGeom>
            <a:avLst/>
            <a:gdLst/>
            <a:ahLst/>
            <a:cxnLst>
              <a:cxn ang="0">
                <a:pos x="569" y="447"/>
              </a:cxn>
              <a:cxn ang="0">
                <a:pos x="309" y="888"/>
              </a:cxn>
              <a:cxn ang="0">
                <a:pos x="309" y="594"/>
              </a:cxn>
              <a:cxn ang="0">
                <a:pos x="0" y="594"/>
              </a:cxn>
              <a:cxn ang="0">
                <a:pos x="0" y="295"/>
              </a:cxn>
              <a:cxn ang="0">
                <a:pos x="309" y="295"/>
              </a:cxn>
              <a:cxn ang="0">
                <a:pos x="309" y="0"/>
              </a:cxn>
              <a:cxn ang="0">
                <a:pos x="569" y="447"/>
              </a:cxn>
            </a:cxnLst>
            <a:rect l="0" t="0" r="r" b="b"/>
            <a:pathLst>
              <a:path w="569" h="888">
                <a:moveTo>
                  <a:pt x="569" y="447"/>
                </a:moveTo>
                <a:lnTo>
                  <a:pt x="309" y="888"/>
                </a:lnTo>
                <a:lnTo>
                  <a:pt x="309" y="594"/>
                </a:lnTo>
                <a:lnTo>
                  <a:pt x="0" y="594"/>
                </a:lnTo>
                <a:lnTo>
                  <a:pt x="0" y="295"/>
                </a:lnTo>
                <a:lnTo>
                  <a:pt x="309" y="295"/>
                </a:lnTo>
                <a:lnTo>
                  <a:pt x="309" y="0"/>
                </a:lnTo>
                <a:lnTo>
                  <a:pt x="569" y="447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571" name="Freeform 35"/>
          <p:cNvSpPr>
            <a:spLocks/>
          </p:cNvSpPr>
          <p:nvPr/>
        </p:nvSpPr>
        <p:spPr bwMode="auto">
          <a:xfrm>
            <a:off x="5336516" y="2323850"/>
            <a:ext cx="276721" cy="405403"/>
          </a:xfrm>
          <a:custGeom>
            <a:avLst/>
            <a:gdLst/>
            <a:ahLst/>
            <a:cxnLst>
              <a:cxn ang="0">
                <a:pos x="569" y="447"/>
              </a:cxn>
              <a:cxn ang="0">
                <a:pos x="309" y="888"/>
              </a:cxn>
              <a:cxn ang="0">
                <a:pos x="309" y="594"/>
              </a:cxn>
              <a:cxn ang="0">
                <a:pos x="0" y="594"/>
              </a:cxn>
              <a:cxn ang="0">
                <a:pos x="0" y="295"/>
              </a:cxn>
              <a:cxn ang="0">
                <a:pos x="309" y="295"/>
              </a:cxn>
              <a:cxn ang="0">
                <a:pos x="309" y="0"/>
              </a:cxn>
              <a:cxn ang="0">
                <a:pos x="569" y="447"/>
              </a:cxn>
            </a:cxnLst>
            <a:rect l="0" t="0" r="r" b="b"/>
            <a:pathLst>
              <a:path w="569" h="888">
                <a:moveTo>
                  <a:pt x="569" y="447"/>
                </a:moveTo>
                <a:lnTo>
                  <a:pt x="309" y="888"/>
                </a:lnTo>
                <a:lnTo>
                  <a:pt x="309" y="594"/>
                </a:lnTo>
                <a:lnTo>
                  <a:pt x="0" y="594"/>
                </a:lnTo>
                <a:lnTo>
                  <a:pt x="0" y="295"/>
                </a:lnTo>
                <a:lnTo>
                  <a:pt x="309" y="295"/>
                </a:lnTo>
                <a:lnTo>
                  <a:pt x="309" y="0"/>
                </a:lnTo>
                <a:lnTo>
                  <a:pt x="569" y="447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572" name="Freeform 36"/>
          <p:cNvSpPr>
            <a:spLocks/>
          </p:cNvSpPr>
          <p:nvPr/>
        </p:nvSpPr>
        <p:spPr bwMode="auto">
          <a:xfrm>
            <a:off x="4752488" y="2193738"/>
            <a:ext cx="429646" cy="84916"/>
          </a:xfrm>
          <a:custGeom>
            <a:avLst/>
            <a:gdLst/>
            <a:ahLst/>
            <a:cxnLst>
              <a:cxn ang="0">
                <a:pos x="441" y="0"/>
              </a:cxn>
              <a:cxn ang="0">
                <a:pos x="887" y="84"/>
              </a:cxn>
              <a:cxn ang="0">
                <a:pos x="593" y="84"/>
              </a:cxn>
              <a:cxn ang="0">
                <a:pos x="593" y="187"/>
              </a:cxn>
              <a:cxn ang="0">
                <a:pos x="294" y="187"/>
              </a:cxn>
              <a:cxn ang="0">
                <a:pos x="294" y="84"/>
              </a:cxn>
              <a:cxn ang="0">
                <a:pos x="0" y="84"/>
              </a:cxn>
              <a:cxn ang="0">
                <a:pos x="441" y="0"/>
              </a:cxn>
            </a:cxnLst>
            <a:rect l="0" t="0" r="r" b="b"/>
            <a:pathLst>
              <a:path w="887" h="187">
                <a:moveTo>
                  <a:pt x="441" y="0"/>
                </a:moveTo>
                <a:lnTo>
                  <a:pt x="887" y="84"/>
                </a:lnTo>
                <a:lnTo>
                  <a:pt x="593" y="84"/>
                </a:lnTo>
                <a:lnTo>
                  <a:pt x="593" y="187"/>
                </a:lnTo>
                <a:lnTo>
                  <a:pt x="294" y="187"/>
                </a:lnTo>
                <a:lnTo>
                  <a:pt x="294" y="84"/>
                </a:lnTo>
                <a:lnTo>
                  <a:pt x="0" y="84"/>
                </a:lnTo>
                <a:lnTo>
                  <a:pt x="441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573" name="Freeform 37"/>
          <p:cNvSpPr>
            <a:spLocks/>
          </p:cNvSpPr>
          <p:nvPr/>
        </p:nvSpPr>
        <p:spPr bwMode="auto">
          <a:xfrm>
            <a:off x="4752488" y="2193738"/>
            <a:ext cx="429646" cy="84916"/>
          </a:xfrm>
          <a:custGeom>
            <a:avLst/>
            <a:gdLst/>
            <a:ahLst/>
            <a:cxnLst>
              <a:cxn ang="0">
                <a:pos x="441" y="0"/>
              </a:cxn>
              <a:cxn ang="0">
                <a:pos x="887" y="84"/>
              </a:cxn>
              <a:cxn ang="0">
                <a:pos x="593" y="84"/>
              </a:cxn>
              <a:cxn ang="0">
                <a:pos x="593" y="187"/>
              </a:cxn>
              <a:cxn ang="0">
                <a:pos x="294" y="187"/>
              </a:cxn>
              <a:cxn ang="0">
                <a:pos x="294" y="84"/>
              </a:cxn>
              <a:cxn ang="0">
                <a:pos x="0" y="84"/>
              </a:cxn>
              <a:cxn ang="0">
                <a:pos x="441" y="0"/>
              </a:cxn>
            </a:cxnLst>
            <a:rect l="0" t="0" r="r" b="b"/>
            <a:pathLst>
              <a:path w="887" h="187">
                <a:moveTo>
                  <a:pt x="441" y="0"/>
                </a:moveTo>
                <a:lnTo>
                  <a:pt x="887" y="84"/>
                </a:lnTo>
                <a:lnTo>
                  <a:pt x="593" y="84"/>
                </a:lnTo>
                <a:lnTo>
                  <a:pt x="593" y="187"/>
                </a:lnTo>
                <a:lnTo>
                  <a:pt x="294" y="187"/>
                </a:lnTo>
                <a:lnTo>
                  <a:pt x="294" y="84"/>
                </a:lnTo>
                <a:lnTo>
                  <a:pt x="0" y="84"/>
                </a:lnTo>
                <a:lnTo>
                  <a:pt x="441" y="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574" name="Rectangle 38"/>
          <p:cNvSpPr>
            <a:spLocks noChangeArrowheads="1"/>
          </p:cNvSpPr>
          <p:nvPr/>
        </p:nvSpPr>
        <p:spPr bwMode="auto">
          <a:xfrm>
            <a:off x="4141789" y="2837731"/>
            <a:ext cx="1944332" cy="145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100" dirty="0">
                <a:solidFill>
                  <a:srgbClr val="000000"/>
                </a:solidFill>
              </a:rPr>
              <a:t>FPGA based Feedback Processor</a:t>
            </a:r>
            <a:endParaRPr lang="en-GB" dirty="0"/>
          </a:p>
        </p:txBody>
      </p:sp>
      <p:sp>
        <p:nvSpPr>
          <p:cNvPr id="321591" name="Freeform 55"/>
          <p:cNvSpPr>
            <a:spLocks/>
          </p:cNvSpPr>
          <p:nvPr/>
        </p:nvSpPr>
        <p:spPr bwMode="auto">
          <a:xfrm>
            <a:off x="4523829" y="3538691"/>
            <a:ext cx="289830" cy="69849"/>
          </a:xfrm>
          <a:custGeom>
            <a:avLst/>
            <a:gdLst/>
            <a:ahLst/>
            <a:cxnLst>
              <a:cxn ang="0">
                <a:pos x="0" y="73"/>
              </a:cxn>
              <a:cxn ang="0">
                <a:pos x="5" y="64"/>
              </a:cxn>
              <a:cxn ang="0">
                <a:pos x="9" y="53"/>
              </a:cxn>
              <a:cxn ang="0">
                <a:pos x="19" y="49"/>
              </a:cxn>
              <a:cxn ang="0">
                <a:pos x="28" y="44"/>
              </a:cxn>
              <a:cxn ang="0">
                <a:pos x="44" y="34"/>
              </a:cxn>
              <a:cxn ang="0">
                <a:pos x="58" y="30"/>
              </a:cxn>
              <a:cxn ang="0">
                <a:pos x="78" y="25"/>
              </a:cxn>
              <a:cxn ang="0">
                <a:pos x="97" y="19"/>
              </a:cxn>
              <a:cxn ang="0">
                <a:pos x="122" y="14"/>
              </a:cxn>
              <a:cxn ang="0">
                <a:pos x="156" y="9"/>
              </a:cxn>
              <a:cxn ang="0">
                <a:pos x="211" y="5"/>
              </a:cxn>
              <a:cxn ang="0">
                <a:pos x="269" y="0"/>
              </a:cxn>
              <a:cxn ang="0">
                <a:pos x="328" y="0"/>
              </a:cxn>
              <a:cxn ang="0">
                <a:pos x="387" y="5"/>
              </a:cxn>
              <a:cxn ang="0">
                <a:pos x="440" y="9"/>
              </a:cxn>
              <a:cxn ang="0">
                <a:pos x="475" y="14"/>
              </a:cxn>
              <a:cxn ang="0">
                <a:pos x="500" y="19"/>
              </a:cxn>
              <a:cxn ang="0">
                <a:pos x="519" y="25"/>
              </a:cxn>
              <a:cxn ang="0">
                <a:pos x="539" y="30"/>
              </a:cxn>
              <a:cxn ang="0">
                <a:pos x="553" y="34"/>
              </a:cxn>
              <a:cxn ang="0">
                <a:pos x="568" y="44"/>
              </a:cxn>
              <a:cxn ang="0">
                <a:pos x="578" y="49"/>
              </a:cxn>
              <a:cxn ang="0">
                <a:pos x="587" y="53"/>
              </a:cxn>
              <a:cxn ang="0">
                <a:pos x="592" y="64"/>
              </a:cxn>
              <a:cxn ang="0">
                <a:pos x="598" y="73"/>
              </a:cxn>
              <a:cxn ang="0">
                <a:pos x="592" y="83"/>
              </a:cxn>
              <a:cxn ang="0">
                <a:pos x="592" y="92"/>
              </a:cxn>
              <a:cxn ang="0">
                <a:pos x="583" y="98"/>
              </a:cxn>
              <a:cxn ang="0">
                <a:pos x="573" y="103"/>
              </a:cxn>
              <a:cxn ang="0">
                <a:pos x="564" y="112"/>
              </a:cxn>
              <a:cxn ang="0">
                <a:pos x="543" y="117"/>
              </a:cxn>
              <a:cxn ang="0">
                <a:pos x="529" y="122"/>
              </a:cxn>
              <a:cxn ang="0">
                <a:pos x="509" y="133"/>
              </a:cxn>
              <a:cxn ang="0">
                <a:pos x="489" y="137"/>
              </a:cxn>
              <a:cxn ang="0">
                <a:pos x="465" y="137"/>
              </a:cxn>
              <a:cxn ang="0">
                <a:pos x="416" y="147"/>
              </a:cxn>
              <a:cxn ang="0">
                <a:pos x="358" y="152"/>
              </a:cxn>
              <a:cxn ang="0">
                <a:pos x="298" y="152"/>
              </a:cxn>
              <a:cxn ang="0">
                <a:pos x="239" y="152"/>
              </a:cxn>
              <a:cxn ang="0">
                <a:pos x="181" y="147"/>
              </a:cxn>
              <a:cxn ang="0">
                <a:pos x="131" y="137"/>
              </a:cxn>
              <a:cxn ang="0">
                <a:pos x="112" y="137"/>
              </a:cxn>
              <a:cxn ang="0">
                <a:pos x="88" y="133"/>
              </a:cxn>
              <a:cxn ang="0">
                <a:pos x="69" y="122"/>
              </a:cxn>
              <a:cxn ang="0">
                <a:pos x="53" y="117"/>
              </a:cxn>
              <a:cxn ang="0">
                <a:pos x="39" y="112"/>
              </a:cxn>
              <a:cxn ang="0">
                <a:pos x="24" y="103"/>
              </a:cxn>
              <a:cxn ang="0">
                <a:pos x="14" y="98"/>
              </a:cxn>
              <a:cxn ang="0">
                <a:pos x="5" y="92"/>
              </a:cxn>
              <a:cxn ang="0">
                <a:pos x="5" y="83"/>
              </a:cxn>
            </a:cxnLst>
            <a:rect l="0" t="0" r="r" b="b"/>
            <a:pathLst>
              <a:path w="598" h="152">
                <a:moveTo>
                  <a:pt x="0" y="78"/>
                </a:moveTo>
                <a:lnTo>
                  <a:pt x="0" y="73"/>
                </a:lnTo>
                <a:lnTo>
                  <a:pt x="5" y="69"/>
                </a:lnTo>
                <a:lnTo>
                  <a:pt x="5" y="64"/>
                </a:lnTo>
                <a:lnTo>
                  <a:pt x="5" y="58"/>
                </a:lnTo>
                <a:lnTo>
                  <a:pt x="9" y="53"/>
                </a:lnTo>
                <a:lnTo>
                  <a:pt x="14" y="53"/>
                </a:lnTo>
                <a:lnTo>
                  <a:pt x="19" y="49"/>
                </a:lnTo>
                <a:lnTo>
                  <a:pt x="24" y="44"/>
                </a:lnTo>
                <a:lnTo>
                  <a:pt x="28" y="44"/>
                </a:lnTo>
                <a:lnTo>
                  <a:pt x="39" y="39"/>
                </a:lnTo>
                <a:lnTo>
                  <a:pt x="44" y="34"/>
                </a:lnTo>
                <a:lnTo>
                  <a:pt x="53" y="34"/>
                </a:lnTo>
                <a:lnTo>
                  <a:pt x="58" y="30"/>
                </a:lnTo>
                <a:lnTo>
                  <a:pt x="69" y="30"/>
                </a:lnTo>
                <a:lnTo>
                  <a:pt x="78" y="25"/>
                </a:lnTo>
                <a:lnTo>
                  <a:pt x="88" y="25"/>
                </a:lnTo>
                <a:lnTo>
                  <a:pt x="97" y="19"/>
                </a:lnTo>
                <a:lnTo>
                  <a:pt x="112" y="19"/>
                </a:lnTo>
                <a:lnTo>
                  <a:pt x="122" y="14"/>
                </a:lnTo>
                <a:lnTo>
                  <a:pt x="131" y="14"/>
                </a:lnTo>
                <a:lnTo>
                  <a:pt x="156" y="9"/>
                </a:lnTo>
                <a:lnTo>
                  <a:pt x="181" y="5"/>
                </a:lnTo>
                <a:lnTo>
                  <a:pt x="211" y="5"/>
                </a:lnTo>
                <a:lnTo>
                  <a:pt x="239" y="0"/>
                </a:lnTo>
                <a:lnTo>
                  <a:pt x="269" y="0"/>
                </a:lnTo>
                <a:lnTo>
                  <a:pt x="298" y="0"/>
                </a:lnTo>
                <a:lnTo>
                  <a:pt x="328" y="0"/>
                </a:lnTo>
                <a:lnTo>
                  <a:pt x="358" y="0"/>
                </a:lnTo>
                <a:lnTo>
                  <a:pt x="387" y="5"/>
                </a:lnTo>
                <a:lnTo>
                  <a:pt x="416" y="5"/>
                </a:lnTo>
                <a:lnTo>
                  <a:pt x="440" y="9"/>
                </a:lnTo>
                <a:lnTo>
                  <a:pt x="465" y="14"/>
                </a:lnTo>
                <a:lnTo>
                  <a:pt x="475" y="14"/>
                </a:lnTo>
                <a:lnTo>
                  <a:pt x="489" y="19"/>
                </a:lnTo>
                <a:lnTo>
                  <a:pt x="500" y="19"/>
                </a:lnTo>
                <a:lnTo>
                  <a:pt x="509" y="25"/>
                </a:lnTo>
                <a:lnTo>
                  <a:pt x="519" y="25"/>
                </a:lnTo>
                <a:lnTo>
                  <a:pt x="529" y="30"/>
                </a:lnTo>
                <a:lnTo>
                  <a:pt x="539" y="30"/>
                </a:lnTo>
                <a:lnTo>
                  <a:pt x="543" y="34"/>
                </a:lnTo>
                <a:lnTo>
                  <a:pt x="553" y="34"/>
                </a:lnTo>
                <a:lnTo>
                  <a:pt x="564" y="39"/>
                </a:lnTo>
                <a:lnTo>
                  <a:pt x="568" y="44"/>
                </a:lnTo>
                <a:lnTo>
                  <a:pt x="573" y="44"/>
                </a:lnTo>
                <a:lnTo>
                  <a:pt x="578" y="49"/>
                </a:lnTo>
                <a:lnTo>
                  <a:pt x="583" y="53"/>
                </a:lnTo>
                <a:lnTo>
                  <a:pt x="587" y="53"/>
                </a:lnTo>
                <a:lnTo>
                  <a:pt x="592" y="58"/>
                </a:lnTo>
                <a:lnTo>
                  <a:pt x="592" y="64"/>
                </a:lnTo>
                <a:lnTo>
                  <a:pt x="592" y="69"/>
                </a:lnTo>
                <a:lnTo>
                  <a:pt x="598" y="73"/>
                </a:lnTo>
                <a:lnTo>
                  <a:pt x="598" y="78"/>
                </a:lnTo>
                <a:lnTo>
                  <a:pt x="592" y="83"/>
                </a:lnTo>
                <a:lnTo>
                  <a:pt x="592" y="88"/>
                </a:lnTo>
                <a:lnTo>
                  <a:pt x="592" y="92"/>
                </a:lnTo>
                <a:lnTo>
                  <a:pt x="587" y="92"/>
                </a:lnTo>
                <a:lnTo>
                  <a:pt x="583" y="98"/>
                </a:lnTo>
                <a:lnTo>
                  <a:pt x="578" y="103"/>
                </a:lnTo>
                <a:lnTo>
                  <a:pt x="573" y="103"/>
                </a:lnTo>
                <a:lnTo>
                  <a:pt x="568" y="108"/>
                </a:lnTo>
                <a:lnTo>
                  <a:pt x="564" y="112"/>
                </a:lnTo>
                <a:lnTo>
                  <a:pt x="553" y="112"/>
                </a:lnTo>
                <a:lnTo>
                  <a:pt x="543" y="117"/>
                </a:lnTo>
                <a:lnTo>
                  <a:pt x="539" y="122"/>
                </a:lnTo>
                <a:lnTo>
                  <a:pt x="529" y="122"/>
                </a:lnTo>
                <a:lnTo>
                  <a:pt x="519" y="127"/>
                </a:lnTo>
                <a:lnTo>
                  <a:pt x="509" y="133"/>
                </a:lnTo>
                <a:lnTo>
                  <a:pt x="500" y="133"/>
                </a:lnTo>
                <a:lnTo>
                  <a:pt x="489" y="137"/>
                </a:lnTo>
                <a:lnTo>
                  <a:pt x="475" y="137"/>
                </a:lnTo>
                <a:lnTo>
                  <a:pt x="465" y="137"/>
                </a:lnTo>
                <a:lnTo>
                  <a:pt x="440" y="142"/>
                </a:lnTo>
                <a:lnTo>
                  <a:pt x="416" y="147"/>
                </a:lnTo>
                <a:lnTo>
                  <a:pt x="387" y="147"/>
                </a:lnTo>
                <a:lnTo>
                  <a:pt x="358" y="152"/>
                </a:lnTo>
                <a:lnTo>
                  <a:pt x="328" y="152"/>
                </a:lnTo>
                <a:lnTo>
                  <a:pt x="298" y="152"/>
                </a:lnTo>
                <a:lnTo>
                  <a:pt x="269" y="152"/>
                </a:lnTo>
                <a:lnTo>
                  <a:pt x="239" y="152"/>
                </a:lnTo>
                <a:lnTo>
                  <a:pt x="211" y="147"/>
                </a:lnTo>
                <a:lnTo>
                  <a:pt x="181" y="147"/>
                </a:lnTo>
                <a:lnTo>
                  <a:pt x="156" y="142"/>
                </a:lnTo>
                <a:lnTo>
                  <a:pt x="131" y="137"/>
                </a:lnTo>
                <a:lnTo>
                  <a:pt x="122" y="137"/>
                </a:lnTo>
                <a:lnTo>
                  <a:pt x="112" y="137"/>
                </a:lnTo>
                <a:lnTo>
                  <a:pt x="97" y="133"/>
                </a:lnTo>
                <a:lnTo>
                  <a:pt x="88" y="133"/>
                </a:lnTo>
                <a:lnTo>
                  <a:pt x="78" y="127"/>
                </a:lnTo>
                <a:lnTo>
                  <a:pt x="69" y="122"/>
                </a:lnTo>
                <a:lnTo>
                  <a:pt x="58" y="122"/>
                </a:lnTo>
                <a:lnTo>
                  <a:pt x="53" y="117"/>
                </a:lnTo>
                <a:lnTo>
                  <a:pt x="44" y="112"/>
                </a:lnTo>
                <a:lnTo>
                  <a:pt x="39" y="112"/>
                </a:lnTo>
                <a:lnTo>
                  <a:pt x="28" y="108"/>
                </a:lnTo>
                <a:lnTo>
                  <a:pt x="24" y="103"/>
                </a:lnTo>
                <a:lnTo>
                  <a:pt x="19" y="103"/>
                </a:lnTo>
                <a:lnTo>
                  <a:pt x="14" y="98"/>
                </a:lnTo>
                <a:lnTo>
                  <a:pt x="9" y="92"/>
                </a:lnTo>
                <a:lnTo>
                  <a:pt x="5" y="92"/>
                </a:lnTo>
                <a:lnTo>
                  <a:pt x="5" y="88"/>
                </a:lnTo>
                <a:lnTo>
                  <a:pt x="5" y="83"/>
                </a:lnTo>
                <a:lnTo>
                  <a:pt x="0" y="78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592" name="Freeform 56"/>
          <p:cNvSpPr>
            <a:spLocks/>
          </p:cNvSpPr>
          <p:nvPr/>
        </p:nvSpPr>
        <p:spPr bwMode="auto">
          <a:xfrm>
            <a:off x="4523829" y="3538691"/>
            <a:ext cx="289830" cy="69849"/>
          </a:xfrm>
          <a:custGeom>
            <a:avLst/>
            <a:gdLst/>
            <a:ahLst/>
            <a:cxnLst>
              <a:cxn ang="0">
                <a:pos x="0" y="73"/>
              </a:cxn>
              <a:cxn ang="0">
                <a:pos x="5" y="64"/>
              </a:cxn>
              <a:cxn ang="0">
                <a:pos x="9" y="53"/>
              </a:cxn>
              <a:cxn ang="0">
                <a:pos x="19" y="49"/>
              </a:cxn>
              <a:cxn ang="0">
                <a:pos x="28" y="44"/>
              </a:cxn>
              <a:cxn ang="0">
                <a:pos x="44" y="34"/>
              </a:cxn>
              <a:cxn ang="0">
                <a:pos x="58" y="30"/>
              </a:cxn>
              <a:cxn ang="0">
                <a:pos x="78" y="25"/>
              </a:cxn>
              <a:cxn ang="0">
                <a:pos x="97" y="19"/>
              </a:cxn>
              <a:cxn ang="0">
                <a:pos x="122" y="14"/>
              </a:cxn>
              <a:cxn ang="0">
                <a:pos x="156" y="9"/>
              </a:cxn>
              <a:cxn ang="0">
                <a:pos x="211" y="5"/>
              </a:cxn>
              <a:cxn ang="0">
                <a:pos x="269" y="0"/>
              </a:cxn>
              <a:cxn ang="0">
                <a:pos x="328" y="0"/>
              </a:cxn>
              <a:cxn ang="0">
                <a:pos x="387" y="5"/>
              </a:cxn>
              <a:cxn ang="0">
                <a:pos x="440" y="9"/>
              </a:cxn>
              <a:cxn ang="0">
                <a:pos x="475" y="14"/>
              </a:cxn>
              <a:cxn ang="0">
                <a:pos x="500" y="19"/>
              </a:cxn>
              <a:cxn ang="0">
                <a:pos x="519" y="25"/>
              </a:cxn>
              <a:cxn ang="0">
                <a:pos x="539" y="30"/>
              </a:cxn>
              <a:cxn ang="0">
                <a:pos x="553" y="34"/>
              </a:cxn>
              <a:cxn ang="0">
                <a:pos x="568" y="44"/>
              </a:cxn>
              <a:cxn ang="0">
                <a:pos x="578" y="49"/>
              </a:cxn>
              <a:cxn ang="0">
                <a:pos x="587" y="53"/>
              </a:cxn>
              <a:cxn ang="0">
                <a:pos x="592" y="64"/>
              </a:cxn>
              <a:cxn ang="0">
                <a:pos x="598" y="73"/>
              </a:cxn>
              <a:cxn ang="0">
                <a:pos x="592" y="83"/>
              </a:cxn>
              <a:cxn ang="0">
                <a:pos x="592" y="92"/>
              </a:cxn>
              <a:cxn ang="0">
                <a:pos x="583" y="98"/>
              </a:cxn>
              <a:cxn ang="0">
                <a:pos x="573" y="103"/>
              </a:cxn>
              <a:cxn ang="0">
                <a:pos x="564" y="112"/>
              </a:cxn>
              <a:cxn ang="0">
                <a:pos x="543" y="117"/>
              </a:cxn>
              <a:cxn ang="0">
                <a:pos x="529" y="122"/>
              </a:cxn>
              <a:cxn ang="0">
                <a:pos x="509" y="127"/>
              </a:cxn>
              <a:cxn ang="0">
                <a:pos x="489" y="137"/>
              </a:cxn>
              <a:cxn ang="0">
                <a:pos x="465" y="137"/>
              </a:cxn>
              <a:cxn ang="0">
                <a:pos x="416" y="147"/>
              </a:cxn>
              <a:cxn ang="0">
                <a:pos x="358" y="152"/>
              </a:cxn>
              <a:cxn ang="0">
                <a:pos x="298" y="152"/>
              </a:cxn>
              <a:cxn ang="0">
                <a:pos x="239" y="152"/>
              </a:cxn>
              <a:cxn ang="0">
                <a:pos x="181" y="147"/>
              </a:cxn>
              <a:cxn ang="0">
                <a:pos x="131" y="137"/>
              </a:cxn>
              <a:cxn ang="0">
                <a:pos x="112" y="137"/>
              </a:cxn>
              <a:cxn ang="0">
                <a:pos x="88" y="127"/>
              </a:cxn>
              <a:cxn ang="0">
                <a:pos x="69" y="122"/>
              </a:cxn>
              <a:cxn ang="0">
                <a:pos x="53" y="117"/>
              </a:cxn>
              <a:cxn ang="0">
                <a:pos x="39" y="112"/>
              </a:cxn>
              <a:cxn ang="0">
                <a:pos x="24" y="103"/>
              </a:cxn>
              <a:cxn ang="0">
                <a:pos x="14" y="98"/>
              </a:cxn>
              <a:cxn ang="0">
                <a:pos x="5" y="92"/>
              </a:cxn>
              <a:cxn ang="0">
                <a:pos x="5" y="83"/>
              </a:cxn>
            </a:cxnLst>
            <a:rect l="0" t="0" r="r" b="b"/>
            <a:pathLst>
              <a:path w="598" h="152">
                <a:moveTo>
                  <a:pt x="0" y="78"/>
                </a:moveTo>
                <a:lnTo>
                  <a:pt x="0" y="73"/>
                </a:lnTo>
                <a:lnTo>
                  <a:pt x="5" y="69"/>
                </a:lnTo>
                <a:lnTo>
                  <a:pt x="5" y="64"/>
                </a:lnTo>
                <a:lnTo>
                  <a:pt x="5" y="58"/>
                </a:lnTo>
                <a:lnTo>
                  <a:pt x="9" y="53"/>
                </a:lnTo>
                <a:lnTo>
                  <a:pt x="14" y="53"/>
                </a:lnTo>
                <a:lnTo>
                  <a:pt x="19" y="49"/>
                </a:lnTo>
                <a:lnTo>
                  <a:pt x="24" y="44"/>
                </a:lnTo>
                <a:lnTo>
                  <a:pt x="28" y="44"/>
                </a:lnTo>
                <a:lnTo>
                  <a:pt x="39" y="39"/>
                </a:lnTo>
                <a:lnTo>
                  <a:pt x="44" y="34"/>
                </a:lnTo>
                <a:lnTo>
                  <a:pt x="53" y="34"/>
                </a:lnTo>
                <a:lnTo>
                  <a:pt x="58" y="30"/>
                </a:lnTo>
                <a:lnTo>
                  <a:pt x="69" y="30"/>
                </a:lnTo>
                <a:lnTo>
                  <a:pt x="78" y="25"/>
                </a:lnTo>
                <a:lnTo>
                  <a:pt x="88" y="25"/>
                </a:lnTo>
                <a:lnTo>
                  <a:pt x="97" y="19"/>
                </a:lnTo>
                <a:lnTo>
                  <a:pt x="112" y="19"/>
                </a:lnTo>
                <a:lnTo>
                  <a:pt x="122" y="14"/>
                </a:lnTo>
                <a:lnTo>
                  <a:pt x="131" y="14"/>
                </a:lnTo>
                <a:lnTo>
                  <a:pt x="156" y="9"/>
                </a:lnTo>
                <a:lnTo>
                  <a:pt x="181" y="5"/>
                </a:lnTo>
                <a:lnTo>
                  <a:pt x="211" y="5"/>
                </a:lnTo>
                <a:lnTo>
                  <a:pt x="239" y="0"/>
                </a:lnTo>
                <a:lnTo>
                  <a:pt x="269" y="0"/>
                </a:lnTo>
                <a:lnTo>
                  <a:pt x="298" y="0"/>
                </a:lnTo>
                <a:lnTo>
                  <a:pt x="328" y="0"/>
                </a:lnTo>
                <a:lnTo>
                  <a:pt x="358" y="0"/>
                </a:lnTo>
                <a:lnTo>
                  <a:pt x="387" y="5"/>
                </a:lnTo>
                <a:lnTo>
                  <a:pt x="416" y="5"/>
                </a:lnTo>
                <a:lnTo>
                  <a:pt x="440" y="9"/>
                </a:lnTo>
                <a:lnTo>
                  <a:pt x="465" y="14"/>
                </a:lnTo>
                <a:lnTo>
                  <a:pt x="475" y="14"/>
                </a:lnTo>
                <a:lnTo>
                  <a:pt x="489" y="19"/>
                </a:lnTo>
                <a:lnTo>
                  <a:pt x="500" y="19"/>
                </a:lnTo>
                <a:lnTo>
                  <a:pt x="509" y="25"/>
                </a:lnTo>
                <a:lnTo>
                  <a:pt x="519" y="25"/>
                </a:lnTo>
                <a:lnTo>
                  <a:pt x="529" y="30"/>
                </a:lnTo>
                <a:lnTo>
                  <a:pt x="539" y="30"/>
                </a:lnTo>
                <a:lnTo>
                  <a:pt x="543" y="34"/>
                </a:lnTo>
                <a:lnTo>
                  <a:pt x="553" y="34"/>
                </a:lnTo>
                <a:lnTo>
                  <a:pt x="564" y="39"/>
                </a:lnTo>
                <a:lnTo>
                  <a:pt x="568" y="44"/>
                </a:lnTo>
                <a:lnTo>
                  <a:pt x="573" y="44"/>
                </a:lnTo>
                <a:lnTo>
                  <a:pt x="578" y="49"/>
                </a:lnTo>
                <a:lnTo>
                  <a:pt x="583" y="53"/>
                </a:lnTo>
                <a:lnTo>
                  <a:pt x="587" y="53"/>
                </a:lnTo>
                <a:lnTo>
                  <a:pt x="592" y="58"/>
                </a:lnTo>
                <a:lnTo>
                  <a:pt x="592" y="64"/>
                </a:lnTo>
                <a:lnTo>
                  <a:pt x="592" y="69"/>
                </a:lnTo>
                <a:lnTo>
                  <a:pt x="598" y="73"/>
                </a:lnTo>
                <a:lnTo>
                  <a:pt x="598" y="78"/>
                </a:lnTo>
                <a:lnTo>
                  <a:pt x="592" y="83"/>
                </a:lnTo>
                <a:lnTo>
                  <a:pt x="592" y="88"/>
                </a:lnTo>
                <a:lnTo>
                  <a:pt x="592" y="92"/>
                </a:lnTo>
                <a:lnTo>
                  <a:pt x="587" y="92"/>
                </a:lnTo>
                <a:lnTo>
                  <a:pt x="583" y="98"/>
                </a:lnTo>
                <a:lnTo>
                  <a:pt x="578" y="103"/>
                </a:lnTo>
                <a:lnTo>
                  <a:pt x="573" y="103"/>
                </a:lnTo>
                <a:lnTo>
                  <a:pt x="568" y="108"/>
                </a:lnTo>
                <a:lnTo>
                  <a:pt x="564" y="112"/>
                </a:lnTo>
                <a:lnTo>
                  <a:pt x="553" y="112"/>
                </a:lnTo>
                <a:lnTo>
                  <a:pt x="543" y="117"/>
                </a:lnTo>
                <a:lnTo>
                  <a:pt x="539" y="122"/>
                </a:lnTo>
                <a:lnTo>
                  <a:pt x="529" y="122"/>
                </a:lnTo>
                <a:lnTo>
                  <a:pt x="519" y="127"/>
                </a:lnTo>
                <a:lnTo>
                  <a:pt x="509" y="127"/>
                </a:lnTo>
                <a:lnTo>
                  <a:pt x="500" y="133"/>
                </a:lnTo>
                <a:lnTo>
                  <a:pt x="489" y="137"/>
                </a:lnTo>
                <a:lnTo>
                  <a:pt x="475" y="137"/>
                </a:lnTo>
                <a:lnTo>
                  <a:pt x="465" y="137"/>
                </a:lnTo>
                <a:lnTo>
                  <a:pt x="440" y="142"/>
                </a:lnTo>
                <a:lnTo>
                  <a:pt x="416" y="147"/>
                </a:lnTo>
                <a:lnTo>
                  <a:pt x="387" y="147"/>
                </a:lnTo>
                <a:lnTo>
                  <a:pt x="358" y="152"/>
                </a:lnTo>
                <a:lnTo>
                  <a:pt x="328" y="152"/>
                </a:lnTo>
                <a:lnTo>
                  <a:pt x="298" y="152"/>
                </a:lnTo>
                <a:lnTo>
                  <a:pt x="269" y="152"/>
                </a:lnTo>
                <a:lnTo>
                  <a:pt x="239" y="152"/>
                </a:lnTo>
                <a:lnTo>
                  <a:pt x="211" y="147"/>
                </a:lnTo>
                <a:lnTo>
                  <a:pt x="181" y="147"/>
                </a:lnTo>
                <a:lnTo>
                  <a:pt x="156" y="142"/>
                </a:lnTo>
                <a:lnTo>
                  <a:pt x="131" y="137"/>
                </a:lnTo>
                <a:lnTo>
                  <a:pt x="122" y="137"/>
                </a:lnTo>
                <a:lnTo>
                  <a:pt x="112" y="137"/>
                </a:lnTo>
                <a:lnTo>
                  <a:pt x="97" y="133"/>
                </a:lnTo>
                <a:lnTo>
                  <a:pt x="88" y="127"/>
                </a:lnTo>
                <a:lnTo>
                  <a:pt x="78" y="127"/>
                </a:lnTo>
                <a:lnTo>
                  <a:pt x="69" y="122"/>
                </a:lnTo>
                <a:lnTo>
                  <a:pt x="58" y="122"/>
                </a:lnTo>
                <a:lnTo>
                  <a:pt x="53" y="117"/>
                </a:lnTo>
                <a:lnTo>
                  <a:pt x="44" y="112"/>
                </a:lnTo>
                <a:lnTo>
                  <a:pt x="39" y="112"/>
                </a:lnTo>
                <a:lnTo>
                  <a:pt x="28" y="108"/>
                </a:lnTo>
                <a:lnTo>
                  <a:pt x="24" y="103"/>
                </a:lnTo>
                <a:lnTo>
                  <a:pt x="19" y="103"/>
                </a:lnTo>
                <a:lnTo>
                  <a:pt x="14" y="98"/>
                </a:lnTo>
                <a:lnTo>
                  <a:pt x="9" y="92"/>
                </a:lnTo>
                <a:lnTo>
                  <a:pt x="5" y="92"/>
                </a:lnTo>
                <a:lnTo>
                  <a:pt x="5" y="88"/>
                </a:lnTo>
                <a:lnTo>
                  <a:pt x="5" y="83"/>
                </a:lnTo>
                <a:lnTo>
                  <a:pt x="0" y="78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593" name="Freeform 57"/>
          <p:cNvSpPr>
            <a:spLocks/>
          </p:cNvSpPr>
          <p:nvPr/>
        </p:nvSpPr>
        <p:spPr bwMode="auto">
          <a:xfrm>
            <a:off x="3923780" y="3546909"/>
            <a:ext cx="291286" cy="69849"/>
          </a:xfrm>
          <a:custGeom>
            <a:avLst/>
            <a:gdLst/>
            <a:ahLst/>
            <a:cxnLst>
              <a:cxn ang="0">
                <a:pos x="5" y="84"/>
              </a:cxn>
              <a:cxn ang="0">
                <a:pos x="5" y="73"/>
              </a:cxn>
              <a:cxn ang="0">
                <a:pos x="14" y="69"/>
              </a:cxn>
              <a:cxn ang="0">
                <a:pos x="24" y="59"/>
              </a:cxn>
              <a:cxn ang="0">
                <a:pos x="39" y="54"/>
              </a:cxn>
              <a:cxn ang="0">
                <a:pos x="49" y="50"/>
              </a:cxn>
              <a:cxn ang="0">
                <a:pos x="69" y="39"/>
              </a:cxn>
              <a:cxn ang="0">
                <a:pos x="88" y="34"/>
              </a:cxn>
              <a:cxn ang="0">
                <a:pos x="108" y="25"/>
              </a:cxn>
              <a:cxn ang="0">
                <a:pos x="131" y="20"/>
              </a:cxn>
              <a:cxn ang="0">
                <a:pos x="181" y="11"/>
              </a:cxn>
              <a:cxn ang="0">
                <a:pos x="234" y="6"/>
              </a:cxn>
              <a:cxn ang="0">
                <a:pos x="294" y="0"/>
              </a:cxn>
              <a:cxn ang="0">
                <a:pos x="358" y="0"/>
              </a:cxn>
              <a:cxn ang="0">
                <a:pos x="411" y="0"/>
              </a:cxn>
              <a:cxn ang="0">
                <a:pos x="461" y="6"/>
              </a:cxn>
              <a:cxn ang="0">
                <a:pos x="484" y="6"/>
              </a:cxn>
              <a:cxn ang="0">
                <a:pos x="504" y="11"/>
              </a:cxn>
              <a:cxn ang="0">
                <a:pos x="523" y="15"/>
              </a:cxn>
              <a:cxn ang="0">
                <a:pos x="543" y="20"/>
              </a:cxn>
              <a:cxn ang="0">
                <a:pos x="558" y="25"/>
              </a:cxn>
              <a:cxn ang="0">
                <a:pos x="573" y="30"/>
              </a:cxn>
              <a:cxn ang="0">
                <a:pos x="583" y="39"/>
              </a:cxn>
              <a:cxn ang="0">
                <a:pos x="587" y="45"/>
              </a:cxn>
              <a:cxn ang="0">
                <a:pos x="592" y="54"/>
              </a:cxn>
              <a:cxn ang="0">
                <a:pos x="598" y="59"/>
              </a:cxn>
              <a:cxn ang="0">
                <a:pos x="592" y="69"/>
              </a:cxn>
              <a:cxn ang="0">
                <a:pos x="587" y="79"/>
              </a:cxn>
              <a:cxn ang="0">
                <a:pos x="578" y="89"/>
              </a:cxn>
              <a:cxn ang="0">
                <a:pos x="568" y="93"/>
              </a:cxn>
              <a:cxn ang="0">
                <a:pos x="558" y="103"/>
              </a:cxn>
              <a:cxn ang="0">
                <a:pos x="539" y="108"/>
              </a:cxn>
              <a:cxn ang="0">
                <a:pos x="523" y="118"/>
              </a:cxn>
              <a:cxn ang="0">
                <a:pos x="504" y="123"/>
              </a:cxn>
              <a:cxn ang="0">
                <a:pos x="480" y="128"/>
              </a:cxn>
              <a:cxn ang="0">
                <a:pos x="445" y="137"/>
              </a:cxn>
              <a:cxn ang="0">
                <a:pos x="392" y="142"/>
              </a:cxn>
              <a:cxn ang="0">
                <a:pos x="333" y="148"/>
              </a:cxn>
              <a:cxn ang="0">
                <a:pos x="274" y="153"/>
              </a:cxn>
              <a:cxn ang="0">
                <a:pos x="215" y="153"/>
              </a:cxn>
              <a:cxn ang="0">
                <a:pos x="161" y="148"/>
              </a:cxn>
              <a:cxn ang="0">
                <a:pos x="122" y="148"/>
              </a:cxn>
              <a:cxn ang="0">
                <a:pos x="102" y="142"/>
              </a:cxn>
              <a:cxn ang="0">
                <a:pos x="83" y="137"/>
              </a:cxn>
              <a:cxn ang="0">
                <a:pos x="63" y="133"/>
              </a:cxn>
              <a:cxn ang="0">
                <a:pos x="49" y="128"/>
              </a:cxn>
              <a:cxn ang="0">
                <a:pos x="34" y="123"/>
              </a:cxn>
              <a:cxn ang="0">
                <a:pos x="24" y="118"/>
              </a:cxn>
              <a:cxn ang="0">
                <a:pos x="9" y="108"/>
              </a:cxn>
              <a:cxn ang="0">
                <a:pos x="5" y="103"/>
              </a:cxn>
              <a:cxn ang="0">
                <a:pos x="5" y="93"/>
              </a:cxn>
            </a:cxnLst>
            <a:rect l="0" t="0" r="r" b="b"/>
            <a:pathLst>
              <a:path w="598" h="153">
                <a:moveTo>
                  <a:pt x="0" y="89"/>
                </a:moveTo>
                <a:lnTo>
                  <a:pt x="5" y="84"/>
                </a:lnTo>
                <a:lnTo>
                  <a:pt x="5" y="79"/>
                </a:lnTo>
                <a:lnTo>
                  <a:pt x="5" y="73"/>
                </a:lnTo>
                <a:lnTo>
                  <a:pt x="9" y="73"/>
                </a:lnTo>
                <a:lnTo>
                  <a:pt x="14" y="69"/>
                </a:lnTo>
                <a:lnTo>
                  <a:pt x="19" y="64"/>
                </a:lnTo>
                <a:lnTo>
                  <a:pt x="24" y="59"/>
                </a:lnTo>
                <a:lnTo>
                  <a:pt x="28" y="59"/>
                </a:lnTo>
                <a:lnTo>
                  <a:pt x="39" y="54"/>
                </a:lnTo>
                <a:lnTo>
                  <a:pt x="44" y="50"/>
                </a:lnTo>
                <a:lnTo>
                  <a:pt x="49" y="50"/>
                </a:lnTo>
                <a:lnTo>
                  <a:pt x="58" y="39"/>
                </a:lnTo>
                <a:lnTo>
                  <a:pt x="69" y="39"/>
                </a:lnTo>
                <a:lnTo>
                  <a:pt x="78" y="34"/>
                </a:lnTo>
                <a:lnTo>
                  <a:pt x="88" y="34"/>
                </a:lnTo>
                <a:lnTo>
                  <a:pt x="97" y="30"/>
                </a:lnTo>
                <a:lnTo>
                  <a:pt x="108" y="25"/>
                </a:lnTo>
                <a:lnTo>
                  <a:pt x="117" y="25"/>
                </a:lnTo>
                <a:lnTo>
                  <a:pt x="131" y="20"/>
                </a:lnTo>
                <a:lnTo>
                  <a:pt x="156" y="15"/>
                </a:lnTo>
                <a:lnTo>
                  <a:pt x="181" y="11"/>
                </a:lnTo>
                <a:lnTo>
                  <a:pt x="205" y="11"/>
                </a:lnTo>
                <a:lnTo>
                  <a:pt x="234" y="6"/>
                </a:lnTo>
                <a:lnTo>
                  <a:pt x="264" y="0"/>
                </a:lnTo>
                <a:lnTo>
                  <a:pt x="294" y="0"/>
                </a:lnTo>
                <a:lnTo>
                  <a:pt x="323" y="0"/>
                </a:lnTo>
                <a:lnTo>
                  <a:pt x="358" y="0"/>
                </a:lnTo>
                <a:lnTo>
                  <a:pt x="381" y="0"/>
                </a:lnTo>
                <a:lnTo>
                  <a:pt x="411" y="0"/>
                </a:lnTo>
                <a:lnTo>
                  <a:pt x="436" y="0"/>
                </a:lnTo>
                <a:lnTo>
                  <a:pt x="461" y="6"/>
                </a:lnTo>
                <a:lnTo>
                  <a:pt x="475" y="6"/>
                </a:lnTo>
                <a:lnTo>
                  <a:pt x="484" y="6"/>
                </a:lnTo>
                <a:lnTo>
                  <a:pt x="495" y="11"/>
                </a:lnTo>
                <a:lnTo>
                  <a:pt x="504" y="11"/>
                </a:lnTo>
                <a:lnTo>
                  <a:pt x="514" y="15"/>
                </a:lnTo>
                <a:lnTo>
                  <a:pt x="523" y="15"/>
                </a:lnTo>
                <a:lnTo>
                  <a:pt x="534" y="20"/>
                </a:lnTo>
                <a:lnTo>
                  <a:pt x="543" y="20"/>
                </a:lnTo>
                <a:lnTo>
                  <a:pt x="553" y="25"/>
                </a:lnTo>
                <a:lnTo>
                  <a:pt x="558" y="25"/>
                </a:lnTo>
                <a:lnTo>
                  <a:pt x="568" y="30"/>
                </a:lnTo>
                <a:lnTo>
                  <a:pt x="573" y="30"/>
                </a:lnTo>
                <a:lnTo>
                  <a:pt x="578" y="34"/>
                </a:lnTo>
                <a:lnTo>
                  <a:pt x="583" y="39"/>
                </a:lnTo>
                <a:lnTo>
                  <a:pt x="587" y="39"/>
                </a:lnTo>
                <a:lnTo>
                  <a:pt x="587" y="45"/>
                </a:lnTo>
                <a:lnTo>
                  <a:pt x="592" y="50"/>
                </a:lnTo>
                <a:lnTo>
                  <a:pt x="592" y="54"/>
                </a:lnTo>
                <a:lnTo>
                  <a:pt x="598" y="54"/>
                </a:lnTo>
                <a:lnTo>
                  <a:pt x="598" y="59"/>
                </a:lnTo>
                <a:lnTo>
                  <a:pt x="598" y="64"/>
                </a:lnTo>
                <a:lnTo>
                  <a:pt x="592" y="69"/>
                </a:lnTo>
                <a:lnTo>
                  <a:pt x="592" y="73"/>
                </a:lnTo>
                <a:lnTo>
                  <a:pt x="587" y="79"/>
                </a:lnTo>
                <a:lnTo>
                  <a:pt x="583" y="84"/>
                </a:lnTo>
                <a:lnTo>
                  <a:pt x="578" y="89"/>
                </a:lnTo>
                <a:lnTo>
                  <a:pt x="573" y="89"/>
                </a:lnTo>
                <a:lnTo>
                  <a:pt x="568" y="93"/>
                </a:lnTo>
                <a:lnTo>
                  <a:pt x="564" y="98"/>
                </a:lnTo>
                <a:lnTo>
                  <a:pt x="558" y="103"/>
                </a:lnTo>
                <a:lnTo>
                  <a:pt x="548" y="103"/>
                </a:lnTo>
                <a:lnTo>
                  <a:pt x="539" y="108"/>
                </a:lnTo>
                <a:lnTo>
                  <a:pt x="529" y="114"/>
                </a:lnTo>
                <a:lnTo>
                  <a:pt x="523" y="118"/>
                </a:lnTo>
                <a:lnTo>
                  <a:pt x="514" y="118"/>
                </a:lnTo>
                <a:lnTo>
                  <a:pt x="504" y="123"/>
                </a:lnTo>
                <a:lnTo>
                  <a:pt x="489" y="123"/>
                </a:lnTo>
                <a:lnTo>
                  <a:pt x="480" y="128"/>
                </a:lnTo>
                <a:lnTo>
                  <a:pt x="470" y="128"/>
                </a:lnTo>
                <a:lnTo>
                  <a:pt x="445" y="137"/>
                </a:lnTo>
                <a:lnTo>
                  <a:pt x="420" y="137"/>
                </a:lnTo>
                <a:lnTo>
                  <a:pt x="392" y="142"/>
                </a:lnTo>
                <a:lnTo>
                  <a:pt x="362" y="148"/>
                </a:lnTo>
                <a:lnTo>
                  <a:pt x="333" y="148"/>
                </a:lnTo>
                <a:lnTo>
                  <a:pt x="303" y="153"/>
                </a:lnTo>
                <a:lnTo>
                  <a:pt x="274" y="153"/>
                </a:lnTo>
                <a:lnTo>
                  <a:pt x="245" y="153"/>
                </a:lnTo>
                <a:lnTo>
                  <a:pt x="215" y="153"/>
                </a:lnTo>
                <a:lnTo>
                  <a:pt x="186" y="153"/>
                </a:lnTo>
                <a:lnTo>
                  <a:pt x="161" y="148"/>
                </a:lnTo>
                <a:lnTo>
                  <a:pt x="136" y="148"/>
                </a:lnTo>
                <a:lnTo>
                  <a:pt x="122" y="148"/>
                </a:lnTo>
                <a:lnTo>
                  <a:pt x="112" y="142"/>
                </a:lnTo>
                <a:lnTo>
                  <a:pt x="102" y="142"/>
                </a:lnTo>
                <a:lnTo>
                  <a:pt x="92" y="142"/>
                </a:lnTo>
                <a:lnTo>
                  <a:pt x="83" y="137"/>
                </a:lnTo>
                <a:lnTo>
                  <a:pt x="73" y="137"/>
                </a:lnTo>
                <a:lnTo>
                  <a:pt x="63" y="133"/>
                </a:lnTo>
                <a:lnTo>
                  <a:pt x="53" y="133"/>
                </a:lnTo>
                <a:lnTo>
                  <a:pt x="49" y="128"/>
                </a:lnTo>
                <a:lnTo>
                  <a:pt x="39" y="128"/>
                </a:lnTo>
                <a:lnTo>
                  <a:pt x="34" y="123"/>
                </a:lnTo>
                <a:lnTo>
                  <a:pt x="28" y="118"/>
                </a:lnTo>
                <a:lnTo>
                  <a:pt x="24" y="118"/>
                </a:lnTo>
                <a:lnTo>
                  <a:pt x="19" y="114"/>
                </a:lnTo>
                <a:lnTo>
                  <a:pt x="9" y="108"/>
                </a:lnTo>
                <a:lnTo>
                  <a:pt x="9" y="103"/>
                </a:lnTo>
                <a:lnTo>
                  <a:pt x="5" y="103"/>
                </a:lnTo>
                <a:lnTo>
                  <a:pt x="5" y="98"/>
                </a:lnTo>
                <a:lnTo>
                  <a:pt x="5" y="93"/>
                </a:lnTo>
                <a:lnTo>
                  <a:pt x="0" y="89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594" name="Freeform 58"/>
          <p:cNvSpPr>
            <a:spLocks/>
          </p:cNvSpPr>
          <p:nvPr/>
        </p:nvSpPr>
        <p:spPr bwMode="auto">
          <a:xfrm>
            <a:off x="3923780" y="3546909"/>
            <a:ext cx="291286" cy="69849"/>
          </a:xfrm>
          <a:custGeom>
            <a:avLst/>
            <a:gdLst/>
            <a:ahLst/>
            <a:cxnLst>
              <a:cxn ang="0">
                <a:pos x="0" y="89"/>
              </a:cxn>
              <a:cxn ang="0">
                <a:pos x="5" y="79"/>
              </a:cxn>
              <a:cxn ang="0">
                <a:pos x="9" y="73"/>
              </a:cxn>
              <a:cxn ang="0">
                <a:pos x="19" y="64"/>
              </a:cxn>
              <a:cxn ang="0">
                <a:pos x="28" y="59"/>
              </a:cxn>
              <a:cxn ang="0">
                <a:pos x="44" y="50"/>
              </a:cxn>
              <a:cxn ang="0">
                <a:pos x="58" y="39"/>
              </a:cxn>
              <a:cxn ang="0">
                <a:pos x="78" y="34"/>
              </a:cxn>
              <a:cxn ang="0">
                <a:pos x="97" y="30"/>
              </a:cxn>
              <a:cxn ang="0">
                <a:pos x="117" y="25"/>
              </a:cxn>
              <a:cxn ang="0">
                <a:pos x="156" y="15"/>
              </a:cxn>
              <a:cxn ang="0">
                <a:pos x="205" y="11"/>
              </a:cxn>
              <a:cxn ang="0">
                <a:pos x="264" y="0"/>
              </a:cxn>
              <a:cxn ang="0">
                <a:pos x="323" y="0"/>
              </a:cxn>
              <a:cxn ang="0">
                <a:pos x="381" y="0"/>
              </a:cxn>
              <a:cxn ang="0">
                <a:pos x="436" y="0"/>
              </a:cxn>
              <a:cxn ang="0">
                <a:pos x="475" y="6"/>
              </a:cxn>
              <a:cxn ang="0">
                <a:pos x="495" y="11"/>
              </a:cxn>
              <a:cxn ang="0">
                <a:pos x="514" y="15"/>
              </a:cxn>
              <a:cxn ang="0">
                <a:pos x="534" y="20"/>
              </a:cxn>
              <a:cxn ang="0">
                <a:pos x="553" y="25"/>
              </a:cxn>
              <a:cxn ang="0">
                <a:pos x="568" y="30"/>
              </a:cxn>
              <a:cxn ang="0">
                <a:pos x="578" y="34"/>
              </a:cxn>
              <a:cxn ang="0">
                <a:pos x="587" y="39"/>
              </a:cxn>
              <a:cxn ang="0">
                <a:pos x="592" y="50"/>
              </a:cxn>
              <a:cxn ang="0">
                <a:pos x="598" y="54"/>
              </a:cxn>
              <a:cxn ang="0">
                <a:pos x="598" y="64"/>
              </a:cxn>
              <a:cxn ang="0">
                <a:pos x="592" y="73"/>
              </a:cxn>
              <a:cxn ang="0">
                <a:pos x="583" y="84"/>
              </a:cxn>
              <a:cxn ang="0">
                <a:pos x="573" y="89"/>
              </a:cxn>
              <a:cxn ang="0">
                <a:pos x="564" y="98"/>
              </a:cxn>
              <a:cxn ang="0">
                <a:pos x="548" y="103"/>
              </a:cxn>
              <a:cxn ang="0">
                <a:pos x="529" y="114"/>
              </a:cxn>
              <a:cxn ang="0">
                <a:pos x="514" y="118"/>
              </a:cxn>
              <a:cxn ang="0">
                <a:pos x="489" y="123"/>
              </a:cxn>
              <a:cxn ang="0">
                <a:pos x="470" y="128"/>
              </a:cxn>
              <a:cxn ang="0">
                <a:pos x="420" y="137"/>
              </a:cxn>
              <a:cxn ang="0">
                <a:pos x="362" y="148"/>
              </a:cxn>
              <a:cxn ang="0">
                <a:pos x="303" y="153"/>
              </a:cxn>
              <a:cxn ang="0">
                <a:pos x="245" y="153"/>
              </a:cxn>
              <a:cxn ang="0">
                <a:pos x="186" y="153"/>
              </a:cxn>
              <a:cxn ang="0">
                <a:pos x="136" y="148"/>
              </a:cxn>
              <a:cxn ang="0">
                <a:pos x="112" y="142"/>
              </a:cxn>
              <a:cxn ang="0">
                <a:pos x="92" y="142"/>
              </a:cxn>
              <a:cxn ang="0">
                <a:pos x="73" y="137"/>
              </a:cxn>
              <a:cxn ang="0">
                <a:pos x="53" y="133"/>
              </a:cxn>
              <a:cxn ang="0">
                <a:pos x="39" y="128"/>
              </a:cxn>
              <a:cxn ang="0">
                <a:pos x="28" y="118"/>
              </a:cxn>
              <a:cxn ang="0">
                <a:pos x="14" y="114"/>
              </a:cxn>
              <a:cxn ang="0">
                <a:pos x="9" y="103"/>
              </a:cxn>
              <a:cxn ang="0">
                <a:pos x="5" y="98"/>
              </a:cxn>
              <a:cxn ang="0">
                <a:pos x="0" y="89"/>
              </a:cxn>
            </a:cxnLst>
            <a:rect l="0" t="0" r="r" b="b"/>
            <a:pathLst>
              <a:path w="598" h="153">
                <a:moveTo>
                  <a:pt x="0" y="89"/>
                </a:moveTo>
                <a:lnTo>
                  <a:pt x="0" y="89"/>
                </a:lnTo>
                <a:lnTo>
                  <a:pt x="5" y="84"/>
                </a:lnTo>
                <a:lnTo>
                  <a:pt x="5" y="79"/>
                </a:lnTo>
                <a:lnTo>
                  <a:pt x="5" y="73"/>
                </a:lnTo>
                <a:lnTo>
                  <a:pt x="9" y="73"/>
                </a:lnTo>
                <a:lnTo>
                  <a:pt x="14" y="69"/>
                </a:lnTo>
                <a:lnTo>
                  <a:pt x="19" y="64"/>
                </a:lnTo>
                <a:lnTo>
                  <a:pt x="24" y="59"/>
                </a:lnTo>
                <a:lnTo>
                  <a:pt x="28" y="59"/>
                </a:lnTo>
                <a:lnTo>
                  <a:pt x="39" y="54"/>
                </a:lnTo>
                <a:lnTo>
                  <a:pt x="44" y="50"/>
                </a:lnTo>
                <a:lnTo>
                  <a:pt x="49" y="45"/>
                </a:lnTo>
                <a:lnTo>
                  <a:pt x="58" y="39"/>
                </a:lnTo>
                <a:lnTo>
                  <a:pt x="69" y="39"/>
                </a:lnTo>
                <a:lnTo>
                  <a:pt x="78" y="34"/>
                </a:lnTo>
                <a:lnTo>
                  <a:pt x="88" y="34"/>
                </a:lnTo>
                <a:lnTo>
                  <a:pt x="97" y="30"/>
                </a:lnTo>
                <a:lnTo>
                  <a:pt x="108" y="25"/>
                </a:lnTo>
                <a:lnTo>
                  <a:pt x="117" y="25"/>
                </a:lnTo>
                <a:lnTo>
                  <a:pt x="131" y="20"/>
                </a:lnTo>
                <a:lnTo>
                  <a:pt x="156" y="15"/>
                </a:lnTo>
                <a:lnTo>
                  <a:pt x="181" y="11"/>
                </a:lnTo>
                <a:lnTo>
                  <a:pt x="205" y="11"/>
                </a:lnTo>
                <a:lnTo>
                  <a:pt x="234" y="6"/>
                </a:lnTo>
                <a:lnTo>
                  <a:pt x="264" y="0"/>
                </a:lnTo>
                <a:lnTo>
                  <a:pt x="294" y="0"/>
                </a:lnTo>
                <a:lnTo>
                  <a:pt x="323" y="0"/>
                </a:lnTo>
                <a:lnTo>
                  <a:pt x="358" y="0"/>
                </a:lnTo>
                <a:lnTo>
                  <a:pt x="381" y="0"/>
                </a:lnTo>
                <a:lnTo>
                  <a:pt x="411" y="0"/>
                </a:lnTo>
                <a:lnTo>
                  <a:pt x="436" y="0"/>
                </a:lnTo>
                <a:lnTo>
                  <a:pt x="461" y="6"/>
                </a:lnTo>
                <a:lnTo>
                  <a:pt x="475" y="6"/>
                </a:lnTo>
                <a:lnTo>
                  <a:pt x="484" y="6"/>
                </a:lnTo>
                <a:lnTo>
                  <a:pt x="495" y="11"/>
                </a:lnTo>
                <a:lnTo>
                  <a:pt x="504" y="11"/>
                </a:lnTo>
                <a:lnTo>
                  <a:pt x="514" y="15"/>
                </a:lnTo>
                <a:lnTo>
                  <a:pt x="523" y="15"/>
                </a:lnTo>
                <a:lnTo>
                  <a:pt x="534" y="20"/>
                </a:lnTo>
                <a:lnTo>
                  <a:pt x="543" y="20"/>
                </a:lnTo>
                <a:lnTo>
                  <a:pt x="553" y="25"/>
                </a:lnTo>
                <a:lnTo>
                  <a:pt x="558" y="25"/>
                </a:lnTo>
                <a:lnTo>
                  <a:pt x="568" y="30"/>
                </a:lnTo>
                <a:lnTo>
                  <a:pt x="573" y="30"/>
                </a:lnTo>
                <a:lnTo>
                  <a:pt x="578" y="34"/>
                </a:lnTo>
                <a:lnTo>
                  <a:pt x="583" y="39"/>
                </a:lnTo>
                <a:lnTo>
                  <a:pt x="587" y="39"/>
                </a:lnTo>
                <a:lnTo>
                  <a:pt x="587" y="45"/>
                </a:lnTo>
                <a:lnTo>
                  <a:pt x="592" y="50"/>
                </a:lnTo>
                <a:lnTo>
                  <a:pt x="592" y="54"/>
                </a:lnTo>
                <a:lnTo>
                  <a:pt x="598" y="54"/>
                </a:lnTo>
                <a:lnTo>
                  <a:pt x="598" y="59"/>
                </a:lnTo>
                <a:lnTo>
                  <a:pt x="598" y="64"/>
                </a:lnTo>
                <a:lnTo>
                  <a:pt x="592" y="69"/>
                </a:lnTo>
                <a:lnTo>
                  <a:pt x="592" y="73"/>
                </a:lnTo>
                <a:lnTo>
                  <a:pt x="587" y="79"/>
                </a:lnTo>
                <a:lnTo>
                  <a:pt x="583" y="84"/>
                </a:lnTo>
                <a:lnTo>
                  <a:pt x="578" y="89"/>
                </a:lnTo>
                <a:lnTo>
                  <a:pt x="573" y="89"/>
                </a:lnTo>
                <a:lnTo>
                  <a:pt x="568" y="93"/>
                </a:lnTo>
                <a:lnTo>
                  <a:pt x="564" y="98"/>
                </a:lnTo>
                <a:lnTo>
                  <a:pt x="558" y="103"/>
                </a:lnTo>
                <a:lnTo>
                  <a:pt x="548" y="103"/>
                </a:lnTo>
                <a:lnTo>
                  <a:pt x="539" y="108"/>
                </a:lnTo>
                <a:lnTo>
                  <a:pt x="529" y="114"/>
                </a:lnTo>
                <a:lnTo>
                  <a:pt x="523" y="118"/>
                </a:lnTo>
                <a:lnTo>
                  <a:pt x="514" y="118"/>
                </a:lnTo>
                <a:lnTo>
                  <a:pt x="504" y="123"/>
                </a:lnTo>
                <a:lnTo>
                  <a:pt x="489" y="123"/>
                </a:lnTo>
                <a:lnTo>
                  <a:pt x="480" y="128"/>
                </a:lnTo>
                <a:lnTo>
                  <a:pt x="470" y="128"/>
                </a:lnTo>
                <a:lnTo>
                  <a:pt x="445" y="137"/>
                </a:lnTo>
                <a:lnTo>
                  <a:pt x="420" y="137"/>
                </a:lnTo>
                <a:lnTo>
                  <a:pt x="392" y="142"/>
                </a:lnTo>
                <a:lnTo>
                  <a:pt x="362" y="148"/>
                </a:lnTo>
                <a:lnTo>
                  <a:pt x="333" y="148"/>
                </a:lnTo>
                <a:lnTo>
                  <a:pt x="303" y="153"/>
                </a:lnTo>
                <a:lnTo>
                  <a:pt x="274" y="153"/>
                </a:lnTo>
                <a:lnTo>
                  <a:pt x="245" y="153"/>
                </a:lnTo>
                <a:lnTo>
                  <a:pt x="215" y="153"/>
                </a:lnTo>
                <a:lnTo>
                  <a:pt x="186" y="153"/>
                </a:lnTo>
                <a:lnTo>
                  <a:pt x="161" y="148"/>
                </a:lnTo>
                <a:lnTo>
                  <a:pt x="136" y="148"/>
                </a:lnTo>
                <a:lnTo>
                  <a:pt x="122" y="148"/>
                </a:lnTo>
                <a:lnTo>
                  <a:pt x="112" y="142"/>
                </a:lnTo>
                <a:lnTo>
                  <a:pt x="102" y="142"/>
                </a:lnTo>
                <a:lnTo>
                  <a:pt x="92" y="142"/>
                </a:lnTo>
                <a:lnTo>
                  <a:pt x="83" y="137"/>
                </a:lnTo>
                <a:lnTo>
                  <a:pt x="73" y="137"/>
                </a:lnTo>
                <a:lnTo>
                  <a:pt x="63" y="133"/>
                </a:lnTo>
                <a:lnTo>
                  <a:pt x="53" y="133"/>
                </a:lnTo>
                <a:lnTo>
                  <a:pt x="49" y="128"/>
                </a:lnTo>
                <a:lnTo>
                  <a:pt x="39" y="128"/>
                </a:lnTo>
                <a:lnTo>
                  <a:pt x="34" y="123"/>
                </a:lnTo>
                <a:lnTo>
                  <a:pt x="28" y="118"/>
                </a:lnTo>
                <a:lnTo>
                  <a:pt x="24" y="118"/>
                </a:lnTo>
                <a:lnTo>
                  <a:pt x="14" y="114"/>
                </a:lnTo>
                <a:lnTo>
                  <a:pt x="9" y="108"/>
                </a:lnTo>
                <a:lnTo>
                  <a:pt x="9" y="103"/>
                </a:lnTo>
                <a:lnTo>
                  <a:pt x="5" y="103"/>
                </a:lnTo>
                <a:lnTo>
                  <a:pt x="5" y="98"/>
                </a:lnTo>
                <a:lnTo>
                  <a:pt x="5" y="93"/>
                </a:lnTo>
                <a:lnTo>
                  <a:pt x="0" y="89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595" name="Freeform 59"/>
          <p:cNvSpPr>
            <a:spLocks/>
          </p:cNvSpPr>
          <p:nvPr/>
        </p:nvSpPr>
        <p:spPr bwMode="auto">
          <a:xfrm>
            <a:off x="3331014" y="3585258"/>
            <a:ext cx="288373" cy="73959"/>
          </a:xfrm>
          <a:custGeom>
            <a:avLst/>
            <a:gdLst/>
            <a:ahLst/>
            <a:cxnLst>
              <a:cxn ang="0">
                <a:pos x="5" y="103"/>
              </a:cxn>
              <a:cxn ang="0">
                <a:pos x="5" y="92"/>
              </a:cxn>
              <a:cxn ang="0">
                <a:pos x="14" y="83"/>
              </a:cxn>
              <a:cxn ang="0">
                <a:pos x="30" y="73"/>
              </a:cxn>
              <a:cxn ang="0">
                <a:pos x="39" y="64"/>
              </a:cxn>
              <a:cxn ang="0">
                <a:pos x="59" y="58"/>
              </a:cxn>
              <a:cxn ang="0">
                <a:pos x="74" y="49"/>
              </a:cxn>
              <a:cxn ang="0">
                <a:pos x="94" y="44"/>
              </a:cxn>
              <a:cxn ang="0">
                <a:pos x="113" y="39"/>
              </a:cxn>
              <a:cxn ang="0">
                <a:pos x="138" y="30"/>
              </a:cxn>
              <a:cxn ang="0">
                <a:pos x="177" y="19"/>
              </a:cxn>
              <a:cxn ang="0">
                <a:pos x="230" y="9"/>
              </a:cxn>
              <a:cxn ang="0">
                <a:pos x="289" y="5"/>
              </a:cxn>
              <a:cxn ang="0">
                <a:pos x="348" y="0"/>
              </a:cxn>
              <a:cxn ang="0">
                <a:pos x="406" y="0"/>
              </a:cxn>
              <a:cxn ang="0">
                <a:pos x="456" y="0"/>
              </a:cxn>
              <a:cxn ang="0">
                <a:pos x="481" y="0"/>
              </a:cxn>
              <a:cxn ang="0">
                <a:pos x="500" y="5"/>
              </a:cxn>
              <a:cxn ang="0">
                <a:pos x="520" y="9"/>
              </a:cxn>
              <a:cxn ang="0">
                <a:pos x="539" y="9"/>
              </a:cxn>
              <a:cxn ang="0">
                <a:pos x="554" y="14"/>
              </a:cxn>
              <a:cxn ang="0">
                <a:pos x="569" y="19"/>
              </a:cxn>
              <a:cxn ang="0">
                <a:pos x="578" y="30"/>
              </a:cxn>
              <a:cxn ang="0">
                <a:pos x="589" y="34"/>
              </a:cxn>
              <a:cxn ang="0">
                <a:pos x="593" y="44"/>
              </a:cxn>
              <a:cxn ang="0">
                <a:pos x="593" y="53"/>
              </a:cxn>
              <a:cxn ang="0">
                <a:pos x="593" y="64"/>
              </a:cxn>
              <a:cxn ang="0">
                <a:pos x="589" y="69"/>
              </a:cxn>
              <a:cxn ang="0">
                <a:pos x="578" y="78"/>
              </a:cxn>
              <a:cxn ang="0">
                <a:pos x="569" y="83"/>
              </a:cxn>
              <a:cxn ang="0">
                <a:pos x="554" y="92"/>
              </a:cxn>
              <a:cxn ang="0">
                <a:pos x="539" y="103"/>
              </a:cxn>
              <a:cxn ang="0">
                <a:pos x="525" y="108"/>
              </a:cxn>
              <a:cxn ang="0">
                <a:pos x="500" y="117"/>
              </a:cxn>
              <a:cxn ang="0">
                <a:pos x="481" y="122"/>
              </a:cxn>
              <a:cxn ang="0">
                <a:pos x="461" y="127"/>
              </a:cxn>
              <a:cxn ang="0">
                <a:pos x="422" y="137"/>
              </a:cxn>
              <a:cxn ang="0">
                <a:pos x="363" y="147"/>
              </a:cxn>
              <a:cxn ang="0">
                <a:pos x="304" y="156"/>
              </a:cxn>
              <a:cxn ang="0">
                <a:pos x="245" y="161"/>
              </a:cxn>
              <a:cxn ang="0">
                <a:pos x="191" y="161"/>
              </a:cxn>
              <a:cxn ang="0">
                <a:pos x="138" y="161"/>
              </a:cxn>
              <a:cxn ang="0">
                <a:pos x="113" y="156"/>
              </a:cxn>
              <a:cxn ang="0">
                <a:pos x="94" y="156"/>
              </a:cxn>
              <a:cxn ang="0">
                <a:pos x="74" y="152"/>
              </a:cxn>
              <a:cxn ang="0">
                <a:pos x="59" y="147"/>
              </a:cxn>
              <a:cxn ang="0">
                <a:pos x="39" y="142"/>
              </a:cxn>
              <a:cxn ang="0">
                <a:pos x="30" y="137"/>
              </a:cxn>
              <a:cxn ang="0">
                <a:pos x="19" y="133"/>
              </a:cxn>
              <a:cxn ang="0">
                <a:pos x="10" y="122"/>
              </a:cxn>
              <a:cxn ang="0">
                <a:pos x="5" y="117"/>
              </a:cxn>
              <a:cxn ang="0">
                <a:pos x="0" y="108"/>
              </a:cxn>
            </a:cxnLst>
            <a:rect l="0" t="0" r="r" b="b"/>
            <a:pathLst>
              <a:path w="593" h="161">
                <a:moveTo>
                  <a:pt x="0" y="108"/>
                </a:moveTo>
                <a:lnTo>
                  <a:pt x="5" y="103"/>
                </a:lnTo>
                <a:lnTo>
                  <a:pt x="5" y="98"/>
                </a:lnTo>
                <a:lnTo>
                  <a:pt x="5" y="92"/>
                </a:lnTo>
                <a:lnTo>
                  <a:pt x="10" y="92"/>
                </a:lnTo>
                <a:lnTo>
                  <a:pt x="14" y="83"/>
                </a:lnTo>
                <a:lnTo>
                  <a:pt x="19" y="78"/>
                </a:lnTo>
                <a:lnTo>
                  <a:pt x="30" y="73"/>
                </a:lnTo>
                <a:lnTo>
                  <a:pt x="35" y="69"/>
                </a:lnTo>
                <a:lnTo>
                  <a:pt x="39" y="64"/>
                </a:lnTo>
                <a:lnTo>
                  <a:pt x="49" y="64"/>
                </a:lnTo>
                <a:lnTo>
                  <a:pt x="59" y="58"/>
                </a:lnTo>
                <a:lnTo>
                  <a:pt x="64" y="53"/>
                </a:lnTo>
                <a:lnTo>
                  <a:pt x="74" y="49"/>
                </a:lnTo>
                <a:lnTo>
                  <a:pt x="83" y="49"/>
                </a:lnTo>
                <a:lnTo>
                  <a:pt x="94" y="44"/>
                </a:lnTo>
                <a:lnTo>
                  <a:pt x="103" y="39"/>
                </a:lnTo>
                <a:lnTo>
                  <a:pt x="113" y="39"/>
                </a:lnTo>
                <a:lnTo>
                  <a:pt x="128" y="34"/>
                </a:lnTo>
                <a:lnTo>
                  <a:pt x="138" y="30"/>
                </a:lnTo>
                <a:lnTo>
                  <a:pt x="152" y="30"/>
                </a:lnTo>
                <a:lnTo>
                  <a:pt x="177" y="19"/>
                </a:lnTo>
                <a:lnTo>
                  <a:pt x="201" y="14"/>
                </a:lnTo>
                <a:lnTo>
                  <a:pt x="230" y="9"/>
                </a:lnTo>
                <a:lnTo>
                  <a:pt x="260" y="5"/>
                </a:lnTo>
                <a:lnTo>
                  <a:pt x="289" y="5"/>
                </a:lnTo>
                <a:lnTo>
                  <a:pt x="319" y="0"/>
                </a:lnTo>
                <a:lnTo>
                  <a:pt x="348" y="0"/>
                </a:lnTo>
                <a:lnTo>
                  <a:pt x="378" y="0"/>
                </a:lnTo>
                <a:lnTo>
                  <a:pt x="406" y="0"/>
                </a:lnTo>
                <a:lnTo>
                  <a:pt x="431" y="0"/>
                </a:lnTo>
                <a:lnTo>
                  <a:pt x="456" y="0"/>
                </a:lnTo>
                <a:lnTo>
                  <a:pt x="470" y="0"/>
                </a:lnTo>
                <a:lnTo>
                  <a:pt x="481" y="0"/>
                </a:lnTo>
                <a:lnTo>
                  <a:pt x="490" y="5"/>
                </a:lnTo>
                <a:lnTo>
                  <a:pt x="500" y="5"/>
                </a:lnTo>
                <a:lnTo>
                  <a:pt x="515" y="5"/>
                </a:lnTo>
                <a:lnTo>
                  <a:pt x="520" y="9"/>
                </a:lnTo>
                <a:lnTo>
                  <a:pt x="529" y="9"/>
                </a:lnTo>
                <a:lnTo>
                  <a:pt x="539" y="9"/>
                </a:lnTo>
                <a:lnTo>
                  <a:pt x="550" y="14"/>
                </a:lnTo>
                <a:lnTo>
                  <a:pt x="554" y="14"/>
                </a:lnTo>
                <a:lnTo>
                  <a:pt x="559" y="19"/>
                </a:lnTo>
                <a:lnTo>
                  <a:pt x="569" y="19"/>
                </a:lnTo>
                <a:lnTo>
                  <a:pt x="573" y="24"/>
                </a:lnTo>
                <a:lnTo>
                  <a:pt x="578" y="30"/>
                </a:lnTo>
                <a:lnTo>
                  <a:pt x="583" y="34"/>
                </a:lnTo>
                <a:lnTo>
                  <a:pt x="589" y="34"/>
                </a:lnTo>
                <a:lnTo>
                  <a:pt x="589" y="39"/>
                </a:lnTo>
                <a:lnTo>
                  <a:pt x="593" y="44"/>
                </a:lnTo>
                <a:lnTo>
                  <a:pt x="593" y="49"/>
                </a:lnTo>
                <a:lnTo>
                  <a:pt x="593" y="53"/>
                </a:lnTo>
                <a:lnTo>
                  <a:pt x="593" y="58"/>
                </a:lnTo>
                <a:lnTo>
                  <a:pt x="593" y="64"/>
                </a:lnTo>
                <a:lnTo>
                  <a:pt x="589" y="64"/>
                </a:lnTo>
                <a:lnTo>
                  <a:pt x="589" y="69"/>
                </a:lnTo>
                <a:lnTo>
                  <a:pt x="583" y="73"/>
                </a:lnTo>
                <a:lnTo>
                  <a:pt x="578" y="78"/>
                </a:lnTo>
                <a:lnTo>
                  <a:pt x="573" y="78"/>
                </a:lnTo>
                <a:lnTo>
                  <a:pt x="569" y="83"/>
                </a:lnTo>
                <a:lnTo>
                  <a:pt x="564" y="88"/>
                </a:lnTo>
                <a:lnTo>
                  <a:pt x="554" y="92"/>
                </a:lnTo>
                <a:lnTo>
                  <a:pt x="550" y="98"/>
                </a:lnTo>
                <a:lnTo>
                  <a:pt x="539" y="103"/>
                </a:lnTo>
                <a:lnTo>
                  <a:pt x="529" y="103"/>
                </a:lnTo>
                <a:lnTo>
                  <a:pt x="525" y="108"/>
                </a:lnTo>
                <a:lnTo>
                  <a:pt x="515" y="112"/>
                </a:lnTo>
                <a:lnTo>
                  <a:pt x="500" y="117"/>
                </a:lnTo>
                <a:lnTo>
                  <a:pt x="490" y="117"/>
                </a:lnTo>
                <a:lnTo>
                  <a:pt x="481" y="122"/>
                </a:lnTo>
                <a:lnTo>
                  <a:pt x="470" y="127"/>
                </a:lnTo>
                <a:lnTo>
                  <a:pt x="461" y="127"/>
                </a:lnTo>
                <a:lnTo>
                  <a:pt x="447" y="133"/>
                </a:lnTo>
                <a:lnTo>
                  <a:pt x="422" y="137"/>
                </a:lnTo>
                <a:lnTo>
                  <a:pt x="392" y="142"/>
                </a:lnTo>
                <a:lnTo>
                  <a:pt x="363" y="147"/>
                </a:lnTo>
                <a:lnTo>
                  <a:pt x="339" y="152"/>
                </a:lnTo>
                <a:lnTo>
                  <a:pt x="304" y="156"/>
                </a:lnTo>
                <a:lnTo>
                  <a:pt x="275" y="156"/>
                </a:lnTo>
                <a:lnTo>
                  <a:pt x="245" y="161"/>
                </a:lnTo>
                <a:lnTo>
                  <a:pt x="216" y="161"/>
                </a:lnTo>
                <a:lnTo>
                  <a:pt x="191" y="161"/>
                </a:lnTo>
                <a:lnTo>
                  <a:pt x="162" y="161"/>
                </a:lnTo>
                <a:lnTo>
                  <a:pt x="138" y="161"/>
                </a:lnTo>
                <a:lnTo>
                  <a:pt x="128" y="156"/>
                </a:lnTo>
                <a:lnTo>
                  <a:pt x="113" y="156"/>
                </a:lnTo>
                <a:lnTo>
                  <a:pt x="103" y="156"/>
                </a:lnTo>
                <a:lnTo>
                  <a:pt x="94" y="156"/>
                </a:lnTo>
                <a:lnTo>
                  <a:pt x="83" y="152"/>
                </a:lnTo>
                <a:lnTo>
                  <a:pt x="74" y="152"/>
                </a:lnTo>
                <a:lnTo>
                  <a:pt x="64" y="147"/>
                </a:lnTo>
                <a:lnTo>
                  <a:pt x="59" y="147"/>
                </a:lnTo>
                <a:lnTo>
                  <a:pt x="49" y="142"/>
                </a:lnTo>
                <a:lnTo>
                  <a:pt x="39" y="142"/>
                </a:lnTo>
                <a:lnTo>
                  <a:pt x="35" y="137"/>
                </a:lnTo>
                <a:lnTo>
                  <a:pt x="30" y="137"/>
                </a:lnTo>
                <a:lnTo>
                  <a:pt x="25" y="133"/>
                </a:lnTo>
                <a:lnTo>
                  <a:pt x="19" y="133"/>
                </a:lnTo>
                <a:lnTo>
                  <a:pt x="14" y="127"/>
                </a:lnTo>
                <a:lnTo>
                  <a:pt x="10" y="122"/>
                </a:lnTo>
                <a:lnTo>
                  <a:pt x="5" y="122"/>
                </a:lnTo>
                <a:lnTo>
                  <a:pt x="5" y="117"/>
                </a:lnTo>
                <a:lnTo>
                  <a:pt x="5" y="112"/>
                </a:lnTo>
                <a:lnTo>
                  <a:pt x="0" y="108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596" name="Freeform 60"/>
          <p:cNvSpPr>
            <a:spLocks/>
          </p:cNvSpPr>
          <p:nvPr/>
        </p:nvSpPr>
        <p:spPr bwMode="auto">
          <a:xfrm>
            <a:off x="3331014" y="3585258"/>
            <a:ext cx="288373" cy="73959"/>
          </a:xfrm>
          <a:custGeom>
            <a:avLst/>
            <a:gdLst/>
            <a:ahLst/>
            <a:cxnLst>
              <a:cxn ang="0">
                <a:pos x="0" y="108"/>
              </a:cxn>
              <a:cxn ang="0">
                <a:pos x="5" y="98"/>
              </a:cxn>
              <a:cxn ang="0">
                <a:pos x="10" y="88"/>
              </a:cxn>
              <a:cxn ang="0">
                <a:pos x="19" y="78"/>
              </a:cxn>
              <a:cxn ang="0">
                <a:pos x="35" y="69"/>
              </a:cxn>
              <a:cxn ang="0">
                <a:pos x="49" y="64"/>
              </a:cxn>
              <a:cxn ang="0">
                <a:pos x="64" y="53"/>
              </a:cxn>
              <a:cxn ang="0">
                <a:pos x="83" y="49"/>
              </a:cxn>
              <a:cxn ang="0">
                <a:pos x="103" y="39"/>
              </a:cxn>
              <a:cxn ang="0">
                <a:pos x="128" y="34"/>
              </a:cxn>
              <a:cxn ang="0">
                <a:pos x="152" y="24"/>
              </a:cxn>
              <a:cxn ang="0">
                <a:pos x="201" y="14"/>
              </a:cxn>
              <a:cxn ang="0">
                <a:pos x="260" y="5"/>
              </a:cxn>
              <a:cxn ang="0">
                <a:pos x="319" y="0"/>
              </a:cxn>
              <a:cxn ang="0">
                <a:pos x="378" y="0"/>
              </a:cxn>
              <a:cxn ang="0">
                <a:pos x="431" y="0"/>
              </a:cxn>
              <a:cxn ang="0">
                <a:pos x="470" y="0"/>
              </a:cxn>
              <a:cxn ang="0">
                <a:pos x="490" y="5"/>
              </a:cxn>
              <a:cxn ang="0">
                <a:pos x="509" y="5"/>
              </a:cxn>
              <a:cxn ang="0">
                <a:pos x="529" y="9"/>
              </a:cxn>
              <a:cxn ang="0">
                <a:pos x="550" y="14"/>
              </a:cxn>
              <a:cxn ang="0">
                <a:pos x="559" y="19"/>
              </a:cxn>
              <a:cxn ang="0">
                <a:pos x="573" y="24"/>
              </a:cxn>
              <a:cxn ang="0">
                <a:pos x="583" y="34"/>
              </a:cxn>
              <a:cxn ang="0">
                <a:pos x="589" y="39"/>
              </a:cxn>
              <a:cxn ang="0">
                <a:pos x="593" y="49"/>
              </a:cxn>
              <a:cxn ang="0">
                <a:pos x="593" y="58"/>
              </a:cxn>
              <a:cxn ang="0">
                <a:pos x="589" y="64"/>
              </a:cxn>
              <a:cxn ang="0">
                <a:pos x="583" y="73"/>
              </a:cxn>
              <a:cxn ang="0">
                <a:pos x="573" y="78"/>
              </a:cxn>
              <a:cxn ang="0">
                <a:pos x="564" y="88"/>
              </a:cxn>
              <a:cxn ang="0">
                <a:pos x="550" y="98"/>
              </a:cxn>
              <a:cxn ang="0">
                <a:pos x="529" y="103"/>
              </a:cxn>
              <a:cxn ang="0">
                <a:pos x="509" y="112"/>
              </a:cxn>
              <a:cxn ang="0">
                <a:pos x="490" y="117"/>
              </a:cxn>
              <a:cxn ang="0">
                <a:pos x="470" y="127"/>
              </a:cxn>
              <a:cxn ang="0">
                <a:pos x="447" y="133"/>
              </a:cxn>
              <a:cxn ang="0">
                <a:pos x="392" y="142"/>
              </a:cxn>
              <a:cxn ang="0">
                <a:pos x="339" y="152"/>
              </a:cxn>
              <a:cxn ang="0">
                <a:pos x="275" y="156"/>
              </a:cxn>
              <a:cxn ang="0">
                <a:pos x="216" y="161"/>
              </a:cxn>
              <a:cxn ang="0">
                <a:pos x="162" y="161"/>
              </a:cxn>
              <a:cxn ang="0">
                <a:pos x="128" y="156"/>
              </a:cxn>
              <a:cxn ang="0">
                <a:pos x="103" y="156"/>
              </a:cxn>
              <a:cxn ang="0">
                <a:pos x="83" y="152"/>
              </a:cxn>
              <a:cxn ang="0">
                <a:pos x="64" y="147"/>
              </a:cxn>
              <a:cxn ang="0">
                <a:pos x="49" y="142"/>
              </a:cxn>
              <a:cxn ang="0">
                <a:pos x="35" y="137"/>
              </a:cxn>
              <a:cxn ang="0">
                <a:pos x="25" y="133"/>
              </a:cxn>
              <a:cxn ang="0">
                <a:pos x="14" y="127"/>
              </a:cxn>
              <a:cxn ang="0">
                <a:pos x="5" y="122"/>
              </a:cxn>
              <a:cxn ang="0">
                <a:pos x="5" y="112"/>
              </a:cxn>
            </a:cxnLst>
            <a:rect l="0" t="0" r="r" b="b"/>
            <a:pathLst>
              <a:path w="593" h="161">
                <a:moveTo>
                  <a:pt x="0" y="108"/>
                </a:moveTo>
                <a:lnTo>
                  <a:pt x="0" y="108"/>
                </a:lnTo>
                <a:lnTo>
                  <a:pt x="5" y="103"/>
                </a:lnTo>
                <a:lnTo>
                  <a:pt x="5" y="98"/>
                </a:lnTo>
                <a:lnTo>
                  <a:pt x="5" y="92"/>
                </a:lnTo>
                <a:lnTo>
                  <a:pt x="10" y="88"/>
                </a:lnTo>
                <a:lnTo>
                  <a:pt x="14" y="83"/>
                </a:lnTo>
                <a:lnTo>
                  <a:pt x="19" y="78"/>
                </a:lnTo>
                <a:lnTo>
                  <a:pt x="30" y="73"/>
                </a:lnTo>
                <a:lnTo>
                  <a:pt x="35" y="69"/>
                </a:lnTo>
                <a:lnTo>
                  <a:pt x="39" y="64"/>
                </a:lnTo>
                <a:lnTo>
                  <a:pt x="49" y="64"/>
                </a:lnTo>
                <a:lnTo>
                  <a:pt x="54" y="58"/>
                </a:lnTo>
                <a:lnTo>
                  <a:pt x="64" y="53"/>
                </a:lnTo>
                <a:lnTo>
                  <a:pt x="74" y="49"/>
                </a:lnTo>
                <a:lnTo>
                  <a:pt x="83" y="49"/>
                </a:lnTo>
                <a:lnTo>
                  <a:pt x="94" y="44"/>
                </a:lnTo>
                <a:lnTo>
                  <a:pt x="103" y="39"/>
                </a:lnTo>
                <a:lnTo>
                  <a:pt x="113" y="39"/>
                </a:lnTo>
                <a:lnTo>
                  <a:pt x="128" y="34"/>
                </a:lnTo>
                <a:lnTo>
                  <a:pt x="138" y="30"/>
                </a:lnTo>
                <a:lnTo>
                  <a:pt x="152" y="24"/>
                </a:lnTo>
                <a:lnTo>
                  <a:pt x="177" y="19"/>
                </a:lnTo>
                <a:lnTo>
                  <a:pt x="201" y="14"/>
                </a:lnTo>
                <a:lnTo>
                  <a:pt x="230" y="9"/>
                </a:lnTo>
                <a:lnTo>
                  <a:pt x="260" y="5"/>
                </a:lnTo>
                <a:lnTo>
                  <a:pt x="289" y="5"/>
                </a:lnTo>
                <a:lnTo>
                  <a:pt x="319" y="0"/>
                </a:lnTo>
                <a:lnTo>
                  <a:pt x="348" y="0"/>
                </a:lnTo>
                <a:lnTo>
                  <a:pt x="378" y="0"/>
                </a:lnTo>
                <a:lnTo>
                  <a:pt x="406" y="0"/>
                </a:lnTo>
                <a:lnTo>
                  <a:pt x="431" y="0"/>
                </a:lnTo>
                <a:lnTo>
                  <a:pt x="456" y="0"/>
                </a:lnTo>
                <a:lnTo>
                  <a:pt x="470" y="0"/>
                </a:lnTo>
                <a:lnTo>
                  <a:pt x="481" y="0"/>
                </a:lnTo>
                <a:lnTo>
                  <a:pt x="490" y="5"/>
                </a:lnTo>
                <a:lnTo>
                  <a:pt x="500" y="5"/>
                </a:lnTo>
                <a:lnTo>
                  <a:pt x="509" y="5"/>
                </a:lnTo>
                <a:lnTo>
                  <a:pt x="520" y="9"/>
                </a:lnTo>
                <a:lnTo>
                  <a:pt x="529" y="9"/>
                </a:lnTo>
                <a:lnTo>
                  <a:pt x="539" y="9"/>
                </a:lnTo>
                <a:lnTo>
                  <a:pt x="550" y="14"/>
                </a:lnTo>
                <a:lnTo>
                  <a:pt x="554" y="14"/>
                </a:lnTo>
                <a:lnTo>
                  <a:pt x="559" y="19"/>
                </a:lnTo>
                <a:lnTo>
                  <a:pt x="569" y="19"/>
                </a:lnTo>
                <a:lnTo>
                  <a:pt x="573" y="24"/>
                </a:lnTo>
                <a:lnTo>
                  <a:pt x="578" y="30"/>
                </a:lnTo>
                <a:lnTo>
                  <a:pt x="583" y="34"/>
                </a:lnTo>
                <a:lnTo>
                  <a:pt x="589" y="34"/>
                </a:lnTo>
                <a:lnTo>
                  <a:pt x="589" y="39"/>
                </a:lnTo>
                <a:lnTo>
                  <a:pt x="593" y="44"/>
                </a:lnTo>
                <a:lnTo>
                  <a:pt x="593" y="49"/>
                </a:lnTo>
                <a:lnTo>
                  <a:pt x="593" y="53"/>
                </a:lnTo>
                <a:lnTo>
                  <a:pt x="593" y="58"/>
                </a:lnTo>
                <a:lnTo>
                  <a:pt x="593" y="64"/>
                </a:lnTo>
                <a:lnTo>
                  <a:pt x="589" y="64"/>
                </a:lnTo>
                <a:lnTo>
                  <a:pt x="589" y="69"/>
                </a:lnTo>
                <a:lnTo>
                  <a:pt x="583" y="73"/>
                </a:lnTo>
                <a:lnTo>
                  <a:pt x="578" y="78"/>
                </a:lnTo>
                <a:lnTo>
                  <a:pt x="573" y="78"/>
                </a:lnTo>
                <a:lnTo>
                  <a:pt x="569" y="83"/>
                </a:lnTo>
                <a:lnTo>
                  <a:pt x="564" y="88"/>
                </a:lnTo>
                <a:lnTo>
                  <a:pt x="554" y="92"/>
                </a:lnTo>
                <a:lnTo>
                  <a:pt x="550" y="98"/>
                </a:lnTo>
                <a:lnTo>
                  <a:pt x="539" y="103"/>
                </a:lnTo>
                <a:lnTo>
                  <a:pt x="529" y="103"/>
                </a:lnTo>
                <a:lnTo>
                  <a:pt x="525" y="108"/>
                </a:lnTo>
                <a:lnTo>
                  <a:pt x="509" y="112"/>
                </a:lnTo>
                <a:lnTo>
                  <a:pt x="500" y="117"/>
                </a:lnTo>
                <a:lnTo>
                  <a:pt x="490" y="117"/>
                </a:lnTo>
                <a:lnTo>
                  <a:pt x="481" y="122"/>
                </a:lnTo>
                <a:lnTo>
                  <a:pt x="470" y="127"/>
                </a:lnTo>
                <a:lnTo>
                  <a:pt x="461" y="127"/>
                </a:lnTo>
                <a:lnTo>
                  <a:pt x="447" y="133"/>
                </a:lnTo>
                <a:lnTo>
                  <a:pt x="422" y="137"/>
                </a:lnTo>
                <a:lnTo>
                  <a:pt x="392" y="142"/>
                </a:lnTo>
                <a:lnTo>
                  <a:pt x="363" y="147"/>
                </a:lnTo>
                <a:lnTo>
                  <a:pt x="339" y="152"/>
                </a:lnTo>
                <a:lnTo>
                  <a:pt x="304" y="156"/>
                </a:lnTo>
                <a:lnTo>
                  <a:pt x="275" y="156"/>
                </a:lnTo>
                <a:lnTo>
                  <a:pt x="245" y="161"/>
                </a:lnTo>
                <a:lnTo>
                  <a:pt x="216" y="161"/>
                </a:lnTo>
                <a:lnTo>
                  <a:pt x="186" y="161"/>
                </a:lnTo>
                <a:lnTo>
                  <a:pt x="162" y="161"/>
                </a:lnTo>
                <a:lnTo>
                  <a:pt x="138" y="161"/>
                </a:lnTo>
                <a:lnTo>
                  <a:pt x="128" y="156"/>
                </a:lnTo>
                <a:lnTo>
                  <a:pt x="113" y="156"/>
                </a:lnTo>
                <a:lnTo>
                  <a:pt x="103" y="156"/>
                </a:lnTo>
                <a:lnTo>
                  <a:pt x="94" y="152"/>
                </a:lnTo>
                <a:lnTo>
                  <a:pt x="83" y="152"/>
                </a:lnTo>
                <a:lnTo>
                  <a:pt x="74" y="152"/>
                </a:lnTo>
                <a:lnTo>
                  <a:pt x="64" y="147"/>
                </a:lnTo>
                <a:lnTo>
                  <a:pt x="54" y="147"/>
                </a:lnTo>
                <a:lnTo>
                  <a:pt x="49" y="142"/>
                </a:lnTo>
                <a:lnTo>
                  <a:pt x="39" y="142"/>
                </a:lnTo>
                <a:lnTo>
                  <a:pt x="35" y="137"/>
                </a:lnTo>
                <a:lnTo>
                  <a:pt x="30" y="137"/>
                </a:lnTo>
                <a:lnTo>
                  <a:pt x="25" y="133"/>
                </a:lnTo>
                <a:lnTo>
                  <a:pt x="19" y="133"/>
                </a:lnTo>
                <a:lnTo>
                  <a:pt x="14" y="127"/>
                </a:lnTo>
                <a:lnTo>
                  <a:pt x="10" y="122"/>
                </a:lnTo>
                <a:lnTo>
                  <a:pt x="5" y="122"/>
                </a:lnTo>
                <a:lnTo>
                  <a:pt x="5" y="117"/>
                </a:lnTo>
                <a:lnTo>
                  <a:pt x="5" y="112"/>
                </a:lnTo>
                <a:lnTo>
                  <a:pt x="0" y="108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597" name="Freeform 61"/>
          <p:cNvSpPr>
            <a:spLocks/>
          </p:cNvSpPr>
          <p:nvPr/>
        </p:nvSpPr>
        <p:spPr bwMode="auto">
          <a:xfrm>
            <a:off x="2738247" y="3634564"/>
            <a:ext cx="286917" cy="76698"/>
          </a:xfrm>
          <a:custGeom>
            <a:avLst/>
            <a:gdLst/>
            <a:ahLst/>
            <a:cxnLst>
              <a:cxn ang="0">
                <a:pos x="0" y="117"/>
              </a:cxn>
              <a:cxn ang="0">
                <a:pos x="5" y="103"/>
              </a:cxn>
              <a:cxn ang="0">
                <a:pos x="16" y="92"/>
              </a:cxn>
              <a:cxn ang="0">
                <a:pos x="25" y="83"/>
              </a:cxn>
              <a:cxn ang="0">
                <a:pos x="40" y="78"/>
              </a:cxn>
              <a:cxn ang="0">
                <a:pos x="55" y="68"/>
              </a:cxn>
              <a:cxn ang="0">
                <a:pos x="69" y="64"/>
              </a:cxn>
              <a:cxn ang="0">
                <a:pos x="89" y="53"/>
              </a:cxn>
              <a:cxn ang="0">
                <a:pos x="114" y="48"/>
              </a:cxn>
              <a:cxn ang="0">
                <a:pos x="133" y="39"/>
              </a:cxn>
              <a:cxn ang="0">
                <a:pos x="172" y="29"/>
              </a:cxn>
              <a:cxn ang="0">
                <a:pos x="227" y="19"/>
              </a:cxn>
              <a:cxn ang="0">
                <a:pos x="285" y="9"/>
              </a:cxn>
              <a:cxn ang="0">
                <a:pos x="344" y="4"/>
              </a:cxn>
              <a:cxn ang="0">
                <a:pos x="403" y="0"/>
              </a:cxn>
              <a:cxn ang="0">
                <a:pos x="452" y="4"/>
              </a:cxn>
              <a:cxn ang="0">
                <a:pos x="476" y="4"/>
              </a:cxn>
              <a:cxn ang="0">
                <a:pos x="495" y="4"/>
              </a:cxn>
              <a:cxn ang="0">
                <a:pos x="515" y="9"/>
              </a:cxn>
              <a:cxn ang="0">
                <a:pos x="536" y="14"/>
              </a:cxn>
              <a:cxn ang="0">
                <a:pos x="550" y="19"/>
              </a:cxn>
              <a:cxn ang="0">
                <a:pos x="564" y="25"/>
              </a:cxn>
              <a:cxn ang="0">
                <a:pos x="575" y="29"/>
              </a:cxn>
              <a:cxn ang="0">
                <a:pos x="584" y="34"/>
              </a:cxn>
              <a:cxn ang="0">
                <a:pos x="589" y="39"/>
              </a:cxn>
              <a:cxn ang="0">
                <a:pos x="589" y="48"/>
              </a:cxn>
              <a:cxn ang="0">
                <a:pos x="589" y="58"/>
              </a:cxn>
              <a:cxn ang="0">
                <a:pos x="584" y="68"/>
              </a:cxn>
              <a:cxn ang="0">
                <a:pos x="575" y="78"/>
              </a:cxn>
              <a:cxn ang="0">
                <a:pos x="564" y="83"/>
              </a:cxn>
              <a:cxn ang="0">
                <a:pos x="550" y="92"/>
              </a:cxn>
              <a:cxn ang="0">
                <a:pos x="536" y="103"/>
              </a:cxn>
              <a:cxn ang="0">
                <a:pos x="520" y="112"/>
              </a:cxn>
              <a:cxn ang="0">
                <a:pos x="501" y="117"/>
              </a:cxn>
              <a:cxn ang="0">
                <a:pos x="481" y="122"/>
              </a:cxn>
              <a:cxn ang="0">
                <a:pos x="456" y="132"/>
              </a:cxn>
              <a:cxn ang="0">
                <a:pos x="417" y="142"/>
              </a:cxn>
              <a:cxn ang="0">
                <a:pos x="364" y="151"/>
              </a:cxn>
              <a:cxn ang="0">
                <a:pos x="305" y="161"/>
              </a:cxn>
              <a:cxn ang="0">
                <a:pos x="246" y="167"/>
              </a:cxn>
              <a:cxn ang="0">
                <a:pos x="187" y="167"/>
              </a:cxn>
              <a:cxn ang="0">
                <a:pos x="138" y="167"/>
              </a:cxn>
              <a:cxn ang="0">
                <a:pos x="114" y="167"/>
              </a:cxn>
              <a:cxn ang="0">
                <a:pos x="94" y="161"/>
              </a:cxn>
              <a:cxn ang="0">
                <a:pos x="74" y="161"/>
              </a:cxn>
              <a:cxn ang="0">
                <a:pos x="55" y="156"/>
              </a:cxn>
              <a:cxn ang="0">
                <a:pos x="40" y="151"/>
              </a:cxn>
              <a:cxn ang="0">
                <a:pos x="25" y="147"/>
              </a:cxn>
              <a:cxn ang="0">
                <a:pos x="16" y="142"/>
              </a:cxn>
              <a:cxn ang="0">
                <a:pos x="5" y="137"/>
              </a:cxn>
              <a:cxn ang="0">
                <a:pos x="0" y="127"/>
              </a:cxn>
            </a:cxnLst>
            <a:rect l="0" t="0" r="r" b="b"/>
            <a:pathLst>
              <a:path w="589" h="167">
                <a:moveTo>
                  <a:pt x="0" y="122"/>
                </a:moveTo>
                <a:lnTo>
                  <a:pt x="0" y="117"/>
                </a:lnTo>
                <a:lnTo>
                  <a:pt x="0" y="112"/>
                </a:lnTo>
                <a:lnTo>
                  <a:pt x="5" y="103"/>
                </a:lnTo>
                <a:lnTo>
                  <a:pt x="11" y="98"/>
                </a:lnTo>
                <a:lnTo>
                  <a:pt x="16" y="92"/>
                </a:lnTo>
                <a:lnTo>
                  <a:pt x="21" y="87"/>
                </a:lnTo>
                <a:lnTo>
                  <a:pt x="25" y="83"/>
                </a:lnTo>
                <a:lnTo>
                  <a:pt x="30" y="83"/>
                </a:lnTo>
                <a:lnTo>
                  <a:pt x="40" y="78"/>
                </a:lnTo>
                <a:lnTo>
                  <a:pt x="45" y="73"/>
                </a:lnTo>
                <a:lnTo>
                  <a:pt x="55" y="68"/>
                </a:lnTo>
                <a:lnTo>
                  <a:pt x="60" y="64"/>
                </a:lnTo>
                <a:lnTo>
                  <a:pt x="69" y="64"/>
                </a:lnTo>
                <a:lnTo>
                  <a:pt x="80" y="58"/>
                </a:lnTo>
                <a:lnTo>
                  <a:pt x="89" y="53"/>
                </a:lnTo>
                <a:lnTo>
                  <a:pt x="99" y="48"/>
                </a:lnTo>
                <a:lnTo>
                  <a:pt x="114" y="48"/>
                </a:lnTo>
                <a:lnTo>
                  <a:pt x="124" y="44"/>
                </a:lnTo>
                <a:lnTo>
                  <a:pt x="133" y="39"/>
                </a:lnTo>
                <a:lnTo>
                  <a:pt x="147" y="34"/>
                </a:lnTo>
                <a:lnTo>
                  <a:pt x="172" y="29"/>
                </a:lnTo>
                <a:lnTo>
                  <a:pt x="197" y="25"/>
                </a:lnTo>
                <a:lnTo>
                  <a:pt x="227" y="19"/>
                </a:lnTo>
                <a:lnTo>
                  <a:pt x="256" y="14"/>
                </a:lnTo>
                <a:lnTo>
                  <a:pt x="285" y="9"/>
                </a:lnTo>
                <a:lnTo>
                  <a:pt x="314" y="4"/>
                </a:lnTo>
                <a:lnTo>
                  <a:pt x="344" y="4"/>
                </a:lnTo>
                <a:lnTo>
                  <a:pt x="373" y="4"/>
                </a:lnTo>
                <a:lnTo>
                  <a:pt x="403" y="0"/>
                </a:lnTo>
                <a:lnTo>
                  <a:pt x="427" y="0"/>
                </a:lnTo>
                <a:lnTo>
                  <a:pt x="452" y="4"/>
                </a:lnTo>
                <a:lnTo>
                  <a:pt x="467" y="4"/>
                </a:lnTo>
                <a:lnTo>
                  <a:pt x="476" y="4"/>
                </a:lnTo>
                <a:lnTo>
                  <a:pt x="486" y="4"/>
                </a:lnTo>
                <a:lnTo>
                  <a:pt x="495" y="4"/>
                </a:lnTo>
                <a:lnTo>
                  <a:pt x="506" y="9"/>
                </a:lnTo>
                <a:lnTo>
                  <a:pt x="515" y="9"/>
                </a:lnTo>
                <a:lnTo>
                  <a:pt x="525" y="9"/>
                </a:lnTo>
                <a:lnTo>
                  <a:pt x="536" y="14"/>
                </a:lnTo>
                <a:lnTo>
                  <a:pt x="545" y="14"/>
                </a:lnTo>
                <a:lnTo>
                  <a:pt x="550" y="19"/>
                </a:lnTo>
                <a:lnTo>
                  <a:pt x="559" y="19"/>
                </a:lnTo>
                <a:lnTo>
                  <a:pt x="564" y="25"/>
                </a:lnTo>
                <a:lnTo>
                  <a:pt x="569" y="25"/>
                </a:lnTo>
                <a:lnTo>
                  <a:pt x="575" y="29"/>
                </a:lnTo>
                <a:lnTo>
                  <a:pt x="579" y="29"/>
                </a:lnTo>
                <a:lnTo>
                  <a:pt x="584" y="34"/>
                </a:lnTo>
                <a:lnTo>
                  <a:pt x="584" y="39"/>
                </a:lnTo>
                <a:lnTo>
                  <a:pt x="589" y="39"/>
                </a:lnTo>
                <a:lnTo>
                  <a:pt x="589" y="44"/>
                </a:lnTo>
                <a:lnTo>
                  <a:pt x="589" y="48"/>
                </a:lnTo>
                <a:lnTo>
                  <a:pt x="589" y="53"/>
                </a:lnTo>
                <a:lnTo>
                  <a:pt x="589" y="58"/>
                </a:lnTo>
                <a:lnTo>
                  <a:pt x="589" y="64"/>
                </a:lnTo>
                <a:lnTo>
                  <a:pt x="584" y="68"/>
                </a:lnTo>
                <a:lnTo>
                  <a:pt x="579" y="73"/>
                </a:lnTo>
                <a:lnTo>
                  <a:pt x="575" y="78"/>
                </a:lnTo>
                <a:lnTo>
                  <a:pt x="569" y="83"/>
                </a:lnTo>
                <a:lnTo>
                  <a:pt x="564" y="83"/>
                </a:lnTo>
                <a:lnTo>
                  <a:pt x="559" y="87"/>
                </a:lnTo>
                <a:lnTo>
                  <a:pt x="550" y="92"/>
                </a:lnTo>
                <a:lnTo>
                  <a:pt x="545" y="98"/>
                </a:lnTo>
                <a:lnTo>
                  <a:pt x="536" y="103"/>
                </a:lnTo>
                <a:lnTo>
                  <a:pt x="530" y="103"/>
                </a:lnTo>
                <a:lnTo>
                  <a:pt x="520" y="112"/>
                </a:lnTo>
                <a:lnTo>
                  <a:pt x="511" y="112"/>
                </a:lnTo>
                <a:lnTo>
                  <a:pt x="501" y="117"/>
                </a:lnTo>
                <a:lnTo>
                  <a:pt x="491" y="122"/>
                </a:lnTo>
                <a:lnTo>
                  <a:pt x="481" y="122"/>
                </a:lnTo>
                <a:lnTo>
                  <a:pt x="467" y="127"/>
                </a:lnTo>
                <a:lnTo>
                  <a:pt x="456" y="132"/>
                </a:lnTo>
                <a:lnTo>
                  <a:pt x="447" y="137"/>
                </a:lnTo>
                <a:lnTo>
                  <a:pt x="417" y="142"/>
                </a:lnTo>
                <a:lnTo>
                  <a:pt x="392" y="147"/>
                </a:lnTo>
                <a:lnTo>
                  <a:pt x="364" y="151"/>
                </a:lnTo>
                <a:lnTo>
                  <a:pt x="334" y="156"/>
                </a:lnTo>
                <a:lnTo>
                  <a:pt x="305" y="161"/>
                </a:lnTo>
                <a:lnTo>
                  <a:pt x="275" y="161"/>
                </a:lnTo>
                <a:lnTo>
                  <a:pt x="246" y="167"/>
                </a:lnTo>
                <a:lnTo>
                  <a:pt x="216" y="167"/>
                </a:lnTo>
                <a:lnTo>
                  <a:pt x="187" y="167"/>
                </a:lnTo>
                <a:lnTo>
                  <a:pt x="163" y="167"/>
                </a:lnTo>
                <a:lnTo>
                  <a:pt x="138" y="167"/>
                </a:lnTo>
                <a:lnTo>
                  <a:pt x="128" y="167"/>
                </a:lnTo>
                <a:lnTo>
                  <a:pt x="114" y="167"/>
                </a:lnTo>
                <a:lnTo>
                  <a:pt x="103" y="167"/>
                </a:lnTo>
                <a:lnTo>
                  <a:pt x="94" y="161"/>
                </a:lnTo>
                <a:lnTo>
                  <a:pt x="84" y="161"/>
                </a:lnTo>
                <a:lnTo>
                  <a:pt x="74" y="161"/>
                </a:lnTo>
                <a:lnTo>
                  <a:pt x="64" y="161"/>
                </a:lnTo>
                <a:lnTo>
                  <a:pt x="55" y="156"/>
                </a:lnTo>
                <a:lnTo>
                  <a:pt x="50" y="156"/>
                </a:lnTo>
                <a:lnTo>
                  <a:pt x="40" y="151"/>
                </a:lnTo>
                <a:lnTo>
                  <a:pt x="35" y="151"/>
                </a:lnTo>
                <a:lnTo>
                  <a:pt x="25" y="147"/>
                </a:lnTo>
                <a:lnTo>
                  <a:pt x="21" y="147"/>
                </a:lnTo>
                <a:lnTo>
                  <a:pt x="16" y="142"/>
                </a:lnTo>
                <a:lnTo>
                  <a:pt x="11" y="137"/>
                </a:lnTo>
                <a:lnTo>
                  <a:pt x="5" y="137"/>
                </a:lnTo>
                <a:lnTo>
                  <a:pt x="5" y="132"/>
                </a:lnTo>
                <a:lnTo>
                  <a:pt x="0" y="127"/>
                </a:lnTo>
                <a:lnTo>
                  <a:pt x="0" y="12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598" name="Freeform 62"/>
          <p:cNvSpPr>
            <a:spLocks/>
          </p:cNvSpPr>
          <p:nvPr/>
        </p:nvSpPr>
        <p:spPr bwMode="auto">
          <a:xfrm>
            <a:off x="2738247" y="3634564"/>
            <a:ext cx="286917" cy="76698"/>
          </a:xfrm>
          <a:custGeom>
            <a:avLst/>
            <a:gdLst/>
            <a:ahLst/>
            <a:cxnLst>
              <a:cxn ang="0">
                <a:pos x="0" y="117"/>
              </a:cxn>
              <a:cxn ang="0">
                <a:pos x="0" y="107"/>
              </a:cxn>
              <a:cxn ang="0">
                <a:pos x="11" y="98"/>
              </a:cxn>
              <a:cxn ang="0">
                <a:pos x="21" y="87"/>
              </a:cxn>
              <a:cxn ang="0">
                <a:pos x="30" y="83"/>
              </a:cxn>
              <a:cxn ang="0">
                <a:pos x="45" y="73"/>
              </a:cxn>
              <a:cxn ang="0">
                <a:pos x="60" y="64"/>
              </a:cxn>
              <a:cxn ang="0">
                <a:pos x="80" y="58"/>
              </a:cxn>
              <a:cxn ang="0">
                <a:pos x="99" y="48"/>
              </a:cxn>
              <a:cxn ang="0">
                <a:pos x="124" y="44"/>
              </a:cxn>
              <a:cxn ang="0">
                <a:pos x="147" y="34"/>
              </a:cxn>
              <a:cxn ang="0">
                <a:pos x="197" y="25"/>
              </a:cxn>
              <a:cxn ang="0">
                <a:pos x="256" y="14"/>
              </a:cxn>
              <a:cxn ang="0">
                <a:pos x="314" y="4"/>
              </a:cxn>
              <a:cxn ang="0">
                <a:pos x="373" y="4"/>
              </a:cxn>
              <a:cxn ang="0">
                <a:pos x="427" y="0"/>
              </a:cxn>
              <a:cxn ang="0">
                <a:pos x="467" y="4"/>
              </a:cxn>
              <a:cxn ang="0">
                <a:pos x="486" y="4"/>
              </a:cxn>
              <a:cxn ang="0">
                <a:pos x="506" y="9"/>
              </a:cxn>
              <a:cxn ang="0">
                <a:pos x="525" y="9"/>
              </a:cxn>
              <a:cxn ang="0">
                <a:pos x="545" y="14"/>
              </a:cxn>
              <a:cxn ang="0">
                <a:pos x="555" y="19"/>
              </a:cxn>
              <a:cxn ang="0">
                <a:pos x="569" y="25"/>
              </a:cxn>
              <a:cxn ang="0">
                <a:pos x="579" y="29"/>
              </a:cxn>
              <a:cxn ang="0">
                <a:pos x="584" y="39"/>
              </a:cxn>
              <a:cxn ang="0">
                <a:pos x="589" y="44"/>
              </a:cxn>
              <a:cxn ang="0">
                <a:pos x="589" y="53"/>
              </a:cxn>
              <a:cxn ang="0">
                <a:pos x="589" y="64"/>
              </a:cxn>
              <a:cxn ang="0">
                <a:pos x="579" y="73"/>
              </a:cxn>
              <a:cxn ang="0">
                <a:pos x="569" y="83"/>
              </a:cxn>
              <a:cxn ang="0">
                <a:pos x="559" y="87"/>
              </a:cxn>
              <a:cxn ang="0">
                <a:pos x="545" y="98"/>
              </a:cxn>
              <a:cxn ang="0">
                <a:pos x="530" y="103"/>
              </a:cxn>
              <a:cxn ang="0">
                <a:pos x="511" y="112"/>
              </a:cxn>
              <a:cxn ang="0">
                <a:pos x="491" y="122"/>
              </a:cxn>
              <a:cxn ang="0">
                <a:pos x="467" y="127"/>
              </a:cxn>
              <a:cxn ang="0">
                <a:pos x="447" y="137"/>
              </a:cxn>
              <a:cxn ang="0">
                <a:pos x="392" y="147"/>
              </a:cxn>
              <a:cxn ang="0">
                <a:pos x="334" y="156"/>
              </a:cxn>
              <a:cxn ang="0">
                <a:pos x="275" y="161"/>
              </a:cxn>
              <a:cxn ang="0">
                <a:pos x="216" y="167"/>
              </a:cxn>
              <a:cxn ang="0">
                <a:pos x="163" y="167"/>
              </a:cxn>
              <a:cxn ang="0">
                <a:pos x="128" y="167"/>
              </a:cxn>
              <a:cxn ang="0">
                <a:pos x="103" y="167"/>
              </a:cxn>
              <a:cxn ang="0">
                <a:pos x="84" y="161"/>
              </a:cxn>
              <a:cxn ang="0">
                <a:pos x="64" y="161"/>
              </a:cxn>
              <a:cxn ang="0">
                <a:pos x="50" y="156"/>
              </a:cxn>
              <a:cxn ang="0">
                <a:pos x="30" y="151"/>
              </a:cxn>
              <a:cxn ang="0">
                <a:pos x="21" y="147"/>
              </a:cxn>
              <a:cxn ang="0">
                <a:pos x="11" y="137"/>
              </a:cxn>
              <a:cxn ang="0">
                <a:pos x="5" y="132"/>
              </a:cxn>
              <a:cxn ang="0">
                <a:pos x="0" y="122"/>
              </a:cxn>
            </a:cxnLst>
            <a:rect l="0" t="0" r="r" b="b"/>
            <a:pathLst>
              <a:path w="589" h="167">
                <a:moveTo>
                  <a:pt x="0" y="122"/>
                </a:moveTo>
                <a:lnTo>
                  <a:pt x="0" y="117"/>
                </a:lnTo>
                <a:lnTo>
                  <a:pt x="0" y="112"/>
                </a:lnTo>
                <a:lnTo>
                  <a:pt x="0" y="107"/>
                </a:lnTo>
                <a:lnTo>
                  <a:pt x="5" y="103"/>
                </a:lnTo>
                <a:lnTo>
                  <a:pt x="11" y="98"/>
                </a:lnTo>
                <a:lnTo>
                  <a:pt x="16" y="92"/>
                </a:lnTo>
                <a:lnTo>
                  <a:pt x="21" y="87"/>
                </a:lnTo>
                <a:lnTo>
                  <a:pt x="25" y="83"/>
                </a:lnTo>
                <a:lnTo>
                  <a:pt x="30" y="83"/>
                </a:lnTo>
                <a:lnTo>
                  <a:pt x="40" y="78"/>
                </a:lnTo>
                <a:lnTo>
                  <a:pt x="45" y="73"/>
                </a:lnTo>
                <a:lnTo>
                  <a:pt x="55" y="68"/>
                </a:lnTo>
                <a:lnTo>
                  <a:pt x="60" y="64"/>
                </a:lnTo>
                <a:lnTo>
                  <a:pt x="69" y="64"/>
                </a:lnTo>
                <a:lnTo>
                  <a:pt x="80" y="58"/>
                </a:lnTo>
                <a:lnTo>
                  <a:pt x="89" y="53"/>
                </a:lnTo>
                <a:lnTo>
                  <a:pt x="99" y="48"/>
                </a:lnTo>
                <a:lnTo>
                  <a:pt x="114" y="44"/>
                </a:lnTo>
                <a:lnTo>
                  <a:pt x="124" y="44"/>
                </a:lnTo>
                <a:lnTo>
                  <a:pt x="133" y="39"/>
                </a:lnTo>
                <a:lnTo>
                  <a:pt x="147" y="34"/>
                </a:lnTo>
                <a:lnTo>
                  <a:pt x="172" y="29"/>
                </a:lnTo>
                <a:lnTo>
                  <a:pt x="197" y="25"/>
                </a:lnTo>
                <a:lnTo>
                  <a:pt x="227" y="19"/>
                </a:lnTo>
                <a:lnTo>
                  <a:pt x="256" y="14"/>
                </a:lnTo>
                <a:lnTo>
                  <a:pt x="285" y="9"/>
                </a:lnTo>
                <a:lnTo>
                  <a:pt x="314" y="4"/>
                </a:lnTo>
                <a:lnTo>
                  <a:pt x="344" y="4"/>
                </a:lnTo>
                <a:lnTo>
                  <a:pt x="373" y="4"/>
                </a:lnTo>
                <a:lnTo>
                  <a:pt x="403" y="0"/>
                </a:lnTo>
                <a:lnTo>
                  <a:pt x="427" y="0"/>
                </a:lnTo>
                <a:lnTo>
                  <a:pt x="452" y="4"/>
                </a:lnTo>
                <a:lnTo>
                  <a:pt x="467" y="4"/>
                </a:lnTo>
                <a:lnTo>
                  <a:pt x="476" y="4"/>
                </a:lnTo>
                <a:lnTo>
                  <a:pt x="486" y="4"/>
                </a:lnTo>
                <a:lnTo>
                  <a:pt x="495" y="4"/>
                </a:lnTo>
                <a:lnTo>
                  <a:pt x="506" y="9"/>
                </a:lnTo>
                <a:lnTo>
                  <a:pt x="515" y="9"/>
                </a:lnTo>
                <a:lnTo>
                  <a:pt x="525" y="9"/>
                </a:lnTo>
                <a:lnTo>
                  <a:pt x="536" y="14"/>
                </a:lnTo>
                <a:lnTo>
                  <a:pt x="545" y="14"/>
                </a:lnTo>
                <a:lnTo>
                  <a:pt x="550" y="19"/>
                </a:lnTo>
                <a:lnTo>
                  <a:pt x="555" y="19"/>
                </a:lnTo>
                <a:lnTo>
                  <a:pt x="564" y="25"/>
                </a:lnTo>
                <a:lnTo>
                  <a:pt x="569" y="25"/>
                </a:lnTo>
                <a:lnTo>
                  <a:pt x="575" y="29"/>
                </a:lnTo>
                <a:lnTo>
                  <a:pt x="579" y="29"/>
                </a:lnTo>
                <a:lnTo>
                  <a:pt x="584" y="34"/>
                </a:lnTo>
                <a:lnTo>
                  <a:pt x="584" y="39"/>
                </a:lnTo>
                <a:lnTo>
                  <a:pt x="589" y="39"/>
                </a:lnTo>
                <a:lnTo>
                  <a:pt x="589" y="44"/>
                </a:lnTo>
                <a:lnTo>
                  <a:pt x="589" y="48"/>
                </a:lnTo>
                <a:lnTo>
                  <a:pt x="589" y="53"/>
                </a:lnTo>
                <a:lnTo>
                  <a:pt x="589" y="58"/>
                </a:lnTo>
                <a:lnTo>
                  <a:pt x="589" y="64"/>
                </a:lnTo>
                <a:lnTo>
                  <a:pt x="584" y="68"/>
                </a:lnTo>
                <a:lnTo>
                  <a:pt x="579" y="73"/>
                </a:lnTo>
                <a:lnTo>
                  <a:pt x="575" y="78"/>
                </a:lnTo>
                <a:lnTo>
                  <a:pt x="569" y="83"/>
                </a:lnTo>
                <a:lnTo>
                  <a:pt x="564" y="83"/>
                </a:lnTo>
                <a:lnTo>
                  <a:pt x="559" y="87"/>
                </a:lnTo>
                <a:lnTo>
                  <a:pt x="550" y="92"/>
                </a:lnTo>
                <a:lnTo>
                  <a:pt x="545" y="98"/>
                </a:lnTo>
                <a:lnTo>
                  <a:pt x="536" y="103"/>
                </a:lnTo>
                <a:lnTo>
                  <a:pt x="530" y="103"/>
                </a:lnTo>
                <a:lnTo>
                  <a:pt x="520" y="107"/>
                </a:lnTo>
                <a:lnTo>
                  <a:pt x="511" y="112"/>
                </a:lnTo>
                <a:lnTo>
                  <a:pt x="501" y="117"/>
                </a:lnTo>
                <a:lnTo>
                  <a:pt x="491" y="122"/>
                </a:lnTo>
                <a:lnTo>
                  <a:pt x="481" y="122"/>
                </a:lnTo>
                <a:lnTo>
                  <a:pt x="467" y="127"/>
                </a:lnTo>
                <a:lnTo>
                  <a:pt x="456" y="132"/>
                </a:lnTo>
                <a:lnTo>
                  <a:pt x="447" y="137"/>
                </a:lnTo>
                <a:lnTo>
                  <a:pt x="417" y="142"/>
                </a:lnTo>
                <a:lnTo>
                  <a:pt x="392" y="147"/>
                </a:lnTo>
                <a:lnTo>
                  <a:pt x="364" y="151"/>
                </a:lnTo>
                <a:lnTo>
                  <a:pt x="334" y="156"/>
                </a:lnTo>
                <a:lnTo>
                  <a:pt x="305" y="161"/>
                </a:lnTo>
                <a:lnTo>
                  <a:pt x="275" y="161"/>
                </a:lnTo>
                <a:lnTo>
                  <a:pt x="246" y="167"/>
                </a:lnTo>
                <a:lnTo>
                  <a:pt x="216" y="167"/>
                </a:lnTo>
                <a:lnTo>
                  <a:pt x="187" y="167"/>
                </a:lnTo>
                <a:lnTo>
                  <a:pt x="163" y="167"/>
                </a:lnTo>
                <a:lnTo>
                  <a:pt x="138" y="167"/>
                </a:lnTo>
                <a:lnTo>
                  <a:pt x="128" y="167"/>
                </a:lnTo>
                <a:lnTo>
                  <a:pt x="114" y="167"/>
                </a:lnTo>
                <a:lnTo>
                  <a:pt x="103" y="167"/>
                </a:lnTo>
                <a:lnTo>
                  <a:pt x="94" y="161"/>
                </a:lnTo>
                <a:lnTo>
                  <a:pt x="84" y="161"/>
                </a:lnTo>
                <a:lnTo>
                  <a:pt x="74" y="161"/>
                </a:lnTo>
                <a:lnTo>
                  <a:pt x="64" y="161"/>
                </a:lnTo>
                <a:lnTo>
                  <a:pt x="55" y="156"/>
                </a:lnTo>
                <a:lnTo>
                  <a:pt x="50" y="156"/>
                </a:lnTo>
                <a:lnTo>
                  <a:pt x="40" y="151"/>
                </a:lnTo>
                <a:lnTo>
                  <a:pt x="30" y="151"/>
                </a:lnTo>
                <a:lnTo>
                  <a:pt x="25" y="147"/>
                </a:lnTo>
                <a:lnTo>
                  <a:pt x="21" y="147"/>
                </a:lnTo>
                <a:lnTo>
                  <a:pt x="16" y="142"/>
                </a:lnTo>
                <a:lnTo>
                  <a:pt x="11" y="137"/>
                </a:lnTo>
                <a:lnTo>
                  <a:pt x="5" y="137"/>
                </a:lnTo>
                <a:lnTo>
                  <a:pt x="5" y="132"/>
                </a:lnTo>
                <a:lnTo>
                  <a:pt x="0" y="127"/>
                </a:lnTo>
                <a:lnTo>
                  <a:pt x="0" y="122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599" name="Freeform 63"/>
          <p:cNvSpPr>
            <a:spLocks/>
          </p:cNvSpPr>
          <p:nvPr/>
        </p:nvSpPr>
        <p:spPr bwMode="auto">
          <a:xfrm>
            <a:off x="5120965" y="3538691"/>
            <a:ext cx="289830" cy="69849"/>
          </a:xfrm>
          <a:custGeom>
            <a:avLst/>
            <a:gdLst/>
            <a:ahLst/>
            <a:cxnLst>
              <a:cxn ang="0">
                <a:pos x="598" y="73"/>
              </a:cxn>
              <a:cxn ang="0">
                <a:pos x="593" y="64"/>
              </a:cxn>
              <a:cxn ang="0">
                <a:pos x="589" y="53"/>
              </a:cxn>
              <a:cxn ang="0">
                <a:pos x="579" y="49"/>
              </a:cxn>
              <a:cxn ang="0">
                <a:pos x="570" y="44"/>
              </a:cxn>
              <a:cxn ang="0">
                <a:pos x="554" y="34"/>
              </a:cxn>
              <a:cxn ang="0">
                <a:pos x="535" y="30"/>
              </a:cxn>
              <a:cxn ang="0">
                <a:pos x="520" y="25"/>
              </a:cxn>
              <a:cxn ang="0">
                <a:pos x="501" y="19"/>
              </a:cxn>
              <a:cxn ang="0">
                <a:pos x="476" y="14"/>
              </a:cxn>
              <a:cxn ang="0">
                <a:pos x="442" y="9"/>
              </a:cxn>
              <a:cxn ang="0">
                <a:pos x="387" y="5"/>
              </a:cxn>
              <a:cxn ang="0">
                <a:pos x="329" y="0"/>
              </a:cxn>
              <a:cxn ang="0">
                <a:pos x="270" y="0"/>
              </a:cxn>
              <a:cxn ang="0">
                <a:pos x="211" y="5"/>
              </a:cxn>
              <a:cxn ang="0">
                <a:pos x="158" y="9"/>
              </a:cxn>
              <a:cxn ang="0">
                <a:pos x="123" y="14"/>
              </a:cxn>
              <a:cxn ang="0">
                <a:pos x="98" y="19"/>
              </a:cxn>
              <a:cxn ang="0">
                <a:pos x="79" y="25"/>
              </a:cxn>
              <a:cxn ang="0">
                <a:pos x="59" y="30"/>
              </a:cxn>
              <a:cxn ang="0">
                <a:pos x="45" y="34"/>
              </a:cxn>
              <a:cxn ang="0">
                <a:pos x="30" y="44"/>
              </a:cxn>
              <a:cxn ang="0">
                <a:pos x="20" y="49"/>
              </a:cxn>
              <a:cxn ang="0">
                <a:pos x="11" y="53"/>
              </a:cxn>
              <a:cxn ang="0">
                <a:pos x="6" y="64"/>
              </a:cxn>
              <a:cxn ang="0">
                <a:pos x="0" y="73"/>
              </a:cxn>
              <a:cxn ang="0">
                <a:pos x="0" y="83"/>
              </a:cxn>
              <a:cxn ang="0">
                <a:pos x="6" y="92"/>
              </a:cxn>
              <a:cxn ang="0">
                <a:pos x="15" y="98"/>
              </a:cxn>
              <a:cxn ang="0">
                <a:pos x="25" y="103"/>
              </a:cxn>
              <a:cxn ang="0">
                <a:pos x="34" y="112"/>
              </a:cxn>
              <a:cxn ang="0">
                <a:pos x="55" y="117"/>
              </a:cxn>
              <a:cxn ang="0">
                <a:pos x="69" y="122"/>
              </a:cxn>
              <a:cxn ang="0">
                <a:pos x="89" y="133"/>
              </a:cxn>
              <a:cxn ang="0">
                <a:pos x="109" y="137"/>
              </a:cxn>
              <a:cxn ang="0">
                <a:pos x="133" y="137"/>
              </a:cxn>
              <a:cxn ang="0">
                <a:pos x="182" y="147"/>
              </a:cxn>
              <a:cxn ang="0">
                <a:pos x="240" y="152"/>
              </a:cxn>
              <a:cxn ang="0">
                <a:pos x="300" y="152"/>
              </a:cxn>
              <a:cxn ang="0">
                <a:pos x="359" y="152"/>
              </a:cxn>
              <a:cxn ang="0">
                <a:pos x="412" y="147"/>
              </a:cxn>
              <a:cxn ang="0">
                <a:pos x="467" y="137"/>
              </a:cxn>
              <a:cxn ang="0">
                <a:pos x="486" y="137"/>
              </a:cxn>
              <a:cxn ang="0">
                <a:pos x="510" y="133"/>
              </a:cxn>
              <a:cxn ang="0">
                <a:pos x="529" y="122"/>
              </a:cxn>
              <a:cxn ang="0">
                <a:pos x="545" y="117"/>
              </a:cxn>
              <a:cxn ang="0">
                <a:pos x="559" y="112"/>
              </a:cxn>
              <a:cxn ang="0">
                <a:pos x="574" y="103"/>
              </a:cxn>
              <a:cxn ang="0">
                <a:pos x="584" y="98"/>
              </a:cxn>
              <a:cxn ang="0">
                <a:pos x="593" y="88"/>
              </a:cxn>
              <a:cxn ang="0">
                <a:pos x="598" y="78"/>
              </a:cxn>
            </a:cxnLst>
            <a:rect l="0" t="0" r="r" b="b"/>
            <a:pathLst>
              <a:path w="598" h="152">
                <a:moveTo>
                  <a:pt x="598" y="78"/>
                </a:moveTo>
                <a:lnTo>
                  <a:pt x="598" y="73"/>
                </a:lnTo>
                <a:lnTo>
                  <a:pt x="593" y="69"/>
                </a:lnTo>
                <a:lnTo>
                  <a:pt x="593" y="64"/>
                </a:lnTo>
                <a:lnTo>
                  <a:pt x="589" y="58"/>
                </a:lnTo>
                <a:lnTo>
                  <a:pt x="589" y="53"/>
                </a:lnTo>
                <a:lnTo>
                  <a:pt x="584" y="53"/>
                </a:lnTo>
                <a:lnTo>
                  <a:pt x="579" y="49"/>
                </a:lnTo>
                <a:lnTo>
                  <a:pt x="574" y="44"/>
                </a:lnTo>
                <a:lnTo>
                  <a:pt x="570" y="44"/>
                </a:lnTo>
                <a:lnTo>
                  <a:pt x="559" y="39"/>
                </a:lnTo>
                <a:lnTo>
                  <a:pt x="554" y="34"/>
                </a:lnTo>
                <a:lnTo>
                  <a:pt x="545" y="34"/>
                </a:lnTo>
                <a:lnTo>
                  <a:pt x="535" y="30"/>
                </a:lnTo>
                <a:lnTo>
                  <a:pt x="529" y="30"/>
                </a:lnTo>
                <a:lnTo>
                  <a:pt x="520" y="25"/>
                </a:lnTo>
                <a:lnTo>
                  <a:pt x="510" y="25"/>
                </a:lnTo>
                <a:lnTo>
                  <a:pt x="501" y="19"/>
                </a:lnTo>
                <a:lnTo>
                  <a:pt x="486" y="19"/>
                </a:lnTo>
                <a:lnTo>
                  <a:pt x="476" y="14"/>
                </a:lnTo>
                <a:lnTo>
                  <a:pt x="467" y="14"/>
                </a:lnTo>
                <a:lnTo>
                  <a:pt x="442" y="9"/>
                </a:lnTo>
                <a:lnTo>
                  <a:pt x="412" y="5"/>
                </a:lnTo>
                <a:lnTo>
                  <a:pt x="387" y="5"/>
                </a:lnTo>
                <a:lnTo>
                  <a:pt x="359" y="0"/>
                </a:lnTo>
                <a:lnTo>
                  <a:pt x="329" y="0"/>
                </a:lnTo>
                <a:lnTo>
                  <a:pt x="300" y="0"/>
                </a:lnTo>
                <a:lnTo>
                  <a:pt x="270" y="0"/>
                </a:lnTo>
                <a:lnTo>
                  <a:pt x="240" y="0"/>
                </a:lnTo>
                <a:lnTo>
                  <a:pt x="211" y="5"/>
                </a:lnTo>
                <a:lnTo>
                  <a:pt x="182" y="5"/>
                </a:lnTo>
                <a:lnTo>
                  <a:pt x="158" y="9"/>
                </a:lnTo>
                <a:lnTo>
                  <a:pt x="133" y="14"/>
                </a:lnTo>
                <a:lnTo>
                  <a:pt x="123" y="14"/>
                </a:lnTo>
                <a:lnTo>
                  <a:pt x="109" y="19"/>
                </a:lnTo>
                <a:lnTo>
                  <a:pt x="98" y="19"/>
                </a:lnTo>
                <a:lnTo>
                  <a:pt x="89" y="25"/>
                </a:lnTo>
                <a:lnTo>
                  <a:pt x="79" y="25"/>
                </a:lnTo>
                <a:lnTo>
                  <a:pt x="69" y="30"/>
                </a:lnTo>
                <a:lnTo>
                  <a:pt x="59" y="30"/>
                </a:lnTo>
                <a:lnTo>
                  <a:pt x="55" y="34"/>
                </a:lnTo>
                <a:lnTo>
                  <a:pt x="45" y="34"/>
                </a:lnTo>
                <a:lnTo>
                  <a:pt x="34" y="39"/>
                </a:lnTo>
                <a:lnTo>
                  <a:pt x="30" y="44"/>
                </a:lnTo>
                <a:lnTo>
                  <a:pt x="25" y="44"/>
                </a:lnTo>
                <a:lnTo>
                  <a:pt x="20" y="49"/>
                </a:lnTo>
                <a:lnTo>
                  <a:pt x="15" y="53"/>
                </a:lnTo>
                <a:lnTo>
                  <a:pt x="11" y="53"/>
                </a:lnTo>
                <a:lnTo>
                  <a:pt x="6" y="58"/>
                </a:lnTo>
                <a:lnTo>
                  <a:pt x="6" y="64"/>
                </a:lnTo>
                <a:lnTo>
                  <a:pt x="0" y="69"/>
                </a:lnTo>
                <a:lnTo>
                  <a:pt x="0" y="73"/>
                </a:lnTo>
                <a:lnTo>
                  <a:pt x="0" y="78"/>
                </a:lnTo>
                <a:lnTo>
                  <a:pt x="0" y="83"/>
                </a:lnTo>
                <a:lnTo>
                  <a:pt x="6" y="88"/>
                </a:lnTo>
                <a:lnTo>
                  <a:pt x="6" y="92"/>
                </a:lnTo>
                <a:lnTo>
                  <a:pt x="11" y="92"/>
                </a:lnTo>
                <a:lnTo>
                  <a:pt x="15" y="98"/>
                </a:lnTo>
                <a:lnTo>
                  <a:pt x="20" y="103"/>
                </a:lnTo>
                <a:lnTo>
                  <a:pt x="25" y="103"/>
                </a:lnTo>
                <a:lnTo>
                  <a:pt x="30" y="108"/>
                </a:lnTo>
                <a:lnTo>
                  <a:pt x="34" y="112"/>
                </a:lnTo>
                <a:lnTo>
                  <a:pt x="45" y="112"/>
                </a:lnTo>
                <a:lnTo>
                  <a:pt x="55" y="117"/>
                </a:lnTo>
                <a:lnTo>
                  <a:pt x="59" y="122"/>
                </a:lnTo>
                <a:lnTo>
                  <a:pt x="69" y="122"/>
                </a:lnTo>
                <a:lnTo>
                  <a:pt x="79" y="127"/>
                </a:lnTo>
                <a:lnTo>
                  <a:pt x="89" y="133"/>
                </a:lnTo>
                <a:lnTo>
                  <a:pt x="98" y="133"/>
                </a:lnTo>
                <a:lnTo>
                  <a:pt x="109" y="137"/>
                </a:lnTo>
                <a:lnTo>
                  <a:pt x="123" y="137"/>
                </a:lnTo>
                <a:lnTo>
                  <a:pt x="133" y="137"/>
                </a:lnTo>
                <a:lnTo>
                  <a:pt x="158" y="142"/>
                </a:lnTo>
                <a:lnTo>
                  <a:pt x="182" y="147"/>
                </a:lnTo>
                <a:lnTo>
                  <a:pt x="211" y="147"/>
                </a:lnTo>
                <a:lnTo>
                  <a:pt x="240" y="152"/>
                </a:lnTo>
                <a:lnTo>
                  <a:pt x="270" y="152"/>
                </a:lnTo>
                <a:lnTo>
                  <a:pt x="300" y="152"/>
                </a:lnTo>
                <a:lnTo>
                  <a:pt x="329" y="152"/>
                </a:lnTo>
                <a:lnTo>
                  <a:pt x="359" y="152"/>
                </a:lnTo>
                <a:lnTo>
                  <a:pt x="387" y="147"/>
                </a:lnTo>
                <a:lnTo>
                  <a:pt x="412" y="147"/>
                </a:lnTo>
                <a:lnTo>
                  <a:pt x="442" y="142"/>
                </a:lnTo>
                <a:lnTo>
                  <a:pt x="467" y="137"/>
                </a:lnTo>
                <a:lnTo>
                  <a:pt x="476" y="137"/>
                </a:lnTo>
                <a:lnTo>
                  <a:pt x="486" y="137"/>
                </a:lnTo>
                <a:lnTo>
                  <a:pt x="501" y="133"/>
                </a:lnTo>
                <a:lnTo>
                  <a:pt x="510" y="133"/>
                </a:lnTo>
                <a:lnTo>
                  <a:pt x="520" y="127"/>
                </a:lnTo>
                <a:lnTo>
                  <a:pt x="529" y="122"/>
                </a:lnTo>
                <a:lnTo>
                  <a:pt x="535" y="122"/>
                </a:lnTo>
                <a:lnTo>
                  <a:pt x="545" y="117"/>
                </a:lnTo>
                <a:lnTo>
                  <a:pt x="554" y="112"/>
                </a:lnTo>
                <a:lnTo>
                  <a:pt x="559" y="112"/>
                </a:lnTo>
                <a:lnTo>
                  <a:pt x="570" y="108"/>
                </a:lnTo>
                <a:lnTo>
                  <a:pt x="574" y="103"/>
                </a:lnTo>
                <a:lnTo>
                  <a:pt x="579" y="103"/>
                </a:lnTo>
                <a:lnTo>
                  <a:pt x="584" y="98"/>
                </a:lnTo>
                <a:lnTo>
                  <a:pt x="589" y="92"/>
                </a:lnTo>
                <a:lnTo>
                  <a:pt x="593" y="88"/>
                </a:lnTo>
                <a:lnTo>
                  <a:pt x="593" y="83"/>
                </a:lnTo>
                <a:lnTo>
                  <a:pt x="598" y="78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600" name="Freeform 64"/>
          <p:cNvSpPr>
            <a:spLocks/>
          </p:cNvSpPr>
          <p:nvPr/>
        </p:nvSpPr>
        <p:spPr bwMode="auto">
          <a:xfrm>
            <a:off x="5120965" y="3538691"/>
            <a:ext cx="289830" cy="69849"/>
          </a:xfrm>
          <a:custGeom>
            <a:avLst/>
            <a:gdLst/>
            <a:ahLst/>
            <a:cxnLst>
              <a:cxn ang="0">
                <a:pos x="598" y="73"/>
              </a:cxn>
              <a:cxn ang="0">
                <a:pos x="593" y="64"/>
              </a:cxn>
              <a:cxn ang="0">
                <a:pos x="589" y="53"/>
              </a:cxn>
              <a:cxn ang="0">
                <a:pos x="579" y="49"/>
              </a:cxn>
              <a:cxn ang="0">
                <a:pos x="564" y="44"/>
              </a:cxn>
              <a:cxn ang="0">
                <a:pos x="554" y="34"/>
              </a:cxn>
              <a:cxn ang="0">
                <a:pos x="535" y="30"/>
              </a:cxn>
              <a:cxn ang="0">
                <a:pos x="520" y="25"/>
              </a:cxn>
              <a:cxn ang="0">
                <a:pos x="501" y="19"/>
              </a:cxn>
              <a:cxn ang="0">
                <a:pos x="476" y="14"/>
              </a:cxn>
              <a:cxn ang="0">
                <a:pos x="442" y="9"/>
              </a:cxn>
              <a:cxn ang="0">
                <a:pos x="387" y="5"/>
              </a:cxn>
              <a:cxn ang="0">
                <a:pos x="329" y="0"/>
              </a:cxn>
              <a:cxn ang="0">
                <a:pos x="270" y="0"/>
              </a:cxn>
              <a:cxn ang="0">
                <a:pos x="211" y="5"/>
              </a:cxn>
              <a:cxn ang="0">
                <a:pos x="158" y="9"/>
              </a:cxn>
              <a:cxn ang="0">
                <a:pos x="123" y="14"/>
              </a:cxn>
              <a:cxn ang="0">
                <a:pos x="98" y="19"/>
              </a:cxn>
              <a:cxn ang="0">
                <a:pos x="79" y="25"/>
              </a:cxn>
              <a:cxn ang="0">
                <a:pos x="59" y="30"/>
              </a:cxn>
              <a:cxn ang="0">
                <a:pos x="45" y="34"/>
              </a:cxn>
              <a:cxn ang="0">
                <a:pos x="30" y="44"/>
              </a:cxn>
              <a:cxn ang="0">
                <a:pos x="20" y="49"/>
              </a:cxn>
              <a:cxn ang="0">
                <a:pos x="11" y="53"/>
              </a:cxn>
              <a:cxn ang="0">
                <a:pos x="6" y="64"/>
              </a:cxn>
              <a:cxn ang="0">
                <a:pos x="0" y="73"/>
              </a:cxn>
              <a:cxn ang="0">
                <a:pos x="0" y="83"/>
              </a:cxn>
              <a:cxn ang="0">
                <a:pos x="6" y="92"/>
              </a:cxn>
              <a:cxn ang="0">
                <a:pos x="15" y="98"/>
              </a:cxn>
              <a:cxn ang="0">
                <a:pos x="25" y="103"/>
              </a:cxn>
              <a:cxn ang="0">
                <a:pos x="34" y="112"/>
              </a:cxn>
              <a:cxn ang="0">
                <a:pos x="55" y="117"/>
              </a:cxn>
              <a:cxn ang="0">
                <a:pos x="69" y="122"/>
              </a:cxn>
              <a:cxn ang="0">
                <a:pos x="89" y="127"/>
              </a:cxn>
              <a:cxn ang="0">
                <a:pos x="109" y="137"/>
              </a:cxn>
              <a:cxn ang="0">
                <a:pos x="133" y="137"/>
              </a:cxn>
              <a:cxn ang="0">
                <a:pos x="182" y="147"/>
              </a:cxn>
              <a:cxn ang="0">
                <a:pos x="236" y="152"/>
              </a:cxn>
              <a:cxn ang="0">
                <a:pos x="300" y="152"/>
              </a:cxn>
              <a:cxn ang="0">
                <a:pos x="359" y="152"/>
              </a:cxn>
              <a:cxn ang="0">
                <a:pos x="412" y="147"/>
              </a:cxn>
              <a:cxn ang="0">
                <a:pos x="467" y="137"/>
              </a:cxn>
              <a:cxn ang="0">
                <a:pos x="486" y="137"/>
              </a:cxn>
              <a:cxn ang="0">
                <a:pos x="510" y="127"/>
              </a:cxn>
              <a:cxn ang="0">
                <a:pos x="529" y="122"/>
              </a:cxn>
              <a:cxn ang="0">
                <a:pos x="545" y="117"/>
              </a:cxn>
              <a:cxn ang="0">
                <a:pos x="559" y="112"/>
              </a:cxn>
              <a:cxn ang="0">
                <a:pos x="574" y="103"/>
              </a:cxn>
              <a:cxn ang="0">
                <a:pos x="584" y="98"/>
              </a:cxn>
              <a:cxn ang="0">
                <a:pos x="593" y="88"/>
              </a:cxn>
              <a:cxn ang="0">
                <a:pos x="598" y="78"/>
              </a:cxn>
            </a:cxnLst>
            <a:rect l="0" t="0" r="r" b="b"/>
            <a:pathLst>
              <a:path w="598" h="152">
                <a:moveTo>
                  <a:pt x="598" y="78"/>
                </a:moveTo>
                <a:lnTo>
                  <a:pt x="598" y="73"/>
                </a:lnTo>
                <a:lnTo>
                  <a:pt x="593" y="69"/>
                </a:lnTo>
                <a:lnTo>
                  <a:pt x="593" y="64"/>
                </a:lnTo>
                <a:lnTo>
                  <a:pt x="589" y="58"/>
                </a:lnTo>
                <a:lnTo>
                  <a:pt x="589" y="53"/>
                </a:lnTo>
                <a:lnTo>
                  <a:pt x="584" y="53"/>
                </a:lnTo>
                <a:lnTo>
                  <a:pt x="579" y="49"/>
                </a:lnTo>
                <a:lnTo>
                  <a:pt x="574" y="44"/>
                </a:lnTo>
                <a:lnTo>
                  <a:pt x="564" y="44"/>
                </a:lnTo>
                <a:lnTo>
                  <a:pt x="559" y="39"/>
                </a:lnTo>
                <a:lnTo>
                  <a:pt x="554" y="34"/>
                </a:lnTo>
                <a:lnTo>
                  <a:pt x="545" y="34"/>
                </a:lnTo>
                <a:lnTo>
                  <a:pt x="535" y="30"/>
                </a:lnTo>
                <a:lnTo>
                  <a:pt x="529" y="30"/>
                </a:lnTo>
                <a:lnTo>
                  <a:pt x="520" y="25"/>
                </a:lnTo>
                <a:lnTo>
                  <a:pt x="510" y="25"/>
                </a:lnTo>
                <a:lnTo>
                  <a:pt x="501" y="19"/>
                </a:lnTo>
                <a:lnTo>
                  <a:pt x="486" y="19"/>
                </a:lnTo>
                <a:lnTo>
                  <a:pt x="476" y="14"/>
                </a:lnTo>
                <a:lnTo>
                  <a:pt x="467" y="14"/>
                </a:lnTo>
                <a:lnTo>
                  <a:pt x="442" y="9"/>
                </a:lnTo>
                <a:lnTo>
                  <a:pt x="412" y="5"/>
                </a:lnTo>
                <a:lnTo>
                  <a:pt x="387" y="5"/>
                </a:lnTo>
                <a:lnTo>
                  <a:pt x="359" y="0"/>
                </a:lnTo>
                <a:lnTo>
                  <a:pt x="329" y="0"/>
                </a:lnTo>
                <a:lnTo>
                  <a:pt x="300" y="0"/>
                </a:lnTo>
                <a:lnTo>
                  <a:pt x="270" y="0"/>
                </a:lnTo>
                <a:lnTo>
                  <a:pt x="236" y="0"/>
                </a:lnTo>
                <a:lnTo>
                  <a:pt x="211" y="5"/>
                </a:lnTo>
                <a:lnTo>
                  <a:pt x="182" y="5"/>
                </a:lnTo>
                <a:lnTo>
                  <a:pt x="158" y="9"/>
                </a:lnTo>
                <a:lnTo>
                  <a:pt x="133" y="14"/>
                </a:lnTo>
                <a:lnTo>
                  <a:pt x="123" y="14"/>
                </a:lnTo>
                <a:lnTo>
                  <a:pt x="109" y="19"/>
                </a:lnTo>
                <a:lnTo>
                  <a:pt x="98" y="19"/>
                </a:lnTo>
                <a:lnTo>
                  <a:pt x="89" y="25"/>
                </a:lnTo>
                <a:lnTo>
                  <a:pt x="79" y="25"/>
                </a:lnTo>
                <a:lnTo>
                  <a:pt x="69" y="30"/>
                </a:lnTo>
                <a:lnTo>
                  <a:pt x="59" y="30"/>
                </a:lnTo>
                <a:lnTo>
                  <a:pt x="55" y="34"/>
                </a:lnTo>
                <a:lnTo>
                  <a:pt x="45" y="34"/>
                </a:lnTo>
                <a:lnTo>
                  <a:pt x="34" y="39"/>
                </a:lnTo>
                <a:lnTo>
                  <a:pt x="30" y="44"/>
                </a:lnTo>
                <a:lnTo>
                  <a:pt x="25" y="44"/>
                </a:lnTo>
                <a:lnTo>
                  <a:pt x="20" y="49"/>
                </a:lnTo>
                <a:lnTo>
                  <a:pt x="15" y="53"/>
                </a:lnTo>
                <a:lnTo>
                  <a:pt x="11" y="53"/>
                </a:lnTo>
                <a:lnTo>
                  <a:pt x="6" y="58"/>
                </a:lnTo>
                <a:lnTo>
                  <a:pt x="6" y="64"/>
                </a:lnTo>
                <a:lnTo>
                  <a:pt x="0" y="69"/>
                </a:lnTo>
                <a:lnTo>
                  <a:pt x="0" y="73"/>
                </a:lnTo>
                <a:lnTo>
                  <a:pt x="0" y="78"/>
                </a:lnTo>
                <a:lnTo>
                  <a:pt x="0" y="83"/>
                </a:lnTo>
                <a:lnTo>
                  <a:pt x="6" y="88"/>
                </a:lnTo>
                <a:lnTo>
                  <a:pt x="6" y="92"/>
                </a:lnTo>
                <a:lnTo>
                  <a:pt x="11" y="92"/>
                </a:lnTo>
                <a:lnTo>
                  <a:pt x="15" y="98"/>
                </a:lnTo>
                <a:lnTo>
                  <a:pt x="20" y="103"/>
                </a:lnTo>
                <a:lnTo>
                  <a:pt x="25" y="103"/>
                </a:lnTo>
                <a:lnTo>
                  <a:pt x="30" y="108"/>
                </a:lnTo>
                <a:lnTo>
                  <a:pt x="34" y="112"/>
                </a:lnTo>
                <a:lnTo>
                  <a:pt x="45" y="112"/>
                </a:lnTo>
                <a:lnTo>
                  <a:pt x="55" y="117"/>
                </a:lnTo>
                <a:lnTo>
                  <a:pt x="59" y="122"/>
                </a:lnTo>
                <a:lnTo>
                  <a:pt x="69" y="122"/>
                </a:lnTo>
                <a:lnTo>
                  <a:pt x="79" y="127"/>
                </a:lnTo>
                <a:lnTo>
                  <a:pt x="89" y="127"/>
                </a:lnTo>
                <a:lnTo>
                  <a:pt x="98" y="133"/>
                </a:lnTo>
                <a:lnTo>
                  <a:pt x="109" y="137"/>
                </a:lnTo>
                <a:lnTo>
                  <a:pt x="123" y="137"/>
                </a:lnTo>
                <a:lnTo>
                  <a:pt x="133" y="137"/>
                </a:lnTo>
                <a:lnTo>
                  <a:pt x="158" y="142"/>
                </a:lnTo>
                <a:lnTo>
                  <a:pt x="182" y="147"/>
                </a:lnTo>
                <a:lnTo>
                  <a:pt x="211" y="147"/>
                </a:lnTo>
                <a:lnTo>
                  <a:pt x="236" y="152"/>
                </a:lnTo>
                <a:lnTo>
                  <a:pt x="270" y="152"/>
                </a:lnTo>
                <a:lnTo>
                  <a:pt x="300" y="152"/>
                </a:lnTo>
                <a:lnTo>
                  <a:pt x="329" y="152"/>
                </a:lnTo>
                <a:lnTo>
                  <a:pt x="359" y="152"/>
                </a:lnTo>
                <a:lnTo>
                  <a:pt x="387" y="147"/>
                </a:lnTo>
                <a:lnTo>
                  <a:pt x="412" y="147"/>
                </a:lnTo>
                <a:lnTo>
                  <a:pt x="442" y="142"/>
                </a:lnTo>
                <a:lnTo>
                  <a:pt x="467" y="137"/>
                </a:lnTo>
                <a:lnTo>
                  <a:pt x="476" y="137"/>
                </a:lnTo>
                <a:lnTo>
                  <a:pt x="486" y="137"/>
                </a:lnTo>
                <a:lnTo>
                  <a:pt x="501" y="133"/>
                </a:lnTo>
                <a:lnTo>
                  <a:pt x="510" y="127"/>
                </a:lnTo>
                <a:lnTo>
                  <a:pt x="520" y="127"/>
                </a:lnTo>
                <a:lnTo>
                  <a:pt x="529" y="122"/>
                </a:lnTo>
                <a:lnTo>
                  <a:pt x="535" y="122"/>
                </a:lnTo>
                <a:lnTo>
                  <a:pt x="545" y="117"/>
                </a:lnTo>
                <a:lnTo>
                  <a:pt x="554" y="112"/>
                </a:lnTo>
                <a:lnTo>
                  <a:pt x="559" y="112"/>
                </a:lnTo>
                <a:lnTo>
                  <a:pt x="564" y="108"/>
                </a:lnTo>
                <a:lnTo>
                  <a:pt x="574" y="103"/>
                </a:lnTo>
                <a:lnTo>
                  <a:pt x="579" y="103"/>
                </a:lnTo>
                <a:lnTo>
                  <a:pt x="584" y="98"/>
                </a:lnTo>
                <a:lnTo>
                  <a:pt x="589" y="92"/>
                </a:lnTo>
                <a:lnTo>
                  <a:pt x="593" y="88"/>
                </a:lnTo>
                <a:lnTo>
                  <a:pt x="593" y="83"/>
                </a:lnTo>
                <a:lnTo>
                  <a:pt x="598" y="78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601" name="Freeform 65"/>
          <p:cNvSpPr>
            <a:spLocks/>
          </p:cNvSpPr>
          <p:nvPr/>
        </p:nvSpPr>
        <p:spPr bwMode="auto">
          <a:xfrm>
            <a:off x="5719557" y="3546909"/>
            <a:ext cx="288373" cy="69849"/>
          </a:xfrm>
          <a:custGeom>
            <a:avLst/>
            <a:gdLst/>
            <a:ahLst/>
            <a:cxnLst>
              <a:cxn ang="0">
                <a:pos x="593" y="89"/>
              </a:cxn>
              <a:cxn ang="0">
                <a:pos x="593" y="79"/>
              </a:cxn>
              <a:cxn ang="0">
                <a:pos x="584" y="69"/>
              </a:cxn>
              <a:cxn ang="0">
                <a:pos x="574" y="59"/>
              </a:cxn>
              <a:cxn ang="0">
                <a:pos x="559" y="54"/>
              </a:cxn>
              <a:cxn ang="0">
                <a:pos x="545" y="50"/>
              </a:cxn>
              <a:cxn ang="0">
                <a:pos x="529" y="39"/>
              </a:cxn>
              <a:cxn ang="0">
                <a:pos x="510" y="34"/>
              </a:cxn>
              <a:cxn ang="0">
                <a:pos x="490" y="25"/>
              </a:cxn>
              <a:cxn ang="0">
                <a:pos x="467" y="20"/>
              </a:cxn>
              <a:cxn ang="0">
                <a:pos x="417" y="11"/>
              </a:cxn>
              <a:cxn ang="0">
                <a:pos x="364" y="6"/>
              </a:cxn>
              <a:cxn ang="0">
                <a:pos x="300" y="0"/>
              </a:cxn>
              <a:cxn ang="0">
                <a:pos x="240" y="0"/>
              </a:cxn>
              <a:cxn ang="0">
                <a:pos x="187" y="0"/>
              </a:cxn>
              <a:cxn ang="0">
                <a:pos x="137" y="6"/>
              </a:cxn>
              <a:cxn ang="0">
                <a:pos x="114" y="6"/>
              </a:cxn>
              <a:cxn ang="0">
                <a:pos x="89" y="11"/>
              </a:cxn>
              <a:cxn ang="0">
                <a:pos x="69" y="15"/>
              </a:cxn>
              <a:cxn ang="0">
                <a:pos x="55" y="20"/>
              </a:cxn>
              <a:cxn ang="0">
                <a:pos x="40" y="25"/>
              </a:cxn>
              <a:cxn ang="0">
                <a:pos x="25" y="30"/>
              </a:cxn>
              <a:cxn ang="0">
                <a:pos x="15" y="39"/>
              </a:cxn>
              <a:cxn ang="0">
                <a:pos x="11" y="45"/>
              </a:cxn>
              <a:cxn ang="0">
                <a:pos x="6" y="54"/>
              </a:cxn>
              <a:cxn ang="0">
                <a:pos x="0" y="59"/>
              </a:cxn>
              <a:cxn ang="0">
                <a:pos x="0" y="69"/>
              </a:cxn>
              <a:cxn ang="0">
                <a:pos x="11" y="79"/>
              </a:cxn>
              <a:cxn ang="0">
                <a:pos x="15" y="89"/>
              </a:cxn>
              <a:cxn ang="0">
                <a:pos x="30" y="93"/>
              </a:cxn>
              <a:cxn ang="0">
                <a:pos x="40" y="103"/>
              </a:cxn>
              <a:cxn ang="0">
                <a:pos x="59" y="108"/>
              </a:cxn>
              <a:cxn ang="0">
                <a:pos x="75" y="118"/>
              </a:cxn>
              <a:cxn ang="0">
                <a:pos x="94" y="123"/>
              </a:cxn>
              <a:cxn ang="0">
                <a:pos x="118" y="128"/>
              </a:cxn>
              <a:cxn ang="0">
                <a:pos x="153" y="137"/>
              </a:cxn>
              <a:cxn ang="0">
                <a:pos x="206" y="142"/>
              </a:cxn>
              <a:cxn ang="0">
                <a:pos x="265" y="148"/>
              </a:cxn>
              <a:cxn ang="0">
                <a:pos x="324" y="153"/>
              </a:cxn>
              <a:cxn ang="0">
                <a:pos x="383" y="153"/>
              </a:cxn>
              <a:cxn ang="0">
                <a:pos x="437" y="148"/>
              </a:cxn>
              <a:cxn ang="0">
                <a:pos x="471" y="148"/>
              </a:cxn>
              <a:cxn ang="0">
                <a:pos x="496" y="142"/>
              </a:cxn>
              <a:cxn ang="0">
                <a:pos x="515" y="137"/>
              </a:cxn>
              <a:cxn ang="0">
                <a:pos x="535" y="133"/>
              </a:cxn>
              <a:cxn ang="0">
                <a:pos x="549" y="128"/>
              </a:cxn>
              <a:cxn ang="0">
                <a:pos x="564" y="123"/>
              </a:cxn>
              <a:cxn ang="0">
                <a:pos x="579" y="118"/>
              </a:cxn>
              <a:cxn ang="0">
                <a:pos x="589" y="103"/>
              </a:cxn>
              <a:cxn ang="0">
                <a:pos x="593" y="98"/>
              </a:cxn>
            </a:cxnLst>
            <a:rect l="0" t="0" r="r" b="b"/>
            <a:pathLst>
              <a:path w="593" h="153">
                <a:moveTo>
                  <a:pt x="593" y="93"/>
                </a:moveTo>
                <a:lnTo>
                  <a:pt x="593" y="89"/>
                </a:lnTo>
                <a:lnTo>
                  <a:pt x="593" y="84"/>
                </a:lnTo>
                <a:lnTo>
                  <a:pt x="593" y="79"/>
                </a:lnTo>
                <a:lnTo>
                  <a:pt x="589" y="73"/>
                </a:lnTo>
                <a:lnTo>
                  <a:pt x="584" y="69"/>
                </a:lnTo>
                <a:lnTo>
                  <a:pt x="579" y="64"/>
                </a:lnTo>
                <a:lnTo>
                  <a:pt x="574" y="59"/>
                </a:lnTo>
                <a:lnTo>
                  <a:pt x="570" y="59"/>
                </a:lnTo>
                <a:lnTo>
                  <a:pt x="559" y="54"/>
                </a:lnTo>
                <a:lnTo>
                  <a:pt x="554" y="50"/>
                </a:lnTo>
                <a:lnTo>
                  <a:pt x="545" y="50"/>
                </a:lnTo>
                <a:lnTo>
                  <a:pt x="540" y="45"/>
                </a:lnTo>
                <a:lnTo>
                  <a:pt x="529" y="39"/>
                </a:lnTo>
                <a:lnTo>
                  <a:pt x="520" y="34"/>
                </a:lnTo>
                <a:lnTo>
                  <a:pt x="510" y="34"/>
                </a:lnTo>
                <a:lnTo>
                  <a:pt x="501" y="30"/>
                </a:lnTo>
                <a:lnTo>
                  <a:pt x="490" y="25"/>
                </a:lnTo>
                <a:lnTo>
                  <a:pt x="481" y="25"/>
                </a:lnTo>
                <a:lnTo>
                  <a:pt x="467" y="20"/>
                </a:lnTo>
                <a:lnTo>
                  <a:pt x="446" y="15"/>
                </a:lnTo>
                <a:lnTo>
                  <a:pt x="417" y="11"/>
                </a:lnTo>
                <a:lnTo>
                  <a:pt x="393" y="11"/>
                </a:lnTo>
                <a:lnTo>
                  <a:pt x="364" y="6"/>
                </a:lnTo>
                <a:lnTo>
                  <a:pt x="334" y="0"/>
                </a:lnTo>
                <a:lnTo>
                  <a:pt x="300" y="0"/>
                </a:lnTo>
                <a:lnTo>
                  <a:pt x="270" y="0"/>
                </a:lnTo>
                <a:lnTo>
                  <a:pt x="240" y="0"/>
                </a:lnTo>
                <a:lnTo>
                  <a:pt x="211" y="0"/>
                </a:lnTo>
                <a:lnTo>
                  <a:pt x="187" y="0"/>
                </a:lnTo>
                <a:lnTo>
                  <a:pt x="158" y="0"/>
                </a:lnTo>
                <a:lnTo>
                  <a:pt x="137" y="6"/>
                </a:lnTo>
                <a:lnTo>
                  <a:pt x="123" y="6"/>
                </a:lnTo>
                <a:lnTo>
                  <a:pt x="114" y="6"/>
                </a:lnTo>
                <a:lnTo>
                  <a:pt x="98" y="11"/>
                </a:lnTo>
                <a:lnTo>
                  <a:pt x="89" y="11"/>
                </a:lnTo>
                <a:lnTo>
                  <a:pt x="79" y="15"/>
                </a:lnTo>
                <a:lnTo>
                  <a:pt x="69" y="15"/>
                </a:lnTo>
                <a:lnTo>
                  <a:pt x="64" y="20"/>
                </a:lnTo>
                <a:lnTo>
                  <a:pt x="55" y="20"/>
                </a:lnTo>
                <a:lnTo>
                  <a:pt x="45" y="25"/>
                </a:lnTo>
                <a:lnTo>
                  <a:pt x="40" y="25"/>
                </a:lnTo>
                <a:lnTo>
                  <a:pt x="30" y="30"/>
                </a:lnTo>
                <a:lnTo>
                  <a:pt x="25" y="30"/>
                </a:lnTo>
                <a:lnTo>
                  <a:pt x="20" y="34"/>
                </a:lnTo>
                <a:lnTo>
                  <a:pt x="15" y="39"/>
                </a:lnTo>
                <a:lnTo>
                  <a:pt x="11" y="39"/>
                </a:lnTo>
                <a:lnTo>
                  <a:pt x="11" y="45"/>
                </a:lnTo>
                <a:lnTo>
                  <a:pt x="6" y="50"/>
                </a:lnTo>
                <a:lnTo>
                  <a:pt x="6" y="54"/>
                </a:lnTo>
                <a:lnTo>
                  <a:pt x="0" y="54"/>
                </a:lnTo>
                <a:lnTo>
                  <a:pt x="0" y="59"/>
                </a:lnTo>
                <a:lnTo>
                  <a:pt x="0" y="64"/>
                </a:lnTo>
                <a:lnTo>
                  <a:pt x="0" y="69"/>
                </a:lnTo>
                <a:lnTo>
                  <a:pt x="6" y="73"/>
                </a:lnTo>
                <a:lnTo>
                  <a:pt x="11" y="79"/>
                </a:lnTo>
                <a:lnTo>
                  <a:pt x="15" y="84"/>
                </a:lnTo>
                <a:lnTo>
                  <a:pt x="15" y="89"/>
                </a:lnTo>
                <a:lnTo>
                  <a:pt x="25" y="89"/>
                </a:lnTo>
                <a:lnTo>
                  <a:pt x="30" y="93"/>
                </a:lnTo>
                <a:lnTo>
                  <a:pt x="34" y="98"/>
                </a:lnTo>
                <a:lnTo>
                  <a:pt x="40" y="103"/>
                </a:lnTo>
                <a:lnTo>
                  <a:pt x="50" y="103"/>
                </a:lnTo>
                <a:lnTo>
                  <a:pt x="59" y="108"/>
                </a:lnTo>
                <a:lnTo>
                  <a:pt x="69" y="114"/>
                </a:lnTo>
                <a:lnTo>
                  <a:pt x="75" y="118"/>
                </a:lnTo>
                <a:lnTo>
                  <a:pt x="84" y="118"/>
                </a:lnTo>
                <a:lnTo>
                  <a:pt x="94" y="123"/>
                </a:lnTo>
                <a:lnTo>
                  <a:pt x="103" y="123"/>
                </a:lnTo>
                <a:lnTo>
                  <a:pt x="118" y="128"/>
                </a:lnTo>
                <a:lnTo>
                  <a:pt x="128" y="133"/>
                </a:lnTo>
                <a:lnTo>
                  <a:pt x="153" y="137"/>
                </a:lnTo>
                <a:lnTo>
                  <a:pt x="178" y="137"/>
                </a:lnTo>
                <a:lnTo>
                  <a:pt x="206" y="142"/>
                </a:lnTo>
                <a:lnTo>
                  <a:pt x="236" y="148"/>
                </a:lnTo>
                <a:lnTo>
                  <a:pt x="265" y="148"/>
                </a:lnTo>
                <a:lnTo>
                  <a:pt x="295" y="153"/>
                </a:lnTo>
                <a:lnTo>
                  <a:pt x="324" y="153"/>
                </a:lnTo>
                <a:lnTo>
                  <a:pt x="353" y="153"/>
                </a:lnTo>
                <a:lnTo>
                  <a:pt x="383" y="153"/>
                </a:lnTo>
                <a:lnTo>
                  <a:pt x="412" y="153"/>
                </a:lnTo>
                <a:lnTo>
                  <a:pt x="437" y="148"/>
                </a:lnTo>
                <a:lnTo>
                  <a:pt x="462" y="148"/>
                </a:lnTo>
                <a:lnTo>
                  <a:pt x="471" y="148"/>
                </a:lnTo>
                <a:lnTo>
                  <a:pt x="486" y="142"/>
                </a:lnTo>
                <a:lnTo>
                  <a:pt x="496" y="142"/>
                </a:lnTo>
                <a:lnTo>
                  <a:pt x="506" y="142"/>
                </a:lnTo>
                <a:lnTo>
                  <a:pt x="515" y="137"/>
                </a:lnTo>
                <a:lnTo>
                  <a:pt x="525" y="137"/>
                </a:lnTo>
                <a:lnTo>
                  <a:pt x="535" y="133"/>
                </a:lnTo>
                <a:lnTo>
                  <a:pt x="545" y="133"/>
                </a:lnTo>
                <a:lnTo>
                  <a:pt x="549" y="128"/>
                </a:lnTo>
                <a:lnTo>
                  <a:pt x="559" y="128"/>
                </a:lnTo>
                <a:lnTo>
                  <a:pt x="564" y="123"/>
                </a:lnTo>
                <a:lnTo>
                  <a:pt x="570" y="118"/>
                </a:lnTo>
                <a:lnTo>
                  <a:pt x="579" y="118"/>
                </a:lnTo>
                <a:lnTo>
                  <a:pt x="584" y="114"/>
                </a:lnTo>
                <a:lnTo>
                  <a:pt x="589" y="103"/>
                </a:lnTo>
                <a:lnTo>
                  <a:pt x="593" y="103"/>
                </a:lnTo>
                <a:lnTo>
                  <a:pt x="593" y="98"/>
                </a:lnTo>
                <a:lnTo>
                  <a:pt x="593" y="9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602" name="Freeform 66"/>
          <p:cNvSpPr>
            <a:spLocks/>
          </p:cNvSpPr>
          <p:nvPr/>
        </p:nvSpPr>
        <p:spPr bwMode="auto">
          <a:xfrm>
            <a:off x="5719557" y="3546909"/>
            <a:ext cx="288373" cy="69849"/>
          </a:xfrm>
          <a:custGeom>
            <a:avLst/>
            <a:gdLst/>
            <a:ahLst/>
            <a:cxnLst>
              <a:cxn ang="0">
                <a:pos x="593" y="89"/>
              </a:cxn>
              <a:cxn ang="0">
                <a:pos x="593" y="79"/>
              </a:cxn>
              <a:cxn ang="0">
                <a:pos x="584" y="69"/>
              </a:cxn>
              <a:cxn ang="0">
                <a:pos x="574" y="59"/>
              </a:cxn>
              <a:cxn ang="0">
                <a:pos x="559" y="54"/>
              </a:cxn>
              <a:cxn ang="0">
                <a:pos x="545" y="45"/>
              </a:cxn>
              <a:cxn ang="0">
                <a:pos x="529" y="39"/>
              </a:cxn>
              <a:cxn ang="0">
                <a:pos x="510" y="34"/>
              </a:cxn>
              <a:cxn ang="0">
                <a:pos x="490" y="25"/>
              </a:cxn>
              <a:cxn ang="0">
                <a:pos x="467" y="20"/>
              </a:cxn>
              <a:cxn ang="0">
                <a:pos x="417" y="11"/>
              </a:cxn>
              <a:cxn ang="0">
                <a:pos x="364" y="6"/>
              </a:cxn>
              <a:cxn ang="0">
                <a:pos x="300" y="0"/>
              </a:cxn>
              <a:cxn ang="0">
                <a:pos x="240" y="0"/>
              </a:cxn>
              <a:cxn ang="0">
                <a:pos x="187" y="0"/>
              </a:cxn>
              <a:cxn ang="0">
                <a:pos x="137" y="6"/>
              </a:cxn>
              <a:cxn ang="0">
                <a:pos x="114" y="6"/>
              </a:cxn>
              <a:cxn ang="0">
                <a:pos x="89" y="11"/>
              </a:cxn>
              <a:cxn ang="0">
                <a:pos x="69" y="15"/>
              </a:cxn>
              <a:cxn ang="0">
                <a:pos x="55" y="20"/>
              </a:cxn>
              <a:cxn ang="0">
                <a:pos x="40" y="25"/>
              </a:cxn>
              <a:cxn ang="0">
                <a:pos x="25" y="30"/>
              </a:cxn>
              <a:cxn ang="0">
                <a:pos x="15" y="39"/>
              </a:cxn>
              <a:cxn ang="0">
                <a:pos x="11" y="45"/>
              </a:cxn>
              <a:cxn ang="0">
                <a:pos x="6" y="54"/>
              </a:cxn>
              <a:cxn ang="0">
                <a:pos x="0" y="59"/>
              </a:cxn>
              <a:cxn ang="0">
                <a:pos x="0" y="69"/>
              </a:cxn>
              <a:cxn ang="0">
                <a:pos x="11" y="79"/>
              </a:cxn>
              <a:cxn ang="0">
                <a:pos x="15" y="89"/>
              </a:cxn>
              <a:cxn ang="0">
                <a:pos x="30" y="93"/>
              </a:cxn>
              <a:cxn ang="0">
                <a:pos x="40" y="103"/>
              </a:cxn>
              <a:cxn ang="0">
                <a:pos x="59" y="108"/>
              </a:cxn>
              <a:cxn ang="0">
                <a:pos x="75" y="118"/>
              </a:cxn>
              <a:cxn ang="0">
                <a:pos x="94" y="123"/>
              </a:cxn>
              <a:cxn ang="0">
                <a:pos x="118" y="128"/>
              </a:cxn>
              <a:cxn ang="0">
                <a:pos x="153" y="137"/>
              </a:cxn>
              <a:cxn ang="0">
                <a:pos x="206" y="142"/>
              </a:cxn>
              <a:cxn ang="0">
                <a:pos x="265" y="148"/>
              </a:cxn>
              <a:cxn ang="0">
                <a:pos x="324" y="153"/>
              </a:cxn>
              <a:cxn ang="0">
                <a:pos x="383" y="153"/>
              </a:cxn>
              <a:cxn ang="0">
                <a:pos x="437" y="148"/>
              </a:cxn>
              <a:cxn ang="0">
                <a:pos x="471" y="148"/>
              </a:cxn>
              <a:cxn ang="0">
                <a:pos x="496" y="142"/>
              </a:cxn>
              <a:cxn ang="0">
                <a:pos x="515" y="137"/>
              </a:cxn>
              <a:cxn ang="0">
                <a:pos x="535" y="133"/>
              </a:cxn>
              <a:cxn ang="0">
                <a:pos x="549" y="128"/>
              </a:cxn>
              <a:cxn ang="0">
                <a:pos x="564" y="123"/>
              </a:cxn>
              <a:cxn ang="0">
                <a:pos x="574" y="118"/>
              </a:cxn>
              <a:cxn ang="0">
                <a:pos x="584" y="108"/>
              </a:cxn>
              <a:cxn ang="0">
                <a:pos x="593" y="103"/>
              </a:cxn>
              <a:cxn ang="0">
                <a:pos x="593" y="93"/>
              </a:cxn>
            </a:cxnLst>
            <a:rect l="0" t="0" r="r" b="b"/>
            <a:pathLst>
              <a:path w="593" h="153">
                <a:moveTo>
                  <a:pt x="593" y="93"/>
                </a:moveTo>
                <a:lnTo>
                  <a:pt x="593" y="89"/>
                </a:lnTo>
                <a:lnTo>
                  <a:pt x="593" y="84"/>
                </a:lnTo>
                <a:lnTo>
                  <a:pt x="593" y="79"/>
                </a:lnTo>
                <a:lnTo>
                  <a:pt x="589" y="73"/>
                </a:lnTo>
                <a:lnTo>
                  <a:pt x="584" y="69"/>
                </a:lnTo>
                <a:lnTo>
                  <a:pt x="579" y="64"/>
                </a:lnTo>
                <a:lnTo>
                  <a:pt x="574" y="59"/>
                </a:lnTo>
                <a:lnTo>
                  <a:pt x="570" y="59"/>
                </a:lnTo>
                <a:lnTo>
                  <a:pt x="559" y="54"/>
                </a:lnTo>
                <a:lnTo>
                  <a:pt x="554" y="50"/>
                </a:lnTo>
                <a:lnTo>
                  <a:pt x="545" y="45"/>
                </a:lnTo>
                <a:lnTo>
                  <a:pt x="540" y="45"/>
                </a:lnTo>
                <a:lnTo>
                  <a:pt x="529" y="39"/>
                </a:lnTo>
                <a:lnTo>
                  <a:pt x="520" y="34"/>
                </a:lnTo>
                <a:lnTo>
                  <a:pt x="510" y="34"/>
                </a:lnTo>
                <a:lnTo>
                  <a:pt x="501" y="30"/>
                </a:lnTo>
                <a:lnTo>
                  <a:pt x="490" y="25"/>
                </a:lnTo>
                <a:lnTo>
                  <a:pt x="481" y="25"/>
                </a:lnTo>
                <a:lnTo>
                  <a:pt x="467" y="20"/>
                </a:lnTo>
                <a:lnTo>
                  <a:pt x="442" y="15"/>
                </a:lnTo>
                <a:lnTo>
                  <a:pt x="417" y="11"/>
                </a:lnTo>
                <a:lnTo>
                  <a:pt x="393" y="11"/>
                </a:lnTo>
                <a:lnTo>
                  <a:pt x="364" y="6"/>
                </a:lnTo>
                <a:lnTo>
                  <a:pt x="334" y="0"/>
                </a:lnTo>
                <a:lnTo>
                  <a:pt x="300" y="0"/>
                </a:lnTo>
                <a:lnTo>
                  <a:pt x="270" y="0"/>
                </a:lnTo>
                <a:lnTo>
                  <a:pt x="240" y="0"/>
                </a:lnTo>
                <a:lnTo>
                  <a:pt x="211" y="0"/>
                </a:lnTo>
                <a:lnTo>
                  <a:pt x="187" y="0"/>
                </a:lnTo>
                <a:lnTo>
                  <a:pt x="158" y="0"/>
                </a:lnTo>
                <a:lnTo>
                  <a:pt x="137" y="6"/>
                </a:lnTo>
                <a:lnTo>
                  <a:pt x="123" y="6"/>
                </a:lnTo>
                <a:lnTo>
                  <a:pt x="114" y="6"/>
                </a:lnTo>
                <a:lnTo>
                  <a:pt x="98" y="11"/>
                </a:lnTo>
                <a:lnTo>
                  <a:pt x="89" y="11"/>
                </a:lnTo>
                <a:lnTo>
                  <a:pt x="79" y="15"/>
                </a:lnTo>
                <a:lnTo>
                  <a:pt x="69" y="15"/>
                </a:lnTo>
                <a:lnTo>
                  <a:pt x="64" y="20"/>
                </a:lnTo>
                <a:lnTo>
                  <a:pt x="55" y="20"/>
                </a:lnTo>
                <a:lnTo>
                  <a:pt x="45" y="25"/>
                </a:lnTo>
                <a:lnTo>
                  <a:pt x="40" y="25"/>
                </a:lnTo>
                <a:lnTo>
                  <a:pt x="30" y="30"/>
                </a:lnTo>
                <a:lnTo>
                  <a:pt x="25" y="30"/>
                </a:lnTo>
                <a:lnTo>
                  <a:pt x="20" y="34"/>
                </a:lnTo>
                <a:lnTo>
                  <a:pt x="15" y="39"/>
                </a:lnTo>
                <a:lnTo>
                  <a:pt x="11" y="39"/>
                </a:lnTo>
                <a:lnTo>
                  <a:pt x="11" y="45"/>
                </a:lnTo>
                <a:lnTo>
                  <a:pt x="6" y="50"/>
                </a:lnTo>
                <a:lnTo>
                  <a:pt x="6" y="54"/>
                </a:lnTo>
                <a:lnTo>
                  <a:pt x="0" y="54"/>
                </a:lnTo>
                <a:lnTo>
                  <a:pt x="0" y="59"/>
                </a:lnTo>
                <a:lnTo>
                  <a:pt x="0" y="64"/>
                </a:lnTo>
                <a:lnTo>
                  <a:pt x="0" y="69"/>
                </a:lnTo>
                <a:lnTo>
                  <a:pt x="6" y="73"/>
                </a:lnTo>
                <a:lnTo>
                  <a:pt x="11" y="79"/>
                </a:lnTo>
                <a:lnTo>
                  <a:pt x="15" y="84"/>
                </a:lnTo>
                <a:lnTo>
                  <a:pt x="15" y="89"/>
                </a:lnTo>
                <a:lnTo>
                  <a:pt x="25" y="89"/>
                </a:lnTo>
                <a:lnTo>
                  <a:pt x="30" y="93"/>
                </a:lnTo>
                <a:lnTo>
                  <a:pt x="34" y="98"/>
                </a:lnTo>
                <a:lnTo>
                  <a:pt x="40" y="103"/>
                </a:lnTo>
                <a:lnTo>
                  <a:pt x="50" y="103"/>
                </a:lnTo>
                <a:lnTo>
                  <a:pt x="59" y="108"/>
                </a:lnTo>
                <a:lnTo>
                  <a:pt x="69" y="114"/>
                </a:lnTo>
                <a:lnTo>
                  <a:pt x="75" y="118"/>
                </a:lnTo>
                <a:lnTo>
                  <a:pt x="84" y="118"/>
                </a:lnTo>
                <a:lnTo>
                  <a:pt x="94" y="123"/>
                </a:lnTo>
                <a:lnTo>
                  <a:pt x="103" y="123"/>
                </a:lnTo>
                <a:lnTo>
                  <a:pt x="118" y="128"/>
                </a:lnTo>
                <a:lnTo>
                  <a:pt x="128" y="133"/>
                </a:lnTo>
                <a:lnTo>
                  <a:pt x="153" y="137"/>
                </a:lnTo>
                <a:lnTo>
                  <a:pt x="178" y="137"/>
                </a:lnTo>
                <a:lnTo>
                  <a:pt x="206" y="142"/>
                </a:lnTo>
                <a:lnTo>
                  <a:pt x="236" y="148"/>
                </a:lnTo>
                <a:lnTo>
                  <a:pt x="265" y="148"/>
                </a:lnTo>
                <a:lnTo>
                  <a:pt x="295" y="153"/>
                </a:lnTo>
                <a:lnTo>
                  <a:pt x="324" y="153"/>
                </a:lnTo>
                <a:lnTo>
                  <a:pt x="353" y="153"/>
                </a:lnTo>
                <a:lnTo>
                  <a:pt x="383" y="153"/>
                </a:lnTo>
                <a:lnTo>
                  <a:pt x="412" y="153"/>
                </a:lnTo>
                <a:lnTo>
                  <a:pt x="437" y="148"/>
                </a:lnTo>
                <a:lnTo>
                  <a:pt x="462" y="148"/>
                </a:lnTo>
                <a:lnTo>
                  <a:pt x="471" y="148"/>
                </a:lnTo>
                <a:lnTo>
                  <a:pt x="486" y="142"/>
                </a:lnTo>
                <a:lnTo>
                  <a:pt x="496" y="142"/>
                </a:lnTo>
                <a:lnTo>
                  <a:pt x="506" y="142"/>
                </a:lnTo>
                <a:lnTo>
                  <a:pt x="515" y="137"/>
                </a:lnTo>
                <a:lnTo>
                  <a:pt x="525" y="137"/>
                </a:lnTo>
                <a:lnTo>
                  <a:pt x="535" y="133"/>
                </a:lnTo>
                <a:lnTo>
                  <a:pt x="545" y="133"/>
                </a:lnTo>
                <a:lnTo>
                  <a:pt x="549" y="128"/>
                </a:lnTo>
                <a:lnTo>
                  <a:pt x="559" y="128"/>
                </a:lnTo>
                <a:lnTo>
                  <a:pt x="564" y="123"/>
                </a:lnTo>
                <a:lnTo>
                  <a:pt x="570" y="118"/>
                </a:lnTo>
                <a:lnTo>
                  <a:pt x="574" y="118"/>
                </a:lnTo>
                <a:lnTo>
                  <a:pt x="584" y="114"/>
                </a:lnTo>
                <a:lnTo>
                  <a:pt x="584" y="108"/>
                </a:lnTo>
                <a:lnTo>
                  <a:pt x="589" y="103"/>
                </a:lnTo>
                <a:lnTo>
                  <a:pt x="593" y="103"/>
                </a:lnTo>
                <a:lnTo>
                  <a:pt x="593" y="98"/>
                </a:lnTo>
                <a:lnTo>
                  <a:pt x="593" y="93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603" name="Freeform 67"/>
          <p:cNvSpPr>
            <a:spLocks/>
          </p:cNvSpPr>
          <p:nvPr/>
        </p:nvSpPr>
        <p:spPr bwMode="auto">
          <a:xfrm>
            <a:off x="6315236" y="3585258"/>
            <a:ext cx="285460" cy="73959"/>
          </a:xfrm>
          <a:custGeom>
            <a:avLst/>
            <a:gdLst/>
            <a:ahLst/>
            <a:cxnLst>
              <a:cxn ang="0">
                <a:pos x="588" y="108"/>
              </a:cxn>
              <a:cxn ang="0">
                <a:pos x="588" y="98"/>
              </a:cxn>
              <a:cxn ang="0">
                <a:pos x="583" y="92"/>
              </a:cxn>
              <a:cxn ang="0">
                <a:pos x="574" y="83"/>
              </a:cxn>
              <a:cxn ang="0">
                <a:pos x="563" y="73"/>
              </a:cxn>
              <a:cxn ang="0">
                <a:pos x="554" y="64"/>
              </a:cxn>
              <a:cxn ang="0">
                <a:pos x="539" y="58"/>
              </a:cxn>
              <a:cxn ang="0">
                <a:pos x="519" y="49"/>
              </a:cxn>
              <a:cxn ang="0">
                <a:pos x="499" y="44"/>
              </a:cxn>
              <a:cxn ang="0">
                <a:pos x="480" y="39"/>
              </a:cxn>
              <a:cxn ang="0">
                <a:pos x="441" y="30"/>
              </a:cxn>
              <a:cxn ang="0">
                <a:pos x="392" y="14"/>
              </a:cxn>
              <a:cxn ang="0">
                <a:pos x="333" y="9"/>
              </a:cxn>
              <a:cxn ang="0">
                <a:pos x="274" y="0"/>
              </a:cxn>
              <a:cxn ang="0">
                <a:pos x="215" y="0"/>
              </a:cxn>
              <a:cxn ang="0">
                <a:pos x="162" y="0"/>
              </a:cxn>
              <a:cxn ang="0">
                <a:pos x="123" y="0"/>
              </a:cxn>
              <a:cxn ang="0">
                <a:pos x="103" y="5"/>
              </a:cxn>
              <a:cxn ang="0">
                <a:pos x="84" y="5"/>
              </a:cxn>
              <a:cxn ang="0">
                <a:pos x="64" y="9"/>
              </a:cxn>
              <a:cxn ang="0">
                <a:pos x="43" y="14"/>
              </a:cxn>
              <a:cxn ang="0">
                <a:pos x="29" y="19"/>
              </a:cxn>
              <a:cxn ang="0">
                <a:pos x="20" y="24"/>
              </a:cxn>
              <a:cxn ang="0">
                <a:pos x="10" y="34"/>
              </a:cxn>
              <a:cxn ang="0">
                <a:pos x="0" y="39"/>
              </a:cxn>
              <a:cxn ang="0">
                <a:pos x="0" y="49"/>
              </a:cxn>
              <a:cxn ang="0">
                <a:pos x="0" y="58"/>
              </a:cxn>
              <a:cxn ang="0">
                <a:pos x="4" y="69"/>
              </a:cxn>
              <a:cxn ang="0">
                <a:pos x="15" y="78"/>
              </a:cxn>
              <a:cxn ang="0">
                <a:pos x="24" y="83"/>
              </a:cxn>
              <a:cxn ang="0">
                <a:pos x="39" y="92"/>
              </a:cxn>
              <a:cxn ang="0">
                <a:pos x="54" y="103"/>
              </a:cxn>
              <a:cxn ang="0">
                <a:pos x="73" y="108"/>
              </a:cxn>
              <a:cxn ang="0">
                <a:pos x="88" y="117"/>
              </a:cxn>
              <a:cxn ang="0">
                <a:pos x="112" y="122"/>
              </a:cxn>
              <a:cxn ang="0">
                <a:pos x="132" y="127"/>
              </a:cxn>
              <a:cxn ang="0">
                <a:pos x="171" y="137"/>
              </a:cxn>
              <a:cxn ang="0">
                <a:pos x="226" y="147"/>
              </a:cxn>
              <a:cxn ang="0">
                <a:pos x="289" y="156"/>
              </a:cxn>
              <a:cxn ang="0">
                <a:pos x="348" y="161"/>
              </a:cxn>
              <a:cxn ang="0">
                <a:pos x="402" y="161"/>
              </a:cxn>
              <a:cxn ang="0">
                <a:pos x="455" y="161"/>
              </a:cxn>
              <a:cxn ang="0">
                <a:pos x="476" y="156"/>
              </a:cxn>
              <a:cxn ang="0">
                <a:pos x="499" y="156"/>
              </a:cxn>
              <a:cxn ang="0">
                <a:pos x="519" y="152"/>
              </a:cxn>
              <a:cxn ang="0">
                <a:pos x="539" y="147"/>
              </a:cxn>
              <a:cxn ang="0">
                <a:pos x="554" y="142"/>
              </a:cxn>
              <a:cxn ang="0">
                <a:pos x="563" y="137"/>
              </a:cxn>
              <a:cxn ang="0">
                <a:pos x="574" y="133"/>
              </a:cxn>
              <a:cxn ang="0">
                <a:pos x="583" y="122"/>
              </a:cxn>
              <a:cxn ang="0">
                <a:pos x="588" y="117"/>
              </a:cxn>
            </a:cxnLst>
            <a:rect l="0" t="0" r="r" b="b"/>
            <a:pathLst>
              <a:path w="588" h="161">
                <a:moveTo>
                  <a:pt x="588" y="112"/>
                </a:moveTo>
                <a:lnTo>
                  <a:pt x="588" y="108"/>
                </a:lnTo>
                <a:lnTo>
                  <a:pt x="588" y="103"/>
                </a:lnTo>
                <a:lnTo>
                  <a:pt x="588" y="98"/>
                </a:lnTo>
                <a:lnTo>
                  <a:pt x="588" y="92"/>
                </a:lnTo>
                <a:lnTo>
                  <a:pt x="583" y="92"/>
                </a:lnTo>
                <a:lnTo>
                  <a:pt x="579" y="83"/>
                </a:lnTo>
                <a:lnTo>
                  <a:pt x="574" y="83"/>
                </a:lnTo>
                <a:lnTo>
                  <a:pt x="568" y="78"/>
                </a:lnTo>
                <a:lnTo>
                  <a:pt x="563" y="73"/>
                </a:lnTo>
                <a:lnTo>
                  <a:pt x="558" y="69"/>
                </a:lnTo>
                <a:lnTo>
                  <a:pt x="554" y="64"/>
                </a:lnTo>
                <a:lnTo>
                  <a:pt x="544" y="64"/>
                </a:lnTo>
                <a:lnTo>
                  <a:pt x="539" y="58"/>
                </a:lnTo>
                <a:lnTo>
                  <a:pt x="529" y="53"/>
                </a:lnTo>
                <a:lnTo>
                  <a:pt x="519" y="49"/>
                </a:lnTo>
                <a:lnTo>
                  <a:pt x="510" y="49"/>
                </a:lnTo>
                <a:lnTo>
                  <a:pt x="499" y="44"/>
                </a:lnTo>
                <a:lnTo>
                  <a:pt x="490" y="39"/>
                </a:lnTo>
                <a:lnTo>
                  <a:pt x="480" y="39"/>
                </a:lnTo>
                <a:lnTo>
                  <a:pt x="465" y="34"/>
                </a:lnTo>
                <a:lnTo>
                  <a:pt x="441" y="30"/>
                </a:lnTo>
                <a:lnTo>
                  <a:pt x="416" y="19"/>
                </a:lnTo>
                <a:lnTo>
                  <a:pt x="392" y="14"/>
                </a:lnTo>
                <a:lnTo>
                  <a:pt x="363" y="9"/>
                </a:lnTo>
                <a:lnTo>
                  <a:pt x="333" y="9"/>
                </a:lnTo>
                <a:lnTo>
                  <a:pt x="304" y="5"/>
                </a:lnTo>
                <a:lnTo>
                  <a:pt x="274" y="0"/>
                </a:lnTo>
                <a:lnTo>
                  <a:pt x="245" y="0"/>
                </a:lnTo>
                <a:lnTo>
                  <a:pt x="215" y="0"/>
                </a:lnTo>
                <a:lnTo>
                  <a:pt x="187" y="0"/>
                </a:lnTo>
                <a:lnTo>
                  <a:pt x="162" y="0"/>
                </a:lnTo>
                <a:lnTo>
                  <a:pt x="137" y="0"/>
                </a:lnTo>
                <a:lnTo>
                  <a:pt x="123" y="0"/>
                </a:lnTo>
                <a:lnTo>
                  <a:pt x="112" y="0"/>
                </a:lnTo>
                <a:lnTo>
                  <a:pt x="103" y="5"/>
                </a:lnTo>
                <a:lnTo>
                  <a:pt x="93" y="5"/>
                </a:lnTo>
                <a:lnTo>
                  <a:pt x="84" y="5"/>
                </a:lnTo>
                <a:lnTo>
                  <a:pt x="73" y="9"/>
                </a:lnTo>
                <a:lnTo>
                  <a:pt x="64" y="9"/>
                </a:lnTo>
                <a:lnTo>
                  <a:pt x="54" y="9"/>
                </a:lnTo>
                <a:lnTo>
                  <a:pt x="43" y="14"/>
                </a:lnTo>
                <a:lnTo>
                  <a:pt x="39" y="14"/>
                </a:lnTo>
                <a:lnTo>
                  <a:pt x="29" y="19"/>
                </a:lnTo>
                <a:lnTo>
                  <a:pt x="24" y="19"/>
                </a:lnTo>
                <a:lnTo>
                  <a:pt x="20" y="24"/>
                </a:lnTo>
                <a:lnTo>
                  <a:pt x="15" y="30"/>
                </a:lnTo>
                <a:lnTo>
                  <a:pt x="10" y="34"/>
                </a:lnTo>
                <a:lnTo>
                  <a:pt x="4" y="34"/>
                </a:lnTo>
                <a:lnTo>
                  <a:pt x="0" y="39"/>
                </a:lnTo>
                <a:lnTo>
                  <a:pt x="0" y="44"/>
                </a:lnTo>
                <a:lnTo>
                  <a:pt x="0" y="49"/>
                </a:lnTo>
                <a:lnTo>
                  <a:pt x="0" y="53"/>
                </a:lnTo>
                <a:lnTo>
                  <a:pt x="0" y="58"/>
                </a:lnTo>
                <a:lnTo>
                  <a:pt x="0" y="64"/>
                </a:lnTo>
                <a:lnTo>
                  <a:pt x="4" y="69"/>
                </a:lnTo>
                <a:lnTo>
                  <a:pt x="10" y="73"/>
                </a:lnTo>
                <a:lnTo>
                  <a:pt x="15" y="78"/>
                </a:lnTo>
                <a:lnTo>
                  <a:pt x="20" y="83"/>
                </a:lnTo>
                <a:lnTo>
                  <a:pt x="24" y="83"/>
                </a:lnTo>
                <a:lnTo>
                  <a:pt x="29" y="88"/>
                </a:lnTo>
                <a:lnTo>
                  <a:pt x="39" y="92"/>
                </a:lnTo>
                <a:lnTo>
                  <a:pt x="43" y="98"/>
                </a:lnTo>
                <a:lnTo>
                  <a:pt x="54" y="103"/>
                </a:lnTo>
                <a:lnTo>
                  <a:pt x="59" y="103"/>
                </a:lnTo>
                <a:lnTo>
                  <a:pt x="73" y="108"/>
                </a:lnTo>
                <a:lnTo>
                  <a:pt x="78" y="112"/>
                </a:lnTo>
                <a:lnTo>
                  <a:pt x="88" y="117"/>
                </a:lnTo>
                <a:lnTo>
                  <a:pt x="103" y="117"/>
                </a:lnTo>
                <a:lnTo>
                  <a:pt x="112" y="122"/>
                </a:lnTo>
                <a:lnTo>
                  <a:pt x="123" y="127"/>
                </a:lnTo>
                <a:lnTo>
                  <a:pt x="132" y="127"/>
                </a:lnTo>
                <a:lnTo>
                  <a:pt x="146" y="133"/>
                </a:lnTo>
                <a:lnTo>
                  <a:pt x="171" y="137"/>
                </a:lnTo>
                <a:lnTo>
                  <a:pt x="201" y="142"/>
                </a:lnTo>
                <a:lnTo>
                  <a:pt x="226" y="147"/>
                </a:lnTo>
                <a:lnTo>
                  <a:pt x="254" y="152"/>
                </a:lnTo>
                <a:lnTo>
                  <a:pt x="289" y="156"/>
                </a:lnTo>
                <a:lnTo>
                  <a:pt x="318" y="156"/>
                </a:lnTo>
                <a:lnTo>
                  <a:pt x="348" y="161"/>
                </a:lnTo>
                <a:lnTo>
                  <a:pt x="377" y="161"/>
                </a:lnTo>
                <a:lnTo>
                  <a:pt x="402" y="161"/>
                </a:lnTo>
                <a:lnTo>
                  <a:pt x="431" y="161"/>
                </a:lnTo>
                <a:lnTo>
                  <a:pt x="455" y="161"/>
                </a:lnTo>
                <a:lnTo>
                  <a:pt x="465" y="156"/>
                </a:lnTo>
                <a:lnTo>
                  <a:pt x="476" y="156"/>
                </a:lnTo>
                <a:lnTo>
                  <a:pt x="490" y="156"/>
                </a:lnTo>
                <a:lnTo>
                  <a:pt x="499" y="156"/>
                </a:lnTo>
                <a:lnTo>
                  <a:pt x="510" y="152"/>
                </a:lnTo>
                <a:lnTo>
                  <a:pt x="519" y="152"/>
                </a:lnTo>
                <a:lnTo>
                  <a:pt x="524" y="147"/>
                </a:lnTo>
                <a:lnTo>
                  <a:pt x="539" y="147"/>
                </a:lnTo>
                <a:lnTo>
                  <a:pt x="544" y="142"/>
                </a:lnTo>
                <a:lnTo>
                  <a:pt x="554" y="142"/>
                </a:lnTo>
                <a:lnTo>
                  <a:pt x="558" y="137"/>
                </a:lnTo>
                <a:lnTo>
                  <a:pt x="563" y="137"/>
                </a:lnTo>
                <a:lnTo>
                  <a:pt x="568" y="133"/>
                </a:lnTo>
                <a:lnTo>
                  <a:pt x="574" y="133"/>
                </a:lnTo>
                <a:lnTo>
                  <a:pt x="579" y="127"/>
                </a:lnTo>
                <a:lnTo>
                  <a:pt x="583" y="122"/>
                </a:lnTo>
                <a:lnTo>
                  <a:pt x="588" y="122"/>
                </a:lnTo>
                <a:lnTo>
                  <a:pt x="588" y="117"/>
                </a:lnTo>
                <a:lnTo>
                  <a:pt x="588" y="11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604" name="Freeform 68"/>
          <p:cNvSpPr>
            <a:spLocks/>
          </p:cNvSpPr>
          <p:nvPr/>
        </p:nvSpPr>
        <p:spPr bwMode="auto">
          <a:xfrm>
            <a:off x="6315236" y="3585258"/>
            <a:ext cx="285460" cy="73959"/>
          </a:xfrm>
          <a:custGeom>
            <a:avLst/>
            <a:gdLst/>
            <a:ahLst/>
            <a:cxnLst>
              <a:cxn ang="0">
                <a:pos x="588" y="108"/>
              </a:cxn>
              <a:cxn ang="0">
                <a:pos x="588" y="98"/>
              </a:cxn>
              <a:cxn ang="0">
                <a:pos x="583" y="88"/>
              </a:cxn>
              <a:cxn ang="0">
                <a:pos x="574" y="83"/>
              </a:cxn>
              <a:cxn ang="0">
                <a:pos x="563" y="73"/>
              </a:cxn>
              <a:cxn ang="0">
                <a:pos x="554" y="64"/>
              </a:cxn>
              <a:cxn ang="0">
                <a:pos x="539" y="58"/>
              </a:cxn>
              <a:cxn ang="0">
                <a:pos x="519" y="49"/>
              </a:cxn>
              <a:cxn ang="0">
                <a:pos x="499" y="44"/>
              </a:cxn>
              <a:cxn ang="0">
                <a:pos x="480" y="39"/>
              </a:cxn>
              <a:cxn ang="0">
                <a:pos x="441" y="24"/>
              </a:cxn>
              <a:cxn ang="0">
                <a:pos x="392" y="14"/>
              </a:cxn>
              <a:cxn ang="0">
                <a:pos x="333" y="9"/>
              </a:cxn>
              <a:cxn ang="0">
                <a:pos x="270" y="0"/>
              </a:cxn>
              <a:cxn ang="0">
                <a:pos x="215" y="0"/>
              </a:cxn>
              <a:cxn ang="0">
                <a:pos x="162" y="0"/>
              </a:cxn>
              <a:cxn ang="0">
                <a:pos x="123" y="0"/>
              </a:cxn>
              <a:cxn ang="0">
                <a:pos x="103" y="5"/>
              </a:cxn>
              <a:cxn ang="0">
                <a:pos x="84" y="5"/>
              </a:cxn>
              <a:cxn ang="0">
                <a:pos x="64" y="9"/>
              </a:cxn>
              <a:cxn ang="0">
                <a:pos x="43" y="14"/>
              </a:cxn>
              <a:cxn ang="0">
                <a:pos x="29" y="19"/>
              </a:cxn>
              <a:cxn ang="0">
                <a:pos x="20" y="24"/>
              </a:cxn>
              <a:cxn ang="0">
                <a:pos x="10" y="34"/>
              </a:cxn>
              <a:cxn ang="0">
                <a:pos x="0" y="39"/>
              </a:cxn>
              <a:cxn ang="0">
                <a:pos x="0" y="49"/>
              </a:cxn>
              <a:cxn ang="0">
                <a:pos x="0" y="58"/>
              </a:cxn>
              <a:cxn ang="0">
                <a:pos x="4" y="69"/>
              </a:cxn>
              <a:cxn ang="0">
                <a:pos x="15" y="78"/>
              </a:cxn>
              <a:cxn ang="0">
                <a:pos x="24" y="83"/>
              </a:cxn>
              <a:cxn ang="0">
                <a:pos x="39" y="92"/>
              </a:cxn>
              <a:cxn ang="0">
                <a:pos x="54" y="103"/>
              </a:cxn>
              <a:cxn ang="0">
                <a:pos x="68" y="108"/>
              </a:cxn>
              <a:cxn ang="0">
                <a:pos x="88" y="117"/>
              </a:cxn>
              <a:cxn ang="0">
                <a:pos x="112" y="122"/>
              </a:cxn>
              <a:cxn ang="0">
                <a:pos x="132" y="127"/>
              </a:cxn>
              <a:cxn ang="0">
                <a:pos x="171" y="137"/>
              </a:cxn>
              <a:cxn ang="0">
                <a:pos x="226" y="147"/>
              </a:cxn>
              <a:cxn ang="0">
                <a:pos x="289" y="156"/>
              </a:cxn>
              <a:cxn ang="0">
                <a:pos x="348" y="161"/>
              </a:cxn>
              <a:cxn ang="0">
                <a:pos x="402" y="161"/>
              </a:cxn>
              <a:cxn ang="0">
                <a:pos x="455" y="161"/>
              </a:cxn>
              <a:cxn ang="0">
                <a:pos x="476" y="156"/>
              </a:cxn>
              <a:cxn ang="0">
                <a:pos x="499" y="152"/>
              </a:cxn>
              <a:cxn ang="0">
                <a:pos x="519" y="152"/>
              </a:cxn>
              <a:cxn ang="0">
                <a:pos x="539" y="147"/>
              </a:cxn>
              <a:cxn ang="0">
                <a:pos x="554" y="142"/>
              </a:cxn>
              <a:cxn ang="0">
                <a:pos x="563" y="137"/>
              </a:cxn>
              <a:cxn ang="0">
                <a:pos x="574" y="133"/>
              </a:cxn>
              <a:cxn ang="0">
                <a:pos x="583" y="122"/>
              </a:cxn>
              <a:cxn ang="0">
                <a:pos x="588" y="117"/>
              </a:cxn>
            </a:cxnLst>
            <a:rect l="0" t="0" r="r" b="b"/>
            <a:pathLst>
              <a:path w="588" h="161">
                <a:moveTo>
                  <a:pt x="588" y="112"/>
                </a:moveTo>
                <a:lnTo>
                  <a:pt x="588" y="108"/>
                </a:lnTo>
                <a:lnTo>
                  <a:pt x="588" y="103"/>
                </a:lnTo>
                <a:lnTo>
                  <a:pt x="588" y="98"/>
                </a:lnTo>
                <a:lnTo>
                  <a:pt x="588" y="92"/>
                </a:lnTo>
                <a:lnTo>
                  <a:pt x="583" y="88"/>
                </a:lnTo>
                <a:lnTo>
                  <a:pt x="579" y="83"/>
                </a:lnTo>
                <a:lnTo>
                  <a:pt x="574" y="83"/>
                </a:lnTo>
                <a:lnTo>
                  <a:pt x="568" y="78"/>
                </a:lnTo>
                <a:lnTo>
                  <a:pt x="563" y="73"/>
                </a:lnTo>
                <a:lnTo>
                  <a:pt x="558" y="69"/>
                </a:lnTo>
                <a:lnTo>
                  <a:pt x="554" y="64"/>
                </a:lnTo>
                <a:lnTo>
                  <a:pt x="544" y="64"/>
                </a:lnTo>
                <a:lnTo>
                  <a:pt x="539" y="58"/>
                </a:lnTo>
                <a:lnTo>
                  <a:pt x="529" y="53"/>
                </a:lnTo>
                <a:lnTo>
                  <a:pt x="519" y="49"/>
                </a:lnTo>
                <a:lnTo>
                  <a:pt x="510" y="49"/>
                </a:lnTo>
                <a:lnTo>
                  <a:pt x="499" y="44"/>
                </a:lnTo>
                <a:lnTo>
                  <a:pt x="490" y="39"/>
                </a:lnTo>
                <a:lnTo>
                  <a:pt x="480" y="39"/>
                </a:lnTo>
                <a:lnTo>
                  <a:pt x="465" y="34"/>
                </a:lnTo>
                <a:lnTo>
                  <a:pt x="441" y="24"/>
                </a:lnTo>
                <a:lnTo>
                  <a:pt x="416" y="19"/>
                </a:lnTo>
                <a:lnTo>
                  <a:pt x="392" y="14"/>
                </a:lnTo>
                <a:lnTo>
                  <a:pt x="363" y="9"/>
                </a:lnTo>
                <a:lnTo>
                  <a:pt x="333" y="9"/>
                </a:lnTo>
                <a:lnTo>
                  <a:pt x="304" y="5"/>
                </a:lnTo>
                <a:lnTo>
                  <a:pt x="270" y="0"/>
                </a:lnTo>
                <a:lnTo>
                  <a:pt x="245" y="0"/>
                </a:lnTo>
                <a:lnTo>
                  <a:pt x="215" y="0"/>
                </a:lnTo>
                <a:lnTo>
                  <a:pt x="187" y="0"/>
                </a:lnTo>
                <a:lnTo>
                  <a:pt x="162" y="0"/>
                </a:lnTo>
                <a:lnTo>
                  <a:pt x="137" y="0"/>
                </a:lnTo>
                <a:lnTo>
                  <a:pt x="123" y="0"/>
                </a:lnTo>
                <a:lnTo>
                  <a:pt x="112" y="0"/>
                </a:lnTo>
                <a:lnTo>
                  <a:pt x="103" y="5"/>
                </a:lnTo>
                <a:lnTo>
                  <a:pt x="93" y="5"/>
                </a:lnTo>
                <a:lnTo>
                  <a:pt x="84" y="5"/>
                </a:lnTo>
                <a:lnTo>
                  <a:pt x="68" y="9"/>
                </a:lnTo>
                <a:lnTo>
                  <a:pt x="64" y="9"/>
                </a:lnTo>
                <a:lnTo>
                  <a:pt x="54" y="9"/>
                </a:lnTo>
                <a:lnTo>
                  <a:pt x="43" y="14"/>
                </a:lnTo>
                <a:lnTo>
                  <a:pt x="39" y="14"/>
                </a:lnTo>
                <a:lnTo>
                  <a:pt x="29" y="19"/>
                </a:lnTo>
                <a:lnTo>
                  <a:pt x="24" y="19"/>
                </a:lnTo>
                <a:lnTo>
                  <a:pt x="20" y="24"/>
                </a:lnTo>
                <a:lnTo>
                  <a:pt x="15" y="30"/>
                </a:lnTo>
                <a:lnTo>
                  <a:pt x="10" y="34"/>
                </a:lnTo>
                <a:lnTo>
                  <a:pt x="4" y="34"/>
                </a:lnTo>
                <a:lnTo>
                  <a:pt x="0" y="39"/>
                </a:lnTo>
                <a:lnTo>
                  <a:pt x="0" y="44"/>
                </a:lnTo>
                <a:lnTo>
                  <a:pt x="0" y="49"/>
                </a:lnTo>
                <a:lnTo>
                  <a:pt x="0" y="53"/>
                </a:lnTo>
                <a:lnTo>
                  <a:pt x="0" y="58"/>
                </a:lnTo>
                <a:lnTo>
                  <a:pt x="0" y="64"/>
                </a:lnTo>
                <a:lnTo>
                  <a:pt x="4" y="69"/>
                </a:lnTo>
                <a:lnTo>
                  <a:pt x="10" y="73"/>
                </a:lnTo>
                <a:lnTo>
                  <a:pt x="15" y="78"/>
                </a:lnTo>
                <a:lnTo>
                  <a:pt x="20" y="83"/>
                </a:lnTo>
                <a:lnTo>
                  <a:pt x="24" y="83"/>
                </a:lnTo>
                <a:lnTo>
                  <a:pt x="29" y="88"/>
                </a:lnTo>
                <a:lnTo>
                  <a:pt x="39" y="92"/>
                </a:lnTo>
                <a:lnTo>
                  <a:pt x="43" y="98"/>
                </a:lnTo>
                <a:lnTo>
                  <a:pt x="54" y="103"/>
                </a:lnTo>
                <a:lnTo>
                  <a:pt x="59" y="103"/>
                </a:lnTo>
                <a:lnTo>
                  <a:pt x="68" y="108"/>
                </a:lnTo>
                <a:lnTo>
                  <a:pt x="78" y="112"/>
                </a:lnTo>
                <a:lnTo>
                  <a:pt x="88" y="117"/>
                </a:lnTo>
                <a:lnTo>
                  <a:pt x="103" y="117"/>
                </a:lnTo>
                <a:lnTo>
                  <a:pt x="112" y="122"/>
                </a:lnTo>
                <a:lnTo>
                  <a:pt x="123" y="127"/>
                </a:lnTo>
                <a:lnTo>
                  <a:pt x="132" y="127"/>
                </a:lnTo>
                <a:lnTo>
                  <a:pt x="146" y="133"/>
                </a:lnTo>
                <a:lnTo>
                  <a:pt x="171" y="137"/>
                </a:lnTo>
                <a:lnTo>
                  <a:pt x="201" y="142"/>
                </a:lnTo>
                <a:lnTo>
                  <a:pt x="226" y="147"/>
                </a:lnTo>
                <a:lnTo>
                  <a:pt x="254" y="152"/>
                </a:lnTo>
                <a:lnTo>
                  <a:pt x="289" y="156"/>
                </a:lnTo>
                <a:lnTo>
                  <a:pt x="318" y="156"/>
                </a:lnTo>
                <a:lnTo>
                  <a:pt x="348" y="161"/>
                </a:lnTo>
                <a:lnTo>
                  <a:pt x="377" y="161"/>
                </a:lnTo>
                <a:lnTo>
                  <a:pt x="402" y="161"/>
                </a:lnTo>
                <a:lnTo>
                  <a:pt x="431" y="161"/>
                </a:lnTo>
                <a:lnTo>
                  <a:pt x="455" y="161"/>
                </a:lnTo>
                <a:lnTo>
                  <a:pt x="465" y="156"/>
                </a:lnTo>
                <a:lnTo>
                  <a:pt x="476" y="156"/>
                </a:lnTo>
                <a:lnTo>
                  <a:pt x="490" y="156"/>
                </a:lnTo>
                <a:lnTo>
                  <a:pt x="499" y="152"/>
                </a:lnTo>
                <a:lnTo>
                  <a:pt x="510" y="152"/>
                </a:lnTo>
                <a:lnTo>
                  <a:pt x="519" y="152"/>
                </a:lnTo>
                <a:lnTo>
                  <a:pt x="524" y="147"/>
                </a:lnTo>
                <a:lnTo>
                  <a:pt x="539" y="147"/>
                </a:lnTo>
                <a:lnTo>
                  <a:pt x="544" y="142"/>
                </a:lnTo>
                <a:lnTo>
                  <a:pt x="554" y="142"/>
                </a:lnTo>
                <a:lnTo>
                  <a:pt x="558" y="137"/>
                </a:lnTo>
                <a:lnTo>
                  <a:pt x="563" y="137"/>
                </a:lnTo>
                <a:lnTo>
                  <a:pt x="568" y="133"/>
                </a:lnTo>
                <a:lnTo>
                  <a:pt x="574" y="133"/>
                </a:lnTo>
                <a:lnTo>
                  <a:pt x="579" y="127"/>
                </a:lnTo>
                <a:lnTo>
                  <a:pt x="583" y="122"/>
                </a:lnTo>
                <a:lnTo>
                  <a:pt x="588" y="122"/>
                </a:lnTo>
                <a:lnTo>
                  <a:pt x="588" y="117"/>
                </a:lnTo>
                <a:lnTo>
                  <a:pt x="588" y="112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605" name="Freeform 69"/>
          <p:cNvSpPr>
            <a:spLocks/>
          </p:cNvSpPr>
          <p:nvPr/>
        </p:nvSpPr>
        <p:spPr bwMode="auto">
          <a:xfrm>
            <a:off x="6908003" y="3634564"/>
            <a:ext cx="288373" cy="76698"/>
          </a:xfrm>
          <a:custGeom>
            <a:avLst/>
            <a:gdLst/>
            <a:ahLst/>
            <a:cxnLst>
              <a:cxn ang="0">
                <a:pos x="594" y="117"/>
              </a:cxn>
              <a:cxn ang="0">
                <a:pos x="589" y="103"/>
              </a:cxn>
              <a:cxn ang="0">
                <a:pos x="578" y="92"/>
              </a:cxn>
              <a:cxn ang="0">
                <a:pos x="569" y="83"/>
              </a:cxn>
              <a:cxn ang="0">
                <a:pos x="559" y="78"/>
              </a:cxn>
              <a:cxn ang="0">
                <a:pos x="539" y="68"/>
              </a:cxn>
              <a:cxn ang="0">
                <a:pos x="525" y="64"/>
              </a:cxn>
              <a:cxn ang="0">
                <a:pos x="505" y="53"/>
              </a:cxn>
              <a:cxn ang="0">
                <a:pos x="480" y="48"/>
              </a:cxn>
              <a:cxn ang="0">
                <a:pos x="461" y="39"/>
              </a:cxn>
              <a:cxn ang="0">
                <a:pos x="422" y="29"/>
              </a:cxn>
              <a:cxn ang="0">
                <a:pos x="367" y="19"/>
              </a:cxn>
              <a:cxn ang="0">
                <a:pos x="309" y="9"/>
              </a:cxn>
              <a:cxn ang="0">
                <a:pos x="250" y="4"/>
              </a:cxn>
              <a:cxn ang="0">
                <a:pos x="191" y="0"/>
              </a:cxn>
              <a:cxn ang="0">
                <a:pos x="142" y="4"/>
              </a:cxn>
              <a:cxn ang="0">
                <a:pos x="118" y="4"/>
              </a:cxn>
              <a:cxn ang="0">
                <a:pos x="99" y="4"/>
              </a:cxn>
              <a:cxn ang="0">
                <a:pos x="74" y="9"/>
              </a:cxn>
              <a:cxn ang="0">
                <a:pos x="58" y="14"/>
              </a:cxn>
              <a:cxn ang="0">
                <a:pos x="44" y="19"/>
              </a:cxn>
              <a:cxn ang="0">
                <a:pos x="30" y="25"/>
              </a:cxn>
              <a:cxn ang="0">
                <a:pos x="19" y="29"/>
              </a:cxn>
              <a:cxn ang="0">
                <a:pos x="10" y="34"/>
              </a:cxn>
              <a:cxn ang="0">
                <a:pos x="5" y="44"/>
              </a:cxn>
              <a:cxn ang="0">
                <a:pos x="0" y="53"/>
              </a:cxn>
              <a:cxn ang="0">
                <a:pos x="5" y="64"/>
              </a:cxn>
              <a:cxn ang="0">
                <a:pos x="15" y="73"/>
              </a:cxn>
              <a:cxn ang="0">
                <a:pos x="19" y="83"/>
              </a:cxn>
              <a:cxn ang="0">
                <a:pos x="35" y="87"/>
              </a:cxn>
              <a:cxn ang="0">
                <a:pos x="49" y="98"/>
              </a:cxn>
              <a:cxn ang="0">
                <a:pos x="64" y="103"/>
              </a:cxn>
              <a:cxn ang="0">
                <a:pos x="83" y="112"/>
              </a:cxn>
              <a:cxn ang="0">
                <a:pos x="103" y="122"/>
              </a:cxn>
              <a:cxn ang="0">
                <a:pos x="127" y="127"/>
              </a:cxn>
              <a:cxn ang="0">
                <a:pos x="147" y="137"/>
              </a:cxn>
              <a:cxn ang="0">
                <a:pos x="202" y="147"/>
              </a:cxn>
              <a:cxn ang="0">
                <a:pos x="260" y="156"/>
              </a:cxn>
              <a:cxn ang="0">
                <a:pos x="319" y="161"/>
              </a:cxn>
              <a:cxn ang="0">
                <a:pos x="378" y="167"/>
              </a:cxn>
              <a:cxn ang="0">
                <a:pos x="431" y="167"/>
              </a:cxn>
              <a:cxn ang="0">
                <a:pos x="466" y="167"/>
              </a:cxn>
              <a:cxn ang="0">
                <a:pos x="491" y="167"/>
              </a:cxn>
              <a:cxn ang="0">
                <a:pos x="510" y="161"/>
              </a:cxn>
              <a:cxn ang="0">
                <a:pos x="530" y="161"/>
              </a:cxn>
              <a:cxn ang="0">
                <a:pos x="544" y="156"/>
              </a:cxn>
              <a:cxn ang="0">
                <a:pos x="559" y="151"/>
              </a:cxn>
              <a:cxn ang="0">
                <a:pos x="573" y="147"/>
              </a:cxn>
              <a:cxn ang="0">
                <a:pos x="583" y="142"/>
              </a:cxn>
              <a:cxn ang="0">
                <a:pos x="589" y="132"/>
              </a:cxn>
              <a:cxn ang="0">
                <a:pos x="594" y="122"/>
              </a:cxn>
            </a:cxnLst>
            <a:rect l="0" t="0" r="r" b="b"/>
            <a:pathLst>
              <a:path w="594" h="167">
                <a:moveTo>
                  <a:pt x="594" y="122"/>
                </a:moveTo>
                <a:lnTo>
                  <a:pt x="594" y="117"/>
                </a:lnTo>
                <a:lnTo>
                  <a:pt x="594" y="112"/>
                </a:lnTo>
                <a:lnTo>
                  <a:pt x="589" y="103"/>
                </a:lnTo>
                <a:lnTo>
                  <a:pt x="583" y="98"/>
                </a:lnTo>
                <a:lnTo>
                  <a:pt x="578" y="92"/>
                </a:lnTo>
                <a:lnTo>
                  <a:pt x="573" y="87"/>
                </a:lnTo>
                <a:lnTo>
                  <a:pt x="569" y="83"/>
                </a:lnTo>
                <a:lnTo>
                  <a:pt x="564" y="83"/>
                </a:lnTo>
                <a:lnTo>
                  <a:pt x="559" y="78"/>
                </a:lnTo>
                <a:lnTo>
                  <a:pt x="549" y="73"/>
                </a:lnTo>
                <a:lnTo>
                  <a:pt x="539" y="68"/>
                </a:lnTo>
                <a:lnTo>
                  <a:pt x="530" y="64"/>
                </a:lnTo>
                <a:lnTo>
                  <a:pt x="525" y="64"/>
                </a:lnTo>
                <a:lnTo>
                  <a:pt x="514" y="58"/>
                </a:lnTo>
                <a:lnTo>
                  <a:pt x="505" y="53"/>
                </a:lnTo>
                <a:lnTo>
                  <a:pt x="495" y="48"/>
                </a:lnTo>
                <a:lnTo>
                  <a:pt x="480" y="48"/>
                </a:lnTo>
                <a:lnTo>
                  <a:pt x="470" y="44"/>
                </a:lnTo>
                <a:lnTo>
                  <a:pt x="461" y="39"/>
                </a:lnTo>
                <a:lnTo>
                  <a:pt x="447" y="34"/>
                </a:lnTo>
                <a:lnTo>
                  <a:pt x="422" y="29"/>
                </a:lnTo>
                <a:lnTo>
                  <a:pt x="397" y="25"/>
                </a:lnTo>
                <a:lnTo>
                  <a:pt x="367" y="19"/>
                </a:lnTo>
                <a:lnTo>
                  <a:pt x="338" y="14"/>
                </a:lnTo>
                <a:lnTo>
                  <a:pt x="309" y="9"/>
                </a:lnTo>
                <a:lnTo>
                  <a:pt x="275" y="4"/>
                </a:lnTo>
                <a:lnTo>
                  <a:pt x="250" y="4"/>
                </a:lnTo>
                <a:lnTo>
                  <a:pt x="221" y="4"/>
                </a:lnTo>
                <a:lnTo>
                  <a:pt x="191" y="0"/>
                </a:lnTo>
                <a:lnTo>
                  <a:pt x="167" y="0"/>
                </a:lnTo>
                <a:lnTo>
                  <a:pt x="142" y="4"/>
                </a:lnTo>
                <a:lnTo>
                  <a:pt x="127" y="4"/>
                </a:lnTo>
                <a:lnTo>
                  <a:pt x="118" y="4"/>
                </a:lnTo>
                <a:lnTo>
                  <a:pt x="108" y="4"/>
                </a:lnTo>
                <a:lnTo>
                  <a:pt x="99" y="4"/>
                </a:lnTo>
                <a:lnTo>
                  <a:pt x="83" y="9"/>
                </a:lnTo>
                <a:lnTo>
                  <a:pt x="74" y="9"/>
                </a:lnTo>
                <a:lnTo>
                  <a:pt x="69" y="9"/>
                </a:lnTo>
                <a:lnTo>
                  <a:pt x="58" y="14"/>
                </a:lnTo>
                <a:lnTo>
                  <a:pt x="49" y="14"/>
                </a:lnTo>
                <a:lnTo>
                  <a:pt x="44" y="19"/>
                </a:lnTo>
                <a:lnTo>
                  <a:pt x="35" y="19"/>
                </a:lnTo>
                <a:lnTo>
                  <a:pt x="30" y="25"/>
                </a:lnTo>
                <a:lnTo>
                  <a:pt x="25" y="25"/>
                </a:lnTo>
                <a:lnTo>
                  <a:pt x="19" y="29"/>
                </a:lnTo>
                <a:lnTo>
                  <a:pt x="15" y="29"/>
                </a:lnTo>
                <a:lnTo>
                  <a:pt x="10" y="34"/>
                </a:lnTo>
                <a:lnTo>
                  <a:pt x="5" y="39"/>
                </a:lnTo>
                <a:lnTo>
                  <a:pt x="5" y="44"/>
                </a:lnTo>
                <a:lnTo>
                  <a:pt x="5" y="48"/>
                </a:lnTo>
                <a:lnTo>
                  <a:pt x="0" y="53"/>
                </a:lnTo>
                <a:lnTo>
                  <a:pt x="5" y="58"/>
                </a:lnTo>
                <a:lnTo>
                  <a:pt x="5" y="64"/>
                </a:lnTo>
                <a:lnTo>
                  <a:pt x="10" y="68"/>
                </a:lnTo>
                <a:lnTo>
                  <a:pt x="15" y="73"/>
                </a:lnTo>
                <a:lnTo>
                  <a:pt x="15" y="78"/>
                </a:lnTo>
                <a:lnTo>
                  <a:pt x="19" y="83"/>
                </a:lnTo>
                <a:lnTo>
                  <a:pt x="30" y="83"/>
                </a:lnTo>
                <a:lnTo>
                  <a:pt x="35" y="87"/>
                </a:lnTo>
                <a:lnTo>
                  <a:pt x="39" y="92"/>
                </a:lnTo>
                <a:lnTo>
                  <a:pt x="49" y="98"/>
                </a:lnTo>
                <a:lnTo>
                  <a:pt x="54" y="103"/>
                </a:lnTo>
                <a:lnTo>
                  <a:pt x="64" y="103"/>
                </a:lnTo>
                <a:lnTo>
                  <a:pt x="74" y="112"/>
                </a:lnTo>
                <a:lnTo>
                  <a:pt x="83" y="112"/>
                </a:lnTo>
                <a:lnTo>
                  <a:pt x="93" y="117"/>
                </a:lnTo>
                <a:lnTo>
                  <a:pt x="103" y="122"/>
                </a:lnTo>
                <a:lnTo>
                  <a:pt x="113" y="122"/>
                </a:lnTo>
                <a:lnTo>
                  <a:pt x="127" y="127"/>
                </a:lnTo>
                <a:lnTo>
                  <a:pt x="138" y="132"/>
                </a:lnTo>
                <a:lnTo>
                  <a:pt x="147" y="137"/>
                </a:lnTo>
                <a:lnTo>
                  <a:pt x="177" y="142"/>
                </a:lnTo>
                <a:lnTo>
                  <a:pt x="202" y="147"/>
                </a:lnTo>
                <a:lnTo>
                  <a:pt x="230" y="151"/>
                </a:lnTo>
                <a:lnTo>
                  <a:pt x="260" y="156"/>
                </a:lnTo>
                <a:lnTo>
                  <a:pt x="289" y="161"/>
                </a:lnTo>
                <a:lnTo>
                  <a:pt x="319" y="161"/>
                </a:lnTo>
                <a:lnTo>
                  <a:pt x="348" y="167"/>
                </a:lnTo>
                <a:lnTo>
                  <a:pt x="378" y="167"/>
                </a:lnTo>
                <a:lnTo>
                  <a:pt x="402" y="167"/>
                </a:lnTo>
                <a:lnTo>
                  <a:pt x="431" y="167"/>
                </a:lnTo>
                <a:lnTo>
                  <a:pt x="456" y="167"/>
                </a:lnTo>
                <a:lnTo>
                  <a:pt x="466" y="167"/>
                </a:lnTo>
                <a:lnTo>
                  <a:pt x="480" y="167"/>
                </a:lnTo>
                <a:lnTo>
                  <a:pt x="491" y="167"/>
                </a:lnTo>
                <a:lnTo>
                  <a:pt x="500" y="161"/>
                </a:lnTo>
                <a:lnTo>
                  <a:pt x="510" y="161"/>
                </a:lnTo>
                <a:lnTo>
                  <a:pt x="520" y="161"/>
                </a:lnTo>
                <a:lnTo>
                  <a:pt x="530" y="161"/>
                </a:lnTo>
                <a:lnTo>
                  <a:pt x="539" y="156"/>
                </a:lnTo>
                <a:lnTo>
                  <a:pt x="544" y="156"/>
                </a:lnTo>
                <a:lnTo>
                  <a:pt x="554" y="151"/>
                </a:lnTo>
                <a:lnTo>
                  <a:pt x="559" y="151"/>
                </a:lnTo>
                <a:lnTo>
                  <a:pt x="569" y="147"/>
                </a:lnTo>
                <a:lnTo>
                  <a:pt x="573" y="147"/>
                </a:lnTo>
                <a:lnTo>
                  <a:pt x="578" y="142"/>
                </a:lnTo>
                <a:lnTo>
                  <a:pt x="583" y="142"/>
                </a:lnTo>
                <a:lnTo>
                  <a:pt x="589" y="137"/>
                </a:lnTo>
                <a:lnTo>
                  <a:pt x="589" y="132"/>
                </a:lnTo>
                <a:lnTo>
                  <a:pt x="594" y="127"/>
                </a:lnTo>
                <a:lnTo>
                  <a:pt x="594" y="12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606" name="Freeform 70"/>
          <p:cNvSpPr>
            <a:spLocks/>
          </p:cNvSpPr>
          <p:nvPr/>
        </p:nvSpPr>
        <p:spPr bwMode="auto">
          <a:xfrm>
            <a:off x="6908003" y="3634564"/>
            <a:ext cx="288373" cy="76698"/>
          </a:xfrm>
          <a:custGeom>
            <a:avLst/>
            <a:gdLst/>
            <a:ahLst/>
            <a:cxnLst>
              <a:cxn ang="0">
                <a:pos x="594" y="117"/>
              </a:cxn>
              <a:cxn ang="0">
                <a:pos x="594" y="107"/>
              </a:cxn>
              <a:cxn ang="0">
                <a:pos x="583" y="98"/>
              </a:cxn>
              <a:cxn ang="0">
                <a:pos x="573" y="87"/>
              </a:cxn>
              <a:cxn ang="0">
                <a:pos x="564" y="83"/>
              </a:cxn>
              <a:cxn ang="0">
                <a:pos x="549" y="73"/>
              </a:cxn>
              <a:cxn ang="0">
                <a:pos x="530" y="64"/>
              </a:cxn>
              <a:cxn ang="0">
                <a:pos x="514" y="58"/>
              </a:cxn>
              <a:cxn ang="0">
                <a:pos x="491" y="48"/>
              </a:cxn>
              <a:cxn ang="0">
                <a:pos x="470" y="44"/>
              </a:cxn>
              <a:cxn ang="0">
                <a:pos x="447" y="34"/>
              </a:cxn>
              <a:cxn ang="0">
                <a:pos x="397" y="25"/>
              </a:cxn>
              <a:cxn ang="0">
                <a:pos x="338" y="14"/>
              </a:cxn>
              <a:cxn ang="0">
                <a:pos x="275" y="4"/>
              </a:cxn>
              <a:cxn ang="0">
                <a:pos x="221" y="4"/>
              </a:cxn>
              <a:cxn ang="0">
                <a:pos x="167" y="0"/>
              </a:cxn>
              <a:cxn ang="0">
                <a:pos x="127" y="4"/>
              </a:cxn>
              <a:cxn ang="0">
                <a:pos x="108" y="4"/>
              </a:cxn>
              <a:cxn ang="0">
                <a:pos x="83" y="9"/>
              </a:cxn>
              <a:cxn ang="0">
                <a:pos x="69" y="9"/>
              </a:cxn>
              <a:cxn ang="0">
                <a:pos x="49" y="14"/>
              </a:cxn>
              <a:cxn ang="0">
                <a:pos x="35" y="19"/>
              </a:cxn>
              <a:cxn ang="0">
                <a:pos x="25" y="25"/>
              </a:cxn>
              <a:cxn ang="0">
                <a:pos x="15" y="29"/>
              </a:cxn>
              <a:cxn ang="0">
                <a:pos x="5" y="39"/>
              </a:cxn>
              <a:cxn ang="0">
                <a:pos x="5" y="48"/>
              </a:cxn>
              <a:cxn ang="0">
                <a:pos x="5" y="58"/>
              </a:cxn>
              <a:cxn ang="0">
                <a:pos x="10" y="68"/>
              </a:cxn>
              <a:cxn ang="0">
                <a:pos x="15" y="78"/>
              </a:cxn>
              <a:cxn ang="0">
                <a:pos x="30" y="83"/>
              </a:cxn>
              <a:cxn ang="0">
                <a:pos x="39" y="92"/>
              </a:cxn>
              <a:cxn ang="0">
                <a:pos x="54" y="103"/>
              </a:cxn>
              <a:cxn ang="0">
                <a:pos x="74" y="107"/>
              </a:cxn>
              <a:cxn ang="0">
                <a:pos x="93" y="117"/>
              </a:cxn>
              <a:cxn ang="0">
                <a:pos x="113" y="122"/>
              </a:cxn>
              <a:cxn ang="0">
                <a:pos x="138" y="132"/>
              </a:cxn>
              <a:cxn ang="0">
                <a:pos x="177" y="142"/>
              </a:cxn>
              <a:cxn ang="0">
                <a:pos x="230" y="151"/>
              </a:cxn>
              <a:cxn ang="0">
                <a:pos x="289" y="161"/>
              </a:cxn>
              <a:cxn ang="0">
                <a:pos x="348" y="167"/>
              </a:cxn>
              <a:cxn ang="0">
                <a:pos x="402" y="167"/>
              </a:cxn>
              <a:cxn ang="0">
                <a:pos x="456" y="167"/>
              </a:cxn>
              <a:cxn ang="0">
                <a:pos x="480" y="167"/>
              </a:cxn>
              <a:cxn ang="0">
                <a:pos x="500" y="161"/>
              </a:cxn>
              <a:cxn ang="0">
                <a:pos x="520" y="161"/>
              </a:cxn>
              <a:cxn ang="0">
                <a:pos x="539" y="156"/>
              </a:cxn>
              <a:cxn ang="0">
                <a:pos x="554" y="151"/>
              </a:cxn>
              <a:cxn ang="0">
                <a:pos x="569" y="147"/>
              </a:cxn>
              <a:cxn ang="0">
                <a:pos x="578" y="142"/>
              </a:cxn>
              <a:cxn ang="0">
                <a:pos x="589" y="137"/>
              </a:cxn>
              <a:cxn ang="0">
                <a:pos x="594" y="127"/>
              </a:cxn>
            </a:cxnLst>
            <a:rect l="0" t="0" r="r" b="b"/>
            <a:pathLst>
              <a:path w="594" h="167">
                <a:moveTo>
                  <a:pt x="594" y="122"/>
                </a:moveTo>
                <a:lnTo>
                  <a:pt x="594" y="117"/>
                </a:lnTo>
                <a:lnTo>
                  <a:pt x="594" y="112"/>
                </a:lnTo>
                <a:lnTo>
                  <a:pt x="594" y="107"/>
                </a:lnTo>
                <a:lnTo>
                  <a:pt x="589" y="103"/>
                </a:lnTo>
                <a:lnTo>
                  <a:pt x="583" y="98"/>
                </a:lnTo>
                <a:lnTo>
                  <a:pt x="578" y="92"/>
                </a:lnTo>
                <a:lnTo>
                  <a:pt x="573" y="87"/>
                </a:lnTo>
                <a:lnTo>
                  <a:pt x="569" y="83"/>
                </a:lnTo>
                <a:lnTo>
                  <a:pt x="564" y="83"/>
                </a:lnTo>
                <a:lnTo>
                  <a:pt x="554" y="78"/>
                </a:lnTo>
                <a:lnTo>
                  <a:pt x="549" y="73"/>
                </a:lnTo>
                <a:lnTo>
                  <a:pt x="539" y="68"/>
                </a:lnTo>
                <a:lnTo>
                  <a:pt x="530" y="64"/>
                </a:lnTo>
                <a:lnTo>
                  <a:pt x="525" y="64"/>
                </a:lnTo>
                <a:lnTo>
                  <a:pt x="514" y="58"/>
                </a:lnTo>
                <a:lnTo>
                  <a:pt x="505" y="53"/>
                </a:lnTo>
                <a:lnTo>
                  <a:pt x="491" y="48"/>
                </a:lnTo>
                <a:lnTo>
                  <a:pt x="480" y="44"/>
                </a:lnTo>
                <a:lnTo>
                  <a:pt x="470" y="44"/>
                </a:lnTo>
                <a:lnTo>
                  <a:pt x="461" y="39"/>
                </a:lnTo>
                <a:lnTo>
                  <a:pt x="447" y="34"/>
                </a:lnTo>
                <a:lnTo>
                  <a:pt x="422" y="29"/>
                </a:lnTo>
                <a:lnTo>
                  <a:pt x="397" y="25"/>
                </a:lnTo>
                <a:lnTo>
                  <a:pt x="367" y="19"/>
                </a:lnTo>
                <a:lnTo>
                  <a:pt x="338" y="14"/>
                </a:lnTo>
                <a:lnTo>
                  <a:pt x="309" y="9"/>
                </a:lnTo>
                <a:lnTo>
                  <a:pt x="275" y="4"/>
                </a:lnTo>
                <a:lnTo>
                  <a:pt x="250" y="4"/>
                </a:lnTo>
                <a:lnTo>
                  <a:pt x="221" y="4"/>
                </a:lnTo>
                <a:lnTo>
                  <a:pt x="191" y="0"/>
                </a:lnTo>
                <a:lnTo>
                  <a:pt x="167" y="0"/>
                </a:lnTo>
                <a:lnTo>
                  <a:pt x="142" y="4"/>
                </a:lnTo>
                <a:lnTo>
                  <a:pt x="127" y="4"/>
                </a:lnTo>
                <a:lnTo>
                  <a:pt x="118" y="4"/>
                </a:lnTo>
                <a:lnTo>
                  <a:pt x="108" y="4"/>
                </a:lnTo>
                <a:lnTo>
                  <a:pt x="93" y="4"/>
                </a:lnTo>
                <a:lnTo>
                  <a:pt x="83" y="9"/>
                </a:lnTo>
                <a:lnTo>
                  <a:pt x="74" y="9"/>
                </a:lnTo>
                <a:lnTo>
                  <a:pt x="69" y="9"/>
                </a:lnTo>
                <a:lnTo>
                  <a:pt x="58" y="14"/>
                </a:lnTo>
                <a:lnTo>
                  <a:pt x="49" y="14"/>
                </a:lnTo>
                <a:lnTo>
                  <a:pt x="44" y="19"/>
                </a:lnTo>
                <a:lnTo>
                  <a:pt x="35" y="19"/>
                </a:lnTo>
                <a:lnTo>
                  <a:pt x="30" y="25"/>
                </a:lnTo>
                <a:lnTo>
                  <a:pt x="25" y="25"/>
                </a:lnTo>
                <a:lnTo>
                  <a:pt x="19" y="29"/>
                </a:lnTo>
                <a:lnTo>
                  <a:pt x="15" y="29"/>
                </a:lnTo>
                <a:lnTo>
                  <a:pt x="10" y="34"/>
                </a:lnTo>
                <a:lnTo>
                  <a:pt x="5" y="39"/>
                </a:lnTo>
                <a:lnTo>
                  <a:pt x="5" y="44"/>
                </a:lnTo>
                <a:lnTo>
                  <a:pt x="5" y="48"/>
                </a:lnTo>
                <a:lnTo>
                  <a:pt x="0" y="53"/>
                </a:lnTo>
                <a:lnTo>
                  <a:pt x="5" y="58"/>
                </a:lnTo>
                <a:lnTo>
                  <a:pt x="5" y="64"/>
                </a:lnTo>
                <a:lnTo>
                  <a:pt x="10" y="68"/>
                </a:lnTo>
                <a:lnTo>
                  <a:pt x="15" y="73"/>
                </a:lnTo>
                <a:lnTo>
                  <a:pt x="15" y="78"/>
                </a:lnTo>
                <a:lnTo>
                  <a:pt x="19" y="83"/>
                </a:lnTo>
                <a:lnTo>
                  <a:pt x="30" y="83"/>
                </a:lnTo>
                <a:lnTo>
                  <a:pt x="35" y="87"/>
                </a:lnTo>
                <a:lnTo>
                  <a:pt x="39" y="92"/>
                </a:lnTo>
                <a:lnTo>
                  <a:pt x="49" y="98"/>
                </a:lnTo>
                <a:lnTo>
                  <a:pt x="54" y="103"/>
                </a:lnTo>
                <a:lnTo>
                  <a:pt x="64" y="103"/>
                </a:lnTo>
                <a:lnTo>
                  <a:pt x="74" y="107"/>
                </a:lnTo>
                <a:lnTo>
                  <a:pt x="83" y="112"/>
                </a:lnTo>
                <a:lnTo>
                  <a:pt x="93" y="117"/>
                </a:lnTo>
                <a:lnTo>
                  <a:pt x="103" y="122"/>
                </a:lnTo>
                <a:lnTo>
                  <a:pt x="113" y="122"/>
                </a:lnTo>
                <a:lnTo>
                  <a:pt x="127" y="127"/>
                </a:lnTo>
                <a:lnTo>
                  <a:pt x="138" y="132"/>
                </a:lnTo>
                <a:lnTo>
                  <a:pt x="147" y="137"/>
                </a:lnTo>
                <a:lnTo>
                  <a:pt x="177" y="142"/>
                </a:lnTo>
                <a:lnTo>
                  <a:pt x="202" y="147"/>
                </a:lnTo>
                <a:lnTo>
                  <a:pt x="230" y="151"/>
                </a:lnTo>
                <a:lnTo>
                  <a:pt x="260" y="156"/>
                </a:lnTo>
                <a:lnTo>
                  <a:pt x="289" y="161"/>
                </a:lnTo>
                <a:lnTo>
                  <a:pt x="319" y="161"/>
                </a:lnTo>
                <a:lnTo>
                  <a:pt x="348" y="167"/>
                </a:lnTo>
                <a:lnTo>
                  <a:pt x="378" y="167"/>
                </a:lnTo>
                <a:lnTo>
                  <a:pt x="402" y="167"/>
                </a:lnTo>
                <a:lnTo>
                  <a:pt x="431" y="167"/>
                </a:lnTo>
                <a:lnTo>
                  <a:pt x="456" y="167"/>
                </a:lnTo>
                <a:lnTo>
                  <a:pt x="466" y="167"/>
                </a:lnTo>
                <a:lnTo>
                  <a:pt x="480" y="167"/>
                </a:lnTo>
                <a:lnTo>
                  <a:pt x="491" y="167"/>
                </a:lnTo>
                <a:lnTo>
                  <a:pt x="500" y="161"/>
                </a:lnTo>
                <a:lnTo>
                  <a:pt x="510" y="161"/>
                </a:lnTo>
                <a:lnTo>
                  <a:pt x="520" y="161"/>
                </a:lnTo>
                <a:lnTo>
                  <a:pt x="530" y="161"/>
                </a:lnTo>
                <a:lnTo>
                  <a:pt x="539" y="156"/>
                </a:lnTo>
                <a:lnTo>
                  <a:pt x="544" y="156"/>
                </a:lnTo>
                <a:lnTo>
                  <a:pt x="554" y="151"/>
                </a:lnTo>
                <a:lnTo>
                  <a:pt x="559" y="151"/>
                </a:lnTo>
                <a:lnTo>
                  <a:pt x="569" y="147"/>
                </a:lnTo>
                <a:lnTo>
                  <a:pt x="573" y="147"/>
                </a:lnTo>
                <a:lnTo>
                  <a:pt x="578" y="142"/>
                </a:lnTo>
                <a:lnTo>
                  <a:pt x="583" y="142"/>
                </a:lnTo>
                <a:lnTo>
                  <a:pt x="589" y="137"/>
                </a:lnTo>
                <a:lnTo>
                  <a:pt x="589" y="132"/>
                </a:lnTo>
                <a:lnTo>
                  <a:pt x="594" y="127"/>
                </a:lnTo>
                <a:lnTo>
                  <a:pt x="594" y="122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607" name="Freeform 71"/>
          <p:cNvSpPr>
            <a:spLocks/>
          </p:cNvSpPr>
          <p:nvPr/>
        </p:nvSpPr>
        <p:spPr bwMode="auto">
          <a:xfrm>
            <a:off x="3923780" y="4827490"/>
            <a:ext cx="291286" cy="71220"/>
          </a:xfrm>
          <a:custGeom>
            <a:avLst/>
            <a:gdLst/>
            <a:ahLst/>
            <a:cxnLst>
              <a:cxn ang="0">
                <a:pos x="0" y="68"/>
              </a:cxn>
              <a:cxn ang="0">
                <a:pos x="5" y="78"/>
              </a:cxn>
              <a:cxn ang="0">
                <a:pos x="14" y="87"/>
              </a:cxn>
              <a:cxn ang="0">
                <a:pos x="24" y="92"/>
              </a:cxn>
              <a:cxn ang="0">
                <a:pos x="34" y="103"/>
              </a:cxn>
              <a:cxn ang="0">
                <a:pos x="49" y="108"/>
              </a:cxn>
              <a:cxn ang="0">
                <a:pos x="69" y="117"/>
              </a:cxn>
              <a:cxn ang="0">
                <a:pos x="88" y="122"/>
              </a:cxn>
              <a:cxn ang="0">
                <a:pos x="108" y="127"/>
              </a:cxn>
              <a:cxn ang="0">
                <a:pos x="127" y="132"/>
              </a:cxn>
              <a:cxn ang="0">
                <a:pos x="181" y="142"/>
              </a:cxn>
              <a:cxn ang="0">
                <a:pos x="234" y="151"/>
              </a:cxn>
              <a:cxn ang="0">
                <a:pos x="294" y="156"/>
              </a:cxn>
              <a:cxn ang="0">
                <a:pos x="358" y="156"/>
              </a:cxn>
              <a:cxn ang="0">
                <a:pos x="411" y="156"/>
              </a:cxn>
              <a:cxn ang="0">
                <a:pos x="461" y="151"/>
              </a:cxn>
              <a:cxn ang="0">
                <a:pos x="484" y="147"/>
              </a:cxn>
              <a:cxn ang="0">
                <a:pos x="504" y="142"/>
              </a:cxn>
              <a:cxn ang="0">
                <a:pos x="523" y="137"/>
              </a:cxn>
              <a:cxn ang="0">
                <a:pos x="543" y="137"/>
              </a:cxn>
              <a:cxn ang="0">
                <a:pos x="558" y="127"/>
              </a:cxn>
              <a:cxn ang="0">
                <a:pos x="573" y="122"/>
              </a:cxn>
              <a:cxn ang="0">
                <a:pos x="583" y="117"/>
              </a:cxn>
              <a:cxn ang="0">
                <a:pos x="587" y="108"/>
              </a:cxn>
              <a:cxn ang="0">
                <a:pos x="592" y="103"/>
              </a:cxn>
              <a:cxn ang="0">
                <a:pos x="598" y="92"/>
              </a:cxn>
              <a:cxn ang="0">
                <a:pos x="592" y="87"/>
              </a:cxn>
              <a:cxn ang="0">
                <a:pos x="592" y="78"/>
              </a:cxn>
              <a:cxn ang="0">
                <a:pos x="583" y="73"/>
              </a:cxn>
              <a:cxn ang="0">
                <a:pos x="573" y="64"/>
              </a:cxn>
              <a:cxn ang="0">
                <a:pos x="564" y="59"/>
              </a:cxn>
              <a:cxn ang="0">
                <a:pos x="548" y="48"/>
              </a:cxn>
              <a:cxn ang="0">
                <a:pos x="529" y="44"/>
              </a:cxn>
              <a:cxn ang="0">
                <a:pos x="514" y="34"/>
              </a:cxn>
              <a:cxn ang="0">
                <a:pos x="489" y="29"/>
              </a:cxn>
              <a:cxn ang="0">
                <a:pos x="470" y="25"/>
              </a:cxn>
              <a:cxn ang="0">
                <a:pos x="420" y="14"/>
              </a:cxn>
              <a:cxn ang="0">
                <a:pos x="362" y="9"/>
              </a:cxn>
              <a:cxn ang="0">
                <a:pos x="303" y="5"/>
              </a:cxn>
              <a:cxn ang="0">
                <a:pos x="245" y="0"/>
              </a:cxn>
              <a:cxn ang="0">
                <a:pos x="186" y="5"/>
              </a:cxn>
              <a:cxn ang="0">
                <a:pos x="136" y="9"/>
              </a:cxn>
              <a:cxn ang="0">
                <a:pos x="112" y="9"/>
              </a:cxn>
              <a:cxn ang="0">
                <a:pos x="92" y="14"/>
              </a:cxn>
              <a:cxn ang="0">
                <a:pos x="73" y="19"/>
              </a:cxn>
              <a:cxn ang="0">
                <a:pos x="53" y="25"/>
              </a:cxn>
              <a:cxn ang="0">
                <a:pos x="39" y="29"/>
              </a:cxn>
              <a:cxn ang="0">
                <a:pos x="28" y="34"/>
              </a:cxn>
              <a:cxn ang="0">
                <a:pos x="19" y="39"/>
              </a:cxn>
              <a:cxn ang="0">
                <a:pos x="9" y="48"/>
              </a:cxn>
              <a:cxn ang="0">
                <a:pos x="5" y="59"/>
              </a:cxn>
              <a:cxn ang="0">
                <a:pos x="0" y="64"/>
              </a:cxn>
            </a:cxnLst>
            <a:rect l="0" t="0" r="r" b="b"/>
            <a:pathLst>
              <a:path w="598" h="156">
                <a:moveTo>
                  <a:pt x="0" y="64"/>
                </a:moveTo>
                <a:lnTo>
                  <a:pt x="0" y="68"/>
                </a:lnTo>
                <a:lnTo>
                  <a:pt x="5" y="73"/>
                </a:lnTo>
                <a:lnTo>
                  <a:pt x="5" y="78"/>
                </a:lnTo>
                <a:lnTo>
                  <a:pt x="9" y="83"/>
                </a:lnTo>
                <a:lnTo>
                  <a:pt x="14" y="87"/>
                </a:lnTo>
                <a:lnTo>
                  <a:pt x="19" y="87"/>
                </a:lnTo>
                <a:lnTo>
                  <a:pt x="24" y="92"/>
                </a:lnTo>
                <a:lnTo>
                  <a:pt x="28" y="98"/>
                </a:lnTo>
                <a:lnTo>
                  <a:pt x="34" y="103"/>
                </a:lnTo>
                <a:lnTo>
                  <a:pt x="44" y="103"/>
                </a:lnTo>
                <a:lnTo>
                  <a:pt x="49" y="108"/>
                </a:lnTo>
                <a:lnTo>
                  <a:pt x="58" y="112"/>
                </a:lnTo>
                <a:lnTo>
                  <a:pt x="69" y="117"/>
                </a:lnTo>
                <a:lnTo>
                  <a:pt x="78" y="117"/>
                </a:lnTo>
                <a:lnTo>
                  <a:pt x="88" y="122"/>
                </a:lnTo>
                <a:lnTo>
                  <a:pt x="97" y="127"/>
                </a:lnTo>
                <a:lnTo>
                  <a:pt x="108" y="127"/>
                </a:lnTo>
                <a:lnTo>
                  <a:pt x="117" y="132"/>
                </a:lnTo>
                <a:lnTo>
                  <a:pt x="127" y="132"/>
                </a:lnTo>
                <a:lnTo>
                  <a:pt x="156" y="137"/>
                </a:lnTo>
                <a:lnTo>
                  <a:pt x="181" y="142"/>
                </a:lnTo>
                <a:lnTo>
                  <a:pt x="205" y="147"/>
                </a:lnTo>
                <a:lnTo>
                  <a:pt x="234" y="151"/>
                </a:lnTo>
                <a:lnTo>
                  <a:pt x="264" y="151"/>
                </a:lnTo>
                <a:lnTo>
                  <a:pt x="294" y="156"/>
                </a:lnTo>
                <a:lnTo>
                  <a:pt x="323" y="156"/>
                </a:lnTo>
                <a:lnTo>
                  <a:pt x="358" y="156"/>
                </a:lnTo>
                <a:lnTo>
                  <a:pt x="381" y="156"/>
                </a:lnTo>
                <a:lnTo>
                  <a:pt x="411" y="156"/>
                </a:lnTo>
                <a:lnTo>
                  <a:pt x="436" y="151"/>
                </a:lnTo>
                <a:lnTo>
                  <a:pt x="461" y="151"/>
                </a:lnTo>
                <a:lnTo>
                  <a:pt x="475" y="147"/>
                </a:lnTo>
                <a:lnTo>
                  <a:pt x="484" y="147"/>
                </a:lnTo>
                <a:lnTo>
                  <a:pt x="495" y="147"/>
                </a:lnTo>
                <a:lnTo>
                  <a:pt x="504" y="142"/>
                </a:lnTo>
                <a:lnTo>
                  <a:pt x="514" y="142"/>
                </a:lnTo>
                <a:lnTo>
                  <a:pt x="523" y="137"/>
                </a:lnTo>
                <a:lnTo>
                  <a:pt x="534" y="137"/>
                </a:lnTo>
                <a:lnTo>
                  <a:pt x="543" y="137"/>
                </a:lnTo>
                <a:lnTo>
                  <a:pt x="553" y="132"/>
                </a:lnTo>
                <a:lnTo>
                  <a:pt x="558" y="127"/>
                </a:lnTo>
                <a:lnTo>
                  <a:pt x="564" y="127"/>
                </a:lnTo>
                <a:lnTo>
                  <a:pt x="573" y="122"/>
                </a:lnTo>
                <a:lnTo>
                  <a:pt x="578" y="122"/>
                </a:lnTo>
                <a:lnTo>
                  <a:pt x="583" y="117"/>
                </a:lnTo>
                <a:lnTo>
                  <a:pt x="587" y="112"/>
                </a:lnTo>
                <a:lnTo>
                  <a:pt x="587" y="108"/>
                </a:lnTo>
                <a:lnTo>
                  <a:pt x="592" y="108"/>
                </a:lnTo>
                <a:lnTo>
                  <a:pt x="592" y="103"/>
                </a:lnTo>
                <a:lnTo>
                  <a:pt x="598" y="98"/>
                </a:lnTo>
                <a:lnTo>
                  <a:pt x="598" y="92"/>
                </a:lnTo>
                <a:lnTo>
                  <a:pt x="598" y="87"/>
                </a:lnTo>
                <a:lnTo>
                  <a:pt x="592" y="87"/>
                </a:lnTo>
                <a:lnTo>
                  <a:pt x="592" y="83"/>
                </a:lnTo>
                <a:lnTo>
                  <a:pt x="592" y="78"/>
                </a:lnTo>
                <a:lnTo>
                  <a:pt x="587" y="73"/>
                </a:lnTo>
                <a:lnTo>
                  <a:pt x="583" y="73"/>
                </a:lnTo>
                <a:lnTo>
                  <a:pt x="578" y="68"/>
                </a:lnTo>
                <a:lnTo>
                  <a:pt x="573" y="64"/>
                </a:lnTo>
                <a:lnTo>
                  <a:pt x="568" y="59"/>
                </a:lnTo>
                <a:lnTo>
                  <a:pt x="564" y="59"/>
                </a:lnTo>
                <a:lnTo>
                  <a:pt x="553" y="53"/>
                </a:lnTo>
                <a:lnTo>
                  <a:pt x="548" y="48"/>
                </a:lnTo>
                <a:lnTo>
                  <a:pt x="539" y="44"/>
                </a:lnTo>
                <a:lnTo>
                  <a:pt x="529" y="44"/>
                </a:lnTo>
                <a:lnTo>
                  <a:pt x="519" y="39"/>
                </a:lnTo>
                <a:lnTo>
                  <a:pt x="514" y="34"/>
                </a:lnTo>
                <a:lnTo>
                  <a:pt x="504" y="34"/>
                </a:lnTo>
                <a:lnTo>
                  <a:pt x="489" y="29"/>
                </a:lnTo>
                <a:lnTo>
                  <a:pt x="480" y="29"/>
                </a:lnTo>
                <a:lnTo>
                  <a:pt x="470" y="25"/>
                </a:lnTo>
                <a:lnTo>
                  <a:pt x="445" y="19"/>
                </a:lnTo>
                <a:lnTo>
                  <a:pt x="420" y="14"/>
                </a:lnTo>
                <a:lnTo>
                  <a:pt x="392" y="9"/>
                </a:lnTo>
                <a:lnTo>
                  <a:pt x="362" y="9"/>
                </a:lnTo>
                <a:lnTo>
                  <a:pt x="333" y="5"/>
                </a:lnTo>
                <a:lnTo>
                  <a:pt x="303" y="5"/>
                </a:lnTo>
                <a:lnTo>
                  <a:pt x="274" y="5"/>
                </a:lnTo>
                <a:lnTo>
                  <a:pt x="245" y="0"/>
                </a:lnTo>
                <a:lnTo>
                  <a:pt x="215" y="5"/>
                </a:lnTo>
                <a:lnTo>
                  <a:pt x="186" y="5"/>
                </a:lnTo>
                <a:lnTo>
                  <a:pt x="161" y="5"/>
                </a:lnTo>
                <a:lnTo>
                  <a:pt x="136" y="9"/>
                </a:lnTo>
                <a:lnTo>
                  <a:pt x="122" y="9"/>
                </a:lnTo>
                <a:lnTo>
                  <a:pt x="112" y="9"/>
                </a:lnTo>
                <a:lnTo>
                  <a:pt x="102" y="14"/>
                </a:lnTo>
                <a:lnTo>
                  <a:pt x="92" y="14"/>
                </a:lnTo>
                <a:lnTo>
                  <a:pt x="83" y="14"/>
                </a:lnTo>
                <a:lnTo>
                  <a:pt x="73" y="19"/>
                </a:lnTo>
                <a:lnTo>
                  <a:pt x="63" y="19"/>
                </a:lnTo>
                <a:lnTo>
                  <a:pt x="53" y="25"/>
                </a:lnTo>
                <a:lnTo>
                  <a:pt x="49" y="25"/>
                </a:lnTo>
                <a:lnTo>
                  <a:pt x="39" y="29"/>
                </a:lnTo>
                <a:lnTo>
                  <a:pt x="34" y="34"/>
                </a:lnTo>
                <a:lnTo>
                  <a:pt x="28" y="34"/>
                </a:lnTo>
                <a:lnTo>
                  <a:pt x="24" y="39"/>
                </a:lnTo>
                <a:lnTo>
                  <a:pt x="19" y="39"/>
                </a:lnTo>
                <a:lnTo>
                  <a:pt x="9" y="44"/>
                </a:lnTo>
                <a:lnTo>
                  <a:pt x="9" y="48"/>
                </a:lnTo>
                <a:lnTo>
                  <a:pt x="5" y="53"/>
                </a:lnTo>
                <a:lnTo>
                  <a:pt x="5" y="59"/>
                </a:lnTo>
                <a:lnTo>
                  <a:pt x="0" y="59"/>
                </a:lnTo>
                <a:lnTo>
                  <a:pt x="0" y="6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608" name="Freeform 72"/>
          <p:cNvSpPr>
            <a:spLocks/>
          </p:cNvSpPr>
          <p:nvPr/>
        </p:nvSpPr>
        <p:spPr bwMode="auto">
          <a:xfrm>
            <a:off x="3923780" y="4827490"/>
            <a:ext cx="291286" cy="71220"/>
          </a:xfrm>
          <a:custGeom>
            <a:avLst/>
            <a:gdLst/>
            <a:ahLst/>
            <a:cxnLst>
              <a:cxn ang="0">
                <a:pos x="0" y="68"/>
              </a:cxn>
              <a:cxn ang="0">
                <a:pos x="5" y="78"/>
              </a:cxn>
              <a:cxn ang="0">
                <a:pos x="14" y="87"/>
              </a:cxn>
              <a:cxn ang="0">
                <a:pos x="24" y="92"/>
              </a:cxn>
              <a:cxn ang="0">
                <a:pos x="34" y="103"/>
              </a:cxn>
              <a:cxn ang="0">
                <a:pos x="49" y="108"/>
              </a:cxn>
              <a:cxn ang="0">
                <a:pos x="69" y="112"/>
              </a:cxn>
              <a:cxn ang="0">
                <a:pos x="88" y="122"/>
              </a:cxn>
              <a:cxn ang="0">
                <a:pos x="108" y="127"/>
              </a:cxn>
              <a:cxn ang="0">
                <a:pos x="127" y="132"/>
              </a:cxn>
              <a:cxn ang="0">
                <a:pos x="181" y="142"/>
              </a:cxn>
              <a:cxn ang="0">
                <a:pos x="234" y="151"/>
              </a:cxn>
              <a:cxn ang="0">
                <a:pos x="294" y="156"/>
              </a:cxn>
              <a:cxn ang="0">
                <a:pos x="358" y="156"/>
              </a:cxn>
              <a:cxn ang="0">
                <a:pos x="411" y="156"/>
              </a:cxn>
              <a:cxn ang="0">
                <a:pos x="461" y="151"/>
              </a:cxn>
              <a:cxn ang="0">
                <a:pos x="484" y="147"/>
              </a:cxn>
              <a:cxn ang="0">
                <a:pos x="504" y="142"/>
              </a:cxn>
              <a:cxn ang="0">
                <a:pos x="523" y="137"/>
              </a:cxn>
              <a:cxn ang="0">
                <a:pos x="543" y="137"/>
              </a:cxn>
              <a:cxn ang="0">
                <a:pos x="558" y="127"/>
              </a:cxn>
              <a:cxn ang="0">
                <a:pos x="573" y="122"/>
              </a:cxn>
              <a:cxn ang="0">
                <a:pos x="583" y="117"/>
              </a:cxn>
              <a:cxn ang="0">
                <a:pos x="587" y="108"/>
              </a:cxn>
              <a:cxn ang="0">
                <a:pos x="592" y="103"/>
              </a:cxn>
              <a:cxn ang="0">
                <a:pos x="598" y="92"/>
              </a:cxn>
              <a:cxn ang="0">
                <a:pos x="592" y="87"/>
              </a:cxn>
              <a:cxn ang="0">
                <a:pos x="592" y="78"/>
              </a:cxn>
              <a:cxn ang="0">
                <a:pos x="583" y="73"/>
              </a:cxn>
              <a:cxn ang="0">
                <a:pos x="573" y="64"/>
              </a:cxn>
              <a:cxn ang="0">
                <a:pos x="564" y="59"/>
              </a:cxn>
              <a:cxn ang="0">
                <a:pos x="548" y="48"/>
              </a:cxn>
              <a:cxn ang="0">
                <a:pos x="529" y="44"/>
              </a:cxn>
              <a:cxn ang="0">
                <a:pos x="514" y="34"/>
              </a:cxn>
              <a:cxn ang="0">
                <a:pos x="489" y="29"/>
              </a:cxn>
              <a:cxn ang="0">
                <a:pos x="470" y="25"/>
              </a:cxn>
              <a:cxn ang="0">
                <a:pos x="420" y="14"/>
              </a:cxn>
              <a:cxn ang="0">
                <a:pos x="362" y="9"/>
              </a:cxn>
              <a:cxn ang="0">
                <a:pos x="303" y="5"/>
              </a:cxn>
              <a:cxn ang="0">
                <a:pos x="245" y="0"/>
              </a:cxn>
              <a:cxn ang="0">
                <a:pos x="186" y="5"/>
              </a:cxn>
              <a:cxn ang="0">
                <a:pos x="136" y="9"/>
              </a:cxn>
              <a:cxn ang="0">
                <a:pos x="112" y="9"/>
              </a:cxn>
              <a:cxn ang="0">
                <a:pos x="92" y="14"/>
              </a:cxn>
              <a:cxn ang="0">
                <a:pos x="73" y="19"/>
              </a:cxn>
              <a:cxn ang="0">
                <a:pos x="53" y="25"/>
              </a:cxn>
              <a:cxn ang="0">
                <a:pos x="39" y="29"/>
              </a:cxn>
              <a:cxn ang="0">
                <a:pos x="28" y="34"/>
              </a:cxn>
              <a:cxn ang="0">
                <a:pos x="14" y="39"/>
              </a:cxn>
              <a:cxn ang="0">
                <a:pos x="9" y="48"/>
              </a:cxn>
              <a:cxn ang="0">
                <a:pos x="5" y="59"/>
              </a:cxn>
              <a:cxn ang="0">
                <a:pos x="0" y="64"/>
              </a:cxn>
            </a:cxnLst>
            <a:rect l="0" t="0" r="r" b="b"/>
            <a:pathLst>
              <a:path w="598" h="156">
                <a:moveTo>
                  <a:pt x="0" y="64"/>
                </a:moveTo>
                <a:lnTo>
                  <a:pt x="0" y="68"/>
                </a:lnTo>
                <a:lnTo>
                  <a:pt x="5" y="73"/>
                </a:lnTo>
                <a:lnTo>
                  <a:pt x="5" y="78"/>
                </a:lnTo>
                <a:lnTo>
                  <a:pt x="9" y="83"/>
                </a:lnTo>
                <a:lnTo>
                  <a:pt x="14" y="87"/>
                </a:lnTo>
                <a:lnTo>
                  <a:pt x="19" y="87"/>
                </a:lnTo>
                <a:lnTo>
                  <a:pt x="24" y="92"/>
                </a:lnTo>
                <a:lnTo>
                  <a:pt x="28" y="98"/>
                </a:lnTo>
                <a:lnTo>
                  <a:pt x="34" y="103"/>
                </a:lnTo>
                <a:lnTo>
                  <a:pt x="44" y="103"/>
                </a:lnTo>
                <a:lnTo>
                  <a:pt x="49" y="108"/>
                </a:lnTo>
                <a:lnTo>
                  <a:pt x="58" y="112"/>
                </a:lnTo>
                <a:lnTo>
                  <a:pt x="69" y="112"/>
                </a:lnTo>
                <a:lnTo>
                  <a:pt x="78" y="117"/>
                </a:lnTo>
                <a:lnTo>
                  <a:pt x="88" y="122"/>
                </a:lnTo>
                <a:lnTo>
                  <a:pt x="97" y="127"/>
                </a:lnTo>
                <a:lnTo>
                  <a:pt x="108" y="127"/>
                </a:lnTo>
                <a:lnTo>
                  <a:pt x="117" y="132"/>
                </a:lnTo>
                <a:lnTo>
                  <a:pt x="127" y="132"/>
                </a:lnTo>
                <a:lnTo>
                  <a:pt x="156" y="137"/>
                </a:lnTo>
                <a:lnTo>
                  <a:pt x="181" y="142"/>
                </a:lnTo>
                <a:lnTo>
                  <a:pt x="205" y="147"/>
                </a:lnTo>
                <a:lnTo>
                  <a:pt x="234" y="151"/>
                </a:lnTo>
                <a:lnTo>
                  <a:pt x="264" y="151"/>
                </a:lnTo>
                <a:lnTo>
                  <a:pt x="294" y="156"/>
                </a:lnTo>
                <a:lnTo>
                  <a:pt x="323" y="156"/>
                </a:lnTo>
                <a:lnTo>
                  <a:pt x="358" y="156"/>
                </a:lnTo>
                <a:lnTo>
                  <a:pt x="381" y="156"/>
                </a:lnTo>
                <a:lnTo>
                  <a:pt x="411" y="156"/>
                </a:lnTo>
                <a:lnTo>
                  <a:pt x="436" y="151"/>
                </a:lnTo>
                <a:lnTo>
                  <a:pt x="461" y="151"/>
                </a:lnTo>
                <a:lnTo>
                  <a:pt x="475" y="147"/>
                </a:lnTo>
                <a:lnTo>
                  <a:pt x="484" y="147"/>
                </a:lnTo>
                <a:lnTo>
                  <a:pt x="495" y="147"/>
                </a:lnTo>
                <a:lnTo>
                  <a:pt x="504" y="142"/>
                </a:lnTo>
                <a:lnTo>
                  <a:pt x="514" y="142"/>
                </a:lnTo>
                <a:lnTo>
                  <a:pt x="523" y="137"/>
                </a:lnTo>
                <a:lnTo>
                  <a:pt x="534" y="137"/>
                </a:lnTo>
                <a:lnTo>
                  <a:pt x="543" y="137"/>
                </a:lnTo>
                <a:lnTo>
                  <a:pt x="553" y="132"/>
                </a:lnTo>
                <a:lnTo>
                  <a:pt x="558" y="127"/>
                </a:lnTo>
                <a:lnTo>
                  <a:pt x="564" y="127"/>
                </a:lnTo>
                <a:lnTo>
                  <a:pt x="573" y="122"/>
                </a:lnTo>
                <a:lnTo>
                  <a:pt x="578" y="122"/>
                </a:lnTo>
                <a:lnTo>
                  <a:pt x="583" y="117"/>
                </a:lnTo>
                <a:lnTo>
                  <a:pt x="587" y="112"/>
                </a:lnTo>
                <a:lnTo>
                  <a:pt x="587" y="108"/>
                </a:lnTo>
                <a:lnTo>
                  <a:pt x="592" y="108"/>
                </a:lnTo>
                <a:lnTo>
                  <a:pt x="592" y="103"/>
                </a:lnTo>
                <a:lnTo>
                  <a:pt x="598" y="98"/>
                </a:lnTo>
                <a:lnTo>
                  <a:pt x="598" y="92"/>
                </a:lnTo>
                <a:lnTo>
                  <a:pt x="598" y="87"/>
                </a:lnTo>
                <a:lnTo>
                  <a:pt x="592" y="87"/>
                </a:lnTo>
                <a:lnTo>
                  <a:pt x="592" y="83"/>
                </a:lnTo>
                <a:lnTo>
                  <a:pt x="592" y="78"/>
                </a:lnTo>
                <a:lnTo>
                  <a:pt x="587" y="73"/>
                </a:lnTo>
                <a:lnTo>
                  <a:pt x="583" y="73"/>
                </a:lnTo>
                <a:lnTo>
                  <a:pt x="578" y="68"/>
                </a:lnTo>
                <a:lnTo>
                  <a:pt x="573" y="64"/>
                </a:lnTo>
                <a:lnTo>
                  <a:pt x="568" y="59"/>
                </a:lnTo>
                <a:lnTo>
                  <a:pt x="564" y="59"/>
                </a:lnTo>
                <a:lnTo>
                  <a:pt x="553" y="53"/>
                </a:lnTo>
                <a:lnTo>
                  <a:pt x="548" y="48"/>
                </a:lnTo>
                <a:lnTo>
                  <a:pt x="539" y="44"/>
                </a:lnTo>
                <a:lnTo>
                  <a:pt x="529" y="44"/>
                </a:lnTo>
                <a:lnTo>
                  <a:pt x="519" y="39"/>
                </a:lnTo>
                <a:lnTo>
                  <a:pt x="514" y="34"/>
                </a:lnTo>
                <a:lnTo>
                  <a:pt x="504" y="34"/>
                </a:lnTo>
                <a:lnTo>
                  <a:pt x="489" y="29"/>
                </a:lnTo>
                <a:lnTo>
                  <a:pt x="480" y="29"/>
                </a:lnTo>
                <a:lnTo>
                  <a:pt x="470" y="25"/>
                </a:lnTo>
                <a:lnTo>
                  <a:pt x="445" y="19"/>
                </a:lnTo>
                <a:lnTo>
                  <a:pt x="420" y="14"/>
                </a:lnTo>
                <a:lnTo>
                  <a:pt x="392" y="9"/>
                </a:lnTo>
                <a:lnTo>
                  <a:pt x="362" y="9"/>
                </a:lnTo>
                <a:lnTo>
                  <a:pt x="333" y="5"/>
                </a:lnTo>
                <a:lnTo>
                  <a:pt x="303" y="5"/>
                </a:lnTo>
                <a:lnTo>
                  <a:pt x="274" y="5"/>
                </a:lnTo>
                <a:lnTo>
                  <a:pt x="245" y="0"/>
                </a:lnTo>
                <a:lnTo>
                  <a:pt x="215" y="5"/>
                </a:lnTo>
                <a:lnTo>
                  <a:pt x="186" y="5"/>
                </a:lnTo>
                <a:lnTo>
                  <a:pt x="161" y="5"/>
                </a:lnTo>
                <a:lnTo>
                  <a:pt x="136" y="9"/>
                </a:lnTo>
                <a:lnTo>
                  <a:pt x="122" y="9"/>
                </a:lnTo>
                <a:lnTo>
                  <a:pt x="112" y="9"/>
                </a:lnTo>
                <a:lnTo>
                  <a:pt x="102" y="14"/>
                </a:lnTo>
                <a:lnTo>
                  <a:pt x="92" y="14"/>
                </a:lnTo>
                <a:lnTo>
                  <a:pt x="83" y="14"/>
                </a:lnTo>
                <a:lnTo>
                  <a:pt x="73" y="19"/>
                </a:lnTo>
                <a:lnTo>
                  <a:pt x="63" y="19"/>
                </a:lnTo>
                <a:lnTo>
                  <a:pt x="53" y="25"/>
                </a:lnTo>
                <a:lnTo>
                  <a:pt x="49" y="25"/>
                </a:lnTo>
                <a:lnTo>
                  <a:pt x="39" y="29"/>
                </a:lnTo>
                <a:lnTo>
                  <a:pt x="34" y="34"/>
                </a:lnTo>
                <a:lnTo>
                  <a:pt x="28" y="34"/>
                </a:lnTo>
                <a:lnTo>
                  <a:pt x="24" y="39"/>
                </a:lnTo>
                <a:lnTo>
                  <a:pt x="14" y="39"/>
                </a:lnTo>
                <a:lnTo>
                  <a:pt x="9" y="44"/>
                </a:lnTo>
                <a:lnTo>
                  <a:pt x="9" y="48"/>
                </a:lnTo>
                <a:lnTo>
                  <a:pt x="5" y="48"/>
                </a:lnTo>
                <a:lnTo>
                  <a:pt x="5" y="59"/>
                </a:lnTo>
                <a:lnTo>
                  <a:pt x="0" y="59"/>
                </a:lnTo>
                <a:lnTo>
                  <a:pt x="0" y="64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609" name="Freeform 73"/>
          <p:cNvSpPr>
            <a:spLocks/>
          </p:cNvSpPr>
          <p:nvPr/>
        </p:nvSpPr>
        <p:spPr bwMode="auto">
          <a:xfrm>
            <a:off x="3331014" y="4786402"/>
            <a:ext cx="288373" cy="73959"/>
          </a:xfrm>
          <a:custGeom>
            <a:avLst/>
            <a:gdLst/>
            <a:ahLst/>
            <a:cxnLst>
              <a:cxn ang="0">
                <a:pos x="0" y="54"/>
              </a:cxn>
              <a:cxn ang="0">
                <a:pos x="5" y="59"/>
              </a:cxn>
              <a:cxn ang="0">
                <a:pos x="10" y="69"/>
              </a:cxn>
              <a:cxn ang="0">
                <a:pos x="14" y="79"/>
              </a:cxn>
              <a:cxn ang="0">
                <a:pos x="30" y="89"/>
              </a:cxn>
              <a:cxn ang="0">
                <a:pos x="39" y="94"/>
              </a:cxn>
              <a:cxn ang="0">
                <a:pos x="54" y="103"/>
              </a:cxn>
              <a:cxn ang="0">
                <a:pos x="74" y="108"/>
              </a:cxn>
              <a:cxn ang="0">
                <a:pos x="94" y="114"/>
              </a:cxn>
              <a:cxn ang="0">
                <a:pos x="113" y="123"/>
              </a:cxn>
              <a:cxn ang="0">
                <a:pos x="152" y="133"/>
              </a:cxn>
              <a:cxn ang="0">
                <a:pos x="201" y="142"/>
              </a:cxn>
              <a:cxn ang="0">
                <a:pos x="260" y="153"/>
              </a:cxn>
              <a:cxn ang="0">
                <a:pos x="319" y="157"/>
              </a:cxn>
              <a:cxn ang="0">
                <a:pos x="378" y="162"/>
              </a:cxn>
              <a:cxn ang="0">
                <a:pos x="431" y="162"/>
              </a:cxn>
              <a:cxn ang="0">
                <a:pos x="470" y="157"/>
              </a:cxn>
              <a:cxn ang="0">
                <a:pos x="490" y="157"/>
              </a:cxn>
              <a:cxn ang="0">
                <a:pos x="515" y="153"/>
              </a:cxn>
              <a:cxn ang="0">
                <a:pos x="529" y="153"/>
              </a:cxn>
              <a:cxn ang="0">
                <a:pos x="550" y="148"/>
              </a:cxn>
              <a:cxn ang="0">
                <a:pos x="559" y="142"/>
              </a:cxn>
              <a:cxn ang="0">
                <a:pos x="573" y="133"/>
              </a:cxn>
              <a:cxn ang="0">
                <a:pos x="583" y="128"/>
              </a:cxn>
              <a:cxn ang="0">
                <a:pos x="593" y="118"/>
              </a:cxn>
              <a:cxn ang="0">
                <a:pos x="593" y="108"/>
              </a:cxn>
              <a:cxn ang="0">
                <a:pos x="593" y="98"/>
              </a:cxn>
              <a:cxn ang="0">
                <a:pos x="589" y="89"/>
              </a:cxn>
              <a:cxn ang="0">
                <a:pos x="578" y="84"/>
              </a:cxn>
              <a:cxn ang="0">
                <a:pos x="569" y="73"/>
              </a:cxn>
              <a:cxn ang="0">
                <a:pos x="554" y="64"/>
              </a:cxn>
              <a:cxn ang="0">
                <a:pos x="539" y="59"/>
              </a:cxn>
              <a:cxn ang="0">
                <a:pos x="525" y="50"/>
              </a:cxn>
              <a:cxn ang="0">
                <a:pos x="500" y="45"/>
              </a:cxn>
              <a:cxn ang="0">
                <a:pos x="481" y="39"/>
              </a:cxn>
              <a:cxn ang="0">
                <a:pos x="447" y="30"/>
              </a:cxn>
              <a:cxn ang="0">
                <a:pos x="392" y="15"/>
              </a:cxn>
              <a:cxn ang="0">
                <a:pos x="339" y="5"/>
              </a:cxn>
              <a:cxn ang="0">
                <a:pos x="275" y="0"/>
              </a:cxn>
              <a:cxn ang="0">
                <a:pos x="216" y="0"/>
              </a:cxn>
              <a:cxn ang="0">
                <a:pos x="162" y="0"/>
              </a:cxn>
              <a:cxn ang="0">
                <a:pos x="128" y="0"/>
              </a:cxn>
              <a:cxn ang="0">
                <a:pos x="103" y="5"/>
              </a:cxn>
              <a:cxn ang="0">
                <a:pos x="83" y="5"/>
              </a:cxn>
              <a:cxn ang="0">
                <a:pos x="64" y="11"/>
              </a:cxn>
              <a:cxn ang="0">
                <a:pos x="49" y="15"/>
              </a:cxn>
              <a:cxn ang="0">
                <a:pos x="35" y="20"/>
              </a:cxn>
              <a:cxn ang="0">
                <a:pos x="19" y="25"/>
              </a:cxn>
              <a:cxn ang="0">
                <a:pos x="14" y="34"/>
              </a:cxn>
              <a:cxn ang="0">
                <a:pos x="5" y="39"/>
              </a:cxn>
              <a:cxn ang="0">
                <a:pos x="0" y="50"/>
              </a:cxn>
            </a:cxnLst>
            <a:rect l="0" t="0" r="r" b="b"/>
            <a:pathLst>
              <a:path w="593" h="162">
                <a:moveTo>
                  <a:pt x="0" y="50"/>
                </a:moveTo>
                <a:lnTo>
                  <a:pt x="0" y="54"/>
                </a:lnTo>
                <a:lnTo>
                  <a:pt x="0" y="59"/>
                </a:lnTo>
                <a:lnTo>
                  <a:pt x="5" y="59"/>
                </a:lnTo>
                <a:lnTo>
                  <a:pt x="5" y="64"/>
                </a:lnTo>
                <a:lnTo>
                  <a:pt x="10" y="69"/>
                </a:lnTo>
                <a:lnTo>
                  <a:pt x="14" y="73"/>
                </a:lnTo>
                <a:lnTo>
                  <a:pt x="14" y="79"/>
                </a:lnTo>
                <a:lnTo>
                  <a:pt x="19" y="84"/>
                </a:lnTo>
                <a:lnTo>
                  <a:pt x="30" y="89"/>
                </a:lnTo>
                <a:lnTo>
                  <a:pt x="35" y="89"/>
                </a:lnTo>
                <a:lnTo>
                  <a:pt x="39" y="94"/>
                </a:lnTo>
                <a:lnTo>
                  <a:pt x="49" y="98"/>
                </a:lnTo>
                <a:lnTo>
                  <a:pt x="54" y="103"/>
                </a:lnTo>
                <a:lnTo>
                  <a:pt x="64" y="103"/>
                </a:lnTo>
                <a:lnTo>
                  <a:pt x="74" y="108"/>
                </a:lnTo>
                <a:lnTo>
                  <a:pt x="83" y="114"/>
                </a:lnTo>
                <a:lnTo>
                  <a:pt x="94" y="114"/>
                </a:lnTo>
                <a:lnTo>
                  <a:pt x="103" y="118"/>
                </a:lnTo>
                <a:lnTo>
                  <a:pt x="113" y="123"/>
                </a:lnTo>
                <a:lnTo>
                  <a:pt x="128" y="123"/>
                </a:lnTo>
                <a:lnTo>
                  <a:pt x="152" y="133"/>
                </a:lnTo>
                <a:lnTo>
                  <a:pt x="177" y="137"/>
                </a:lnTo>
                <a:lnTo>
                  <a:pt x="201" y="142"/>
                </a:lnTo>
                <a:lnTo>
                  <a:pt x="230" y="148"/>
                </a:lnTo>
                <a:lnTo>
                  <a:pt x="260" y="153"/>
                </a:lnTo>
                <a:lnTo>
                  <a:pt x="289" y="157"/>
                </a:lnTo>
                <a:lnTo>
                  <a:pt x="319" y="157"/>
                </a:lnTo>
                <a:lnTo>
                  <a:pt x="348" y="162"/>
                </a:lnTo>
                <a:lnTo>
                  <a:pt x="378" y="162"/>
                </a:lnTo>
                <a:lnTo>
                  <a:pt x="406" y="162"/>
                </a:lnTo>
                <a:lnTo>
                  <a:pt x="431" y="162"/>
                </a:lnTo>
                <a:lnTo>
                  <a:pt x="456" y="162"/>
                </a:lnTo>
                <a:lnTo>
                  <a:pt x="470" y="157"/>
                </a:lnTo>
                <a:lnTo>
                  <a:pt x="481" y="157"/>
                </a:lnTo>
                <a:lnTo>
                  <a:pt x="490" y="157"/>
                </a:lnTo>
                <a:lnTo>
                  <a:pt x="500" y="157"/>
                </a:lnTo>
                <a:lnTo>
                  <a:pt x="515" y="153"/>
                </a:lnTo>
                <a:lnTo>
                  <a:pt x="520" y="153"/>
                </a:lnTo>
                <a:lnTo>
                  <a:pt x="529" y="153"/>
                </a:lnTo>
                <a:lnTo>
                  <a:pt x="539" y="148"/>
                </a:lnTo>
                <a:lnTo>
                  <a:pt x="550" y="148"/>
                </a:lnTo>
                <a:lnTo>
                  <a:pt x="554" y="142"/>
                </a:lnTo>
                <a:lnTo>
                  <a:pt x="559" y="142"/>
                </a:lnTo>
                <a:lnTo>
                  <a:pt x="569" y="137"/>
                </a:lnTo>
                <a:lnTo>
                  <a:pt x="573" y="133"/>
                </a:lnTo>
                <a:lnTo>
                  <a:pt x="578" y="133"/>
                </a:lnTo>
                <a:lnTo>
                  <a:pt x="583" y="128"/>
                </a:lnTo>
                <a:lnTo>
                  <a:pt x="589" y="123"/>
                </a:lnTo>
                <a:lnTo>
                  <a:pt x="593" y="118"/>
                </a:lnTo>
                <a:lnTo>
                  <a:pt x="593" y="114"/>
                </a:lnTo>
                <a:lnTo>
                  <a:pt x="593" y="108"/>
                </a:lnTo>
                <a:lnTo>
                  <a:pt x="593" y="103"/>
                </a:lnTo>
                <a:lnTo>
                  <a:pt x="593" y="98"/>
                </a:lnTo>
                <a:lnTo>
                  <a:pt x="589" y="94"/>
                </a:lnTo>
                <a:lnTo>
                  <a:pt x="589" y="89"/>
                </a:lnTo>
                <a:lnTo>
                  <a:pt x="583" y="89"/>
                </a:lnTo>
                <a:lnTo>
                  <a:pt x="578" y="84"/>
                </a:lnTo>
                <a:lnTo>
                  <a:pt x="573" y="79"/>
                </a:lnTo>
                <a:lnTo>
                  <a:pt x="569" y="73"/>
                </a:lnTo>
                <a:lnTo>
                  <a:pt x="559" y="69"/>
                </a:lnTo>
                <a:lnTo>
                  <a:pt x="554" y="64"/>
                </a:lnTo>
                <a:lnTo>
                  <a:pt x="550" y="64"/>
                </a:lnTo>
                <a:lnTo>
                  <a:pt x="539" y="59"/>
                </a:lnTo>
                <a:lnTo>
                  <a:pt x="529" y="54"/>
                </a:lnTo>
                <a:lnTo>
                  <a:pt x="525" y="50"/>
                </a:lnTo>
                <a:lnTo>
                  <a:pt x="515" y="50"/>
                </a:lnTo>
                <a:lnTo>
                  <a:pt x="500" y="45"/>
                </a:lnTo>
                <a:lnTo>
                  <a:pt x="490" y="39"/>
                </a:lnTo>
                <a:lnTo>
                  <a:pt x="481" y="39"/>
                </a:lnTo>
                <a:lnTo>
                  <a:pt x="470" y="34"/>
                </a:lnTo>
                <a:lnTo>
                  <a:pt x="447" y="30"/>
                </a:lnTo>
                <a:lnTo>
                  <a:pt x="422" y="25"/>
                </a:lnTo>
                <a:lnTo>
                  <a:pt x="392" y="15"/>
                </a:lnTo>
                <a:lnTo>
                  <a:pt x="363" y="15"/>
                </a:lnTo>
                <a:lnTo>
                  <a:pt x="339" y="5"/>
                </a:lnTo>
                <a:lnTo>
                  <a:pt x="304" y="5"/>
                </a:lnTo>
                <a:lnTo>
                  <a:pt x="275" y="0"/>
                </a:lnTo>
                <a:lnTo>
                  <a:pt x="245" y="0"/>
                </a:lnTo>
                <a:lnTo>
                  <a:pt x="216" y="0"/>
                </a:lnTo>
                <a:lnTo>
                  <a:pt x="191" y="0"/>
                </a:lnTo>
                <a:lnTo>
                  <a:pt x="162" y="0"/>
                </a:lnTo>
                <a:lnTo>
                  <a:pt x="138" y="0"/>
                </a:lnTo>
                <a:lnTo>
                  <a:pt x="128" y="0"/>
                </a:lnTo>
                <a:lnTo>
                  <a:pt x="113" y="0"/>
                </a:lnTo>
                <a:lnTo>
                  <a:pt x="103" y="5"/>
                </a:lnTo>
                <a:lnTo>
                  <a:pt x="94" y="5"/>
                </a:lnTo>
                <a:lnTo>
                  <a:pt x="83" y="5"/>
                </a:lnTo>
                <a:lnTo>
                  <a:pt x="74" y="11"/>
                </a:lnTo>
                <a:lnTo>
                  <a:pt x="64" y="11"/>
                </a:lnTo>
                <a:lnTo>
                  <a:pt x="59" y="15"/>
                </a:lnTo>
                <a:lnTo>
                  <a:pt x="49" y="15"/>
                </a:lnTo>
                <a:lnTo>
                  <a:pt x="39" y="20"/>
                </a:lnTo>
                <a:lnTo>
                  <a:pt x="35" y="20"/>
                </a:lnTo>
                <a:lnTo>
                  <a:pt x="30" y="25"/>
                </a:lnTo>
                <a:lnTo>
                  <a:pt x="19" y="25"/>
                </a:lnTo>
                <a:lnTo>
                  <a:pt x="14" y="30"/>
                </a:lnTo>
                <a:lnTo>
                  <a:pt x="14" y="34"/>
                </a:lnTo>
                <a:lnTo>
                  <a:pt x="10" y="34"/>
                </a:lnTo>
                <a:lnTo>
                  <a:pt x="5" y="39"/>
                </a:lnTo>
                <a:lnTo>
                  <a:pt x="5" y="45"/>
                </a:lnTo>
                <a:lnTo>
                  <a:pt x="0" y="5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610" name="Freeform 74"/>
          <p:cNvSpPr>
            <a:spLocks/>
          </p:cNvSpPr>
          <p:nvPr/>
        </p:nvSpPr>
        <p:spPr bwMode="auto">
          <a:xfrm>
            <a:off x="3331014" y="4786402"/>
            <a:ext cx="288373" cy="73959"/>
          </a:xfrm>
          <a:custGeom>
            <a:avLst/>
            <a:gdLst/>
            <a:ahLst/>
            <a:cxnLst>
              <a:cxn ang="0">
                <a:pos x="0" y="54"/>
              </a:cxn>
              <a:cxn ang="0">
                <a:pos x="5" y="59"/>
              </a:cxn>
              <a:cxn ang="0">
                <a:pos x="10" y="69"/>
              </a:cxn>
              <a:cxn ang="0">
                <a:pos x="14" y="79"/>
              </a:cxn>
              <a:cxn ang="0">
                <a:pos x="30" y="89"/>
              </a:cxn>
              <a:cxn ang="0">
                <a:pos x="39" y="94"/>
              </a:cxn>
              <a:cxn ang="0">
                <a:pos x="54" y="103"/>
              </a:cxn>
              <a:cxn ang="0">
                <a:pos x="74" y="108"/>
              </a:cxn>
              <a:cxn ang="0">
                <a:pos x="94" y="114"/>
              </a:cxn>
              <a:cxn ang="0">
                <a:pos x="113" y="123"/>
              </a:cxn>
              <a:cxn ang="0">
                <a:pos x="152" y="133"/>
              </a:cxn>
              <a:cxn ang="0">
                <a:pos x="201" y="142"/>
              </a:cxn>
              <a:cxn ang="0">
                <a:pos x="260" y="153"/>
              </a:cxn>
              <a:cxn ang="0">
                <a:pos x="319" y="157"/>
              </a:cxn>
              <a:cxn ang="0">
                <a:pos x="378" y="162"/>
              </a:cxn>
              <a:cxn ang="0">
                <a:pos x="431" y="162"/>
              </a:cxn>
              <a:cxn ang="0">
                <a:pos x="470" y="157"/>
              </a:cxn>
              <a:cxn ang="0">
                <a:pos x="490" y="157"/>
              </a:cxn>
              <a:cxn ang="0">
                <a:pos x="509" y="153"/>
              </a:cxn>
              <a:cxn ang="0">
                <a:pos x="529" y="153"/>
              </a:cxn>
              <a:cxn ang="0">
                <a:pos x="550" y="148"/>
              </a:cxn>
              <a:cxn ang="0">
                <a:pos x="559" y="137"/>
              </a:cxn>
              <a:cxn ang="0">
                <a:pos x="573" y="133"/>
              </a:cxn>
              <a:cxn ang="0">
                <a:pos x="583" y="128"/>
              </a:cxn>
              <a:cxn ang="0">
                <a:pos x="593" y="118"/>
              </a:cxn>
              <a:cxn ang="0">
                <a:pos x="593" y="108"/>
              </a:cxn>
              <a:cxn ang="0">
                <a:pos x="593" y="98"/>
              </a:cxn>
              <a:cxn ang="0">
                <a:pos x="589" y="89"/>
              </a:cxn>
              <a:cxn ang="0">
                <a:pos x="578" y="84"/>
              </a:cxn>
              <a:cxn ang="0">
                <a:pos x="569" y="73"/>
              </a:cxn>
              <a:cxn ang="0">
                <a:pos x="554" y="64"/>
              </a:cxn>
              <a:cxn ang="0">
                <a:pos x="539" y="59"/>
              </a:cxn>
              <a:cxn ang="0">
                <a:pos x="525" y="50"/>
              </a:cxn>
              <a:cxn ang="0">
                <a:pos x="500" y="45"/>
              </a:cxn>
              <a:cxn ang="0">
                <a:pos x="481" y="39"/>
              </a:cxn>
              <a:cxn ang="0">
                <a:pos x="447" y="30"/>
              </a:cxn>
              <a:cxn ang="0">
                <a:pos x="392" y="15"/>
              </a:cxn>
              <a:cxn ang="0">
                <a:pos x="339" y="5"/>
              </a:cxn>
              <a:cxn ang="0">
                <a:pos x="275" y="0"/>
              </a:cxn>
              <a:cxn ang="0">
                <a:pos x="216" y="0"/>
              </a:cxn>
              <a:cxn ang="0">
                <a:pos x="162" y="0"/>
              </a:cxn>
              <a:cxn ang="0">
                <a:pos x="128" y="0"/>
              </a:cxn>
              <a:cxn ang="0">
                <a:pos x="103" y="5"/>
              </a:cxn>
              <a:cxn ang="0">
                <a:pos x="83" y="5"/>
              </a:cxn>
              <a:cxn ang="0">
                <a:pos x="64" y="11"/>
              </a:cxn>
              <a:cxn ang="0">
                <a:pos x="49" y="15"/>
              </a:cxn>
              <a:cxn ang="0">
                <a:pos x="35" y="20"/>
              </a:cxn>
              <a:cxn ang="0">
                <a:pos x="19" y="25"/>
              </a:cxn>
              <a:cxn ang="0">
                <a:pos x="14" y="34"/>
              </a:cxn>
              <a:cxn ang="0">
                <a:pos x="5" y="39"/>
              </a:cxn>
              <a:cxn ang="0">
                <a:pos x="0" y="50"/>
              </a:cxn>
            </a:cxnLst>
            <a:rect l="0" t="0" r="r" b="b"/>
            <a:pathLst>
              <a:path w="593" h="162">
                <a:moveTo>
                  <a:pt x="0" y="50"/>
                </a:moveTo>
                <a:lnTo>
                  <a:pt x="0" y="54"/>
                </a:lnTo>
                <a:lnTo>
                  <a:pt x="0" y="59"/>
                </a:lnTo>
                <a:lnTo>
                  <a:pt x="5" y="59"/>
                </a:lnTo>
                <a:lnTo>
                  <a:pt x="5" y="64"/>
                </a:lnTo>
                <a:lnTo>
                  <a:pt x="10" y="69"/>
                </a:lnTo>
                <a:lnTo>
                  <a:pt x="14" y="73"/>
                </a:lnTo>
                <a:lnTo>
                  <a:pt x="14" y="79"/>
                </a:lnTo>
                <a:lnTo>
                  <a:pt x="19" y="84"/>
                </a:lnTo>
                <a:lnTo>
                  <a:pt x="30" y="89"/>
                </a:lnTo>
                <a:lnTo>
                  <a:pt x="35" y="89"/>
                </a:lnTo>
                <a:lnTo>
                  <a:pt x="39" y="94"/>
                </a:lnTo>
                <a:lnTo>
                  <a:pt x="49" y="98"/>
                </a:lnTo>
                <a:lnTo>
                  <a:pt x="54" y="103"/>
                </a:lnTo>
                <a:lnTo>
                  <a:pt x="64" y="103"/>
                </a:lnTo>
                <a:lnTo>
                  <a:pt x="74" y="108"/>
                </a:lnTo>
                <a:lnTo>
                  <a:pt x="83" y="114"/>
                </a:lnTo>
                <a:lnTo>
                  <a:pt x="94" y="114"/>
                </a:lnTo>
                <a:lnTo>
                  <a:pt x="103" y="118"/>
                </a:lnTo>
                <a:lnTo>
                  <a:pt x="113" y="123"/>
                </a:lnTo>
                <a:lnTo>
                  <a:pt x="128" y="123"/>
                </a:lnTo>
                <a:lnTo>
                  <a:pt x="152" y="133"/>
                </a:lnTo>
                <a:lnTo>
                  <a:pt x="177" y="137"/>
                </a:lnTo>
                <a:lnTo>
                  <a:pt x="201" y="142"/>
                </a:lnTo>
                <a:lnTo>
                  <a:pt x="230" y="148"/>
                </a:lnTo>
                <a:lnTo>
                  <a:pt x="260" y="153"/>
                </a:lnTo>
                <a:lnTo>
                  <a:pt x="289" y="157"/>
                </a:lnTo>
                <a:lnTo>
                  <a:pt x="319" y="157"/>
                </a:lnTo>
                <a:lnTo>
                  <a:pt x="348" y="162"/>
                </a:lnTo>
                <a:lnTo>
                  <a:pt x="378" y="162"/>
                </a:lnTo>
                <a:lnTo>
                  <a:pt x="406" y="162"/>
                </a:lnTo>
                <a:lnTo>
                  <a:pt x="431" y="162"/>
                </a:lnTo>
                <a:lnTo>
                  <a:pt x="456" y="162"/>
                </a:lnTo>
                <a:lnTo>
                  <a:pt x="470" y="157"/>
                </a:lnTo>
                <a:lnTo>
                  <a:pt x="481" y="157"/>
                </a:lnTo>
                <a:lnTo>
                  <a:pt x="490" y="157"/>
                </a:lnTo>
                <a:lnTo>
                  <a:pt x="500" y="157"/>
                </a:lnTo>
                <a:lnTo>
                  <a:pt x="509" y="153"/>
                </a:lnTo>
                <a:lnTo>
                  <a:pt x="520" y="153"/>
                </a:lnTo>
                <a:lnTo>
                  <a:pt x="529" y="153"/>
                </a:lnTo>
                <a:lnTo>
                  <a:pt x="539" y="148"/>
                </a:lnTo>
                <a:lnTo>
                  <a:pt x="550" y="148"/>
                </a:lnTo>
                <a:lnTo>
                  <a:pt x="554" y="142"/>
                </a:lnTo>
                <a:lnTo>
                  <a:pt x="559" y="137"/>
                </a:lnTo>
                <a:lnTo>
                  <a:pt x="569" y="137"/>
                </a:lnTo>
                <a:lnTo>
                  <a:pt x="573" y="133"/>
                </a:lnTo>
                <a:lnTo>
                  <a:pt x="578" y="133"/>
                </a:lnTo>
                <a:lnTo>
                  <a:pt x="583" y="128"/>
                </a:lnTo>
                <a:lnTo>
                  <a:pt x="589" y="123"/>
                </a:lnTo>
                <a:lnTo>
                  <a:pt x="593" y="118"/>
                </a:lnTo>
                <a:lnTo>
                  <a:pt x="593" y="114"/>
                </a:lnTo>
                <a:lnTo>
                  <a:pt x="593" y="108"/>
                </a:lnTo>
                <a:lnTo>
                  <a:pt x="593" y="103"/>
                </a:lnTo>
                <a:lnTo>
                  <a:pt x="593" y="98"/>
                </a:lnTo>
                <a:lnTo>
                  <a:pt x="589" y="94"/>
                </a:lnTo>
                <a:lnTo>
                  <a:pt x="589" y="89"/>
                </a:lnTo>
                <a:lnTo>
                  <a:pt x="583" y="89"/>
                </a:lnTo>
                <a:lnTo>
                  <a:pt x="578" y="84"/>
                </a:lnTo>
                <a:lnTo>
                  <a:pt x="573" y="79"/>
                </a:lnTo>
                <a:lnTo>
                  <a:pt x="569" y="73"/>
                </a:lnTo>
                <a:lnTo>
                  <a:pt x="559" y="69"/>
                </a:lnTo>
                <a:lnTo>
                  <a:pt x="554" y="64"/>
                </a:lnTo>
                <a:lnTo>
                  <a:pt x="550" y="64"/>
                </a:lnTo>
                <a:lnTo>
                  <a:pt x="539" y="59"/>
                </a:lnTo>
                <a:lnTo>
                  <a:pt x="529" y="54"/>
                </a:lnTo>
                <a:lnTo>
                  <a:pt x="525" y="50"/>
                </a:lnTo>
                <a:lnTo>
                  <a:pt x="509" y="50"/>
                </a:lnTo>
                <a:lnTo>
                  <a:pt x="500" y="45"/>
                </a:lnTo>
                <a:lnTo>
                  <a:pt x="490" y="39"/>
                </a:lnTo>
                <a:lnTo>
                  <a:pt x="481" y="39"/>
                </a:lnTo>
                <a:lnTo>
                  <a:pt x="470" y="34"/>
                </a:lnTo>
                <a:lnTo>
                  <a:pt x="447" y="30"/>
                </a:lnTo>
                <a:lnTo>
                  <a:pt x="422" y="25"/>
                </a:lnTo>
                <a:lnTo>
                  <a:pt x="392" y="15"/>
                </a:lnTo>
                <a:lnTo>
                  <a:pt x="363" y="11"/>
                </a:lnTo>
                <a:lnTo>
                  <a:pt x="339" y="5"/>
                </a:lnTo>
                <a:lnTo>
                  <a:pt x="304" y="5"/>
                </a:lnTo>
                <a:lnTo>
                  <a:pt x="275" y="0"/>
                </a:lnTo>
                <a:lnTo>
                  <a:pt x="245" y="0"/>
                </a:lnTo>
                <a:lnTo>
                  <a:pt x="216" y="0"/>
                </a:lnTo>
                <a:lnTo>
                  <a:pt x="186" y="0"/>
                </a:lnTo>
                <a:lnTo>
                  <a:pt x="162" y="0"/>
                </a:lnTo>
                <a:lnTo>
                  <a:pt x="138" y="0"/>
                </a:lnTo>
                <a:lnTo>
                  <a:pt x="128" y="0"/>
                </a:lnTo>
                <a:lnTo>
                  <a:pt x="113" y="0"/>
                </a:lnTo>
                <a:lnTo>
                  <a:pt x="103" y="5"/>
                </a:lnTo>
                <a:lnTo>
                  <a:pt x="94" y="5"/>
                </a:lnTo>
                <a:lnTo>
                  <a:pt x="83" y="5"/>
                </a:lnTo>
                <a:lnTo>
                  <a:pt x="74" y="11"/>
                </a:lnTo>
                <a:lnTo>
                  <a:pt x="64" y="11"/>
                </a:lnTo>
                <a:lnTo>
                  <a:pt x="54" y="11"/>
                </a:lnTo>
                <a:lnTo>
                  <a:pt x="49" y="15"/>
                </a:lnTo>
                <a:lnTo>
                  <a:pt x="39" y="20"/>
                </a:lnTo>
                <a:lnTo>
                  <a:pt x="35" y="20"/>
                </a:lnTo>
                <a:lnTo>
                  <a:pt x="30" y="25"/>
                </a:lnTo>
                <a:lnTo>
                  <a:pt x="19" y="25"/>
                </a:lnTo>
                <a:lnTo>
                  <a:pt x="14" y="30"/>
                </a:lnTo>
                <a:lnTo>
                  <a:pt x="14" y="34"/>
                </a:lnTo>
                <a:lnTo>
                  <a:pt x="10" y="34"/>
                </a:lnTo>
                <a:lnTo>
                  <a:pt x="5" y="39"/>
                </a:lnTo>
                <a:lnTo>
                  <a:pt x="5" y="45"/>
                </a:lnTo>
                <a:lnTo>
                  <a:pt x="0" y="5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611" name="Freeform 75"/>
          <p:cNvSpPr>
            <a:spLocks/>
          </p:cNvSpPr>
          <p:nvPr/>
        </p:nvSpPr>
        <p:spPr bwMode="auto">
          <a:xfrm>
            <a:off x="2738247" y="4732988"/>
            <a:ext cx="286917" cy="76698"/>
          </a:xfrm>
          <a:custGeom>
            <a:avLst/>
            <a:gdLst/>
            <a:ahLst/>
            <a:cxnLst>
              <a:cxn ang="0">
                <a:pos x="0" y="54"/>
              </a:cxn>
              <a:cxn ang="0">
                <a:pos x="5" y="64"/>
              </a:cxn>
              <a:cxn ang="0">
                <a:pos x="11" y="73"/>
              </a:cxn>
              <a:cxn ang="0">
                <a:pos x="21" y="78"/>
              </a:cxn>
              <a:cxn ang="0">
                <a:pos x="30" y="87"/>
              </a:cxn>
              <a:cxn ang="0">
                <a:pos x="45" y="98"/>
              </a:cxn>
              <a:cxn ang="0">
                <a:pos x="60" y="103"/>
              </a:cxn>
              <a:cxn ang="0">
                <a:pos x="80" y="112"/>
              </a:cxn>
              <a:cxn ang="0">
                <a:pos x="99" y="117"/>
              </a:cxn>
              <a:cxn ang="0">
                <a:pos x="124" y="128"/>
              </a:cxn>
              <a:cxn ang="0">
                <a:pos x="147" y="132"/>
              </a:cxn>
              <a:cxn ang="0">
                <a:pos x="197" y="147"/>
              </a:cxn>
              <a:cxn ang="0">
                <a:pos x="256" y="156"/>
              </a:cxn>
              <a:cxn ang="0">
                <a:pos x="314" y="162"/>
              </a:cxn>
              <a:cxn ang="0">
                <a:pos x="373" y="167"/>
              </a:cxn>
              <a:cxn ang="0">
                <a:pos x="427" y="167"/>
              </a:cxn>
              <a:cxn ang="0">
                <a:pos x="467" y="167"/>
              </a:cxn>
              <a:cxn ang="0">
                <a:pos x="486" y="162"/>
              </a:cxn>
              <a:cxn ang="0">
                <a:pos x="506" y="162"/>
              </a:cxn>
              <a:cxn ang="0">
                <a:pos x="525" y="156"/>
              </a:cxn>
              <a:cxn ang="0">
                <a:pos x="540" y="151"/>
              </a:cxn>
              <a:cxn ang="0">
                <a:pos x="559" y="147"/>
              </a:cxn>
              <a:cxn ang="0">
                <a:pos x="569" y="142"/>
              </a:cxn>
              <a:cxn ang="0">
                <a:pos x="579" y="137"/>
              </a:cxn>
              <a:cxn ang="0">
                <a:pos x="584" y="132"/>
              </a:cxn>
              <a:cxn ang="0">
                <a:pos x="589" y="122"/>
              </a:cxn>
              <a:cxn ang="0">
                <a:pos x="589" y="112"/>
              </a:cxn>
              <a:cxn ang="0">
                <a:pos x="584" y="103"/>
              </a:cxn>
              <a:cxn ang="0">
                <a:pos x="579" y="98"/>
              </a:cxn>
              <a:cxn ang="0">
                <a:pos x="569" y="87"/>
              </a:cxn>
              <a:cxn ang="0">
                <a:pos x="559" y="78"/>
              </a:cxn>
              <a:cxn ang="0">
                <a:pos x="545" y="73"/>
              </a:cxn>
              <a:cxn ang="0">
                <a:pos x="530" y="64"/>
              </a:cxn>
              <a:cxn ang="0">
                <a:pos x="511" y="54"/>
              </a:cxn>
              <a:cxn ang="0">
                <a:pos x="491" y="48"/>
              </a:cxn>
              <a:cxn ang="0">
                <a:pos x="467" y="39"/>
              </a:cxn>
              <a:cxn ang="0">
                <a:pos x="442" y="34"/>
              </a:cxn>
              <a:cxn ang="0">
                <a:pos x="392" y="25"/>
              </a:cxn>
              <a:cxn ang="0">
                <a:pos x="334" y="14"/>
              </a:cxn>
              <a:cxn ang="0">
                <a:pos x="275" y="5"/>
              </a:cxn>
              <a:cxn ang="0">
                <a:pos x="216" y="0"/>
              </a:cxn>
              <a:cxn ang="0">
                <a:pos x="163" y="0"/>
              </a:cxn>
              <a:cxn ang="0">
                <a:pos x="128" y="0"/>
              </a:cxn>
              <a:cxn ang="0">
                <a:pos x="103" y="5"/>
              </a:cxn>
              <a:cxn ang="0">
                <a:pos x="84" y="5"/>
              </a:cxn>
              <a:cxn ang="0">
                <a:pos x="64" y="9"/>
              </a:cxn>
              <a:cxn ang="0">
                <a:pos x="50" y="14"/>
              </a:cxn>
              <a:cxn ang="0">
                <a:pos x="35" y="20"/>
              </a:cxn>
              <a:cxn ang="0">
                <a:pos x="21" y="25"/>
              </a:cxn>
              <a:cxn ang="0">
                <a:pos x="11" y="29"/>
              </a:cxn>
              <a:cxn ang="0">
                <a:pos x="0" y="39"/>
              </a:cxn>
              <a:cxn ang="0">
                <a:pos x="0" y="48"/>
              </a:cxn>
            </a:cxnLst>
            <a:rect l="0" t="0" r="r" b="b"/>
            <a:pathLst>
              <a:path w="589" h="167">
                <a:moveTo>
                  <a:pt x="0" y="48"/>
                </a:moveTo>
                <a:lnTo>
                  <a:pt x="0" y="54"/>
                </a:lnTo>
                <a:lnTo>
                  <a:pt x="0" y="59"/>
                </a:lnTo>
                <a:lnTo>
                  <a:pt x="5" y="64"/>
                </a:lnTo>
                <a:lnTo>
                  <a:pt x="5" y="68"/>
                </a:lnTo>
                <a:lnTo>
                  <a:pt x="11" y="73"/>
                </a:lnTo>
                <a:lnTo>
                  <a:pt x="16" y="78"/>
                </a:lnTo>
                <a:lnTo>
                  <a:pt x="21" y="78"/>
                </a:lnTo>
                <a:lnTo>
                  <a:pt x="25" y="83"/>
                </a:lnTo>
                <a:lnTo>
                  <a:pt x="30" y="87"/>
                </a:lnTo>
                <a:lnTo>
                  <a:pt x="40" y="93"/>
                </a:lnTo>
                <a:lnTo>
                  <a:pt x="45" y="98"/>
                </a:lnTo>
                <a:lnTo>
                  <a:pt x="55" y="98"/>
                </a:lnTo>
                <a:lnTo>
                  <a:pt x="60" y="103"/>
                </a:lnTo>
                <a:lnTo>
                  <a:pt x="69" y="108"/>
                </a:lnTo>
                <a:lnTo>
                  <a:pt x="80" y="112"/>
                </a:lnTo>
                <a:lnTo>
                  <a:pt x="89" y="112"/>
                </a:lnTo>
                <a:lnTo>
                  <a:pt x="99" y="117"/>
                </a:lnTo>
                <a:lnTo>
                  <a:pt x="114" y="122"/>
                </a:lnTo>
                <a:lnTo>
                  <a:pt x="124" y="128"/>
                </a:lnTo>
                <a:lnTo>
                  <a:pt x="133" y="132"/>
                </a:lnTo>
                <a:lnTo>
                  <a:pt x="147" y="132"/>
                </a:lnTo>
                <a:lnTo>
                  <a:pt x="172" y="142"/>
                </a:lnTo>
                <a:lnTo>
                  <a:pt x="197" y="147"/>
                </a:lnTo>
                <a:lnTo>
                  <a:pt x="227" y="151"/>
                </a:lnTo>
                <a:lnTo>
                  <a:pt x="256" y="156"/>
                </a:lnTo>
                <a:lnTo>
                  <a:pt x="285" y="162"/>
                </a:lnTo>
                <a:lnTo>
                  <a:pt x="314" y="162"/>
                </a:lnTo>
                <a:lnTo>
                  <a:pt x="344" y="167"/>
                </a:lnTo>
                <a:lnTo>
                  <a:pt x="373" y="167"/>
                </a:lnTo>
                <a:lnTo>
                  <a:pt x="403" y="167"/>
                </a:lnTo>
                <a:lnTo>
                  <a:pt x="427" y="167"/>
                </a:lnTo>
                <a:lnTo>
                  <a:pt x="452" y="167"/>
                </a:lnTo>
                <a:lnTo>
                  <a:pt x="467" y="167"/>
                </a:lnTo>
                <a:lnTo>
                  <a:pt x="476" y="167"/>
                </a:lnTo>
                <a:lnTo>
                  <a:pt x="486" y="162"/>
                </a:lnTo>
                <a:lnTo>
                  <a:pt x="495" y="162"/>
                </a:lnTo>
                <a:lnTo>
                  <a:pt x="506" y="162"/>
                </a:lnTo>
                <a:lnTo>
                  <a:pt x="515" y="162"/>
                </a:lnTo>
                <a:lnTo>
                  <a:pt x="525" y="156"/>
                </a:lnTo>
                <a:lnTo>
                  <a:pt x="536" y="156"/>
                </a:lnTo>
                <a:lnTo>
                  <a:pt x="540" y="151"/>
                </a:lnTo>
                <a:lnTo>
                  <a:pt x="550" y="151"/>
                </a:lnTo>
                <a:lnTo>
                  <a:pt x="559" y="147"/>
                </a:lnTo>
                <a:lnTo>
                  <a:pt x="564" y="147"/>
                </a:lnTo>
                <a:lnTo>
                  <a:pt x="569" y="142"/>
                </a:lnTo>
                <a:lnTo>
                  <a:pt x="575" y="142"/>
                </a:lnTo>
                <a:lnTo>
                  <a:pt x="579" y="137"/>
                </a:lnTo>
                <a:lnTo>
                  <a:pt x="584" y="137"/>
                </a:lnTo>
                <a:lnTo>
                  <a:pt x="584" y="132"/>
                </a:lnTo>
                <a:lnTo>
                  <a:pt x="589" y="128"/>
                </a:lnTo>
                <a:lnTo>
                  <a:pt x="589" y="122"/>
                </a:lnTo>
                <a:lnTo>
                  <a:pt x="589" y="117"/>
                </a:lnTo>
                <a:lnTo>
                  <a:pt x="589" y="112"/>
                </a:lnTo>
                <a:lnTo>
                  <a:pt x="589" y="108"/>
                </a:lnTo>
                <a:lnTo>
                  <a:pt x="584" y="103"/>
                </a:lnTo>
                <a:lnTo>
                  <a:pt x="584" y="98"/>
                </a:lnTo>
                <a:lnTo>
                  <a:pt x="579" y="98"/>
                </a:lnTo>
                <a:lnTo>
                  <a:pt x="575" y="93"/>
                </a:lnTo>
                <a:lnTo>
                  <a:pt x="569" y="87"/>
                </a:lnTo>
                <a:lnTo>
                  <a:pt x="564" y="83"/>
                </a:lnTo>
                <a:lnTo>
                  <a:pt x="559" y="78"/>
                </a:lnTo>
                <a:lnTo>
                  <a:pt x="550" y="78"/>
                </a:lnTo>
                <a:lnTo>
                  <a:pt x="545" y="73"/>
                </a:lnTo>
                <a:lnTo>
                  <a:pt x="536" y="68"/>
                </a:lnTo>
                <a:lnTo>
                  <a:pt x="530" y="64"/>
                </a:lnTo>
                <a:lnTo>
                  <a:pt x="520" y="59"/>
                </a:lnTo>
                <a:lnTo>
                  <a:pt x="511" y="54"/>
                </a:lnTo>
                <a:lnTo>
                  <a:pt x="501" y="54"/>
                </a:lnTo>
                <a:lnTo>
                  <a:pt x="491" y="48"/>
                </a:lnTo>
                <a:lnTo>
                  <a:pt x="481" y="44"/>
                </a:lnTo>
                <a:lnTo>
                  <a:pt x="467" y="39"/>
                </a:lnTo>
                <a:lnTo>
                  <a:pt x="456" y="39"/>
                </a:lnTo>
                <a:lnTo>
                  <a:pt x="442" y="34"/>
                </a:lnTo>
                <a:lnTo>
                  <a:pt x="417" y="29"/>
                </a:lnTo>
                <a:lnTo>
                  <a:pt x="392" y="25"/>
                </a:lnTo>
                <a:lnTo>
                  <a:pt x="364" y="20"/>
                </a:lnTo>
                <a:lnTo>
                  <a:pt x="334" y="14"/>
                </a:lnTo>
                <a:lnTo>
                  <a:pt x="305" y="9"/>
                </a:lnTo>
                <a:lnTo>
                  <a:pt x="275" y="5"/>
                </a:lnTo>
                <a:lnTo>
                  <a:pt x="246" y="5"/>
                </a:lnTo>
                <a:lnTo>
                  <a:pt x="216" y="0"/>
                </a:lnTo>
                <a:lnTo>
                  <a:pt x="187" y="0"/>
                </a:lnTo>
                <a:lnTo>
                  <a:pt x="163" y="0"/>
                </a:lnTo>
                <a:lnTo>
                  <a:pt x="138" y="0"/>
                </a:lnTo>
                <a:lnTo>
                  <a:pt x="128" y="0"/>
                </a:lnTo>
                <a:lnTo>
                  <a:pt x="114" y="5"/>
                </a:lnTo>
                <a:lnTo>
                  <a:pt x="103" y="5"/>
                </a:lnTo>
                <a:lnTo>
                  <a:pt x="94" y="5"/>
                </a:lnTo>
                <a:lnTo>
                  <a:pt x="84" y="5"/>
                </a:lnTo>
                <a:lnTo>
                  <a:pt x="74" y="9"/>
                </a:lnTo>
                <a:lnTo>
                  <a:pt x="64" y="9"/>
                </a:lnTo>
                <a:lnTo>
                  <a:pt x="55" y="9"/>
                </a:lnTo>
                <a:lnTo>
                  <a:pt x="50" y="14"/>
                </a:lnTo>
                <a:lnTo>
                  <a:pt x="40" y="14"/>
                </a:lnTo>
                <a:lnTo>
                  <a:pt x="35" y="20"/>
                </a:lnTo>
                <a:lnTo>
                  <a:pt x="25" y="20"/>
                </a:lnTo>
                <a:lnTo>
                  <a:pt x="21" y="25"/>
                </a:lnTo>
                <a:lnTo>
                  <a:pt x="16" y="25"/>
                </a:lnTo>
                <a:lnTo>
                  <a:pt x="11" y="29"/>
                </a:lnTo>
                <a:lnTo>
                  <a:pt x="5" y="34"/>
                </a:lnTo>
                <a:lnTo>
                  <a:pt x="0" y="39"/>
                </a:lnTo>
                <a:lnTo>
                  <a:pt x="0" y="44"/>
                </a:lnTo>
                <a:lnTo>
                  <a:pt x="0" y="48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612" name="Freeform 76"/>
          <p:cNvSpPr>
            <a:spLocks/>
          </p:cNvSpPr>
          <p:nvPr/>
        </p:nvSpPr>
        <p:spPr bwMode="auto">
          <a:xfrm>
            <a:off x="2738247" y="4732988"/>
            <a:ext cx="286917" cy="76698"/>
          </a:xfrm>
          <a:custGeom>
            <a:avLst/>
            <a:gdLst/>
            <a:ahLst/>
            <a:cxnLst>
              <a:cxn ang="0">
                <a:pos x="0" y="48"/>
              </a:cxn>
              <a:cxn ang="0">
                <a:pos x="0" y="59"/>
              </a:cxn>
              <a:cxn ang="0">
                <a:pos x="5" y="68"/>
              </a:cxn>
              <a:cxn ang="0">
                <a:pos x="16" y="78"/>
              </a:cxn>
              <a:cxn ang="0">
                <a:pos x="25" y="83"/>
              </a:cxn>
              <a:cxn ang="0">
                <a:pos x="40" y="93"/>
              </a:cxn>
              <a:cxn ang="0">
                <a:pos x="55" y="98"/>
              </a:cxn>
              <a:cxn ang="0">
                <a:pos x="69" y="108"/>
              </a:cxn>
              <a:cxn ang="0">
                <a:pos x="89" y="112"/>
              </a:cxn>
              <a:cxn ang="0">
                <a:pos x="114" y="122"/>
              </a:cxn>
              <a:cxn ang="0">
                <a:pos x="133" y="128"/>
              </a:cxn>
              <a:cxn ang="0">
                <a:pos x="172" y="142"/>
              </a:cxn>
              <a:cxn ang="0">
                <a:pos x="227" y="151"/>
              </a:cxn>
              <a:cxn ang="0">
                <a:pos x="285" y="162"/>
              </a:cxn>
              <a:cxn ang="0">
                <a:pos x="344" y="167"/>
              </a:cxn>
              <a:cxn ang="0">
                <a:pos x="403" y="167"/>
              </a:cxn>
              <a:cxn ang="0">
                <a:pos x="452" y="167"/>
              </a:cxn>
              <a:cxn ang="0">
                <a:pos x="476" y="167"/>
              </a:cxn>
              <a:cxn ang="0">
                <a:pos x="495" y="162"/>
              </a:cxn>
              <a:cxn ang="0">
                <a:pos x="515" y="162"/>
              </a:cxn>
              <a:cxn ang="0">
                <a:pos x="536" y="156"/>
              </a:cxn>
              <a:cxn ang="0">
                <a:pos x="550" y="151"/>
              </a:cxn>
              <a:cxn ang="0">
                <a:pos x="564" y="147"/>
              </a:cxn>
              <a:cxn ang="0">
                <a:pos x="575" y="142"/>
              </a:cxn>
              <a:cxn ang="0">
                <a:pos x="584" y="137"/>
              </a:cxn>
              <a:cxn ang="0">
                <a:pos x="589" y="128"/>
              </a:cxn>
              <a:cxn ang="0">
                <a:pos x="589" y="117"/>
              </a:cxn>
              <a:cxn ang="0">
                <a:pos x="589" y="108"/>
              </a:cxn>
              <a:cxn ang="0">
                <a:pos x="584" y="98"/>
              </a:cxn>
              <a:cxn ang="0">
                <a:pos x="575" y="93"/>
              </a:cxn>
              <a:cxn ang="0">
                <a:pos x="564" y="83"/>
              </a:cxn>
              <a:cxn ang="0">
                <a:pos x="550" y="78"/>
              </a:cxn>
              <a:cxn ang="0">
                <a:pos x="536" y="68"/>
              </a:cxn>
              <a:cxn ang="0">
                <a:pos x="520" y="59"/>
              </a:cxn>
              <a:cxn ang="0">
                <a:pos x="501" y="54"/>
              </a:cxn>
              <a:cxn ang="0">
                <a:pos x="481" y="44"/>
              </a:cxn>
              <a:cxn ang="0">
                <a:pos x="456" y="39"/>
              </a:cxn>
              <a:cxn ang="0">
                <a:pos x="417" y="29"/>
              </a:cxn>
              <a:cxn ang="0">
                <a:pos x="364" y="20"/>
              </a:cxn>
              <a:cxn ang="0">
                <a:pos x="305" y="9"/>
              </a:cxn>
              <a:cxn ang="0">
                <a:pos x="246" y="0"/>
              </a:cxn>
              <a:cxn ang="0">
                <a:pos x="187" y="0"/>
              </a:cxn>
              <a:cxn ang="0">
                <a:pos x="138" y="0"/>
              </a:cxn>
              <a:cxn ang="0">
                <a:pos x="114" y="0"/>
              </a:cxn>
              <a:cxn ang="0">
                <a:pos x="94" y="5"/>
              </a:cxn>
              <a:cxn ang="0">
                <a:pos x="74" y="9"/>
              </a:cxn>
              <a:cxn ang="0">
                <a:pos x="55" y="9"/>
              </a:cxn>
              <a:cxn ang="0">
                <a:pos x="40" y="14"/>
              </a:cxn>
              <a:cxn ang="0">
                <a:pos x="25" y="20"/>
              </a:cxn>
              <a:cxn ang="0">
                <a:pos x="16" y="25"/>
              </a:cxn>
              <a:cxn ang="0">
                <a:pos x="5" y="34"/>
              </a:cxn>
              <a:cxn ang="0">
                <a:pos x="0" y="44"/>
              </a:cxn>
            </a:cxnLst>
            <a:rect l="0" t="0" r="r" b="b"/>
            <a:pathLst>
              <a:path w="589" h="167">
                <a:moveTo>
                  <a:pt x="0" y="48"/>
                </a:moveTo>
                <a:lnTo>
                  <a:pt x="0" y="48"/>
                </a:lnTo>
                <a:lnTo>
                  <a:pt x="0" y="54"/>
                </a:lnTo>
                <a:lnTo>
                  <a:pt x="0" y="59"/>
                </a:lnTo>
                <a:lnTo>
                  <a:pt x="5" y="64"/>
                </a:lnTo>
                <a:lnTo>
                  <a:pt x="5" y="68"/>
                </a:lnTo>
                <a:lnTo>
                  <a:pt x="11" y="73"/>
                </a:lnTo>
                <a:lnTo>
                  <a:pt x="16" y="78"/>
                </a:lnTo>
                <a:lnTo>
                  <a:pt x="21" y="78"/>
                </a:lnTo>
                <a:lnTo>
                  <a:pt x="25" y="83"/>
                </a:lnTo>
                <a:lnTo>
                  <a:pt x="30" y="87"/>
                </a:lnTo>
                <a:lnTo>
                  <a:pt x="40" y="93"/>
                </a:lnTo>
                <a:lnTo>
                  <a:pt x="45" y="98"/>
                </a:lnTo>
                <a:lnTo>
                  <a:pt x="55" y="98"/>
                </a:lnTo>
                <a:lnTo>
                  <a:pt x="60" y="103"/>
                </a:lnTo>
                <a:lnTo>
                  <a:pt x="69" y="108"/>
                </a:lnTo>
                <a:lnTo>
                  <a:pt x="80" y="112"/>
                </a:lnTo>
                <a:lnTo>
                  <a:pt x="89" y="112"/>
                </a:lnTo>
                <a:lnTo>
                  <a:pt x="99" y="117"/>
                </a:lnTo>
                <a:lnTo>
                  <a:pt x="114" y="122"/>
                </a:lnTo>
                <a:lnTo>
                  <a:pt x="124" y="128"/>
                </a:lnTo>
                <a:lnTo>
                  <a:pt x="133" y="128"/>
                </a:lnTo>
                <a:lnTo>
                  <a:pt x="147" y="132"/>
                </a:lnTo>
                <a:lnTo>
                  <a:pt x="172" y="142"/>
                </a:lnTo>
                <a:lnTo>
                  <a:pt x="197" y="147"/>
                </a:lnTo>
                <a:lnTo>
                  <a:pt x="227" y="151"/>
                </a:lnTo>
                <a:lnTo>
                  <a:pt x="256" y="156"/>
                </a:lnTo>
                <a:lnTo>
                  <a:pt x="285" y="162"/>
                </a:lnTo>
                <a:lnTo>
                  <a:pt x="314" y="162"/>
                </a:lnTo>
                <a:lnTo>
                  <a:pt x="344" y="167"/>
                </a:lnTo>
                <a:lnTo>
                  <a:pt x="373" y="167"/>
                </a:lnTo>
                <a:lnTo>
                  <a:pt x="403" y="167"/>
                </a:lnTo>
                <a:lnTo>
                  <a:pt x="427" y="167"/>
                </a:lnTo>
                <a:lnTo>
                  <a:pt x="452" y="167"/>
                </a:lnTo>
                <a:lnTo>
                  <a:pt x="467" y="167"/>
                </a:lnTo>
                <a:lnTo>
                  <a:pt x="476" y="167"/>
                </a:lnTo>
                <a:lnTo>
                  <a:pt x="486" y="162"/>
                </a:lnTo>
                <a:lnTo>
                  <a:pt x="495" y="162"/>
                </a:lnTo>
                <a:lnTo>
                  <a:pt x="506" y="162"/>
                </a:lnTo>
                <a:lnTo>
                  <a:pt x="515" y="162"/>
                </a:lnTo>
                <a:lnTo>
                  <a:pt x="525" y="156"/>
                </a:lnTo>
                <a:lnTo>
                  <a:pt x="536" y="156"/>
                </a:lnTo>
                <a:lnTo>
                  <a:pt x="540" y="151"/>
                </a:lnTo>
                <a:lnTo>
                  <a:pt x="550" y="151"/>
                </a:lnTo>
                <a:lnTo>
                  <a:pt x="555" y="147"/>
                </a:lnTo>
                <a:lnTo>
                  <a:pt x="564" y="147"/>
                </a:lnTo>
                <a:lnTo>
                  <a:pt x="569" y="142"/>
                </a:lnTo>
                <a:lnTo>
                  <a:pt x="575" y="142"/>
                </a:lnTo>
                <a:lnTo>
                  <a:pt x="579" y="137"/>
                </a:lnTo>
                <a:lnTo>
                  <a:pt x="584" y="137"/>
                </a:lnTo>
                <a:lnTo>
                  <a:pt x="584" y="132"/>
                </a:lnTo>
                <a:lnTo>
                  <a:pt x="589" y="128"/>
                </a:lnTo>
                <a:lnTo>
                  <a:pt x="589" y="122"/>
                </a:lnTo>
                <a:lnTo>
                  <a:pt x="589" y="117"/>
                </a:lnTo>
                <a:lnTo>
                  <a:pt x="589" y="112"/>
                </a:lnTo>
                <a:lnTo>
                  <a:pt x="589" y="108"/>
                </a:lnTo>
                <a:lnTo>
                  <a:pt x="584" y="103"/>
                </a:lnTo>
                <a:lnTo>
                  <a:pt x="584" y="98"/>
                </a:lnTo>
                <a:lnTo>
                  <a:pt x="579" y="98"/>
                </a:lnTo>
                <a:lnTo>
                  <a:pt x="575" y="93"/>
                </a:lnTo>
                <a:lnTo>
                  <a:pt x="569" y="87"/>
                </a:lnTo>
                <a:lnTo>
                  <a:pt x="564" y="83"/>
                </a:lnTo>
                <a:lnTo>
                  <a:pt x="559" y="78"/>
                </a:lnTo>
                <a:lnTo>
                  <a:pt x="550" y="78"/>
                </a:lnTo>
                <a:lnTo>
                  <a:pt x="545" y="73"/>
                </a:lnTo>
                <a:lnTo>
                  <a:pt x="536" y="68"/>
                </a:lnTo>
                <a:lnTo>
                  <a:pt x="530" y="64"/>
                </a:lnTo>
                <a:lnTo>
                  <a:pt x="520" y="59"/>
                </a:lnTo>
                <a:lnTo>
                  <a:pt x="511" y="54"/>
                </a:lnTo>
                <a:lnTo>
                  <a:pt x="501" y="54"/>
                </a:lnTo>
                <a:lnTo>
                  <a:pt x="491" y="48"/>
                </a:lnTo>
                <a:lnTo>
                  <a:pt x="481" y="44"/>
                </a:lnTo>
                <a:lnTo>
                  <a:pt x="467" y="39"/>
                </a:lnTo>
                <a:lnTo>
                  <a:pt x="456" y="39"/>
                </a:lnTo>
                <a:lnTo>
                  <a:pt x="442" y="34"/>
                </a:lnTo>
                <a:lnTo>
                  <a:pt x="417" y="29"/>
                </a:lnTo>
                <a:lnTo>
                  <a:pt x="392" y="25"/>
                </a:lnTo>
                <a:lnTo>
                  <a:pt x="364" y="20"/>
                </a:lnTo>
                <a:lnTo>
                  <a:pt x="334" y="14"/>
                </a:lnTo>
                <a:lnTo>
                  <a:pt x="305" y="9"/>
                </a:lnTo>
                <a:lnTo>
                  <a:pt x="275" y="5"/>
                </a:lnTo>
                <a:lnTo>
                  <a:pt x="246" y="0"/>
                </a:lnTo>
                <a:lnTo>
                  <a:pt x="216" y="0"/>
                </a:lnTo>
                <a:lnTo>
                  <a:pt x="187" y="0"/>
                </a:lnTo>
                <a:lnTo>
                  <a:pt x="163" y="0"/>
                </a:lnTo>
                <a:lnTo>
                  <a:pt x="138" y="0"/>
                </a:lnTo>
                <a:lnTo>
                  <a:pt x="128" y="0"/>
                </a:lnTo>
                <a:lnTo>
                  <a:pt x="114" y="0"/>
                </a:lnTo>
                <a:lnTo>
                  <a:pt x="103" y="5"/>
                </a:lnTo>
                <a:lnTo>
                  <a:pt x="94" y="5"/>
                </a:lnTo>
                <a:lnTo>
                  <a:pt x="84" y="5"/>
                </a:lnTo>
                <a:lnTo>
                  <a:pt x="74" y="9"/>
                </a:lnTo>
                <a:lnTo>
                  <a:pt x="64" y="9"/>
                </a:lnTo>
                <a:lnTo>
                  <a:pt x="55" y="9"/>
                </a:lnTo>
                <a:lnTo>
                  <a:pt x="50" y="14"/>
                </a:lnTo>
                <a:lnTo>
                  <a:pt x="40" y="14"/>
                </a:lnTo>
                <a:lnTo>
                  <a:pt x="30" y="20"/>
                </a:lnTo>
                <a:lnTo>
                  <a:pt x="25" y="20"/>
                </a:lnTo>
                <a:lnTo>
                  <a:pt x="21" y="25"/>
                </a:lnTo>
                <a:lnTo>
                  <a:pt x="16" y="25"/>
                </a:lnTo>
                <a:lnTo>
                  <a:pt x="11" y="29"/>
                </a:lnTo>
                <a:lnTo>
                  <a:pt x="5" y="34"/>
                </a:lnTo>
                <a:lnTo>
                  <a:pt x="0" y="39"/>
                </a:lnTo>
                <a:lnTo>
                  <a:pt x="0" y="44"/>
                </a:lnTo>
                <a:lnTo>
                  <a:pt x="0" y="48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613" name="Freeform 77"/>
          <p:cNvSpPr>
            <a:spLocks/>
          </p:cNvSpPr>
          <p:nvPr/>
        </p:nvSpPr>
        <p:spPr bwMode="auto">
          <a:xfrm>
            <a:off x="8125578" y="3831787"/>
            <a:ext cx="278177" cy="95872"/>
          </a:xfrm>
          <a:custGeom>
            <a:avLst/>
            <a:gdLst/>
            <a:ahLst/>
            <a:cxnLst>
              <a:cxn ang="0">
                <a:pos x="574" y="176"/>
              </a:cxn>
              <a:cxn ang="0">
                <a:pos x="574" y="167"/>
              </a:cxn>
              <a:cxn ang="0">
                <a:pos x="569" y="156"/>
              </a:cxn>
              <a:cxn ang="0">
                <a:pos x="559" y="147"/>
              </a:cxn>
              <a:cxn ang="0">
                <a:pos x="550" y="137"/>
              </a:cxn>
              <a:cxn ang="0">
                <a:pos x="539" y="128"/>
              </a:cxn>
              <a:cxn ang="0">
                <a:pos x="520" y="117"/>
              </a:cxn>
              <a:cxn ang="0">
                <a:pos x="505" y="108"/>
              </a:cxn>
              <a:cxn ang="0">
                <a:pos x="486" y="98"/>
              </a:cxn>
              <a:cxn ang="0">
                <a:pos x="466" y="88"/>
              </a:cxn>
              <a:cxn ang="0">
                <a:pos x="442" y="78"/>
              </a:cxn>
              <a:cxn ang="0">
                <a:pos x="392" y="59"/>
              </a:cxn>
              <a:cxn ang="0">
                <a:pos x="333" y="39"/>
              </a:cxn>
              <a:cxn ang="0">
                <a:pos x="280" y="25"/>
              </a:cxn>
              <a:cxn ang="0">
                <a:pos x="221" y="14"/>
              </a:cxn>
              <a:cxn ang="0">
                <a:pos x="167" y="5"/>
              </a:cxn>
              <a:cxn ang="0">
                <a:pos x="118" y="0"/>
              </a:cxn>
              <a:cxn ang="0">
                <a:pos x="99" y="0"/>
              </a:cxn>
              <a:cxn ang="0">
                <a:pos x="79" y="0"/>
              </a:cxn>
              <a:cxn ang="0">
                <a:pos x="60" y="0"/>
              </a:cxn>
              <a:cxn ang="0">
                <a:pos x="44" y="5"/>
              </a:cxn>
              <a:cxn ang="0">
                <a:pos x="30" y="5"/>
              </a:cxn>
              <a:cxn ang="0">
                <a:pos x="20" y="9"/>
              </a:cxn>
              <a:cxn ang="0">
                <a:pos x="10" y="14"/>
              </a:cxn>
              <a:cxn ang="0">
                <a:pos x="0" y="25"/>
              </a:cxn>
              <a:cxn ang="0">
                <a:pos x="0" y="34"/>
              </a:cxn>
              <a:cxn ang="0">
                <a:pos x="0" y="44"/>
              </a:cxn>
              <a:cxn ang="0">
                <a:pos x="5" y="54"/>
              </a:cxn>
              <a:cxn ang="0">
                <a:pos x="15" y="64"/>
              </a:cxn>
              <a:cxn ang="0">
                <a:pos x="25" y="73"/>
              </a:cxn>
              <a:cxn ang="0">
                <a:pos x="40" y="83"/>
              </a:cxn>
              <a:cxn ang="0">
                <a:pos x="55" y="93"/>
              </a:cxn>
              <a:cxn ang="0">
                <a:pos x="69" y="103"/>
              </a:cxn>
              <a:cxn ang="0">
                <a:pos x="89" y="112"/>
              </a:cxn>
              <a:cxn ang="0">
                <a:pos x="108" y="123"/>
              </a:cxn>
              <a:cxn ang="0">
                <a:pos x="133" y="132"/>
              </a:cxn>
              <a:cxn ang="0">
                <a:pos x="182" y="151"/>
              </a:cxn>
              <a:cxn ang="0">
                <a:pos x="241" y="171"/>
              </a:cxn>
              <a:cxn ang="0">
                <a:pos x="299" y="186"/>
              </a:cxn>
              <a:cxn ang="0">
                <a:pos x="353" y="201"/>
              </a:cxn>
              <a:cxn ang="0">
                <a:pos x="408" y="206"/>
              </a:cxn>
              <a:cxn ang="0">
                <a:pos x="456" y="211"/>
              </a:cxn>
              <a:cxn ang="0">
                <a:pos x="475" y="211"/>
              </a:cxn>
              <a:cxn ang="0">
                <a:pos x="495" y="211"/>
              </a:cxn>
              <a:cxn ang="0">
                <a:pos x="515" y="211"/>
              </a:cxn>
              <a:cxn ang="0">
                <a:pos x="530" y="211"/>
              </a:cxn>
              <a:cxn ang="0">
                <a:pos x="544" y="206"/>
              </a:cxn>
              <a:cxn ang="0">
                <a:pos x="559" y="201"/>
              </a:cxn>
              <a:cxn ang="0">
                <a:pos x="564" y="196"/>
              </a:cxn>
              <a:cxn ang="0">
                <a:pos x="574" y="190"/>
              </a:cxn>
              <a:cxn ang="0">
                <a:pos x="574" y="181"/>
              </a:cxn>
            </a:cxnLst>
            <a:rect l="0" t="0" r="r" b="b"/>
            <a:pathLst>
              <a:path w="574" h="211">
                <a:moveTo>
                  <a:pt x="574" y="181"/>
                </a:moveTo>
                <a:lnTo>
                  <a:pt x="574" y="176"/>
                </a:lnTo>
                <a:lnTo>
                  <a:pt x="574" y="171"/>
                </a:lnTo>
                <a:lnTo>
                  <a:pt x="574" y="167"/>
                </a:lnTo>
                <a:lnTo>
                  <a:pt x="574" y="162"/>
                </a:lnTo>
                <a:lnTo>
                  <a:pt x="569" y="156"/>
                </a:lnTo>
                <a:lnTo>
                  <a:pt x="564" y="151"/>
                </a:lnTo>
                <a:lnTo>
                  <a:pt x="559" y="147"/>
                </a:lnTo>
                <a:lnTo>
                  <a:pt x="555" y="142"/>
                </a:lnTo>
                <a:lnTo>
                  <a:pt x="550" y="137"/>
                </a:lnTo>
                <a:lnTo>
                  <a:pt x="544" y="132"/>
                </a:lnTo>
                <a:lnTo>
                  <a:pt x="539" y="128"/>
                </a:lnTo>
                <a:lnTo>
                  <a:pt x="530" y="123"/>
                </a:lnTo>
                <a:lnTo>
                  <a:pt x="520" y="117"/>
                </a:lnTo>
                <a:lnTo>
                  <a:pt x="515" y="112"/>
                </a:lnTo>
                <a:lnTo>
                  <a:pt x="505" y="108"/>
                </a:lnTo>
                <a:lnTo>
                  <a:pt x="495" y="103"/>
                </a:lnTo>
                <a:lnTo>
                  <a:pt x="486" y="98"/>
                </a:lnTo>
                <a:lnTo>
                  <a:pt x="475" y="93"/>
                </a:lnTo>
                <a:lnTo>
                  <a:pt x="466" y="88"/>
                </a:lnTo>
                <a:lnTo>
                  <a:pt x="452" y="83"/>
                </a:lnTo>
                <a:lnTo>
                  <a:pt x="442" y="78"/>
                </a:lnTo>
                <a:lnTo>
                  <a:pt x="417" y="68"/>
                </a:lnTo>
                <a:lnTo>
                  <a:pt x="392" y="59"/>
                </a:lnTo>
                <a:lnTo>
                  <a:pt x="363" y="48"/>
                </a:lnTo>
                <a:lnTo>
                  <a:pt x="333" y="39"/>
                </a:lnTo>
                <a:lnTo>
                  <a:pt x="309" y="34"/>
                </a:lnTo>
                <a:lnTo>
                  <a:pt x="280" y="25"/>
                </a:lnTo>
                <a:lnTo>
                  <a:pt x="250" y="20"/>
                </a:lnTo>
                <a:lnTo>
                  <a:pt x="221" y="14"/>
                </a:lnTo>
                <a:lnTo>
                  <a:pt x="191" y="9"/>
                </a:lnTo>
                <a:lnTo>
                  <a:pt x="167" y="5"/>
                </a:lnTo>
                <a:lnTo>
                  <a:pt x="143" y="0"/>
                </a:lnTo>
                <a:lnTo>
                  <a:pt x="118" y="0"/>
                </a:lnTo>
                <a:lnTo>
                  <a:pt x="108" y="0"/>
                </a:lnTo>
                <a:lnTo>
                  <a:pt x="99" y="0"/>
                </a:lnTo>
                <a:lnTo>
                  <a:pt x="89" y="0"/>
                </a:lnTo>
                <a:lnTo>
                  <a:pt x="79" y="0"/>
                </a:lnTo>
                <a:lnTo>
                  <a:pt x="69" y="0"/>
                </a:lnTo>
                <a:lnTo>
                  <a:pt x="60" y="0"/>
                </a:lnTo>
                <a:lnTo>
                  <a:pt x="49" y="0"/>
                </a:lnTo>
                <a:lnTo>
                  <a:pt x="44" y="5"/>
                </a:lnTo>
                <a:lnTo>
                  <a:pt x="40" y="5"/>
                </a:lnTo>
                <a:lnTo>
                  <a:pt x="30" y="5"/>
                </a:lnTo>
                <a:lnTo>
                  <a:pt x="25" y="9"/>
                </a:lnTo>
                <a:lnTo>
                  <a:pt x="20" y="9"/>
                </a:lnTo>
                <a:lnTo>
                  <a:pt x="15" y="14"/>
                </a:lnTo>
                <a:lnTo>
                  <a:pt x="10" y="14"/>
                </a:lnTo>
                <a:lnTo>
                  <a:pt x="5" y="20"/>
                </a:lnTo>
                <a:lnTo>
                  <a:pt x="0" y="25"/>
                </a:lnTo>
                <a:lnTo>
                  <a:pt x="0" y="29"/>
                </a:lnTo>
                <a:lnTo>
                  <a:pt x="0" y="34"/>
                </a:lnTo>
                <a:lnTo>
                  <a:pt x="0" y="39"/>
                </a:lnTo>
                <a:lnTo>
                  <a:pt x="0" y="44"/>
                </a:lnTo>
                <a:lnTo>
                  <a:pt x="5" y="48"/>
                </a:lnTo>
                <a:lnTo>
                  <a:pt x="5" y="54"/>
                </a:lnTo>
                <a:lnTo>
                  <a:pt x="10" y="59"/>
                </a:lnTo>
                <a:lnTo>
                  <a:pt x="15" y="64"/>
                </a:lnTo>
                <a:lnTo>
                  <a:pt x="20" y="68"/>
                </a:lnTo>
                <a:lnTo>
                  <a:pt x="25" y="73"/>
                </a:lnTo>
                <a:lnTo>
                  <a:pt x="30" y="78"/>
                </a:lnTo>
                <a:lnTo>
                  <a:pt x="40" y="83"/>
                </a:lnTo>
                <a:lnTo>
                  <a:pt x="44" y="88"/>
                </a:lnTo>
                <a:lnTo>
                  <a:pt x="55" y="93"/>
                </a:lnTo>
                <a:lnTo>
                  <a:pt x="60" y="98"/>
                </a:lnTo>
                <a:lnTo>
                  <a:pt x="69" y="103"/>
                </a:lnTo>
                <a:lnTo>
                  <a:pt x="79" y="108"/>
                </a:lnTo>
                <a:lnTo>
                  <a:pt x="89" y="112"/>
                </a:lnTo>
                <a:lnTo>
                  <a:pt x="99" y="117"/>
                </a:lnTo>
                <a:lnTo>
                  <a:pt x="108" y="123"/>
                </a:lnTo>
                <a:lnTo>
                  <a:pt x="122" y="128"/>
                </a:lnTo>
                <a:lnTo>
                  <a:pt x="133" y="132"/>
                </a:lnTo>
                <a:lnTo>
                  <a:pt x="157" y="142"/>
                </a:lnTo>
                <a:lnTo>
                  <a:pt x="182" y="151"/>
                </a:lnTo>
                <a:lnTo>
                  <a:pt x="211" y="162"/>
                </a:lnTo>
                <a:lnTo>
                  <a:pt x="241" y="171"/>
                </a:lnTo>
                <a:lnTo>
                  <a:pt x="270" y="176"/>
                </a:lnTo>
                <a:lnTo>
                  <a:pt x="299" y="186"/>
                </a:lnTo>
                <a:lnTo>
                  <a:pt x="324" y="190"/>
                </a:lnTo>
                <a:lnTo>
                  <a:pt x="353" y="201"/>
                </a:lnTo>
                <a:lnTo>
                  <a:pt x="383" y="206"/>
                </a:lnTo>
                <a:lnTo>
                  <a:pt x="408" y="206"/>
                </a:lnTo>
                <a:lnTo>
                  <a:pt x="431" y="211"/>
                </a:lnTo>
                <a:lnTo>
                  <a:pt x="456" y="211"/>
                </a:lnTo>
                <a:lnTo>
                  <a:pt x="466" y="211"/>
                </a:lnTo>
                <a:lnTo>
                  <a:pt x="475" y="211"/>
                </a:lnTo>
                <a:lnTo>
                  <a:pt x="486" y="211"/>
                </a:lnTo>
                <a:lnTo>
                  <a:pt x="495" y="211"/>
                </a:lnTo>
                <a:lnTo>
                  <a:pt x="505" y="211"/>
                </a:lnTo>
                <a:lnTo>
                  <a:pt x="515" y="211"/>
                </a:lnTo>
                <a:lnTo>
                  <a:pt x="525" y="211"/>
                </a:lnTo>
                <a:lnTo>
                  <a:pt x="530" y="211"/>
                </a:lnTo>
                <a:lnTo>
                  <a:pt x="539" y="206"/>
                </a:lnTo>
                <a:lnTo>
                  <a:pt x="544" y="206"/>
                </a:lnTo>
                <a:lnTo>
                  <a:pt x="555" y="206"/>
                </a:lnTo>
                <a:lnTo>
                  <a:pt x="559" y="201"/>
                </a:lnTo>
                <a:lnTo>
                  <a:pt x="564" y="201"/>
                </a:lnTo>
                <a:lnTo>
                  <a:pt x="564" y="196"/>
                </a:lnTo>
                <a:lnTo>
                  <a:pt x="569" y="196"/>
                </a:lnTo>
                <a:lnTo>
                  <a:pt x="574" y="190"/>
                </a:lnTo>
                <a:lnTo>
                  <a:pt x="574" y="186"/>
                </a:lnTo>
                <a:lnTo>
                  <a:pt x="574" y="18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614" name="Freeform 78"/>
          <p:cNvSpPr>
            <a:spLocks/>
          </p:cNvSpPr>
          <p:nvPr/>
        </p:nvSpPr>
        <p:spPr bwMode="auto">
          <a:xfrm>
            <a:off x="8125578" y="3831787"/>
            <a:ext cx="278177" cy="95872"/>
          </a:xfrm>
          <a:custGeom>
            <a:avLst/>
            <a:gdLst/>
            <a:ahLst/>
            <a:cxnLst>
              <a:cxn ang="0">
                <a:pos x="574" y="176"/>
              </a:cxn>
              <a:cxn ang="0">
                <a:pos x="574" y="167"/>
              </a:cxn>
              <a:cxn ang="0">
                <a:pos x="569" y="156"/>
              </a:cxn>
              <a:cxn ang="0">
                <a:pos x="559" y="147"/>
              </a:cxn>
              <a:cxn ang="0">
                <a:pos x="550" y="137"/>
              </a:cxn>
              <a:cxn ang="0">
                <a:pos x="534" y="128"/>
              </a:cxn>
              <a:cxn ang="0">
                <a:pos x="520" y="117"/>
              </a:cxn>
              <a:cxn ang="0">
                <a:pos x="505" y="108"/>
              </a:cxn>
              <a:cxn ang="0">
                <a:pos x="486" y="98"/>
              </a:cxn>
              <a:cxn ang="0">
                <a:pos x="466" y="88"/>
              </a:cxn>
              <a:cxn ang="0">
                <a:pos x="442" y="78"/>
              </a:cxn>
              <a:cxn ang="0">
                <a:pos x="392" y="59"/>
              </a:cxn>
              <a:cxn ang="0">
                <a:pos x="333" y="39"/>
              </a:cxn>
              <a:cxn ang="0">
                <a:pos x="275" y="25"/>
              </a:cxn>
              <a:cxn ang="0">
                <a:pos x="221" y="14"/>
              </a:cxn>
              <a:cxn ang="0">
                <a:pos x="167" y="5"/>
              </a:cxn>
              <a:cxn ang="0">
                <a:pos x="118" y="0"/>
              </a:cxn>
              <a:cxn ang="0">
                <a:pos x="99" y="0"/>
              </a:cxn>
              <a:cxn ang="0">
                <a:pos x="79" y="0"/>
              </a:cxn>
              <a:cxn ang="0">
                <a:pos x="60" y="0"/>
              </a:cxn>
              <a:cxn ang="0">
                <a:pos x="44" y="0"/>
              </a:cxn>
              <a:cxn ang="0">
                <a:pos x="30" y="5"/>
              </a:cxn>
              <a:cxn ang="0">
                <a:pos x="20" y="9"/>
              </a:cxn>
              <a:cxn ang="0">
                <a:pos x="10" y="14"/>
              </a:cxn>
              <a:cxn ang="0">
                <a:pos x="0" y="25"/>
              </a:cxn>
              <a:cxn ang="0">
                <a:pos x="0" y="34"/>
              </a:cxn>
              <a:cxn ang="0">
                <a:pos x="0" y="44"/>
              </a:cxn>
              <a:cxn ang="0">
                <a:pos x="5" y="54"/>
              </a:cxn>
              <a:cxn ang="0">
                <a:pos x="15" y="64"/>
              </a:cxn>
              <a:cxn ang="0">
                <a:pos x="25" y="73"/>
              </a:cxn>
              <a:cxn ang="0">
                <a:pos x="40" y="83"/>
              </a:cxn>
              <a:cxn ang="0">
                <a:pos x="55" y="93"/>
              </a:cxn>
              <a:cxn ang="0">
                <a:pos x="69" y="103"/>
              </a:cxn>
              <a:cxn ang="0">
                <a:pos x="89" y="112"/>
              </a:cxn>
              <a:cxn ang="0">
                <a:pos x="108" y="123"/>
              </a:cxn>
              <a:cxn ang="0">
                <a:pos x="133" y="132"/>
              </a:cxn>
              <a:cxn ang="0">
                <a:pos x="182" y="151"/>
              </a:cxn>
              <a:cxn ang="0">
                <a:pos x="241" y="171"/>
              </a:cxn>
              <a:cxn ang="0">
                <a:pos x="299" y="186"/>
              </a:cxn>
              <a:cxn ang="0">
                <a:pos x="353" y="201"/>
              </a:cxn>
              <a:cxn ang="0">
                <a:pos x="408" y="206"/>
              </a:cxn>
              <a:cxn ang="0">
                <a:pos x="456" y="211"/>
              </a:cxn>
              <a:cxn ang="0">
                <a:pos x="475" y="211"/>
              </a:cxn>
              <a:cxn ang="0">
                <a:pos x="495" y="211"/>
              </a:cxn>
              <a:cxn ang="0">
                <a:pos x="515" y="211"/>
              </a:cxn>
              <a:cxn ang="0">
                <a:pos x="530" y="211"/>
              </a:cxn>
              <a:cxn ang="0">
                <a:pos x="544" y="206"/>
              </a:cxn>
              <a:cxn ang="0">
                <a:pos x="559" y="201"/>
              </a:cxn>
              <a:cxn ang="0">
                <a:pos x="564" y="196"/>
              </a:cxn>
              <a:cxn ang="0">
                <a:pos x="574" y="190"/>
              </a:cxn>
              <a:cxn ang="0">
                <a:pos x="574" y="181"/>
              </a:cxn>
            </a:cxnLst>
            <a:rect l="0" t="0" r="r" b="b"/>
            <a:pathLst>
              <a:path w="574" h="211">
                <a:moveTo>
                  <a:pt x="574" y="181"/>
                </a:moveTo>
                <a:lnTo>
                  <a:pt x="574" y="176"/>
                </a:lnTo>
                <a:lnTo>
                  <a:pt x="574" y="171"/>
                </a:lnTo>
                <a:lnTo>
                  <a:pt x="574" y="167"/>
                </a:lnTo>
                <a:lnTo>
                  <a:pt x="574" y="162"/>
                </a:lnTo>
                <a:lnTo>
                  <a:pt x="569" y="156"/>
                </a:lnTo>
                <a:lnTo>
                  <a:pt x="564" y="151"/>
                </a:lnTo>
                <a:lnTo>
                  <a:pt x="559" y="147"/>
                </a:lnTo>
                <a:lnTo>
                  <a:pt x="555" y="142"/>
                </a:lnTo>
                <a:lnTo>
                  <a:pt x="550" y="137"/>
                </a:lnTo>
                <a:lnTo>
                  <a:pt x="544" y="132"/>
                </a:lnTo>
                <a:lnTo>
                  <a:pt x="534" y="128"/>
                </a:lnTo>
                <a:lnTo>
                  <a:pt x="530" y="123"/>
                </a:lnTo>
                <a:lnTo>
                  <a:pt x="520" y="117"/>
                </a:lnTo>
                <a:lnTo>
                  <a:pt x="515" y="112"/>
                </a:lnTo>
                <a:lnTo>
                  <a:pt x="505" y="108"/>
                </a:lnTo>
                <a:lnTo>
                  <a:pt x="495" y="103"/>
                </a:lnTo>
                <a:lnTo>
                  <a:pt x="486" y="98"/>
                </a:lnTo>
                <a:lnTo>
                  <a:pt x="475" y="93"/>
                </a:lnTo>
                <a:lnTo>
                  <a:pt x="466" y="88"/>
                </a:lnTo>
                <a:lnTo>
                  <a:pt x="452" y="83"/>
                </a:lnTo>
                <a:lnTo>
                  <a:pt x="442" y="78"/>
                </a:lnTo>
                <a:lnTo>
                  <a:pt x="417" y="68"/>
                </a:lnTo>
                <a:lnTo>
                  <a:pt x="392" y="59"/>
                </a:lnTo>
                <a:lnTo>
                  <a:pt x="363" y="48"/>
                </a:lnTo>
                <a:lnTo>
                  <a:pt x="333" y="39"/>
                </a:lnTo>
                <a:lnTo>
                  <a:pt x="309" y="34"/>
                </a:lnTo>
                <a:lnTo>
                  <a:pt x="275" y="25"/>
                </a:lnTo>
                <a:lnTo>
                  <a:pt x="250" y="20"/>
                </a:lnTo>
                <a:lnTo>
                  <a:pt x="221" y="14"/>
                </a:lnTo>
                <a:lnTo>
                  <a:pt x="191" y="9"/>
                </a:lnTo>
                <a:lnTo>
                  <a:pt x="167" y="5"/>
                </a:lnTo>
                <a:lnTo>
                  <a:pt x="143" y="0"/>
                </a:lnTo>
                <a:lnTo>
                  <a:pt x="118" y="0"/>
                </a:lnTo>
                <a:lnTo>
                  <a:pt x="108" y="0"/>
                </a:lnTo>
                <a:lnTo>
                  <a:pt x="99" y="0"/>
                </a:lnTo>
                <a:lnTo>
                  <a:pt x="89" y="0"/>
                </a:lnTo>
                <a:lnTo>
                  <a:pt x="79" y="0"/>
                </a:lnTo>
                <a:lnTo>
                  <a:pt x="69" y="0"/>
                </a:lnTo>
                <a:lnTo>
                  <a:pt x="60" y="0"/>
                </a:lnTo>
                <a:lnTo>
                  <a:pt x="49" y="0"/>
                </a:lnTo>
                <a:lnTo>
                  <a:pt x="44" y="0"/>
                </a:lnTo>
                <a:lnTo>
                  <a:pt x="40" y="5"/>
                </a:lnTo>
                <a:lnTo>
                  <a:pt x="30" y="5"/>
                </a:lnTo>
                <a:lnTo>
                  <a:pt x="25" y="9"/>
                </a:lnTo>
                <a:lnTo>
                  <a:pt x="20" y="9"/>
                </a:lnTo>
                <a:lnTo>
                  <a:pt x="15" y="14"/>
                </a:lnTo>
                <a:lnTo>
                  <a:pt x="10" y="14"/>
                </a:lnTo>
                <a:lnTo>
                  <a:pt x="5" y="20"/>
                </a:lnTo>
                <a:lnTo>
                  <a:pt x="0" y="25"/>
                </a:lnTo>
                <a:lnTo>
                  <a:pt x="0" y="29"/>
                </a:lnTo>
                <a:lnTo>
                  <a:pt x="0" y="34"/>
                </a:lnTo>
                <a:lnTo>
                  <a:pt x="0" y="39"/>
                </a:lnTo>
                <a:lnTo>
                  <a:pt x="0" y="44"/>
                </a:lnTo>
                <a:lnTo>
                  <a:pt x="5" y="48"/>
                </a:lnTo>
                <a:lnTo>
                  <a:pt x="5" y="54"/>
                </a:lnTo>
                <a:lnTo>
                  <a:pt x="10" y="59"/>
                </a:lnTo>
                <a:lnTo>
                  <a:pt x="15" y="64"/>
                </a:lnTo>
                <a:lnTo>
                  <a:pt x="20" y="68"/>
                </a:lnTo>
                <a:lnTo>
                  <a:pt x="25" y="73"/>
                </a:lnTo>
                <a:lnTo>
                  <a:pt x="30" y="78"/>
                </a:lnTo>
                <a:lnTo>
                  <a:pt x="40" y="83"/>
                </a:lnTo>
                <a:lnTo>
                  <a:pt x="44" y="88"/>
                </a:lnTo>
                <a:lnTo>
                  <a:pt x="55" y="93"/>
                </a:lnTo>
                <a:lnTo>
                  <a:pt x="60" y="98"/>
                </a:lnTo>
                <a:lnTo>
                  <a:pt x="69" y="103"/>
                </a:lnTo>
                <a:lnTo>
                  <a:pt x="79" y="108"/>
                </a:lnTo>
                <a:lnTo>
                  <a:pt x="89" y="112"/>
                </a:lnTo>
                <a:lnTo>
                  <a:pt x="99" y="117"/>
                </a:lnTo>
                <a:lnTo>
                  <a:pt x="108" y="123"/>
                </a:lnTo>
                <a:lnTo>
                  <a:pt x="122" y="128"/>
                </a:lnTo>
                <a:lnTo>
                  <a:pt x="133" y="132"/>
                </a:lnTo>
                <a:lnTo>
                  <a:pt x="157" y="142"/>
                </a:lnTo>
                <a:lnTo>
                  <a:pt x="182" y="151"/>
                </a:lnTo>
                <a:lnTo>
                  <a:pt x="211" y="162"/>
                </a:lnTo>
                <a:lnTo>
                  <a:pt x="241" y="171"/>
                </a:lnTo>
                <a:lnTo>
                  <a:pt x="270" y="176"/>
                </a:lnTo>
                <a:lnTo>
                  <a:pt x="299" y="186"/>
                </a:lnTo>
                <a:lnTo>
                  <a:pt x="324" y="190"/>
                </a:lnTo>
                <a:lnTo>
                  <a:pt x="353" y="201"/>
                </a:lnTo>
                <a:lnTo>
                  <a:pt x="383" y="206"/>
                </a:lnTo>
                <a:lnTo>
                  <a:pt x="408" y="206"/>
                </a:lnTo>
                <a:lnTo>
                  <a:pt x="431" y="211"/>
                </a:lnTo>
                <a:lnTo>
                  <a:pt x="456" y="211"/>
                </a:lnTo>
                <a:lnTo>
                  <a:pt x="466" y="211"/>
                </a:lnTo>
                <a:lnTo>
                  <a:pt x="475" y="211"/>
                </a:lnTo>
                <a:lnTo>
                  <a:pt x="486" y="211"/>
                </a:lnTo>
                <a:lnTo>
                  <a:pt x="495" y="211"/>
                </a:lnTo>
                <a:lnTo>
                  <a:pt x="505" y="211"/>
                </a:lnTo>
                <a:lnTo>
                  <a:pt x="515" y="211"/>
                </a:lnTo>
                <a:lnTo>
                  <a:pt x="525" y="211"/>
                </a:lnTo>
                <a:lnTo>
                  <a:pt x="530" y="211"/>
                </a:lnTo>
                <a:lnTo>
                  <a:pt x="539" y="206"/>
                </a:lnTo>
                <a:lnTo>
                  <a:pt x="544" y="206"/>
                </a:lnTo>
                <a:lnTo>
                  <a:pt x="555" y="206"/>
                </a:lnTo>
                <a:lnTo>
                  <a:pt x="559" y="201"/>
                </a:lnTo>
                <a:lnTo>
                  <a:pt x="564" y="201"/>
                </a:lnTo>
                <a:lnTo>
                  <a:pt x="564" y="196"/>
                </a:lnTo>
                <a:lnTo>
                  <a:pt x="569" y="190"/>
                </a:lnTo>
                <a:lnTo>
                  <a:pt x="574" y="190"/>
                </a:lnTo>
                <a:lnTo>
                  <a:pt x="574" y="186"/>
                </a:lnTo>
                <a:lnTo>
                  <a:pt x="574" y="181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615" name="Freeform 79"/>
          <p:cNvSpPr>
            <a:spLocks/>
          </p:cNvSpPr>
          <p:nvPr/>
        </p:nvSpPr>
        <p:spPr bwMode="auto">
          <a:xfrm>
            <a:off x="8620764" y="4008466"/>
            <a:ext cx="240310" cy="165723"/>
          </a:xfrm>
          <a:custGeom>
            <a:avLst/>
            <a:gdLst/>
            <a:ahLst/>
            <a:cxnLst>
              <a:cxn ang="0">
                <a:pos x="490" y="348"/>
              </a:cxn>
              <a:cxn ang="0">
                <a:pos x="495" y="339"/>
              </a:cxn>
              <a:cxn ang="0">
                <a:pos x="490" y="328"/>
              </a:cxn>
              <a:cxn ang="0">
                <a:pos x="485" y="318"/>
              </a:cxn>
              <a:cxn ang="0">
                <a:pos x="481" y="304"/>
              </a:cxn>
              <a:cxn ang="0">
                <a:pos x="470" y="289"/>
              </a:cxn>
              <a:cxn ang="0">
                <a:pos x="461" y="275"/>
              </a:cxn>
              <a:cxn ang="0">
                <a:pos x="451" y="259"/>
              </a:cxn>
              <a:cxn ang="0">
                <a:pos x="436" y="240"/>
              </a:cxn>
              <a:cxn ang="0">
                <a:pos x="417" y="225"/>
              </a:cxn>
              <a:cxn ang="0">
                <a:pos x="382" y="191"/>
              </a:cxn>
              <a:cxn ang="0">
                <a:pos x="337" y="156"/>
              </a:cxn>
              <a:cxn ang="0">
                <a:pos x="289" y="117"/>
              </a:cxn>
              <a:cxn ang="0">
                <a:pos x="240" y="89"/>
              </a:cxn>
              <a:cxn ang="0">
                <a:pos x="191" y="59"/>
              </a:cxn>
              <a:cxn ang="0">
                <a:pos x="147" y="34"/>
              </a:cxn>
              <a:cxn ang="0">
                <a:pos x="103" y="20"/>
              </a:cxn>
              <a:cxn ang="0">
                <a:pos x="69" y="5"/>
              </a:cxn>
              <a:cxn ang="0">
                <a:pos x="53" y="5"/>
              </a:cxn>
              <a:cxn ang="0">
                <a:pos x="39" y="0"/>
              </a:cxn>
              <a:cxn ang="0">
                <a:pos x="25" y="0"/>
              </a:cxn>
              <a:cxn ang="0">
                <a:pos x="14" y="5"/>
              </a:cxn>
              <a:cxn ang="0">
                <a:pos x="5" y="9"/>
              </a:cxn>
              <a:cxn ang="0">
                <a:pos x="0" y="20"/>
              </a:cxn>
              <a:cxn ang="0">
                <a:pos x="0" y="30"/>
              </a:cxn>
              <a:cxn ang="0">
                <a:pos x="0" y="39"/>
              </a:cxn>
              <a:cxn ang="0">
                <a:pos x="5" y="49"/>
              </a:cxn>
              <a:cxn ang="0">
                <a:pos x="9" y="64"/>
              </a:cxn>
              <a:cxn ang="0">
                <a:pos x="19" y="73"/>
              </a:cxn>
              <a:cxn ang="0">
                <a:pos x="29" y="89"/>
              </a:cxn>
              <a:cxn ang="0">
                <a:pos x="44" y="103"/>
              </a:cxn>
              <a:cxn ang="0">
                <a:pos x="59" y="122"/>
              </a:cxn>
              <a:cxn ang="0">
                <a:pos x="73" y="137"/>
              </a:cxn>
              <a:cxn ang="0">
                <a:pos x="112" y="172"/>
              </a:cxn>
              <a:cxn ang="0">
                <a:pos x="152" y="211"/>
              </a:cxn>
              <a:cxn ang="0">
                <a:pos x="201" y="245"/>
              </a:cxn>
              <a:cxn ang="0">
                <a:pos x="255" y="279"/>
              </a:cxn>
              <a:cxn ang="0">
                <a:pos x="298" y="304"/>
              </a:cxn>
              <a:cxn ang="0">
                <a:pos x="348" y="328"/>
              </a:cxn>
              <a:cxn ang="0">
                <a:pos x="387" y="348"/>
              </a:cxn>
              <a:cxn ang="0">
                <a:pos x="421" y="358"/>
              </a:cxn>
              <a:cxn ang="0">
                <a:pos x="440" y="362"/>
              </a:cxn>
              <a:cxn ang="0">
                <a:pos x="456" y="362"/>
              </a:cxn>
              <a:cxn ang="0">
                <a:pos x="465" y="362"/>
              </a:cxn>
              <a:cxn ang="0">
                <a:pos x="475" y="362"/>
              </a:cxn>
              <a:cxn ang="0">
                <a:pos x="485" y="358"/>
              </a:cxn>
            </a:cxnLst>
            <a:rect l="0" t="0" r="r" b="b"/>
            <a:pathLst>
              <a:path w="495" h="362">
                <a:moveTo>
                  <a:pt x="490" y="353"/>
                </a:moveTo>
                <a:lnTo>
                  <a:pt x="490" y="348"/>
                </a:lnTo>
                <a:lnTo>
                  <a:pt x="495" y="343"/>
                </a:lnTo>
                <a:lnTo>
                  <a:pt x="495" y="339"/>
                </a:lnTo>
                <a:lnTo>
                  <a:pt x="490" y="333"/>
                </a:lnTo>
                <a:lnTo>
                  <a:pt x="490" y="328"/>
                </a:lnTo>
                <a:lnTo>
                  <a:pt x="490" y="323"/>
                </a:lnTo>
                <a:lnTo>
                  <a:pt x="485" y="318"/>
                </a:lnTo>
                <a:lnTo>
                  <a:pt x="485" y="309"/>
                </a:lnTo>
                <a:lnTo>
                  <a:pt x="481" y="304"/>
                </a:lnTo>
                <a:lnTo>
                  <a:pt x="475" y="294"/>
                </a:lnTo>
                <a:lnTo>
                  <a:pt x="470" y="289"/>
                </a:lnTo>
                <a:lnTo>
                  <a:pt x="465" y="279"/>
                </a:lnTo>
                <a:lnTo>
                  <a:pt x="461" y="275"/>
                </a:lnTo>
                <a:lnTo>
                  <a:pt x="456" y="270"/>
                </a:lnTo>
                <a:lnTo>
                  <a:pt x="451" y="259"/>
                </a:lnTo>
                <a:lnTo>
                  <a:pt x="440" y="250"/>
                </a:lnTo>
                <a:lnTo>
                  <a:pt x="436" y="240"/>
                </a:lnTo>
                <a:lnTo>
                  <a:pt x="426" y="236"/>
                </a:lnTo>
                <a:lnTo>
                  <a:pt x="417" y="225"/>
                </a:lnTo>
                <a:lnTo>
                  <a:pt x="401" y="211"/>
                </a:lnTo>
                <a:lnTo>
                  <a:pt x="382" y="191"/>
                </a:lnTo>
                <a:lnTo>
                  <a:pt x="358" y="172"/>
                </a:lnTo>
                <a:lnTo>
                  <a:pt x="337" y="156"/>
                </a:lnTo>
                <a:lnTo>
                  <a:pt x="314" y="137"/>
                </a:lnTo>
                <a:lnTo>
                  <a:pt x="289" y="117"/>
                </a:lnTo>
                <a:lnTo>
                  <a:pt x="264" y="103"/>
                </a:lnTo>
                <a:lnTo>
                  <a:pt x="240" y="89"/>
                </a:lnTo>
                <a:lnTo>
                  <a:pt x="215" y="73"/>
                </a:lnTo>
                <a:lnTo>
                  <a:pt x="191" y="59"/>
                </a:lnTo>
                <a:lnTo>
                  <a:pt x="167" y="44"/>
                </a:lnTo>
                <a:lnTo>
                  <a:pt x="147" y="34"/>
                </a:lnTo>
                <a:lnTo>
                  <a:pt x="128" y="25"/>
                </a:lnTo>
                <a:lnTo>
                  <a:pt x="103" y="20"/>
                </a:lnTo>
                <a:lnTo>
                  <a:pt x="83" y="9"/>
                </a:lnTo>
                <a:lnTo>
                  <a:pt x="69" y="5"/>
                </a:lnTo>
                <a:lnTo>
                  <a:pt x="59" y="5"/>
                </a:lnTo>
                <a:lnTo>
                  <a:pt x="53" y="5"/>
                </a:lnTo>
                <a:lnTo>
                  <a:pt x="44" y="0"/>
                </a:lnTo>
                <a:lnTo>
                  <a:pt x="39" y="0"/>
                </a:lnTo>
                <a:lnTo>
                  <a:pt x="29" y="0"/>
                </a:lnTo>
                <a:lnTo>
                  <a:pt x="25" y="0"/>
                </a:lnTo>
                <a:lnTo>
                  <a:pt x="19" y="0"/>
                </a:lnTo>
                <a:lnTo>
                  <a:pt x="14" y="5"/>
                </a:lnTo>
                <a:lnTo>
                  <a:pt x="9" y="5"/>
                </a:lnTo>
                <a:lnTo>
                  <a:pt x="5" y="9"/>
                </a:lnTo>
                <a:lnTo>
                  <a:pt x="0" y="14"/>
                </a:lnTo>
                <a:lnTo>
                  <a:pt x="0" y="20"/>
                </a:lnTo>
                <a:lnTo>
                  <a:pt x="0" y="25"/>
                </a:lnTo>
                <a:lnTo>
                  <a:pt x="0" y="30"/>
                </a:lnTo>
                <a:lnTo>
                  <a:pt x="0" y="34"/>
                </a:lnTo>
                <a:lnTo>
                  <a:pt x="0" y="39"/>
                </a:lnTo>
                <a:lnTo>
                  <a:pt x="0" y="44"/>
                </a:lnTo>
                <a:lnTo>
                  <a:pt x="5" y="49"/>
                </a:lnTo>
                <a:lnTo>
                  <a:pt x="9" y="54"/>
                </a:lnTo>
                <a:lnTo>
                  <a:pt x="9" y="64"/>
                </a:lnTo>
                <a:lnTo>
                  <a:pt x="14" y="69"/>
                </a:lnTo>
                <a:lnTo>
                  <a:pt x="19" y="73"/>
                </a:lnTo>
                <a:lnTo>
                  <a:pt x="25" y="83"/>
                </a:lnTo>
                <a:lnTo>
                  <a:pt x="29" y="89"/>
                </a:lnTo>
                <a:lnTo>
                  <a:pt x="34" y="98"/>
                </a:lnTo>
                <a:lnTo>
                  <a:pt x="44" y="103"/>
                </a:lnTo>
                <a:lnTo>
                  <a:pt x="49" y="112"/>
                </a:lnTo>
                <a:lnTo>
                  <a:pt x="59" y="122"/>
                </a:lnTo>
                <a:lnTo>
                  <a:pt x="64" y="133"/>
                </a:lnTo>
                <a:lnTo>
                  <a:pt x="73" y="137"/>
                </a:lnTo>
                <a:lnTo>
                  <a:pt x="93" y="156"/>
                </a:lnTo>
                <a:lnTo>
                  <a:pt x="112" y="172"/>
                </a:lnTo>
                <a:lnTo>
                  <a:pt x="132" y="191"/>
                </a:lnTo>
                <a:lnTo>
                  <a:pt x="152" y="211"/>
                </a:lnTo>
                <a:lnTo>
                  <a:pt x="176" y="225"/>
                </a:lnTo>
                <a:lnTo>
                  <a:pt x="201" y="245"/>
                </a:lnTo>
                <a:lnTo>
                  <a:pt x="225" y="259"/>
                </a:lnTo>
                <a:lnTo>
                  <a:pt x="255" y="279"/>
                </a:lnTo>
                <a:lnTo>
                  <a:pt x="279" y="294"/>
                </a:lnTo>
                <a:lnTo>
                  <a:pt x="298" y="304"/>
                </a:lnTo>
                <a:lnTo>
                  <a:pt x="323" y="318"/>
                </a:lnTo>
                <a:lnTo>
                  <a:pt x="348" y="328"/>
                </a:lnTo>
                <a:lnTo>
                  <a:pt x="367" y="339"/>
                </a:lnTo>
                <a:lnTo>
                  <a:pt x="387" y="348"/>
                </a:lnTo>
                <a:lnTo>
                  <a:pt x="406" y="353"/>
                </a:lnTo>
                <a:lnTo>
                  <a:pt x="421" y="358"/>
                </a:lnTo>
                <a:lnTo>
                  <a:pt x="431" y="362"/>
                </a:lnTo>
                <a:lnTo>
                  <a:pt x="440" y="362"/>
                </a:lnTo>
                <a:lnTo>
                  <a:pt x="446" y="362"/>
                </a:lnTo>
                <a:lnTo>
                  <a:pt x="456" y="362"/>
                </a:lnTo>
                <a:lnTo>
                  <a:pt x="461" y="362"/>
                </a:lnTo>
                <a:lnTo>
                  <a:pt x="465" y="362"/>
                </a:lnTo>
                <a:lnTo>
                  <a:pt x="470" y="362"/>
                </a:lnTo>
                <a:lnTo>
                  <a:pt x="475" y="362"/>
                </a:lnTo>
                <a:lnTo>
                  <a:pt x="481" y="358"/>
                </a:lnTo>
                <a:lnTo>
                  <a:pt x="485" y="358"/>
                </a:lnTo>
                <a:lnTo>
                  <a:pt x="490" y="35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616" name="Freeform 80"/>
          <p:cNvSpPr>
            <a:spLocks/>
          </p:cNvSpPr>
          <p:nvPr/>
        </p:nvSpPr>
        <p:spPr bwMode="auto">
          <a:xfrm>
            <a:off x="8620764" y="4008466"/>
            <a:ext cx="240310" cy="165723"/>
          </a:xfrm>
          <a:custGeom>
            <a:avLst/>
            <a:gdLst/>
            <a:ahLst/>
            <a:cxnLst>
              <a:cxn ang="0">
                <a:pos x="490" y="348"/>
              </a:cxn>
              <a:cxn ang="0">
                <a:pos x="495" y="339"/>
              </a:cxn>
              <a:cxn ang="0">
                <a:pos x="490" y="328"/>
              </a:cxn>
              <a:cxn ang="0">
                <a:pos x="485" y="314"/>
              </a:cxn>
              <a:cxn ang="0">
                <a:pos x="481" y="304"/>
              </a:cxn>
              <a:cxn ang="0">
                <a:pos x="470" y="289"/>
              </a:cxn>
              <a:cxn ang="0">
                <a:pos x="461" y="275"/>
              </a:cxn>
              <a:cxn ang="0">
                <a:pos x="451" y="259"/>
              </a:cxn>
              <a:cxn ang="0">
                <a:pos x="436" y="240"/>
              </a:cxn>
              <a:cxn ang="0">
                <a:pos x="417" y="225"/>
              </a:cxn>
              <a:cxn ang="0">
                <a:pos x="382" y="191"/>
              </a:cxn>
              <a:cxn ang="0">
                <a:pos x="337" y="156"/>
              </a:cxn>
              <a:cxn ang="0">
                <a:pos x="289" y="117"/>
              </a:cxn>
              <a:cxn ang="0">
                <a:pos x="240" y="89"/>
              </a:cxn>
              <a:cxn ang="0">
                <a:pos x="191" y="59"/>
              </a:cxn>
              <a:cxn ang="0">
                <a:pos x="147" y="34"/>
              </a:cxn>
              <a:cxn ang="0">
                <a:pos x="103" y="20"/>
              </a:cxn>
              <a:cxn ang="0">
                <a:pos x="69" y="5"/>
              </a:cxn>
              <a:cxn ang="0">
                <a:pos x="53" y="5"/>
              </a:cxn>
              <a:cxn ang="0">
                <a:pos x="39" y="0"/>
              </a:cxn>
              <a:cxn ang="0">
                <a:pos x="25" y="0"/>
              </a:cxn>
              <a:cxn ang="0">
                <a:pos x="14" y="5"/>
              </a:cxn>
              <a:cxn ang="0">
                <a:pos x="5" y="9"/>
              </a:cxn>
              <a:cxn ang="0">
                <a:pos x="0" y="20"/>
              </a:cxn>
              <a:cxn ang="0">
                <a:pos x="0" y="30"/>
              </a:cxn>
              <a:cxn ang="0">
                <a:pos x="0" y="39"/>
              </a:cxn>
              <a:cxn ang="0">
                <a:pos x="5" y="49"/>
              </a:cxn>
              <a:cxn ang="0">
                <a:pos x="9" y="59"/>
              </a:cxn>
              <a:cxn ang="0">
                <a:pos x="19" y="73"/>
              </a:cxn>
              <a:cxn ang="0">
                <a:pos x="29" y="89"/>
              </a:cxn>
              <a:cxn ang="0">
                <a:pos x="44" y="103"/>
              </a:cxn>
              <a:cxn ang="0">
                <a:pos x="59" y="122"/>
              </a:cxn>
              <a:cxn ang="0">
                <a:pos x="73" y="137"/>
              </a:cxn>
              <a:cxn ang="0">
                <a:pos x="108" y="172"/>
              </a:cxn>
              <a:cxn ang="0">
                <a:pos x="152" y="211"/>
              </a:cxn>
              <a:cxn ang="0">
                <a:pos x="201" y="245"/>
              </a:cxn>
              <a:cxn ang="0">
                <a:pos x="255" y="279"/>
              </a:cxn>
              <a:cxn ang="0">
                <a:pos x="298" y="304"/>
              </a:cxn>
              <a:cxn ang="0">
                <a:pos x="348" y="328"/>
              </a:cxn>
              <a:cxn ang="0">
                <a:pos x="387" y="348"/>
              </a:cxn>
              <a:cxn ang="0">
                <a:pos x="421" y="358"/>
              </a:cxn>
              <a:cxn ang="0">
                <a:pos x="440" y="362"/>
              </a:cxn>
              <a:cxn ang="0">
                <a:pos x="456" y="362"/>
              </a:cxn>
              <a:cxn ang="0">
                <a:pos x="465" y="362"/>
              </a:cxn>
              <a:cxn ang="0">
                <a:pos x="475" y="362"/>
              </a:cxn>
              <a:cxn ang="0">
                <a:pos x="485" y="358"/>
              </a:cxn>
            </a:cxnLst>
            <a:rect l="0" t="0" r="r" b="b"/>
            <a:pathLst>
              <a:path w="495" h="362">
                <a:moveTo>
                  <a:pt x="490" y="353"/>
                </a:moveTo>
                <a:lnTo>
                  <a:pt x="490" y="348"/>
                </a:lnTo>
                <a:lnTo>
                  <a:pt x="495" y="343"/>
                </a:lnTo>
                <a:lnTo>
                  <a:pt x="495" y="339"/>
                </a:lnTo>
                <a:lnTo>
                  <a:pt x="490" y="333"/>
                </a:lnTo>
                <a:lnTo>
                  <a:pt x="490" y="328"/>
                </a:lnTo>
                <a:lnTo>
                  <a:pt x="490" y="323"/>
                </a:lnTo>
                <a:lnTo>
                  <a:pt x="485" y="314"/>
                </a:lnTo>
                <a:lnTo>
                  <a:pt x="485" y="309"/>
                </a:lnTo>
                <a:lnTo>
                  <a:pt x="481" y="304"/>
                </a:lnTo>
                <a:lnTo>
                  <a:pt x="475" y="294"/>
                </a:lnTo>
                <a:lnTo>
                  <a:pt x="470" y="289"/>
                </a:lnTo>
                <a:lnTo>
                  <a:pt x="465" y="279"/>
                </a:lnTo>
                <a:lnTo>
                  <a:pt x="461" y="275"/>
                </a:lnTo>
                <a:lnTo>
                  <a:pt x="456" y="270"/>
                </a:lnTo>
                <a:lnTo>
                  <a:pt x="451" y="259"/>
                </a:lnTo>
                <a:lnTo>
                  <a:pt x="440" y="250"/>
                </a:lnTo>
                <a:lnTo>
                  <a:pt x="436" y="240"/>
                </a:lnTo>
                <a:lnTo>
                  <a:pt x="426" y="236"/>
                </a:lnTo>
                <a:lnTo>
                  <a:pt x="417" y="225"/>
                </a:lnTo>
                <a:lnTo>
                  <a:pt x="401" y="211"/>
                </a:lnTo>
                <a:lnTo>
                  <a:pt x="382" y="191"/>
                </a:lnTo>
                <a:lnTo>
                  <a:pt x="358" y="172"/>
                </a:lnTo>
                <a:lnTo>
                  <a:pt x="337" y="156"/>
                </a:lnTo>
                <a:lnTo>
                  <a:pt x="314" y="137"/>
                </a:lnTo>
                <a:lnTo>
                  <a:pt x="289" y="117"/>
                </a:lnTo>
                <a:lnTo>
                  <a:pt x="264" y="103"/>
                </a:lnTo>
                <a:lnTo>
                  <a:pt x="240" y="89"/>
                </a:lnTo>
                <a:lnTo>
                  <a:pt x="215" y="73"/>
                </a:lnTo>
                <a:lnTo>
                  <a:pt x="191" y="59"/>
                </a:lnTo>
                <a:lnTo>
                  <a:pt x="167" y="44"/>
                </a:lnTo>
                <a:lnTo>
                  <a:pt x="147" y="34"/>
                </a:lnTo>
                <a:lnTo>
                  <a:pt x="128" y="25"/>
                </a:lnTo>
                <a:lnTo>
                  <a:pt x="103" y="20"/>
                </a:lnTo>
                <a:lnTo>
                  <a:pt x="83" y="9"/>
                </a:lnTo>
                <a:lnTo>
                  <a:pt x="69" y="5"/>
                </a:lnTo>
                <a:lnTo>
                  <a:pt x="59" y="5"/>
                </a:lnTo>
                <a:lnTo>
                  <a:pt x="53" y="5"/>
                </a:lnTo>
                <a:lnTo>
                  <a:pt x="44" y="0"/>
                </a:lnTo>
                <a:lnTo>
                  <a:pt x="39" y="0"/>
                </a:lnTo>
                <a:lnTo>
                  <a:pt x="29" y="0"/>
                </a:lnTo>
                <a:lnTo>
                  <a:pt x="25" y="0"/>
                </a:lnTo>
                <a:lnTo>
                  <a:pt x="19" y="0"/>
                </a:lnTo>
                <a:lnTo>
                  <a:pt x="14" y="5"/>
                </a:lnTo>
                <a:lnTo>
                  <a:pt x="9" y="5"/>
                </a:lnTo>
                <a:lnTo>
                  <a:pt x="5" y="9"/>
                </a:lnTo>
                <a:lnTo>
                  <a:pt x="0" y="14"/>
                </a:lnTo>
                <a:lnTo>
                  <a:pt x="0" y="20"/>
                </a:lnTo>
                <a:lnTo>
                  <a:pt x="0" y="25"/>
                </a:lnTo>
                <a:lnTo>
                  <a:pt x="0" y="30"/>
                </a:lnTo>
                <a:lnTo>
                  <a:pt x="0" y="34"/>
                </a:lnTo>
                <a:lnTo>
                  <a:pt x="0" y="39"/>
                </a:lnTo>
                <a:lnTo>
                  <a:pt x="0" y="44"/>
                </a:lnTo>
                <a:lnTo>
                  <a:pt x="5" y="49"/>
                </a:lnTo>
                <a:lnTo>
                  <a:pt x="9" y="54"/>
                </a:lnTo>
                <a:lnTo>
                  <a:pt x="9" y="59"/>
                </a:lnTo>
                <a:lnTo>
                  <a:pt x="14" y="69"/>
                </a:lnTo>
                <a:lnTo>
                  <a:pt x="19" y="73"/>
                </a:lnTo>
                <a:lnTo>
                  <a:pt x="25" y="83"/>
                </a:lnTo>
                <a:lnTo>
                  <a:pt x="29" y="89"/>
                </a:lnTo>
                <a:lnTo>
                  <a:pt x="34" y="98"/>
                </a:lnTo>
                <a:lnTo>
                  <a:pt x="44" y="103"/>
                </a:lnTo>
                <a:lnTo>
                  <a:pt x="49" y="112"/>
                </a:lnTo>
                <a:lnTo>
                  <a:pt x="59" y="122"/>
                </a:lnTo>
                <a:lnTo>
                  <a:pt x="64" y="133"/>
                </a:lnTo>
                <a:lnTo>
                  <a:pt x="73" y="137"/>
                </a:lnTo>
                <a:lnTo>
                  <a:pt x="93" y="156"/>
                </a:lnTo>
                <a:lnTo>
                  <a:pt x="108" y="172"/>
                </a:lnTo>
                <a:lnTo>
                  <a:pt x="132" y="191"/>
                </a:lnTo>
                <a:lnTo>
                  <a:pt x="152" y="211"/>
                </a:lnTo>
                <a:lnTo>
                  <a:pt x="176" y="225"/>
                </a:lnTo>
                <a:lnTo>
                  <a:pt x="201" y="245"/>
                </a:lnTo>
                <a:lnTo>
                  <a:pt x="225" y="259"/>
                </a:lnTo>
                <a:lnTo>
                  <a:pt x="255" y="279"/>
                </a:lnTo>
                <a:lnTo>
                  <a:pt x="279" y="294"/>
                </a:lnTo>
                <a:lnTo>
                  <a:pt x="298" y="304"/>
                </a:lnTo>
                <a:lnTo>
                  <a:pt x="323" y="318"/>
                </a:lnTo>
                <a:lnTo>
                  <a:pt x="348" y="328"/>
                </a:lnTo>
                <a:lnTo>
                  <a:pt x="367" y="339"/>
                </a:lnTo>
                <a:lnTo>
                  <a:pt x="387" y="348"/>
                </a:lnTo>
                <a:lnTo>
                  <a:pt x="406" y="353"/>
                </a:lnTo>
                <a:lnTo>
                  <a:pt x="421" y="358"/>
                </a:lnTo>
                <a:lnTo>
                  <a:pt x="431" y="362"/>
                </a:lnTo>
                <a:lnTo>
                  <a:pt x="440" y="362"/>
                </a:lnTo>
                <a:lnTo>
                  <a:pt x="446" y="362"/>
                </a:lnTo>
                <a:lnTo>
                  <a:pt x="456" y="362"/>
                </a:lnTo>
                <a:lnTo>
                  <a:pt x="461" y="362"/>
                </a:lnTo>
                <a:lnTo>
                  <a:pt x="465" y="362"/>
                </a:lnTo>
                <a:lnTo>
                  <a:pt x="470" y="362"/>
                </a:lnTo>
                <a:lnTo>
                  <a:pt x="475" y="362"/>
                </a:lnTo>
                <a:lnTo>
                  <a:pt x="481" y="358"/>
                </a:lnTo>
                <a:lnTo>
                  <a:pt x="485" y="358"/>
                </a:lnTo>
                <a:lnTo>
                  <a:pt x="490" y="353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617" name="Freeform 81"/>
          <p:cNvSpPr>
            <a:spLocks/>
          </p:cNvSpPr>
          <p:nvPr/>
        </p:nvSpPr>
        <p:spPr bwMode="auto">
          <a:xfrm>
            <a:off x="7499313" y="4637115"/>
            <a:ext cx="284003" cy="87655"/>
          </a:xfrm>
          <a:custGeom>
            <a:avLst/>
            <a:gdLst/>
            <a:ahLst/>
            <a:cxnLst>
              <a:cxn ang="0">
                <a:pos x="584" y="39"/>
              </a:cxn>
              <a:cxn ang="0">
                <a:pos x="579" y="49"/>
              </a:cxn>
              <a:cxn ang="0">
                <a:pos x="569" y="59"/>
              </a:cxn>
              <a:cxn ang="0">
                <a:pos x="564" y="69"/>
              </a:cxn>
              <a:cxn ang="0">
                <a:pos x="554" y="73"/>
              </a:cxn>
              <a:cxn ang="0">
                <a:pos x="540" y="89"/>
              </a:cxn>
              <a:cxn ang="0">
                <a:pos x="525" y="93"/>
              </a:cxn>
              <a:cxn ang="0">
                <a:pos x="506" y="103"/>
              </a:cxn>
              <a:cxn ang="0">
                <a:pos x="485" y="113"/>
              </a:cxn>
              <a:cxn ang="0">
                <a:pos x="466" y="123"/>
              </a:cxn>
              <a:cxn ang="0">
                <a:pos x="442" y="133"/>
              </a:cxn>
              <a:cxn ang="0">
                <a:pos x="393" y="147"/>
              </a:cxn>
              <a:cxn ang="0">
                <a:pos x="334" y="162"/>
              </a:cxn>
              <a:cxn ang="0">
                <a:pos x="275" y="176"/>
              </a:cxn>
              <a:cxn ang="0">
                <a:pos x="217" y="186"/>
              </a:cxn>
              <a:cxn ang="0">
                <a:pos x="162" y="191"/>
              </a:cxn>
              <a:cxn ang="0">
                <a:pos x="114" y="191"/>
              </a:cxn>
              <a:cxn ang="0">
                <a:pos x="94" y="191"/>
              </a:cxn>
              <a:cxn ang="0">
                <a:pos x="74" y="191"/>
              </a:cxn>
              <a:cxn ang="0">
                <a:pos x="59" y="186"/>
              </a:cxn>
              <a:cxn ang="0">
                <a:pos x="40" y="186"/>
              </a:cxn>
              <a:cxn ang="0">
                <a:pos x="25" y="181"/>
              </a:cxn>
              <a:cxn ang="0">
                <a:pos x="15" y="176"/>
              </a:cxn>
              <a:cxn ang="0">
                <a:pos x="6" y="172"/>
              </a:cxn>
              <a:cxn ang="0">
                <a:pos x="0" y="167"/>
              </a:cxn>
              <a:cxn ang="0">
                <a:pos x="0" y="156"/>
              </a:cxn>
              <a:cxn ang="0">
                <a:pos x="0" y="142"/>
              </a:cxn>
              <a:cxn ang="0">
                <a:pos x="6" y="133"/>
              </a:cxn>
              <a:cxn ang="0">
                <a:pos x="15" y="123"/>
              </a:cxn>
              <a:cxn ang="0">
                <a:pos x="25" y="113"/>
              </a:cxn>
              <a:cxn ang="0">
                <a:pos x="40" y="103"/>
              </a:cxn>
              <a:cxn ang="0">
                <a:pos x="54" y="98"/>
              </a:cxn>
              <a:cxn ang="0">
                <a:pos x="74" y="89"/>
              </a:cxn>
              <a:cxn ang="0">
                <a:pos x="94" y="78"/>
              </a:cxn>
              <a:cxn ang="0">
                <a:pos x="114" y="69"/>
              </a:cxn>
              <a:cxn ang="0">
                <a:pos x="137" y="59"/>
              </a:cxn>
              <a:cxn ang="0">
                <a:pos x="187" y="44"/>
              </a:cxn>
              <a:cxn ang="0">
                <a:pos x="245" y="30"/>
              </a:cxn>
              <a:cxn ang="0">
                <a:pos x="304" y="14"/>
              </a:cxn>
              <a:cxn ang="0">
                <a:pos x="363" y="5"/>
              </a:cxn>
              <a:cxn ang="0">
                <a:pos x="412" y="0"/>
              </a:cxn>
              <a:cxn ang="0">
                <a:pos x="462" y="0"/>
              </a:cxn>
              <a:cxn ang="0">
                <a:pos x="485" y="0"/>
              </a:cxn>
              <a:cxn ang="0">
                <a:pos x="506" y="0"/>
              </a:cxn>
              <a:cxn ang="0">
                <a:pos x="525" y="0"/>
              </a:cxn>
              <a:cxn ang="0">
                <a:pos x="540" y="5"/>
              </a:cxn>
              <a:cxn ang="0">
                <a:pos x="549" y="10"/>
              </a:cxn>
              <a:cxn ang="0">
                <a:pos x="564" y="14"/>
              </a:cxn>
              <a:cxn ang="0">
                <a:pos x="569" y="20"/>
              </a:cxn>
              <a:cxn ang="0">
                <a:pos x="579" y="25"/>
              </a:cxn>
              <a:cxn ang="0">
                <a:pos x="584" y="34"/>
              </a:cxn>
            </a:cxnLst>
            <a:rect l="0" t="0" r="r" b="b"/>
            <a:pathLst>
              <a:path w="584" h="191">
                <a:moveTo>
                  <a:pt x="584" y="34"/>
                </a:moveTo>
                <a:lnTo>
                  <a:pt x="584" y="39"/>
                </a:lnTo>
                <a:lnTo>
                  <a:pt x="579" y="44"/>
                </a:lnTo>
                <a:lnTo>
                  <a:pt x="579" y="49"/>
                </a:lnTo>
                <a:lnTo>
                  <a:pt x="574" y="54"/>
                </a:lnTo>
                <a:lnTo>
                  <a:pt x="569" y="59"/>
                </a:lnTo>
                <a:lnTo>
                  <a:pt x="569" y="64"/>
                </a:lnTo>
                <a:lnTo>
                  <a:pt x="564" y="69"/>
                </a:lnTo>
                <a:lnTo>
                  <a:pt x="559" y="69"/>
                </a:lnTo>
                <a:lnTo>
                  <a:pt x="554" y="73"/>
                </a:lnTo>
                <a:lnTo>
                  <a:pt x="545" y="78"/>
                </a:lnTo>
                <a:lnTo>
                  <a:pt x="540" y="89"/>
                </a:lnTo>
                <a:lnTo>
                  <a:pt x="535" y="89"/>
                </a:lnTo>
                <a:lnTo>
                  <a:pt x="525" y="93"/>
                </a:lnTo>
                <a:lnTo>
                  <a:pt x="515" y="98"/>
                </a:lnTo>
                <a:lnTo>
                  <a:pt x="506" y="103"/>
                </a:lnTo>
                <a:lnTo>
                  <a:pt x="495" y="108"/>
                </a:lnTo>
                <a:lnTo>
                  <a:pt x="485" y="113"/>
                </a:lnTo>
                <a:lnTo>
                  <a:pt x="476" y="117"/>
                </a:lnTo>
                <a:lnTo>
                  <a:pt x="466" y="123"/>
                </a:lnTo>
                <a:lnTo>
                  <a:pt x="456" y="128"/>
                </a:lnTo>
                <a:lnTo>
                  <a:pt x="442" y="133"/>
                </a:lnTo>
                <a:lnTo>
                  <a:pt x="417" y="137"/>
                </a:lnTo>
                <a:lnTo>
                  <a:pt x="393" y="147"/>
                </a:lnTo>
                <a:lnTo>
                  <a:pt x="363" y="156"/>
                </a:lnTo>
                <a:lnTo>
                  <a:pt x="334" y="162"/>
                </a:lnTo>
                <a:lnTo>
                  <a:pt x="304" y="172"/>
                </a:lnTo>
                <a:lnTo>
                  <a:pt x="275" y="176"/>
                </a:lnTo>
                <a:lnTo>
                  <a:pt x="245" y="181"/>
                </a:lnTo>
                <a:lnTo>
                  <a:pt x="217" y="186"/>
                </a:lnTo>
                <a:lnTo>
                  <a:pt x="192" y="186"/>
                </a:lnTo>
                <a:lnTo>
                  <a:pt x="162" y="191"/>
                </a:lnTo>
                <a:lnTo>
                  <a:pt x="137" y="191"/>
                </a:lnTo>
                <a:lnTo>
                  <a:pt x="114" y="191"/>
                </a:lnTo>
                <a:lnTo>
                  <a:pt x="103" y="191"/>
                </a:lnTo>
                <a:lnTo>
                  <a:pt x="94" y="191"/>
                </a:lnTo>
                <a:lnTo>
                  <a:pt x="84" y="191"/>
                </a:lnTo>
                <a:lnTo>
                  <a:pt x="74" y="191"/>
                </a:lnTo>
                <a:lnTo>
                  <a:pt x="64" y="191"/>
                </a:lnTo>
                <a:lnTo>
                  <a:pt x="59" y="186"/>
                </a:lnTo>
                <a:lnTo>
                  <a:pt x="50" y="186"/>
                </a:lnTo>
                <a:lnTo>
                  <a:pt x="40" y="186"/>
                </a:lnTo>
                <a:lnTo>
                  <a:pt x="34" y="181"/>
                </a:lnTo>
                <a:lnTo>
                  <a:pt x="25" y="181"/>
                </a:lnTo>
                <a:lnTo>
                  <a:pt x="20" y="176"/>
                </a:lnTo>
                <a:lnTo>
                  <a:pt x="15" y="176"/>
                </a:lnTo>
                <a:lnTo>
                  <a:pt x="11" y="172"/>
                </a:lnTo>
                <a:lnTo>
                  <a:pt x="6" y="172"/>
                </a:lnTo>
                <a:lnTo>
                  <a:pt x="6" y="167"/>
                </a:lnTo>
                <a:lnTo>
                  <a:pt x="0" y="167"/>
                </a:lnTo>
                <a:lnTo>
                  <a:pt x="0" y="162"/>
                </a:lnTo>
                <a:lnTo>
                  <a:pt x="0" y="156"/>
                </a:lnTo>
                <a:lnTo>
                  <a:pt x="0" y="152"/>
                </a:lnTo>
                <a:lnTo>
                  <a:pt x="0" y="142"/>
                </a:lnTo>
                <a:lnTo>
                  <a:pt x="6" y="137"/>
                </a:lnTo>
                <a:lnTo>
                  <a:pt x="6" y="133"/>
                </a:lnTo>
                <a:lnTo>
                  <a:pt x="11" y="128"/>
                </a:lnTo>
                <a:lnTo>
                  <a:pt x="15" y="123"/>
                </a:lnTo>
                <a:lnTo>
                  <a:pt x="20" y="117"/>
                </a:lnTo>
                <a:lnTo>
                  <a:pt x="25" y="113"/>
                </a:lnTo>
                <a:lnTo>
                  <a:pt x="30" y="108"/>
                </a:lnTo>
                <a:lnTo>
                  <a:pt x="40" y="103"/>
                </a:lnTo>
                <a:lnTo>
                  <a:pt x="45" y="103"/>
                </a:lnTo>
                <a:lnTo>
                  <a:pt x="54" y="98"/>
                </a:lnTo>
                <a:lnTo>
                  <a:pt x="64" y="93"/>
                </a:lnTo>
                <a:lnTo>
                  <a:pt x="74" y="89"/>
                </a:lnTo>
                <a:lnTo>
                  <a:pt x="84" y="83"/>
                </a:lnTo>
                <a:lnTo>
                  <a:pt x="94" y="78"/>
                </a:lnTo>
                <a:lnTo>
                  <a:pt x="103" y="73"/>
                </a:lnTo>
                <a:lnTo>
                  <a:pt x="114" y="69"/>
                </a:lnTo>
                <a:lnTo>
                  <a:pt x="128" y="64"/>
                </a:lnTo>
                <a:lnTo>
                  <a:pt x="137" y="59"/>
                </a:lnTo>
                <a:lnTo>
                  <a:pt x="162" y="49"/>
                </a:lnTo>
                <a:lnTo>
                  <a:pt x="187" y="44"/>
                </a:lnTo>
                <a:lnTo>
                  <a:pt x="217" y="34"/>
                </a:lnTo>
                <a:lnTo>
                  <a:pt x="245" y="30"/>
                </a:lnTo>
                <a:lnTo>
                  <a:pt x="275" y="20"/>
                </a:lnTo>
                <a:lnTo>
                  <a:pt x="304" y="14"/>
                </a:lnTo>
                <a:lnTo>
                  <a:pt x="334" y="10"/>
                </a:lnTo>
                <a:lnTo>
                  <a:pt x="363" y="5"/>
                </a:lnTo>
                <a:lnTo>
                  <a:pt x="387" y="0"/>
                </a:lnTo>
                <a:lnTo>
                  <a:pt x="412" y="0"/>
                </a:lnTo>
                <a:lnTo>
                  <a:pt x="437" y="0"/>
                </a:lnTo>
                <a:lnTo>
                  <a:pt x="462" y="0"/>
                </a:lnTo>
                <a:lnTo>
                  <a:pt x="476" y="0"/>
                </a:lnTo>
                <a:lnTo>
                  <a:pt x="485" y="0"/>
                </a:lnTo>
                <a:lnTo>
                  <a:pt x="495" y="0"/>
                </a:lnTo>
                <a:lnTo>
                  <a:pt x="506" y="0"/>
                </a:lnTo>
                <a:lnTo>
                  <a:pt x="515" y="0"/>
                </a:lnTo>
                <a:lnTo>
                  <a:pt x="525" y="0"/>
                </a:lnTo>
                <a:lnTo>
                  <a:pt x="529" y="5"/>
                </a:lnTo>
                <a:lnTo>
                  <a:pt x="540" y="5"/>
                </a:lnTo>
                <a:lnTo>
                  <a:pt x="545" y="5"/>
                </a:lnTo>
                <a:lnTo>
                  <a:pt x="549" y="10"/>
                </a:lnTo>
                <a:lnTo>
                  <a:pt x="559" y="10"/>
                </a:lnTo>
                <a:lnTo>
                  <a:pt x="564" y="14"/>
                </a:lnTo>
                <a:lnTo>
                  <a:pt x="569" y="14"/>
                </a:lnTo>
                <a:lnTo>
                  <a:pt x="569" y="20"/>
                </a:lnTo>
                <a:lnTo>
                  <a:pt x="574" y="25"/>
                </a:lnTo>
                <a:lnTo>
                  <a:pt x="579" y="25"/>
                </a:lnTo>
                <a:lnTo>
                  <a:pt x="579" y="30"/>
                </a:lnTo>
                <a:lnTo>
                  <a:pt x="584" y="3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618" name="Freeform 82"/>
          <p:cNvSpPr>
            <a:spLocks/>
          </p:cNvSpPr>
          <p:nvPr/>
        </p:nvSpPr>
        <p:spPr bwMode="auto">
          <a:xfrm>
            <a:off x="7499313" y="4637115"/>
            <a:ext cx="281090" cy="87655"/>
          </a:xfrm>
          <a:custGeom>
            <a:avLst/>
            <a:gdLst/>
            <a:ahLst/>
            <a:cxnLst>
              <a:cxn ang="0">
                <a:pos x="579" y="39"/>
              </a:cxn>
              <a:cxn ang="0">
                <a:pos x="579" y="49"/>
              </a:cxn>
              <a:cxn ang="0">
                <a:pos x="569" y="59"/>
              </a:cxn>
              <a:cxn ang="0">
                <a:pos x="564" y="69"/>
              </a:cxn>
              <a:cxn ang="0">
                <a:pos x="554" y="73"/>
              </a:cxn>
              <a:cxn ang="0">
                <a:pos x="540" y="83"/>
              </a:cxn>
              <a:cxn ang="0">
                <a:pos x="525" y="93"/>
              </a:cxn>
              <a:cxn ang="0">
                <a:pos x="506" y="103"/>
              </a:cxn>
              <a:cxn ang="0">
                <a:pos x="485" y="113"/>
              </a:cxn>
              <a:cxn ang="0">
                <a:pos x="466" y="123"/>
              </a:cxn>
              <a:cxn ang="0">
                <a:pos x="442" y="133"/>
              </a:cxn>
              <a:cxn ang="0">
                <a:pos x="393" y="147"/>
              </a:cxn>
              <a:cxn ang="0">
                <a:pos x="334" y="162"/>
              </a:cxn>
              <a:cxn ang="0">
                <a:pos x="275" y="176"/>
              </a:cxn>
              <a:cxn ang="0">
                <a:pos x="217" y="186"/>
              </a:cxn>
              <a:cxn ang="0">
                <a:pos x="162" y="191"/>
              </a:cxn>
              <a:cxn ang="0">
                <a:pos x="114" y="191"/>
              </a:cxn>
              <a:cxn ang="0">
                <a:pos x="94" y="191"/>
              </a:cxn>
              <a:cxn ang="0">
                <a:pos x="74" y="191"/>
              </a:cxn>
              <a:cxn ang="0">
                <a:pos x="54" y="186"/>
              </a:cxn>
              <a:cxn ang="0">
                <a:pos x="40" y="186"/>
              </a:cxn>
              <a:cxn ang="0">
                <a:pos x="25" y="181"/>
              </a:cxn>
              <a:cxn ang="0">
                <a:pos x="15" y="176"/>
              </a:cxn>
              <a:cxn ang="0">
                <a:pos x="6" y="172"/>
              </a:cxn>
              <a:cxn ang="0">
                <a:pos x="0" y="167"/>
              </a:cxn>
              <a:cxn ang="0">
                <a:pos x="0" y="156"/>
              </a:cxn>
              <a:cxn ang="0">
                <a:pos x="0" y="147"/>
              </a:cxn>
              <a:cxn ang="0">
                <a:pos x="6" y="137"/>
              </a:cxn>
              <a:cxn ang="0">
                <a:pos x="11" y="128"/>
              </a:cxn>
              <a:cxn ang="0">
                <a:pos x="20" y="117"/>
              </a:cxn>
              <a:cxn ang="0">
                <a:pos x="30" y="108"/>
              </a:cxn>
              <a:cxn ang="0">
                <a:pos x="45" y="103"/>
              </a:cxn>
              <a:cxn ang="0">
                <a:pos x="64" y="93"/>
              </a:cxn>
              <a:cxn ang="0">
                <a:pos x="84" y="83"/>
              </a:cxn>
              <a:cxn ang="0">
                <a:pos x="103" y="73"/>
              </a:cxn>
              <a:cxn ang="0">
                <a:pos x="123" y="64"/>
              </a:cxn>
              <a:cxn ang="0">
                <a:pos x="162" y="49"/>
              </a:cxn>
              <a:cxn ang="0">
                <a:pos x="217" y="34"/>
              </a:cxn>
              <a:cxn ang="0">
                <a:pos x="275" y="20"/>
              </a:cxn>
              <a:cxn ang="0">
                <a:pos x="334" y="10"/>
              </a:cxn>
              <a:cxn ang="0">
                <a:pos x="387" y="0"/>
              </a:cxn>
              <a:cxn ang="0">
                <a:pos x="437" y="0"/>
              </a:cxn>
              <a:cxn ang="0">
                <a:pos x="476" y="0"/>
              </a:cxn>
              <a:cxn ang="0">
                <a:pos x="495" y="0"/>
              </a:cxn>
              <a:cxn ang="0">
                <a:pos x="515" y="0"/>
              </a:cxn>
              <a:cxn ang="0">
                <a:pos x="529" y="5"/>
              </a:cxn>
              <a:cxn ang="0">
                <a:pos x="545" y="5"/>
              </a:cxn>
              <a:cxn ang="0">
                <a:pos x="559" y="10"/>
              </a:cxn>
              <a:cxn ang="0">
                <a:pos x="569" y="14"/>
              </a:cxn>
              <a:cxn ang="0">
                <a:pos x="574" y="20"/>
              </a:cxn>
              <a:cxn ang="0">
                <a:pos x="579" y="30"/>
              </a:cxn>
            </a:cxnLst>
            <a:rect l="0" t="0" r="r" b="b"/>
            <a:pathLst>
              <a:path w="579" h="191">
                <a:moveTo>
                  <a:pt x="579" y="34"/>
                </a:moveTo>
                <a:lnTo>
                  <a:pt x="579" y="39"/>
                </a:lnTo>
                <a:lnTo>
                  <a:pt x="579" y="44"/>
                </a:lnTo>
                <a:lnTo>
                  <a:pt x="579" y="49"/>
                </a:lnTo>
                <a:lnTo>
                  <a:pt x="574" y="54"/>
                </a:lnTo>
                <a:lnTo>
                  <a:pt x="569" y="59"/>
                </a:lnTo>
                <a:lnTo>
                  <a:pt x="569" y="64"/>
                </a:lnTo>
                <a:lnTo>
                  <a:pt x="564" y="69"/>
                </a:lnTo>
                <a:lnTo>
                  <a:pt x="559" y="69"/>
                </a:lnTo>
                <a:lnTo>
                  <a:pt x="554" y="73"/>
                </a:lnTo>
                <a:lnTo>
                  <a:pt x="545" y="78"/>
                </a:lnTo>
                <a:lnTo>
                  <a:pt x="540" y="83"/>
                </a:lnTo>
                <a:lnTo>
                  <a:pt x="535" y="89"/>
                </a:lnTo>
                <a:lnTo>
                  <a:pt x="525" y="93"/>
                </a:lnTo>
                <a:lnTo>
                  <a:pt x="515" y="98"/>
                </a:lnTo>
                <a:lnTo>
                  <a:pt x="506" y="103"/>
                </a:lnTo>
                <a:lnTo>
                  <a:pt x="495" y="108"/>
                </a:lnTo>
                <a:lnTo>
                  <a:pt x="485" y="113"/>
                </a:lnTo>
                <a:lnTo>
                  <a:pt x="476" y="117"/>
                </a:lnTo>
                <a:lnTo>
                  <a:pt x="466" y="123"/>
                </a:lnTo>
                <a:lnTo>
                  <a:pt x="451" y="128"/>
                </a:lnTo>
                <a:lnTo>
                  <a:pt x="442" y="133"/>
                </a:lnTo>
                <a:lnTo>
                  <a:pt x="417" y="137"/>
                </a:lnTo>
                <a:lnTo>
                  <a:pt x="393" y="147"/>
                </a:lnTo>
                <a:lnTo>
                  <a:pt x="363" y="156"/>
                </a:lnTo>
                <a:lnTo>
                  <a:pt x="334" y="162"/>
                </a:lnTo>
                <a:lnTo>
                  <a:pt x="304" y="172"/>
                </a:lnTo>
                <a:lnTo>
                  <a:pt x="275" y="176"/>
                </a:lnTo>
                <a:lnTo>
                  <a:pt x="245" y="181"/>
                </a:lnTo>
                <a:lnTo>
                  <a:pt x="217" y="186"/>
                </a:lnTo>
                <a:lnTo>
                  <a:pt x="192" y="186"/>
                </a:lnTo>
                <a:lnTo>
                  <a:pt x="162" y="191"/>
                </a:lnTo>
                <a:lnTo>
                  <a:pt x="137" y="191"/>
                </a:lnTo>
                <a:lnTo>
                  <a:pt x="114" y="191"/>
                </a:lnTo>
                <a:lnTo>
                  <a:pt x="103" y="191"/>
                </a:lnTo>
                <a:lnTo>
                  <a:pt x="94" y="191"/>
                </a:lnTo>
                <a:lnTo>
                  <a:pt x="84" y="191"/>
                </a:lnTo>
                <a:lnTo>
                  <a:pt x="74" y="191"/>
                </a:lnTo>
                <a:lnTo>
                  <a:pt x="64" y="191"/>
                </a:lnTo>
                <a:lnTo>
                  <a:pt x="54" y="186"/>
                </a:lnTo>
                <a:lnTo>
                  <a:pt x="50" y="186"/>
                </a:lnTo>
                <a:lnTo>
                  <a:pt x="40" y="186"/>
                </a:lnTo>
                <a:lnTo>
                  <a:pt x="34" y="181"/>
                </a:lnTo>
                <a:lnTo>
                  <a:pt x="25" y="181"/>
                </a:lnTo>
                <a:lnTo>
                  <a:pt x="20" y="176"/>
                </a:lnTo>
                <a:lnTo>
                  <a:pt x="15" y="176"/>
                </a:lnTo>
                <a:lnTo>
                  <a:pt x="11" y="172"/>
                </a:lnTo>
                <a:lnTo>
                  <a:pt x="6" y="172"/>
                </a:lnTo>
                <a:lnTo>
                  <a:pt x="6" y="167"/>
                </a:lnTo>
                <a:lnTo>
                  <a:pt x="0" y="167"/>
                </a:lnTo>
                <a:lnTo>
                  <a:pt x="0" y="162"/>
                </a:lnTo>
                <a:lnTo>
                  <a:pt x="0" y="156"/>
                </a:lnTo>
                <a:lnTo>
                  <a:pt x="0" y="152"/>
                </a:lnTo>
                <a:lnTo>
                  <a:pt x="0" y="147"/>
                </a:lnTo>
                <a:lnTo>
                  <a:pt x="0" y="142"/>
                </a:lnTo>
                <a:lnTo>
                  <a:pt x="6" y="137"/>
                </a:lnTo>
                <a:lnTo>
                  <a:pt x="6" y="133"/>
                </a:lnTo>
                <a:lnTo>
                  <a:pt x="11" y="128"/>
                </a:lnTo>
                <a:lnTo>
                  <a:pt x="15" y="123"/>
                </a:lnTo>
                <a:lnTo>
                  <a:pt x="20" y="117"/>
                </a:lnTo>
                <a:lnTo>
                  <a:pt x="25" y="113"/>
                </a:lnTo>
                <a:lnTo>
                  <a:pt x="30" y="108"/>
                </a:lnTo>
                <a:lnTo>
                  <a:pt x="40" y="103"/>
                </a:lnTo>
                <a:lnTo>
                  <a:pt x="45" y="103"/>
                </a:lnTo>
                <a:lnTo>
                  <a:pt x="54" y="98"/>
                </a:lnTo>
                <a:lnTo>
                  <a:pt x="64" y="93"/>
                </a:lnTo>
                <a:lnTo>
                  <a:pt x="74" y="83"/>
                </a:lnTo>
                <a:lnTo>
                  <a:pt x="84" y="83"/>
                </a:lnTo>
                <a:lnTo>
                  <a:pt x="94" y="78"/>
                </a:lnTo>
                <a:lnTo>
                  <a:pt x="103" y="73"/>
                </a:lnTo>
                <a:lnTo>
                  <a:pt x="114" y="69"/>
                </a:lnTo>
                <a:lnTo>
                  <a:pt x="123" y="64"/>
                </a:lnTo>
                <a:lnTo>
                  <a:pt x="137" y="59"/>
                </a:lnTo>
                <a:lnTo>
                  <a:pt x="162" y="49"/>
                </a:lnTo>
                <a:lnTo>
                  <a:pt x="187" y="44"/>
                </a:lnTo>
                <a:lnTo>
                  <a:pt x="217" y="34"/>
                </a:lnTo>
                <a:lnTo>
                  <a:pt x="245" y="30"/>
                </a:lnTo>
                <a:lnTo>
                  <a:pt x="275" y="20"/>
                </a:lnTo>
                <a:lnTo>
                  <a:pt x="304" y="14"/>
                </a:lnTo>
                <a:lnTo>
                  <a:pt x="334" y="10"/>
                </a:lnTo>
                <a:lnTo>
                  <a:pt x="363" y="5"/>
                </a:lnTo>
                <a:lnTo>
                  <a:pt x="387" y="0"/>
                </a:lnTo>
                <a:lnTo>
                  <a:pt x="412" y="0"/>
                </a:lnTo>
                <a:lnTo>
                  <a:pt x="437" y="0"/>
                </a:lnTo>
                <a:lnTo>
                  <a:pt x="462" y="0"/>
                </a:lnTo>
                <a:lnTo>
                  <a:pt x="476" y="0"/>
                </a:lnTo>
                <a:lnTo>
                  <a:pt x="485" y="0"/>
                </a:lnTo>
                <a:lnTo>
                  <a:pt x="495" y="0"/>
                </a:lnTo>
                <a:lnTo>
                  <a:pt x="506" y="0"/>
                </a:lnTo>
                <a:lnTo>
                  <a:pt x="515" y="0"/>
                </a:lnTo>
                <a:lnTo>
                  <a:pt x="525" y="0"/>
                </a:lnTo>
                <a:lnTo>
                  <a:pt x="529" y="5"/>
                </a:lnTo>
                <a:lnTo>
                  <a:pt x="540" y="5"/>
                </a:lnTo>
                <a:lnTo>
                  <a:pt x="545" y="5"/>
                </a:lnTo>
                <a:lnTo>
                  <a:pt x="549" y="10"/>
                </a:lnTo>
                <a:lnTo>
                  <a:pt x="559" y="10"/>
                </a:lnTo>
                <a:lnTo>
                  <a:pt x="564" y="14"/>
                </a:lnTo>
                <a:lnTo>
                  <a:pt x="569" y="14"/>
                </a:lnTo>
                <a:lnTo>
                  <a:pt x="569" y="20"/>
                </a:lnTo>
                <a:lnTo>
                  <a:pt x="574" y="20"/>
                </a:lnTo>
                <a:lnTo>
                  <a:pt x="579" y="25"/>
                </a:lnTo>
                <a:lnTo>
                  <a:pt x="579" y="30"/>
                </a:lnTo>
                <a:lnTo>
                  <a:pt x="579" y="34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619" name="Freeform 83"/>
          <p:cNvSpPr>
            <a:spLocks/>
          </p:cNvSpPr>
          <p:nvPr/>
        </p:nvSpPr>
        <p:spPr bwMode="auto">
          <a:xfrm>
            <a:off x="8038192" y="4524808"/>
            <a:ext cx="278177" cy="98612"/>
          </a:xfrm>
          <a:custGeom>
            <a:avLst/>
            <a:gdLst/>
            <a:ahLst/>
            <a:cxnLst>
              <a:cxn ang="0">
                <a:pos x="573" y="34"/>
              </a:cxn>
              <a:cxn ang="0">
                <a:pos x="573" y="44"/>
              </a:cxn>
              <a:cxn ang="0">
                <a:pos x="569" y="49"/>
              </a:cxn>
              <a:cxn ang="0">
                <a:pos x="564" y="59"/>
              </a:cxn>
              <a:cxn ang="0">
                <a:pos x="554" y="69"/>
              </a:cxn>
              <a:cxn ang="0">
                <a:pos x="544" y="78"/>
              </a:cxn>
              <a:cxn ang="0">
                <a:pos x="530" y="89"/>
              </a:cxn>
              <a:cxn ang="0">
                <a:pos x="509" y="98"/>
              </a:cxn>
              <a:cxn ang="0">
                <a:pos x="495" y="108"/>
              </a:cxn>
              <a:cxn ang="0">
                <a:pos x="475" y="117"/>
              </a:cxn>
              <a:cxn ang="0">
                <a:pos x="451" y="128"/>
              </a:cxn>
              <a:cxn ang="0">
                <a:pos x="417" y="147"/>
              </a:cxn>
              <a:cxn ang="0">
                <a:pos x="363" y="162"/>
              </a:cxn>
              <a:cxn ang="0">
                <a:pos x="303" y="181"/>
              </a:cxn>
              <a:cxn ang="0">
                <a:pos x="245" y="192"/>
              </a:cxn>
              <a:cxn ang="0">
                <a:pos x="191" y="206"/>
              </a:cxn>
              <a:cxn ang="0">
                <a:pos x="142" y="211"/>
              </a:cxn>
              <a:cxn ang="0">
                <a:pos x="108" y="215"/>
              </a:cxn>
              <a:cxn ang="0">
                <a:pos x="83" y="215"/>
              </a:cxn>
              <a:cxn ang="0">
                <a:pos x="69" y="211"/>
              </a:cxn>
              <a:cxn ang="0">
                <a:pos x="49" y="211"/>
              </a:cxn>
              <a:cxn ang="0">
                <a:pos x="35" y="211"/>
              </a:cxn>
              <a:cxn ang="0">
                <a:pos x="19" y="206"/>
              </a:cxn>
              <a:cxn ang="0">
                <a:pos x="10" y="201"/>
              </a:cxn>
              <a:cxn ang="0">
                <a:pos x="5" y="196"/>
              </a:cxn>
              <a:cxn ang="0">
                <a:pos x="0" y="186"/>
              </a:cxn>
              <a:cxn ang="0">
                <a:pos x="0" y="176"/>
              </a:cxn>
              <a:cxn ang="0">
                <a:pos x="0" y="167"/>
              </a:cxn>
              <a:cxn ang="0">
                <a:pos x="5" y="157"/>
              </a:cxn>
              <a:cxn ang="0">
                <a:pos x="15" y="152"/>
              </a:cxn>
              <a:cxn ang="0">
                <a:pos x="25" y="142"/>
              </a:cxn>
              <a:cxn ang="0">
                <a:pos x="35" y="128"/>
              </a:cxn>
              <a:cxn ang="0">
                <a:pos x="49" y="117"/>
              </a:cxn>
              <a:cxn ang="0">
                <a:pos x="69" y="108"/>
              </a:cxn>
              <a:cxn ang="0">
                <a:pos x="88" y="98"/>
              </a:cxn>
              <a:cxn ang="0">
                <a:pos x="108" y="89"/>
              </a:cxn>
              <a:cxn ang="0">
                <a:pos x="133" y="78"/>
              </a:cxn>
              <a:cxn ang="0">
                <a:pos x="181" y="59"/>
              </a:cxn>
              <a:cxn ang="0">
                <a:pos x="236" y="39"/>
              </a:cxn>
              <a:cxn ang="0">
                <a:pos x="294" y="25"/>
              </a:cxn>
              <a:cxn ang="0">
                <a:pos x="353" y="15"/>
              </a:cxn>
              <a:cxn ang="0">
                <a:pos x="406" y="5"/>
              </a:cxn>
              <a:cxn ang="0">
                <a:pos x="451" y="0"/>
              </a:cxn>
              <a:cxn ang="0">
                <a:pos x="475" y="0"/>
              </a:cxn>
              <a:cxn ang="0">
                <a:pos x="495" y="0"/>
              </a:cxn>
              <a:cxn ang="0">
                <a:pos x="514" y="0"/>
              </a:cxn>
              <a:cxn ang="0">
                <a:pos x="530" y="5"/>
              </a:cxn>
              <a:cxn ang="0">
                <a:pos x="544" y="5"/>
              </a:cxn>
              <a:cxn ang="0">
                <a:pos x="554" y="15"/>
              </a:cxn>
              <a:cxn ang="0">
                <a:pos x="564" y="20"/>
              </a:cxn>
              <a:cxn ang="0">
                <a:pos x="569" y="25"/>
              </a:cxn>
              <a:cxn ang="0">
                <a:pos x="573" y="29"/>
              </a:cxn>
            </a:cxnLst>
            <a:rect l="0" t="0" r="r" b="b"/>
            <a:pathLst>
              <a:path w="573" h="215">
                <a:moveTo>
                  <a:pt x="573" y="29"/>
                </a:moveTo>
                <a:lnTo>
                  <a:pt x="573" y="34"/>
                </a:lnTo>
                <a:lnTo>
                  <a:pt x="573" y="39"/>
                </a:lnTo>
                <a:lnTo>
                  <a:pt x="573" y="44"/>
                </a:lnTo>
                <a:lnTo>
                  <a:pt x="569" y="44"/>
                </a:lnTo>
                <a:lnTo>
                  <a:pt x="569" y="49"/>
                </a:lnTo>
                <a:lnTo>
                  <a:pt x="564" y="54"/>
                </a:lnTo>
                <a:lnTo>
                  <a:pt x="564" y="59"/>
                </a:lnTo>
                <a:lnTo>
                  <a:pt x="559" y="64"/>
                </a:lnTo>
                <a:lnTo>
                  <a:pt x="554" y="69"/>
                </a:lnTo>
                <a:lnTo>
                  <a:pt x="549" y="73"/>
                </a:lnTo>
                <a:lnTo>
                  <a:pt x="544" y="78"/>
                </a:lnTo>
                <a:lnTo>
                  <a:pt x="534" y="83"/>
                </a:lnTo>
                <a:lnTo>
                  <a:pt x="530" y="89"/>
                </a:lnTo>
                <a:lnTo>
                  <a:pt x="520" y="93"/>
                </a:lnTo>
                <a:lnTo>
                  <a:pt x="509" y="98"/>
                </a:lnTo>
                <a:lnTo>
                  <a:pt x="505" y="103"/>
                </a:lnTo>
                <a:lnTo>
                  <a:pt x="495" y="108"/>
                </a:lnTo>
                <a:lnTo>
                  <a:pt x="486" y="112"/>
                </a:lnTo>
                <a:lnTo>
                  <a:pt x="475" y="117"/>
                </a:lnTo>
                <a:lnTo>
                  <a:pt x="466" y="123"/>
                </a:lnTo>
                <a:lnTo>
                  <a:pt x="451" y="128"/>
                </a:lnTo>
                <a:lnTo>
                  <a:pt x="441" y="132"/>
                </a:lnTo>
                <a:lnTo>
                  <a:pt x="417" y="147"/>
                </a:lnTo>
                <a:lnTo>
                  <a:pt x="392" y="157"/>
                </a:lnTo>
                <a:lnTo>
                  <a:pt x="363" y="162"/>
                </a:lnTo>
                <a:lnTo>
                  <a:pt x="333" y="172"/>
                </a:lnTo>
                <a:lnTo>
                  <a:pt x="303" y="181"/>
                </a:lnTo>
                <a:lnTo>
                  <a:pt x="275" y="186"/>
                </a:lnTo>
                <a:lnTo>
                  <a:pt x="245" y="192"/>
                </a:lnTo>
                <a:lnTo>
                  <a:pt x="221" y="201"/>
                </a:lnTo>
                <a:lnTo>
                  <a:pt x="191" y="206"/>
                </a:lnTo>
                <a:lnTo>
                  <a:pt x="167" y="211"/>
                </a:lnTo>
                <a:lnTo>
                  <a:pt x="142" y="211"/>
                </a:lnTo>
                <a:lnTo>
                  <a:pt x="118" y="211"/>
                </a:lnTo>
                <a:lnTo>
                  <a:pt x="108" y="215"/>
                </a:lnTo>
                <a:lnTo>
                  <a:pt x="98" y="215"/>
                </a:lnTo>
                <a:lnTo>
                  <a:pt x="83" y="215"/>
                </a:lnTo>
                <a:lnTo>
                  <a:pt x="78" y="215"/>
                </a:lnTo>
                <a:lnTo>
                  <a:pt x="69" y="211"/>
                </a:lnTo>
                <a:lnTo>
                  <a:pt x="59" y="211"/>
                </a:lnTo>
                <a:lnTo>
                  <a:pt x="49" y="211"/>
                </a:lnTo>
                <a:lnTo>
                  <a:pt x="39" y="211"/>
                </a:lnTo>
                <a:lnTo>
                  <a:pt x="35" y="211"/>
                </a:lnTo>
                <a:lnTo>
                  <a:pt x="30" y="206"/>
                </a:lnTo>
                <a:lnTo>
                  <a:pt x="19" y="206"/>
                </a:lnTo>
                <a:lnTo>
                  <a:pt x="15" y="201"/>
                </a:lnTo>
                <a:lnTo>
                  <a:pt x="10" y="201"/>
                </a:lnTo>
                <a:lnTo>
                  <a:pt x="10" y="196"/>
                </a:lnTo>
                <a:lnTo>
                  <a:pt x="5" y="196"/>
                </a:lnTo>
                <a:lnTo>
                  <a:pt x="0" y="192"/>
                </a:lnTo>
                <a:lnTo>
                  <a:pt x="0" y="186"/>
                </a:lnTo>
                <a:lnTo>
                  <a:pt x="0" y="181"/>
                </a:lnTo>
                <a:lnTo>
                  <a:pt x="0" y="176"/>
                </a:lnTo>
                <a:lnTo>
                  <a:pt x="0" y="172"/>
                </a:lnTo>
                <a:lnTo>
                  <a:pt x="0" y="167"/>
                </a:lnTo>
                <a:lnTo>
                  <a:pt x="0" y="162"/>
                </a:lnTo>
                <a:lnTo>
                  <a:pt x="5" y="157"/>
                </a:lnTo>
                <a:lnTo>
                  <a:pt x="10" y="157"/>
                </a:lnTo>
                <a:lnTo>
                  <a:pt x="15" y="152"/>
                </a:lnTo>
                <a:lnTo>
                  <a:pt x="19" y="147"/>
                </a:lnTo>
                <a:lnTo>
                  <a:pt x="25" y="142"/>
                </a:lnTo>
                <a:lnTo>
                  <a:pt x="30" y="132"/>
                </a:lnTo>
                <a:lnTo>
                  <a:pt x="35" y="128"/>
                </a:lnTo>
                <a:lnTo>
                  <a:pt x="44" y="123"/>
                </a:lnTo>
                <a:lnTo>
                  <a:pt x="49" y="117"/>
                </a:lnTo>
                <a:lnTo>
                  <a:pt x="59" y="112"/>
                </a:lnTo>
                <a:lnTo>
                  <a:pt x="69" y="108"/>
                </a:lnTo>
                <a:lnTo>
                  <a:pt x="78" y="103"/>
                </a:lnTo>
                <a:lnTo>
                  <a:pt x="88" y="98"/>
                </a:lnTo>
                <a:lnTo>
                  <a:pt x="98" y="93"/>
                </a:lnTo>
                <a:lnTo>
                  <a:pt x="108" y="89"/>
                </a:lnTo>
                <a:lnTo>
                  <a:pt x="118" y="83"/>
                </a:lnTo>
                <a:lnTo>
                  <a:pt x="133" y="78"/>
                </a:lnTo>
                <a:lnTo>
                  <a:pt x="157" y="69"/>
                </a:lnTo>
                <a:lnTo>
                  <a:pt x="181" y="59"/>
                </a:lnTo>
                <a:lnTo>
                  <a:pt x="211" y="49"/>
                </a:lnTo>
                <a:lnTo>
                  <a:pt x="236" y="39"/>
                </a:lnTo>
                <a:lnTo>
                  <a:pt x="264" y="34"/>
                </a:lnTo>
                <a:lnTo>
                  <a:pt x="294" y="25"/>
                </a:lnTo>
                <a:lnTo>
                  <a:pt x="324" y="20"/>
                </a:lnTo>
                <a:lnTo>
                  <a:pt x="353" y="15"/>
                </a:lnTo>
                <a:lnTo>
                  <a:pt x="378" y="9"/>
                </a:lnTo>
                <a:lnTo>
                  <a:pt x="406" y="5"/>
                </a:lnTo>
                <a:lnTo>
                  <a:pt x="431" y="0"/>
                </a:lnTo>
                <a:lnTo>
                  <a:pt x="451" y="0"/>
                </a:lnTo>
                <a:lnTo>
                  <a:pt x="466" y="0"/>
                </a:lnTo>
                <a:lnTo>
                  <a:pt x="475" y="0"/>
                </a:lnTo>
                <a:lnTo>
                  <a:pt x="486" y="0"/>
                </a:lnTo>
                <a:lnTo>
                  <a:pt x="495" y="0"/>
                </a:lnTo>
                <a:lnTo>
                  <a:pt x="505" y="0"/>
                </a:lnTo>
                <a:lnTo>
                  <a:pt x="514" y="0"/>
                </a:lnTo>
                <a:lnTo>
                  <a:pt x="525" y="0"/>
                </a:lnTo>
                <a:lnTo>
                  <a:pt x="530" y="5"/>
                </a:lnTo>
                <a:lnTo>
                  <a:pt x="539" y="5"/>
                </a:lnTo>
                <a:lnTo>
                  <a:pt x="544" y="5"/>
                </a:lnTo>
                <a:lnTo>
                  <a:pt x="549" y="9"/>
                </a:lnTo>
                <a:lnTo>
                  <a:pt x="554" y="15"/>
                </a:lnTo>
                <a:lnTo>
                  <a:pt x="559" y="15"/>
                </a:lnTo>
                <a:lnTo>
                  <a:pt x="564" y="20"/>
                </a:lnTo>
                <a:lnTo>
                  <a:pt x="569" y="20"/>
                </a:lnTo>
                <a:lnTo>
                  <a:pt x="569" y="25"/>
                </a:lnTo>
                <a:lnTo>
                  <a:pt x="573" y="25"/>
                </a:lnTo>
                <a:lnTo>
                  <a:pt x="573" y="29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620" name="Freeform 84"/>
          <p:cNvSpPr>
            <a:spLocks/>
          </p:cNvSpPr>
          <p:nvPr/>
        </p:nvSpPr>
        <p:spPr bwMode="auto">
          <a:xfrm>
            <a:off x="8035279" y="4524808"/>
            <a:ext cx="281090" cy="98612"/>
          </a:xfrm>
          <a:custGeom>
            <a:avLst/>
            <a:gdLst/>
            <a:ahLst/>
            <a:cxnLst>
              <a:cxn ang="0">
                <a:pos x="578" y="34"/>
              </a:cxn>
              <a:cxn ang="0">
                <a:pos x="578" y="44"/>
              </a:cxn>
              <a:cxn ang="0">
                <a:pos x="574" y="49"/>
              </a:cxn>
              <a:cxn ang="0">
                <a:pos x="569" y="59"/>
              </a:cxn>
              <a:cxn ang="0">
                <a:pos x="559" y="69"/>
              </a:cxn>
              <a:cxn ang="0">
                <a:pos x="549" y="78"/>
              </a:cxn>
              <a:cxn ang="0">
                <a:pos x="535" y="89"/>
              </a:cxn>
              <a:cxn ang="0">
                <a:pos x="514" y="98"/>
              </a:cxn>
              <a:cxn ang="0">
                <a:pos x="500" y="108"/>
              </a:cxn>
              <a:cxn ang="0">
                <a:pos x="480" y="117"/>
              </a:cxn>
              <a:cxn ang="0">
                <a:pos x="456" y="128"/>
              </a:cxn>
              <a:cxn ang="0">
                <a:pos x="422" y="147"/>
              </a:cxn>
              <a:cxn ang="0">
                <a:pos x="368" y="162"/>
              </a:cxn>
              <a:cxn ang="0">
                <a:pos x="308" y="181"/>
              </a:cxn>
              <a:cxn ang="0">
                <a:pos x="250" y="192"/>
              </a:cxn>
              <a:cxn ang="0">
                <a:pos x="196" y="206"/>
              </a:cxn>
              <a:cxn ang="0">
                <a:pos x="147" y="211"/>
              </a:cxn>
              <a:cxn ang="0">
                <a:pos x="113" y="215"/>
              </a:cxn>
              <a:cxn ang="0">
                <a:pos x="88" y="215"/>
              </a:cxn>
              <a:cxn ang="0">
                <a:pos x="69" y="211"/>
              </a:cxn>
              <a:cxn ang="0">
                <a:pos x="54" y="211"/>
              </a:cxn>
              <a:cxn ang="0">
                <a:pos x="40" y="211"/>
              </a:cxn>
              <a:cxn ang="0">
                <a:pos x="24" y="206"/>
              </a:cxn>
              <a:cxn ang="0">
                <a:pos x="15" y="201"/>
              </a:cxn>
              <a:cxn ang="0">
                <a:pos x="10" y="196"/>
              </a:cxn>
              <a:cxn ang="0">
                <a:pos x="5" y="186"/>
              </a:cxn>
              <a:cxn ang="0">
                <a:pos x="0" y="181"/>
              </a:cxn>
              <a:cxn ang="0">
                <a:pos x="0" y="172"/>
              </a:cxn>
              <a:cxn ang="0">
                <a:pos x="5" y="162"/>
              </a:cxn>
              <a:cxn ang="0">
                <a:pos x="15" y="157"/>
              </a:cxn>
              <a:cxn ang="0">
                <a:pos x="24" y="147"/>
              </a:cxn>
              <a:cxn ang="0">
                <a:pos x="35" y="132"/>
              </a:cxn>
              <a:cxn ang="0">
                <a:pos x="49" y="123"/>
              </a:cxn>
              <a:cxn ang="0">
                <a:pos x="64" y="112"/>
              </a:cxn>
              <a:cxn ang="0">
                <a:pos x="83" y="103"/>
              </a:cxn>
              <a:cxn ang="0">
                <a:pos x="103" y="93"/>
              </a:cxn>
              <a:cxn ang="0">
                <a:pos x="123" y="83"/>
              </a:cxn>
              <a:cxn ang="0">
                <a:pos x="162" y="69"/>
              </a:cxn>
              <a:cxn ang="0">
                <a:pos x="216" y="49"/>
              </a:cxn>
              <a:cxn ang="0">
                <a:pos x="269" y="34"/>
              </a:cxn>
              <a:cxn ang="0">
                <a:pos x="329" y="20"/>
              </a:cxn>
              <a:cxn ang="0">
                <a:pos x="383" y="9"/>
              </a:cxn>
              <a:cxn ang="0">
                <a:pos x="436" y="0"/>
              </a:cxn>
              <a:cxn ang="0">
                <a:pos x="471" y="0"/>
              </a:cxn>
              <a:cxn ang="0">
                <a:pos x="491" y="0"/>
              </a:cxn>
              <a:cxn ang="0">
                <a:pos x="510" y="0"/>
              </a:cxn>
              <a:cxn ang="0">
                <a:pos x="525" y="0"/>
              </a:cxn>
              <a:cxn ang="0">
                <a:pos x="544" y="5"/>
              </a:cxn>
              <a:cxn ang="0">
                <a:pos x="554" y="9"/>
              </a:cxn>
              <a:cxn ang="0">
                <a:pos x="564" y="15"/>
              </a:cxn>
              <a:cxn ang="0">
                <a:pos x="574" y="20"/>
              </a:cxn>
              <a:cxn ang="0">
                <a:pos x="578" y="25"/>
              </a:cxn>
            </a:cxnLst>
            <a:rect l="0" t="0" r="r" b="b"/>
            <a:pathLst>
              <a:path w="578" h="215">
                <a:moveTo>
                  <a:pt x="578" y="29"/>
                </a:moveTo>
                <a:lnTo>
                  <a:pt x="578" y="34"/>
                </a:lnTo>
                <a:lnTo>
                  <a:pt x="578" y="39"/>
                </a:lnTo>
                <a:lnTo>
                  <a:pt x="578" y="44"/>
                </a:lnTo>
                <a:lnTo>
                  <a:pt x="574" y="44"/>
                </a:lnTo>
                <a:lnTo>
                  <a:pt x="574" y="49"/>
                </a:lnTo>
                <a:lnTo>
                  <a:pt x="569" y="54"/>
                </a:lnTo>
                <a:lnTo>
                  <a:pt x="569" y="59"/>
                </a:lnTo>
                <a:lnTo>
                  <a:pt x="564" y="64"/>
                </a:lnTo>
                <a:lnTo>
                  <a:pt x="559" y="69"/>
                </a:lnTo>
                <a:lnTo>
                  <a:pt x="554" y="73"/>
                </a:lnTo>
                <a:lnTo>
                  <a:pt x="549" y="78"/>
                </a:lnTo>
                <a:lnTo>
                  <a:pt x="539" y="83"/>
                </a:lnTo>
                <a:lnTo>
                  <a:pt x="535" y="89"/>
                </a:lnTo>
                <a:lnTo>
                  <a:pt x="525" y="93"/>
                </a:lnTo>
                <a:lnTo>
                  <a:pt x="514" y="98"/>
                </a:lnTo>
                <a:lnTo>
                  <a:pt x="510" y="103"/>
                </a:lnTo>
                <a:lnTo>
                  <a:pt x="500" y="108"/>
                </a:lnTo>
                <a:lnTo>
                  <a:pt x="491" y="112"/>
                </a:lnTo>
                <a:lnTo>
                  <a:pt x="480" y="117"/>
                </a:lnTo>
                <a:lnTo>
                  <a:pt x="471" y="123"/>
                </a:lnTo>
                <a:lnTo>
                  <a:pt x="456" y="128"/>
                </a:lnTo>
                <a:lnTo>
                  <a:pt x="446" y="132"/>
                </a:lnTo>
                <a:lnTo>
                  <a:pt x="422" y="147"/>
                </a:lnTo>
                <a:lnTo>
                  <a:pt x="392" y="157"/>
                </a:lnTo>
                <a:lnTo>
                  <a:pt x="368" y="162"/>
                </a:lnTo>
                <a:lnTo>
                  <a:pt x="338" y="172"/>
                </a:lnTo>
                <a:lnTo>
                  <a:pt x="308" y="181"/>
                </a:lnTo>
                <a:lnTo>
                  <a:pt x="280" y="186"/>
                </a:lnTo>
                <a:lnTo>
                  <a:pt x="250" y="192"/>
                </a:lnTo>
                <a:lnTo>
                  <a:pt x="226" y="201"/>
                </a:lnTo>
                <a:lnTo>
                  <a:pt x="196" y="206"/>
                </a:lnTo>
                <a:lnTo>
                  <a:pt x="172" y="211"/>
                </a:lnTo>
                <a:lnTo>
                  <a:pt x="147" y="211"/>
                </a:lnTo>
                <a:lnTo>
                  <a:pt x="123" y="211"/>
                </a:lnTo>
                <a:lnTo>
                  <a:pt x="113" y="215"/>
                </a:lnTo>
                <a:lnTo>
                  <a:pt x="103" y="215"/>
                </a:lnTo>
                <a:lnTo>
                  <a:pt x="88" y="215"/>
                </a:lnTo>
                <a:lnTo>
                  <a:pt x="83" y="215"/>
                </a:lnTo>
                <a:lnTo>
                  <a:pt x="69" y="211"/>
                </a:lnTo>
                <a:lnTo>
                  <a:pt x="64" y="211"/>
                </a:lnTo>
                <a:lnTo>
                  <a:pt x="54" y="211"/>
                </a:lnTo>
                <a:lnTo>
                  <a:pt x="44" y="211"/>
                </a:lnTo>
                <a:lnTo>
                  <a:pt x="40" y="211"/>
                </a:lnTo>
                <a:lnTo>
                  <a:pt x="35" y="206"/>
                </a:lnTo>
                <a:lnTo>
                  <a:pt x="24" y="206"/>
                </a:lnTo>
                <a:lnTo>
                  <a:pt x="20" y="201"/>
                </a:lnTo>
                <a:lnTo>
                  <a:pt x="15" y="201"/>
                </a:lnTo>
                <a:lnTo>
                  <a:pt x="15" y="196"/>
                </a:lnTo>
                <a:lnTo>
                  <a:pt x="10" y="196"/>
                </a:lnTo>
                <a:lnTo>
                  <a:pt x="5" y="192"/>
                </a:lnTo>
                <a:lnTo>
                  <a:pt x="5" y="186"/>
                </a:lnTo>
                <a:lnTo>
                  <a:pt x="0" y="186"/>
                </a:lnTo>
                <a:lnTo>
                  <a:pt x="0" y="181"/>
                </a:lnTo>
                <a:lnTo>
                  <a:pt x="0" y="176"/>
                </a:lnTo>
                <a:lnTo>
                  <a:pt x="0" y="172"/>
                </a:lnTo>
                <a:lnTo>
                  <a:pt x="5" y="167"/>
                </a:lnTo>
                <a:lnTo>
                  <a:pt x="5" y="162"/>
                </a:lnTo>
                <a:lnTo>
                  <a:pt x="10" y="157"/>
                </a:lnTo>
                <a:lnTo>
                  <a:pt x="15" y="157"/>
                </a:lnTo>
                <a:lnTo>
                  <a:pt x="20" y="152"/>
                </a:lnTo>
                <a:lnTo>
                  <a:pt x="24" y="147"/>
                </a:lnTo>
                <a:lnTo>
                  <a:pt x="30" y="137"/>
                </a:lnTo>
                <a:lnTo>
                  <a:pt x="35" y="132"/>
                </a:lnTo>
                <a:lnTo>
                  <a:pt x="40" y="128"/>
                </a:lnTo>
                <a:lnTo>
                  <a:pt x="49" y="123"/>
                </a:lnTo>
                <a:lnTo>
                  <a:pt x="54" y="117"/>
                </a:lnTo>
                <a:lnTo>
                  <a:pt x="64" y="112"/>
                </a:lnTo>
                <a:lnTo>
                  <a:pt x="74" y="108"/>
                </a:lnTo>
                <a:lnTo>
                  <a:pt x="83" y="103"/>
                </a:lnTo>
                <a:lnTo>
                  <a:pt x="93" y="98"/>
                </a:lnTo>
                <a:lnTo>
                  <a:pt x="103" y="93"/>
                </a:lnTo>
                <a:lnTo>
                  <a:pt x="113" y="89"/>
                </a:lnTo>
                <a:lnTo>
                  <a:pt x="123" y="83"/>
                </a:lnTo>
                <a:lnTo>
                  <a:pt x="138" y="78"/>
                </a:lnTo>
                <a:lnTo>
                  <a:pt x="162" y="69"/>
                </a:lnTo>
                <a:lnTo>
                  <a:pt x="186" y="59"/>
                </a:lnTo>
                <a:lnTo>
                  <a:pt x="216" y="49"/>
                </a:lnTo>
                <a:lnTo>
                  <a:pt x="241" y="39"/>
                </a:lnTo>
                <a:lnTo>
                  <a:pt x="269" y="34"/>
                </a:lnTo>
                <a:lnTo>
                  <a:pt x="299" y="25"/>
                </a:lnTo>
                <a:lnTo>
                  <a:pt x="329" y="20"/>
                </a:lnTo>
                <a:lnTo>
                  <a:pt x="358" y="15"/>
                </a:lnTo>
                <a:lnTo>
                  <a:pt x="383" y="9"/>
                </a:lnTo>
                <a:lnTo>
                  <a:pt x="411" y="5"/>
                </a:lnTo>
                <a:lnTo>
                  <a:pt x="436" y="0"/>
                </a:lnTo>
                <a:lnTo>
                  <a:pt x="456" y="0"/>
                </a:lnTo>
                <a:lnTo>
                  <a:pt x="471" y="0"/>
                </a:lnTo>
                <a:lnTo>
                  <a:pt x="480" y="0"/>
                </a:lnTo>
                <a:lnTo>
                  <a:pt x="491" y="0"/>
                </a:lnTo>
                <a:lnTo>
                  <a:pt x="500" y="0"/>
                </a:lnTo>
                <a:lnTo>
                  <a:pt x="510" y="0"/>
                </a:lnTo>
                <a:lnTo>
                  <a:pt x="519" y="0"/>
                </a:lnTo>
                <a:lnTo>
                  <a:pt x="525" y="0"/>
                </a:lnTo>
                <a:lnTo>
                  <a:pt x="535" y="5"/>
                </a:lnTo>
                <a:lnTo>
                  <a:pt x="544" y="5"/>
                </a:lnTo>
                <a:lnTo>
                  <a:pt x="549" y="5"/>
                </a:lnTo>
                <a:lnTo>
                  <a:pt x="554" y="9"/>
                </a:lnTo>
                <a:lnTo>
                  <a:pt x="559" y="9"/>
                </a:lnTo>
                <a:lnTo>
                  <a:pt x="564" y="15"/>
                </a:lnTo>
                <a:lnTo>
                  <a:pt x="569" y="20"/>
                </a:lnTo>
                <a:lnTo>
                  <a:pt x="574" y="20"/>
                </a:lnTo>
                <a:lnTo>
                  <a:pt x="574" y="25"/>
                </a:lnTo>
                <a:lnTo>
                  <a:pt x="578" y="25"/>
                </a:lnTo>
                <a:lnTo>
                  <a:pt x="578" y="29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621" name="Freeform 85"/>
          <p:cNvSpPr>
            <a:spLocks/>
          </p:cNvSpPr>
          <p:nvPr/>
        </p:nvSpPr>
        <p:spPr bwMode="auto">
          <a:xfrm>
            <a:off x="8537747" y="4311149"/>
            <a:ext cx="251963" cy="146547"/>
          </a:xfrm>
          <a:custGeom>
            <a:avLst/>
            <a:gdLst/>
            <a:ahLst/>
            <a:cxnLst>
              <a:cxn ang="0">
                <a:pos x="520" y="19"/>
              </a:cxn>
              <a:cxn ang="0">
                <a:pos x="520" y="29"/>
              </a:cxn>
              <a:cxn ang="0">
                <a:pos x="515" y="39"/>
              </a:cxn>
              <a:cxn ang="0">
                <a:pos x="509" y="48"/>
              </a:cxn>
              <a:cxn ang="0">
                <a:pos x="505" y="64"/>
              </a:cxn>
              <a:cxn ang="0">
                <a:pos x="495" y="73"/>
              </a:cxn>
              <a:cxn ang="0">
                <a:pos x="486" y="88"/>
              </a:cxn>
              <a:cxn ang="0">
                <a:pos x="470" y="103"/>
              </a:cxn>
              <a:cxn ang="0">
                <a:pos x="451" y="117"/>
              </a:cxn>
              <a:cxn ang="0">
                <a:pos x="436" y="131"/>
              </a:cxn>
              <a:cxn ang="0">
                <a:pos x="417" y="147"/>
              </a:cxn>
              <a:cxn ang="0">
                <a:pos x="373" y="181"/>
              </a:cxn>
              <a:cxn ang="0">
                <a:pos x="324" y="211"/>
              </a:cxn>
              <a:cxn ang="0">
                <a:pos x="270" y="240"/>
              </a:cxn>
              <a:cxn ang="0">
                <a:pos x="221" y="269"/>
              </a:cxn>
              <a:cxn ang="0">
                <a:pos x="172" y="289"/>
              </a:cxn>
              <a:cxn ang="0">
                <a:pos x="123" y="309"/>
              </a:cxn>
              <a:cxn ang="0">
                <a:pos x="89" y="318"/>
              </a:cxn>
              <a:cxn ang="0">
                <a:pos x="69" y="323"/>
              </a:cxn>
              <a:cxn ang="0">
                <a:pos x="49" y="323"/>
              </a:cxn>
              <a:cxn ang="0">
                <a:pos x="39" y="323"/>
              </a:cxn>
              <a:cxn ang="0">
                <a:pos x="25" y="323"/>
              </a:cxn>
              <a:cxn ang="0">
                <a:pos x="15" y="318"/>
              </a:cxn>
              <a:cxn ang="0">
                <a:pos x="5" y="318"/>
              </a:cxn>
              <a:cxn ang="0">
                <a:pos x="0" y="309"/>
              </a:cxn>
              <a:cxn ang="0">
                <a:pos x="0" y="298"/>
              </a:cxn>
              <a:cxn ang="0">
                <a:pos x="0" y="289"/>
              </a:cxn>
              <a:cxn ang="0">
                <a:pos x="5" y="279"/>
              </a:cxn>
              <a:cxn ang="0">
                <a:pos x="10" y="264"/>
              </a:cxn>
              <a:cxn ang="0">
                <a:pos x="20" y="254"/>
              </a:cxn>
              <a:cxn ang="0">
                <a:pos x="30" y="240"/>
              </a:cxn>
              <a:cxn ang="0">
                <a:pos x="44" y="230"/>
              </a:cxn>
              <a:cxn ang="0">
                <a:pos x="59" y="211"/>
              </a:cxn>
              <a:cxn ang="0">
                <a:pos x="74" y="195"/>
              </a:cxn>
              <a:cxn ang="0">
                <a:pos x="94" y="181"/>
              </a:cxn>
              <a:cxn ang="0">
                <a:pos x="123" y="156"/>
              </a:cxn>
              <a:cxn ang="0">
                <a:pos x="172" y="127"/>
              </a:cxn>
              <a:cxn ang="0">
                <a:pos x="221" y="92"/>
              </a:cxn>
              <a:cxn ang="0">
                <a:pos x="275" y="68"/>
              </a:cxn>
              <a:cxn ang="0">
                <a:pos x="324" y="44"/>
              </a:cxn>
              <a:cxn ang="0">
                <a:pos x="373" y="24"/>
              </a:cxn>
              <a:cxn ang="0">
                <a:pos x="417" y="9"/>
              </a:cxn>
              <a:cxn ang="0">
                <a:pos x="442" y="5"/>
              </a:cxn>
              <a:cxn ang="0">
                <a:pos x="461" y="0"/>
              </a:cxn>
              <a:cxn ang="0">
                <a:pos x="476" y="0"/>
              </a:cxn>
              <a:cxn ang="0">
                <a:pos x="490" y="0"/>
              </a:cxn>
              <a:cxn ang="0">
                <a:pos x="500" y="0"/>
              </a:cxn>
              <a:cxn ang="0">
                <a:pos x="509" y="5"/>
              </a:cxn>
              <a:cxn ang="0">
                <a:pos x="520" y="14"/>
              </a:cxn>
            </a:cxnLst>
            <a:rect l="0" t="0" r="r" b="b"/>
            <a:pathLst>
              <a:path w="520" h="323">
                <a:moveTo>
                  <a:pt x="520" y="14"/>
                </a:moveTo>
                <a:lnTo>
                  <a:pt x="520" y="19"/>
                </a:lnTo>
                <a:lnTo>
                  <a:pt x="520" y="24"/>
                </a:lnTo>
                <a:lnTo>
                  <a:pt x="520" y="29"/>
                </a:lnTo>
                <a:lnTo>
                  <a:pt x="520" y="34"/>
                </a:lnTo>
                <a:lnTo>
                  <a:pt x="515" y="39"/>
                </a:lnTo>
                <a:lnTo>
                  <a:pt x="515" y="44"/>
                </a:lnTo>
                <a:lnTo>
                  <a:pt x="509" y="48"/>
                </a:lnTo>
                <a:lnTo>
                  <a:pt x="509" y="53"/>
                </a:lnTo>
                <a:lnTo>
                  <a:pt x="505" y="64"/>
                </a:lnTo>
                <a:lnTo>
                  <a:pt x="500" y="68"/>
                </a:lnTo>
                <a:lnTo>
                  <a:pt x="495" y="73"/>
                </a:lnTo>
                <a:lnTo>
                  <a:pt x="490" y="83"/>
                </a:lnTo>
                <a:lnTo>
                  <a:pt x="486" y="88"/>
                </a:lnTo>
                <a:lnTo>
                  <a:pt x="476" y="92"/>
                </a:lnTo>
                <a:lnTo>
                  <a:pt x="470" y="103"/>
                </a:lnTo>
                <a:lnTo>
                  <a:pt x="461" y="112"/>
                </a:lnTo>
                <a:lnTo>
                  <a:pt x="451" y="117"/>
                </a:lnTo>
                <a:lnTo>
                  <a:pt x="447" y="127"/>
                </a:lnTo>
                <a:lnTo>
                  <a:pt x="436" y="131"/>
                </a:lnTo>
                <a:lnTo>
                  <a:pt x="427" y="142"/>
                </a:lnTo>
                <a:lnTo>
                  <a:pt x="417" y="147"/>
                </a:lnTo>
                <a:lnTo>
                  <a:pt x="397" y="166"/>
                </a:lnTo>
                <a:lnTo>
                  <a:pt x="373" y="181"/>
                </a:lnTo>
                <a:lnTo>
                  <a:pt x="348" y="195"/>
                </a:lnTo>
                <a:lnTo>
                  <a:pt x="324" y="211"/>
                </a:lnTo>
                <a:lnTo>
                  <a:pt x="300" y="230"/>
                </a:lnTo>
                <a:lnTo>
                  <a:pt x="270" y="240"/>
                </a:lnTo>
                <a:lnTo>
                  <a:pt x="245" y="254"/>
                </a:lnTo>
                <a:lnTo>
                  <a:pt x="221" y="269"/>
                </a:lnTo>
                <a:lnTo>
                  <a:pt x="197" y="279"/>
                </a:lnTo>
                <a:lnTo>
                  <a:pt x="172" y="289"/>
                </a:lnTo>
                <a:lnTo>
                  <a:pt x="147" y="298"/>
                </a:lnTo>
                <a:lnTo>
                  <a:pt x="123" y="309"/>
                </a:lnTo>
                <a:lnTo>
                  <a:pt x="103" y="314"/>
                </a:lnTo>
                <a:lnTo>
                  <a:pt x="89" y="318"/>
                </a:lnTo>
                <a:lnTo>
                  <a:pt x="74" y="318"/>
                </a:lnTo>
                <a:lnTo>
                  <a:pt x="69" y="323"/>
                </a:lnTo>
                <a:lnTo>
                  <a:pt x="59" y="323"/>
                </a:lnTo>
                <a:lnTo>
                  <a:pt x="49" y="323"/>
                </a:lnTo>
                <a:lnTo>
                  <a:pt x="44" y="323"/>
                </a:lnTo>
                <a:lnTo>
                  <a:pt x="39" y="323"/>
                </a:lnTo>
                <a:lnTo>
                  <a:pt x="30" y="323"/>
                </a:lnTo>
                <a:lnTo>
                  <a:pt x="25" y="323"/>
                </a:lnTo>
                <a:lnTo>
                  <a:pt x="20" y="323"/>
                </a:lnTo>
                <a:lnTo>
                  <a:pt x="15" y="318"/>
                </a:lnTo>
                <a:lnTo>
                  <a:pt x="10" y="318"/>
                </a:lnTo>
                <a:lnTo>
                  <a:pt x="5" y="318"/>
                </a:lnTo>
                <a:lnTo>
                  <a:pt x="5" y="314"/>
                </a:lnTo>
                <a:lnTo>
                  <a:pt x="0" y="309"/>
                </a:lnTo>
                <a:lnTo>
                  <a:pt x="0" y="303"/>
                </a:lnTo>
                <a:lnTo>
                  <a:pt x="0" y="298"/>
                </a:lnTo>
                <a:lnTo>
                  <a:pt x="0" y="294"/>
                </a:lnTo>
                <a:lnTo>
                  <a:pt x="0" y="289"/>
                </a:lnTo>
                <a:lnTo>
                  <a:pt x="0" y="284"/>
                </a:lnTo>
                <a:lnTo>
                  <a:pt x="5" y="279"/>
                </a:lnTo>
                <a:lnTo>
                  <a:pt x="5" y="274"/>
                </a:lnTo>
                <a:lnTo>
                  <a:pt x="10" y="264"/>
                </a:lnTo>
                <a:lnTo>
                  <a:pt x="15" y="259"/>
                </a:lnTo>
                <a:lnTo>
                  <a:pt x="20" y="254"/>
                </a:lnTo>
                <a:lnTo>
                  <a:pt x="25" y="250"/>
                </a:lnTo>
                <a:lnTo>
                  <a:pt x="30" y="240"/>
                </a:lnTo>
                <a:lnTo>
                  <a:pt x="39" y="234"/>
                </a:lnTo>
                <a:lnTo>
                  <a:pt x="44" y="230"/>
                </a:lnTo>
                <a:lnTo>
                  <a:pt x="49" y="220"/>
                </a:lnTo>
                <a:lnTo>
                  <a:pt x="59" y="211"/>
                </a:lnTo>
                <a:lnTo>
                  <a:pt x="64" y="206"/>
                </a:lnTo>
                <a:lnTo>
                  <a:pt x="74" y="195"/>
                </a:lnTo>
                <a:lnTo>
                  <a:pt x="83" y="191"/>
                </a:lnTo>
                <a:lnTo>
                  <a:pt x="94" y="181"/>
                </a:lnTo>
                <a:lnTo>
                  <a:pt x="103" y="176"/>
                </a:lnTo>
                <a:lnTo>
                  <a:pt x="123" y="156"/>
                </a:lnTo>
                <a:lnTo>
                  <a:pt x="147" y="142"/>
                </a:lnTo>
                <a:lnTo>
                  <a:pt x="172" y="127"/>
                </a:lnTo>
                <a:lnTo>
                  <a:pt x="197" y="112"/>
                </a:lnTo>
                <a:lnTo>
                  <a:pt x="221" y="92"/>
                </a:lnTo>
                <a:lnTo>
                  <a:pt x="250" y="78"/>
                </a:lnTo>
                <a:lnTo>
                  <a:pt x="275" y="68"/>
                </a:lnTo>
                <a:lnTo>
                  <a:pt x="300" y="53"/>
                </a:lnTo>
                <a:lnTo>
                  <a:pt x="324" y="44"/>
                </a:lnTo>
                <a:lnTo>
                  <a:pt x="348" y="29"/>
                </a:lnTo>
                <a:lnTo>
                  <a:pt x="373" y="24"/>
                </a:lnTo>
                <a:lnTo>
                  <a:pt x="392" y="14"/>
                </a:lnTo>
                <a:lnTo>
                  <a:pt x="417" y="9"/>
                </a:lnTo>
                <a:lnTo>
                  <a:pt x="436" y="5"/>
                </a:lnTo>
                <a:lnTo>
                  <a:pt x="442" y="5"/>
                </a:lnTo>
                <a:lnTo>
                  <a:pt x="451" y="0"/>
                </a:lnTo>
                <a:lnTo>
                  <a:pt x="461" y="0"/>
                </a:lnTo>
                <a:lnTo>
                  <a:pt x="466" y="0"/>
                </a:lnTo>
                <a:lnTo>
                  <a:pt x="476" y="0"/>
                </a:lnTo>
                <a:lnTo>
                  <a:pt x="486" y="0"/>
                </a:lnTo>
                <a:lnTo>
                  <a:pt x="490" y="0"/>
                </a:lnTo>
                <a:lnTo>
                  <a:pt x="495" y="0"/>
                </a:lnTo>
                <a:lnTo>
                  <a:pt x="500" y="0"/>
                </a:lnTo>
                <a:lnTo>
                  <a:pt x="505" y="0"/>
                </a:lnTo>
                <a:lnTo>
                  <a:pt x="509" y="5"/>
                </a:lnTo>
                <a:lnTo>
                  <a:pt x="515" y="9"/>
                </a:lnTo>
                <a:lnTo>
                  <a:pt x="520" y="1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622" name="Freeform 86"/>
          <p:cNvSpPr>
            <a:spLocks/>
          </p:cNvSpPr>
          <p:nvPr/>
        </p:nvSpPr>
        <p:spPr bwMode="auto">
          <a:xfrm>
            <a:off x="8537747" y="4311149"/>
            <a:ext cx="251963" cy="146547"/>
          </a:xfrm>
          <a:custGeom>
            <a:avLst/>
            <a:gdLst/>
            <a:ahLst/>
            <a:cxnLst>
              <a:cxn ang="0">
                <a:pos x="520" y="14"/>
              </a:cxn>
              <a:cxn ang="0">
                <a:pos x="520" y="24"/>
              </a:cxn>
              <a:cxn ang="0">
                <a:pos x="520" y="34"/>
              </a:cxn>
              <a:cxn ang="0">
                <a:pos x="515" y="44"/>
              </a:cxn>
              <a:cxn ang="0">
                <a:pos x="509" y="53"/>
              </a:cxn>
              <a:cxn ang="0">
                <a:pos x="500" y="68"/>
              </a:cxn>
              <a:cxn ang="0">
                <a:pos x="490" y="83"/>
              </a:cxn>
              <a:cxn ang="0">
                <a:pos x="476" y="92"/>
              </a:cxn>
              <a:cxn ang="0">
                <a:pos x="461" y="112"/>
              </a:cxn>
              <a:cxn ang="0">
                <a:pos x="447" y="127"/>
              </a:cxn>
              <a:cxn ang="0">
                <a:pos x="427" y="142"/>
              </a:cxn>
              <a:cxn ang="0">
                <a:pos x="397" y="161"/>
              </a:cxn>
              <a:cxn ang="0">
                <a:pos x="348" y="195"/>
              </a:cxn>
              <a:cxn ang="0">
                <a:pos x="300" y="225"/>
              </a:cxn>
              <a:cxn ang="0">
                <a:pos x="245" y="254"/>
              </a:cxn>
              <a:cxn ang="0">
                <a:pos x="197" y="279"/>
              </a:cxn>
              <a:cxn ang="0">
                <a:pos x="147" y="298"/>
              </a:cxn>
              <a:cxn ang="0">
                <a:pos x="103" y="314"/>
              </a:cxn>
              <a:cxn ang="0">
                <a:pos x="74" y="318"/>
              </a:cxn>
              <a:cxn ang="0">
                <a:pos x="59" y="323"/>
              </a:cxn>
              <a:cxn ang="0">
                <a:pos x="44" y="323"/>
              </a:cxn>
              <a:cxn ang="0">
                <a:pos x="30" y="323"/>
              </a:cxn>
              <a:cxn ang="0">
                <a:pos x="20" y="323"/>
              </a:cxn>
              <a:cxn ang="0">
                <a:pos x="10" y="318"/>
              </a:cxn>
              <a:cxn ang="0">
                <a:pos x="5" y="314"/>
              </a:cxn>
              <a:cxn ang="0">
                <a:pos x="0" y="303"/>
              </a:cxn>
              <a:cxn ang="0">
                <a:pos x="0" y="294"/>
              </a:cxn>
              <a:cxn ang="0">
                <a:pos x="0" y="284"/>
              </a:cxn>
              <a:cxn ang="0">
                <a:pos x="5" y="274"/>
              </a:cxn>
              <a:cxn ang="0">
                <a:pos x="15" y="259"/>
              </a:cxn>
              <a:cxn ang="0">
                <a:pos x="25" y="250"/>
              </a:cxn>
              <a:cxn ang="0">
                <a:pos x="39" y="234"/>
              </a:cxn>
              <a:cxn ang="0">
                <a:pos x="49" y="220"/>
              </a:cxn>
              <a:cxn ang="0">
                <a:pos x="64" y="206"/>
              </a:cxn>
              <a:cxn ang="0">
                <a:pos x="83" y="191"/>
              </a:cxn>
              <a:cxn ang="0">
                <a:pos x="103" y="176"/>
              </a:cxn>
              <a:cxn ang="0">
                <a:pos x="147" y="142"/>
              </a:cxn>
              <a:cxn ang="0">
                <a:pos x="197" y="112"/>
              </a:cxn>
              <a:cxn ang="0">
                <a:pos x="250" y="78"/>
              </a:cxn>
              <a:cxn ang="0">
                <a:pos x="300" y="53"/>
              </a:cxn>
              <a:cxn ang="0">
                <a:pos x="348" y="29"/>
              </a:cxn>
              <a:cxn ang="0">
                <a:pos x="392" y="14"/>
              </a:cxn>
              <a:cxn ang="0">
                <a:pos x="436" y="5"/>
              </a:cxn>
              <a:cxn ang="0">
                <a:pos x="451" y="0"/>
              </a:cxn>
              <a:cxn ang="0">
                <a:pos x="466" y="0"/>
              </a:cxn>
              <a:cxn ang="0">
                <a:pos x="486" y="0"/>
              </a:cxn>
              <a:cxn ang="0">
                <a:pos x="495" y="0"/>
              </a:cxn>
              <a:cxn ang="0">
                <a:pos x="505" y="0"/>
              </a:cxn>
              <a:cxn ang="0">
                <a:pos x="515" y="9"/>
              </a:cxn>
            </a:cxnLst>
            <a:rect l="0" t="0" r="r" b="b"/>
            <a:pathLst>
              <a:path w="520" h="323">
                <a:moveTo>
                  <a:pt x="520" y="14"/>
                </a:moveTo>
                <a:lnTo>
                  <a:pt x="520" y="14"/>
                </a:lnTo>
                <a:lnTo>
                  <a:pt x="520" y="19"/>
                </a:lnTo>
                <a:lnTo>
                  <a:pt x="520" y="24"/>
                </a:lnTo>
                <a:lnTo>
                  <a:pt x="520" y="29"/>
                </a:lnTo>
                <a:lnTo>
                  <a:pt x="520" y="34"/>
                </a:lnTo>
                <a:lnTo>
                  <a:pt x="515" y="39"/>
                </a:lnTo>
                <a:lnTo>
                  <a:pt x="515" y="44"/>
                </a:lnTo>
                <a:lnTo>
                  <a:pt x="509" y="48"/>
                </a:lnTo>
                <a:lnTo>
                  <a:pt x="509" y="53"/>
                </a:lnTo>
                <a:lnTo>
                  <a:pt x="505" y="64"/>
                </a:lnTo>
                <a:lnTo>
                  <a:pt x="500" y="68"/>
                </a:lnTo>
                <a:lnTo>
                  <a:pt x="495" y="73"/>
                </a:lnTo>
                <a:lnTo>
                  <a:pt x="490" y="83"/>
                </a:lnTo>
                <a:lnTo>
                  <a:pt x="486" y="88"/>
                </a:lnTo>
                <a:lnTo>
                  <a:pt x="476" y="92"/>
                </a:lnTo>
                <a:lnTo>
                  <a:pt x="470" y="103"/>
                </a:lnTo>
                <a:lnTo>
                  <a:pt x="461" y="112"/>
                </a:lnTo>
                <a:lnTo>
                  <a:pt x="451" y="117"/>
                </a:lnTo>
                <a:lnTo>
                  <a:pt x="447" y="127"/>
                </a:lnTo>
                <a:lnTo>
                  <a:pt x="436" y="131"/>
                </a:lnTo>
                <a:lnTo>
                  <a:pt x="427" y="142"/>
                </a:lnTo>
                <a:lnTo>
                  <a:pt x="417" y="147"/>
                </a:lnTo>
                <a:lnTo>
                  <a:pt x="397" y="161"/>
                </a:lnTo>
                <a:lnTo>
                  <a:pt x="373" y="181"/>
                </a:lnTo>
                <a:lnTo>
                  <a:pt x="348" y="195"/>
                </a:lnTo>
                <a:lnTo>
                  <a:pt x="324" y="211"/>
                </a:lnTo>
                <a:lnTo>
                  <a:pt x="300" y="225"/>
                </a:lnTo>
                <a:lnTo>
                  <a:pt x="270" y="240"/>
                </a:lnTo>
                <a:lnTo>
                  <a:pt x="245" y="254"/>
                </a:lnTo>
                <a:lnTo>
                  <a:pt x="221" y="269"/>
                </a:lnTo>
                <a:lnTo>
                  <a:pt x="197" y="279"/>
                </a:lnTo>
                <a:lnTo>
                  <a:pt x="172" y="289"/>
                </a:lnTo>
                <a:lnTo>
                  <a:pt x="147" y="298"/>
                </a:lnTo>
                <a:lnTo>
                  <a:pt x="123" y="309"/>
                </a:lnTo>
                <a:lnTo>
                  <a:pt x="103" y="314"/>
                </a:lnTo>
                <a:lnTo>
                  <a:pt x="83" y="318"/>
                </a:lnTo>
                <a:lnTo>
                  <a:pt x="74" y="318"/>
                </a:lnTo>
                <a:lnTo>
                  <a:pt x="69" y="323"/>
                </a:lnTo>
                <a:lnTo>
                  <a:pt x="59" y="323"/>
                </a:lnTo>
                <a:lnTo>
                  <a:pt x="49" y="323"/>
                </a:lnTo>
                <a:lnTo>
                  <a:pt x="44" y="323"/>
                </a:lnTo>
                <a:lnTo>
                  <a:pt x="39" y="323"/>
                </a:lnTo>
                <a:lnTo>
                  <a:pt x="30" y="323"/>
                </a:lnTo>
                <a:lnTo>
                  <a:pt x="25" y="323"/>
                </a:lnTo>
                <a:lnTo>
                  <a:pt x="20" y="323"/>
                </a:lnTo>
                <a:lnTo>
                  <a:pt x="15" y="318"/>
                </a:lnTo>
                <a:lnTo>
                  <a:pt x="10" y="318"/>
                </a:lnTo>
                <a:lnTo>
                  <a:pt x="5" y="318"/>
                </a:lnTo>
                <a:lnTo>
                  <a:pt x="5" y="314"/>
                </a:lnTo>
                <a:lnTo>
                  <a:pt x="0" y="309"/>
                </a:lnTo>
                <a:lnTo>
                  <a:pt x="0" y="303"/>
                </a:lnTo>
                <a:lnTo>
                  <a:pt x="0" y="298"/>
                </a:lnTo>
                <a:lnTo>
                  <a:pt x="0" y="294"/>
                </a:lnTo>
                <a:lnTo>
                  <a:pt x="0" y="289"/>
                </a:lnTo>
                <a:lnTo>
                  <a:pt x="0" y="284"/>
                </a:lnTo>
                <a:lnTo>
                  <a:pt x="5" y="279"/>
                </a:lnTo>
                <a:lnTo>
                  <a:pt x="5" y="274"/>
                </a:lnTo>
                <a:lnTo>
                  <a:pt x="10" y="264"/>
                </a:lnTo>
                <a:lnTo>
                  <a:pt x="15" y="259"/>
                </a:lnTo>
                <a:lnTo>
                  <a:pt x="20" y="254"/>
                </a:lnTo>
                <a:lnTo>
                  <a:pt x="25" y="250"/>
                </a:lnTo>
                <a:lnTo>
                  <a:pt x="30" y="240"/>
                </a:lnTo>
                <a:lnTo>
                  <a:pt x="39" y="234"/>
                </a:lnTo>
                <a:lnTo>
                  <a:pt x="44" y="225"/>
                </a:lnTo>
                <a:lnTo>
                  <a:pt x="49" y="220"/>
                </a:lnTo>
                <a:lnTo>
                  <a:pt x="59" y="211"/>
                </a:lnTo>
                <a:lnTo>
                  <a:pt x="64" y="206"/>
                </a:lnTo>
                <a:lnTo>
                  <a:pt x="74" y="195"/>
                </a:lnTo>
                <a:lnTo>
                  <a:pt x="83" y="191"/>
                </a:lnTo>
                <a:lnTo>
                  <a:pt x="94" y="181"/>
                </a:lnTo>
                <a:lnTo>
                  <a:pt x="103" y="176"/>
                </a:lnTo>
                <a:lnTo>
                  <a:pt x="123" y="156"/>
                </a:lnTo>
                <a:lnTo>
                  <a:pt x="147" y="142"/>
                </a:lnTo>
                <a:lnTo>
                  <a:pt x="172" y="127"/>
                </a:lnTo>
                <a:lnTo>
                  <a:pt x="197" y="112"/>
                </a:lnTo>
                <a:lnTo>
                  <a:pt x="221" y="92"/>
                </a:lnTo>
                <a:lnTo>
                  <a:pt x="250" y="78"/>
                </a:lnTo>
                <a:lnTo>
                  <a:pt x="275" y="68"/>
                </a:lnTo>
                <a:lnTo>
                  <a:pt x="300" y="53"/>
                </a:lnTo>
                <a:lnTo>
                  <a:pt x="324" y="44"/>
                </a:lnTo>
                <a:lnTo>
                  <a:pt x="348" y="29"/>
                </a:lnTo>
                <a:lnTo>
                  <a:pt x="373" y="24"/>
                </a:lnTo>
                <a:lnTo>
                  <a:pt x="392" y="14"/>
                </a:lnTo>
                <a:lnTo>
                  <a:pt x="412" y="9"/>
                </a:lnTo>
                <a:lnTo>
                  <a:pt x="436" y="5"/>
                </a:lnTo>
                <a:lnTo>
                  <a:pt x="442" y="5"/>
                </a:lnTo>
                <a:lnTo>
                  <a:pt x="451" y="0"/>
                </a:lnTo>
                <a:lnTo>
                  <a:pt x="461" y="0"/>
                </a:lnTo>
                <a:lnTo>
                  <a:pt x="466" y="0"/>
                </a:lnTo>
                <a:lnTo>
                  <a:pt x="476" y="0"/>
                </a:lnTo>
                <a:lnTo>
                  <a:pt x="486" y="0"/>
                </a:lnTo>
                <a:lnTo>
                  <a:pt x="490" y="0"/>
                </a:lnTo>
                <a:lnTo>
                  <a:pt x="495" y="0"/>
                </a:lnTo>
                <a:lnTo>
                  <a:pt x="500" y="0"/>
                </a:lnTo>
                <a:lnTo>
                  <a:pt x="505" y="0"/>
                </a:lnTo>
                <a:lnTo>
                  <a:pt x="509" y="5"/>
                </a:lnTo>
                <a:lnTo>
                  <a:pt x="515" y="9"/>
                </a:lnTo>
                <a:lnTo>
                  <a:pt x="520" y="14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623" name="Freeform 87"/>
          <p:cNvSpPr>
            <a:spLocks/>
          </p:cNvSpPr>
          <p:nvPr/>
        </p:nvSpPr>
        <p:spPr bwMode="auto">
          <a:xfrm>
            <a:off x="1545432" y="3835895"/>
            <a:ext cx="278177" cy="95872"/>
          </a:xfrm>
          <a:custGeom>
            <a:avLst/>
            <a:gdLst/>
            <a:ahLst/>
            <a:cxnLst>
              <a:cxn ang="0">
                <a:pos x="0" y="177"/>
              </a:cxn>
              <a:cxn ang="0">
                <a:pos x="0" y="167"/>
              </a:cxn>
              <a:cxn ang="0">
                <a:pos x="5" y="162"/>
              </a:cxn>
              <a:cxn ang="0">
                <a:pos x="10" y="153"/>
              </a:cxn>
              <a:cxn ang="0">
                <a:pos x="19" y="142"/>
              </a:cxn>
              <a:cxn ang="0">
                <a:pos x="29" y="133"/>
              </a:cxn>
              <a:cxn ang="0">
                <a:pos x="44" y="123"/>
              </a:cxn>
              <a:cxn ang="0">
                <a:pos x="58" y="114"/>
              </a:cxn>
              <a:cxn ang="0">
                <a:pos x="78" y="103"/>
              </a:cxn>
              <a:cxn ang="0">
                <a:pos x="97" y="94"/>
              </a:cxn>
              <a:cxn ang="0">
                <a:pos x="122" y="84"/>
              </a:cxn>
              <a:cxn ang="0">
                <a:pos x="156" y="69"/>
              </a:cxn>
              <a:cxn ang="0">
                <a:pos x="211" y="50"/>
              </a:cxn>
              <a:cxn ang="0">
                <a:pos x="269" y="30"/>
              </a:cxn>
              <a:cxn ang="0">
                <a:pos x="328" y="16"/>
              </a:cxn>
              <a:cxn ang="0">
                <a:pos x="381" y="5"/>
              </a:cxn>
              <a:cxn ang="0">
                <a:pos x="431" y="0"/>
              </a:cxn>
              <a:cxn ang="0">
                <a:pos x="465" y="0"/>
              </a:cxn>
              <a:cxn ang="0">
                <a:pos x="484" y="0"/>
              </a:cxn>
              <a:cxn ang="0">
                <a:pos x="504" y="0"/>
              </a:cxn>
              <a:cxn ang="0">
                <a:pos x="524" y="0"/>
              </a:cxn>
              <a:cxn ang="0">
                <a:pos x="539" y="5"/>
              </a:cxn>
              <a:cxn ang="0">
                <a:pos x="548" y="5"/>
              </a:cxn>
              <a:cxn ang="0">
                <a:pos x="558" y="11"/>
              </a:cxn>
              <a:cxn ang="0">
                <a:pos x="568" y="16"/>
              </a:cxn>
              <a:cxn ang="0">
                <a:pos x="573" y="25"/>
              </a:cxn>
              <a:cxn ang="0">
                <a:pos x="573" y="35"/>
              </a:cxn>
              <a:cxn ang="0">
                <a:pos x="573" y="45"/>
              </a:cxn>
              <a:cxn ang="0">
                <a:pos x="568" y="55"/>
              </a:cxn>
              <a:cxn ang="0">
                <a:pos x="558" y="64"/>
              </a:cxn>
              <a:cxn ang="0">
                <a:pos x="548" y="74"/>
              </a:cxn>
              <a:cxn ang="0">
                <a:pos x="539" y="84"/>
              </a:cxn>
              <a:cxn ang="0">
                <a:pos x="524" y="94"/>
              </a:cxn>
              <a:cxn ang="0">
                <a:pos x="504" y="103"/>
              </a:cxn>
              <a:cxn ang="0">
                <a:pos x="484" y="114"/>
              </a:cxn>
              <a:cxn ang="0">
                <a:pos x="465" y="123"/>
              </a:cxn>
              <a:cxn ang="0">
                <a:pos x="441" y="133"/>
              </a:cxn>
              <a:cxn ang="0">
                <a:pos x="392" y="153"/>
              </a:cxn>
              <a:cxn ang="0">
                <a:pos x="338" y="167"/>
              </a:cxn>
              <a:cxn ang="0">
                <a:pos x="278" y="187"/>
              </a:cxn>
              <a:cxn ang="0">
                <a:pos x="220" y="197"/>
              </a:cxn>
              <a:cxn ang="0">
                <a:pos x="166" y="206"/>
              </a:cxn>
              <a:cxn ang="0">
                <a:pos x="117" y="211"/>
              </a:cxn>
              <a:cxn ang="0">
                <a:pos x="97" y="211"/>
              </a:cxn>
              <a:cxn ang="0">
                <a:pos x="78" y="211"/>
              </a:cxn>
              <a:cxn ang="0">
                <a:pos x="58" y="211"/>
              </a:cxn>
              <a:cxn ang="0">
                <a:pos x="44" y="206"/>
              </a:cxn>
              <a:cxn ang="0">
                <a:pos x="29" y="206"/>
              </a:cxn>
              <a:cxn ang="0">
                <a:pos x="19" y="202"/>
              </a:cxn>
              <a:cxn ang="0">
                <a:pos x="10" y="197"/>
              </a:cxn>
              <a:cxn ang="0">
                <a:pos x="0" y="187"/>
              </a:cxn>
            </a:cxnLst>
            <a:rect l="0" t="0" r="r" b="b"/>
            <a:pathLst>
              <a:path w="573" h="211">
                <a:moveTo>
                  <a:pt x="0" y="181"/>
                </a:moveTo>
                <a:lnTo>
                  <a:pt x="0" y="177"/>
                </a:lnTo>
                <a:lnTo>
                  <a:pt x="0" y="172"/>
                </a:lnTo>
                <a:lnTo>
                  <a:pt x="0" y="167"/>
                </a:lnTo>
                <a:lnTo>
                  <a:pt x="5" y="167"/>
                </a:lnTo>
                <a:lnTo>
                  <a:pt x="5" y="162"/>
                </a:lnTo>
                <a:lnTo>
                  <a:pt x="10" y="158"/>
                </a:lnTo>
                <a:lnTo>
                  <a:pt x="10" y="153"/>
                </a:lnTo>
                <a:lnTo>
                  <a:pt x="14" y="147"/>
                </a:lnTo>
                <a:lnTo>
                  <a:pt x="19" y="142"/>
                </a:lnTo>
                <a:lnTo>
                  <a:pt x="24" y="138"/>
                </a:lnTo>
                <a:lnTo>
                  <a:pt x="29" y="133"/>
                </a:lnTo>
                <a:lnTo>
                  <a:pt x="39" y="128"/>
                </a:lnTo>
                <a:lnTo>
                  <a:pt x="44" y="123"/>
                </a:lnTo>
                <a:lnTo>
                  <a:pt x="53" y="119"/>
                </a:lnTo>
                <a:lnTo>
                  <a:pt x="58" y="114"/>
                </a:lnTo>
                <a:lnTo>
                  <a:pt x="69" y="108"/>
                </a:lnTo>
                <a:lnTo>
                  <a:pt x="78" y="103"/>
                </a:lnTo>
                <a:lnTo>
                  <a:pt x="88" y="99"/>
                </a:lnTo>
                <a:lnTo>
                  <a:pt x="97" y="94"/>
                </a:lnTo>
                <a:lnTo>
                  <a:pt x="108" y="89"/>
                </a:lnTo>
                <a:lnTo>
                  <a:pt x="122" y="84"/>
                </a:lnTo>
                <a:lnTo>
                  <a:pt x="132" y="79"/>
                </a:lnTo>
                <a:lnTo>
                  <a:pt x="156" y="69"/>
                </a:lnTo>
                <a:lnTo>
                  <a:pt x="181" y="59"/>
                </a:lnTo>
                <a:lnTo>
                  <a:pt x="211" y="50"/>
                </a:lnTo>
                <a:lnTo>
                  <a:pt x="239" y="39"/>
                </a:lnTo>
                <a:lnTo>
                  <a:pt x="269" y="30"/>
                </a:lnTo>
                <a:lnTo>
                  <a:pt x="298" y="25"/>
                </a:lnTo>
                <a:lnTo>
                  <a:pt x="328" y="16"/>
                </a:lnTo>
                <a:lnTo>
                  <a:pt x="353" y="11"/>
                </a:lnTo>
                <a:lnTo>
                  <a:pt x="381" y="5"/>
                </a:lnTo>
                <a:lnTo>
                  <a:pt x="406" y="5"/>
                </a:lnTo>
                <a:lnTo>
                  <a:pt x="431" y="0"/>
                </a:lnTo>
                <a:lnTo>
                  <a:pt x="455" y="0"/>
                </a:lnTo>
                <a:lnTo>
                  <a:pt x="465" y="0"/>
                </a:lnTo>
                <a:lnTo>
                  <a:pt x="475" y="0"/>
                </a:lnTo>
                <a:lnTo>
                  <a:pt x="484" y="0"/>
                </a:lnTo>
                <a:lnTo>
                  <a:pt x="495" y="0"/>
                </a:lnTo>
                <a:lnTo>
                  <a:pt x="504" y="0"/>
                </a:lnTo>
                <a:lnTo>
                  <a:pt x="514" y="0"/>
                </a:lnTo>
                <a:lnTo>
                  <a:pt x="524" y="0"/>
                </a:lnTo>
                <a:lnTo>
                  <a:pt x="529" y="0"/>
                </a:lnTo>
                <a:lnTo>
                  <a:pt x="539" y="5"/>
                </a:lnTo>
                <a:lnTo>
                  <a:pt x="544" y="5"/>
                </a:lnTo>
                <a:lnTo>
                  <a:pt x="548" y="5"/>
                </a:lnTo>
                <a:lnTo>
                  <a:pt x="553" y="11"/>
                </a:lnTo>
                <a:lnTo>
                  <a:pt x="558" y="11"/>
                </a:lnTo>
                <a:lnTo>
                  <a:pt x="564" y="16"/>
                </a:lnTo>
                <a:lnTo>
                  <a:pt x="568" y="16"/>
                </a:lnTo>
                <a:lnTo>
                  <a:pt x="568" y="20"/>
                </a:lnTo>
                <a:lnTo>
                  <a:pt x="573" y="25"/>
                </a:lnTo>
                <a:lnTo>
                  <a:pt x="573" y="30"/>
                </a:lnTo>
                <a:lnTo>
                  <a:pt x="573" y="35"/>
                </a:lnTo>
                <a:lnTo>
                  <a:pt x="573" y="39"/>
                </a:lnTo>
                <a:lnTo>
                  <a:pt x="573" y="45"/>
                </a:lnTo>
                <a:lnTo>
                  <a:pt x="568" y="50"/>
                </a:lnTo>
                <a:lnTo>
                  <a:pt x="568" y="55"/>
                </a:lnTo>
                <a:lnTo>
                  <a:pt x="564" y="59"/>
                </a:lnTo>
                <a:lnTo>
                  <a:pt x="558" y="64"/>
                </a:lnTo>
                <a:lnTo>
                  <a:pt x="553" y="69"/>
                </a:lnTo>
                <a:lnTo>
                  <a:pt x="548" y="74"/>
                </a:lnTo>
                <a:lnTo>
                  <a:pt x="544" y="79"/>
                </a:lnTo>
                <a:lnTo>
                  <a:pt x="539" y="84"/>
                </a:lnTo>
                <a:lnTo>
                  <a:pt x="529" y="89"/>
                </a:lnTo>
                <a:lnTo>
                  <a:pt x="524" y="94"/>
                </a:lnTo>
                <a:lnTo>
                  <a:pt x="514" y="99"/>
                </a:lnTo>
                <a:lnTo>
                  <a:pt x="504" y="103"/>
                </a:lnTo>
                <a:lnTo>
                  <a:pt x="495" y="108"/>
                </a:lnTo>
                <a:lnTo>
                  <a:pt x="484" y="114"/>
                </a:lnTo>
                <a:lnTo>
                  <a:pt x="475" y="119"/>
                </a:lnTo>
                <a:lnTo>
                  <a:pt x="465" y="123"/>
                </a:lnTo>
                <a:lnTo>
                  <a:pt x="450" y="128"/>
                </a:lnTo>
                <a:lnTo>
                  <a:pt x="441" y="133"/>
                </a:lnTo>
                <a:lnTo>
                  <a:pt x="416" y="142"/>
                </a:lnTo>
                <a:lnTo>
                  <a:pt x="392" y="153"/>
                </a:lnTo>
                <a:lnTo>
                  <a:pt x="362" y="162"/>
                </a:lnTo>
                <a:lnTo>
                  <a:pt x="338" y="167"/>
                </a:lnTo>
                <a:lnTo>
                  <a:pt x="308" y="177"/>
                </a:lnTo>
                <a:lnTo>
                  <a:pt x="278" y="187"/>
                </a:lnTo>
                <a:lnTo>
                  <a:pt x="250" y="192"/>
                </a:lnTo>
                <a:lnTo>
                  <a:pt x="220" y="197"/>
                </a:lnTo>
                <a:lnTo>
                  <a:pt x="195" y="202"/>
                </a:lnTo>
                <a:lnTo>
                  <a:pt x="166" y="206"/>
                </a:lnTo>
                <a:lnTo>
                  <a:pt x="142" y="211"/>
                </a:lnTo>
                <a:lnTo>
                  <a:pt x="117" y="211"/>
                </a:lnTo>
                <a:lnTo>
                  <a:pt x="108" y="211"/>
                </a:lnTo>
                <a:lnTo>
                  <a:pt x="97" y="211"/>
                </a:lnTo>
                <a:lnTo>
                  <a:pt x="88" y="211"/>
                </a:lnTo>
                <a:lnTo>
                  <a:pt x="78" y="211"/>
                </a:lnTo>
                <a:lnTo>
                  <a:pt x="69" y="211"/>
                </a:lnTo>
                <a:lnTo>
                  <a:pt x="58" y="211"/>
                </a:lnTo>
                <a:lnTo>
                  <a:pt x="49" y="211"/>
                </a:lnTo>
                <a:lnTo>
                  <a:pt x="44" y="206"/>
                </a:lnTo>
                <a:lnTo>
                  <a:pt x="34" y="206"/>
                </a:lnTo>
                <a:lnTo>
                  <a:pt x="29" y="206"/>
                </a:lnTo>
                <a:lnTo>
                  <a:pt x="24" y="202"/>
                </a:lnTo>
                <a:lnTo>
                  <a:pt x="19" y="202"/>
                </a:lnTo>
                <a:lnTo>
                  <a:pt x="14" y="197"/>
                </a:lnTo>
                <a:lnTo>
                  <a:pt x="10" y="197"/>
                </a:lnTo>
                <a:lnTo>
                  <a:pt x="5" y="192"/>
                </a:lnTo>
                <a:lnTo>
                  <a:pt x="0" y="187"/>
                </a:lnTo>
                <a:lnTo>
                  <a:pt x="0" y="18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624" name="Freeform 88"/>
          <p:cNvSpPr>
            <a:spLocks/>
          </p:cNvSpPr>
          <p:nvPr/>
        </p:nvSpPr>
        <p:spPr bwMode="auto">
          <a:xfrm>
            <a:off x="1545432" y="3835895"/>
            <a:ext cx="278177" cy="95872"/>
          </a:xfrm>
          <a:custGeom>
            <a:avLst/>
            <a:gdLst/>
            <a:ahLst/>
            <a:cxnLst>
              <a:cxn ang="0">
                <a:pos x="0" y="177"/>
              </a:cxn>
              <a:cxn ang="0">
                <a:pos x="0" y="167"/>
              </a:cxn>
              <a:cxn ang="0">
                <a:pos x="5" y="162"/>
              </a:cxn>
              <a:cxn ang="0">
                <a:pos x="10" y="153"/>
              </a:cxn>
              <a:cxn ang="0">
                <a:pos x="19" y="142"/>
              </a:cxn>
              <a:cxn ang="0">
                <a:pos x="29" y="133"/>
              </a:cxn>
              <a:cxn ang="0">
                <a:pos x="44" y="123"/>
              </a:cxn>
              <a:cxn ang="0">
                <a:pos x="58" y="114"/>
              </a:cxn>
              <a:cxn ang="0">
                <a:pos x="78" y="103"/>
              </a:cxn>
              <a:cxn ang="0">
                <a:pos x="97" y="94"/>
              </a:cxn>
              <a:cxn ang="0">
                <a:pos x="122" y="84"/>
              </a:cxn>
              <a:cxn ang="0">
                <a:pos x="156" y="69"/>
              </a:cxn>
              <a:cxn ang="0">
                <a:pos x="211" y="50"/>
              </a:cxn>
              <a:cxn ang="0">
                <a:pos x="269" y="30"/>
              </a:cxn>
              <a:cxn ang="0">
                <a:pos x="323" y="16"/>
              </a:cxn>
              <a:cxn ang="0">
                <a:pos x="381" y="5"/>
              </a:cxn>
              <a:cxn ang="0">
                <a:pos x="431" y="0"/>
              </a:cxn>
              <a:cxn ang="0">
                <a:pos x="465" y="0"/>
              </a:cxn>
              <a:cxn ang="0">
                <a:pos x="484" y="0"/>
              </a:cxn>
              <a:cxn ang="0">
                <a:pos x="504" y="0"/>
              </a:cxn>
              <a:cxn ang="0">
                <a:pos x="524" y="0"/>
              </a:cxn>
              <a:cxn ang="0">
                <a:pos x="539" y="5"/>
              </a:cxn>
              <a:cxn ang="0">
                <a:pos x="548" y="5"/>
              </a:cxn>
              <a:cxn ang="0">
                <a:pos x="558" y="11"/>
              </a:cxn>
              <a:cxn ang="0">
                <a:pos x="568" y="16"/>
              </a:cxn>
              <a:cxn ang="0">
                <a:pos x="573" y="25"/>
              </a:cxn>
              <a:cxn ang="0">
                <a:pos x="573" y="35"/>
              </a:cxn>
              <a:cxn ang="0">
                <a:pos x="573" y="45"/>
              </a:cxn>
              <a:cxn ang="0">
                <a:pos x="568" y="55"/>
              </a:cxn>
              <a:cxn ang="0">
                <a:pos x="558" y="64"/>
              </a:cxn>
              <a:cxn ang="0">
                <a:pos x="548" y="74"/>
              </a:cxn>
              <a:cxn ang="0">
                <a:pos x="539" y="84"/>
              </a:cxn>
              <a:cxn ang="0">
                <a:pos x="519" y="94"/>
              </a:cxn>
              <a:cxn ang="0">
                <a:pos x="504" y="103"/>
              </a:cxn>
              <a:cxn ang="0">
                <a:pos x="484" y="114"/>
              </a:cxn>
              <a:cxn ang="0">
                <a:pos x="465" y="123"/>
              </a:cxn>
              <a:cxn ang="0">
                <a:pos x="441" y="133"/>
              </a:cxn>
              <a:cxn ang="0">
                <a:pos x="392" y="153"/>
              </a:cxn>
              <a:cxn ang="0">
                <a:pos x="338" y="167"/>
              </a:cxn>
              <a:cxn ang="0">
                <a:pos x="278" y="187"/>
              </a:cxn>
              <a:cxn ang="0">
                <a:pos x="220" y="197"/>
              </a:cxn>
              <a:cxn ang="0">
                <a:pos x="166" y="206"/>
              </a:cxn>
              <a:cxn ang="0">
                <a:pos x="117" y="211"/>
              </a:cxn>
              <a:cxn ang="0">
                <a:pos x="97" y="211"/>
              </a:cxn>
              <a:cxn ang="0">
                <a:pos x="78" y="211"/>
              </a:cxn>
              <a:cxn ang="0">
                <a:pos x="58" y="211"/>
              </a:cxn>
              <a:cxn ang="0">
                <a:pos x="44" y="206"/>
              </a:cxn>
              <a:cxn ang="0">
                <a:pos x="29" y="206"/>
              </a:cxn>
              <a:cxn ang="0">
                <a:pos x="19" y="202"/>
              </a:cxn>
              <a:cxn ang="0">
                <a:pos x="10" y="197"/>
              </a:cxn>
              <a:cxn ang="0">
                <a:pos x="0" y="187"/>
              </a:cxn>
            </a:cxnLst>
            <a:rect l="0" t="0" r="r" b="b"/>
            <a:pathLst>
              <a:path w="573" h="211">
                <a:moveTo>
                  <a:pt x="0" y="181"/>
                </a:moveTo>
                <a:lnTo>
                  <a:pt x="0" y="177"/>
                </a:lnTo>
                <a:lnTo>
                  <a:pt x="0" y="172"/>
                </a:lnTo>
                <a:lnTo>
                  <a:pt x="0" y="167"/>
                </a:lnTo>
                <a:lnTo>
                  <a:pt x="5" y="167"/>
                </a:lnTo>
                <a:lnTo>
                  <a:pt x="5" y="162"/>
                </a:lnTo>
                <a:lnTo>
                  <a:pt x="10" y="158"/>
                </a:lnTo>
                <a:lnTo>
                  <a:pt x="10" y="153"/>
                </a:lnTo>
                <a:lnTo>
                  <a:pt x="14" y="147"/>
                </a:lnTo>
                <a:lnTo>
                  <a:pt x="19" y="142"/>
                </a:lnTo>
                <a:lnTo>
                  <a:pt x="24" y="138"/>
                </a:lnTo>
                <a:lnTo>
                  <a:pt x="29" y="133"/>
                </a:lnTo>
                <a:lnTo>
                  <a:pt x="39" y="128"/>
                </a:lnTo>
                <a:lnTo>
                  <a:pt x="44" y="123"/>
                </a:lnTo>
                <a:lnTo>
                  <a:pt x="53" y="119"/>
                </a:lnTo>
                <a:lnTo>
                  <a:pt x="58" y="114"/>
                </a:lnTo>
                <a:lnTo>
                  <a:pt x="69" y="108"/>
                </a:lnTo>
                <a:lnTo>
                  <a:pt x="78" y="103"/>
                </a:lnTo>
                <a:lnTo>
                  <a:pt x="88" y="99"/>
                </a:lnTo>
                <a:lnTo>
                  <a:pt x="97" y="94"/>
                </a:lnTo>
                <a:lnTo>
                  <a:pt x="108" y="89"/>
                </a:lnTo>
                <a:lnTo>
                  <a:pt x="122" y="84"/>
                </a:lnTo>
                <a:lnTo>
                  <a:pt x="132" y="79"/>
                </a:lnTo>
                <a:lnTo>
                  <a:pt x="156" y="69"/>
                </a:lnTo>
                <a:lnTo>
                  <a:pt x="181" y="55"/>
                </a:lnTo>
                <a:lnTo>
                  <a:pt x="211" y="50"/>
                </a:lnTo>
                <a:lnTo>
                  <a:pt x="239" y="39"/>
                </a:lnTo>
                <a:lnTo>
                  <a:pt x="269" y="30"/>
                </a:lnTo>
                <a:lnTo>
                  <a:pt x="298" y="25"/>
                </a:lnTo>
                <a:lnTo>
                  <a:pt x="323" y="16"/>
                </a:lnTo>
                <a:lnTo>
                  <a:pt x="353" y="11"/>
                </a:lnTo>
                <a:lnTo>
                  <a:pt x="381" y="5"/>
                </a:lnTo>
                <a:lnTo>
                  <a:pt x="406" y="5"/>
                </a:lnTo>
                <a:lnTo>
                  <a:pt x="431" y="0"/>
                </a:lnTo>
                <a:lnTo>
                  <a:pt x="455" y="0"/>
                </a:lnTo>
                <a:lnTo>
                  <a:pt x="465" y="0"/>
                </a:lnTo>
                <a:lnTo>
                  <a:pt x="475" y="0"/>
                </a:lnTo>
                <a:lnTo>
                  <a:pt x="484" y="0"/>
                </a:lnTo>
                <a:lnTo>
                  <a:pt x="495" y="0"/>
                </a:lnTo>
                <a:lnTo>
                  <a:pt x="504" y="0"/>
                </a:lnTo>
                <a:lnTo>
                  <a:pt x="514" y="0"/>
                </a:lnTo>
                <a:lnTo>
                  <a:pt x="524" y="0"/>
                </a:lnTo>
                <a:lnTo>
                  <a:pt x="529" y="0"/>
                </a:lnTo>
                <a:lnTo>
                  <a:pt x="539" y="5"/>
                </a:lnTo>
                <a:lnTo>
                  <a:pt x="544" y="5"/>
                </a:lnTo>
                <a:lnTo>
                  <a:pt x="548" y="5"/>
                </a:lnTo>
                <a:lnTo>
                  <a:pt x="553" y="11"/>
                </a:lnTo>
                <a:lnTo>
                  <a:pt x="558" y="11"/>
                </a:lnTo>
                <a:lnTo>
                  <a:pt x="564" y="16"/>
                </a:lnTo>
                <a:lnTo>
                  <a:pt x="568" y="16"/>
                </a:lnTo>
                <a:lnTo>
                  <a:pt x="568" y="20"/>
                </a:lnTo>
                <a:lnTo>
                  <a:pt x="573" y="25"/>
                </a:lnTo>
                <a:lnTo>
                  <a:pt x="573" y="30"/>
                </a:lnTo>
                <a:lnTo>
                  <a:pt x="573" y="35"/>
                </a:lnTo>
                <a:lnTo>
                  <a:pt x="573" y="39"/>
                </a:lnTo>
                <a:lnTo>
                  <a:pt x="573" y="45"/>
                </a:lnTo>
                <a:lnTo>
                  <a:pt x="568" y="50"/>
                </a:lnTo>
                <a:lnTo>
                  <a:pt x="568" y="55"/>
                </a:lnTo>
                <a:lnTo>
                  <a:pt x="564" y="55"/>
                </a:lnTo>
                <a:lnTo>
                  <a:pt x="558" y="64"/>
                </a:lnTo>
                <a:lnTo>
                  <a:pt x="553" y="69"/>
                </a:lnTo>
                <a:lnTo>
                  <a:pt x="548" y="74"/>
                </a:lnTo>
                <a:lnTo>
                  <a:pt x="544" y="79"/>
                </a:lnTo>
                <a:lnTo>
                  <a:pt x="539" y="84"/>
                </a:lnTo>
                <a:lnTo>
                  <a:pt x="529" y="89"/>
                </a:lnTo>
                <a:lnTo>
                  <a:pt x="519" y="94"/>
                </a:lnTo>
                <a:lnTo>
                  <a:pt x="514" y="99"/>
                </a:lnTo>
                <a:lnTo>
                  <a:pt x="504" y="103"/>
                </a:lnTo>
                <a:lnTo>
                  <a:pt x="495" y="108"/>
                </a:lnTo>
                <a:lnTo>
                  <a:pt x="484" y="114"/>
                </a:lnTo>
                <a:lnTo>
                  <a:pt x="475" y="119"/>
                </a:lnTo>
                <a:lnTo>
                  <a:pt x="465" y="123"/>
                </a:lnTo>
                <a:lnTo>
                  <a:pt x="450" y="128"/>
                </a:lnTo>
                <a:lnTo>
                  <a:pt x="441" y="133"/>
                </a:lnTo>
                <a:lnTo>
                  <a:pt x="416" y="142"/>
                </a:lnTo>
                <a:lnTo>
                  <a:pt x="392" y="153"/>
                </a:lnTo>
                <a:lnTo>
                  <a:pt x="362" y="162"/>
                </a:lnTo>
                <a:lnTo>
                  <a:pt x="338" y="167"/>
                </a:lnTo>
                <a:lnTo>
                  <a:pt x="308" y="177"/>
                </a:lnTo>
                <a:lnTo>
                  <a:pt x="278" y="187"/>
                </a:lnTo>
                <a:lnTo>
                  <a:pt x="250" y="192"/>
                </a:lnTo>
                <a:lnTo>
                  <a:pt x="220" y="197"/>
                </a:lnTo>
                <a:lnTo>
                  <a:pt x="191" y="202"/>
                </a:lnTo>
                <a:lnTo>
                  <a:pt x="166" y="206"/>
                </a:lnTo>
                <a:lnTo>
                  <a:pt x="142" y="211"/>
                </a:lnTo>
                <a:lnTo>
                  <a:pt x="117" y="211"/>
                </a:lnTo>
                <a:lnTo>
                  <a:pt x="108" y="211"/>
                </a:lnTo>
                <a:lnTo>
                  <a:pt x="97" y="211"/>
                </a:lnTo>
                <a:lnTo>
                  <a:pt x="88" y="211"/>
                </a:lnTo>
                <a:lnTo>
                  <a:pt x="78" y="211"/>
                </a:lnTo>
                <a:lnTo>
                  <a:pt x="69" y="211"/>
                </a:lnTo>
                <a:lnTo>
                  <a:pt x="58" y="211"/>
                </a:lnTo>
                <a:lnTo>
                  <a:pt x="49" y="211"/>
                </a:lnTo>
                <a:lnTo>
                  <a:pt x="44" y="206"/>
                </a:lnTo>
                <a:lnTo>
                  <a:pt x="34" y="206"/>
                </a:lnTo>
                <a:lnTo>
                  <a:pt x="29" y="206"/>
                </a:lnTo>
                <a:lnTo>
                  <a:pt x="24" y="202"/>
                </a:lnTo>
                <a:lnTo>
                  <a:pt x="19" y="202"/>
                </a:lnTo>
                <a:lnTo>
                  <a:pt x="14" y="197"/>
                </a:lnTo>
                <a:lnTo>
                  <a:pt x="10" y="197"/>
                </a:lnTo>
                <a:lnTo>
                  <a:pt x="5" y="192"/>
                </a:lnTo>
                <a:lnTo>
                  <a:pt x="0" y="187"/>
                </a:lnTo>
                <a:lnTo>
                  <a:pt x="0" y="181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625" name="Freeform 89"/>
          <p:cNvSpPr>
            <a:spLocks/>
          </p:cNvSpPr>
          <p:nvPr/>
        </p:nvSpPr>
        <p:spPr bwMode="auto">
          <a:xfrm>
            <a:off x="1088113" y="4012575"/>
            <a:ext cx="241767" cy="165722"/>
          </a:xfrm>
          <a:custGeom>
            <a:avLst/>
            <a:gdLst/>
            <a:ahLst/>
            <a:cxnLst>
              <a:cxn ang="0">
                <a:pos x="4" y="349"/>
              </a:cxn>
              <a:cxn ang="0">
                <a:pos x="0" y="339"/>
              </a:cxn>
              <a:cxn ang="0">
                <a:pos x="4" y="330"/>
              </a:cxn>
              <a:cxn ang="0">
                <a:pos x="9" y="314"/>
              </a:cxn>
              <a:cxn ang="0">
                <a:pos x="14" y="300"/>
              </a:cxn>
              <a:cxn ang="0">
                <a:pos x="25" y="289"/>
              </a:cxn>
              <a:cxn ang="0">
                <a:pos x="34" y="275"/>
              </a:cxn>
              <a:cxn ang="0">
                <a:pos x="48" y="261"/>
              </a:cxn>
              <a:cxn ang="0">
                <a:pos x="59" y="241"/>
              </a:cxn>
              <a:cxn ang="0">
                <a:pos x="78" y="227"/>
              </a:cxn>
              <a:cxn ang="0">
                <a:pos x="112" y="192"/>
              </a:cxn>
              <a:cxn ang="0">
                <a:pos x="156" y="153"/>
              </a:cxn>
              <a:cxn ang="0">
                <a:pos x="206" y="119"/>
              </a:cxn>
              <a:cxn ang="0">
                <a:pos x="254" y="84"/>
              </a:cxn>
              <a:cxn ang="0">
                <a:pos x="303" y="60"/>
              </a:cxn>
              <a:cxn ang="0">
                <a:pos x="353" y="35"/>
              </a:cxn>
              <a:cxn ang="0">
                <a:pos x="392" y="16"/>
              </a:cxn>
              <a:cxn ang="0">
                <a:pos x="426" y="5"/>
              </a:cxn>
              <a:cxn ang="0">
                <a:pos x="446" y="0"/>
              </a:cxn>
              <a:cxn ang="0">
                <a:pos x="456" y="0"/>
              </a:cxn>
              <a:cxn ang="0">
                <a:pos x="470" y="0"/>
              </a:cxn>
              <a:cxn ang="0">
                <a:pos x="479" y="0"/>
              </a:cxn>
              <a:cxn ang="0">
                <a:pos x="490" y="5"/>
              </a:cxn>
              <a:cxn ang="0">
                <a:pos x="495" y="11"/>
              </a:cxn>
              <a:cxn ang="0">
                <a:pos x="495" y="21"/>
              </a:cxn>
              <a:cxn ang="0">
                <a:pos x="499" y="25"/>
              </a:cxn>
              <a:cxn ang="0">
                <a:pos x="495" y="35"/>
              </a:cxn>
              <a:cxn ang="0">
                <a:pos x="490" y="50"/>
              </a:cxn>
              <a:cxn ang="0">
                <a:pos x="485" y="60"/>
              </a:cxn>
              <a:cxn ang="0">
                <a:pos x="475" y="74"/>
              </a:cxn>
              <a:cxn ang="0">
                <a:pos x="465" y="89"/>
              </a:cxn>
              <a:cxn ang="0">
                <a:pos x="451" y="103"/>
              </a:cxn>
              <a:cxn ang="0">
                <a:pos x="440" y="124"/>
              </a:cxn>
              <a:cxn ang="0">
                <a:pos x="421" y="138"/>
              </a:cxn>
              <a:cxn ang="0">
                <a:pos x="387" y="172"/>
              </a:cxn>
              <a:cxn ang="0">
                <a:pos x="343" y="206"/>
              </a:cxn>
              <a:cxn ang="0">
                <a:pos x="293" y="246"/>
              </a:cxn>
              <a:cxn ang="0">
                <a:pos x="245" y="275"/>
              </a:cxn>
              <a:cxn ang="0">
                <a:pos x="195" y="305"/>
              </a:cxn>
              <a:cxn ang="0">
                <a:pos x="147" y="330"/>
              </a:cxn>
              <a:cxn ang="0">
                <a:pos x="107" y="349"/>
              </a:cxn>
              <a:cxn ang="0">
                <a:pos x="73" y="358"/>
              </a:cxn>
              <a:cxn ang="0">
                <a:pos x="59" y="364"/>
              </a:cxn>
              <a:cxn ang="0">
                <a:pos x="44" y="364"/>
              </a:cxn>
              <a:cxn ang="0">
                <a:pos x="29" y="364"/>
              </a:cxn>
              <a:cxn ang="0">
                <a:pos x="19" y="364"/>
              </a:cxn>
              <a:cxn ang="0">
                <a:pos x="9" y="358"/>
              </a:cxn>
              <a:cxn ang="0">
                <a:pos x="4" y="353"/>
              </a:cxn>
            </a:cxnLst>
            <a:rect l="0" t="0" r="r" b="b"/>
            <a:pathLst>
              <a:path w="499" h="364">
                <a:moveTo>
                  <a:pt x="4" y="353"/>
                </a:moveTo>
                <a:lnTo>
                  <a:pt x="4" y="349"/>
                </a:lnTo>
                <a:lnTo>
                  <a:pt x="4" y="344"/>
                </a:lnTo>
                <a:lnTo>
                  <a:pt x="0" y="339"/>
                </a:lnTo>
                <a:lnTo>
                  <a:pt x="4" y="334"/>
                </a:lnTo>
                <a:lnTo>
                  <a:pt x="4" y="330"/>
                </a:lnTo>
                <a:lnTo>
                  <a:pt x="4" y="319"/>
                </a:lnTo>
                <a:lnTo>
                  <a:pt x="9" y="314"/>
                </a:lnTo>
                <a:lnTo>
                  <a:pt x="9" y="309"/>
                </a:lnTo>
                <a:lnTo>
                  <a:pt x="14" y="300"/>
                </a:lnTo>
                <a:lnTo>
                  <a:pt x="19" y="295"/>
                </a:lnTo>
                <a:lnTo>
                  <a:pt x="25" y="289"/>
                </a:lnTo>
                <a:lnTo>
                  <a:pt x="29" y="280"/>
                </a:lnTo>
                <a:lnTo>
                  <a:pt x="34" y="275"/>
                </a:lnTo>
                <a:lnTo>
                  <a:pt x="39" y="266"/>
                </a:lnTo>
                <a:lnTo>
                  <a:pt x="48" y="261"/>
                </a:lnTo>
                <a:lnTo>
                  <a:pt x="53" y="250"/>
                </a:lnTo>
                <a:lnTo>
                  <a:pt x="59" y="241"/>
                </a:lnTo>
                <a:lnTo>
                  <a:pt x="68" y="231"/>
                </a:lnTo>
                <a:lnTo>
                  <a:pt x="78" y="227"/>
                </a:lnTo>
                <a:lnTo>
                  <a:pt x="98" y="206"/>
                </a:lnTo>
                <a:lnTo>
                  <a:pt x="112" y="192"/>
                </a:lnTo>
                <a:lnTo>
                  <a:pt x="137" y="172"/>
                </a:lnTo>
                <a:lnTo>
                  <a:pt x="156" y="153"/>
                </a:lnTo>
                <a:lnTo>
                  <a:pt x="181" y="138"/>
                </a:lnTo>
                <a:lnTo>
                  <a:pt x="206" y="119"/>
                </a:lnTo>
                <a:lnTo>
                  <a:pt x="230" y="103"/>
                </a:lnTo>
                <a:lnTo>
                  <a:pt x="254" y="84"/>
                </a:lnTo>
                <a:lnTo>
                  <a:pt x="279" y="69"/>
                </a:lnTo>
                <a:lnTo>
                  <a:pt x="303" y="60"/>
                </a:lnTo>
                <a:lnTo>
                  <a:pt x="328" y="45"/>
                </a:lnTo>
                <a:lnTo>
                  <a:pt x="353" y="35"/>
                </a:lnTo>
                <a:lnTo>
                  <a:pt x="372" y="25"/>
                </a:lnTo>
                <a:lnTo>
                  <a:pt x="392" y="16"/>
                </a:lnTo>
                <a:lnTo>
                  <a:pt x="412" y="11"/>
                </a:lnTo>
                <a:lnTo>
                  <a:pt x="426" y="5"/>
                </a:lnTo>
                <a:lnTo>
                  <a:pt x="436" y="5"/>
                </a:lnTo>
                <a:lnTo>
                  <a:pt x="446" y="0"/>
                </a:lnTo>
                <a:lnTo>
                  <a:pt x="451" y="0"/>
                </a:lnTo>
                <a:lnTo>
                  <a:pt x="456" y="0"/>
                </a:lnTo>
                <a:lnTo>
                  <a:pt x="465" y="0"/>
                </a:lnTo>
                <a:lnTo>
                  <a:pt x="470" y="0"/>
                </a:lnTo>
                <a:lnTo>
                  <a:pt x="475" y="0"/>
                </a:lnTo>
                <a:lnTo>
                  <a:pt x="479" y="0"/>
                </a:lnTo>
                <a:lnTo>
                  <a:pt x="485" y="5"/>
                </a:lnTo>
                <a:lnTo>
                  <a:pt x="490" y="5"/>
                </a:lnTo>
                <a:lnTo>
                  <a:pt x="490" y="11"/>
                </a:lnTo>
                <a:lnTo>
                  <a:pt x="495" y="11"/>
                </a:lnTo>
                <a:lnTo>
                  <a:pt x="495" y="16"/>
                </a:lnTo>
                <a:lnTo>
                  <a:pt x="495" y="21"/>
                </a:lnTo>
                <a:lnTo>
                  <a:pt x="499" y="21"/>
                </a:lnTo>
                <a:lnTo>
                  <a:pt x="499" y="25"/>
                </a:lnTo>
                <a:lnTo>
                  <a:pt x="495" y="30"/>
                </a:lnTo>
                <a:lnTo>
                  <a:pt x="495" y="35"/>
                </a:lnTo>
                <a:lnTo>
                  <a:pt x="495" y="40"/>
                </a:lnTo>
                <a:lnTo>
                  <a:pt x="490" y="50"/>
                </a:lnTo>
                <a:lnTo>
                  <a:pt x="490" y="55"/>
                </a:lnTo>
                <a:lnTo>
                  <a:pt x="485" y="60"/>
                </a:lnTo>
                <a:lnTo>
                  <a:pt x="479" y="69"/>
                </a:lnTo>
                <a:lnTo>
                  <a:pt x="475" y="74"/>
                </a:lnTo>
                <a:lnTo>
                  <a:pt x="470" y="84"/>
                </a:lnTo>
                <a:lnTo>
                  <a:pt x="465" y="89"/>
                </a:lnTo>
                <a:lnTo>
                  <a:pt x="460" y="99"/>
                </a:lnTo>
                <a:lnTo>
                  <a:pt x="451" y="103"/>
                </a:lnTo>
                <a:lnTo>
                  <a:pt x="446" y="113"/>
                </a:lnTo>
                <a:lnTo>
                  <a:pt x="440" y="124"/>
                </a:lnTo>
                <a:lnTo>
                  <a:pt x="431" y="128"/>
                </a:lnTo>
                <a:lnTo>
                  <a:pt x="421" y="138"/>
                </a:lnTo>
                <a:lnTo>
                  <a:pt x="401" y="153"/>
                </a:lnTo>
                <a:lnTo>
                  <a:pt x="387" y="172"/>
                </a:lnTo>
                <a:lnTo>
                  <a:pt x="362" y="192"/>
                </a:lnTo>
                <a:lnTo>
                  <a:pt x="343" y="206"/>
                </a:lnTo>
                <a:lnTo>
                  <a:pt x="318" y="227"/>
                </a:lnTo>
                <a:lnTo>
                  <a:pt x="293" y="246"/>
                </a:lnTo>
                <a:lnTo>
                  <a:pt x="270" y="261"/>
                </a:lnTo>
                <a:lnTo>
                  <a:pt x="245" y="275"/>
                </a:lnTo>
                <a:lnTo>
                  <a:pt x="220" y="289"/>
                </a:lnTo>
                <a:lnTo>
                  <a:pt x="195" y="305"/>
                </a:lnTo>
                <a:lnTo>
                  <a:pt x="171" y="319"/>
                </a:lnTo>
                <a:lnTo>
                  <a:pt x="147" y="330"/>
                </a:lnTo>
                <a:lnTo>
                  <a:pt x="128" y="339"/>
                </a:lnTo>
                <a:lnTo>
                  <a:pt x="107" y="349"/>
                </a:lnTo>
                <a:lnTo>
                  <a:pt x="87" y="353"/>
                </a:lnTo>
                <a:lnTo>
                  <a:pt x="73" y="358"/>
                </a:lnTo>
                <a:lnTo>
                  <a:pt x="64" y="358"/>
                </a:lnTo>
                <a:lnTo>
                  <a:pt x="59" y="364"/>
                </a:lnTo>
                <a:lnTo>
                  <a:pt x="48" y="364"/>
                </a:lnTo>
                <a:lnTo>
                  <a:pt x="44" y="364"/>
                </a:lnTo>
                <a:lnTo>
                  <a:pt x="34" y="364"/>
                </a:lnTo>
                <a:lnTo>
                  <a:pt x="29" y="364"/>
                </a:lnTo>
                <a:lnTo>
                  <a:pt x="25" y="364"/>
                </a:lnTo>
                <a:lnTo>
                  <a:pt x="19" y="364"/>
                </a:lnTo>
                <a:lnTo>
                  <a:pt x="14" y="358"/>
                </a:lnTo>
                <a:lnTo>
                  <a:pt x="9" y="358"/>
                </a:lnTo>
                <a:lnTo>
                  <a:pt x="9" y="353"/>
                </a:lnTo>
                <a:lnTo>
                  <a:pt x="4" y="35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626" name="Freeform 90"/>
          <p:cNvSpPr>
            <a:spLocks/>
          </p:cNvSpPr>
          <p:nvPr/>
        </p:nvSpPr>
        <p:spPr bwMode="auto">
          <a:xfrm>
            <a:off x="1088113" y="4012575"/>
            <a:ext cx="241767" cy="165722"/>
          </a:xfrm>
          <a:custGeom>
            <a:avLst/>
            <a:gdLst/>
            <a:ahLst/>
            <a:cxnLst>
              <a:cxn ang="0">
                <a:pos x="4" y="349"/>
              </a:cxn>
              <a:cxn ang="0">
                <a:pos x="0" y="339"/>
              </a:cxn>
              <a:cxn ang="0">
                <a:pos x="4" y="330"/>
              </a:cxn>
              <a:cxn ang="0">
                <a:pos x="9" y="314"/>
              </a:cxn>
              <a:cxn ang="0">
                <a:pos x="14" y="300"/>
              </a:cxn>
              <a:cxn ang="0">
                <a:pos x="25" y="289"/>
              </a:cxn>
              <a:cxn ang="0">
                <a:pos x="34" y="275"/>
              </a:cxn>
              <a:cxn ang="0">
                <a:pos x="48" y="261"/>
              </a:cxn>
              <a:cxn ang="0">
                <a:pos x="59" y="241"/>
              </a:cxn>
              <a:cxn ang="0">
                <a:pos x="78" y="227"/>
              </a:cxn>
              <a:cxn ang="0">
                <a:pos x="112" y="192"/>
              </a:cxn>
              <a:cxn ang="0">
                <a:pos x="156" y="153"/>
              </a:cxn>
              <a:cxn ang="0">
                <a:pos x="206" y="119"/>
              </a:cxn>
              <a:cxn ang="0">
                <a:pos x="254" y="84"/>
              </a:cxn>
              <a:cxn ang="0">
                <a:pos x="303" y="60"/>
              </a:cxn>
              <a:cxn ang="0">
                <a:pos x="348" y="35"/>
              </a:cxn>
              <a:cxn ang="0">
                <a:pos x="392" y="16"/>
              </a:cxn>
              <a:cxn ang="0">
                <a:pos x="426" y="5"/>
              </a:cxn>
              <a:cxn ang="0">
                <a:pos x="446" y="0"/>
              </a:cxn>
              <a:cxn ang="0">
                <a:pos x="456" y="0"/>
              </a:cxn>
              <a:cxn ang="0">
                <a:pos x="470" y="0"/>
              </a:cxn>
              <a:cxn ang="0">
                <a:pos x="479" y="0"/>
              </a:cxn>
              <a:cxn ang="0">
                <a:pos x="490" y="5"/>
              </a:cxn>
              <a:cxn ang="0">
                <a:pos x="495" y="11"/>
              </a:cxn>
              <a:cxn ang="0">
                <a:pos x="495" y="21"/>
              </a:cxn>
              <a:cxn ang="0">
                <a:pos x="499" y="25"/>
              </a:cxn>
              <a:cxn ang="0">
                <a:pos x="495" y="35"/>
              </a:cxn>
              <a:cxn ang="0">
                <a:pos x="490" y="50"/>
              </a:cxn>
              <a:cxn ang="0">
                <a:pos x="485" y="60"/>
              </a:cxn>
              <a:cxn ang="0">
                <a:pos x="475" y="74"/>
              </a:cxn>
              <a:cxn ang="0">
                <a:pos x="465" y="89"/>
              </a:cxn>
              <a:cxn ang="0">
                <a:pos x="451" y="103"/>
              </a:cxn>
              <a:cxn ang="0">
                <a:pos x="440" y="124"/>
              </a:cxn>
              <a:cxn ang="0">
                <a:pos x="421" y="138"/>
              </a:cxn>
              <a:cxn ang="0">
                <a:pos x="387" y="172"/>
              </a:cxn>
              <a:cxn ang="0">
                <a:pos x="343" y="206"/>
              </a:cxn>
              <a:cxn ang="0">
                <a:pos x="293" y="241"/>
              </a:cxn>
              <a:cxn ang="0">
                <a:pos x="245" y="275"/>
              </a:cxn>
              <a:cxn ang="0">
                <a:pos x="195" y="305"/>
              </a:cxn>
              <a:cxn ang="0">
                <a:pos x="147" y="330"/>
              </a:cxn>
              <a:cxn ang="0">
                <a:pos x="107" y="349"/>
              </a:cxn>
              <a:cxn ang="0">
                <a:pos x="73" y="358"/>
              </a:cxn>
              <a:cxn ang="0">
                <a:pos x="59" y="364"/>
              </a:cxn>
              <a:cxn ang="0">
                <a:pos x="44" y="364"/>
              </a:cxn>
              <a:cxn ang="0">
                <a:pos x="29" y="364"/>
              </a:cxn>
              <a:cxn ang="0">
                <a:pos x="19" y="364"/>
              </a:cxn>
              <a:cxn ang="0">
                <a:pos x="9" y="358"/>
              </a:cxn>
              <a:cxn ang="0">
                <a:pos x="4" y="353"/>
              </a:cxn>
            </a:cxnLst>
            <a:rect l="0" t="0" r="r" b="b"/>
            <a:pathLst>
              <a:path w="499" h="364">
                <a:moveTo>
                  <a:pt x="4" y="353"/>
                </a:moveTo>
                <a:lnTo>
                  <a:pt x="4" y="349"/>
                </a:lnTo>
                <a:lnTo>
                  <a:pt x="4" y="344"/>
                </a:lnTo>
                <a:lnTo>
                  <a:pt x="0" y="339"/>
                </a:lnTo>
                <a:lnTo>
                  <a:pt x="4" y="334"/>
                </a:lnTo>
                <a:lnTo>
                  <a:pt x="4" y="330"/>
                </a:lnTo>
                <a:lnTo>
                  <a:pt x="4" y="319"/>
                </a:lnTo>
                <a:lnTo>
                  <a:pt x="9" y="314"/>
                </a:lnTo>
                <a:lnTo>
                  <a:pt x="9" y="309"/>
                </a:lnTo>
                <a:lnTo>
                  <a:pt x="14" y="300"/>
                </a:lnTo>
                <a:lnTo>
                  <a:pt x="19" y="295"/>
                </a:lnTo>
                <a:lnTo>
                  <a:pt x="25" y="289"/>
                </a:lnTo>
                <a:lnTo>
                  <a:pt x="29" y="280"/>
                </a:lnTo>
                <a:lnTo>
                  <a:pt x="34" y="275"/>
                </a:lnTo>
                <a:lnTo>
                  <a:pt x="39" y="266"/>
                </a:lnTo>
                <a:lnTo>
                  <a:pt x="48" y="261"/>
                </a:lnTo>
                <a:lnTo>
                  <a:pt x="53" y="250"/>
                </a:lnTo>
                <a:lnTo>
                  <a:pt x="59" y="241"/>
                </a:lnTo>
                <a:lnTo>
                  <a:pt x="68" y="231"/>
                </a:lnTo>
                <a:lnTo>
                  <a:pt x="78" y="227"/>
                </a:lnTo>
                <a:lnTo>
                  <a:pt x="98" y="206"/>
                </a:lnTo>
                <a:lnTo>
                  <a:pt x="112" y="192"/>
                </a:lnTo>
                <a:lnTo>
                  <a:pt x="137" y="172"/>
                </a:lnTo>
                <a:lnTo>
                  <a:pt x="156" y="153"/>
                </a:lnTo>
                <a:lnTo>
                  <a:pt x="181" y="138"/>
                </a:lnTo>
                <a:lnTo>
                  <a:pt x="206" y="119"/>
                </a:lnTo>
                <a:lnTo>
                  <a:pt x="230" y="103"/>
                </a:lnTo>
                <a:lnTo>
                  <a:pt x="254" y="84"/>
                </a:lnTo>
                <a:lnTo>
                  <a:pt x="279" y="69"/>
                </a:lnTo>
                <a:lnTo>
                  <a:pt x="303" y="60"/>
                </a:lnTo>
                <a:lnTo>
                  <a:pt x="328" y="45"/>
                </a:lnTo>
                <a:lnTo>
                  <a:pt x="348" y="35"/>
                </a:lnTo>
                <a:lnTo>
                  <a:pt x="372" y="25"/>
                </a:lnTo>
                <a:lnTo>
                  <a:pt x="392" y="16"/>
                </a:lnTo>
                <a:lnTo>
                  <a:pt x="412" y="11"/>
                </a:lnTo>
                <a:lnTo>
                  <a:pt x="426" y="5"/>
                </a:lnTo>
                <a:lnTo>
                  <a:pt x="436" y="5"/>
                </a:lnTo>
                <a:lnTo>
                  <a:pt x="446" y="0"/>
                </a:lnTo>
                <a:lnTo>
                  <a:pt x="451" y="0"/>
                </a:lnTo>
                <a:lnTo>
                  <a:pt x="456" y="0"/>
                </a:lnTo>
                <a:lnTo>
                  <a:pt x="465" y="0"/>
                </a:lnTo>
                <a:lnTo>
                  <a:pt x="470" y="0"/>
                </a:lnTo>
                <a:lnTo>
                  <a:pt x="475" y="0"/>
                </a:lnTo>
                <a:lnTo>
                  <a:pt x="479" y="0"/>
                </a:lnTo>
                <a:lnTo>
                  <a:pt x="485" y="5"/>
                </a:lnTo>
                <a:lnTo>
                  <a:pt x="490" y="5"/>
                </a:lnTo>
                <a:lnTo>
                  <a:pt x="490" y="11"/>
                </a:lnTo>
                <a:lnTo>
                  <a:pt x="495" y="11"/>
                </a:lnTo>
                <a:lnTo>
                  <a:pt x="495" y="16"/>
                </a:lnTo>
                <a:lnTo>
                  <a:pt x="495" y="21"/>
                </a:lnTo>
                <a:lnTo>
                  <a:pt x="499" y="21"/>
                </a:lnTo>
                <a:lnTo>
                  <a:pt x="499" y="25"/>
                </a:lnTo>
                <a:lnTo>
                  <a:pt x="495" y="30"/>
                </a:lnTo>
                <a:lnTo>
                  <a:pt x="495" y="35"/>
                </a:lnTo>
                <a:lnTo>
                  <a:pt x="495" y="40"/>
                </a:lnTo>
                <a:lnTo>
                  <a:pt x="490" y="50"/>
                </a:lnTo>
                <a:lnTo>
                  <a:pt x="490" y="55"/>
                </a:lnTo>
                <a:lnTo>
                  <a:pt x="485" y="60"/>
                </a:lnTo>
                <a:lnTo>
                  <a:pt x="479" y="69"/>
                </a:lnTo>
                <a:lnTo>
                  <a:pt x="475" y="74"/>
                </a:lnTo>
                <a:lnTo>
                  <a:pt x="470" y="84"/>
                </a:lnTo>
                <a:lnTo>
                  <a:pt x="465" y="89"/>
                </a:lnTo>
                <a:lnTo>
                  <a:pt x="460" y="99"/>
                </a:lnTo>
                <a:lnTo>
                  <a:pt x="451" y="103"/>
                </a:lnTo>
                <a:lnTo>
                  <a:pt x="446" y="113"/>
                </a:lnTo>
                <a:lnTo>
                  <a:pt x="440" y="124"/>
                </a:lnTo>
                <a:lnTo>
                  <a:pt x="431" y="128"/>
                </a:lnTo>
                <a:lnTo>
                  <a:pt x="421" y="138"/>
                </a:lnTo>
                <a:lnTo>
                  <a:pt x="401" y="153"/>
                </a:lnTo>
                <a:lnTo>
                  <a:pt x="387" y="172"/>
                </a:lnTo>
                <a:lnTo>
                  <a:pt x="362" y="192"/>
                </a:lnTo>
                <a:lnTo>
                  <a:pt x="343" y="206"/>
                </a:lnTo>
                <a:lnTo>
                  <a:pt x="318" y="227"/>
                </a:lnTo>
                <a:lnTo>
                  <a:pt x="293" y="241"/>
                </a:lnTo>
                <a:lnTo>
                  <a:pt x="270" y="261"/>
                </a:lnTo>
                <a:lnTo>
                  <a:pt x="245" y="275"/>
                </a:lnTo>
                <a:lnTo>
                  <a:pt x="220" y="289"/>
                </a:lnTo>
                <a:lnTo>
                  <a:pt x="195" y="305"/>
                </a:lnTo>
                <a:lnTo>
                  <a:pt x="171" y="319"/>
                </a:lnTo>
                <a:lnTo>
                  <a:pt x="147" y="330"/>
                </a:lnTo>
                <a:lnTo>
                  <a:pt x="128" y="339"/>
                </a:lnTo>
                <a:lnTo>
                  <a:pt x="107" y="349"/>
                </a:lnTo>
                <a:lnTo>
                  <a:pt x="87" y="353"/>
                </a:lnTo>
                <a:lnTo>
                  <a:pt x="73" y="358"/>
                </a:lnTo>
                <a:lnTo>
                  <a:pt x="64" y="358"/>
                </a:lnTo>
                <a:lnTo>
                  <a:pt x="59" y="364"/>
                </a:lnTo>
                <a:lnTo>
                  <a:pt x="48" y="364"/>
                </a:lnTo>
                <a:lnTo>
                  <a:pt x="44" y="364"/>
                </a:lnTo>
                <a:lnTo>
                  <a:pt x="34" y="364"/>
                </a:lnTo>
                <a:lnTo>
                  <a:pt x="29" y="364"/>
                </a:lnTo>
                <a:lnTo>
                  <a:pt x="25" y="364"/>
                </a:lnTo>
                <a:lnTo>
                  <a:pt x="19" y="364"/>
                </a:lnTo>
                <a:lnTo>
                  <a:pt x="14" y="358"/>
                </a:lnTo>
                <a:lnTo>
                  <a:pt x="9" y="358"/>
                </a:lnTo>
                <a:lnTo>
                  <a:pt x="9" y="353"/>
                </a:lnTo>
                <a:lnTo>
                  <a:pt x="4" y="353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627" name="Freeform 91"/>
          <p:cNvSpPr>
            <a:spLocks/>
          </p:cNvSpPr>
          <p:nvPr/>
        </p:nvSpPr>
        <p:spPr bwMode="auto">
          <a:xfrm>
            <a:off x="2168784" y="4639855"/>
            <a:ext cx="282547" cy="89024"/>
          </a:xfrm>
          <a:custGeom>
            <a:avLst/>
            <a:gdLst/>
            <a:ahLst/>
            <a:cxnLst>
              <a:cxn ang="0">
                <a:pos x="0" y="44"/>
              </a:cxn>
              <a:cxn ang="0">
                <a:pos x="0" y="54"/>
              </a:cxn>
              <a:cxn ang="0">
                <a:pos x="9" y="64"/>
              </a:cxn>
              <a:cxn ang="0">
                <a:pos x="20" y="73"/>
              </a:cxn>
              <a:cxn ang="0">
                <a:pos x="34" y="84"/>
              </a:cxn>
              <a:cxn ang="0">
                <a:pos x="48" y="93"/>
              </a:cxn>
              <a:cxn ang="0">
                <a:pos x="64" y="103"/>
              </a:cxn>
              <a:cxn ang="0">
                <a:pos x="83" y="112"/>
              </a:cxn>
              <a:cxn ang="0">
                <a:pos x="103" y="123"/>
              </a:cxn>
              <a:cxn ang="0">
                <a:pos x="127" y="132"/>
              </a:cxn>
              <a:cxn ang="0">
                <a:pos x="162" y="142"/>
              </a:cxn>
              <a:cxn ang="0">
                <a:pos x="215" y="162"/>
              </a:cxn>
              <a:cxn ang="0">
                <a:pos x="274" y="171"/>
              </a:cxn>
              <a:cxn ang="0">
                <a:pos x="332" y="186"/>
              </a:cxn>
              <a:cxn ang="0">
                <a:pos x="387" y="191"/>
              </a:cxn>
              <a:cxn ang="0">
                <a:pos x="440" y="196"/>
              </a:cxn>
              <a:cxn ang="0">
                <a:pos x="475" y="196"/>
              </a:cxn>
              <a:cxn ang="0">
                <a:pos x="495" y="196"/>
              </a:cxn>
              <a:cxn ang="0">
                <a:pos x="515" y="191"/>
              </a:cxn>
              <a:cxn ang="0">
                <a:pos x="529" y="191"/>
              </a:cxn>
              <a:cxn ang="0">
                <a:pos x="543" y="186"/>
              </a:cxn>
              <a:cxn ang="0">
                <a:pos x="558" y="181"/>
              </a:cxn>
              <a:cxn ang="0">
                <a:pos x="568" y="176"/>
              </a:cxn>
              <a:cxn ang="0">
                <a:pos x="578" y="171"/>
              </a:cxn>
              <a:cxn ang="0">
                <a:pos x="583" y="167"/>
              </a:cxn>
              <a:cxn ang="0">
                <a:pos x="583" y="157"/>
              </a:cxn>
              <a:cxn ang="0">
                <a:pos x="578" y="147"/>
              </a:cxn>
              <a:cxn ang="0">
                <a:pos x="573" y="137"/>
              </a:cxn>
              <a:cxn ang="0">
                <a:pos x="563" y="128"/>
              </a:cxn>
              <a:cxn ang="0">
                <a:pos x="554" y="118"/>
              </a:cxn>
              <a:cxn ang="0">
                <a:pos x="538" y="108"/>
              </a:cxn>
              <a:cxn ang="0">
                <a:pos x="524" y="98"/>
              </a:cxn>
              <a:cxn ang="0">
                <a:pos x="509" y="93"/>
              </a:cxn>
              <a:cxn ang="0">
                <a:pos x="490" y="84"/>
              </a:cxn>
              <a:cxn ang="0">
                <a:pos x="465" y="73"/>
              </a:cxn>
              <a:cxn ang="0">
                <a:pos x="446" y="64"/>
              </a:cxn>
              <a:cxn ang="0">
                <a:pos x="392" y="44"/>
              </a:cxn>
              <a:cxn ang="0">
                <a:pos x="338" y="34"/>
              </a:cxn>
              <a:cxn ang="0">
                <a:pos x="274" y="20"/>
              </a:cxn>
              <a:cxn ang="0">
                <a:pos x="220" y="9"/>
              </a:cxn>
              <a:cxn ang="0">
                <a:pos x="167" y="5"/>
              </a:cxn>
              <a:cxn ang="0">
                <a:pos x="117" y="0"/>
              </a:cxn>
              <a:cxn ang="0">
                <a:pos x="98" y="0"/>
              </a:cxn>
              <a:cxn ang="0">
                <a:pos x="73" y="5"/>
              </a:cxn>
              <a:cxn ang="0">
                <a:pos x="59" y="5"/>
              </a:cxn>
              <a:cxn ang="0">
                <a:pos x="43" y="9"/>
              </a:cxn>
              <a:cxn ang="0">
                <a:pos x="29" y="9"/>
              </a:cxn>
              <a:cxn ang="0">
                <a:pos x="14" y="20"/>
              </a:cxn>
              <a:cxn ang="0">
                <a:pos x="4" y="25"/>
              </a:cxn>
              <a:cxn ang="0">
                <a:pos x="0" y="34"/>
              </a:cxn>
            </a:cxnLst>
            <a:rect l="0" t="0" r="r" b="b"/>
            <a:pathLst>
              <a:path w="583" h="196">
                <a:moveTo>
                  <a:pt x="0" y="39"/>
                </a:moveTo>
                <a:lnTo>
                  <a:pt x="0" y="44"/>
                </a:lnTo>
                <a:lnTo>
                  <a:pt x="0" y="49"/>
                </a:lnTo>
                <a:lnTo>
                  <a:pt x="0" y="54"/>
                </a:lnTo>
                <a:lnTo>
                  <a:pt x="4" y="59"/>
                </a:lnTo>
                <a:lnTo>
                  <a:pt x="9" y="64"/>
                </a:lnTo>
                <a:lnTo>
                  <a:pt x="14" y="68"/>
                </a:lnTo>
                <a:lnTo>
                  <a:pt x="20" y="73"/>
                </a:lnTo>
                <a:lnTo>
                  <a:pt x="29" y="78"/>
                </a:lnTo>
                <a:lnTo>
                  <a:pt x="34" y="84"/>
                </a:lnTo>
                <a:lnTo>
                  <a:pt x="39" y="88"/>
                </a:lnTo>
                <a:lnTo>
                  <a:pt x="48" y="93"/>
                </a:lnTo>
                <a:lnTo>
                  <a:pt x="54" y="98"/>
                </a:lnTo>
                <a:lnTo>
                  <a:pt x="64" y="103"/>
                </a:lnTo>
                <a:lnTo>
                  <a:pt x="73" y="108"/>
                </a:lnTo>
                <a:lnTo>
                  <a:pt x="83" y="112"/>
                </a:lnTo>
                <a:lnTo>
                  <a:pt x="93" y="118"/>
                </a:lnTo>
                <a:lnTo>
                  <a:pt x="103" y="123"/>
                </a:lnTo>
                <a:lnTo>
                  <a:pt x="112" y="128"/>
                </a:lnTo>
                <a:lnTo>
                  <a:pt x="127" y="132"/>
                </a:lnTo>
                <a:lnTo>
                  <a:pt x="137" y="132"/>
                </a:lnTo>
                <a:lnTo>
                  <a:pt x="162" y="142"/>
                </a:lnTo>
                <a:lnTo>
                  <a:pt x="190" y="151"/>
                </a:lnTo>
                <a:lnTo>
                  <a:pt x="215" y="162"/>
                </a:lnTo>
                <a:lnTo>
                  <a:pt x="245" y="167"/>
                </a:lnTo>
                <a:lnTo>
                  <a:pt x="274" y="171"/>
                </a:lnTo>
                <a:lnTo>
                  <a:pt x="304" y="181"/>
                </a:lnTo>
                <a:lnTo>
                  <a:pt x="332" y="186"/>
                </a:lnTo>
                <a:lnTo>
                  <a:pt x="362" y="186"/>
                </a:lnTo>
                <a:lnTo>
                  <a:pt x="387" y="191"/>
                </a:lnTo>
                <a:lnTo>
                  <a:pt x="416" y="191"/>
                </a:lnTo>
                <a:lnTo>
                  <a:pt x="440" y="196"/>
                </a:lnTo>
                <a:lnTo>
                  <a:pt x="465" y="196"/>
                </a:lnTo>
                <a:lnTo>
                  <a:pt x="475" y="196"/>
                </a:lnTo>
                <a:lnTo>
                  <a:pt x="485" y="196"/>
                </a:lnTo>
                <a:lnTo>
                  <a:pt x="495" y="196"/>
                </a:lnTo>
                <a:lnTo>
                  <a:pt x="504" y="196"/>
                </a:lnTo>
                <a:lnTo>
                  <a:pt x="515" y="191"/>
                </a:lnTo>
                <a:lnTo>
                  <a:pt x="524" y="191"/>
                </a:lnTo>
                <a:lnTo>
                  <a:pt x="529" y="191"/>
                </a:lnTo>
                <a:lnTo>
                  <a:pt x="538" y="186"/>
                </a:lnTo>
                <a:lnTo>
                  <a:pt x="543" y="186"/>
                </a:lnTo>
                <a:lnTo>
                  <a:pt x="554" y="186"/>
                </a:lnTo>
                <a:lnTo>
                  <a:pt x="558" y="181"/>
                </a:lnTo>
                <a:lnTo>
                  <a:pt x="563" y="181"/>
                </a:lnTo>
                <a:lnTo>
                  <a:pt x="568" y="176"/>
                </a:lnTo>
                <a:lnTo>
                  <a:pt x="573" y="176"/>
                </a:lnTo>
                <a:lnTo>
                  <a:pt x="578" y="171"/>
                </a:lnTo>
                <a:lnTo>
                  <a:pt x="578" y="167"/>
                </a:lnTo>
                <a:lnTo>
                  <a:pt x="583" y="167"/>
                </a:lnTo>
                <a:lnTo>
                  <a:pt x="583" y="162"/>
                </a:lnTo>
                <a:lnTo>
                  <a:pt x="583" y="157"/>
                </a:lnTo>
                <a:lnTo>
                  <a:pt x="583" y="151"/>
                </a:lnTo>
                <a:lnTo>
                  <a:pt x="578" y="147"/>
                </a:lnTo>
                <a:lnTo>
                  <a:pt x="578" y="142"/>
                </a:lnTo>
                <a:lnTo>
                  <a:pt x="573" y="137"/>
                </a:lnTo>
                <a:lnTo>
                  <a:pt x="568" y="132"/>
                </a:lnTo>
                <a:lnTo>
                  <a:pt x="563" y="128"/>
                </a:lnTo>
                <a:lnTo>
                  <a:pt x="558" y="123"/>
                </a:lnTo>
                <a:lnTo>
                  <a:pt x="554" y="118"/>
                </a:lnTo>
                <a:lnTo>
                  <a:pt x="549" y="112"/>
                </a:lnTo>
                <a:lnTo>
                  <a:pt x="538" y="108"/>
                </a:lnTo>
                <a:lnTo>
                  <a:pt x="534" y="103"/>
                </a:lnTo>
                <a:lnTo>
                  <a:pt x="524" y="98"/>
                </a:lnTo>
                <a:lnTo>
                  <a:pt x="519" y="93"/>
                </a:lnTo>
                <a:lnTo>
                  <a:pt x="509" y="93"/>
                </a:lnTo>
                <a:lnTo>
                  <a:pt x="499" y="88"/>
                </a:lnTo>
                <a:lnTo>
                  <a:pt x="490" y="84"/>
                </a:lnTo>
                <a:lnTo>
                  <a:pt x="475" y="73"/>
                </a:lnTo>
                <a:lnTo>
                  <a:pt x="465" y="73"/>
                </a:lnTo>
                <a:lnTo>
                  <a:pt x="455" y="68"/>
                </a:lnTo>
                <a:lnTo>
                  <a:pt x="446" y="64"/>
                </a:lnTo>
                <a:lnTo>
                  <a:pt x="421" y="54"/>
                </a:lnTo>
                <a:lnTo>
                  <a:pt x="392" y="44"/>
                </a:lnTo>
                <a:lnTo>
                  <a:pt x="367" y="39"/>
                </a:lnTo>
                <a:lnTo>
                  <a:pt x="338" y="34"/>
                </a:lnTo>
                <a:lnTo>
                  <a:pt x="309" y="25"/>
                </a:lnTo>
                <a:lnTo>
                  <a:pt x="274" y="20"/>
                </a:lnTo>
                <a:lnTo>
                  <a:pt x="249" y="15"/>
                </a:lnTo>
                <a:lnTo>
                  <a:pt x="220" y="9"/>
                </a:lnTo>
                <a:lnTo>
                  <a:pt x="190" y="5"/>
                </a:lnTo>
                <a:lnTo>
                  <a:pt x="167" y="5"/>
                </a:lnTo>
                <a:lnTo>
                  <a:pt x="142" y="0"/>
                </a:lnTo>
                <a:lnTo>
                  <a:pt x="117" y="0"/>
                </a:lnTo>
                <a:lnTo>
                  <a:pt x="107" y="0"/>
                </a:lnTo>
                <a:lnTo>
                  <a:pt x="98" y="0"/>
                </a:lnTo>
                <a:lnTo>
                  <a:pt x="83" y="5"/>
                </a:lnTo>
                <a:lnTo>
                  <a:pt x="73" y="5"/>
                </a:lnTo>
                <a:lnTo>
                  <a:pt x="68" y="5"/>
                </a:lnTo>
                <a:lnTo>
                  <a:pt x="59" y="5"/>
                </a:lnTo>
                <a:lnTo>
                  <a:pt x="48" y="5"/>
                </a:lnTo>
                <a:lnTo>
                  <a:pt x="43" y="9"/>
                </a:lnTo>
                <a:lnTo>
                  <a:pt x="34" y="9"/>
                </a:lnTo>
                <a:lnTo>
                  <a:pt x="29" y="9"/>
                </a:lnTo>
                <a:lnTo>
                  <a:pt x="24" y="15"/>
                </a:lnTo>
                <a:lnTo>
                  <a:pt x="14" y="20"/>
                </a:lnTo>
                <a:lnTo>
                  <a:pt x="9" y="25"/>
                </a:lnTo>
                <a:lnTo>
                  <a:pt x="4" y="25"/>
                </a:lnTo>
                <a:lnTo>
                  <a:pt x="4" y="29"/>
                </a:lnTo>
                <a:lnTo>
                  <a:pt x="0" y="34"/>
                </a:lnTo>
                <a:lnTo>
                  <a:pt x="0" y="39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628" name="Freeform 92"/>
          <p:cNvSpPr>
            <a:spLocks/>
          </p:cNvSpPr>
          <p:nvPr/>
        </p:nvSpPr>
        <p:spPr bwMode="auto">
          <a:xfrm>
            <a:off x="2168784" y="4639855"/>
            <a:ext cx="282547" cy="89024"/>
          </a:xfrm>
          <a:custGeom>
            <a:avLst/>
            <a:gdLst/>
            <a:ahLst/>
            <a:cxnLst>
              <a:cxn ang="0">
                <a:pos x="0" y="39"/>
              </a:cxn>
              <a:cxn ang="0">
                <a:pos x="0" y="49"/>
              </a:cxn>
              <a:cxn ang="0">
                <a:pos x="4" y="59"/>
              </a:cxn>
              <a:cxn ang="0">
                <a:pos x="14" y="68"/>
              </a:cxn>
              <a:cxn ang="0">
                <a:pos x="24" y="78"/>
              </a:cxn>
              <a:cxn ang="0">
                <a:pos x="39" y="88"/>
              </a:cxn>
              <a:cxn ang="0">
                <a:pos x="54" y="98"/>
              </a:cxn>
              <a:cxn ang="0">
                <a:pos x="73" y="108"/>
              </a:cxn>
              <a:cxn ang="0">
                <a:pos x="93" y="118"/>
              </a:cxn>
              <a:cxn ang="0">
                <a:pos x="112" y="128"/>
              </a:cxn>
              <a:cxn ang="0">
                <a:pos x="137" y="132"/>
              </a:cxn>
              <a:cxn ang="0">
                <a:pos x="190" y="151"/>
              </a:cxn>
              <a:cxn ang="0">
                <a:pos x="245" y="167"/>
              </a:cxn>
              <a:cxn ang="0">
                <a:pos x="304" y="181"/>
              </a:cxn>
              <a:cxn ang="0">
                <a:pos x="362" y="186"/>
              </a:cxn>
              <a:cxn ang="0">
                <a:pos x="416" y="191"/>
              </a:cxn>
              <a:cxn ang="0">
                <a:pos x="465" y="196"/>
              </a:cxn>
              <a:cxn ang="0">
                <a:pos x="485" y="196"/>
              </a:cxn>
              <a:cxn ang="0">
                <a:pos x="504" y="196"/>
              </a:cxn>
              <a:cxn ang="0">
                <a:pos x="524" y="191"/>
              </a:cxn>
              <a:cxn ang="0">
                <a:pos x="538" y="186"/>
              </a:cxn>
              <a:cxn ang="0">
                <a:pos x="554" y="186"/>
              </a:cxn>
              <a:cxn ang="0">
                <a:pos x="563" y="181"/>
              </a:cxn>
              <a:cxn ang="0">
                <a:pos x="573" y="176"/>
              </a:cxn>
              <a:cxn ang="0">
                <a:pos x="578" y="167"/>
              </a:cxn>
              <a:cxn ang="0">
                <a:pos x="583" y="162"/>
              </a:cxn>
              <a:cxn ang="0">
                <a:pos x="583" y="151"/>
              </a:cxn>
              <a:cxn ang="0">
                <a:pos x="573" y="137"/>
              </a:cxn>
              <a:cxn ang="0">
                <a:pos x="563" y="128"/>
              </a:cxn>
              <a:cxn ang="0">
                <a:pos x="554" y="118"/>
              </a:cxn>
              <a:cxn ang="0">
                <a:pos x="538" y="108"/>
              </a:cxn>
              <a:cxn ang="0">
                <a:pos x="524" y="98"/>
              </a:cxn>
              <a:cxn ang="0">
                <a:pos x="509" y="93"/>
              </a:cxn>
              <a:cxn ang="0">
                <a:pos x="485" y="78"/>
              </a:cxn>
              <a:cxn ang="0">
                <a:pos x="465" y="73"/>
              </a:cxn>
              <a:cxn ang="0">
                <a:pos x="446" y="64"/>
              </a:cxn>
              <a:cxn ang="0">
                <a:pos x="392" y="44"/>
              </a:cxn>
              <a:cxn ang="0">
                <a:pos x="338" y="34"/>
              </a:cxn>
              <a:cxn ang="0">
                <a:pos x="274" y="20"/>
              </a:cxn>
              <a:cxn ang="0">
                <a:pos x="220" y="9"/>
              </a:cxn>
              <a:cxn ang="0">
                <a:pos x="167" y="5"/>
              </a:cxn>
              <a:cxn ang="0">
                <a:pos x="117" y="0"/>
              </a:cxn>
              <a:cxn ang="0">
                <a:pos x="98" y="0"/>
              </a:cxn>
              <a:cxn ang="0">
                <a:pos x="73" y="5"/>
              </a:cxn>
              <a:cxn ang="0">
                <a:pos x="59" y="5"/>
              </a:cxn>
              <a:cxn ang="0">
                <a:pos x="43" y="9"/>
              </a:cxn>
              <a:cxn ang="0">
                <a:pos x="29" y="9"/>
              </a:cxn>
              <a:cxn ang="0">
                <a:pos x="14" y="15"/>
              </a:cxn>
              <a:cxn ang="0">
                <a:pos x="9" y="25"/>
              </a:cxn>
              <a:cxn ang="0">
                <a:pos x="4" y="29"/>
              </a:cxn>
              <a:cxn ang="0">
                <a:pos x="0" y="39"/>
              </a:cxn>
            </a:cxnLst>
            <a:rect l="0" t="0" r="r" b="b"/>
            <a:pathLst>
              <a:path w="583" h="196">
                <a:moveTo>
                  <a:pt x="0" y="39"/>
                </a:moveTo>
                <a:lnTo>
                  <a:pt x="0" y="39"/>
                </a:lnTo>
                <a:lnTo>
                  <a:pt x="0" y="44"/>
                </a:lnTo>
                <a:lnTo>
                  <a:pt x="0" y="49"/>
                </a:lnTo>
                <a:lnTo>
                  <a:pt x="0" y="54"/>
                </a:lnTo>
                <a:lnTo>
                  <a:pt x="4" y="59"/>
                </a:lnTo>
                <a:lnTo>
                  <a:pt x="9" y="64"/>
                </a:lnTo>
                <a:lnTo>
                  <a:pt x="14" y="68"/>
                </a:lnTo>
                <a:lnTo>
                  <a:pt x="20" y="73"/>
                </a:lnTo>
                <a:lnTo>
                  <a:pt x="24" y="78"/>
                </a:lnTo>
                <a:lnTo>
                  <a:pt x="34" y="84"/>
                </a:lnTo>
                <a:lnTo>
                  <a:pt x="39" y="88"/>
                </a:lnTo>
                <a:lnTo>
                  <a:pt x="48" y="93"/>
                </a:lnTo>
                <a:lnTo>
                  <a:pt x="54" y="98"/>
                </a:lnTo>
                <a:lnTo>
                  <a:pt x="64" y="103"/>
                </a:lnTo>
                <a:lnTo>
                  <a:pt x="73" y="108"/>
                </a:lnTo>
                <a:lnTo>
                  <a:pt x="83" y="112"/>
                </a:lnTo>
                <a:lnTo>
                  <a:pt x="93" y="118"/>
                </a:lnTo>
                <a:lnTo>
                  <a:pt x="103" y="123"/>
                </a:lnTo>
                <a:lnTo>
                  <a:pt x="112" y="128"/>
                </a:lnTo>
                <a:lnTo>
                  <a:pt x="127" y="132"/>
                </a:lnTo>
                <a:lnTo>
                  <a:pt x="137" y="132"/>
                </a:lnTo>
                <a:lnTo>
                  <a:pt x="162" y="142"/>
                </a:lnTo>
                <a:lnTo>
                  <a:pt x="190" y="151"/>
                </a:lnTo>
                <a:lnTo>
                  <a:pt x="215" y="162"/>
                </a:lnTo>
                <a:lnTo>
                  <a:pt x="245" y="167"/>
                </a:lnTo>
                <a:lnTo>
                  <a:pt x="274" y="171"/>
                </a:lnTo>
                <a:lnTo>
                  <a:pt x="304" y="181"/>
                </a:lnTo>
                <a:lnTo>
                  <a:pt x="332" y="186"/>
                </a:lnTo>
                <a:lnTo>
                  <a:pt x="362" y="186"/>
                </a:lnTo>
                <a:lnTo>
                  <a:pt x="387" y="191"/>
                </a:lnTo>
                <a:lnTo>
                  <a:pt x="416" y="191"/>
                </a:lnTo>
                <a:lnTo>
                  <a:pt x="440" y="196"/>
                </a:lnTo>
                <a:lnTo>
                  <a:pt x="465" y="196"/>
                </a:lnTo>
                <a:lnTo>
                  <a:pt x="475" y="196"/>
                </a:lnTo>
                <a:lnTo>
                  <a:pt x="485" y="196"/>
                </a:lnTo>
                <a:lnTo>
                  <a:pt x="495" y="196"/>
                </a:lnTo>
                <a:lnTo>
                  <a:pt x="504" y="196"/>
                </a:lnTo>
                <a:lnTo>
                  <a:pt x="515" y="191"/>
                </a:lnTo>
                <a:lnTo>
                  <a:pt x="524" y="191"/>
                </a:lnTo>
                <a:lnTo>
                  <a:pt x="529" y="191"/>
                </a:lnTo>
                <a:lnTo>
                  <a:pt x="538" y="186"/>
                </a:lnTo>
                <a:lnTo>
                  <a:pt x="543" y="186"/>
                </a:lnTo>
                <a:lnTo>
                  <a:pt x="554" y="186"/>
                </a:lnTo>
                <a:lnTo>
                  <a:pt x="558" y="181"/>
                </a:lnTo>
                <a:lnTo>
                  <a:pt x="563" y="181"/>
                </a:lnTo>
                <a:lnTo>
                  <a:pt x="568" y="176"/>
                </a:lnTo>
                <a:lnTo>
                  <a:pt x="573" y="176"/>
                </a:lnTo>
                <a:lnTo>
                  <a:pt x="578" y="171"/>
                </a:lnTo>
                <a:lnTo>
                  <a:pt x="578" y="167"/>
                </a:lnTo>
                <a:lnTo>
                  <a:pt x="583" y="167"/>
                </a:lnTo>
                <a:lnTo>
                  <a:pt x="583" y="162"/>
                </a:lnTo>
                <a:lnTo>
                  <a:pt x="583" y="157"/>
                </a:lnTo>
                <a:lnTo>
                  <a:pt x="583" y="151"/>
                </a:lnTo>
                <a:lnTo>
                  <a:pt x="578" y="142"/>
                </a:lnTo>
                <a:lnTo>
                  <a:pt x="573" y="137"/>
                </a:lnTo>
                <a:lnTo>
                  <a:pt x="568" y="132"/>
                </a:lnTo>
                <a:lnTo>
                  <a:pt x="563" y="128"/>
                </a:lnTo>
                <a:lnTo>
                  <a:pt x="558" y="123"/>
                </a:lnTo>
                <a:lnTo>
                  <a:pt x="554" y="118"/>
                </a:lnTo>
                <a:lnTo>
                  <a:pt x="549" y="112"/>
                </a:lnTo>
                <a:lnTo>
                  <a:pt x="538" y="108"/>
                </a:lnTo>
                <a:lnTo>
                  <a:pt x="534" y="103"/>
                </a:lnTo>
                <a:lnTo>
                  <a:pt x="524" y="98"/>
                </a:lnTo>
                <a:lnTo>
                  <a:pt x="519" y="93"/>
                </a:lnTo>
                <a:lnTo>
                  <a:pt x="509" y="93"/>
                </a:lnTo>
                <a:lnTo>
                  <a:pt x="499" y="88"/>
                </a:lnTo>
                <a:lnTo>
                  <a:pt x="485" y="78"/>
                </a:lnTo>
                <a:lnTo>
                  <a:pt x="475" y="73"/>
                </a:lnTo>
                <a:lnTo>
                  <a:pt x="465" y="73"/>
                </a:lnTo>
                <a:lnTo>
                  <a:pt x="455" y="68"/>
                </a:lnTo>
                <a:lnTo>
                  <a:pt x="446" y="64"/>
                </a:lnTo>
                <a:lnTo>
                  <a:pt x="416" y="54"/>
                </a:lnTo>
                <a:lnTo>
                  <a:pt x="392" y="44"/>
                </a:lnTo>
                <a:lnTo>
                  <a:pt x="367" y="39"/>
                </a:lnTo>
                <a:lnTo>
                  <a:pt x="338" y="34"/>
                </a:lnTo>
                <a:lnTo>
                  <a:pt x="309" y="25"/>
                </a:lnTo>
                <a:lnTo>
                  <a:pt x="274" y="20"/>
                </a:lnTo>
                <a:lnTo>
                  <a:pt x="249" y="15"/>
                </a:lnTo>
                <a:lnTo>
                  <a:pt x="220" y="9"/>
                </a:lnTo>
                <a:lnTo>
                  <a:pt x="190" y="5"/>
                </a:lnTo>
                <a:lnTo>
                  <a:pt x="167" y="5"/>
                </a:lnTo>
                <a:lnTo>
                  <a:pt x="142" y="0"/>
                </a:lnTo>
                <a:lnTo>
                  <a:pt x="117" y="0"/>
                </a:lnTo>
                <a:lnTo>
                  <a:pt x="107" y="0"/>
                </a:lnTo>
                <a:lnTo>
                  <a:pt x="98" y="0"/>
                </a:lnTo>
                <a:lnTo>
                  <a:pt x="83" y="5"/>
                </a:lnTo>
                <a:lnTo>
                  <a:pt x="73" y="5"/>
                </a:lnTo>
                <a:lnTo>
                  <a:pt x="68" y="5"/>
                </a:lnTo>
                <a:lnTo>
                  <a:pt x="59" y="5"/>
                </a:lnTo>
                <a:lnTo>
                  <a:pt x="48" y="5"/>
                </a:lnTo>
                <a:lnTo>
                  <a:pt x="43" y="9"/>
                </a:lnTo>
                <a:lnTo>
                  <a:pt x="34" y="9"/>
                </a:lnTo>
                <a:lnTo>
                  <a:pt x="29" y="9"/>
                </a:lnTo>
                <a:lnTo>
                  <a:pt x="24" y="15"/>
                </a:lnTo>
                <a:lnTo>
                  <a:pt x="14" y="15"/>
                </a:lnTo>
                <a:lnTo>
                  <a:pt x="14" y="20"/>
                </a:lnTo>
                <a:lnTo>
                  <a:pt x="9" y="25"/>
                </a:lnTo>
                <a:lnTo>
                  <a:pt x="4" y="25"/>
                </a:lnTo>
                <a:lnTo>
                  <a:pt x="4" y="29"/>
                </a:lnTo>
                <a:lnTo>
                  <a:pt x="0" y="34"/>
                </a:lnTo>
                <a:lnTo>
                  <a:pt x="0" y="39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629" name="Freeform 93"/>
          <p:cNvSpPr>
            <a:spLocks/>
          </p:cNvSpPr>
          <p:nvPr/>
        </p:nvSpPr>
        <p:spPr bwMode="auto">
          <a:xfrm>
            <a:off x="1632818" y="4528916"/>
            <a:ext cx="281090" cy="97242"/>
          </a:xfrm>
          <a:custGeom>
            <a:avLst/>
            <a:gdLst/>
            <a:ahLst/>
            <a:cxnLst>
              <a:cxn ang="0">
                <a:pos x="0" y="35"/>
              </a:cxn>
              <a:cxn ang="0">
                <a:pos x="5" y="45"/>
              </a:cxn>
              <a:cxn ang="0">
                <a:pos x="10" y="55"/>
              </a:cxn>
              <a:cxn ang="0">
                <a:pos x="19" y="64"/>
              </a:cxn>
              <a:cxn ang="0">
                <a:pos x="30" y="74"/>
              </a:cxn>
              <a:cxn ang="0">
                <a:pos x="39" y="84"/>
              </a:cxn>
              <a:cxn ang="0">
                <a:pos x="54" y="94"/>
              </a:cxn>
              <a:cxn ang="0">
                <a:pos x="74" y="103"/>
              </a:cxn>
              <a:cxn ang="0">
                <a:pos x="93" y="114"/>
              </a:cxn>
              <a:cxn ang="0">
                <a:pos x="113" y="123"/>
              </a:cxn>
              <a:cxn ang="0">
                <a:pos x="132" y="133"/>
              </a:cxn>
              <a:cxn ang="0">
                <a:pos x="186" y="153"/>
              </a:cxn>
              <a:cxn ang="0">
                <a:pos x="241" y="172"/>
              </a:cxn>
              <a:cxn ang="0">
                <a:pos x="299" y="187"/>
              </a:cxn>
              <a:cxn ang="0">
                <a:pos x="358" y="202"/>
              </a:cxn>
              <a:cxn ang="0">
                <a:pos x="411" y="206"/>
              </a:cxn>
              <a:cxn ang="0">
                <a:pos x="456" y="211"/>
              </a:cxn>
              <a:cxn ang="0">
                <a:pos x="480" y="211"/>
              </a:cxn>
              <a:cxn ang="0">
                <a:pos x="500" y="211"/>
              </a:cxn>
              <a:cxn ang="0">
                <a:pos x="514" y="211"/>
              </a:cxn>
              <a:cxn ang="0">
                <a:pos x="534" y="211"/>
              </a:cxn>
              <a:cxn ang="0">
                <a:pos x="549" y="206"/>
              </a:cxn>
              <a:cxn ang="0">
                <a:pos x="559" y="202"/>
              </a:cxn>
              <a:cxn ang="0">
                <a:pos x="569" y="197"/>
              </a:cxn>
              <a:cxn ang="0">
                <a:pos x="573" y="187"/>
              </a:cxn>
              <a:cxn ang="0">
                <a:pos x="578" y="177"/>
              </a:cxn>
              <a:cxn ang="0">
                <a:pos x="573" y="167"/>
              </a:cxn>
              <a:cxn ang="0">
                <a:pos x="569" y="158"/>
              </a:cxn>
              <a:cxn ang="0">
                <a:pos x="564" y="148"/>
              </a:cxn>
              <a:cxn ang="0">
                <a:pos x="553" y="138"/>
              </a:cxn>
              <a:cxn ang="0">
                <a:pos x="539" y="128"/>
              </a:cxn>
              <a:cxn ang="0">
                <a:pos x="525" y="119"/>
              </a:cxn>
              <a:cxn ang="0">
                <a:pos x="505" y="108"/>
              </a:cxn>
              <a:cxn ang="0">
                <a:pos x="490" y="99"/>
              </a:cxn>
              <a:cxn ang="0">
                <a:pos x="466" y="89"/>
              </a:cxn>
              <a:cxn ang="0">
                <a:pos x="446" y="80"/>
              </a:cxn>
              <a:cxn ang="0">
                <a:pos x="392" y="60"/>
              </a:cxn>
              <a:cxn ang="0">
                <a:pos x="338" y="40"/>
              </a:cxn>
              <a:cxn ang="0">
                <a:pos x="280" y="25"/>
              </a:cxn>
              <a:cxn ang="0">
                <a:pos x="225" y="16"/>
              </a:cxn>
              <a:cxn ang="0">
                <a:pos x="172" y="6"/>
              </a:cxn>
              <a:cxn ang="0">
                <a:pos x="122" y="0"/>
              </a:cxn>
              <a:cxn ang="0">
                <a:pos x="97" y="0"/>
              </a:cxn>
              <a:cxn ang="0">
                <a:pos x="83" y="0"/>
              </a:cxn>
              <a:cxn ang="0">
                <a:pos x="64" y="0"/>
              </a:cxn>
              <a:cxn ang="0">
                <a:pos x="44" y="6"/>
              </a:cxn>
              <a:cxn ang="0">
                <a:pos x="35" y="6"/>
              </a:cxn>
              <a:cxn ang="0">
                <a:pos x="19" y="11"/>
              </a:cxn>
              <a:cxn ang="0">
                <a:pos x="10" y="20"/>
              </a:cxn>
              <a:cxn ang="0">
                <a:pos x="0" y="30"/>
              </a:cxn>
            </a:cxnLst>
            <a:rect l="0" t="0" r="r" b="b"/>
            <a:pathLst>
              <a:path w="578" h="211">
                <a:moveTo>
                  <a:pt x="0" y="30"/>
                </a:moveTo>
                <a:lnTo>
                  <a:pt x="0" y="35"/>
                </a:lnTo>
                <a:lnTo>
                  <a:pt x="0" y="40"/>
                </a:lnTo>
                <a:lnTo>
                  <a:pt x="5" y="45"/>
                </a:lnTo>
                <a:lnTo>
                  <a:pt x="5" y="50"/>
                </a:lnTo>
                <a:lnTo>
                  <a:pt x="10" y="55"/>
                </a:lnTo>
                <a:lnTo>
                  <a:pt x="14" y="60"/>
                </a:lnTo>
                <a:lnTo>
                  <a:pt x="19" y="64"/>
                </a:lnTo>
                <a:lnTo>
                  <a:pt x="24" y="69"/>
                </a:lnTo>
                <a:lnTo>
                  <a:pt x="30" y="74"/>
                </a:lnTo>
                <a:lnTo>
                  <a:pt x="35" y="80"/>
                </a:lnTo>
                <a:lnTo>
                  <a:pt x="39" y="84"/>
                </a:lnTo>
                <a:lnTo>
                  <a:pt x="49" y="89"/>
                </a:lnTo>
                <a:lnTo>
                  <a:pt x="54" y="94"/>
                </a:lnTo>
                <a:lnTo>
                  <a:pt x="64" y="99"/>
                </a:lnTo>
                <a:lnTo>
                  <a:pt x="74" y="103"/>
                </a:lnTo>
                <a:lnTo>
                  <a:pt x="83" y="108"/>
                </a:lnTo>
                <a:lnTo>
                  <a:pt x="93" y="114"/>
                </a:lnTo>
                <a:lnTo>
                  <a:pt x="103" y="119"/>
                </a:lnTo>
                <a:lnTo>
                  <a:pt x="113" y="123"/>
                </a:lnTo>
                <a:lnTo>
                  <a:pt x="122" y="128"/>
                </a:lnTo>
                <a:lnTo>
                  <a:pt x="132" y="133"/>
                </a:lnTo>
                <a:lnTo>
                  <a:pt x="161" y="143"/>
                </a:lnTo>
                <a:lnTo>
                  <a:pt x="186" y="153"/>
                </a:lnTo>
                <a:lnTo>
                  <a:pt x="211" y="163"/>
                </a:lnTo>
                <a:lnTo>
                  <a:pt x="241" y="172"/>
                </a:lnTo>
                <a:lnTo>
                  <a:pt x="269" y="183"/>
                </a:lnTo>
                <a:lnTo>
                  <a:pt x="299" y="187"/>
                </a:lnTo>
                <a:lnTo>
                  <a:pt x="328" y="197"/>
                </a:lnTo>
                <a:lnTo>
                  <a:pt x="358" y="202"/>
                </a:lnTo>
                <a:lnTo>
                  <a:pt x="383" y="206"/>
                </a:lnTo>
                <a:lnTo>
                  <a:pt x="411" y="206"/>
                </a:lnTo>
                <a:lnTo>
                  <a:pt x="436" y="211"/>
                </a:lnTo>
                <a:lnTo>
                  <a:pt x="456" y="211"/>
                </a:lnTo>
                <a:lnTo>
                  <a:pt x="466" y="211"/>
                </a:lnTo>
                <a:lnTo>
                  <a:pt x="480" y="211"/>
                </a:lnTo>
                <a:lnTo>
                  <a:pt x="490" y="211"/>
                </a:lnTo>
                <a:lnTo>
                  <a:pt x="500" y="211"/>
                </a:lnTo>
                <a:lnTo>
                  <a:pt x="509" y="211"/>
                </a:lnTo>
                <a:lnTo>
                  <a:pt x="514" y="211"/>
                </a:lnTo>
                <a:lnTo>
                  <a:pt x="525" y="211"/>
                </a:lnTo>
                <a:lnTo>
                  <a:pt x="534" y="211"/>
                </a:lnTo>
                <a:lnTo>
                  <a:pt x="539" y="206"/>
                </a:lnTo>
                <a:lnTo>
                  <a:pt x="549" y="206"/>
                </a:lnTo>
                <a:lnTo>
                  <a:pt x="553" y="206"/>
                </a:lnTo>
                <a:lnTo>
                  <a:pt x="559" y="202"/>
                </a:lnTo>
                <a:lnTo>
                  <a:pt x="564" y="202"/>
                </a:lnTo>
                <a:lnTo>
                  <a:pt x="569" y="197"/>
                </a:lnTo>
                <a:lnTo>
                  <a:pt x="573" y="192"/>
                </a:lnTo>
                <a:lnTo>
                  <a:pt x="573" y="187"/>
                </a:lnTo>
                <a:lnTo>
                  <a:pt x="578" y="183"/>
                </a:lnTo>
                <a:lnTo>
                  <a:pt x="578" y="177"/>
                </a:lnTo>
                <a:lnTo>
                  <a:pt x="578" y="172"/>
                </a:lnTo>
                <a:lnTo>
                  <a:pt x="573" y="167"/>
                </a:lnTo>
                <a:lnTo>
                  <a:pt x="573" y="163"/>
                </a:lnTo>
                <a:lnTo>
                  <a:pt x="569" y="158"/>
                </a:lnTo>
                <a:lnTo>
                  <a:pt x="569" y="153"/>
                </a:lnTo>
                <a:lnTo>
                  <a:pt x="564" y="148"/>
                </a:lnTo>
                <a:lnTo>
                  <a:pt x="559" y="143"/>
                </a:lnTo>
                <a:lnTo>
                  <a:pt x="553" y="138"/>
                </a:lnTo>
                <a:lnTo>
                  <a:pt x="544" y="133"/>
                </a:lnTo>
                <a:lnTo>
                  <a:pt x="539" y="128"/>
                </a:lnTo>
                <a:lnTo>
                  <a:pt x="529" y="123"/>
                </a:lnTo>
                <a:lnTo>
                  <a:pt x="525" y="119"/>
                </a:lnTo>
                <a:lnTo>
                  <a:pt x="514" y="114"/>
                </a:lnTo>
                <a:lnTo>
                  <a:pt x="505" y="108"/>
                </a:lnTo>
                <a:lnTo>
                  <a:pt x="500" y="103"/>
                </a:lnTo>
                <a:lnTo>
                  <a:pt x="490" y="99"/>
                </a:lnTo>
                <a:lnTo>
                  <a:pt x="480" y="94"/>
                </a:lnTo>
                <a:lnTo>
                  <a:pt x="466" y="89"/>
                </a:lnTo>
                <a:lnTo>
                  <a:pt x="456" y="84"/>
                </a:lnTo>
                <a:lnTo>
                  <a:pt x="446" y="80"/>
                </a:lnTo>
                <a:lnTo>
                  <a:pt x="422" y="69"/>
                </a:lnTo>
                <a:lnTo>
                  <a:pt x="392" y="60"/>
                </a:lnTo>
                <a:lnTo>
                  <a:pt x="367" y="50"/>
                </a:lnTo>
                <a:lnTo>
                  <a:pt x="338" y="40"/>
                </a:lnTo>
                <a:lnTo>
                  <a:pt x="308" y="35"/>
                </a:lnTo>
                <a:lnTo>
                  <a:pt x="280" y="25"/>
                </a:lnTo>
                <a:lnTo>
                  <a:pt x="250" y="20"/>
                </a:lnTo>
                <a:lnTo>
                  <a:pt x="225" y="16"/>
                </a:lnTo>
                <a:lnTo>
                  <a:pt x="196" y="11"/>
                </a:lnTo>
                <a:lnTo>
                  <a:pt x="172" y="6"/>
                </a:lnTo>
                <a:lnTo>
                  <a:pt x="147" y="6"/>
                </a:lnTo>
                <a:lnTo>
                  <a:pt x="122" y="0"/>
                </a:lnTo>
                <a:lnTo>
                  <a:pt x="113" y="0"/>
                </a:lnTo>
                <a:lnTo>
                  <a:pt x="97" y="0"/>
                </a:lnTo>
                <a:lnTo>
                  <a:pt x="88" y="0"/>
                </a:lnTo>
                <a:lnTo>
                  <a:pt x="83" y="0"/>
                </a:lnTo>
                <a:lnTo>
                  <a:pt x="69" y="0"/>
                </a:lnTo>
                <a:lnTo>
                  <a:pt x="64" y="0"/>
                </a:lnTo>
                <a:lnTo>
                  <a:pt x="54" y="6"/>
                </a:lnTo>
                <a:lnTo>
                  <a:pt x="44" y="6"/>
                </a:lnTo>
                <a:lnTo>
                  <a:pt x="39" y="6"/>
                </a:lnTo>
                <a:lnTo>
                  <a:pt x="35" y="6"/>
                </a:lnTo>
                <a:lnTo>
                  <a:pt x="24" y="11"/>
                </a:lnTo>
                <a:lnTo>
                  <a:pt x="19" y="11"/>
                </a:lnTo>
                <a:lnTo>
                  <a:pt x="14" y="16"/>
                </a:lnTo>
                <a:lnTo>
                  <a:pt x="10" y="20"/>
                </a:lnTo>
                <a:lnTo>
                  <a:pt x="5" y="25"/>
                </a:lnTo>
                <a:lnTo>
                  <a:pt x="0" y="3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630" name="Freeform 94"/>
          <p:cNvSpPr>
            <a:spLocks/>
          </p:cNvSpPr>
          <p:nvPr/>
        </p:nvSpPr>
        <p:spPr bwMode="auto">
          <a:xfrm>
            <a:off x="1632818" y="4528916"/>
            <a:ext cx="281090" cy="97242"/>
          </a:xfrm>
          <a:custGeom>
            <a:avLst/>
            <a:gdLst/>
            <a:ahLst/>
            <a:cxnLst>
              <a:cxn ang="0">
                <a:pos x="0" y="35"/>
              </a:cxn>
              <a:cxn ang="0">
                <a:pos x="5" y="45"/>
              </a:cxn>
              <a:cxn ang="0">
                <a:pos x="10" y="55"/>
              </a:cxn>
              <a:cxn ang="0">
                <a:pos x="14" y="64"/>
              </a:cxn>
              <a:cxn ang="0">
                <a:pos x="30" y="74"/>
              </a:cxn>
              <a:cxn ang="0">
                <a:pos x="39" y="84"/>
              </a:cxn>
              <a:cxn ang="0">
                <a:pos x="54" y="94"/>
              </a:cxn>
              <a:cxn ang="0">
                <a:pos x="74" y="103"/>
              </a:cxn>
              <a:cxn ang="0">
                <a:pos x="93" y="114"/>
              </a:cxn>
              <a:cxn ang="0">
                <a:pos x="113" y="123"/>
              </a:cxn>
              <a:cxn ang="0">
                <a:pos x="132" y="133"/>
              </a:cxn>
              <a:cxn ang="0">
                <a:pos x="186" y="153"/>
              </a:cxn>
              <a:cxn ang="0">
                <a:pos x="241" y="172"/>
              </a:cxn>
              <a:cxn ang="0">
                <a:pos x="299" y="187"/>
              </a:cxn>
              <a:cxn ang="0">
                <a:pos x="358" y="202"/>
              </a:cxn>
              <a:cxn ang="0">
                <a:pos x="406" y="206"/>
              </a:cxn>
              <a:cxn ang="0">
                <a:pos x="456" y="211"/>
              </a:cxn>
              <a:cxn ang="0">
                <a:pos x="480" y="211"/>
              </a:cxn>
              <a:cxn ang="0">
                <a:pos x="500" y="211"/>
              </a:cxn>
              <a:cxn ang="0">
                <a:pos x="514" y="211"/>
              </a:cxn>
              <a:cxn ang="0">
                <a:pos x="534" y="211"/>
              </a:cxn>
              <a:cxn ang="0">
                <a:pos x="549" y="206"/>
              </a:cxn>
              <a:cxn ang="0">
                <a:pos x="559" y="202"/>
              </a:cxn>
              <a:cxn ang="0">
                <a:pos x="569" y="197"/>
              </a:cxn>
              <a:cxn ang="0">
                <a:pos x="573" y="192"/>
              </a:cxn>
              <a:cxn ang="0">
                <a:pos x="578" y="183"/>
              </a:cxn>
              <a:cxn ang="0">
                <a:pos x="578" y="172"/>
              </a:cxn>
              <a:cxn ang="0">
                <a:pos x="573" y="163"/>
              </a:cxn>
              <a:cxn ang="0">
                <a:pos x="569" y="153"/>
              </a:cxn>
              <a:cxn ang="0">
                <a:pos x="559" y="143"/>
              </a:cxn>
              <a:cxn ang="0">
                <a:pos x="544" y="133"/>
              </a:cxn>
              <a:cxn ang="0">
                <a:pos x="529" y="123"/>
              </a:cxn>
              <a:cxn ang="0">
                <a:pos x="514" y="114"/>
              </a:cxn>
              <a:cxn ang="0">
                <a:pos x="500" y="103"/>
              </a:cxn>
              <a:cxn ang="0">
                <a:pos x="480" y="94"/>
              </a:cxn>
              <a:cxn ang="0">
                <a:pos x="456" y="84"/>
              </a:cxn>
              <a:cxn ang="0">
                <a:pos x="422" y="69"/>
              </a:cxn>
              <a:cxn ang="0">
                <a:pos x="367" y="50"/>
              </a:cxn>
              <a:cxn ang="0">
                <a:pos x="308" y="35"/>
              </a:cxn>
              <a:cxn ang="0">
                <a:pos x="250" y="20"/>
              </a:cxn>
              <a:cxn ang="0">
                <a:pos x="196" y="11"/>
              </a:cxn>
              <a:cxn ang="0">
                <a:pos x="142" y="0"/>
              </a:cxn>
              <a:cxn ang="0">
                <a:pos x="113" y="0"/>
              </a:cxn>
              <a:cxn ang="0">
                <a:pos x="88" y="0"/>
              </a:cxn>
              <a:cxn ang="0">
                <a:pos x="69" y="0"/>
              </a:cxn>
              <a:cxn ang="0">
                <a:pos x="54" y="0"/>
              </a:cxn>
              <a:cxn ang="0">
                <a:pos x="39" y="6"/>
              </a:cxn>
              <a:cxn ang="0">
                <a:pos x="24" y="11"/>
              </a:cxn>
              <a:cxn ang="0">
                <a:pos x="14" y="16"/>
              </a:cxn>
              <a:cxn ang="0">
                <a:pos x="10" y="20"/>
              </a:cxn>
              <a:cxn ang="0">
                <a:pos x="0" y="30"/>
              </a:cxn>
            </a:cxnLst>
            <a:rect l="0" t="0" r="r" b="b"/>
            <a:pathLst>
              <a:path w="578" h="211">
                <a:moveTo>
                  <a:pt x="0" y="30"/>
                </a:moveTo>
                <a:lnTo>
                  <a:pt x="0" y="35"/>
                </a:lnTo>
                <a:lnTo>
                  <a:pt x="0" y="40"/>
                </a:lnTo>
                <a:lnTo>
                  <a:pt x="5" y="45"/>
                </a:lnTo>
                <a:lnTo>
                  <a:pt x="5" y="50"/>
                </a:lnTo>
                <a:lnTo>
                  <a:pt x="10" y="55"/>
                </a:lnTo>
                <a:lnTo>
                  <a:pt x="10" y="60"/>
                </a:lnTo>
                <a:lnTo>
                  <a:pt x="14" y="64"/>
                </a:lnTo>
                <a:lnTo>
                  <a:pt x="24" y="69"/>
                </a:lnTo>
                <a:lnTo>
                  <a:pt x="30" y="74"/>
                </a:lnTo>
                <a:lnTo>
                  <a:pt x="35" y="80"/>
                </a:lnTo>
                <a:lnTo>
                  <a:pt x="39" y="84"/>
                </a:lnTo>
                <a:lnTo>
                  <a:pt x="49" y="89"/>
                </a:lnTo>
                <a:lnTo>
                  <a:pt x="54" y="94"/>
                </a:lnTo>
                <a:lnTo>
                  <a:pt x="64" y="99"/>
                </a:lnTo>
                <a:lnTo>
                  <a:pt x="74" y="103"/>
                </a:lnTo>
                <a:lnTo>
                  <a:pt x="78" y="108"/>
                </a:lnTo>
                <a:lnTo>
                  <a:pt x="93" y="114"/>
                </a:lnTo>
                <a:lnTo>
                  <a:pt x="103" y="119"/>
                </a:lnTo>
                <a:lnTo>
                  <a:pt x="113" y="123"/>
                </a:lnTo>
                <a:lnTo>
                  <a:pt x="122" y="128"/>
                </a:lnTo>
                <a:lnTo>
                  <a:pt x="132" y="133"/>
                </a:lnTo>
                <a:lnTo>
                  <a:pt x="161" y="143"/>
                </a:lnTo>
                <a:lnTo>
                  <a:pt x="186" y="153"/>
                </a:lnTo>
                <a:lnTo>
                  <a:pt x="211" y="163"/>
                </a:lnTo>
                <a:lnTo>
                  <a:pt x="241" y="172"/>
                </a:lnTo>
                <a:lnTo>
                  <a:pt x="269" y="183"/>
                </a:lnTo>
                <a:lnTo>
                  <a:pt x="299" y="187"/>
                </a:lnTo>
                <a:lnTo>
                  <a:pt x="328" y="192"/>
                </a:lnTo>
                <a:lnTo>
                  <a:pt x="358" y="202"/>
                </a:lnTo>
                <a:lnTo>
                  <a:pt x="383" y="206"/>
                </a:lnTo>
                <a:lnTo>
                  <a:pt x="406" y="206"/>
                </a:lnTo>
                <a:lnTo>
                  <a:pt x="436" y="211"/>
                </a:lnTo>
                <a:lnTo>
                  <a:pt x="456" y="211"/>
                </a:lnTo>
                <a:lnTo>
                  <a:pt x="466" y="211"/>
                </a:lnTo>
                <a:lnTo>
                  <a:pt x="480" y="211"/>
                </a:lnTo>
                <a:lnTo>
                  <a:pt x="490" y="211"/>
                </a:lnTo>
                <a:lnTo>
                  <a:pt x="500" y="211"/>
                </a:lnTo>
                <a:lnTo>
                  <a:pt x="509" y="211"/>
                </a:lnTo>
                <a:lnTo>
                  <a:pt x="514" y="211"/>
                </a:lnTo>
                <a:lnTo>
                  <a:pt x="525" y="211"/>
                </a:lnTo>
                <a:lnTo>
                  <a:pt x="534" y="211"/>
                </a:lnTo>
                <a:lnTo>
                  <a:pt x="539" y="206"/>
                </a:lnTo>
                <a:lnTo>
                  <a:pt x="549" y="206"/>
                </a:lnTo>
                <a:lnTo>
                  <a:pt x="553" y="206"/>
                </a:lnTo>
                <a:lnTo>
                  <a:pt x="559" y="202"/>
                </a:lnTo>
                <a:lnTo>
                  <a:pt x="564" y="202"/>
                </a:lnTo>
                <a:lnTo>
                  <a:pt x="569" y="197"/>
                </a:lnTo>
                <a:lnTo>
                  <a:pt x="569" y="192"/>
                </a:lnTo>
                <a:lnTo>
                  <a:pt x="573" y="192"/>
                </a:lnTo>
                <a:lnTo>
                  <a:pt x="573" y="187"/>
                </a:lnTo>
                <a:lnTo>
                  <a:pt x="578" y="183"/>
                </a:lnTo>
                <a:lnTo>
                  <a:pt x="578" y="177"/>
                </a:lnTo>
                <a:lnTo>
                  <a:pt x="578" y="172"/>
                </a:lnTo>
                <a:lnTo>
                  <a:pt x="573" y="167"/>
                </a:lnTo>
                <a:lnTo>
                  <a:pt x="573" y="163"/>
                </a:lnTo>
                <a:lnTo>
                  <a:pt x="569" y="158"/>
                </a:lnTo>
                <a:lnTo>
                  <a:pt x="569" y="153"/>
                </a:lnTo>
                <a:lnTo>
                  <a:pt x="564" y="148"/>
                </a:lnTo>
                <a:lnTo>
                  <a:pt x="559" y="143"/>
                </a:lnTo>
                <a:lnTo>
                  <a:pt x="553" y="138"/>
                </a:lnTo>
                <a:lnTo>
                  <a:pt x="544" y="133"/>
                </a:lnTo>
                <a:lnTo>
                  <a:pt x="539" y="128"/>
                </a:lnTo>
                <a:lnTo>
                  <a:pt x="529" y="123"/>
                </a:lnTo>
                <a:lnTo>
                  <a:pt x="525" y="119"/>
                </a:lnTo>
                <a:lnTo>
                  <a:pt x="514" y="114"/>
                </a:lnTo>
                <a:lnTo>
                  <a:pt x="505" y="108"/>
                </a:lnTo>
                <a:lnTo>
                  <a:pt x="500" y="103"/>
                </a:lnTo>
                <a:lnTo>
                  <a:pt x="490" y="99"/>
                </a:lnTo>
                <a:lnTo>
                  <a:pt x="480" y="94"/>
                </a:lnTo>
                <a:lnTo>
                  <a:pt x="466" y="89"/>
                </a:lnTo>
                <a:lnTo>
                  <a:pt x="456" y="84"/>
                </a:lnTo>
                <a:lnTo>
                  <a:pt x="446" y="80"/>
                </a:lnTo>
                <a:lnTo>
                  <a:pt x="422" y="69"/>
                </a:lnTo>
                <a:lnTo>
                  <a:pt x="392" y="60"/>
                </a:lnTo>
                <a:lnTo>
                  <a:pt x="367" y="50"/>
                </a:lnTo>
                <a:lnTo>
                  <a:pt x="338" y="40"/>
                </a:lnTo>
                <a:lnTo>
                  <a:pt x="308" y="35"/>
                </a:lnTo>
                <a:lnTo>
                  <a:pt x="280" y="25"/>
                </a:lnTo>
                <a:lnTo>
                  <a:pt x="250" y="20"/>
                </a:lnTo>
                <a:lnTo>
                  <a:pt x="225" y="16"/>
                </a:lnTo>
                <a:lnTo>
                  <a:pt x="196" y="11"/>
                </a:lnTo>
                <a:lnTo>
                  <a:pt x="172" y="6"/>
                </a:lnTo>
                <a:lnTo>
                  <a:pt x="142" y="0"/>
                </a:lnTo>
                <a:lnTo>
                  <a:pt x="122" y="0"/>
                </a:lnTo>
                <a:lnTo>
                  <a:pt x="113" y="0"/>
                </a:lnTo>
                <a:lnTo>
                  <a:pt x="97" y="0"/>
                </a:lnTo>
                <a:lnTo>
                  <a:pt x="88" y="0"/>
                </a:lnTo>
                <a:lnTo>
                  <a:pt x="78" y="0"/>
                </a:lnTo>
                <a:lnTo>
                  <a:pt x="69" y="0"/>
                </a:lnTo>
                <a:lnTo>
                  <a:pt x="64" y="0"/>
                </a:lnTo>
                <a:lnTo>
                  <a:pt x="54" y="0"/>
                </a:lnTo>
                <a:lnTo>
                  <a:pt x="44" y="0"/>
                </a:lnTo>
                <a:lnTo>
                  <a:pt x="39" y="6"/>
                </a:lnTo>
                <a:lnTo>
                  <a:pt x="35" y="6"/>
                </a:lnTo>
                <a:lnTo>
                  <a:pt x="24" y="11"/>
                </a:lnTo>
                <a:lnTo>
                  <a:pt x="19" y="11"/>
                </a:lnTo>
                <a:lnTo>
                  <a:pt x="14" y="16"/>
                </a:lnTo>
                <a:lnTo>
                  <a:pt x="10" y="16"/>
                </a:lnTo>
                <a:lnTo>
                  <a:pt x="10" y="20"/>
                </a:lnTo>
                <a:lnTo>
                  <a:pt x="5" y="25"/>
                </a:lnTo>
                <a:lnTo>
                  <a:pt x="0" y="3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631" name="Freeform 95"/>
          <p:cNvSpPr>
            <a:spLocks/>
          </p:cNvSpPr>
          <p:nvPr/>
        </p:nvSpPr>
        <p:spPr bwMode="auto">
          <a:xfrm>
            <a:off x="1159478" y="4312518"/>
            <a:ext cx="251963" cy="150657"/>
          </a:xfrm>
          <a:custGeom>
            <a:avLst/>
            <a:gdLst/>
            <a:ahLst/>
            <a:cxnLst>
              <a:cxn ang="0">
                <a:pos x="0" y="19"/>
              </a:cxn>
              <a:cxn ang="0">
                <a:pos x="0" y="29"/>
              </a:cxn>
              <a:cxn ang="0">
                <a:pos x="0" y="39"/>
              </a:cxn>
              <a:cxn ang="0">
                <a:pos x="4" y="48"/>
              </a:cxn>
              <a:cxn ang="0">
                <a:pos x="14" y="59"/>
              </a:cxn>
              <a:cxn ang="0">
                <a:pos x="20" y="73"/>
              </a:cxn>
              <a:cxn ang="0">
                <a:pos x="34" y="83"/>
              </a:cxn>
              <a:cxn ang="0">
                <a:pos x="43" y="98"/>
              </a:cxn>
              <a:cxn ang="0">
                <a:pos x="59" y="112"/>
              </a:cxn>
              <a:cxn ang="0">
                <a:pos x="78" y="126"/>
              </a:cxn>
              <a:cxn ang="0">
                <a:pos x="93" y="142"/>
              </a:cxn>
              <a:cxn ang="0">
                <a:pos x="127" y="166"/>
              </a:cxn>
              <a:cxn ang="0">
                <a:pos x="171" y="201"/>
              </a:cxn>
              <a:cxn ang="0">
                <a:pos x="225" y="229"/>
              </a:cxn>
              <a:cxn ang="0">
                <a:pos x="274" y="259"/>
              </a:cxn>
              <a:cxn ang="0">
                <a:pos x="328" y="284"/>
              </a:cxn>
              <a:cxn ang="0">
                <a:pos x="372" y="304"/>
              </a:cxn>
              <a:cxn ang="0">
                <a:pos x="416" y="318"/>
              </a:cxn>
              <a:cxn ang="0">
                <a:pos x="446" y="323"/>
              </a:cxn>
              <a:cxn ang="0">
                <a:pos x="460" y="328"/>
              </a:cxn>
              <a:cxn ang="0">
                <a:pos x="475" y="328"/>
              </a:cxn>
              <a:cxn ang="0">
                <a:pos x="490" y="328"/>
              </a:cxn>
              <a:cxn ang="0">
                <a:pos x="499" y="323"/>
              </a:cxn>
              <a:cxn ang="0">
                <a:pos x="510" y="323"/>
              </a:cxn>
              <a:cxn ang="0">
                <a:pos x="519" y="313"/>
              </a:cxn>
              <a:cxn ang="0">
                <a:pos x="519" y="304"/>
              </a:cxn>
              <a:cxn ang="0">
                <a:pos x="519" y="293"/>
              </a:cxn>
              <a:cxn ang="0">
                <a:pos x="515" y="279"/>
              </a:cxn>
              <a:cxn ang="0">
                <a:pos x="510" y="269"/>
              </a:cxn>
              <a:cxn ang="0">
                <a:pos x="499" y="259"/>
              </a:cxn>
              <a:cxn ang="0">
                <a:pos x="490" y="245"/>
              </a:cxn>
              <a:cxn ang="0">
                <a:pos x="480" y="229"/>
              </a:cxn>
              <a:cxn ang="0">
                <a:pos x="465" y="215"/>
              </a:cxn>
              <a:cxn ang="0">
                <a:pos x="446" y="201"/>
              </a:cxn>
              <a:cxn ang="0">
                <a:pos x="426" y="186"/>
              </a:cxn>
              <a:cxn ang="0">
                <a:pos x="396" y="161"/>
              </a:cxn>
              <a:cxn ang="0">
                <a:pos x="352" y="132"/>
              </a:cxn>
              <a:cxn ang="0">
                <a:pos x="299" y="98"/>
              </a:cxn>
              <a:cxn ang="0">
                <a:pos x="245" y="68"/>
              </a:cxn>
              <a:cxn ang="0">
                <a:pos x="196" y="48"/>
              </a:cxn>
              <a:cxn ang="0">
                <a:pos x="146" y="24"/>
              </a:cxn>
              <a:cxn ang="0">
                <a:pos x="107" y="14"/>
              </a:cxn>
              <a:cxn ang="0">
                <a:pos x="78" y="4"/>
              </a:cxn>
              <a:cxn ang="0">
                <a:pos x="59" y="4"/>
              </a:cxn>
              <a:cxn ang="0">
                <a:pos x="43" y="0"/>
              </a:cxn>
              <a:cxn ang="0">
                <a:pos x="34" y="0"/>
              </a:cxn>
              <a:cxn ang="0">
                <a:pos x="20" y="4"/>
              </a:cxn>
              <a:cxn ang="0">
                <a:pos x="14" y="9"/>
              </a:cxn>
              <a:cxn ang="0">
                <a:pos x="4" y="14"/>
              </a:cxn>
            </a:cxnLst>
            <a:rect l="0" t="0" r="r" b="b"/>
            <a:pathLst>
              <a:path w="519" h="328">
                <a:moveTo>
                  <a:pt x="4" y="14"/>
                </a:moveTo>
                <a:lnTo>
                  <a:pt x="0" y="19"/>
                </a:lnTo>
                <a:lnTo>
                  <a:pt x="0" y="24"/>
                </a:lnTo>
                <a:lnTo>
                  <a:pt x="0" y="29"/>
                </a:lnTo>
                <a:lnTo>
                  <a:pt x="0" y="34"/>
                </a:lnTo>
                <a:lnTo>
                  <a:pt x="0" y="39"/>
                </a:lnTo>
                <a:lnTo>
                  <a:pt x="4" y="43"/>
                </a:lnTo>
                <a:lnTo>
                  <a:pt x="4" y="48"/>
                </a:lnTo>
                <a:lnTo>
                  <a:pt x="9" y="53"/>
                </a:lnTo>
                <a:lnTo>
                  <a:pt x="14" y="59"/>
                </a:lnTo>
                <a:lnTo>
                  <a:pt x="14" y="63"/>
                </a:lnTo>
                <a:lnTo>
                  <a:pt x="20" y="73"/>
                </a:lnTo>
                <a:lnTo>
                  <a:pt x="24" y="78"/>
                </a:lnTo>
                <a:lnTo>
                  <a:pt x="34" y="83"/>
                </a:lnTo>
                <a:lnTo>
                  <a:pt x="39" y="93"/>
                </a:lnTo>
                <a:lnTo>
                  <a:pt x="43" y="98"/>
                </a:lnTo>
                <a:lnTo>
                  <a:pt x="54" y="107"/>
                </a:lnTo>
                <a:lnTo>
                  <a:pt x="59" y="112"/>
                </a:lnTo>
                <a:lnTo>
                  <a:pt x="68" y="122"/>
                </a:lnTo>
                <a:lnTo>
                  <a:pt x="78" y="126"/>
                </a:lnTo>
                <a:lnTo>
                  <a:pt x="88" y="137"/>
                </a:lnTo>
                <a:lnTo>
                  <a:pt x="93" y="142"/>
                </a:lnTo>
                <a:lnTo>
                  <a:pt x="103" y="151"/>
                </a:lnTo>
                <a:lnTo>
                  <a:pt x="127" y="166"/>
                </a:lnTo>
                <a:lnTo>
                  <a:pt x="146" y="181"/>
                </a:lnTo>
                <a:lnTo>
                  <a:pt x="171" y="201"/>
                </a:lnTo>
                <a:lnTo>
                  <a:pt x="196" y="215"/>
                </a:lnTo>
                <a:lnTo>
                  <a:pt x="225" y="229"/>
                </a:lnTo>
                <a:lnTo>
                  <a:pt x="249" y="245"/>
                </a:lnTo>
                <a:lnTo>
                  <a:pt x="274" y="259"/>
                </a:lnTo>
                <a:lnTo>
                  <a:pt x="304" y="269"/>
                </a:lnTo>
                <a:lnTo>
                  <a:pt x="328" y="284"/>
                </a:lnTo>
                <a:lnTo>
                  <a:pt x="352" y="293"/>
                </a:lnTo>
                <a:lnTo>
                  <a:pt x="372" y="304"/>
                </a:lnTo>
                <a:lnTo>
                  <a:pt x="396" y="309"/>
                </a:lnTo>
                <a:lnTo>
                  <a:pt x="416" y="318"/>
                </a:lnTo>
                <a:lnTo>
                  <a:pt x="435" y="323"/>
                </a:lnTo>
                <a:lnTo>
                  <a:pt x="446" y="323"/>
                </a:lnTo>
                <a:lnTo>
                  <a:pt x="451" y="323"/>
                </a:lnTo>
                <a:lnTo>
                  <a:pt x="460" y="328"/>
                </a:lnTo>
                <a:lnTo>
                  <a:pt x="470" y="328"/>
                </a:lnTo>
                <a:lnTo>
                  <a:pt x="475" y="328"/>
                </a:lnTo>
                <a:lnTo>
                  <a:pt x="485" y="328"/>
                </a:lnTo>
                <a:lnTo>
                  <a:pt x="490" y="328"/>
                </a:lnTo>
                <a:lnTo>
                  <a:pt x="495" y="328"/>
                </a:lnTo>
                <a:lnTo>
                  <a:pt x="499" y="323"/>
                </a:lnTo>
                <a:lnTo>
                  <a:pt x="504" y="323"/>
                </a:lnTo>
                <a:lnTo>
                  <a:pt x="510" y="323"/>
                </a:lnTo>
                <a:lnTo>
                  <a:pt x="515" y="318"/>
                </a:lnTo>
                <a:lnTo>
                  <a:pt x="519" y="313"/>
                </a:lnTo>
                <a:lnTo>
                  <a:pt x="519" y="309"/>
                </a:lnTo>
                <a:lnTo>
                  <a:pt x="519" y="304"/>
                </a:lnTo>
                <a:lnTo>
                  <a:pt x="519" y="298"/>
                </a:lnTo>
                <a:lnTo>
                  <a:pt x="519" y="293"/>
                </a:lnTo>
                <a:lnTo>
                  <a:pt x="519" y="289"/>
                </a:lnTo>
                <a:lnTo>
                  <a:pt x="515" y="279"/>
                </a:lnTo>
                <a:lnTo>
                  <a:pt x="515" y="274"/>
                </a:lnTo>
                <a:lnTo>
                  <a:pt x="510" y="269"/>
                </a:lnTo>
                <a:lnTo>
                  <a:pt x="504" y="264"/>
                </a:lnTo>
                <a:lnTo>
                  <a:pt x="499" y="259"/>
                </a:lnTo>
                <a:lnTo>
                  <a:pt x="495" y="249"/>
                </a:lnTo>
                <a:lnTo>
                  <a:pt x="490" y="245"/>
                </a:lnTo>
                <a:lnTo>
                  <a:pt x="485" y="240"/>
                </a:lnTo>
                <a:lnTo>
                  <a:pt x="480" y="229"/>
                </a:lnTo>
                <a:lnTo>
                  <a:pt x="470" y="225"/>
                </a:lnTo>
                <a:lnTo>
                  <a:pt x="465" y="215"/>
                </a:lnTo>
                <a:lnTo>
                  <a:pt x="455" y="210"/>
                </a:lnTo>
                <a:lnTo>
                  <a:pt x="446" y="201"/>
                </a:lnTo>
                <a:lnTo>
                  <a:pt x="435" y="190"/>
                </a:lnTo>
                <a:lnTo>
                  <a:pt x="426" y="186"/>
                </a:lnTo>
                <a:lnTo>
                  <a:pt x="416" y="176"/>
                </a:lnTo>
                <a:lnTo>
                  <a:pt x="396" y="161"/>
                </a:lnTo>
                <a:lnTo>
                  <a:pt x="372" y="146"/>
                </a:lnTo>
                <a:lnTo>
                  <a:pt x="352" y="132"/>
                </a:lnTo>
                <a:lnTo>
                  <a:pt x="323" y="112"/>
                </a:lnTo>
                <a:lnTo>
                  <a:pt x="299" y="98"/>
                </a:lnTo>
                <a:lnTo>
                  <a:pt x="274" y="83"/>
                </a:lnTo>
                <a:lnTo>
                  <a:pt x="245" y="68"/>
                </a:lnTo>
                <a:lnTo>
                  <a:pt x="220" y="59"/>
                </a:lnTo>
                <a:lnTo>
                  <a:pt x="196" y="48"/>
                </a:lnTo>
                <a:lnTo>
                  <a:pt x="171" y="39"/>
                </a:lnTo>
                <a:lnTo>
                  <a:pt x="146" y="24"/>
                </a:lnTo>
                <a:lnTo>
                  <a:pt x="127" y="19"/>
                </a:lnTo>
                <a:lnTo>
                  <a:pt x="107" y="14"/>
                </a:lnTo>
                <a:lnTo>
                  <a:pt x="88" y="9"/>
                </a:lnTo>
                <a:lnTo>
                  <a:pt x="78" y="4"/>
                </a:lnTo>
                <a:lnTo>
                  <a:pt x="68" y="4"/>
                </a:lnTo>
                <a:lnTo>
                  <a:pt x="59" y="4"/>
                </a:lnTo>
                <a:lnTo>
                  <a:pt x="54" y="4"/>
                </a:lnTo>
                <a:lnTo>
                  <a:pt x="43" y="0"/>
                </a:lnTo>
                <a:lnTo>
                  <a:pt x="39" y="0"/>
                </a:lnTo>
                <a:lnTo>
                  <a:pt x="34" y="0"/>
                </a:lnTo>
                <a:lnTo>
                  <a:pt x="24" y="4"/>
                </a:lnTo>
                <a:lnTo>
                  <a:pt x="20" y="4"/>
                </a:lnTo>
                <a:lnTo>
                  <a:pt x="14" y="4"/>
                </a:lnTo>
                <a:lnTo>
                  <a:pt x="14" y="9"/>
                </a:lnTo>
                <a:lnTo>
                  <a:pt x="9" y="9"/>
                </a:lnTo>
                <a:lnTo>
                  <a:pt x="4" y="1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21632" name="Freeform 96"/>
          <p:cNvSpPr>
            <a:spLocks/>
          </p:cNvSpPr>
          <p:nvPr/>
        </p:nvSpPr>
        <p:spPr bwMode="auto">
          <a:xfrm>
            <a:off x="1159478" y="4312518"/>
            <a:ext cx="251963" cy="150657"/>
          </a:xfrm>
          <a:custGeom>
            <a:avLst/>
            <a:gdLst/>
            <a:ahLst/>
            <a:cxnLst>
              <a:cxn ang="0">
                <a:pos x="0" y="19"/>
              </a:cxn>
              <a:cxn ang="0">
                <a:pos x="0" y="29"/>
              </a:cxn>
              <a:cxn ang="0">
                <a:pos x="4" y="43"/>
              </a:cxn>
              <a:cxn ang="0">
                <a:pos x="9" y="53"/>
              </a:cxn>
              <a:cxn ang="0">
                <a:pos x="14" y="63"/>
              </a:cxn>
              <a:cxn ang="0">
                <a:pos x="24" y="78"/>
              </a:cxn>
              <a:cxn ang="0">
                <a:pos x="39" y="93"/>
              </a:cxn>
              <a:cxn ang="0">
                <a:pos x="54" y="107"/>
              </a:cxn>
              <a:cxn ang="0">
                <a:pos x="68" y="122"/>
              </a:cxn>
              <a:cxn ang="0">
                <a:pos x="88" y="137"/>
              </a:cxn>
              <a:cxn ang="0">
                <a:pos x="103" y="151"/>
              </a:cxn>
              <a:cxn ang="0">
                <a:pos x="146" y="181"/>
              </a:cxn>
              <a:cxn ang="0">
                <a:pos x="196" y="215"/>
              </a:cxn>
              <a:cxn ang="0">
                <a:pos x="249" y="245"/>
              </a:cxn>
              <a:cxn ang="0">
                <a:pos x="304" y="269"/>
              </a:cxn>
              <a:cxn ang="0">
                <a:pos x="352" y="293"/>
              </a:cxn>
              <a:cxn ang="0">
                <a:pos x="396" y="309"/>
              </a:cxn>
              <a:cxn ang="0">
                <a:pos x="435" y="323"/>
              </a:cxn>
              <a:cxn ang="0">
                <a:pos x="451" y="323"/>
              </a:cxn>
              <a:cxn ang="0">
                <a:pos x="470" y="328"/>
              </a:cxn>
              <a:cxn ang="0">
                <a:pos x="485" y="328"/>
              </a:cxn>
              <a:cxn ang="0">
                <a:pos x="495" y="328"/>
              </a:cxn>
              <a:cxn ang="0">
                <a:pos x="504" y="323"/>
              </a:cxn>
              <a:cxn ang="0">
                <a:pos x="515" y="318"/>
              </a:cxn>
              <a:cxn ang="0">
                <a:pos x="519" y="309"/>
              </a:cxn>
              <a:cxn ang="0">
                <a:pos x="519" y="298"/>
              </a:cxn>
              <a:cxn ang="0">
                <a:pos x="519" y="289"/>
              </a:cxn>
              <a:cxn ang="0">
                <a:pos x="515" y="274"/>
              </a:cxn>
              <a:cxn ang="0">
                <a:pos x="504" y="264"/>
              </a:cxn>
              <a:cxn ang="0">
                <a:pos x="495" y="249"/>
              </a:cxn>
              <a:cxn ang="0">
                <a:pos x="485" y="240"/>
              </a:cxn>
              <a:cxn ang="0">
                <a:pos x="470" y="220"/>
              </a:cxn>
              <a:cxn ang="0">
                <a:pos x="455" y="210"/>
              </a:cxn>
              <a:cxn ang="0">
                <a:pos x="435" y="190"/>
              </a:cxn>
              <a:cxn ang="0">
                <a:pos x="416" y="176"/>
              </a:cxn>
              <a:cxn ang="0">
                <a:pos x="372" y="146"/>
              </a:cxn>
              <a:cxn ang="0">
                <a:pos x="323" y="112"/>
              </a:cxn>
              <a:cxn ang="0">
                <a:pos x="274" y="83"/>
              </a:cxn>
              <a:cxn ang="0">
                <a:pos x="220" y="59"/>
              </a:cxn>
              <a:cxn ang="0">
                <a:pos x="171" y="39"/>
              </a:cxn>
              <a:cxn ang="0">
                <a:pos x="127" y="19"/>
              </a:cxn>
              <a:cxn ang="0">
                <a:pos x="88" y="9"/>
              </a:cxn>
              <a:cxn ang="0">
                <a:pos x="68" y="4"/>
              </a:cxn>
              <a:cxn ang="0">
                <a:pos x="54" y="4"/>
              </a:cxn>
              <a:cxn ang="0">
                <a:pos x="39" y="0"/>
              </a:cxn>
              <a:cxn ang="0">
                <a:pos x="24" y="4"/>
              </a:cxn>
              <a:cxn ang="0">
                <a:pos x="14" y="4"/>
              </a:cxn>
              <a:cxn ang="0">
                <a:pos x="9" y="9"/>
              </a:cxn>
            </a:cxnLst>
            <a:rect l="0" t="0" r="r" b="b"/>
            <a:pathLst>
              <a:path w="519" h="328">
                <a:moveTo>
                  <a:pt x="4" y="14"/>
                </a:moveTo>
                <a:lnTo>
                  <a:pt x="0" y="19"/>
                </a:lnTo>
                <a:lnTo>
                  <a:pt x="0" y="24"/>
                </a:lnTo>
                <a:lnTo>
                  <a:pt x="0" y="29"/>
                </a:lnTo>
                <a:lnTo>
                  <a:pt x="0" y="39"/>
                </a:lnTo>
                <a:lnTo>
                  <a:pt x="4" y="43"/>
                </a:lnTo>
                <a:lnTo>
                  <a:pt x="4" y="48"/>
                </a:lnTo>
                <a:lnTo>
                  <a:pt x="9" y="53"/>
                </a:lnTo>
                <a:lnTo>
                  <a:pt x="14" y="59"/>
                </a:lnTo>
                <a:lnTo>
                  <a:pt x="14" y="63"/>
                </a:lnTo>
                <a:lnTo>
                  <a:pt x="20" y="73"/>
                </a:lnTo>
                <a:lnTo>
                  <a:pt x="24" y="78"/>
                </a:lnTo>
                <a:lnTo>
                  <a:pt x="34" y="83"/>
                </a:lnTo>
                <a:lnTo>
                  <a:pt x="39" y="93"/>
                </a:lnTo>
                <a:lnTo>
                  <a:pt x="43" y="98"/>
                </a:lnTo>
                <a:lnTo>
                  <a:pt x="54" y="107"/>
                </a:lnTo>
                <a:lnTo>
                  <a:pt x="59" y="112"/>
                </a:lnTo>
                <a:lnTo>
                  <a:pt x="68" y="122"/>
                </a:lnTo>
                <a:lnTo>
                  <a:pt x="78" y="126"/>
                </a:lnTo>
                <a:lnTo>
                  <a:pt x="88" y="137"/>
                </a:lnTo>
                <a:lnTo>
                  <a:pt x="93" y="142"/>
                </a:lnTo>
                <a:lnTo>
                  <a:pt x="103" y="151"/>
                </a:lnTo>
                <a:lnTo>
                  <a:pt x="127" y="166"/>
                </a:lnTo>
                <a:lnTo>
                  <a:pt x="146" y="181"/>
                </a:lnTo>
                <a:lnTo>
                  <a:pt x="171" y="201"/>
                </a:lnTo>
                <a:lnTo>
                  <a:pt x="196" y="215"/>
                </a:lnTo>
                <a:lnTo>
                  <a:pt x="225" y="229"/>
                </a:lnTo>
                <a:lnTo>
                  <a:pt x="249" y="245"/>
                </a:lnTo>
                <a:lnTo>
                  <a:pt x="274" y="259"/>
                </a:lnTo>
                <a:lnTo>
                  <a:pt x="304" y="269"/>
                </a:lnTo>
                <a:lnTo>
                  <a:pt x="328" y="284"/>
                </a:lnTo>
                <a:lnTo>
                  <a:pt x="352" y="293"/>
                </a:lnTo>
                <a:lnTo>
                  <a:pt x="372" y="304"/>
                </a:lnTo>
                <a:lnTo>
                  <a:pt x="396" y="309"/>
                </a:lnTo>
                <a:lnTo>
                  <a:pt x="416" y="318"/>
                </a:lnTo>
                <a:lnTo>
                  <a:pt x="435" y="323"/>
                </a:lnTo>
                <a:lnTo>
                  <a:pt x="446" y="323"/>
                </a:lnTo>
                <a:lnTo>
                  <a:pt x="451" y="323"/>
                </a:lnTo>
                <a:lnTo>
                  <a:pt x="460" y="328"/>
                </a:lnTo>
                <a:lnTo>
                  <a:pt x="470" y="328"/>
                </a:lnTo>
                <a:lnTo>
                  <a:pt x="475" y="328"/>
                </a:lnTo>
                <a:lnTo>
                  <a:pt x="485" y="328"/>
                </a:lnTo>
                <a:lnTo>
                  <a:pt x="490" y="328"/>
                </a:lnTo>
                <a:lnTo>
                  <a:pt x="495" y="328"/>
                </a:lnTo>
                <a:lnTo>
                  <a:pt x="499" y="323"/>
                </a:lnTo>
                <a:lnTo>
                  <a:pt x="504" y="323"/>
                </a:lnTo>
                <a:lnTo>
                  <a:pt x="510" y="323"/>
                </a:lnTo>
                <a:lnTo>
                  <a:pt x="515" y="318"/>
                </a:lnTo>
                <a:lnTo>
                  <a:pt x="519" y="313"/>
                </a:lnTo>
                <a:lnTo>
                  <a:pt x="519" y="309"/>
                </a:lnTo>
                <a:lnTo>
                  <a:pt x="519" y="304"/>
                </a:lnTo>
                <a:lnTo>
                  <a:pt x="519" y="298"/>
                </a:lnTo>
                <a:lnTo>
                  <a:pt x="519" y="293"/>
                </a:lnTo>
                <a:lnTo>
                  <a:pt x="519" y="289"/>
                </a:lnTo>
                <a:lnTo>
                  <a:pt x="515" y="279"/>
                </a:lnTo>
                <a:lnTo>
                  <a:pt x="515" y="274"/>
                </a:lnTo>
                <a:lnTo>
                  <a:pt x="510" y="269"/>
                </a:lnTo>
                <a:lnTo>
                  <a:pt x="504" y="264"/>
                </a:lnTo>
                <a:lnTo>
                  <a:pt x="499" y="259"/>
                </a:lnTo>
                <a:lnTo>
                  <a:pt x="495" y="249"/>
                </a:lnTo>
                <a:lnTo>
                  <a:pt x="490" y="245"/>
                </a:lnTo>
                <a:lnTo>
                  <a:pt x="485" y="240"/>
                </a:lnTo>
                <a:lnTo>
                  <a:pt x="480" y="229"/>
                </a:lnTo>
                <a:lnTo>
                  <a:pt x="470" y="220"/>
                </a:lnTo>
                <a:lnTo>
                  <a:pt x="460" y="215"/>
                </a:lnTo>
                <a:lnTo>
                  <a:pt x="455" y="210"/>
                </a:lnTo>
                <a:lnTo>
                  <a:pt x="446" y="201"/>
                </a:lnTo>
                <a:lnTo>
                  <a:pt x="435" y="190"/>
                </a:lnTo>
                <a:lnTo>
                  <a:pt x="426" y="186"/>
                </a:lnTo>
                <a:lnTo>
                  <a:pt x="416" y="176"/>
                </a:lnTo>
                <a:lnTo>
                  <a:pt x="396" y="161"/>
                </a:lnTo>
                <a:lnTo>
                  <a:pt x="372" y="146"/>
                </a:lnTo>
                <a:lnTo>
                  <a:pt x="352" y="132"/>
                </a:lnTo>
                <a:lnTo>
                  <a:pt x="323" y="112"/>
                </a:lnTo>
                <a:lnTo>
                  <a:pt x="299" y="98"/>
                </a:lnTo>
                <a:lnTo>
                  <a:pt x="274" y="83"/>
                </a:lnTo>
                <a:lnTo>
                  <a:pt x="245" y="68"/>
                </a:lnTo>
                <a:lnTo>
                  <a:pt x="220" y="59"/>
                </a:lnTo>
                <a:lnTo>
                  <a:pt x="196" y="48"/>
                </a:lnTo>
                <a:lnTo>
                  <a:pt x="171" y="39"/>
                </a:lnTo>
                <a:lnTo>
                  <a:pt x="146" y="24"/>
                </a:lnTo>
                <a:lnTo>
                  <a:pt x="127" y="19"/>
                </a:lnTo>
                <a:lnTo>
                  <a:pt x="107" y="14"/>
                </a:lnTo>
                <a:lnTo>
                  <a:pt x="88" y="9"/>
                </a:lnTo>
                <a:lnTo>
                  <a:pt x="78" y="4"/>
                </a:lnTo>
                <a:lnTo>
                  <a:pt x="68" y="4"/>
                </a:lnTo>
                <a:lnTo>
                  <a:pt x="59" y="4"/>
                </a:lnTo>
                <a:lnTo>
                  <a:pt x="54" y="4"/>
                </a:lnTo>
                <a:lnTo>
                  <a:pt x="43" y="0"/>
                </a:lnTo>
                <a:lnTo>
                  <a:pt x="39" y="0"/>
                </a:lnTo>
                <a:lnTo>
                  <a:pt x="34" y="0"/>
                </a:lnTo>
                <a:lnTo>
                  <a:pt x="24" y="4"/>
                </a:lnTo>
                <a:lnTo>
                  <a:pt x="20" y="4"/>
                </a:lnTo>
                <a:lnTo>
                  <a:pt x="14" y="4"/>
                </a:lnTo>
                <a:lnTo>
                  <a:pt x="14" y="9"/>
                </a:lnTo>
                <a:lnTo>
                  <a:pt x="9" y="9"/>
                </a:lnTo>
                <a:lnTo>
                  <a:pt x="4" y="14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grpSp>
        <p:nvGrpSpPr>
          <p:cNvPr id="12" name="Group 11"/>
          <p:cNvGrpSpPr/>
          <p:nvPr/>
        </p:nvGrpSpPr>
        <p:grpSpPr>
          <a:xfrm>
            <a:off x="4365806" y="1116074"/>
            <a:ext cx="1200097" cy="491689"/>
            <a:chOff x="6811879" y="1384300"/>
            <a:chExt cx="1200097" cy="491689"/>
          </a:xfrm>
        </p:grpSpPr>
        <p:sp>
          <p:nvSpPr>
            <p:cNvPr id="321636" name="Freeform 100"/>
            <p:cNvSpPr>
              <a:spLocks/>
            </p:cNvSpPr>
            <p:nvPr/>
          </p:nvSpPr>
          <p:spPr bwMode="auto">
            <a:xfrm>
              <a:off x="6811879" y="1384300"/>
              <a:ext cx="1200097" cy="491689"/>
            </a:xfrm>
            <a:custGeom>
              <a:avLst/>
              <a:gdLst/>
              <a:ahLst/>
              <a:cxnLst>
                <a:cxn ang="0">
                  <a:pos x="2460" y="481"/>
                </a:cxn>
                <a:cxn ang="0">
                  <a:pos x="2431" y="402"/>
                </a:cxn>
                <a:cxn ang="0">
                  <a:pos x="2373" y="328"/>
                </a:cxn>
                <a:cxn ang="0">
                  <a:pos x="2289" y="255"/>
                </a:cxn>
                <a:cxn ang="0">
                  <a:pos x="2186" y="197"/>
                </a:cxn>
                <a:cxn ang="0">
                  <a:pos x="2064" y="138"/>
                </a:cxn>
                <a:cxn ang="0">
                  <a:pos x="1922" y="94"/>
                </a:cxn>
                <a:cxn ang="0">
                  <a:pos x="1769" y="55"/>
                </a:cxn>
                <a:cxn ang="0">
                  <a:pos x="1598" y="25"/>
                </a:cxn>
                <a:cxn ang="0">
                  <a:pos x="1422" y="5"/>
                </a:cxn>
                <a:cxn ang="0">
                  <a:pos x="1235" y="0"/>
                </a:cxn>
                <a:cxn ang="0">
                  <a:pos x="1044" y="5"/>
                </a:cxn>
                <a:cxn ang="0">
                  <a:pos x="868" y="25"/>
                </a:cxn>
                <a:cxn ang="0">
                  <a:pos x="701" y="55"/>
                </a:cxn>
                <a:cxn ang="0">
                  <a:pos x="544" y="94"/>
                </a:cxn>
                <a:cxn ang="0">
                  <a:pos x="402" y="138"/>
                </a:cxn>
                <a:cxn ang="0">
                  <a:pos x="279" y="197"/>
                </a:cxn>
                <a:cxn ang="0">
                  <a:pos x="176" y="255"/>
                </a:cxn>
                <a:cxn ang="0">
                  <a:pos x="93" y="328"/>
                </a:cxn>
                <a:cxn ang="0">
                  <a:pos x="39" y="402"/>
                </a:cxn>
                <a:cxn ang="0">
                  <a:pos x="5" y="481"/>
                </a:cxn>
                <a:cxn ang="0">
                  <a:pos x="0" y="564"/>
                </a:cxn>
                <a:cxn ang="0">
                  <a:pos x="25" y="647"/>
                </a:cxn>
                <a:cxn ang="0">
                  <a:pos x="73" y="726"/>
                </a:cxn>
                <a:cxn ang="0">
                  <a:pos x="147" y="795"/>
                </a:cxn>
                <a:cxn ang="0">
                  <a:pos x="245" y="858"/>
                </a:cxn>
                <a:cxn ang="0">
                  <a:pos x="357" y="917"/>
                </a:cxn>
                <a:cxn ang="0">
                  <a:pos x="495" y="971"/>
                </a:cxn>
                <a:cxn ang="0">
                  <a:pos x="647" y="1010"/>
                </a:cxn>
                <a:cxn ang="0">
                  <a:pos x="809" y="1045"/>
                </a:cxn>
                <a:cxn ang="0">
                  <a:pos x="985" y="1064"/>
                </a:cxn>
                <a:cxn ang="0">
                  <a:pos x="1172" y="1073"/>
                </a:cxn>
                <a:cxn ang="0">
                  <a:pos x="1358" y="1073"/>
                </a:cxn>
                <a:cxn ang="0">
                  <a:pos x="1539" y="1059"/>
                </a:cxn>
                <a:cxn ang="0">
                  <a:pos x="1716" y="1034"/>
                </a:cxn>
                <a:cxn ang="0">
                  <a:pos x="1872" y="1000"/>
                </a:cxn>
                <a:cxn ang="0">
                  <a:pos x="2020" y="951"/>
                </a:cxn>
                <a:cxn ang="0">
                  <a:pos x="2147" y="903"/>
                </a:cxn>
                <a:cxn ang="0">
                  <a:pos x="2254" y="839"/>
                </a:cxn>
                <a:cxn ang="0">
                  <a:pos x="2348" y="770"/>
                </a:cxn>
                <a:cxn ang="0">
                  <a:pos x="2412" y="697"/>
                </a:cxn>
                <a:cxn ang="0">
                  <a:pos x="2456" y="618"/>
                </a:cxn>
                <a:cxn ang="0">
                  <a:pos x="2470" y="539"/>
                </a:cxn>
              </a:cxnLst>
              <a:rect l="0" t="0" r="r" b="b"/>
              <a:pathLst>
                <a:path w="2470" h="1079">
                  <a:moveTo>
                    <a:pt x="2470" y="539"/>
                  </a:moveTo>
                  <a:lnTo>
                    <a:pt x="2465" y="511"/>
                  </a:lnTo>
                  <a:lnTo>
                    <a:pt x="2460" y="481"/>
                  </a:lnTo>
                  <a:lnTo>
                    <a:pt x="2456" y="456"/>
                  </a:lnTo>
                  <a:lnTo>
                    <a:pt x="2440" y="427"/>
                  </a:lnTo>
                  <a:lnTo>
                    <a:pt x="2431" y="402"/>
                  </a:lnTo>
                  <a:lnTo>
                    <a:pt x="2412" y="378"/>
                  </a:lnTo>
                  <a:lnTo>
                    <a:pt x="2392" y="353"/>
                  </a:lnTo>
                  <a:lnTo>
                    <a:pt x="2373" y="328"/>
                  </a:lnTo>
                  <a:lnTo>
                    <a:pt x="2348" y="305"/>
                  </a:lnTo>
                  <a:lnTo>
                    <a:pt x="2318" y="280"/>
                  </a:lnTo>
                  <a:lnTo>
                    <a:pt x="2289" y="255"/>
                  </a:lnTo>
                  <a:lnTo>
                    <a:pt x="2254" y="236"/>
                  </a:lnTo>
                  <a:lnTo>
                    <a:pt x="2225" y="216"/>
                  </a:lnTo>
                  <a:lnTo>
                    <a:pt x="2186" y="197"/>
                  </a:lnTo>
                  <a:lnTo>
                    <a:pt x="2147" y="177"/>
                  </a:lnTo>
                  <a:lnTo>
                    <a:pt x="2107" y="158"/>
                  </a:lnTo>
                  <a:lnTo>
                    <a:pt x="2064" y="138"/>
                  </a:lnTo>
                  <a:lnTo>
                    <a:pt x="2020" y="123"/>
                  </a:lnTo>
                  <a:lnTo>
                    <a:pt x="1970" y="108"/>
                  </a:lnTo>
                  <a:lnTo>
                    <a:pt x="1922" y="94"/>
                  </a:lnTo>
                  <a:lnTo>
                    <a:pt x="1872" y="79"/>
                  </a:lnTo>
                  <a:lnTo>
                    <a:pt x="1823" y="64"/>
                  </a:lnTo>
                  <a:lnTo>
                    <a:pt x="1769" y="55"/>
                  </a:lnTo>
                  <a:lnTo>
                    <a:pt x="1716" y="39"/>
                  </a:lnTo>
                  <a:lnTo>
                    <a:pt x="1656" y="30"/>
                  </a:lnTo>
                  <a:lnTo>
                    <a:pt x="1598" y="25"/>
                  </a:lnTo>
                  <a:lnTo>
                    <a:pt x="1539" y="15"/>
                  </a:lnTo>
                  <a:lnTo>
                    <a:pt x="1485" y="10"/>
                  </a:lnTo>
                  <a:lnTo>
                    <a:pt x="1422" y="5"/>
                  </a:lnTo>
                  <a:lnTo>
                    <a:pt x="1358" y="0"/>
                  </a:lnTo>
                  <a:lnTo>
                    <a:pt x="1299" y="0"/>
                  </a:lnTo>
                  <a:lnTo>
                    <a:pt x="1235" y="0"/>
                  </a:lnTo>
                  <a:lnTo>
                    <a:pt x="1172" y="0"/>
                  </a:lnTo>
                  <a:lnTo>
                    <a:pt x="1108" y="0"/>
                  </a:lnTo>
                  <a:lnTo>
                    <a:pt x="1044" y="5"/>
                  </a:lnTo>
                  <a:lnTo>
                    <a:pt x="985" y="10"/>
                  </a:lnTo>
                  <a:lnTo>
                    <a:pt x="927" y="15"/>
                  </a:lnTo>
                  <a:lnTo>
                    <a:pt x="868" y="25"/>
                  </a:lnTo>
                  <a:lnTo>
                    <a:pt x="809" y="30"/>
                  </a:lnTo>
                  <a:lnTo>
                    <a:pt x="750" y="39"/>
                  </a:lnTo>
                  <a:lnTo>
                    <a:pt x="701" y="55"/>
                  </a:lnTo>
                  <a:lnTo>
                    <a:pt x="647" y="64"/>
                  </a:lnTo>
                  <a:lnTo>
                    <a:pt x="593" y="79"/>
                  </a:lnTo>
                  <a:lnTo>
                    <a:pt x="544" y="94"/>
                  </a:lnTo>
                  <a:lnTo>
                    <a:pt x="495" y="108"/>
                  </a:lnTo>
                  <a:lnTo>
                    <a:pt x="446" y="123"/>
                  </a:lnTo>
                  <a:lnTo>
                    <a:pt x="402" y="138"/>
                  </a:lnTo>
                  <a:lnTo>
                    <a:pt x="357" y="158"/>
                  </a:lnTo>
                  <a:lnTo>
                    <a:pt x="318" y="177"/>
                  </a:lnTo>
                  <a:lnTo>
                    <a:pt x="279" y="197"/>
                  </a:lnTo>
                  <a:lnTo>
                    <a:pt x="245" y="216"/>
                  </a:lnTo>
                  <a:lnTo>
                    <a:pt x="211" y="236"/>
                  </a:lnTo>
                  <a:lnTo>
                    <a:pt x="176" y="255"/>
                  </a:lnTo>
                  <a:lnTo>
                    <a:pt x="147" y="280"/>
                  </a:lnTo>
                  <a:lnTo>
                    <a:pt x="123" y="305"/>
                  </a:lnTo>
                  <a:lnTo>
                    <a:pt x="93" y="328"/>
                  </a:lnTo>
                  <a:lnTo>
                    <a:pt x="73" y="353"/>
                  </a:lnTo>
                  <a:lnTo>
                    <a:pt x="54" y="378"/>
                  </a:lnTo>
                  <a:lnTo>
                    <a:pt x="39" y="402"/>
                  </a:lnTo>
                  <a:lnTo>
                    <a:pt x="25" y="427"/>
                  </a:lnTo>
                  <a:lnTo>
                    <a:pt x="15" y="456"/>
                  </a:lnTo>
                  <a:lnTo>
                    <a:pt x="5" y="481"/>
                  </a:lnTo>
                  <a:lnTo>
                    <a:pt x="0" y="511"/>
                  </a:lnTo>
                  <a:lnTo>
                    <a:pt x="0" y="539"/>
                  </a:lnTo>
                  <a:lnTo>
                    <a:pt x="0" y="564"/>
                  </a:lnTo>
                  <a:lnTo>
                    <a:pt x="5" y="594"/>
                  </a:lnTo>
                  <a:lnTo>
                    <a:pt x="15" y="618"/>
                  </a:lnTo>
                  <a:lnTo>
                    <a:pt x="25" y="647"/>
                  </a:lnTo>
                  <a:lnTo>
                    <a:pt x="39" y="672"/>
                  </a:lnTo>
                  <a:lnTo>
                    <a:pt x="54" y="697"/>
                  </a:lnTo>
                  <a:lnTo>
                    <a:pt x="73" y="726"/>
                  </a:lnTo>
                  <a:lnTo>
                    <a:pt x="93" y="745"/>
                  </a:lnTo>
                  <a:lnTo>
                    <a:pt x="123" y="770"/>
                  </a:lnTo>
                  <a:lnTo>
                    <a:pt x="147" y="795"/>
                  </a:lnTo>
                  <a:lnTo>
                    <a:pt x="176" y="819"/>
                  </a:lnTo>
                  <a:lnTo>
                    <a:pt x="211" y="839"/>
                  </a:lnTo>
                  <a:lnTo>
                    <a:pt x="245" y="858"/>
                  </a:lnTo>
                  <a:lnTo>
                    <a:pt x="279" y="878"/>
                  </a:lnTo>
                  <a:lnTo>
                    <a:pt x="318" y="903"/>
                  </a:lnTo>
                  <a:lnTo>
                    <a:pt x="357" y="917"/>
                  </a:lnTo>
                  <a:lnTo>
                    <a:pt x="402" y="937"/>
                  </a:lnTo>
                  <a:lnTo>
                    <a:pt x="446" y="951"/>
                  </a:lnTo>
                  <a:lnTo>
                    <a:pt x="495" y="971"/>
                  </a:lnTo>
                  <a:lnTo>
                    <a:pt x="544" y="986"/>
                  </a:lnTo>
                  <a:lnTo>
                    <a:pt x="593" y="1000"/>
                  </a:lnTo>
                  <a:lnTo>
                    <a:pt x="647" y="1010"/>
                  </a:lnTo>
                  <a:lnTo>
                    <a:pt x="701" y="1025"/>
                  </a:lnTo>
                  <a:lnTo>
                    <a:pt x="750" y="1034"/>
                  </a:lnTo>
                  <a:lnTo>
                    <a:pt x="809" y="1045"/>
                  </a:lnTo>
                  <a:lnTo>
                    <a:pt x="868" y="1054"/>
                  </a:lnTo>
                  <a:lnTo>
                    <a:pt x="927" y="1059"/>
                  </a:lnTo>
                  <a:lnTo>
                    <a:pt x="985" y="1064"/>
                  </a:lnTo>
                  <a:lnTo>
                    <a:pt x="1044" y="1068"/>
                  </a:lnTo>
                  <a:lnTo>
                    <a:pt x="1108" y="1073"/>
                  </a:lnTo>
                  <a:lnTo>
                    <a:pt x="1172" y="1073"/>
                  </a:lnTo>
                  <a:lnTo>
                    <a:pt x="1235" y="1079"/>
                  </a:lnTo>
                  <a:lnTo>
                    <a:pt x="1299" y="1073"/>
                  </a:lnTo>
                  <a:lnTo>
                    <a:pt x="1358" y="1073"/>
                  </a:lnTo>
                  <a:lnTo>
                    <a:pt x="1422" y="1068"/>
                  </a:lnTo>
                  <a:lnTo>
                    <a:pt x="1485" y="1064"/>
                  </a:lnTo>
                  <a:lnTo>
                    <a:pt x="1539" y="1059"/>
                  </a:lnTo>
                  <a:lnTo>
                    <a:pt x="1598" y="1054"/>
                  </a:lnTo>
                  <a:lnTo>
                    <a:pt x="1656" y="1045"/>
                  </a:lnTo>
                  <a:lnTo>
                    <a:pt x="1716" y="1034"/>
                  </a:lnTo>
                  <a:lnTo>
                    <a:pt x="1769" y="1025"/>
                  </a:lnTo>
                  <a:lnTo>
                    <a:pt x="1823" y="1010"/>
                  </a:lnTo>
                  <a:lnTo>
                    <a:pt x="1872" y="1000"/>
                  </a:lnTo>
                  <a:lnTo>
                    <a:pt x="1922" y="986"/>
                  </a:lnTo>
                  <a:lnTo>
                    <a:pt x="1970" y="971"/>
                  </a:lnTo>
                  <a:lnTo>
                    <a:pt x="2020" y="951"/>
                  </a:lnTo>
                  <a:lnTo>
                    <a:pt x="2064" y="937"/>
                  </a:lnTo>
                  <a:lnTo>
                    <a:pt x="2107" y="917"/>
                  </a:lnTo>
                  <a:lnTo>
                    <a:pt x="2147" y="903"/>
                  </a:lnTo>
                  <a:lnTo>
                    <a:pt x="2186" y="878"/>
                  </a:lnTo>
                  <a:lnTo>
                    <a:pt x="2225" y="858"/>
                  </a:lnTo>
                  <a:lnTo>
                    <a:pt x="2254" y="839"/>
                  </a:lnTo>
                  <a:lnTo>
                    <a:pt x="2289" y="819"/>
                  </a:lnTo>
                  <a:lnTo>
                    <a:pt x="2318" y="795"/>
                  </a:lnTo>
                  <a:lnTo>
                    <a:pt x="2348" y="770"/>
                  </a:lnTo>
                  <a:lnTo>
                    <a:pt x="2373" y="745"/>
                  </a:lnTo>
                  <a:lnTo>
                    <a:pt x="2392" y="726"/>
                  </a:lnTo>
                  <a:lnTo>
                    <a:pt x="2412" y="697"/>
                  </a:lnTo>
                  <a:lnTo>
                    <a:pt x="2431" y="672"/>
                  </a:lnTo>
                  <a:lnTo>
                    <a:pt x="2440" y="647"/>
                  </a:lnTo>
                  <a:lnTo>
                    <a:pt x="2456" y="618"/>
                  </a:lnTo>
                  <a:lnTo>
                    <a:pt x="2460" y="594"/>
                  </a:lnTo>
                  <a:lnTo>
                    <a:pt x="2465" y="564"/>
                  </a:lnTo>
                  <a:lnTo>
                    <a:pt x="2470" y="539"/>
                  </a:lnTo>
                  <a:close/>
                </a:path>
              </a:pathLst>
            </a:custGeom>
            <a:noFill/>
            <a:ln w="31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21637" name="Rectangle 101"/>
            <p:cNvSpPr>
              <a:spLocks noChangeArrowheads="1"/>
            </p:cNvSpPr>
            <p:nvPr/>
          </p:nvSpPr>
          <p:spPr bwMode="auto">
            <a:xfrm>
              <a:off x="7180355" y="1470586"/>
              <a:ext cx="448580" cy="157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GB" sz="1200" dirty="0">
                  <a:solidFill>
                    <a:srgbClr val="000000"/>
                  </a:solidFill>
                </a:rPr>
                <a:t>Control</a:t>
              </a:r>
              <a:endParaRPr lang="en-GB" sz="1200" dirty="0"/>
            </a:p>
          </p:txBody>
        </p:sp>
        <p:sp>
          <p:nvSpPr>
            <p:cNvPr id="321638" name="Rectangle 102"/>
            <p:cNvSpPr>
              <a:spLocks noChangeArrowheads="1"/>
            </p:cNvSpPr>
            <p:nvPr/>
          </p:nvSpPr>
          <p:spPr bwMode="auto">
            <a:xfrm>
              <a:off x="7180355" y="1656852"/>
              <a:ext cx="466057" cy="157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GB" sz="1200">
                  <a:solidFill>
                    <a:srgbClr val="000000"/>
                  </a:solidFill>
                </a:rPr>
                <a:t>System</a:t>
              </a:r>
              <a:endParaRPr lang="en-GB" sz="1200"/>
            </a:p>
          </p:txBody>
        </p:sp>
      </p:grpSp>
      <p:sp>
        <p:nvSpPr>
          <p:cNvPr id="321642" name="Text Box 106"/>
          <p:cNvSpPr txBox="1">
            <a:spLocks noChangeArrowheads="1"/>
          </p:cNvSpPr>
          <p:nvPr/>
        </p:nvSpPr>
        <p:spPr bwMode="auto">
          <a:xfrm rot="669819">
            <a:off x="7360693" y="3551649"/>
            <a:ext cx="5612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dirty="0" smtClean="0"/>
              <a:t>Kicker</a:t>
            </a:r>
          </a:p>
          <a:p>
            <a:pPr algn="ctr"/>
            <a:r>
              <a:rPr lang="en-GB" sz="1200" dirty="0" smtClean="0"/>
              <a:t>Cavity</a:t>
            </a:r>
            <a:endParaRPr lang="en-GB" sz="1200" dirty="0"/>
          </a:p>
        </p:txBody>
      </p:sp>
      <p:sp>
        <p:nvSpPr>
          <p:cNvPr id="321643" name="Text Box 107"/>
          <p:cNvSpPr txBox="1">
            <a:spLocks noChangeArrowheads="1"/>
          </p:cNvSpPr>
          <p:nvPr/>
        </p:nvSpPr>
        <p:spPr bwMode="auto">
          <a:xfrm rot="20977928">
            <a:off x="2001294" y="3586627"/>
            <a:ext cx="586941" cy="394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/>
              <a:t>Button</a:t>
            </a:r>
          </a:p>
          <a:p>
            <a:pPr algn="ctr"/>
            <a:r>
              <a:rPr lang="en-GB" sz="1200"/>
              <a:t>Pickup</a:t>
            </a:r>
          </a:p>
        </p:txBody>
      </p:sp>
      <p:sp>
        <p:nvSpPr>
          <p:cNvPr id="321646" name="Text Box 110"/>
          <p:cNvSpPr txBox="1">
            <a:spLocks noChangeArrowheads="1"/>
          </p:cNvSpPr>
          <p:nvPr/>
        </p:nvSpPr>
        <p:spPr bwMode="auto">
          <a:xfrm>
            <a:off x="1894975" y="1781486"/>
            <a:ext cx="72808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200" dirty="0" smtClean="0"/>
              <a:t> </a:t>
            </a:r>
            <a:r>
              <a:rPr lang="en-GB" sz="1200" dirty="0"/>
              <a:t>RF clock</a:t>
            </a:r>
          </a:p>
        </p:txBody>
      </p:sp>
      <p:sp>
        <p:nvSpPr>
          <p:cNvPr id="321651" name="Line 115"/>
          <p:cNvSpPr>
            <a:spLocks noChangeShapeType="1"/>
          </p:cNvSpPr>
          <p:nvPr/>
        </p:nvSpPr>
        <p:spPr bwMode="auto">
          <a:xfrm>
            <a:off x="2258315" y="2030755"/>
            <a:ext cx="0" cy="24789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6881292" y="2280038"/>
            <a:ext cx="738410" cy="490319"/>
            <a:chOff x="7808075" y="2910320"/>
            <a:chExt cx="738410" cy="490319"/>
          </a:xfrm>
        </p:grpSpPr>
        <p:sp>
          <p:nvSpPr>
            <p:cNvPr id="108" name="Rectangle 15"/>
            <p:cNvSpPr>
              <a:spLocks noChangeArrowheads="1"/>
            </p:cNvSpPr>
            <p:nvPr/>
          </p:nvSpPr>
          <p:spPr bwMode="auto">
            <a:xfrm>
              <a:off x="7808075" y="2910320"/>
              <a:ext cx="738410" cy="490319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09" name="Rectangle 16"/>
            <p:cNvSpPr>
              <a:spLocks noChangeArrowheads="1"/>
            </p:cNvSpPr>
            <p:nvPr/>
          </p:nvSpPr>
          <p:spPr bwMode="auto">
            <a:xfrm>
              <a:off x="7843040" y="3063146"/>
              <a:ext cx="665568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000000"/>
                  </a:solidFill>
                </a:rPr>
                <a:t>Modulator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</p:grpSp>
      <p:sp>
        <p:nvSpPr>
          <p:cNvPr id="107" name="TextBox 106"/>
          <p:cNvSpPr txBox="1"/>
          <p:nvPr/>
        </p:nvSpPr>
        <p:spPr>
          <a:xfrm>
            <a:off x="33373" y="5150713"/>
            <a:ext cx="90370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400" dirty="0" smtClean="0"/>
              <a:t>A/D and D/A run synchronous to bunches, every bunch measured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RF frontend can be shared with transverse feedback</a:t>
            </a:r>
            <a:endParaRPr lang="en-GB" sz="2400" dirty="0" smtClean="0"/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Different feedback parameters/actions for individual bunches possible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6350190" y="2442123"/>
            <a:ext cx="531102" cy="16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>
            <a:stCxn id="108" idx="3"/>
            <a:endCxn id="321551" idx="0"/>
          </p:cNvCxnSpPr>
          <p:nvPr/>
        </p:nvCxnSpPr>
        <p:spPr>
          <a:xfrm>
            <a:off x="7619702" y="2525198"/>
            <a:ext cx="71186" cy="331430"/>
          </a:xfrm>
          <a:prstGeom prst="bentConnector2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321551" idx="2"/>
            <a:endCxn id="321642" idx="0"/>
          </p:cNvCxnSpPr>
          <p:nvPr/>
        </p:nvCxnSpPr>
        <p:spPr>
          <a:xfrm flipH="1">
            <a:off x="7686007" y="3346947"/>
            <a:ext cx="4881" cy="20907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965855" y="1607763"/>
            <a:ext cx="2184" cy="298357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endCxn id="108" idx="0"/>
          </p:cNvCxnSpPr>
          <p:nvPr/>
        </p:nvCxnSpPr>
        <p:spPr>
          <a:xfrm>
            <a:off x="2263451" y="887920"/>
            <a:ext cx="4987046" cy="1392118"/>
          </a:xfrm>
          <a:prstGeom prst="bentConnector2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321646" idx="0"/>
          </p:cNvCxnSpPr>
          <p:nvPr/>
        </p:nvCxnSpPr>
        <p:spPr>
          <a:xfrm flipH="1">
            <a:off x="2259017" y="887920"/>
            <a:ext cx="4434" cy="8935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Line 53"/>
          <p:cNvSpPr>
            <a:spLocks noChangeShapeType="1"/>
          </p:cNvSpPr>
          <p:nvPr/>
        </p:nvSpPr>
        <p:spPr bwMode="auto">
          <a:xfrm flipV="1">
            <a:off x="2631928" y="2591460"/>
            <a:ext cx="952504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32" name="Line 53"/>
          <p:cNvSpPr>
            <a:spLocks noChangeShapeType="1"/>
          </p:cNvSpPr>
          <p:nvPr/>
        </p:nvSpPr>
        <p:spPr bwMode="auto">
          <a:xfrm flipV="1">
            <a:off x="2633384" y="2437690"/>
            <a:ext cx="952504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cxnSp>
        <p:nvCxnSpPr>
          <p:cNvPr id="133" name="Straight Arrow Connector 132"/>
          <p:cNvCxnSpPr/>
          <p:nvPr/>
        </p:nvCxnSpPr>
        <p:spPr>
          <a:xfrm>
            <a:off x="6350190" y="2617514"/>
            <a:ext cx="531102" cy="16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407374" y="2193738"/>
            <a:ext cx="386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I/Q</a:t>
            </a:r>
            <a:endParaRPr lang="en-GB" sz="1200" dirty="0"/>
          </a:p>
        </p:txBody>
      </p:sp>
      <p:sp>
        <p:nvSpPr>
          <p:cNvPr id="135" name="TextBox 134"/>
          <p:cNvSpPr txBox="1"/>
          <p:nvPr/>
        </p:nvSpPr>
        <p:spPr>
          <a:xfrm>
            <a:off x="2843808" y="2169628"/>
            <a:ext cx="386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I/Q</a:t>
            </a:r>
            <a:endParaRPr lang="en-GB" sz="1200" dirty="0"/>
          </a:p>
        </p:txBody>
      </p:sp>
      <p:cxnSp>
        <p:nvCxnSpPr>
          <p:cNvPr id="29" name="Straight Arrow Connector 28"/>
          <p:cNvCxnSpPr>
            <a:stCxn id="321646" idx="3"/>
          </p:cNvCxnSpPr>
          <p:nvPr/>
        </p:nvCxnSpPr>
        <p:spPr>
          <a:xfrm flipV="1">
            <a:off x="2623059" y="1919985"/>
            <a:ext cx="836121" cy="1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endCxn id="321547" idx="2"/>
          </p:cNvCxnSpPr>
          <p:nvPr/>
        </p:nvCxnSpPr>
        <p:spPr>
          <a:xfrm flipV="1">
            <a:off x="2263452" y="2771711"/>
            <a:ext cx="0" cy="76698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21186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Top Level Requirements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Longitudinal Bunch-by-Bunch Feedback at DLS, G. Rehm, TWIICE2, 9 Feb 2016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EEFB2D-35A7-4BFF-A166-F5B8E811460E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Each bunch needs acting upon, typically only 2ns between bunches</a:t>
            </a:r>
          </a:p>
          <a:p>
            <a:r>
              <a:rPr lang="en-GB" dirty="0" smtClean="0"/>
              <a:t>Each oscillation mode is associated with a frequency, these </a:t>
            </a:r>
            <a:r>
              <a:rPr lang="en-GB" dirty="0" smtClean="0"/>
              <a:t>span </a:t>
            </a:r>
            <a:r>
              <a:rPr lang="en-GB" b="1" dirty="0" smtClean="0"/>
              <a:t>0-250 </a:t>
            </a:r>
            <a:r>
              <a:rPr lang="en-GB" b="1" dirty="0" smtClean="0"/>
              <a:t>MHz bandwidth </a:t>
            </a:r>
          </a:p>
          <a:p>
            <a:r>
              <a:rPr lang="en-GB" dirty="0" smtClean="0"/>
              <a:t>All modes need to receive negative feedback:</a:t>
            </a:r>
          </a:p>
          <a:p>
            <a:pPr lvl="1"/>
            <a:r>
              <a:rPr lang="en-GB" b="1" dirty="0" smtClean="0"/>
              <a:t>Phase response </a:t>
            </a:r>
            <a:r>
              <a:rPr lang="en-GB" dirty="0" smtClean="0"/>
              <a:t>of the whole loop over the whole bandwidth needs to be </a:t>
            </a:r>
            <a:r>
              <a:rPr lang="en-GB" b="1" dirty="0" smtClean="0"/>
              <a:t>flat to a few 10 degree</a:t>
            </a:r>
            <a:r>
              <a:rPr lang="en-GB" dirty="0" smtClean="0"/>
              <a:t>, otherwise driving some modes instead of damping</a:t>
            </a:r>
            <a:endParaRPr lang="en-GB" b="1" dirty="0" smtClean="0"/>
          </a:p>
          <a:p>
            <a:pPr lvl="1"/>
            <a:r>
              <a:rPr lang="en-GB" b="1" dirty="0" smtClean="0"/>
              <a:t>Amplitude response </a:t>
            </a:r>
            <a:r>
              <a:rPr lang="en-GB" dirty="0" smtClean="0"/>
              <a:t>should be </a:t>
            </a:r>
            <a:r>
              <a:rPr lang="en-GB" b="1" dirty="0" smtClean="0"/>
              <a:t>flat to within 3dB</a:t>
            </a:r>
            <a:r>
              <a:rPr lang="en-GB" dirty="0" smtClean="0"/>
              <a:t>, otherwise very little damping for some modes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275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Cavity Geometry</a:t>
            </a:r>
            <a:endParaRPr lang="en-GB" dirty="0"/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179512" y="836712"/>
            <a:ext cx="8784976" cy="1158262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Pillbox cavity with 8 ridged waveguide couplers following DAPHNE, SLS/</a:t>
            </a:r>
            <a:r>
              <a:rPr lang="en-GB" dirty="0" err="1" smtClean="0"/>
              <a:t>Elletra</a:t>
            </a:r>
            <a:r>
              <a:rPr lang="en-GB" dirty="0" smtClean="0"/>
              <a:t>, BESSY, LNLS tradition</a:t>
            </a:r>
          </a:p>
          <a:p>
            <a:r>
              <a:rPr lang="en-GB" dirty="0" smtClean="0"/>
              <a:t>Need to taper to race track cross section of adjacent vessels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Longitudinal Bunch-by-Bunch Feedback at DLS, G. Rehm, TWIICE2, 9 Feb 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B8C8F-1665-416D-9977-B321F6A6392D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636912"/>
            <a:ext cx="3460034" cy="3231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66435"/>
            <a:ext cx="5652120" cy="4012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>
            <a:stCxn id="8195" idx="0"/>
            <a:endCxn id="8195" idx="2"/>
          </p:cNvCxnSpPr>
          <p:nvPr/>
        </p:nvCxnSpPr>
        <p:spPr>
          <a:xfrm>
            <a:off x="2826060" y="2366435"/>
            <a:ext cx="0" cy="4012516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2826060" y="6242695"/>
            <a:ext cx="593812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968116" y="6274053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B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6027028" y="2873187"/>
            <a:ext cx="2952328" cy="2880320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796136" y="5306591"/>
            <a:ext cx="360040" cy="36004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709312" y="537930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14591" y="1994974"/>
            <a:ext cx="2250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Cut A along beam axis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6071357" y="1994974"/>
            <a:ext cx="2863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Cut B halfway through cavity</a:t>
            </a:r>
            <a:endParaRPr lang="en-GB" dirty="0"/>
          </a:p>
        </p:txBody>
      </p:sp>
      <p:sp>
        <p:nvSpPr>
          <p:cNvPr id="21" name="Freeform 20"/>
          <p:cNvSpPr/>
          <p:nvPr/>
        </p:nvSpPr>
        <p:spPr>
          <a:xfrm>
            <a:off x="3248025" y="2667000"/>
            <a:ext cx="2357438" cy="1352550"/>
          </a:xfrm>
          <a:custGeom>
            <a:avLst/>
            <a:gdLst>
              <a:gd name="connsiteX0" fmla="*/ 1490663 w 2357438"/>
              <a:gd name="connsiteY0" fmla="*/ 14288 h 1352550"/>
              <a:gd name="connsiteX1" fmla="*/ 1481138 w 2357438"/>
              <a:gd name="connsiteY1" fmla="*/ 404813 h 1352550"/>
              <a:gd name="connsiteX2" fmla="*/ 1119188 w 2357438"/>
              <a:gd name="connsiteY2" fmla="*/ 404813 h 1352550"/>
              <a:gd name="connsiteX3" fmla="*/ 1128713 w 2357438"/>
              <a:gd name="connsiteY3" fmla="*/ 85725 h 1352550"/>
              <a:gd name="connsiteX4" fmla="*/ 100013 w 2357438"/>
              <a:gd name="connsiteY4" fmla="*/ 80963 h 1352550"/>
              <a:gd name="connsiteX5" fmla="*/ 104775 w 2357438"/>
              <a:gd name="connsiteY5" fmla="*/ 1009650 h 1352550"/>
              <a:gd name="connsiteX6" fmla="*/ 9525 w 2357438"/>
              <a:gd name="connsiteY6" fmla="*/ 1038225 h 1352550"/>
              <a:gd name="connsiteX7" fmla="*/ 0 w 2357438"/>
              <a:gd name="connsiteY7" fmla="*/ 1076325 h 1352550"/>
              <a:gd name="connsiteX8" fmla="*/ 2357438 w 2357438"/>
              <a:gd name="connsiteY8" fmla="*/ 1352550 h 1352550"/>
              <a:gd name="connsiteX9" fmla="*/ 2357438 w 2357438"/>
              <a:gd name="connsiteY9" fmla="*/ 0 h 1352550"/>
              <a:gd name="connsiteX10" fmla="*/ 1490663 w 2357438"/>
              <a:gd name="connsiteY10" fmla="*/ 14288 h 135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357438" h="1352550">
                <a:moveTo>
                  <a:pt x="1490663" y="14288"/>
                </a:moveTo>
                <a:lnTo>
                  <a:pt x="1481138" y="404813"/>
                </a:lnTo>
                <a:lnTo>
                  <a:pt x="1119188" y="404813"/>
                </a:lnTo>
                <a:lnTo>
                  <a:pt x="1128713" y="85725"/>
                </a:lnTo>
                <a:lnTo>
                  <a:pt x="100013" y="80963"/>
                </a:lnTo>
                <a:cubicBezTo>
                  <a:pt x="101600" y="390525"/>
                  <a:pt x="103188" y="700088"/>
                  <a:pt x="104775" y="1009650"/>
                </a:cubicBezTo>
                <a:lnTo>
                  <a:pt x="9525" y="1038225"/>
                </a:lnTo>
                <a:lnTo>
                  <a:pt x="0" y="1076325"/>
                </a:lnTo>
                <a:lnTo>
                  <a:pt x="2357438" y="1352550"/>
                </a:lnTo>
                <a:lnTo>
                  <a:pt x="2357438" y="0"/>
                </a:lnTo>
                <a:lnTo>
                  <a:pt x="1490663" y="14288"/>
                </a:lnTo>
                <a:close/>
              </a:path>
            </a:pathLst>
          </a:custGeom>
          <a:solidFill>
            <a:srgbClr val="478A42"/>
          </a:solidFill>
          <a:ln>
            <a:solidFill>
              <a:srgbClr val="478A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Freeform 23"/>
          <p:cNvSpPr/>
          <p:nvPr/>
        </p:nvSpPr>
        <p:spPr>
          <a:xfrm flipV="1">
            <a:off x="3264743" y="4703027"/>
            <a:ext cx="2357438" cy="1352550"/>
          </a:xfrm>
          <a:custGeom>
            <a:avLst/>
            <a:gdLst>
              <a:gd name="connsiteX0" fmla="*/ 1490663 w 2357438"/>
              <a:gd name="connsiteY0" fmla="*/ 14288 h 1352550"/>
              <a:gd name="connsiteX1" fmla="*/ 1481138 w 2357438"/>
              <a:gd name="connsiteY1" fmla="*/ 404813 h 1352550"/>
              <a:gd name="connsiteX2" fmla="*/ 1119188 w 2357438"/>
              <a:gd name="connsiteY2" fmla="*/ 404813 h 1352550"/>
              <a:gd name="connsiteX3" fmla="*/ 1128713 w 2357438"/>
              <a:gd name="connsiteY3" fmla="*/ 85725 h 1352550"/>
              <a:gd name="connsiteX4" fmla="*/ 100013 w 2357438"/>
              <a:gd name="connsiteY4" fmla="*/ 80963 h 1352550"/>
              <a:gd name="connsiteX5" fmla="*/ 104775 w 2357438"/>
              <a:gd name="connsiteY5" fmla="*/ 1009650 h 1352550"/>
              <a:gd name="connsiteX6" fmla="*/ 9525 w 2357438"/>
              <a:gd name="connsiteY6" fmla="*/ 1038225 h 1352550"/>
              <a:gd name="connsiteX7" fmla="*/ 0 w 2357438"/>
              <a:gd name="connsiteY7" fmla="*/ 1076325 h 1352550"/>
              <a:gd name="connsiteX8" fmla="*/ 2357438 w 2357438"/>
              <a:gd name="connsiteY8" fmla="*/ 1352550 h 1352550"/>
              <a:gd name="connsiteX9" fmla="*/ 2357438 w 2357438"/>
              <a:gd name="connsiteY9" fmla="*/ 0 h 1352550"/>
              <a:gd name="connsiteX10" fmla="*/ 1490663 w 2357438"/>
              <a:gd name="connsiteY10" fmla="*/ 14288 h 135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357438" h="1352550">
                <a:moveTo>
                  <a:pt x="1490663" y="14288"/>
                </a:moveTo>
                <a:lnTo>
                  <a:pt x="1481138" y="404813"/>
                </a:lnTo>
                <a:lnTo>
                  <a:pt x="1119188" y="404813"/>
                </a:lnTo>
                <a:lnTo>
                  <a:pt x="1128713" y="85725"/>
                </a:lnTo>
                <a:lnTo>
                  <a:pt x="100013" y="80963"/>
                </a:lnTo>
                <a:cubicBezTo>
                  <a:pt x="101600" y="390525"/>
                  <a:pt x="103188" y="700088"/>
                  <a:pt x="104775" y="1009650"/>
                </a:cubicBezTo>
                <a:lnTo>
                  <a:pt x="9525" y="1038225"/>
                </a:lnTo>
                <a:lnTo>
                  <a:pt x="0" y="1076325"/>
                </a:lnTo>
                <a:lnTo>
                  <a:pt x="2357438" y="1352550"/>
                </a:lnTo>
                <a:lnTo>
                  <a:pt x="2357438" y="0"/>
                </a:lnTo>
                <a:lnTo>
                  <a:pt x="1490663" y="14288"/>
                </a:lnTo>
                <a:close/>
              </a:path>
            </a:pathLst>
          </a:custGeom>
          <a:solidFill>
            <a:srgbClr val="2D582A"/>
          </a:solidFill>
          <a:ln>
            <a:solidFill>
              <a:srgbClr val="2D58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reeform 24"/>
          <p:cNvSpPr/>
          <p:nvPr/>
        </p:nvSpPr>
        <p:spPr>
          <a:xfrm flipH="1" flipV="1">
            <a:off x="0" y="4703027"/>
            <a:ext cx="2357438" cy="1352550"/>
          </a:xfrm>
          <a:custGeom>
            <a:avLst/>
            <a:gdLst>
              <a:gd name="connsiteX0" fmla="*/ 1490663 w 2357438"/>
              <a:gd name="connsiteY0" fmla="*/ 14288 h 1352550"/>
              <a:gd name="connsiteX1" fmla="*/ 1481138 w 2357438"/>
              <a:gd name="connsiteY1" fmla="*/ 404813 h 1352550"/>
              <a:gd name="connsiteX2" fmla="*/ 1119188 w 2357438"/>
              <a:gd name="connsiteY2" fmla="*/ 404813 h 1352550"/>
              <a:gd name="connsiteX3" fmla="*/ 1128713 w 2357438"/>
              <a:gd name="connsiteY3" fmla="*/ 85725 h 1352550"/>
              <a:gd name="connsiteX4" fmla="*/ 100013 w 2357438"/>
              <a:gd name="connsiteY4" fmla="*/ 80963 h 1352550"/>
              <a:gd name="connsiteX5" fmla="*/ 104775 w 2357438"/>
              <a:gd name="connsiteY5" fmla="*/ 1009650 h 1352550"/>
              <a:gd name="connsiteX6" fmla="*/ 9525 w 2357438"/>
              <a:gd name="connsiteY6" fmla="*/ 1038225 h 1352550"/>
              <a:gd name="connsiteX7" fmla="*/ 0 w 2357438"/>
              <a:gd name="connsiteY7" fmla="*/ 1076325 h 1352550"/>
              <a:gd name="connsiteX8" fmla="*/ 2357438 w 2357438"/>
              <a:gd name="connsiteY8" fmla="*/ 1352550 h 1352550"/>
              <a:gd name="connsiteX9" fmla="*/ 2357438 w 2357438"/>
              <a:gd name="connsiteY9" fmla="*/ 0 h 1352550"/>
              <a:gd name="connsiteX10" fmla="*/ 1490663 w 2357438"/>
              <a:gd name="connsiteY10" fmla="*/ 14288 h 135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357438" h="1352550">
                <a:moveTo>
                  <a:pt x="1490663" y="14288"/>
                </a:moveTo>
                <a:lnTo>
                  <a:pt x="1481138" y="404813"/>
                </a:lnTo>
                <a:lnTo>
                  <a:pt x="1119188" y="404813"/>
                </a:lnTo>
                <a:lnTo>
                  <a:pt x="1128713" y="85725"/>
                </a:lnTo>
                <a:lnTo>
                  <a:pt x="100013" y="80963"/>
                </a:lnTo>
                <a:cubicBezTo>
                  <a:pt x="101600" y="390525"/>
                  <a:pt x="103188" y="700088"/>
                  <a:pt x="104775" y="1009650"/>
                </a:cubicBezTo>
                <a:lnTo>
                  <a:pt x="9525" y="1038225"/>
                </a:lnTo>
                <a:lnTo>
                  <a:pt x="0" y="1076325"/>
                </a:lnTo>
                <a:lnTo>
                  <a:pt x="2357438" y="1352550"/>
                </a:lnTo>
                <a:lnTo>
                  <a:pt x="2357438" y="0"/>
                </a:lnTo>
                <a:lnTo>
                  <a:pt x="1490663" y="14288"/>
                </a:lnTo>
                <a:close/>
              </a:path>
            </a:pathLst>
          </a:custGeom>
          <a:solidFill>
            <a:srgbClr val="2D582A"/>
          </a:solidFill>
          <a:ln>
            <a:solidFill>
              <a:srgbClr val="2D58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Freeform 25"/>
          <p:cNvSpPr/>
          <p:nvPr/>
        </p:nvSpPr>
        <p:spPr>
          <a:xfrm flipH="1">
            <a:off x="0" y="2667000"/>
            <a:ext cx="2357438" cy="1352550"/>
          </a:xfrm>
          <a:custGeom>
            <a:avLst/>
            <a:gdLst>
              <a:gd name="connsiteX0" fmla="*/ 1490663 w 2357438"/>
              <a:gd name="connsiteY0" fmla="*/ 14288 h 1352550"/>
              <a:gd name="connsiteX1" fmla="*/ 1481138 w 2357438"/>
              <a:gd name="connsiteY1" fmla="*/ 404813 h 1352550"/>
              <a:gd name="connsiteX2" fmla="*/ 1119188 w 2357438"/>
              <a:gd name="connsiteY2" fmla="*/ 404813 h 1352550"/>
              <a:gd name="connsiteX3" fmla="*/ 1128713 w 2357438"/>
              <a:gd name="connsiteY3" fmla="*/ 85725 h 1352550"/>
              <a:gd name="connsiteX4" fmla="*/ 100013 w 2357438"/>
              <a:gd name="connsiteY4" fmla="*/ 80963 h 1352550"/>
              <a:gd name="connsiteX5" fmla="*/ 104775 w 2357438"/>
              <a:gd name="connsiteY5" fmla="*/ 1009650 h 1352550"/>
              <a:gd name="connsiteX6" fmla="*/ 9525 w 2357438"/>
              <a:gd name="connsiteY6" fmla="*/ 1038225 h 1352550"/>
              <a:gd name="connsiteX7" fmla="*/ 0 w 2357438"/>
              <a:gd name="connsiteY7" fmla="*/ 1076325 h 1352550"/>
              <a:gd name="connsiteX8" fmla="*/ 2357438 w 2357438"/>
              <a:gd name="connsiteY8" fmla="*/ 1352550 h 1352550"/>
              <a:gd name="connsiteX9" fmla="*/ 2357438 w 2357438"/>
              <a:gd name="connsiteY9" fmla="*/ 0 h 1352550"/>
              <a:gd name="connsiteX10" fmla="*/ 1490663 w 2357438"/>
              <a:gd name="connsiteY10" fmla="*/ 14288 h 135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357438" h="1352550">
                <a:moveTo>
                  <a:pt x="1490663" y="14288"/>
                </a:moveTo>
                <a:lnTo>
                  <a:pt x="1481138" y="404813"/>
                </a:lnTo>
                <a:lnTo>
                  <a:pt x="1119188" y="404813"/>
                </a:lnTo>
                <a:lnTo>
                  <a:pt x="1128713" y="85725"/>
                </a:lnTo>
                <a:lnTo>
                  <a:pt x="100013" y="80963"/>
                </a:lnTo>
                <a:cubicBezTo>
                  <a:pt x="101600" y="390525"/>
                  <a:pt x="103188" y="700088"/>
                  <a:pt x="104775" y="1009650"/>
                </a:cubicBezTo>
                <a:lnTo>
                  <a:pt x="9525" y="1038225"/>
                </a:lnTo>
                <a:lnTo>
                  <a:pt x="0" y="1076325"/>
                </a:lnTo>
                <a:lnTo>
                  <a:pt x="2357438" y="1352550"/>
                </a:lnTo>
                <a:lnTo>
                  <a:pt x="2357438" y="0"/>
                </a:lnTo>
                <a:lnTo>
                  <a:pt x="1490663" y="14288"/>
                </a:lnTo>
                <a:close/>
              </a:path>
            </a:pathLst>
          </a:custGeom>
          <a:solidFill>
            <a:srgbClr val="478A42"/>
          </a:solidFill>
          <a:ln>
            <a:solidFill>
              <a:srgbClr val="478A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5255619" y="6235189"/>
            <a:ext cx="3703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A. Morgan, Proc. of IBIC15, MOPB064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3044564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GdfidL</a:t>
            </a:r>
            <a:r>
              <a:rPr lang="en-GB" dirty="0" smtClean="0"/>
              <a:t> Results (WIP)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Longitudinal Bunch-by-Bunch Feedback at DLS, G. Rehm, TWIICE2, 9 Feb 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B8C8F-1665-416D-9977-B321F6A6392D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68110"/>
            <a:ext cx="4032448" cy="2944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 descr="B:\Alun\EM_modelling_Reports\GdfidL\Models\Longitudinal_cavity_V9\20160204T165628\wake\power_loss_for_different_machine_conditio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620719"/>
            <a:ext cx="4046595" cy="3033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556792"/>
            <a:ext cx="4104766" cy="4504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292080" y="6237312"/>
            <a:ext cx="3703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A. Morgan, Proc. of IBIC15, MOPB065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31435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RF F</a:t>
            </a:r>
            <a:r>
              <a:rPr lang="en-GB" dirty="0" smtClean="0"/>
              <a:t>rontend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Hybrids </a:t>
            </a:r>
            <a:r>
              <a:rPr lang="en-GB" dirty="0"/>
              <a:t>for ABCD to XY processing: </a:t>
            </a:r>
            <a:endParaRPr lang="en-GB" dirty="0" smtClean="0"/>
          </a:p>
          <a:p>
            <a:pPr lvl="1"/>
            <a:r>
              <a:rPr lang="en-GB" dirty="0" smtClean="0"/>
              <a:t>ABCD </a:t>
            </a:r>
            <a:r>
              <a:rPr lang="en-GB" dirty="0"/>
              <a:t>digitisation as in EBPMs would just be a </a:t>
            </a:r>
            <a:r>
              <a:rPr lang="en-GB" dirty="0" smtClean="0"/>
              <a:t>burden</a:t>
            </a:r>
          </a:p>
          <a:p>
            <a:pPr lvl="1"/>
            <a:r>
              <a:rPr lang="en-GB" dirty="0" smtClean="0"/>
              <a:t>Scaling of X/Y with bunch charge is not an issue, in fact it provides automatically more gain at higher stored current</a:t>
            </a:r>
          </a:p>
          <a:p>
            <a:pPr lvl="1"/>
            <a:r>
              <a:rPr lang="en-GB" dirty="0"/>
              <a:t>H</a:t>
            </a:r>
            <a:r>
              <a:rPr lang="en-GB" dirty="0" smtClean="0"/>
              <a:t>andling </a:t>
            </a:r>
            <a:r>
              <a:rPr lang="en-GB" dirty="0"/>
              <a:t>of large ABCD to look at the differences is not good for </a:t>
            </a:r>
            <a:r>
              <a:rPr lang="en-GB" dirty="0" smtClean="0"/>
              <a:t>S/N</a:t>
            </a:r>
            <a:endParaRPr lang="en-GB" dirty="0"/>
          </a:p>
          <a:p>
            <a:r>
              <a:rPr lang="en-GB" dirty="0" smtClean="0"/>
              <a:t>Keep RF frontend:</a:t>
            </a:r>
          </a:p>
          <a:p>
            <a:pPr lvl="1"/>
            <a:r>
              <a:rPr lang="en-GB" dirty="0" smtClean="0"/>
              <a:t>250 MHz bandwidth requires this as </a:t>
            </a:r>
            <a:r>
              <a:rPr lang="en-GB" dirty="0" err="1" smtClean="0"/>
              <a:t>undersampling</a:t>
            </a:r>
            <a:r>
              <a:rPr lang="en-GB" dirty="0" smtClean="0"/>
              <a:t> would deteriorate S/N too much</a:t>
            </a:r>
          </a:p>
          <a:p>
            <a:r>
              <a:rPr lang="en-GB" dirty="0" smtClean="0"/>
              <a:t>Use I/Q mixing </a:t>
            </a:r>
            <a:r>
              <a:rPr lang="en-GB" dirty="0" smtClean="0"/>
              <a:t>rather than synchronous </a:t>
            </a:r>
            <a:r>
              <a:rPr lang="en-GB" dirty="0" smtClean="0"/>
              <a:t>mixer</a:t>
            </a:r>
            <a:endParaRPr lang="en-GB" dirty="0" smtClean="0"/>
          </a:p>
          <a:p>
            <a:pPr lvl="1"/>
            <a:r>
              <a:rPr lang="en-GB" dirty="0" smtClean="0"/>
              <a:t>Process I/Q </a:t>
            </a:r>
            <a:r>
              <a:rPr lang="en-GB" dirty="0"/>
              <a:t>all the way </a:t>
            </a:r>
            <a:r>
              <a:rPr lang="en-GB" dirty="0" smtClean="0"/>
              <a:t>through </a:t>
            </a:r>
            <a:r>
              <a:rPr lang="en-GB" dirty="0" smtClean="0"/>
              <a:t>digital processor </a:t>
            </a:r>
            <a:r>
              <a:rPr lang="en-GB" dirty="0" smtClean="0"/>
              <a:t>to I/Q modulator</a:t>
            </a: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Longitudinal Bunch-by-Bunch Feedback at DLS, G. Rehm, TWIICE2, 9 Feb 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B8C8F-1665-416D-9977-B321F6A6392D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9281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381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4432</TotalTime>
  <Words>1204</Words>
  <Application>Microsoft Office PowerPoint</Application>
  <PresentationFormat>On-screen Show (4:3)</PresentationFormat>
  <Paragraphs>200</Paragraphs>
  <Slides>20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Longitudinal Bunch-by-Bunch Feedback at DLS</vt:lpstr>
      <vt:lpstr>Outline</vt:lpstr>
      <vt:lpstr>Purpose of BbB Feedback</vt:lpstr>
      <vt:lpstr>Need for Longitudinal Feedback</vt:lpstr>
      <vt:lpstr>Digital Longitudinal BbB Feedback</vt:lpstr>
      <vt:lpstr>Top Level Requirements</vt:lpstr>
      <vt:lpstr>Cavity Geometry</vt:lpstr>
      <vt:lpstr>GdfidL Results (WIP)</vt:lpstr>
      <vt:lpstr>RF Frontend</vt:lpstr>
      <vt:lpstr>Embedded or Modular Processor</vt:lpstr>
      <vt:lpstr>ADC/DAC on FMC module</vt:lpstr>
      <vt:lpstr>AMC FPGA Carrier for Dual FMC</vt:lpstr>
      <vt:lpstr>MTCA crate</vt:lpstr>
      <vt:lpstr>Firmware</vt:lpstr>
      <vt:lpstr>More than Feedback</vt:lpstr>
      <vt:lpstr>Detector and Sequencer</vt:lpstr>
      <vt:lpstr>Stripline as Longitudinal Kicker</vt:lpstr>
      <vt:lpstr>Longitudinal Damping Rates</vt:lpstr>
      <vt:lpstr>Conclusions</vt:lpstr>
      <vt:lpstr>Acknowledgements</vt:lpstr>
    </vt:vector>
  </TitlesOfParts>
  <Company>Authorised 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Guenther Rehm</dc:creator>
  <cp:lastModifiedBy>Guenther Rehm</cp:lastModifiedBy>
  <cp:revision>57</cp:revision>
  <dcterms:created xsi:type="dcterms:W3CDTF">2013-11-19T11:09:08Z</dcterms:created>
  <dcterms:modified xsi:type="dcterms:W3CDTF">2016-02-07T23:53:25Z</dcterms:modified>
</cp:coreProperties>
</file>