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23"/>
  </p:notesMasterIdLst>
  <p:sldIdLst>
    <p:sldId id="256" r:id="rId2"/>
    <p:sldId id="261" r:id="rId3"/>
    <p:sldId id="260" r:id="rId4"/>
    <p:sldId id="257" r:id="rId5"/>
    <p:sldId id="258" r:id="rId6"/>
    <p:sldId id="281" r:id="rId7"/>
    <p:sldId id="282" r:id="rId8"/>
    <p:sldId id="283" r:id="rId9"/>
    <p:sldId id="263" r:id="rId10"/>
    <p:sldId id="284" r:id="rId11"/>
    <p:sldId id="264" r:id="rId12"/>
    <p:sldId id="266" r:id="rId13"/>
    <p:sldId id="267" r:id="rId14"/>
    <p:sldId id="268" r:id="rId15"/>
    <p:sldId id="280" r:id="rId16"/>
    <p:sldId id="270" r:id="rId17"/>
    <p:sldId id="271" r:id="rId18"/>
    <p:sldId id="272" r:id="rId19"/>
    <p:sldId id="273" r:id="rId20"/>
    <p:sldId id="275" r:id="rId21"/>
    <p:sldId id="276" r:id="rId2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053" autoAdjust="0"/>
    <p:restoredTop sz="94660"/>
  </p:normalViewPr>
  <p:slideViewPr>
    <p:cSldViewPr>
      <p:cViewPr>
        <p:scale>
          <a:sx n="80" d="100"/>
          <a:sy n="80" d="100"/>
        </p:scale>
        <p:origin x="-1080" y="-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D99C6C-6014-4083-B138-D75693118148}" type="datetimeFigureOut">
              <a:rPr lang="fr-FR" smtClean="0"/>
              <a:t>09/02/2016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91B532-C96F-4940-8D6A-E39D9E97D1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00088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61734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79" y="6305460"/>
            <a:ext cx="1079089" cy="540000"/>
          </a:xfrm>
          <a:prstGeom prst="rect">
            <a:avLst/>
          </a:prstGeom>
        </p:spPr>
      </p:pic>
      <p:sp>
        <p:nvSpPr>
          <p:cNvPr id="10" name="Espace réservé du numéro de diapositive 5"/>
          <p:cNvSpPr txBox="1">
            <a:spLocks/>
          </p:cNvSpPr>
          <p:nvPr userDrawn="1"/>
        </p:nvSpPr>
        <p:spPr>
          <a:xfrm>
            <a:off x="8172400" y="6436961"/>
            <a:ext cx="666800" cy="276999"/>
          </a:xfrm>
          <a:prstGeom prst="rect">
            <a:avLst/>
          </a:prstGeom>
        </p:spPr>
        <p:txBody>
          <a:bodyPr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23386126-4A13-477F-AD36-F1AAA620A098}" type="slidenum">
              <a:rPr lang="fr-FR" sz="1200" b="0" i="1" smtClean="0">
                <a:solidFill>
                  <a:schemeClr val="accent1"/>
                </a:solidFill>
              </a:rPr>
              <a:pPr algn="r"/>
              <a:t>‹N°›</a:t>
            </a:fld>
            <a:endParaRPr lang="fr-FR" sz="1200" b="0" i="1" dirty="0">
              <a:solidFill>
                <a:schemeClr val="accent1"/>
              </a:solidFill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2771800" y="6436960"/>
            <a:ext cx="441255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i="1" noProof="0" dirty="0" smtClean="0">
                <a:solidFill>
                  <a:schemeClr val="accent1"/>
                </a:solidFill>
              </a:rPr>
              <a:t>TWIICE 2, 8-10 February 2016, The Cosener’s House, Abingdon, UK</a:t>
            </a:r>
            <a:endParaRPr lang="en-US" sz="1200" b="1" i="1" noProof="0" dirty="0">
              <a:solidFill>
                <a:schemeClr val="accent1"/>
              </a:solidFill>
            </a:endParaRPr>
          </a:p>
        </p:txBody>
      </p:sp>
      <p:cxnSp>
        <p:nvCxnSpPr>
          <p:cNvPr id="13" name="Connecteur droit 12"/>
          <p:cNvCxnSpPr/>
          <p:nvPr userDrawn="1"/>
        </p:nvCxnSpPr>
        <p:spPr>
          <a:xfrm>
            <a:off x="0" y="6309320"/>
            <a:ext cx="91440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space réservé du pied de page 7"/>
          <p:cNvSpPr>
            <a:spLocks noGrp="1"/>
          </p:cNvSpPr>
          <p:nvPr>
            <p:ph type="ftr" sz="quarter" idx="3"/>
          </p:nvPr>
        </p:nvSpPr>
        <p:spPr>
          <a:xfrm>
            <a:off x="3419872" y="558924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96399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indico.cern.ch/event/277919/session/12/contribution/29/attachments/506916/699838/2013-12-04_TWIICE_2014_Brunelle_indico.pdf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1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0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7" Type="http://schemas.openxmlformats.org/officeDocument/2006/relationships/image" Target="../media/image14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3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12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345909" y="1412776"/>
            <a:ext cx="8706422" cy="255454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accent1">
                    <a:lumMod val="50000"/>
                  </a:schemeClr>
                </a:solidFill>
              </a:rPr>
              <a:t>Measurement and analysis </a:t>
            </a:r>
          </a:p>
          <a:p>
            <a:pPr algn="ctr"/>
            <a:r>
              <a:rPr lang="en-US" sz="3200" b="1" dirty="0" smtClean="0">
                <a:solidFill>
                  <a:schemeClr val="accent1">
                    <a:lumMod val="50000"/>
                  </a:schemeClr>
                </a:solidFill>
              </a:rPr>
              <a:t>of the impact of transverse incoherent wake fields</a:t>
            </a:r>
          </a:p>
          <a:p>
            <a:pPr algn="ctr"/>
            <a:r>
              <a:rPr lang="en-US" sz="3200" b="1" dirty="0" smtClean="0">
                <a:solidFill>
                  <a:schemeClr val="accent1">
                    <a:lumMod val="50000"/>
                  </a:schemeClr>
                </a:solidFill>
              </a:rPr>
              <a:t> in a light source storage ring</a:t>
            </a:r>
          </a:p>
          <a:p>
            <a:pPr algn="ctr"/>
            <a:endParaRPr lang="en-US" sz="32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r>
              <a:rPr lang="en-US" sz="3200" b="1" dirty="0" smtClean="0">
                <a:solidFill>
                  <a:schemeClr val="accent1">
                    <a:lumMod val="50000"/>
                  </a:schemeClr>
                </a:solidFill>
              </a:rPr>
              <a:t>P. Brunelle, R. Nagaoka and R. Sreedharan</a:t>
            </a:r>
          </a:p>
        </p:txBody>
      </p:sp>
      <p:pic>
        <p:nvPicPr>
          <p:cNvPr id="3" name="Picture 3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2796" y="5265970"/>
            <a:ext cx="5832648" cy="9737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606270"/>
            <a:ext cx="1872059" cy="53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2523" y="4568574"/>
            <a:ext cx="1713403" cy="613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69700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2671769"/>
              </p:ext>
            </p:extLst>
          </p:nvPr>
        </p:nvGraphicFramePr>
        <p:xfrm>
          <a:off x="1086485" y="1772816"/>
          <a:ext cx="6971030" cy="4104456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3294878"/>
                <a:gridCol w="1838076"/>
                <a:gridCol w="1838076"/>
              </a:tblGrid>
              <a:tr h="11153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Model</a:t>
                      </a:r>
                      <a:endParaRPr lang="fr-FR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b="1" dirty="0">
                          <a:effectLst/>
                        </a:rPr>
                        <a:t>Horizontal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b="1" dirty="0" err="1">
                          <a:effectLst/>
                        </a:rPr>
                        <a:t>incoherent</a:t>
                      </a:r>
                      <a:r>
                        <a:rPr lang="fr-FR" sz="2000" b="1" dirty="0">
                          <a:effectLst/>
                        </a:rPr>
                        <a:t> </a:t>
                      </a:r>
                      <a:endParaRPr lang="fr-FR" sz="2000" b="1" dirty="0" smtClean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b="1" dirty="0" smtClean="0">
                          <a:effectLst/>
                        </a:rPr>
                        <a:t>tune </a:t>
                      </a:r>
                      <a:r>
                        <a:rPr lang="fr-FR" sz="2000" b="1" dirty="0">
                          <a:effectLst/>
                        </a:rPr>
                        <a:t>shift</a:t>
                      </a:r>
                      <a:endParaRPr lang="fr-FR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b="1" dirty="0">
                          <a:effectLst/>
                        </a:rPr>
                        <a:t>Vertical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b="1" dirty="0" err="1">
                          <a:effectLst/>
                        </a:rPr>
                        <a:t>incoherent</a:t>
                      </a:r>
                      <a:r>
                        <a:rPr lang="fr-FR" sz="2000" b="1" dirty="0">
                          <a:effectLst/>
                        </a:rPr>
                        <a:t> </a:t>
                      </a:r>
                      <a:endParaRPr lang="fr-FR" sz="2000" b="1" dirty="0" smtClean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b="1" dirty="0" smtClean="0">
                          <a:effectLst/>
                        </a:rPr>
                        <a:t>tune </a:t>
                      </a:r>
                      <a:r>
                        <a:rPr lang="fr-FR" sz="2000" b="1" dirty="0">
                          <a:effectLst/>
                        </a:rPr>
                        <a:t>shift</a:t>
                      </a:r>
                      <a:endParaRPr lang="fr-FR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584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000" dirty="0">
                          <a:effectLst/>
                        </a:rPr>
                        <a:t>Analytical formula </a:t>
                      </a:r>
                      <a:endParaRPr lang="fr-FR" sz="20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000" dirty="0">
                          <a:effectLst/>
                        </a:rPr>
                        <a:t>Model </a:t>
                      </a:r>
                      <a:r>
                        <a:rPr lang="it-IT" sz="2000" dirty="0" smtClean="0">
                          <a:effectLst/>
                        </a:rPr>
                        <a:t>Chao et al.</a:t>
                      </a:r>
                      <a:endParaRPr lang="fr-FR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+0.0100</a:t>
                      </a:r>
                      <a:endParaRPr lang="fr-FR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-0.0177</a:t>
                      </a:r>
                      <a:endParaRPr lang="fr-FR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361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000" b="1" dirty="0">
                          <a:solidFill>
                            <a:schemeClr val="accent1"/>
                          </a:solidFill>
                          <a:effectLst/>
                        </a:rPr>
                        <a:t>Analytical formula </a:t>
                      </a:r>
                      <a:endParaRPr lang="fr-FR" sz="2000" b="1" dirty="0">
                        <a:solidFill>
                          <a:schemeClr val="accent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000" b="1" dirty="0">
                          <a:solidFill>
                            <a:schemeClr val="accent1"/>
                          </a:solidFill>
                          <a:effectLst/>
                        </a:rPr>
                        <a:t>Model </a:t>
                      </a:r>
                      <a:r>
                        <a:rPr lang="it-IT" sz="2000" b="1" dirty="0" smtClean="0">
                          <a:solidFill>
                            <a:schemeClr val="accent1"/>
                          </a:solidFill>
                          <a:effectLst/>
                        </a:rPr>
                        <a:t>Shobuda et al.</a:t>
                      </a:r>
                      <a:endParaRPr lang="fr-FR" sz="2000" b="1" dirty="0">
                        <a:solidFill>
                          <a:schemeClr val="accent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accent1"/>
                          </a:solidFill>
                          <a:effectLst/>
                        </a:rPr>
                        <a:t>+0.0080</a:t>
                      </a:r>
                      <a:endParaRPr lang="fr-FR" sz="2000" b="1" dirty="0">
                        <a:solidFill>
                          <a:schemeClr val="accent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accent1"/>
                          </a:solidFill>
                          <a:effectLst/>
                        </a:rPr>
                        <a:t>-0.0081</a:t>
                      </a:r>
                      <a:endParaRPr lang="fr-FR" sz="2000" b="1" dirty="0">
                        <a:solidFill>
                          <a:schemeClr val="accent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584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Piecewise integration </a:t>
                      </a:r>
                      <a:endParaRPr lang="fr-FR" sz="20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000" dirty="0" smtClean="0">
                          <a:effectLst/>
                        </a:rPr>
                        <a:t>Model Chao et al.</a:t>
                      </a:r>
                      <a:endParaRPr lang="fr-FR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+0.0260</a:t>
                      </a:r>
                      <a:endParaRPr lang="fr-FR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-0.0229</a:t>
                      </a:r>
                      <a:endParaRPr lang="fr-FR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361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b="1" dirty="0">
                          <a:solidFill>
                            <a:schemeClr val="accent1"/>
                          </a:solidFill>
                          <a:effectLst/>
                        </a:rPr>
                        <a:t>Piecewise integration </a:t>
                      </a:r>
                      <a:endParaRPr lang="fr-FR" sz="2000" b="1" dirty="0">
                        <a:solidFill>
                          <a:schemeClr val="accent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000" b="1" dirty="0" smtClean="0">
                          <a:solidFill>
                            <a:schemeClr val="accent1"/>
                          </a:solidFill>
                          <a:effectLst/>
                        </a:rPr>
                        <a:t>Model Shobuda et al.</a:t>
                      </a:r>
                      <a:endParaRPr lang="fr-FR" sz="2000" b="1" dirty="0">
                        <a:solidFill>
                          <a:schemeClr val="accent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accent1"/>
                          </a:solidFill>
                          <a:effectLst/>
                        </a:rPr>
                        <a:t>+0.0080</a:t>
                      </a:r>
                      <a:endParaRPr lang="fr-FR" sz="2000" b="1" dirty="0">
                        <a:solidFill>
                          <a:schemeClr val="accent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accent1"/>
                          </a:solidFill>
                          <a:effectLst/>
                        </a:rPr>
                        <a:t>-0.0067</a:t>
                      </a:r>
                      <a:endParaRPr lang="fr-FR" sz="2000" b="1" dirty="0">
                        <a:solidFill>
                          <a:schemeClr val="accent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4" name="ZoneTexte 3"/>
          <p:cNvSpPr txBox="1"/>
          <p:nvPr/>
        </p:nvSpPr>
        <p:spPr>
          <a:xfrm>
            <a:off x="612000" y="692696"/>
            <a:ext cx="7920000" cy="72008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lvl="0"/>
            <a:r>
              <a:rPr kumimoji="0" lang="en-GB" altLang="fr-FR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Comparison of incoherent tune shifts </a:t>
            </a:r>
            <a:r>
              <a:rPr kumimoji="0" lang="en-GB" altLang="fr-F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calculated for the SOLEIL ring in the 4/4 uniform filling with a 500 mA beam current. </a:t>
            </a:r>
            <a:endParaRPr kumimoji="0" lang="fr-FR" altLang="fr-FR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32962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schemeClr val="accent1">
                    <a:lumMod val="50000"/>
                  </a:schemeClr>
                </a:solidFill>
              </a:rPr>
              <a:t>IV. IMPACT OF INCOHERENT FOCUSING ON NEIGHBORING BUNCHES</a:t>
            </a:r>
            <a:endParaRPr lang="fr-FR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12000" y="764704"/>
            <a:ext cx="7920000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To investigate the time dependence of the wakes excited by the main bunch, the tunes of low current bunches (parasitic bunches) were measured as a function of their distance from the main bunch. </a:t>
            </a:r>
          </a:p>
          <a:p>
            <a:endParaRPr lang="en-GB" sz="2000" b="1" dirty="0" smtClean="0"/>
          </a:p>
          <a:p>
            <a:r>
              <a:rPr lang="en-GB" sz="2000" b="1" dirty="0" smtClean="0"/>
              <a:t>Experimental setup</a:t>
            </a:r>
          </a:p>
          <a:p>
            <a:endParaRPr lang="en-US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It is anticipated that the incoherent wake excited by the main bunch damps rapidly after its passage leaving the long-range tail that scales like t</a:t>
            </a:r>
            <a:r>
              <a:rPr lang="en-US" sz="2000" baseline="30000" dirty="0" smtClean="0"/>
              <a:t>-1/2  </a:t>
            </a:r>
            <a:r>
              <a:rPr lang="en-US" sz="2000" dirty="0" smtClean="0">
                <a:sym typeface="Wingdings" panose="05000000000000000000" pitchFamily="2" charset="2"/>
              </a:rPr>
              <a:t> </a:t>
            </a:r>
            <a:r>
              <a:rPr lang="en-US" sz="2000" dirty="0" smtClean="0"/>
              <a:t>Only </a:t>
            </a:r>
            <a:r>
              <a:rPr lang="en-US" sz="2000" dirty="0"/>
              <a:t>four </a:t>
            </a:r>
            <a:r>
              <a:rPr lang="en-US" sz="2000" dirty="0" smtClean="0"/>
              <a:t>parasitic bunches (</a:t>
            </a:r>
            <a:r>
              <a:rPr lang="en-US" sz="2000" dirty="0"/>
              <a:t>15 µA </a:t>
            </a:r>
            <a:r>
              <a:rPr lang="en-US" sz="2000" dirty="0" smtClean="0"/>
              <a:t>)were </a:t>
            </a:r>
            <a:r>
              <a:rPr lang="en-US" sz="2000" dirty="0"/>
              <a:t>therefore stored close to the main bunch, both upstream and downstream. </a:t>
            </a:r>
            <a:endParaRPr lang="en-US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The </a:t>
            </a:r>
            <a:r>
              <a:rPr lang="en-US" sz="2000" dirty="0"/>
              <a:t>measurement was carried out for several main bunch currents (12, 16 and 20 mA</a:t>
            </a:r>
            <a:r>
              <a:rPr lang="en-US" sz="2000" dirty="0" smtClean="0"/>
              <a:t>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TFB was employed to excite each of the 8 parasitic bunches independently to measure their tunes.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A </a:t>
            </a:r>
            <a:r>
              <a:rPr lang="en-US" sz="2000" dirty="0"/>
              <a:t>large improvement in the tune signal detection resulted from replacing the BPM by a shorted </a:t>
            </a:r>
            <a:r>
              <a:rPr lang="en-US" sz="2000" dirty="0" err="1"/>
              <a:t>stripline</a:t>
            </a:r>
            <a:r>
              <a:rPr lang="en-US" sz="2000" dirty="0"/>
              <a:t> in order to minimize the cross-talk. </a:t>
            </a:r>
          </a:p>
        </p:txBody>
      </p:sp>
    </p:spTree>
    <p:extLst>
      <p:ext uri="{BB962C8B-B14F-4D97-AF65-F5344CB8AC3E}">
        <p14:creationId xmlns:p14="http://schemas.microsoft.com/office/powerpoint/2010/main" val="2590660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Image 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672" y="1916832"/>
            <a:ext cx="3095625" cy="403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612000" y="216750"/>
            <a:ext cx="7920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 smtClean="0"/>
              <a:t>Measurements</a:t>
            </a:r>
          </a:p>
          <a:p>
            <a:r>
              <a:rPr lang="en-US" sz="2000" dirty="0" smtClean="0"/>
              <a:t>The </a:t>
            </a:r>
            <a:r>
              <a:rPr lang="en-US" sz="2000" dirty="0"/>
              <a:t>tune shifts </a:t>
            </a:r>
            <a:r>
              <a:rPr lang="en-US" sz="2000" dirty="0" smtClean="0"/>
              <a:t>are </a:t>
            </a:r>
            <a:r>
              <a:rPr lang="en-US" sz="2000" dirty="0"/>
              <a:t>defined as the difference between the incoherent tunes measured on parasitic bunches and the </a:t>
            </a:r>
            <a:r>
              <a:rPr lang="en-US" sz="2000" i="1" dirty="0"/>
              <a:t>zero-current machine tunes</a:t>
            </a:r>
            <a:r>
              <a:rPr lang="en-US" sz="2000" dirty="0"/>
              <a:t> measured at a very low beam current prior to the experiment</a:t>
            </a:r>
            <a:r>
              <a:rPr lang="en-US" sz="2000" dirty="0" smtClean="0"/>
              <a:t>.</a:t>
            </a:r>
            <a:endParaRPr lang="fr-FR" sz="2000" dirty="0"/>
          </a:p>
        </p:txBody>
      </p:sp>
      <p:sp>
        <p:nvSpPr>
          <p:cNvPr id="6" name="Rectangle 5"/>
          <p:cNvSpPr/>
          <p:nvPr/>
        </p:nvSpPr>
        <p:spPr>
          <a:xfrm>
            <a:off x="3995936" y="5589240"/>
            <a:ext cx="50760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1400" i="1" dirty="0">
                <a:ea typeface="Calibri" pitchFamily="34" charset="0"/>
                <a:cs typeface="Times New Roman" pitchFamily="18" charset="0"/>
              </a:rPr>
              <a:t>The average over ten measurements allowed a precision of 2 10-4 for the tune values. </a:t>
            </a:r>
          </a:p>
        </p:txBody>
      </p:sp>
      <p:sp>
        <p:nvSpPr>
          <p:cNvPr id="8" name="Rectangle 7"/>
          <p:cNvSpPr/>
          <p:nvPr/>
        </p:nvSpPr>
        <p:spPr>
          <a:xfrm>
            <a:off x="6196543" y="3369436"/>
            <a:ext cx="28725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en-GB" altLang="fr-FR" b="0" i="0" u="none" strike="noStrike" cap="none" normalizeH="0" baseline="0" dirty="0" smtClean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rPr>
              <a:t>Main bunch current = 12 mA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5220072" y="2596262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 </a:t>
            </a:r>
            <a:r>
              <a:rPr lang="it-IT" dirty="0" smtClean="0">
                <a:effectLst/>
              </a:rPr>
              <a:t>Main bunch current = 20 mA</a:t>
            </a:r>
            <a:endParaRPr lang="fr-FR" dirty="0">
              <a:ea typeface="Calibri"/>
              <a:cs typeface="Times New Roman"/>
            </a:endParaRPr>
          </a:p>
        </p:txBody>
      </p:sp>
      <p:cxnSp>
        <p:nvCxnSpPr>
          <p:cNvPr id="10" name="Connecteur droit avec flèche 9"/>
          <p:cNvCxnSpPr/>
          <p:nvPr/>
        </p:nvCxnSpPr>
        <p:spPr>
          <a:xfrm flipH="1">
            <a:off x="3563888" y="2732802"/>
            <a:ext cx="158417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avec flèche 10"/>
          <p:cNvCxnSpPr/>
          <p:nvPr/>
        </p:nvCxnSpPr>
        <p:spPr>
          <a:xfrm flipH="1">
            <a:off x="3538308" y="2732802"/>
            <a:ext cx="1609756" cy="206435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/>
          <p:cNvCxnSpPr/>
          <p:nvPr/>
        </p:nvCxnSpPr>
        <p:spPr>
          <a:xfrm flipH="1" flipV="1">
            <a:off x="3538308" y="2965594"/>
            <a:ext cx="2545860" cy="67943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avec flèche 12"/>
          <p:cNvCxnSpPr/>
          <p:nvPr/>
        </p:nvCxnSpPr>
        <p:spPr>
          <a:xfrm flipH="1">
            <a:off x="3563888" y="3645024"/>
            <a:ext cx="2520280" cy="93610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23" name="Rectangle 5122"/>
          <p:cNvSpPr/>
          <p:nvPr/>
        </p:nvSpPr>
        <p:spPr>
          <a:xfrm>
            <a:off x="605213" y="2684857"/>
            <a:ext cx="287592" cy="86409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Rectangle 35"/>
          <p:cNvSpPr/>
          <p:nvPr/>
        </p:nvSpPr>
        <p:spPr>
          <a:xfrm>
            <a:off x="605213" y="4797514"/>
            <a:ext cx="287592" cy="64771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3686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Image 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9265" y="1336043"/>
            <a:ext cx="3400425" cy="410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0" y="1106031"/>
            <a:ext cx="1130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err="1" smtClean="0">
                <a:solidFill>
                  <a:schemeClr val="accent1"/>
                </a:solidFill>
              </a:rPr>
              <a:t>Raw</a:t>
            </a:r>
            <a:r>
              <a:rPr lang="fr-FR" b="1" dirty="0" smtClean="0">
                <a:solidFill>
                  <a:schemeClr val="accent1"/>
                </a:solidFill>
              </a:rPr>
              <a:t> data </a:t>
            </a:r>
            <a:endParaRPr lang="fr-FR" b="1" dirty="0">
              <a:solidFill>
                <a:schemeClr val="accent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5085184"/>
            <a:ext cx="26642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fr-FR" b="1" dirty="0">
                <a:solidFill>
                  <a:schemeClr val="accent1"/>
                </a:solidFill>
                <a:ea typeface="Calibri" pitchFamily="34" charset="0"/>
                <a:cs typeface="Times New Roman" pitchFamily="18" charset="0"/>
              </a:rPr>
              <a:t>Mean </a:t>
            </a:r>
            <a:r>
              <a:rPr lang="en-GB" altLang="fr-FR" b="1" dirty="0" smtClean="0">
                <a:solidFill>
                  <a:schemeClr val="accent1"/>
                </a:solidFill>
                <a:ea typeface="Calibri" pitchFamily="34" charset="0"/>
                <a:cs typeface="Times New Roman" pitchFamily="18" charset="0"/>
              </a:rPr>
              <a:t>long-range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fr-FR" b="1" dirty="0" smtClean="0">
                <a:solidFill>
                  <a:schemeClr val="accent1"/>
                </a:solidFill>
                <a:ea typeface="Calibri" pitchFamily="34" charset="0"/>
                <a:cs typeface="Times New Roman" pitchFamily="18" charset="0"/>
              </a:rPr>
              <a:t>tune </a:t>
            </a:r>
            <a:r>
              <a:rPr lang="en-GB" altLang="fr-FR" b="1" dirty="0">
                <a:solidFill>
                  <a:schemeClr val="accent1"/>
                </a:solidFill>
                <a:ea typeface="Calibri" pitchFamily="34" charset="0"/>
                <a:cs typeface="Times New Roman" pitchFamily="18" charset="0"/>
              </a:rPr>
              <a:t>shifts </a:t>
            </a:r>
            <a:endParaRPr lang="en-GB" altLang="fr-FR" b="1" dirty="0" smtClean="0">
              <a:solidFill>
                <a:schemeClr val="accent1"/>
              </a:solidFill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fr-FR" b="1" dirty="0" smtClean="0">
                <a:solidFill>
                  <a:schemeClr val="accent1"/>
                </a:solidFill>
                <a:ea typeface="Calibri" pitchFamily="34" charset="0"/>
                <a:cs typeface="Times New Roman" pitchFamily="18" charset="0"/>
              </a:rPr>
              <a:t>of </a:t>
            </a:r>
            <a:r>
              <a:rPr lang="en-GB" altLang="fr-FR" b="1" dirty="0">
                <a:solidFill>
                  <a:schemeClr val="accent1"/>
                </a:solidFill>
                <a:ea typeface="Calibri" pitchFamily="34" charset="0"/>
                <a:cs typeface="Times New Roman" pitchFamily="18" charset="0"/>
              </a:rPr>
              <a:t>the upstream bunches </a:t>
            </a:r>
            <a:endParaRPr lang="en-GB" altLang="fr-FR" b="1" dirty="0" smtClean="0">
              <a:solidFill>
                <a:schemeClr val="accent1"/>
              </a:solidFill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fr-FR" b="1" dirty="0" smtClean="0">
                <a:solidFill>
                  <a:schemeClr val="accent1"/>
                </a:solidFill>
                <a:ea typeface="Calibri" pitchFamily="34" charset="0"/>
                <a:cs typeface="Times New Roman" pitchFamily="18" charset="0"/>
              </a:rPr>
              <a:t>are </a:t>
            </a:r>
            <a:r>
              <a:rPr lang="en-GB" altLang="fr-FR" b="1" dirty="0">
                <a:solidFill>
                  <a:schemeClr val="accent1"/>
                </a:solidFill>
                <a:ea typeface="Calibri" pitchFamily="34" charset="0"/>
                <a:cs typeface="Times New Roman" pitchFamily="18" charset="0"/>
              </a:rPr>
              <a:t>subtracted. </a:t>
            </a:r>
            <a:endParaRPr lang="en-GB" altLang="fr-FR" sz="2800" b="1" dirty="0">
              <a:solidFill>
                <a:schemeClr val="accent1"/>
              </a:solidFill>
              <a:cs typeface="Arial" pitchFamily="34" charset="0"/>
            </a:endParaRPr>
          </a:p>
        </p:txBody>
      </p:sp>
      <p:cxnSp>
        <p:nvCxnSpPr>
          <p:cNvPr id="9" name="Connecteur droit avec flèche 8"/>
          <p:cNvCxnSpPr/>
          <p:nvPr/>
        </p:nvCxnSpPr>
        <p:spPr>
          <a:xfrm flipH="1">
            <a:off x="4499992" y="1619508"/>
            <a:ext cx="10800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avec flèche 9"/>
          <p:cNvCxnSpPr/>
          <p:nvPr/>
        </p:nvCxnSpPr>
        <p:spPr>
          <a:xfrm flipH="1">
            <a:off x="4499992" y="1948924"/>
            <a:ext cx="10800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ZoneTexte 16"/>
          <p:cNvSpPr txBox="1"/>
          <p:nvPr/>
        </p:nvSpPr>
        <p:spPr>
          <a:xfrm>
            <a:off x="612000" y="188640"/>
            <a:ext cx="792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Comparison </a:t>
            </a:r>
            <a:r>
              <a:rPr lang="en-US" sz="2000" b="1" dirty="0"/>
              <a:t>with the Chao model calculation </a:t>
            </a:r>
            <a:endParaRPr lang="en-US" sz="2000" b="1" dirty="0" smtClean="0"/>
          </a:p>
          <a:p>
            <a:r>
              <a:rPr lang="en-US" sz="2000" dirty="0" smtClean="0"/>
              <a:t>20 </a:t>
            </a:r>
            <a:r>
              <a:rPr lang="en-US" sz="2000" dirty="0"/>
              <a:t>mA for the main bunch </a:t>
            </a:r>
            <a:r>
              <a:rPr lang="en-US" sz="2000" dirty="0" smtClean="0"/>
              <a:t>current</a:t>
            </a:r>
            <a:r>
              <a:rPr lang="fr-FR" sz="2000" dirty="0" smtClean="0"/>
              <a:t> </a:t>
            </a:r>
            <a:endParaRPr lang="fr-FR" sz="2000" dirty="0"/>
          </a:p>
        </p:txBody>
      </p:sp>
      <p:cxnSp>
        <p:nvCxnSpPr>
          <p:cNvPr id="19" name="Connecteur droit avec flèche 18"/>
          <p:cNvCxnSpPr/>
          <p:nvPr/>
        </p:nvCxnSpPr>
        <p:spPr>
          <a:xfrm flipH="1">
            <a:off x="4499992" y="2483604"/>
            <a:ext cx="10800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avec flèche 19"/>
          <p:cNvCxnSpPr/>
          <p:nvPr/>
        </p:nvCxnSpPr>
        <p:spPr>
          <a:xfrm flipH="1">
            <a:off x="4499992" y="2671453"/>
            <a:ext cx="10800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ZoneTexte 24"/>
          <p:cNvSpPr txBox="1"/>
          <p:nvPr/>
        </p:nvSpPr>
        <p:spPr>
          <a:xfrm>
            <a:off x="5652120" y="1403484"/>
            <a:ext cx="23244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 smtClean="0"/>
              <a:t>Horizontal / </a:t>
            </a:r>
            <a:r>
              <a:rPr lang="fr-FR" i="1" dirty="0" err="1"/>
              <a:t>C</a:t>
            </a:r>
            <a:r>
              <a:rPr lang="fr-FR" i="1" dirty="0" err="1" smtClean="0"/>
              <a:t>alculated</a:t>
            </a:r>
            <a:endParaRPr lang="fr-FR" i="1" dirty="0"/>
          </a:p>
        </p:txBody>
      </p:sp>
      <p:sp>
        <p:nvSpPr>
          <p:cNvPr id="27" name="ZoneTexte 26"/>
          <p:cNvSpPr txBox="1"/>
          <p:nvPr/>
        </p:nvSpPr>
        <p:spPr>
          <a:xfrm>
            <a:off x="5652120" y="1750910"/>
            <a:ext cx="2294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 smtClean="0"/>
              <a:t>Horizontal / </a:t>
            </a:r>
            <a:r>
              <a:rPr lang="fr-FR" i="1" dirty="0" err="1" smtClean="0"/>
              <a:t>Measured</a:t>
            </a:r>
            <a:endParaRPr lang="fr-FR" i="1" dirty="0"/>
          </a:p>
        </p:txBody>
      </p:sp>
      <p:sp>
        <p:nvSpPr>
          <p:cNvPr id="28" name="ZoneTexte 27"/>
          <p:cNvSpPr txBox="1"/>
          <p:nvPr/>
        </p:nvSpPr>
        <p:spPr>
          <a:xfrm>
            <a:off x="5652120" y="2258288"/>
            <a:ext cx="20279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 smtClean="0"/>
              <a:t>Vertical / </a:t>
            </a:r>
            <a:r>
              <a:rPr lang="fr-FR" i="1" dirty="0" err="1" smtClean="0"/>
              <a:t>Measured</a:t>
            </a:r>
            <a:endParaRPr lang="fr-FR" i="1" dirty="0"/>
          </a:p>
        </p:txBody>
      </p:sp>
      <p:sp>
        <p:nvSpPr>
          <p:cNvPr id="29" name="ZoneTexte 28"/>
          <p:cNvSpPr txBox="1"/>
          <p:nvPr/>
        </p:nvSpPr>
        <p:spPr>
          <a:xfrm>
            <a:off x="5652120" y="2555612"/>
            <a:ext cx="20671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 smtClean="0"/>
              <a:t>Vertical / </a:t>
            </a:r>
            <a:r>
              <a:rPr lang="fr-FR" i="1" dirty="0" err="1" smtClean="0"/>
              <a:t>Calculated</a:t>
            </a:r>
            <a:endParaRPr lang="fr-FR" i="1" dirty="0"/>
          </a:p>
        </p:txBody>
      </p:sp>
      <p:sp>
        <p:nvSpPr>
          <p:cNvPr id="31" name="ZoneTexte 30"/>
          <p:cNvSpPr txBox="1"/>
          <p:nvPr/>
        </p:nvSpPr>
        <p:spPr>
          <a:xfrm>
            <a:off x="5039992" y="3399146"/>
            <a:ext cx="392449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/>
              <a:buChar char="à"/>
            </a:pPr>
            <a:r>
              <a:rPr lang="en-US" sz="2000" dirty="0" smtClean="0"/>
              <a:t>When </a:t>
            </a:r>
            <a:r>
              <a:rPr lang="en-US" sz="2000" dirty="0"/>
              <a:t>subtracting the </a:t>
            </a:r>
            <a:r>
              <a:rPr lang="en-US" sz="2000" dirty="0" smtClean="0"/>
              <a:t>offsets, the </a:t>
            </a:r>
            <a:r>
              <a:rPr lang="en-US" sz="2000" dirty="0"/>
              <a:t>calculations considerably underestimate the relative tune </a:t>
            </a:r>
            <a:r>
              <a:rPr lang="en-US" sz="2000" dirty="0" smtClean="0"/>
              <a:t>shifts</a:t>
            </a:r>
          </a:p>
          <a:p>
            <a:pPr marL="342900" indent="-342900">
              <a:buFont typeface="Wingdings"/>
              <a:buChar char="à"/>
            </a:pPr>
            <a:endParaRPr lang="en-US" sz="2000" dirty="0">
              <a:sym typeface="Wingdings" panose="05000000000000000000" pitchFamily="2" charset="2"/>
            </a:endParaRPr>
          </a:p>
          <a:p>
            <a:pPr marL="342900" indent="-342900">
              <a:buFont typeface="Wingdings"/>
              <a:buChar char="à"/>
            </a:pPr>
            <a:r>
              <a:rPr lang="en-US" sz="2000" dirty="0" smtClean="0">
                <a:sym typeface="Wingdings" panose="05000000000000000000" pitchFamily="2" charset="2"/>
              </a:rPr>
              <a:t>T</a:t>
            </a:r>
            <a:r>
              <a:rPr lang="en-US" sz="2000" dirty="0" smtClean="0"/>
              <a:t>he </a:t>
            </a:r>
            <a:r>
              <a:rPr lang="en-US" sz="2000" dirty="0"/>
              <a:t>calculation well reproduces qualitatively the relative tune shifts of the parasitic </a:t>
            </a:r>
            <a:r>
              <a:rPr lang="en-US" sz="2000" dirty="0" smtClean="0"/>
              <a:t>bunches.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847354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schemeClr val="accent1">
                    <a:lumMod val="50000"/>
                  </a:schemeClr>
                </a:solidFill>
              </a:rPr>
              <a:t>V. SHORT-RANGE INTRABUNCH CHARACTERISTICS</a:t>
            </a:r>
            <a:endParaRPr lang="fr-FR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612000" y="1124744"/>
            <a:ext cx="7920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fr-FR" sz="2000" dirty="0" smtClean="0">
                <a:ea typeface="Calibri" pitchFamily="34" charset="0"/>
                <a:cs typeface="Times New Roman" pitchFamily="18" charset="0"/>
              </a:rPr>
              <a:t>The betatron </a:t>
            </a:r>
            <a:r>
              <a:rPr lang="en-GB" altLang="fr-FR" sz="2000" dirty="0">
                <a:ea typeface="Calibri" pitchFamily="34" charset="0"/>
                <a:cs typeface="Times New Roman" pitchFamily="18" charset="0"/>
              </a:rPr>
              <a:t>tune shifts </a:t>
            </a:r>
            <a:r>
              <a:rPr lang="en-GB" altLang="fr-FR" sz="2000" dirty="0" smtClean="0">
                <a:ea typeface="Calibri" pitchFamily="34" charset="0"/>
                <a:cs typeface="Times New Roman" pitchFamily="18" charset="0"/>
              </a:rPr>
              <a:t>of a high </a:t>
            </a:r>
            <a:r>
              <a:rPr lang="en-GB" altLang="fr-FR" sz="2000" dirty="0">
                <a:ea typeface="Calibri" pitchFamily="34" charset="0"/>
                <a:cs typeface="Times New Roman" pitchFamily="18" charset="0"/>
              </a:rPr>
              <a:t>current bunch </a:t>
            </a:r>
            <a:r>
              <a:rPr lang="en-GB" altLang="fr-FR" sz="2000" dirty="0" smtClean="0">
                <a:ea typeface="Calibri" pitchFamily="34" charset="0"/>
                <a:cs typeface="Times New Roman" pitchFamily="18" charset="0"/>
              </a:rPr>
              <a:t>consist </a:t>
            </a:r>
            <a:r>
              <a:rPr lang="en-GB" altLang="fr-FR" sz="2000" dirty="0">
                <a:ea typeface="Calibri" pitchFamily="34" charset="0"/>
                <a:cs typeface="Times New Roman" pitchFamily="18" charset="0"/>
              </a:rPr>
              <a:t>of two </a:t>
            </a:r>
            <a:r>
              <a:rPr lang="en-GB" altLang="fr-FR" sz="2000" dirty="0" smtClean="0">
                <a:ea typeface="Calibri" pitchFamily="34" charset="0"/>
                <a:cs typeface="Times New Roman" pitchFamily="18" charset="0"/>
              </a:rPr>
              <a:t>contributions</a:t>
            </a:r>
            <a:r>
              <a:rPr lang="en-GB" altLang="fr-FR" sz="2000" dirty="0">
                <a:ea typeface="Calibri" pitchFamily="34" charset="0"/>
                <a:cs typeface="Times New Roman" pitchFamily="18" charset="0"/>
              </a:rPr>
              <a:t>: </a:t>
            </a:r>
            <a:endParaRPr lang="en-GB" altLang="fr-FR" sz="2000" dirty="0" smtClean="0">
              <a:ea typeface="Calibri" pitchFamily="34" charset="0"/>
              <a:cs typeface="Times New Roman" pitchFamily="18" charset="0"/>
            </a:endParaRPr>
          </a:p>
          <a:p>
            <a:endParaRPr lang="en-GB" altLang="fr-FR" sz="2000" dirty="0" smtClean="0">
              <a:ea typeface="Calibri" pitchFamily="34" charset="0"/>
              <a:cs typeface="Times New Roman" pitchFamily="18" charset="0"/>
            </a:endParaRPr>
          </a:p>
          <a:p>
            <a:pPr marL="342900" indent="-342900">
              <a:buFont typeface="Wingdings"/>
              <a:buChar char="à"/>
            </a:pPr>
            <a:r>
              <a:rPr lang="en-GB" altLang="fr-FR" sz="2000" dirty="0" smtClean="0">
                <a:ea typeface="Calibri" pitchFamily="34" charset="0"/>
                <a:cs typeface="Times New Roman" pitchFamily="18" charset="0"/>
              </a:rPr>
              <a:t>a </a:t>
            </a:r>
            <a:r>
              <a:rPr lang="en-GB" altLang="fr-FR" sz="2000" dirty="0">
                <a:ea typeface="Calibri" pitchFamily="34" charset="0"/>
                <a:cs typeface="Times New Roman" pitchFamily="18" charset="0"/>
              </a:rPr>
              <a:t>coherent shift induced by the dipolar wakes </a:t>
            </a:r>
          </a:p>
          <a:p>
            <a:pPr marL="342900" indent="-342900">
              <a:buFont typeface="Wingdings"/>
              <a:buChar char="à"/>
            </a:pPr>
            <a:r>
              <a:rPr lang="en-GB" altLang="fr-FR" sz="2000" dirty="0" smtClean="0">
                <a:ea typeface="Calibri" pitchFamily="34" charset="0"/>
                <a:cs typeface="Times New Roman" pitchFamily="18" charset="0"/>
              </a:rPr>
              <a:t>an </a:t>
            </a:r>
            <a:r>
              <a:rPr lang="en-GB" altLang="fr-FR" sz="2000" dirty="0">
                <a:ea typeface="Calibri" pitchFamily="34" charset="0"/>
                <a:cs typeface="Times New Roman" pitchFamily="18" charset="0"/>
              </a:rPr>
              <a:t>incoherent part arising from the monopolar resistive-wall </a:t>
            </a:r>
            <a:r>
              <a:rPr lang="en-GB" altLang="fr-FR" sz="2000" dirty="0" smtClean="0">
                <a:ea typeface="Calibri" pitchFamily="34" charset="0"/>
                <a:cs typeface="Times New Roman" pitchFamily="18" charset="0"/>
              </a:rPr>
              <a:t>wakes.</a:t>
            </a:r>
          </a:p>
          <a:p>
            <a:pPr marL="342900" indent="-342900">
              <a:buFont typeface="Wingdings"/>
              <a:buChar char="à"/>
            </a:pPr>
            <a:endParaRPr lang="en-GB" altLang="fr-FR" sz="2000" dirty="0">
              <a:ea typeface="Calibri" pitchFamily="34" charset="0"/>
              <a:cs typeface="Times New Roman" pitchFamily="18" charset="0"/>
            </a:endParaRPr>
          </a:p>
          <a:p>
            <a:r>
              <a:rPr lang="en-GB" altLang="fr-FR" sz="2000" dirty="0" smtClean="0">
                <a:ea typeface="Calibri" pitchFamily="34" charset="0"/>
                <a:cs typeface="Times New Roman" pitchFamily="18" charset="0"/>
              </a:rPr>
              <a:t>The </a:t>
            </a:r>
            <a:r>
              <a:rPr lang="en-GB" altLang="fr-FR" sz="2000" dirty="0">
                <a:ea typeface="Calibri" pitchFamily="34" charset="0"/>
                <a:cs typeface="Times New Roman" pitchFamily="18" charset="0"/>
              </a:rPr>
              <a:t>standard beam shaking </a:t>
            </a:r>
            <a:r>
              <a:rPr lang="en-GB" altLang="fr-FR" sz="2000" dirty="0" smtClean="0">
                <a:ea typeface="Calibri" pitchFamily="34" charset="0"/>
                <a:cs typeface="Times New Roman" pitchFamily="18" charset="0"/>
              </a:rPr>
              <a:t>used to measure betatron tunes generally </a:t>
            </a:r>
            <a:r>
              <a:rPr lang="en-GB" altLang="fr-FR" sz="2000" dirty="0">
                <a:ea typeface="Calibri" pitchFamily="34" charset="0"/>
                <a:cs typeface="Times New Roman" pitchFamily="18" charset="0"/>
              </a:rPr>
              <a:t>cannot distinguish between the two contributions. </a:t>
            </a:r>
            <a:endParaRPr lang="en-GB" altLang="fr-FR" sz="2000" dirty="0" smtClean="0">
              <a:ea typeface="Calibri" pitchFamily="34" charset="0"/>
              <a:cs typeface="Times New Roman" pitchFamily="18" charset="0"/>
            </a:endParaRPr>
          </a:p>
          <a:p>
            <a:endParaRPr lang="en-GB" altLang="fr-FR" sz="2000" dirty="0" smtClean="0">
              <a:ea typeface="Calibri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1367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12000" y="548680"/>
            <a:ext cx="7920000" cy="470898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2000" b="1" dirty="0" smtClean="0"/>
              <a:t>Measurement of the incoherent part</a:t>
            </a:r>
            <a:endParaRPr lang="en-GB" sz="2000" b="1" dirty="0"/>
          </a:p>
          <a:p>
            <a:endParaRPr lang="en-GB" altLang="fr-FR" sz="2000" dirty="0" smtClean="0">
              <a:ea typeface="Calibri" pitchFamily="34" charset="0"/>
              <a:cs typeface="Times New Roman" pitchFamily="18" charset="0"/>
            </a:endParaRPr>
          </a:p>
          <a:p>
            <a:r>
              <a:rPr lang="en-GB" altLang="fr-FR" sz="2000" dirty="0" smtClean="0">
                <a:ea typeface="Calibri" pitchFamily="34" charset="0"/>
                <a:cs typeface="Times New Roman" pitchFamily="18" charset="0"/>
              </a:rPr>
              <a:t>The </a:t>
            </a:r>
            <a:r>
              <a:rPr lang="en-GB" altLang="fr-FR" sz="2000" dirty="0">
                <a:ea typeface="Calibri" pitchFamily="34" charset="0"/>
                <a:cs typeface="Times New Roman" pitchFamily="18" charset="0"/>
              </a:rPr>
              <a:t>idea is to make use of the betatron coupling resonance </a:t>
            </a:r>
            <a:r>
              <a:rPr lang="en-GB" altLang="fr-FR" sz="2000" i="1" dirty="0" err="1">
                <a:latin typeface="Symbol" panose="05050102010706020507" pitchFamily="18" charset="2"/>
                <a:ea typeface="Calibri" pitchFamily="34" charset="0"/>
                <a:cs typeface="Times New Roman" pitchFamily="18" charset="0"/>
              </a:rPr>
              <a:t>n</a:t>
            </a:r>
            <a:r>
              <a:rPr lang="en-GB" altLang="fr-FR" sz="2000" i="1" baseline="-30000" dirty="0" err="1">
                <a:ea typeface="Calibri" pitchFamily="34" charset="0"/>
                <a:cs typeface="Times New Roman" pitchFamily="18" charset="0"/>
              </a:rPr>
              <a:t>x</a:t>
            </a:r>
            <a:r>
              <a:rPr lang="en-GB" altLang="fr-FR" sz="2000" dirty="0">
                <a:ea typeface="Calibri" pitchFamily="34" charset="0"/>
                <a:cs typeface="Times New Roman" pitchFamily="18" charset="0"/>
              </a:rPr>
              <a:t> – </a:t>
            </a:r>
            <a:r>
              <a:rPr lang="en-GB" altLang="fr-FR" sz="2000" i="1" dirty="0" err="1">
                <a:latin typeface="Symbol" panose="05050102010706020507" pitchFamily="18" charset="2"/>
                <a:ea typeface="Calibri" pitchFamily="34" charset="0"/>
                <a:cs typeface="Times New Roman" pitchFamily="18" charset="0"/>
              </a:rPr>
              <a:t>n</a:t>
            </a:r>
            <a:r>
              <a:rPr lang="en-GB" altLang="fr-FR" sz="2000" i="1" baseline="-30000" dirty="0" err="1">
                <a:ea typeface="Calibri" pitchFamily="34" charset="0"/>
                <a:cs typeface="Times New Roman" pitchFamily="18" charset="0"/>
              </a:rPr>
              <a:t>y</a:t>
            </a:r>
            <a:r>
              <a:rPr lang="en-GB" altLang="fr-FR" sz="2000" dirty="0">
                <a:ea typeface="Calibri" pitchFamily="34" charset="0"/>
                <a:cs typeface="Times New Roman" pitchFamily="18" charset="0"/>
              </a:rPr>
              <a:t> = 8, which is sufficiently close to the ring working point of (18.155, 10.229).</a:t>
            </a:r>
          </a:p>
          <a:p>
            <a:endParaRPr lang="en-GB" altLang="fr-FR" sz="2000" dirty="0">
              <a:ea typeface="Calibri" pitchFamily="34" charset="0"/>
              <a:cs typeface="Times New Roman" pitchFamily="18" charset="0"/>
            </a:endParaRPr>
          </a:p>
          <a:p>
            <a:pPr marL="342900" indent="-342900">
              <a:buFont typeface="Wingdings"/>
              <a:buChar char="à"/>
            </a:pPr>
            <a:r>
              <a:rPr lang="en-GB" altLang="fr-FR" sz="2000" dirty="0">
                <a:ea typeface="Calibri" pitchFamily="34" charset="0"/>
                <a:cs typeface="Times New Roman" pitchFamily="18" charset="0"/>
              </a:rPr>
              <a:t>Advantage of detecting the resonance condition with high precision by following the maximum vertical beam size with an X-ray pinhole camera without incurring beam losses. </a:t>
            </a:r>
            <a:endParaRPr lang="en-GB" altLang="fr-FR" sz="2000" dirty="0" smtClean="0">
              <a:ea typeface="Calibri" pitchFamily="34" charset="0"/>
              <a:cs typeface="Times New Roman" pitchFamily="18" charset="0"/>
            </a:endParaRPr>
          </a:p>
          <a:p>
            <a:pPr marL="342900" indent="-342900">
              <a:buFont typeface="Wingdings"/>
              <a:buChar char="à"/>
            </a:pPr>
            <a:endParaRPr lang="en-GB" altLang="fr-FR" sz="2000" dirty="0">
              <a:ea typeface="Calibri" pitchFamily="34" charset="0"/>
              <a:cs typeface="Times New Roman" pitchFamily="18" charset="0"/>
            </a:endParaRPr>
          </a:p>
          <a:p>
            <a:pPr marL="342900" indent="-342900">
              <a:buFont typeface="Wingdings"/>
              <a:buChar char="à"/>
            </a:pPr>
            <a:r>
              <a:rPr lang="en-GB" altLang="fr-FR" sz="2000" dirty="0">
                <a:ea typeface="Calibri" pitchFamily="34" charset="0"/>
                <a:cs typeface="Times New Roman" pitchFamily="18" charset="0"/>
              </a:rPr>
              <a:t>Disadvantage is that we are not able to deduce the tune shift in each transverse plane separately. </a:t>
            </a:r>
            <a:endParaRPr lang="en-GB" altLang="fr-FR" sz="2000" dirty="0" smtClean="0">
              <a:ea typeface="Calibri" pitchFamily="34" charset="0"/>
              <a:cs typeface="Times New Roman" pitchFamily="18" charset="0"/>
            </a:endParaRPr>
          </a:p>
          <a:p>
            <a:pPr marL="342900" indent="-342900">
              <a:buFont typeface="Wingdings"/>
              <a:buChar char="à"/>
            </a:pPr>
            <a:endParaRPr lang="en-GB" altLang="fr-FR" sz="2000" dirty="0">
              <a:ea typeface="Calibri" pitchFamily="34" charset="0"/>
              <a:cs typeface="Times New Roman" pitchFamily="18" charset="0"/>
            </a:endParaRPr>
          </a:p>
          <a:p>
            <a:pPr marL="342900" indent="-342900">
              <a:buFont typeface="Wingdings"/>
              <a:buChar char="à"/>
            </a:pPr>
            <a:r>
              <a:rPr lang="en-GB" altLang="fr-FR" sz="2000" dirty="0">
                <a:ea typeface="Calibri" pitchFamily="34" charset="0"/>
                <a:cs typeface="Times New Roman" pitchFamily="18" charset="0"/>
              </a:rPr>
              <a:t>Assume that the two tune shifts are approximately equal in magnitude with opposite signs under the specific linear optics employed in the SOLEIL ring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2792176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necteur droit 1"/>
          <p:cNvCxnSpPr/>
          <p:nvPr/>
        </p:nvCxnSpPr>
        <p:spPr>
          <a:xfrm flipH="1">
            <a:off x="1079991" y="2324435"/>
            <a:ext cx="89001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Connecteur droit avec flèche 2"/>
          <p:cNvCxnSpPr/>
          <p:nvPr/>
        </p:nvCxnSpPr>
        <p:spPr>
          <a:xfrm flipV="1">
            <a:off x="1079991" y="1820379"/>
            <a:ext cx="0" cy="3888432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Connecteur droit avec flèche 3"/>
          <p:cNvCxnSpPr/>
          <p:nvPr/>
        </p:nvCxnSpPr>
        <p:spPr>
          <a:xfrm>
            <a:off x="1079991" y="5708811"/>
            <a:ext cx="5256584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ZoneTexte 4"/>
          <p:cNvSpPr txBox="1"/>
          <p:nvPr/>
        </p:nvSpPr>
        <p:spPr>
          <a:xfrm>
            <a:off x="333400" y="1491697"/>
            <a:ext cx="6303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nuz</a:t>
            </a:r>
            <a:endParaRPr lang="en-US" sz="2400" dirty="0"/>
          </a:p>
        </p:txBody>
      </p:sp>
      <p:sp>
        <p:nvSpPr>
          <p:cNvPr id="6" name="ZoneTexte 5"/>
          <p:cNvSpPr txBox="1"/>
          <p:nvPr/>
        </p:nvSpPr>
        <p:spPr>
          <a:xfrm>
            <a:off x="6432759" y="5420779"/>
            <a:ext cx="6415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nux</a:t>
            </a:r>
            <a:endParaRPr lang="en-US" sz="2400" dirty="0"/>
          </a:p>
        </p:txBody>
      </p:sp>
      <p:sp>
        <p:nvSpPr>
          <p:cNvPr id="7" name="ZoneTexte 6"/>
          <p:cNvSpPr txBox="1"/>
          <p:nvPr/>
        </p:nvSpPr>
        <p:spPr>
          <a:xfrm>
            <a:off x="1771072" y="1554413"/>
            <a:ext cx="39786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 smtClean="0">
                <a:solidFill>
                  <a:schemeClr val="accent1"/>
                </a:solidFill>
              </a:rPr>
              <a:t>.</a:t>
            </a:r>
            <a:endParaRPr lang="en-US" sz="6600" dirty="0">
              <a:solidFill>
                <a:schemeClr val="accent1"/>
              </a:solidFill>
            </a:endParaRPr>
          </a:p>
        </p:txBody>
      </p:sp>
      <p:cxnSp>
        <p:nvCxnSpPr>
          <p:cNvPr id="8" name="Connecteur droit 7"/>
          <p:cNvCxnSpPr/>
          <p:nvPr/>
        </p:nvCxnSpPr>
        <p:spPr>
          <a:xfrm>
            <a:off x="1970005" y="2332801"/>
            <a:ext cx="0" cy="337601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/>
          <p:cNvSpPr txBox="1"/>
          <p:nvPr/>
        </p:nvSpPr>
        <p:spPr>
          <a:xfrm>
            <a:off x="179512" y="2148135"/>
            <a:ext cx="827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10.229</a:t>
            </a:r>
            <a:endParaRPr lang="en-US" dirty="0"/>
          </a:p>
        </p:txBody>
      </p:sp>
      <p:sp>
        <p:nvSpPr>
          <p:cNvPr id="10" name="ZoneTexte 9"/>
          <p:cNvSpPr txBox="1"/>
          <p:nvPr/>
        </p:nvSpPr>
        <p:spPr>
          <a:xfrm>
            <a:off x="1574852" y="5723964"/>
            <a:ext cx="827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18.155</a:t>
            </a:r>
            <a:endParaRPr lang="en-US" dirty="0"/>
          </a:p>
        </p:txBody>
      </p:sp>
      <p:cxnSp>
        <p:nvCxnSpPr>
          <p:cNvPr id="11" name="Connecteur droit 10"/>
          <p:cNvCxnSpPr/>
          <p:nvPr/>
        </p:nvCxnSpPr>
        <p:spPr>
          <a:xfrm flipV="1">
            <a:off x="1079991" y="1820379"/>
            <a:ext cx="4824536" cy="3888434"/>
          </a:xfrm>
          <a:prstGeom prst="line">
            <a:avLst/>
          </a:prstGeom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1"/>
          <p:cNvSpPr txBox="1"/>
          <p:nvPr/>
        </p:nvSpPr>
        <p:spPr>
          <a:xfrm>
            <a:off x="5616495" y="1409580"/>
            <a:ext cx="2031325" cy="369332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00B050"/>
                </a:solidFill>
              </a:rPr>
              <a:t>n</a:t>
            </a:r>
            <a:r>
              <a:rPr lang="en-US" dirty="0" err="1" smtClean="0">
                <a:solidFill>
                  <a:srgbClr val="00B050"/>
                </a:solidFill>
              </a:rPr>
              <a:t>ux-nuz</a:t>
            </a:r>
            <a:r>
              <a:rPr lang="en-US" dirty="0" smtClean="0">
                <a:solidFill>
                  <a:srgbClr val="00B050"/>
                </a:solidFill>
              </a:rPr>
              <a:t> = 18-10 = 8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12000" y="332656"/>
            <a:ext cx="7920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 smtClean="0"/>
              <a:t>Test </a:t>
            </a:r>
            <a:r>
              <a:rPr lang="en-GB" sz="2000" b="1" dirty="0"/>
              <a:t>of the experimental setup with a low bunch current beam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1029140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necteur droit 1"/>
          <p:cNvCxnSpPr/>
          <p:nvPr/>
        </p:nvCxnSpPr>
        <p:spPr>
          <a:xfrm flipV="1">
            <a:off x="1177428" y="1835530"/>
            <a:ext cx="4824536" cy="3888434"/>
          </a:xfrm>
          <a:prstGeom prst="line">
            <a:avLst/>
          </a:prstGeom>
          <a:ln w="12700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Connecteur droit 2"/>
          <p:cNvCxnSpPr/>
          <p:nvPr/>
        </p:nvCxnSpPr>
        <p:spPr>
          <a:xfrm flipV="1">
            <a:off x="1079991" y="1778912"/>
            <a:ext cx="4751528" cy="3810328"/>
          </a:xfrm>
          <a:prstGeom prst="line">
            <a:avLst/>
          </a:prstGeom>
          <a:ln w="12700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Connecteur droit 3"/>
          <p:cNvCxnSpPr/>
          <p:nvPr/>
        </p:nvCxnSpPr>
        <p:spPr>
          <a:xfrm flipH="1">
            <a:off x="1079991" y="2324435"/>
            <a:ext cx="89001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necteur droit avec flèche 4"/>
          <p:cNvCxnSpPr/>
          <p:nvPr/>
        </p:nvCxnSpPr>
        <p:spPr>
          <a:xfrm flipV="1">
            <a:off x="1079991" y="1820379"/>
            <a:ext cx="0" cy="3888432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avec flèche 5"/>
          <p:cNvCxnSpPr/>
          <p:nvPr/>
        </p:nvCxnSpPr>
        <p:spPr>
          <a:xfrm>
            <a:off x="1079991" y="5708811"/>
            <a:ext cx="5256584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ZoneTexte 6"/>
          <p:cNvSpPr txBox="1"/>
          <p:nvPr/>
        </p:nvSpPr>
        <p:spPr>
          <a:xfrm>
            <a:off x="333400" y="1491697"/>
            <a:ext cx="6303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nuz</a:t>
            </a:r>
            <a:endParaRPr lang="en-US" sz="2400" dirty="0"/>
          </a:p>
        </p:txBody>
      </p:sp>
      <p:sp>
        <p:nvSpPr>
          <p:cNvPr id="8" name="ZoneTexte 7"/>
          <p:cNvSpPr txBox="1"/>
          <p:nvPr/>
        </p:nvSpPr>
        <p:spPr>
          <a:xfrm>
            <a:off x="6432759" y="5420779"/>
            <a:ext cx="6415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nux</a:t>
            </a:r>
            <a:endParaRPr lang="en-US" sz="2400" dirty="0"/>
          </a:p>
        </p:txBody>
      </p:sp>
      <p:sp>
        <p:nvSpPr>
          <p:cNvPr id="9" name="ZoneTexte 8"/>
          <p:cNvSpPr txBox="1"/>
          <p:nvPr/>
        </p:nvSpPr>
        <p:spPr>
          <a:xfrm>
            <a:off x="1771072" y="1554413"/>
            <a:ext cx="39786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 smtClean="0">
                <a:solidFill>
                  <a:schemeClr val="accent1"/>
                </a:solidFill>
              </a:rPr>
              <a:t>.</a:t>
            </a:r>
            <a:endParaRPr lang="en-US" sz="6600" dirty="0">
              <a:solidFill>
                <a:schemeClr val="accent1"/>
              </a:solidFill>
            </a:endParaRPr>
          </a:p>
        </p:txBody>
      </p:sp>
      <p:cxnSp>
        <p:nvCxnSpPr>
          <p:cNvPr id="10" name="Connecteur droit 9"/>
          <p:cNvCxnSpPr/>
          <p:nvPr/>
        </p:nvCxnSpPr>
        <p:spPr>
          <a:xfrm>
            <a:off x="1970005" y="2332801"/>
            <a:ext cx="0" cy="337601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10"/>
          <p:cNvSpPr txBox="1"/>
          <p:nvPr/>
        </p:nvSpPr>
        <p:spPr>
          <a:xfrm>
            <a:off x="179512" y="2148135"/>
            <a:ext cx="827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10.229</a:t>
            </a:r>
            <a:endParaRPr lang="en-US" dirty="0"/>
          </a:p>
        </p:txBody>
      </p:sp>
      <p:sp>
        <p:nvSpPr>
          <p:cNvPr id="12" name="ZoneTexte 11"/>
          <p:cNvSpPr txBox="1"/>
          <p:nvPr/>
        </p:nvSpPr>
        <p:spPr>
          <a:xfrm>
            <a:off x="1574852" y="5723964"/>
            <a:ext cx="827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18.155</a:t>
            </a:r>
            <a:endParaRPr lang="en-US" dirty="0"/>
          </a:p>
        </p:txBody>
      </p:sp>
      <p:cxnSp>
        <p:nvCxnSpPr>
          <p:cNvPr id="13" name="Connecteur droit avec flèche 12"/>
          <p:cNvCxnSpPr/>
          <p:nvPr/>
        </p:nvCxnSpPr>
        <p:spPr>
          <a:xfrm flipV="1">
            <a:off x="1994945" y="2310954"/>
            <a:ext cx="3189502" cy="21847"/>
          </a:xfrm>
          <a:prstGeom prst="straightConnector1">
            <a:avLst/>
          </a:prstGeom>
          <a:ln w="28575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13"/>
          <p:cNvCxnSpPr/>
          <p:nvPr/>
        </p:nvCxnSpPr>
        <p:spPr>
          <a:xfrm flipV="1">
            <a:off x="1079991" y="1820379"/>
            <a:ext cx="4824536" cy="3888434"/>
          </a:xfrm>
          <a:prstGeom prst="line">
            <a:avLst/>
          </a:prstGeom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ZoneTexte 14"/>
          <p:cNvSpPr txBox="1"/>
          <p:nvPr/>
        </p:nvSpPr>
        <p:spPr>
          <a:xfrm>
            <a:off x="5616495" y="1409580"/>
            <a:ext cx="2031325" cy="369332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00B050"/>
                </a:solidFill>
              </a:rPr>
              <a:t>n</a:t>
            </a:r>
            <a:r>
              <a:rPr lang="en-US" dirty="0" err="1" smtClean="0">
                <a:solidFill>
                  <a:srgbClr val="00B050"/>
                </a:solidFill>
              </a:rPr>
              <a:t>ux-nuz</a:t>
            </a:r>
            <a:r>
              <a:rPr lang="en-US" dirty="0" smtClean="0">
                <a:solidFill>
                  <a:srgbClr val="00B050"/>
                </a:solidFill>
              </a:rPr>
              <a:t> = 18-10 = 8</a:t>
            </a:r>
            <a:endParaRPr lang="en-US" dirty="0">
              <a:solidFill>
                <a:srgbClr val="00B050"/>
              </a:solidFill>
            </a:endParaRPr>
          </a:p>
        </p:txBody>
      </p:sp>
      <p:cxnSp>
        <p:nvCxnSpPr>
          <p:cNvPr id="16" name="Connecteur droit avec flèche 15"/>
          <p:cNvCxnSpPr/>
          <p:nvPr/>
        </p:nvCxnSpPr>
        <p:spPr>
          <a:xfrm flipV="1">
            <a:off x="5486954" y="2297561"/>
            <a:ext cx="849621" cy="10925"/>
          </a:xfrm>
          <a:prstGeom prst="straightConnector1">
            <a:avLst/>
          </a:prstGeom>
          <a:ln w="28575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16"/>
          <p:cNvCxnSpPr/>
          <p:nvPr/>
        </p:nvCxnSpPr>
        <p:spPr>
          <a:xfrm flipH="1">
            <a:off x="6166751" y="6021288"/>
            <a:ext cx="2761733" cy="0"/>
          </a:xfrm>
          <a:prstGeom prst="straightConnector1">
            <a:avLst/>
          </a:prstGeom>
          <a:ln w="28575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0801" y="2568481"/>
            <a:ext cx="5400000" cy="3526023"/>
          </a:xfrm>
          <a:prstGeom prst="rect">
            <a:avLst/>
          </a:prstGeom>
          <a:noFill/>
          <a:ln>
            <a:noFill/>
          </a:ln>
          <a:effectLst/>
          <a:extLst/>
        </p:spPr>
      </p:pic>
      <p:sp>
        <p:nvSpPr>
          <p:cNvPr id="19" name="ZoneTexte 18"/>
          <p:cNvSpPr txBox="1"/>
          <p:nvPr/>
        </p:nvSpPr>
        <p:spPr>
          <a:xfrm>
            <a:off x="4902840" y="2740548"/>
            <a:ext cx="9701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000" b="1" dirty="0" smtClean="0">
                <a:solidFill>
                  <a:srgbClr val="00B050"/>
                </a:solidFill>
              </a:rPr>
              <a:t>1.7 10</a:t>
            </a:r>
            <a:r>
              <a:rPr lang="fr-FR" sz="2000" b="1" baseline="30000" dirty="0" smtClean="0">
                <a:solidFill>
                  <a:srgbClr val="00B050"/>
                </a:solidFill>
              </a:rPr>
              <a:t>-3</a:t>
            </a:r>
            <a:endParaRPr lang="fr-FR" sz="2000" b="1" baseline="30000" dirty="0">
              <a:solidFill>
                <a:srgbClr val="00B050"/>
              </a:solidFill>
            </a:endParaRPr>
          </a:p>
        </p:txBody>
      </p:sp>
      <p:cxnSp>
        <p:nvCxnSpPr>
          <p:cNvPr id="20" name="Connecteur droit 19"/>
          <p:cNvCxnSpPr/>
          <p:nvPr/>
        </p:nvCxnSpPr>
        <p:spPr>
          <a:xfrm>
            <a:off x="5286634" y="3260611"/>
            <a:ext cx="0" cy="399092"/>
          </a:xfrm>
          <a:prstGeom prst="line">
            <a:avLst/>
          </a:prstGeom>
          <a:ln w="19050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20"/>
          <p:cNvCxnSpPr/>
          <p:nvPr/>
        </p:nvCxnSpPr>
        <p:spPr>
          <a:xfrm>
            <a:off x="5422992" y="3260612"/>
            <a:ext cx="0" cy="399092"/>
          </a:xfrm>
          <a:prstGeom prst="line">
            <a:avLst/>
          </a:prstGeom>
          <a:ln w="19050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avec flèche 21"/>
          <p:cNvCxnSpPr/>
          <p:nvPr/>
        </p:nvCxnSpPr>
        <p:spPr>
          <a:xfrm flipH="1" flipV="1">
            <a:off x="5430807" y="3716160"/>
            <a:ext cx="2746623" cy="1138813"/>
          </a:xfrm>
          <a:prstGeom prst="straightConnector1">
            <a:avLst/>
          </a:prstGeom>
          <a:ln w="28575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avec flèche 22"/>
          <p:cNvCxnSpPr/>
          <p:nvPr/>
        </p:nvCxnSpPr>
        <p:spPr>
          <a:xfrm flipH="1" flipV="1">
            <a:off x="4662444" y="2972579"/>
            <a:ext cx="591198" cy="288033"/>
          </a:xfrm>
          <a:prstGeom prst="straightConnector1">
            <a:avLst/>
          </a:prstGeom>
          <a:ln w="28575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612000" y="332656"/>
            <a:ext cx="7920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 smtClean="0"/>
              <a:t>Test </a:t>
            </a:r>
            <a:r>
              <a:rPr lang="en-GB" sz="2000" b="1" dirty="0"/>
              <a:t>of the experimental setup with a low bunch current beam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2988229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necteur droit avec flèche 1"/>
          <p:cNvCxnSpPr/>
          <p:nvPr/>
        </p:nvCxnSpPr>
        <p:spPr>
          <a:xfrm flipV="1">
            <a:off x="5486954" y="2297561"/>
            <a:ext cx="849621" cy="10925"/>
          </a:xfrm>
          <a:prstGeom prst="straightConnector1">
            <a:avLst/>
          </a:prstGeom>
          <a:ln w="28575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Connecteur droit 2"/>
          <p:cNvCxnSpPr/>
          <p:nvPr/>
        </p:nvCxnSpPr>
        <p:spPr>
          <a:xfrm flipV="1">
            <a:off x="1177428" y="1835530"/>
            <a:ext cx="4824536" cy="3888434"/>
          </a:xfrm>
          <a:prstGeom prst="line">
            <a:avLst/>
          </a:prstGeom>
          <a:ln w="12700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Connecteur droit 3"/>
          <p:cNvCxnSpPr/>
          <p:nvPr/>
        </p:nvCxnSpPr>
        <p:spPr>
          <a:xfrm flipV="1">
            <a:off x="1079991" y="1778912"/>
            <a:ext cx="4751528" cy="3810328"/>
          </a:xfrm>
          <a:prstGeom prst="line">
            <a:avLst/>
          </a:prstGeom>
          <a:ln w="12700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necteur droit 4"/>
          <p:cNvCxnSpPr/>
          <p:nvPr/>
        </p:nvCxnSpPr>
        <p:spPr>
          <a:xfrm flipH="1">
            <a:off x="1079991" y="2324435"/>
            <a:ext cx="89001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avec flèche 5"/>
          <p:cNvCxnSpPr/>
          <p:nvPr/>
        </p:nvCxnSpPr>
        <p:spPr>
          <a:xfrm flipV="1">
            <a:off x="1079991" y="1820379"/>
            <a:ext cx="0" cy="3888432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avec flèche 6"/>
          <p:cNvCxnSpPr/>
          <p:nvPr/>
        </p:nvCxnSpPr>
        <p:spPr>
          <a:xfrm>
            <a:off x="1079991" y="5708811"/>
            <a:ext cx="5256584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/>
          <p:cNvSpPr txBox="1"/>
          <p:nvPr/>
        </p:nvSpPr>
        <p:spPr>
          <a:xfrm>
            <a:off x="333400" y="1491697"/>
            <a:ext cx="6303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nuz</a:t>
            </a:r>
            <a:endParaRPr lang="en-US" sz="2400" dirty="0"/>
          </a:p>
        </p:txBody>
      </p:sp>
      <p:sp>
        <p:nvSpPr>
          <p:cNvPr id="9" name="ZoneTexte 8"/>
          <p:cNvSpPr txBox="1"/>
          <p:nvPr/>
        </p:nvSpPr>
        <p:spPr>
          <a:xfrm>
            <a:off x="6432759" y="5420779"/>
            <a:ext cx="6415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nux</a:t>
            </a:r>
            <a:endParaRPr lang="en-US" sz="2400" dirty="0"/>
          </a:p>
        </p:txBody>
      </p:sp>
      <p:sp>
        <p:nvSpPr>
          <p:cNvPr id="10" name="ZoneTexte 9"/>
          <p:cNvSpPr txBox="1"/>
          <p:nvPr/>
        </p:nvSpPr>
        <p:spPr>
          <a:xfrm>
            <a:off x="1771072" y="1554413"/>
            <a:ext cx="39786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 smtClean="0">
                <a:solidFill>
                  <a:schemeClr val="accent1"/>
                </a:solidFill>
              </a:rPr>
              <a:t>.</a:t>
            </a:r>
            <a:endParaRPr lang="en-US" sz="6600" dirty="0">
              <a:solidFill>
                <a:schemeClr val="accent1"/>
              </a:solidFill>
            </a:endParaRPr>
          </a:p>
        </p:txBody>
      </p:sp>
      <p:cxnSp>
        <p:nvCxnSpPr>
          <p:cNvPr id="11" name="Connecteur droit 10"/>
          <p:cNvCxnSpPr/>
          <p:nvPr/>
        </p:nvCxnSpPr>
        <p:spPr>
          <a:xfrm>
            <a:off x="1970005" y="2332801"/>
            <a:ext cx="0" cy="337601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1"/>
          <p:cNvSpPr txBox="1"/>
          <p:nvPr/>
        </p:nvSpPr>
        <p:spPr>
          <a:xfrm>
            <a:off x="179512" y="2148135"/>
            <a:ext cx="827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10.229</a:t>
            </a:r>
            <a:endParaRPr lang="en-US" dirty="0"/>
          </a:p>
        </p:txBody>
      </p:sp>
      <p:sp>
        <p:nvSpPr>
          <p:cNvPr id="13" name="ZoneTexte 12"/>
          <p:cNvSpPr txBox="1"/>
          <p:nvPr/>
        </p:nvSpPr>
        <p:spPr>
          <a:xfrm>
            <a:off x="1574852" y="5723964"/>
            <a:ext cx="827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18.155</a:t>
            </a:r>
            <a:endParaRPr lang="en-US" dirty="0"/>
          </a:p>
        </p:txBody>
      </p:sp>
      <p:cxnSp>
        <p:nvCxnSpPr>
          <p:cNvPr id="14" name="Connecteur droit avec flèche 13"/>
          <p:cNvCxnSpPr/>
          <p:nvPr/>
        </p:nvCxnSpPr>
        <p:spPr>
          <a:xfrm flipV="1">
            <a:off x="1994945" y="2310954"/>
            <a:ext cx="3189502" cy="21847"/>
          </a:xfrm>
          <a:prstGeom prst="straightConnector1">
            <a:avLst/>
          </a:prstGeom>
          <a:ln w="28575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/>
          <p:cNvCxnSpPr/>
          <p:nvPr/>
        </p:nvCxnSpPr>
        <p:spPr>
          <a:xfrm flipV="1">
            <a:off x="1079991" y="1820379"/>
            <a:ext cx="4824536" cy="3888434"/>
          </a:xfrm>
          <a:prstGeom prst="line">
            <a:avLst/>
          </a:prstGeom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>
          <a:xfrm>
            <a:off x="5616495" y="1409580"/>
            <a:ext cx="2031325" cy="369332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00B050"/>
                </a:solidFill>
              </a:rPr>
              <a:t>n</a:t>
            </a:r>
            <a:r>
              <a:rPr lang="en-US" dirty="0" err="1" smtClean="0">
                <a:solidFill>
                  <a:srgbClr val="00B050"/>
                </a:solidFill>
              </a:rPr>
              <a:t>ux-nuz</a:t>
            </a:r>
            <a:r>
              <a:rPr lang="en-US" dirty="0" smtClean="0">
                <a:solidFill>
                  <a:srgbClr val="00B050"/>
                </a:solidFill>
              </a:rPr>
              <a:t> = 18-10 = 8</a:t>
            </a:r>
            <a:endParaRPr lang="en-US" dirty="0">
              <a:solidFill>
                <a:srgbClr val="00B050"/>
              </a:solidFill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9696" y="2696508"/>
            <a:ext cx="5400000" cy="35260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3332" y="1962750"/>
            <a:ext cx="1694488" cy="14923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746"/>
          <a:stretch/>
        </p:blipFill>
        <p:spPr bwMode="auto">
          <a:xfrm>
            <a:off x="7308304" y="4270714"/>
            <a:ext cx="1587576" cy="115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0" name="Connecteur droit 19"/>
          <p:cNvCxnSpPr/>
          <p:nvPr/>
        </p:nvCxnSpPr>
        <p:spPr>
          <a:xfrm>
            <a:off x="5508285" y="2620146"/>
            <a:ext cx="0" cy="399092"/>
          </a:xfrm>
          <a:prstGeom prst="line">
            <a:avLst/>
          </a:prstGeom>
          <a:ln w="19050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20"/>
          <p:cNvCxnSpPr/>
          <p:nvPr/>
        </p:nvCxnSpPr>
        <p:spPr>
          <a:xfrm>
            <a:off x="5708086" y="2620146"/>
            <a:ext cx="0" cy="575555"/>
          </a:xfrm>
          <a:prstGeom prst="line">
            <a:avLst/>
          </a:prstGeom>
          <a:ln w="19050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avec flèche 21"/>
          <p:cNvCxnSpPr/>
          <p:nvPr/>
        </p:nvCxnSpPr>
        <p:spPr>
          <a:xfrm flipH="1">
            <a:off x="6166751" y="6165304"/>
            <a:ext cx="2761733" cy="0"/>
          </a:xfrm>
          <a:prstGeom prst="straightConnector1">
            <a:avLst/>
          </a:prstGeom>
          <a:ln w="28575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612000" y="332656"/>
            <a:ext cx="7920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 smtClean="0"/>
              <a:t>Test </a:t>
            </a:r>
            <a:r>
              <a:rPr lang="en-GB" sz="2000" b="1" dirty="0"/>
              <a:t>of the experimental setup with a low bunch current beam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2815352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12000" y="188640"/>
            <a:ext cx="7920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2000" b="1" dirty="0" smtClean="0"/>
              <a:t>Application </a:t>
            </a:r>
            <a:r>
              <a:rPr lang="en-GB" sz="2000" b="1" dirty="0"/>
              <a:t>of the experimental setup to a high current bunch</a:t>
            </a:r>
            <a:endParaRPr lang="fr-FR" sz="2000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9217" name="Image 307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743" y="1080693"/>
            <a:ext cx="3600000" cy="2348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Image 307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743" y="3789040"/>
            <a:ext cx="3600000" cy="2348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Connecteur droit avec flèche 8"/>
          <p:cNvCxnSpPr/>
          <p:nvPr/>
        </p:nvCxnSpPr>
        <p:spPr>
          <a:xfrm flipH="1">
            <a:off x="2228744" y="1080693"/>
            <a:ext cx="2199240" cy="262217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10"/>
          <p:cNvSpPr txBox="1"/>
          <p:nvPr/>
        </p:nvSpPr>
        <p:spPr>
          <a:xfrm>
            <a:off x="4440396" y="896027"/>
            <a:ext cx="19483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Low </a:t>
            </a:r>
            <a:r>
              <a:rPr lang="fr-FR" dirty="0" err="1" smtClean="0"/>
              <a:t>current</a:t>
            </a:r>
            <a:r>
              <a:rPr lang="fr-FR" dirty="0" smtClean="0"/>
              <a:t> </a:t>
            </a:r>
            <a:r>
              <a:rPr lang="fr-FR" dirty="0" err="1" smtClean="0"/>
              <a:t>bunch</a:t>
            </a:r>
            <a:endParaRPr lang="fr-FR" dirty="0"/>
          </a:p>
        </p:txBody>
      </p:sp>
      <p:cxnSp>
        <p:nvCxnSpPr>
          <p:cNvPr id="14" name="Connecteur droit avec flèche 13"/>
          <p:cNvCxnSpPr/>
          <p:nvPr/>
        </p:nvCxnSpPr>
        <p:spPr>
          <a:xfrm flipH="1">
            <a:off x="2929123" y="1525434"/>
            <a:ext cx="1714885" cy="190209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>
          <a:xfrm>
            <a:off x="4644008" y="1340768"/>
            <a:ext cx="21688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20 mA </a:t>
            </a:r>
            <a:r>
              <a:rPr lang="fr-FR" dirty="0" err="1" smtClean="0">
                <a:solidFill>
                  <a:srgbClr val="FF0000"/>
                </a:solidFill>
              </a:rPr>
              <a:t>current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err="1" smtClean="0">
                <a:solidFill>
                  <a:srgbClr val="FF0000"/>
                </a:solidFill>
              </a:rPr>
              <a:t>bunch</a:t>
            </a:r>
            <a:endParaRPr lang="fr-FR" dirty="0">
              <a:solidFill>
                <a:srgbClr val="FF0000"/>
              </a:solidFill>
            </a:endParaRPr>
          </a:p>
        </p:txBody>
      </p:sp>
      <p:cxnSp>
        <p:nvCxnSpPr>
          <p:cNvPr id="18" name="Connecteur droit avec flèche 17"/>
          <p:cNvCxnSpPr>
            <a:stCxn id="19" idx="1"/>
          </p:cNvCxnSpPr>
          <p:nvPr/>
        </p:nvCxnSpPr>
        <p:spPr>
          <a:xfrm flipH="1" flipV="1">
            <a:off x="3012209" y="4647619"/>
            <a:ext cx="2199240" cy="490092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ZoneTexte 18"/>
          <p:cNvSpPr txBox="1"/>
          <p:nvPr/>
        </p:nvSpPr>
        <p:spPr>
          <a:xfrm>
            <a:off x="5211449" y="4953045"/>
            <a:ext cx="21688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12 mA </a:t>
            </a:r>
            <a:r>
              <a:rPr lang="fr-FR" dirty="0" err="1" smtClean="0"/>
              <a:t>current</a:t>
            </a:r>
            <a:r>
              <a:rPr lang="fr-FR" dirty="0" smtClean="0"/>
              <a:t> </a:t>
            </a:r>
            <a:r>
              <a:rPr lang="fr-FR" dirty="0" err="1" smtClean="0"/>
              <a:t>bunch</a:t>
            </a:r>
            <a:endParaRPr lang="fr-FR" dirty="0"/>
          </a:p>
        </p:txBody>
      </p:sp>
      <p:cxnSp>
        <p:nvCxnSpPr>
          <p:cNvPr id="20" name="Connecteur droit avec flèche 19"/>
          <p:cNvCxnSpPr>
            <a:stCxn id="21" idx="1"/>
          </p:cNvCxnSpPr>
          <p:nvPr/>
        </p:nvCxnSpPr>
        <p:spPr>
          <a:xfrm flipH="1" flipV="1">
            <a:off x="3496565" y="4932932"/>
            <a:ext cx="1714884" cy="615658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ZoneTexte 20"/>
          <p:cNvSpPr txBox="1"/>
          <p:nvPr/>
        </p:nvSpPr>
        <p:spPr>
          <a:xfrm>
            <a:off x="5211449" y="5363924"/>
            <a:ext cx="21688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20 mA </a:t>
            </a:r>
            <a:r>
              <a:rPr lang="fr-FR" dirty="0" err="1" smtClean="0">
                <a:solidFill>
                  <a:srgbClr val="FF0000"/>
                </a:solidFill>
              </a:rPr>
              <a:t>current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err="1" smtClean="0">
                <a:solidFill>
                  <a:srgbClr val="FF0000"/>
                </a:solidFill>
              </a:rPr>
              <a:t>bunch</a:t>
            </a:r>
            <a:endParaRPr lang="fr-FR" dirty="0">
              <a:solidFill>
                <a:srgbClr val="FF0000"/>
              </a:solidFill>
            </a:endParaRPr>
          </a:p>
        </p:txBody>
      </p:sp>
      <p:cxnSp>
        <p:nvCxnSpPr>
          <p:cNvPr id="22" name="Connecteur droit avec flèche 21"/>
          <p:cNvCxnSpPr>
            <a:stCxn id="23" idx="1"/>
          </p:cNvCxnSpPr>
          <p:nvPr/>
        </p:nvCxnSpPr>
        <p:spPr>
          <a:xfrm flipH="1" flipV="1">
            <a:off x="2606924" y="4293096"/>
            <a:ext cx="2714780" cy="436534"/>
          </a:xfrm>
          <a:prstGeom prst="straightConnector1">
            <a:avLst/>
          </a:prstGeom>
          <a:ln w="12700">
            <a:solidFill>
              <a:schemeClr val="tx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ZoneTexte 22"/>
          <p:cNvSpPr txBox="1"/>
          <p:nvPr/>
        </p:nvSpPr>
        <p:spPr>
          <a:xfrm>
            <a:off x="5321704" y="4544964"/>
            <a:ext cx="2051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6 mA </a:t>
            </a:r>
            <a:r>
              <a:rPr lang="fr-FR" dirty="0" err="1" smtClean="0"/>
              <a:t>current</a:t>
            </a:r>
            <a:r>
              <a:rPr lang="fr-FR" dirty="0" smtClean="0"/>
              <a:t> </a:t>
            </a:r>
            <a:r>
              <a:rPr lang="fr-FR" dirty="0" err="1" smtClean="0"/>
              <a:t>bunch</a:t>
            </a:r>
            <a:endParaRPr lang="fr-FR" dirty="0"/>
          </a:p>
        </p:txBody>
      </p:sp>
      <p:graphicFrame>
        <p:nvGraphicFramePr>
          <p:cNvPr id="25" name="Tableau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0532128"/>
              </p:ext>
            </p:extLst>
          </p:nvPr>
        </p:nvGraphicFramePr>
        <p:xfrm>
          <a:off x="4742104" y="2420888"/>
          <a:ext cx="4141533" cy="1624273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592072"/>
                <a:gridCol w="2549461"/>
              </a:tblGrid>
              <a:tr h="3831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Bunch current </a:t>
                      </a:r>
                      <a:r>
                        <a:rPr lang="en-US" sz="1400" dirty="0" smtClean="0">
                          <a:effectLst/>
                        </a:rPr>
                        <a:t>(</a:t>
                      </a:r>
                      <a:r>
                        <a:rPr lang="en-US" sz="1400" dirty="0">
                          <a:effectLst/>
                        </a:rPr>
                        <a:t>mA)</a:t>
                      </a:r>
                      <a:endParaRPr lang="fr-FR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Incoherent tune </a:t>
                      </a:r>
                      <a:r>
                        <a:rPr lang="en-US" sz="1400" dirty="0" smtClean="0">
                          <a:effectLst/>
                        </a:rPr>
                        <a:t>shift </a:t>
                      </a:r>
                      <a:r>
                        <a:rPr lang="en-GB" sz="1400" dirty="0" err="1" smtClean="0">
                          <a:effectLst/>
                          <a:latin typeface="Symbol" panose="05050102010706020507" pitchFamily="18" charset="2"/>
                        </a:rPr>
                        <a:t>Dn</a:t>
                      </a:r>
                      <a:r>
                        <a:rPr lang="en-GB" sz="1400" baseline="-25000" dirty="0" err="1" smtClean="0">
                          <a:effectLst/>
                        </a:rPr>
                        <a:t>x</a:t>
                      </a:r>
                      <a:r>
                        <a:rPr lang="en-GB" sz="1400" dirty="0" smtClean="0">
                          <a:effectLst/>
                        </a:rPr>
                        <a:t>  </a:t>
                      </a:r>
                      <a:r>
                        <a:rPr lang="en-GB" sz="1400" dirty="0">
                          <a:effectLst/>
                        </a:rPr>
                        <a:t>= </a:t>
                      </a:r>
                      <a:r>
                        <a:rPr lang="en-GB" sz="1400" dirty="0" smtClean="0">
                          <a:effectLst/>
                        </a:rPr>
                        <a:t>- </a:t>
                      </a:r>
                      <a:r>
                        <a:rPr lang="en-GB" sz="1400" dirty="0" err="1" smtClean="0">
                          <a:effectLst/>
                          <a:latin typeface="Symbol" panose="05050102010706020507" pitchFamily="18" charset="2"/>
                        </a:rPr>
                        <a:t>Dn</a:t>
                      </a:r>
                      <a:r>
                        <a:rPr lang="en-GB" sz="1400" baseline="-25000" dirty="0" err="1" smtClean="0">
                          <a:effectLst/>
                        </a:rPr>
                        <a:t>y</a:t>
                      </a:r>
                      <a:endParaRPr lang="fr-FR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1444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20</a:t>
                      </a:r>
                      <a:endParaRPr lang="fr-FR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5.0 10</a:t>
                      </a:r>
                      <a:r>
                        <a:rPr lang="en-US" sz="1400" baseline="30000">
                          <a:effectLst/>
                        </a:rPr>
                        <a:t>-3</a:t>
                      </a:r>
                      <a:endParaRPr lang="fr-FR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596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16</a:t>
                      </a:r>
                      <a:endParaRPr lang="fr-FR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4.0 10</a:t>
                      </a:r>
                      <a:r>
                        <a:rPr lang="en-US" sz="1400" baseline="30000">
                          <a:effectLst/>
                        </a:rPr>
                        <a:t>-3</a:t>
                      </a:r>
                      <a:endParaRPr lang="fr-FR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123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12</a:t>
                      </a:r>
                      <a:endParaRPr lang="fr-FR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3.2 10</a:t>
                      </a:r>
                      <a:r>
                        <a:rPr lang="en-US" sz="1400" baseline="30000">
                          <a:effectLst/>
                        </a:rPr>
                        <a:t>-3</a:t>
                      </a:r>
                      <a:endParaRPr lang="fr-FR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159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6</a:t>
                      </a:r>
                      <a:endParaRPr lang="fr-FR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2.2 10</a:t>
                      </a:r>
                      <a:r>
                        <a:rPr lang="en-US" sz="1400" baseline="30000">
                          <a:effectLst/>
                        </a:rPr>
                        <a:t>-3</a:t>
                      </a:r>
                      <a:endParaRPr lang="fr-FR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1444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3</a:t>
                      </a:r>
                      <a:endParaRPr lang="fr-FR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1.0 10</a:t>
                      </a:r>
                      <a:r>
                        <a:rPr lang="en-US" sz="1400" baseline="30000" dirty="0">
                          <a:effectLst/>
                        </a:rPr>
                        <a:t>-3</a:t>
                      </a:r>
                      <a:endParaRPr lang="fr-FR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44518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24353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accent1">
                    <a:lumMod val="50000"/>
                  </a:schemeClr>
                </a:solidFill>
              </a:rPr>
              <a:t>I. INTRODUCTION</a:t>
            </a:r>
            <a:endParaRPr lang="fr-FR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12000" y="920621"/>
            <a:ext cx="79200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Calibri" panose="020F0502020204030204" pitchFamily="34" charset="0"/>
              <a:buChar char="―"/>
            </a:pPr>
            <a:r>
              <a:rPr lang="en-US" sz="2000" dirty="0"/>
              <a:t>Extensive experimental studies have been made to characterize the incoherent tune </a:t>
            </a:r>
            <a:r>
              <a:rPr lang="en-US" sz="2000" dirty="0" smtClean="0"/>
              <a:t>shifts.</a:t>
            </a:r>
          </a:p>
          <a:p>
            <a:pPr marL="342900" indent="-342900">
              <a:buFont typeface="Calibri" panose="020F0502020204030204" pitchFamily="34" charset="0"/>
              <a:buChar char="―"/>
            </a:pPr>
            <a:endParaRPr lang="en-US" sz="2000" dirty="0"/>
          </a:p>
          <a:p>
            <a:pPr marL="342900" indent="-342900">
              <a:buFont typeface="Calibri" panose="020F0502020204030204" pitchFamily="34" charset="0"/>
              <a:buChar char="―"/>
            </a:pPr>
            <a:r>
              <a:rPr lang="en-US" sz="2000" dirty="0" smtClean="0"/>
              <a:t>Comparison with the existing theoretical models.</a:t>
            </a:r>
            <a:endParaRPr lang="fr-FR" sz="2000" dirty="0" smtClean="0"/>
          </a:p>
          <a:p>
            <a:pPr marL="342900" indent="-342900">
              <a:buFont typeface="Calibri" panose="020F0502020204030204" pitchFamily="34" charset="0"/>
              <a:buChar char="―"/>
            </a:pPr>
            <a:endParaRPr lang="en-US" sz="2000" dirty="0" smtClean="0"/>
          </a:p>
          <a:p>
            <a:pPr marL="342900" indent="-342900">
              <a:buFont typeface="Calibri" panose="020F0502020204030204" pitchFamily="34" charset="0"/>
              <a:buChar char="―"/>
            </a:pPr>
            <a:r>
              <a:rPr lang="en-US" sz="2000" dirty="0" smtClean="0"/>
              <a:t>The </a:t>
            </a:r>
            <a:r>
              <a:rPr lang="en-US" sz="2000" dirty="0"/>
              <a:t>measurement and the analysis of the data were carried out using specific tools and methods </a:t>
            </a:r>
            <a:r>
              <a:rPr lang="en-US" sz="2000" dirty="0" smtClean="0"/>
              <a:t>: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dirty="0"/>
              <a:t>O</a:t>
            </a:r>
            <a:r>
              <a:rPr lang="en-US" sz="2000" dirty="0" smtClean="0"/>
              <a:t>rbit </a:t>
            </a:r>
            <a:r>
              <a:rPr lang="en-US" sz="2000" dirty="0"/>
              <a:t>response matrix analysis for optics </a:t>
            </a:r>
            <a:r>
              <a:rPr lang="en-US" sz="2000" dirty="0" smtClean="0"/>
              <a:t>tuning </a:t>
            </a:r>
          </a:p>
          <a:p>
            <a:pPr marL="1714500" lvl="3" indent="-342900">
              <a:buFont typeface="Calibri" panose="020F0502020204030204" pitchFamily="34" charset="0"/>
              <a:buChar char="→"/>
            </a:pPr>
            <a:r>
              <a:rPr lang="en-US" sz="2000" dirty="0" smtClean="0"/>
              <a:t>identification of the location and the strength of wake fields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dirty="0"/>
              <a:t>B</a:t>
            </a:r>
            <a:r>
              <a:rPr lang="en-US" sz="2000" dirty="0" smtClean="0"/>
              <a:t>unch-by-bunch </a:t>
            </a:r>
            <a:r>
              <a:rPr lang="en-US" sz="2000" dirty="0"/>
              <a:t>transverse feedback (TFB) </a:t>
            </a:r>
            <a:r>
              <a:rPr lang="en-US" sz="2000" dirty="0" smtClean="0"/>
              <a:t>system</a:t>
            </a:r>
          </a:p>
          <a:p>
            <a:pPr marL="1714500" lvl="3" indent="-342900">
              <a:buFont typeface="Calibri" panose="020F0502020204030204" pitchFamily="34" charset="0"/>
              <a:buChar char="→"/>
            </a:pPr>
            <a:r>
              <a:rPr lang="en-US" sz="2000" dirty="0" smtClean="0"/>
              <a:t>weak intensity bunches as a function of the distance from an intense bunch</a:t>
            </a:r>
            <a:endParaRPr lang="fr-FR" sz="2000" dirty="0" smtClean="0"/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dirty="0"/>
              <a:t>E</a:t>
            </a:r>
            <a:r>
              <a:rPr lang="en-US" sz="2000" dirty="0" smtClean="0"/>
              <a:t>xposure </a:t>
            </a:r>
            <a:r>
              <a:rPr lang="en-US" sz="2000" dirty="0"/>
              <a:t>of the beam to a betatron </a:t>
            </a:r>
            <a:r>
              <a:rPr lang="en-US" sz="2000" dirty="0" smtClean="0"/>
              <a:t>resonance</a:t>
            </a:r>
            <a:endParaRPr lang="en-US" sz="2000" dirty="0"/>
          </a:p>
          <a:p>
            <a:pPr marL="1714500" lvl="3" indent="-342900">
              <a:buFont typeface="Calibri" panose="020F0502020204030204" pitchFamily="34" charset="0"/>
              <a:buChar char="→"/>
            </a:pPr>
            <a:r>
              <a:rPr lang="en-US" sz="2000" dirty="0" smtClean="0"/>
              <a:t>measuring </a:t>
            </a:r>
            <a:r>
              <a:rPr lang="en-US" sz="2000" dirty="0"/>
              <a:t>the incoherent tunes of a single high intensity </a:t>
            </a:r>
            <a:r>
              <a:rPr lang="en-US" sz="2000" dirty="0" smtClean="0"/>
              <a:t>bunch</a:t>
            </a:r>
          </a:p>
        </p:txBody>
      </p:sp>
    </p:spTree>
    <p:extLst>
      <p:ext uri="{BB962C8B-B14F-4D97-AF65-F5344CB8AC3E}">
        <p14:creationId xmlns:p14="http://schemas.microsoft.com/office/powerpoint/2010/main" val="4089454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11265" name="Image 307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270093"/>
            <a:ext cx="4608512" cy="3006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612000" y="188640"/>
            <a:ext cx="792000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b="1" dirty="0"/>
              <a:t>Comparison with theory</a:t>
            </a:r>
            <a:endParaRPr lang="fr-FR" sz="2000" dirty="0"/>
          </a:p>
        </p:txBody>
      </p:sp>
      <p:cxnSp>
        <p:nvCxnSpPr>
          <p:cNvPr id="7" name="Connecteur droit avec flèche 6"/>
          <p:cNvCxnSpPr/>
          <p:nvPr/>
        </p:nvCxnSpPr>
        <p:spPr>
          <a:xfrm flipH="1">
            <a:off x="4716017" y="1410402"/>
            <a:ext cx="1296143" cy="369332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/>
          <p:cNvSpPr txBox="1"/>
          <p:nvPr/>
        </p:nvSpPr>
        <p:spPr>
          <a:xfrm>
            <a:off x="6014737" y="1156682"/>
            <a:ext cx="17888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err="1" smtClean="0">
                <a:solidFill>
                  <a:srgbClr val="FF0000"/>
                </a:solidFill>
              </a:rPr>
              <a:t>Measurements</a:t>
            </a:r>
            <a:endParaRPr lang="fr-FR" sz="2000" b="1" dirty="0">
              <a:solidFill>
                <a:srgbClr val="FF0000"/>
              </a:solidFill>
            </a:endParaRPr>
          </a:p>
        </p:txBody>
      </p:sp>
      <p:cxnSp>
        <p:nvCxnSpPr>
          <p:cNvPr id="10" name="Connecteur droit avec flèche 9"/>
          <p:cNvCxnSpPr/>
          <p:nvPr/>
        </p:nvCxnSpPr>
        <p:spPr>
          <a:xfrm flipH="1">
            <a:off x="4404104" y="2016354"/>
            <a:ext cx="1610633" cy="5177"/>
          </a:xfrm>
          <a:prstGeom prst="straightConnector1">
            <a:avLst/>
          </a:prstGeom>
          <a:ln w="127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10"/>
          <p:cNvSpPr txBox="1"/>
          <p:nvPr/>
        </p:nvSpPr>
        <p:spPr>
          <a:xfrm>
            <a:off x="6084167" y="1830521"/>
            <a:ext cx="305202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Calculation: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- </a:t>
            </a:r>
            <a:r>
              <a:rPr lang="en-US" u="sng" dirty="0" smtClean="0">
                <a:solidFill>
                  <a:srgbClr val="00B050"/>
                </a:solidFill>
              </a:rPr>
              <a:t>NEG </a:t>
            </a:r>
            <a:r>
              <a:rPr lang="en-US" u="sng" dirty="0">
                <a:solidFill>
                  <a:srgbClr val="00B050"/>
                </a:solidFill>
              </a:rPr>
              <a:t>coating </a:t>
            </a:r>
            <a:r>
              <a:rPr lang="en-US" dirty="0" smtClean="0">
                <a:solidFill>
                  <a:srgbClr val="00B050"/>
                </a:solidFill>
              </a:rPr>
              <a:t>(</a:t>
            </a:r>
            <a:r>
              <a:rPr lang="en-US" dirty="0">
                <a:solidFill>
                  <a:srgbClr val="00B050"/>
                </a:solidFill>
              </a:rPr>
              <a:t>0.5 µm and 1.0 µm </a:t>
            </a:r>
            <a:r>
              <a:rPr lang="en-US" dirty="0" smtClean="0">
                <a:solidFill>
                  <a:srgbClr val="00B050"/>
                </a:solidFill>
              </a:rPr>
              <a:t>thickness)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- Bunch </a:t>
            </a:r>
            <a:r>
              <a:rPr lang="en-US" dirty="0">
                <a:solidFill>
                  <a:srgbClr val="00B050"/>
                </a:solidFill>
              </a:rPr>
              <a:t>lengthening with </a:t>
            </a:r>
            <a:r>
              <a:rPr lang="en-US" dirty="0" smtClean="0">
                <a:solidFill>
                  <a:srgbClr val="00B050"/>
                </a:solidFill>
              </a:rPr>
              <a:t>current </a:t>
            </a:r>
            <a:r>
              <a:rPr lang="en-US" b="1" u="sng" dirty="0" smtClean="0">
                <a:solidFill>
                  <a:srgbClr val="00B050"/>
                </a:solidFill>
              </a:rPr>
              <a:t>not taken into account</a:t>
            </a:r>
            <a:endParaRPr lang="fr-FR" b="1" u="sng" dirty="0">
              <a:solidFill>
                <a:srgbClr val="00B050"/>
              </a:solidFill>
            </a:endParaRPr>
          </a:p>
        </p:txBody>
      </p:sp>
      <p:cxnSp>
        <p:nvCxnSpPr>
          <p:cNvPr id="14" name="Connecteur droit avec flèche 13"/>
          <p:cNvCxnSpPr/>
          <p:nvPr/>
        </p:nvCxnSpPr>
        <p:spPr>
          <a:xfrm flipH="1" flipV="1">
            <a:off x="4517397" y="2449872"/>
            <a:ext cx="1206731" cy="1290967"/>
          </a:xfrm>
          <a:prstGeom prst="straightConnector1">
            <a:avLst/>
          </a:prstGeom>
          <a:ln w="1270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>
          <a:xfrm>
            <a:off x="5724128" y="3537597"/>
            <a:ext cx="305202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Calculation: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- </a:t>
            </a:r>
            <a:r>
              <a:rPr lang="en-US" u="sng" dirty="0" smtClean="0">
                <a:solidFill>
                  <a:schemeClr val="accent1"/>
                </a:solidFill>
              </a:rPr>
              <a:t>NEG </a:t>
            </a:r>
            <a:r>
              <a:rPr lang="en-US" u="sng" dirty="0">
                <a:solidFill>
                  <a:schemeClr val="accent1"/>
                </a:solidFill>
              </a:rPr>
              <a:t>coating </a:t>
            </a:r>
            <a:r>
              <a:rPr lang="en-US" dirty="0" smtClean="0">
                <a:solidFill>
                  <a:schemeClr val="accent1"/>
                </a:solidFill>
              </a:rPr>
              <a:t>(</a:t>
            </a:r>
            <a:r>
              <a:rPr lang="en-US" dirty="0">
                <a:solidFill>
                  <a:schemeClr val="accent1"/>
                </a:solidFill>
              </a:rPr>
              <a:t>0.5 µm and 1.0 µm </a:t>
            </a:r>
            <a:r>
              <a:rPr lang="en-US" dirty="0" smtClean="0">
                <a:solidFill>
                  <a:schemeClr val="accent1"/>
                </a:solidFill>
              </a:rPr>
              <a:t>thickness)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- Bunch </a:t>
            </a:r>
            <a:r>
              <a:rPr lang="en-US" dirty="0">
                <a:solidFill>
                  <a:schemeClr val="accent1"/>
                </a:solidFill>
              </a:rPr>
              <a:t>lengthening with current </a:t>
            </a:r>
            <a:r>
              <a:rPr lang="en-US" b="1" u="sng" dirty="0" smtClean="0">
                <a:solidFill>
                  <a:schemeClr val="accent1"/>
                </a:solidFill>
              </a:rPr>
              <a:t>taken </a:t>
            </a:r>
            <a:r>
              <a:rPr lang="en-US" b="1" u="sng" dirty="0">
                <a:solidFill>
                  <a:schemeClr val="accent1"/>
                </a:solidFill>
              </a:rPr>
              <a:t>into </a:t>
            </a:r>
            <a:r>
              <a:rPr lang="en-US" b="1" u="sng" dirty="0" smtClean="0">
                <a:solidFill>
                  <a:schemeClr val="accent1"/>
                </a:solidFill>
              </a:rPr>
              <a:t>account</a:t>
            </a:r>
            <a:endParaRPr lang="fr-FR" b="1" u="sng" dirty="0">
              <a:solidFill>
                <a:schemeClr val="accent1"/>
              </a:solidFill>
            </a:endParaRPr>
          </a:p>
        </p:txBody>
      </p:sp>
      <p:cxnSp>
        <p:nvCxnSpPr>
          <p:cNvPr id="17" name="Connecteur droit avec flèche 16"/>
          <p:cNvCxnSpPr/>
          <p:nvPr/>
        </p:nvCxnSpPr>
        <p:spPr>
          <a:xfrm flipV="1">
            <a:off x="3723946" y="3075303"/>
            <a:ext cx="17406" cy="1939622"/>
          </a:xfrm>
          <a:prstGeom prst="straightConnector1">
            <a:avLst/>
          </a:prstGeom>
          <a:ln w="12700">
            <a:solidFill>
              <a:schemeClr val="accent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ZoneTexte 18"/>
          <p:cNvSpPr txBox="1"/>
          <p:nvPr/>
        </p:nvSpPr>
        <p:spPr>
          <a:xfrm>
            <a:off x="1907704" y="4820959"/>
            <a:ext cx="3810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Calculation: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- NEG </a:t>
            </a:r>
            <a:r>
              <a:rPr lang="en-US" dirty="0">
                <a:solidFill>
                  <a:schemeClr val="accent1"/>
                </a:solidFill>
              </a:rPr>
              <a:t>coating </a:t>
            </a:r>
            <a:r>
              <a:rPr lang="en-US" b="1" u="sng" dirty="0" smtClean="0">
                <a:solidFill>
                  <a:schemeClr val="accent1"/>
                </a:solidFill>
              </a:rPr>
              <a:t>not taken </a:t>
            </a:r>
            <a:r>
              <a:rPr lang="en-US" b="1" u="sng" dirty="0">
                <a:solidFill>
                  <a:schemeClr val="accent1"/>
                </a:solidFill>
              </a:rPr>
              <a:t>into account</a:t>
            </a:r>
            <a:endParaRPr lang="en-US" u="sng" dirty="0" smtClean="0">
              <a:solidFill>
                <a:schemeClr val="accent1"/>
              </a:solidFill>
            </a:endParaRPr>
          </a:p>
          <a:p>
            <a:r>
              <a:rPr lang="en-US" dirty="0" smtClean="0">
                <a:solidFill>
                  <a:schemeClr val="accent1"/>
                </a:solidFill>
              </a:rPr>
              <a:t>- Bunch </a:t>
            </a:r>
            <a:r>
              <a:rPr lang="en-US" dirty="0">
                <a:solidFill>
                  <a:schemeClr val="accent1"/>
                </a:solidFill>
              </a:rPr>
              <a:t>lengthening with current </a:t>
            </a:r>
            <a:r>
              <a:rPr lang="en-US" b="1" u="sng" dirty="0" smtClean="0">
                <a:solidFill>
                  <a:schemeClr val="accent1"/>
                </a:solidFill>
              </a:rPr>
              <a:t>taken </a:t>
            </a:r>
            <a:r>
              <a:rPr lang="en-US" b="1" u="sng" dirty="0">
                <a:solidFill>
                  <a:schemeClr val="accent1"/>
                </a:solidFill>
              </a:rPr>
              <a:t>into </a:t>
            </a:r>
            <a:r>
              <a:rPr lang="en-US" b="1" u="sng" dirty="0" smtClean="0">
                <a:solidFill>
                  <a:schemeClr val="accent1"/>
                </a:solidFill>
              </a:rPr>
              <a:t>account</a:t>
            </a:r>
            <a:endParaRPr lang="fr-FR" b="1" u="sng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2580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22956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accent1">
                    <a:lumMod val="50000"/>
                  </a:schemeClr>
                </a:solidFill>
              </a:rPr>
              <a:t>VI. CONCLUSION</a:t>
            </a:r>
            <a:endParaRPr lang="fr-FR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51520" y="620688"/>
            <a:ext cx="8640960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5" indent="-180975"/>
            <a:r>
              <a:rPr lang="en-GB" sz="1600" dirty="0" smtClean="0">
                <a:sym typeface="Symbol"/>
              </a:rPr>
              <a:t>  </a:t>
            </a:r>
            <a:r>
              <a:rPr lang="en-GB" sz="1600" dirty="0" smtClean="0"/>
              <a:t>We studied the incoherent wake fields arising from the passage of a high current beam in non-circular resistive-wall beam pipes </a:t>
            </a:r>
            <a:r>
              <a:rPr lang="en-GB" sz="1600" b="1" dirty="0" smtClean="0"/>
              <a:t>experimentally and numerically </a:t>
            </a:r>
            <a:r>
              <a:rPr lang="en-GB" sz="1600" dirty="0" smtClean="0"/>
              <a:t>for the SOLEIL storage ring. </a:t>
            </a:r>
          </a:p>
          <a:p>
            <a:pPr marL="180975" indent="-180975"/>
            <a:endParaRPr lang="en-GB" sz="1600" dirty="0" smtClean="0"/>
          </a:p>
          <a:p>
            <a:pPr marL="180975" indent="-180975"/>
            <a:r>
              <a:rPr lang="en-GB" sz="1600" dirty="0">
                <a:sym typeface="Symbol"/>
              </a:rPr>
              <a:t> </a:t>
            </a:r>
            <a:r>
              <a:rPr lang="en-GB" sz="1600" dirty="0" smtClean="0"/>
              <a:t>We explored the time dependence of the excited field in the following three distinct regimes :</a:t>
            </a:r>
          </a:p>
          <a:p>
            <a:pPr marL="180975" lvl="1">
              <a:buFont typeface="+mj-lt"/>
              <a:buAutoNum type="arabicPeriod"/>
            </a:pPr>
            <a:r>
              <a:rPr lang="en-GB" sz="1600" dirty="0" smtClean="0"/>
              <a:t>  Extremely long range over many revolutions. </a:t>
            </a:r>
          </a:p>
          <a:p>
            <a:pPr marL="180975" lvl="1">
              <a:buFont typeface="+mj-lt"/>
              <a:buAutoNum type="arabicPeriod"/>
            </a:pPr>
            <a:r>
              <a:rPr lang="en-GB" sz="1600" dirty="0" smtClean="0"/>
              <a:t>  Range involving adjacent bunches. </a:t>
            </a:r>
          </a:p>
          <a:p>
            <a:pPr marL="180975" lvl="1">
              <a:buFont typeface="+mj-lt"/>
              <a:buAutoNum type="arabicPeriod"/>
            </a:pPr>
            <a:r>
              <a:rPr lang="en-GB" sz="1600" dirty="0" smtClean="0"/>
              <a:t>  Short-range felt by particles within a bunch. </a:t>
            </a:r>
          </a:p>
          <a:p>
            <a:pPr marL="180975" indent="-180975"/>
            <a:endParaRPr lang="en-GB" sz="1600" dirty="0" smtClean="0"/>
          </a:p>
          <a:p>
            <a:pPr marL="180975" indent="-180975"/>
            <a:r>
              <a:rPr lang="en-GB" sz="1600" dirty="0">
                <a:sym typeface="Symbol"/>
              </a:rPr>
              <a:t> </a:t>
            </a:r>
            <a:r>
              <a:rPr lang="en-GB" sz="1600" dirty="0" smtClean="0"/>
              <a:t>Three specific experimental methods were applied respectively :</a:t>
            </a:r>
          </a:p>
          <a:p>
            <a:pPr marL="180975" lvl="1">
              <a:buFont typeface="+mj-lt"/>
              <a:buAutoNum type="arabicPeriod"/>
            </a:pPr>
            <a:r>
              <a:rPr lang="en-GB" sz="1600" dirty="0" smtClean="0"/>
              <a:t>  Orbit response analysis with LOCO in deducing effective focusing strengths.</a:t>
            </a:r>
          </a:p>
          <a:p>
            <a:pPr marL="180975" lvl="1">
              <a:buFont typeface="+mj-lt"/>
              <a:buAutoNum type="arabicPeriod"/>
            </a:pPr>
            <a:r>
              <a:rPr lang="en-GB" sz="1600" dirty="0" smtClean="0"/>
              <a:t>  Bunch-by-bunch tune measurement using a specific setup of transverse feedback.</a:t>
            </a:r>
          </a:p>
          <a:p>
            <a:pPr marL="180975" lvl="1">
              <a:buFont typeface="+mj-lt"/>
              <a:buAutoNum type="arabicPeriod"/>
            </a:pPr>
            <a:r>
              <a:rPr lang="en-GB" sz="1600" dirty="0" smtClean="0"/>
              <a:t>  Intrabunch tune measurement using a betatron coupling resonance.</a:t>
            </a:r>
          </a:p>
          <a:p>
            <a:pPr marL="180975" lvl="1">
              <a:buFont typeface="+mj-lt"/>
              <a:buAutoNum type="arabicPeriod"/>
            </a:pPr>
            <a:endParaRPr lang="en-GB" sz="1600" dirty="0"/>
          </a:p>
          <a:p>
            <a:pPr marL="180975" lvl="1" indent="-180975"/>
            <a:r>
              <a:rPr lang="en-GB" sz="1600" dirty="0">
                <a:sym typeface="Symbol"/>
              </a:rPr>
              <a:t> </a:t>
            </a:r>
            <a:r>
              <a:rPr lang="en-GB" sz="1600" dirty="0" smtClean="0">
                <a:sym typeface="Symbol"/>
              </a:rPr>
              <a:t>  </a:t>
            </a:r>
            <a:r>
              <a:rPr lang="en-GB" sz="1600" dirty="0" smtClean="0"/>
              <a:t>It </a:t>
            </a:r>
            <a:r>
              <a:rPr lang="en-GB" sz="1600" dirty="0"/>
              <a:t>was experimentally confirmed that </a:t>
            </a:r>
            <a:r>
              <a:rPr lang="en-GB" sz="1600" dirty="0" smtClean="0"/>
              <a:t>a particle is focused nearly </a:t>
            </a:r>
            <a:r>
              <a:rPr lang="en-GB" sz="1600" b="1" dirty="0" smtClean="0"/>
              <a:t>20 times </a:t>
            </a:r>
            <a:r>
              <a:rPr lang="en-GB" sz="1600" dirty="0" smtClean="0"/>
              <a:t>in a intense bunch of      20 mA than in a high multibunch beam of 500 mA</a:t>
            </a:r>
          </a:p>
          <a:p>
            <a:pPr marL="542925" lvl="1" indent="-276225"/>
            <a:r>
              <a:rPr lang="en-GB" sz="1600" dirty="0" smtClean="0">
                <a:sym typeface="Symbol"/>
              </a:rPr>
              <a:t></a:t>
            </a:r>
            <a:r>
              <a:rPr lang="en-US" sz="1600" dirty="0"/>
              <a:t> </a:t>
            </a:r>
            <a:r>
              <a:rPr lang="en-US" sz="1600" dirty="0" smtClean="0"/>
              <a:t> This </a:t>
            </a:r>
            <a:r>
              <a:rPr lang="en-US" sz="1600" dirty="0"/>
              <a:t>can explain the different working points required for high current per bunch modes of operations as well as their much higher sensitivity to tunes. </a:t>
            </a:r>
            <a:endParaRPr lang="en-GB" sz="1600" dirty="0" smtClean="0"/>
          </a:p>
          <a:p>
            <a:pPr marL="180975" lvl="1" indent="-180975">
              <a:buFont typeface="+mj-lt"/>
              <a:buAutoNum type="arabicPeriod"/>
            </a:pPr>
            <a:endParaRPr lang="en-GB" sz="1600" dirty="0" smtClean="0"/>
          </a:p>
          <a:p>
            <a:r>
              <a:rPr lang="en-GB" sz="1600" dirty="0">
                <a:sym typeface="Symbol"/>
              </a:rPr>
              <a:t> </a:t>
            </a:r>
            <a:r>
              <a:rPr lang="en-GB" sz="1600" dirty="0" smtClean="0">
                <a:sym typeface="Symbol"/>
              </a:rPr>
              <a:t>  </a:t>
            </a:r>
            <a:r>
              <a:rPr lang="en-GB" sz="1600" dirty="0" smtClean="0"/>
              <a:t>The experimental results were compared with calculations.</a:t>
            </a:r>
          </a:p>
          <a:p>
            <a:pPr marL="361950" indent="-180975"/>
            <a:r>
              <a:rPr lang="en-GB" sz="1600" dirty="0" smtClean="0"/>
              <a:t>-  In multibunch, the </a:t>
            </a:r>
            <a:r>
              <a:rPr lang="en-GB" sz="1600" dirty="0" smtClean="0"/>
              <a:t>analytical treatment </a:t>
            </a:r>
            <a:r>
              <a:rPr lang="en-GB" sz="1600" dirty="0" smtClean="0"/>
              <a:t>of the field </a:t>
            </a:r>
            <a:r>
              <a:rPr lang="en-GB" sz="1600" dirty="0" smtClean="0"/>
              <a:t>penetration across the chamber wall appears </a:t>
            </a:r>
            <a:r>
              <a:rPr lang="en-GB" sz="1600" dirty="0" smtClean="0"/>
              <a:t>to be </a:t>
            </a:r>
            <a:r>
              <a:rPr lang="en-GB" sz="1600" dirty="0" smtClean="0"/>
              <a:t>one of the causes </a:t>
            </a:r>
            <a:r>
              <a:rPr lang="en-GB" sz="1600" dirty="0" smtClean="0"/>
              <a:t>for the deviations from the measured tunes</a:t>
            </a:r>
          </a:p>
          <a:p>
            <a:pPr marL="361950" indent="-180975"/>
            <a:r>
              <a:rPr lang="en-GB" sz="1600" dirty="0" smtClean="0"/>
              <a:t>-  In single bunch where the field diffusion is not important, the theory tends to underestimate the measurement. </a:t>
            </a:r>
            <a:r>
              <a:rPr lang="en-GB" sz="1600" b="1" dirty="0" smtClean="0"/>
              <a:t>Inclusion of the effect of NEG non-negligibly improves the agreement</a:t>
            </a:r>
            <a:r>
              <a:rPr lang="en-GB" sz="1600" dirty="0" smtClean="0"/>
              <a:t>. 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320981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12000" y="3886016"/>
            <a:ext cx="79200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All the results presented today are summarized in a paper </a:t>
            </a:r>
            <a:r>
              <a:rPr lang="en-US" sz="2000" dirty="0"/>
              <a:t>s</a:t>
            </a:r>
            <a:r>
              <a:rPr lang="en-US" sz="2000" dirty="0" smtClean="0"/>
              <a:t>ubmitted to PRST-AB and in the process of </a:t>
            </a:r>
            <a:r>
              <a:rPr lang="en-US" sz="2000" smtClean="0"/>
              <a:t>being refereed </a:t>
            </a:r>
            <a:r>
              <a:rPr lang="en-US" sz="2000" dirty="0" smtClean="0"/>
              <a:t>:</a:t>
            </a:r>
          </a:p>
          <a:p>
            <a:r>
              <a:rPr lang="en-US" sz="2000" i="1" dirty="0" smtClean="0"/>
              <a:t>Measurement and analysis of the impact of transverse incoherent wake fields in a light source storage ring</a:t>
            </a:r>
          </a:p>
          <a:p>
            <a:endParaRPr lang="en-US" sz="2000" dirty="0"/>
          </a:p>
        </p:txBody>
      </p:sp>
      <p:sp>
        <p:nvSpPr>
          <p:cNvPr id="3" name="Rectangle 2"/>
          <p:cNvSpPr/>
          <p:nvPr/>
        </p:nvSpPr>
        <p:spPr>
          <a:xfrm>
            <a:off x="612000" y="692696"/>
            <a:ext cx="7920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Orbit response matrix analysis for optics tuning </a:t>
            </a:r>
          </a:p>
          <a:p>
            <a:pPr marL="1714500" lvl="3" indent="-342900">
              <a:buFont typeface="Calibri" panose="020F0502020204030204" pitchFamily="34" charset="0"/>
              <a:buChar char="→"/>
            </a:pPr>
            <a:r>
              <a:rPr lang="en-US" sz="2000" dirty="0" smtClean="0"/>
              <a:t>identification of the location and the strength of wake fields</a:t>
            </a:r>
          </a:p>
          <a:p>
            <a:endParaRPr lang="en-US" sz="2000" dirty="0" smtClean="0"/>
          </a:p>
          <a:p>
            <a:r>
              <a:rPr lang="en-US" sz="2000" dirty="0" smtClean="0"/>
              <a:t>The results were presented at TWIICE 2014</a:t>
            </a:r>
          </a:p>
          <a:p>
            <a:r>
              <a:rPr lang="en-US" sz="2000" i="1" dirty="0" smtClean="0"/>
              <a:t>Impact of Incoherent Transverse Wakefield on Storage Ring Optics</a:t>
            </a:r>
          </a:p>
          <a:p>
            <a:r>
              <a:rPr lang="en-US" sz="2000" dirty="0" smtClean="0">
                <a:hlinkClick r:id="rId2"/>
              </a:rPr>
              <a:t>http://indico.cern.ch/event/277919/session/12/contribution/29/attachments/506916/699838/2013-12-04_TWIICE_2014_Brunelle_indico.pdf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143447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612000" y="3789040"/>
            <a:ext cx="7920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/>
            <a:r>
              <a:rPr lang="en-US" sz="2000" dirty="0" smtClean="0"/>
              <a:t>For </a:t>
            </a:r>
            <a:r>
              <a:rPr lang="en-US" sz="2000" dirty="0"/>
              <a:t>SOLEIL with vertically low gap chambers in most of the ring, the incoherent wake was evaluated to be non-negligible for both single and </a:t>
            </a:r>
            <a:r>
              <a:rPr lang="en-US" sz="2000" dirty="0" smtClean="0"/>
              <a:t>multibunch modes </a:t>
            </a:r>
            <a:r>
              <a:rPr lang="en-US" sz="2000" dirty="0"/>
              <a:t>(R. Nagaoka, EPAC 2004</a:t>
            </a:r>
            <a:r>
              <a:rPr lang="en-US" sz="2000" dirty="0" smtClean="0"/>
              <a:t>)</a:t>
            </a:r>
          </a:p>
        </p:txBody>
      </p:sp>
      <p:grpSp>
        <p:nvGrpSpPr>
          <p:cNvPr id="12" name="Groupe 11"/>
          <p:cNvGrpSpPr/>
          <p:nvPr/>
        </p:nvGrpSpPr>
        <p:grpSpPr>
          <a:xfrm>
            <a:off x="395536" y="418665"/>
            <a:ext cx="2215072" cy="1492046"/>
            <a:chOff x="4696264" y="711261"/>
            <a:chExt cx="2215072" cy="1492046"/>
          </a:xfrm>
        </p:grpSpPr>
        <p:grpSp>
          <p:nvGrpSpPr>
            <p:cNvPr id="13" name="Groupe 12"/>
            <p:cNvGrpSpPr>
              <a:grpSpLocks noChangeAspect="1"/>
            </p:cNvGrpSpPr>
            <p:nvPr/>
          </p:nvGrpSpPr>
          <p:grpSpPr>
            <a:xfrm rot="13617656">
              <a:off x="5409021" y="1597304"/>
              <a:ext cx="77768" cy="14887"/>
              <a:chOff x="5076056" y="1393829"/>
              <a:chExt cx="216024" cy="41353"/>
            </a:xfrm>
          </p:grpSpPr>
          <p:cxnSp>
            <p:nvCxnSpPr>
              <p:cNvPr id="84" name="Connecteur droit 83"/>
              <p:cNvCxnSpPr/>
              <p:nvPr/>
            </p:nvCxnSpPr>
            <p:spPr>
              <a:xfrm>
                <a:off x="5076056" y="1412776"/>
                <a:ext cx="216024" cy="0"/>
              </a:xfrm>
              <a:prstGeom prst="line">
                <a:avLst/>
              </a:prstGeom>
              <a:ln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Connecteur droit 84"/>
              <p:cNvCxnSpPr/>
              <p:nvPr/>
            </p:nvCxnSpPr>
            <p:spPr>
              <a:xfrm flipV="1">
                <a:off x="5076399" y="1393829"/>
                <a:ext cx="36000" cy="18000"/>
              </a:xfrm>
              <a:prstGeom prst="line">
                <a:avLst/>
              </a:prstGeom>
              <a:ln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Connecteur droit 85"/>
              <p:cNvCxnSpPr/>
              <p:nvPr/>
            </p:nvCxnSpPr>
            <p:spPr>
              <a:xfrm flipH="1" flipV="1">
                <a:off x="5076056" y="1417182"/>
                <a:ext cx="36000" cy="18000"/>
              </a:xfrm>
              <a:prstGeom prst="line">
                <a:avLst/>
              </a:prstGeom>
              <a:ln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Groupe 13"/>
            <p:cNvGrpSpPr/>
            <p:nvPr/>
          </p:nvGrpSpPr>
          <p:grpSpPr>
            <a:xfrm>
              <a:off x="4696264" y="711261"/>
              <a:ext cx="2215072" cy="1492046"/>
              <a:chOff x="3437048" y="711261"/>
              <a:chExt cx="2215072" cy="1492046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3437048" y="711261"/>
                <a:ext cx="2215072" cy="1492046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grpSp>
            <p:nvGrpSpPr>
              <p:cNvPr id="16" name="Groupe 15"/>
              <p:cNvGrpSpPr/>
              <p:nvPr/>
            </p:nvGrpSpPr>
            <p:grpSpPr>
              <a:xfrm>
                <a:off x="3608480" y="723115"/>
                <a:ext cx="1872208" cy="1319758"/>
                <a:chOff x="3608480" y="723115"/>
                <a:chExt cx="1872208" cy="1319758"/>
              </a:xfrm>
            </p:grpSpPr>
            <p:sp>
              <p:nvSpPr>
                <p:cNvPr id="17" name="Ellipse 16"/>
                <p:cNvSpPr/>
                <p:nvPr/>
              </p:nvSpPr>
              <p:spPr>
                <a:xfrm>
                  <a:off x="3608480" y="1049827"/>
                  <a:ext cx="1872208" cy="814913"/>
                </a:xfrm>
                <a:prstGeom prst="ellipse">
                  <a:avLst/>
                </a:prstGeom>
                <a:noFill/>
                <a:ln w="6350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grpSp>
              <p:nvGrpSpPr>
                <p:cNvPr id="18" name="Groupe 17"/>
                <p:cNvGrpSpPr/>
                <p:nvPr/>
              </p:nvGrpSpPr>
              <p:grpSpPr>
                <a:xfrm>
                  <a:off x="3722512" y="723115"/>
                  <a:ext cx="1641576" cy="1319758"/>
                  <a:chOff x="3722512" y="723115"/>
                  <a:chExt cx="1641576" cy="1319758"/>
                </a:xfrm>
              </p:grpSpPr>
              <p:cxnSp>
                <p:nvCxnSpPr>
                  <p:cNvPr id="19" name="Connecteur droit avec flèche 18"/>
                  <p:cNvCxnSpPr/>
                  <p:nvPr/>
                </p:nvCxnSpPr>
                <p:spPr>
                  <a:xfrm>
                    <a:off x="3722512" y="1476160"/>
                    <a:ext cx="1641576" cy="0"/>
                  </a:xfrm>
                  <a:prstGeom prst="straightConnector1">
                    <a:avLst/>
                  </a:prstGeom>
                  <a:ln w="8890">
                    <a:solidFill>
                      <a:schemeClr val="tx1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" name="Connecteur droit avec flèche 19"/>
                  <p:cNvCxnSpPr/>
                  <p:nvPr/>
                </p:nvCxnSpPr>
                <p:spPr>
                  <a:xfrm flipV="1">
                    <a:off x="4541630" y="890745"/>
                    <a:ext cx="0" cy="1152128"/>
                  </a:xfrm>
                  <a:prstGeom prst="straightConnector1">
                    <a:avLst/>
                  </a:prstGeom>
                  <a:ln w="8890">
                    <a:solidFill>
                      <a:schemeClr val="tx1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1" name="ZoneTexte 20"/>
                  <p:cNvSpPr txBox="1"/>
                  <p:nvPr/>
                </p:nvSpPr>
                <p:spPr>
                  <a:xfrm>
                    <a:off x="5148064" y="1447500"/>
                    <a:ext cx="216024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400" b="1" i="1" dirty="0" smtClean="0"/>
                      <a:t>x</a:t>
                    </a:r>
                    <a:endParaRPr lang="fr-FR" sz="1400" b="1" i="1" dirty="0"/>
                  </a:p>
                </p:txBody>
              </p:sp>
              <p:sp>
                <p:nvSpPr>
                  <p:cNvPr id="22" name="ZoneTexte 21"/>
                  <p:cNvSpPr txBox="1"/>
                  <p:nvPr/>
                </p:nvSpPr>
                <p:spPr>
                  <a:xfrm>
                    <a:off x="4559263" y="723115"/>
                    <a:ext cx="216024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400" b="1" i="1" dirty="0" smtClean="0"/>
                      <a:t>y</a:t>
                    </a:r>
                    <a:endParaRPr lang="fr-FR" sz="1400" b="1" i="1" dirty="0"/>
                  </a:p>
                </p:txBody>
              </p:sp>
              <p:sp>
                <p:nvSpPr>
                  <p:cNvPr id="23" name="Ellipse 22"/>
                  <p:cNvSpPr/>
                  <p:nvPr/>
                </p:nvSpPr>
                <p:spPr>
                  <a:xfrm>
                    <a:off x="4475149" y="1402829"/>
                    <a:ext cx="132962" cy="144016"/>
                  </a:xfrm>
                  <a:prstGeom prst="ellipse">
                    <a:avLst/>
                  </a:prstGeom>
                  <a:solidFill>
                    <a:schemeClr val="tx2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grpSp>
                <p:nvGrpSpPr>
                  <p:cNvPr id="24" name="Groupe 23"/>
                  <p:cNvGrpSpPr/>
                  <p:nvPr/>
                </p:nvGrpSpPr>
                <p:grpSpPr>
                  <a:xfrm>
                    <a:off x="5076056" y="1393829"/>
                    <a:ext cx="216024" cy="41353"/>
                    <a:chOff x="5076056" y="1393829"/>
                    <a:chExt cx="216024" cy="41353"/>
                  </a:xfrm>
                </p:grpSpPr>
                <p:cxnSp>
                  <p:nvCxnSpPr>
                    <p:cNvPr id="81" name="Connecteur droit 80"/>
                    <p:cNvCxnSpPr/>
                    <p:nvPr/>
                  </p:nvCxnSpPr>
                  <p:spPr>
                    <a:xfrm>
                      <a:off x="5076056" y="1412776"/>
                      <a:ext cx="216024" cy="0"/>
                    </a:xfrm>
                    <a:prstGeom prst="line">
                      <a:avLst/>
                    </a:prstGeom>
                    <a:ln>
                      <a:solidFill>
                        <a:schemeClr val="accent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2" name="Connecteur droit 81"/>
                    <p:cNvCxnSpPr/>
                    <p:nvPr/>
                  </p:nvCxnSpPr>
                  <p:spPr>
                    <a:xfrm flipV="1">
                      <a:off x="5076399" y="1393829"/>
                      <a:ext cx="36000" cy="18000"/>
                    </a:xfrm>
                    <a:prstGeom prst="line">
                      <a:avLst/>
                    </a:prstGeom>
                    <a:ln>
                      <a:solidFill>
                        <a:schemeClr val="accent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3" name="Connecteur droit 82"/>
                    <p:cNvCxnSpPr/>
                    <p:nvPr/>
                  </p:nvCxnSpPr>
                  <p:spPr>
                    <a:xfrm flipH="1" flipV="1">
                      <a:off x="5076056" y="1417182"/>
                      <a:ext cx="36000" cy="18000"/>
                    </a:xfrm>
                    <a:prstGeom prst="line">
                      <a:avLst/>
                    </a:prstGeom>
                    <a:ln>
                      <a:solidFill>
                        <a:schemeClr val="accent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5" name="Groupe 24"/>
                  <p:cNvGrpSpPr>
                    <a:grpSpLocks noChangeAspect="1"/>
                  </p:cNvGrpSpPr>
                  <p:nvPr/>
                </p:nvGrpSpPr>
                <p:grpSpPr>
                  <a:xfrm>
                    <a:off x="4874434" y="1411829"/>
                    <a:ext cx="129614" cy="24812"/>
                    <a:chOff x="5076056" y="1393829"/>
                    <a:chExt cx="216024" cy="41353"/>
                  </a:xfrm>
                </p:grpSpPr>
                <p:cxnSp>
                  <p:nvCxnSpPr>
                    <p:cNvPr id="78" name="Connecteur droit 77"/>
                    <p:cNvCxnSpPr/>
                    <p:nvPr/>
                  </p:nvCxnSpPr>
                  <p:spPr>
                    <a:xfrm>
                      <a:off x="5076056" y="1412776"/>
                      <a:ext cx="216024" cy="0"/>
                    </a:xfrm>
                    <a:prstGeom prst="line">
                      <a:avLst/>
                    </a:prstGeom>
                    <a:ln>
                      <a:solidFill>
                        <a:schemeClr val="accent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9" name="Connecteur droit 78"/>
                    <p:cNvCxnSpPr/>
                    <p:nvPr/>
                  </p:nvCxnSpPr>
                  <p:spPr>
                    <a:xfrm flipV="1">
                      <a:off x="5076399" y="1393829"/>
                      <a:ext cx="36000" cy="18000"/>
                    </a:xfrm>
                    <a:prstGeom prst="line">
                      <a:avLst/>
                    </a:prstGeom>
                    <a:ln>
                      <a:solidFill>
                        <a:schemeClr val="accent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0" name="Connecteur droit 79"/>
                    <p:cNvCxnSpPr/>
                    <p:nvPr/>
                  </p:nvCxnSpPr>
                  <p:spPr>
                    <a:xfrm flipH="1" flipV="1">
                      <a:off x="5076056" y="1417182"/>
                      <a:ext cx="36000" cy="18000"/>
                    </a:xfrm>
                    <a:prstGeom prst="line">
                      <a:avLst/>
                    </a:prstGeom>
                    <a:ln>
                      <a:solidFill>
                        <a:schemeClr val="accent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6" name="Groupe 25"/>
                  <p:cNvGrpSpPr>
                    <a:grpSpLocks noChangeAspect="1"/>
                  </p:cNvGrpSpPr>
                  <p:nvPr/>
                </p:nvGrpSpPr>
                <p:grpSpPr>
                  <a:xfrm>
                    <a:off x="4721595" y="1415390"/>
                    <a:ext cx="77768" cy="14887"/>
                    <a:chOff x="5076056" y="1393829"/>
                    <a:chExt cx="216024" cy="41353"/>
                  </a:xfrm>
                </p:grpSpPr>
                <p:cxnSp>
                  <p:nvCxnSpPr>
                    <p:cNvPr id="75" name="Connecteur droit 74"/>
                    <p:cNvCxnSpPr/>
                    <p:nvPr/>
                  </p:nvCxnSpPr>
                  <p:spPr>
                    <a:xfrm>
                      <a:off x="5076056" y="1412776"/>
                      <a:ext cx="216024" cy="0"/>
                    </a:xfrm>
                    <a:prstGeom prst="line">
                      <a:avLst/>
                    </a:prstGeom>
                    <a:ln>
                      <a:solidFill>
                        <a:schemeClr val="accent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6" name="Connecteur droit 75"/>
                    <p:cNvCxnSpPr/>
                    <p:nvPr/>
                  </p:nvCxnSpPr>
                  <p:spPr>
                    <a:xfrm flipV="1">
                      <a:off x="5076399" y="1393829"/>
                      <a:ext cx="36000" cy="18000"/>
                    </a:xfrm>
                    <a:prstGeom prst="line">
                      <a:avLst/>
                    </a:prstGeom>
                    <a:ln>
                      <a:solidFill>
                        <a:schemeClr val="accent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7" name="Connecteur droit 76"/>
                    <p:cNvCxnSpPr/>
                    <p:nvPr/>
                  </p:nvCxnSpPr>
                  <p:spPr>
                    <a:xfrm flipH="1" flipV="1">
                      <a:off x="5076056" y="1417182"/>
                      <a:ext cx="36000" cy="18000"/>
                    </a:xfrm>
                    <a:prstGeom prst="line">
                      <a:avLst/>
                    </a:prstGeom>
                    <a:ln>
                      <a:solidFill>
                        <a:schemeClr val="accent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7" name="Groupe 26"/>
                  <p:cNvGrpSpPr>
                    <a:grpSpLocks noChangeAspect="1"/>
                  </p:cNvGrpSpPr>
                  <p:nvPr/>
                </p:nvGrpSpPr>
                <p:grpSpPr>
                  <a:xfrm rot="5400000">
                    <a:off x="4568022" y="1340630"/>
                    <a:ext cx="77768" cy="14887"/>
                    <a:chOff x="5076056" y="1393829"/>
                    <a:chExt cx="216024" cy="41353"/>
                  </a:xfrm>
                </p:grpSpPr>
                <p:cxnSp>
                  <p:nvCxnSpPr>
                    <p:cNvPr id="72" name="Connecteur droit 71"/>
                    <p:cNvCxnSpPr/>
                    <p:nvPr/>
                  </p:nvCxnSpPr>
                  <p:spPr>
                    <a:xfrm>
                      <a:off x="5076056" y="1412776"/>
                      <a:ext cx="216024" cy="0"/>
                    </a:xfrm>
                    <a:prstGeom prst="line">
                      <a:avLst/>
                    </a:prstGeom>
                    <a:ln>
                      <a:solidFill>
                        <a:schemeClr val="accent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3" name="Connecteur droit 72"/>
                    <p:cNvCxnSpPr/>
                    <p:nvPr/>
                  </p:nvCxnSpPr>
                  <p:spPr>
                    <a:xfrm flipV="1">
                      <a:off x="5076399" y="1393829"/>
                      <a:ext cx="36000" cy="18000"/>
                    </a:xfrm>
                    <a:prstGeom prst="line">
                      <a:avLst/>
                    </a:prstGeom>
                    <a:ln>
                      <a:solidFill>
                        <a:schemeClr val="accent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4" name="Connecteur droit 73"/>
                    <p:cNvCxnSpPr/>
                    <p:nvPr/>
                  </p:nvCxnSpPr>
                  <p:spPr>
                    <a:xfrm flipH="1" flipV="1">
                      <a:off x="5076056" y="1417182"/>
                      <a:ext cx="36000" cy="18000"/>
                    </a:xfrm>
                    <a:prstGeom prst="line">
                      <a:avLst/>
                    </a:prstGeom>
                    <a:ln>
                      <a:solidFill>
                        <a:schemeClr val="accent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8" name="Groupe 27"/>
                  <p:cNvGrpSpPr>
                    <a:grpSpLocks noChangeAspect="1"/>
                  </p:cNvGrpSpPr>
                  <p:nvPr/>
                </p:nvGrpSpPr>
                <p:grpSpPr>
                  <a:xfrm rot="5400000">
                    <a:off x="4543304" y="1177145"/>
                    <a:ext cx="129614" cy="24812"/>
                    <a:chOff x="5076056" y="1393829"/>
                    <a:chExt cx="216024" cy="41353"/>
                  </a:xfrm>
                </p:grpSpPr>
                <p:cxnSp>
                  <p:nvCxnSpPr>
                    <p:cNvPr id="69" name="Connecteur droit 68"/>
                    <p:cNvCxnSpPr/>
                    <p:nvPr/>
                  </p:nvCxnSpPr>
                  <p:spPr>
                    <a:xfrm>
                      <a:off x="5076056" y="1412776"/>
                      <a:ext cx="216024" cy="0"/>
                    </a:xfrm>
                    <a:prstGeom prst="line">
                      <a:avLst/>
                    </a:prstGeom>
                    <a:ln>
                      <a:solidFill>
                        <a:schemeClr val="accent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0" name="Connecteur droit 69"/>
                    <p:cNvCxnSpPr/>
                    <p:nvPr/>
                  </p:nvCxnSpPr>
                  <p:spPr>
                    <a:xfrm flipV="1">
                      <a:off x="5076399" y="1393829"/>
                      <a:ext cx="36000" cy="18000"/>
                    </a:xfrm>
                    <a:prstGeom prst="line">
                      <a:avLst/>
                    </a:prstGeom>
                    <a:ln>
                      <a:solidFill>
                        <a:schemeClr val="accent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1" name="Connecteur droit 70"/>
                    <p:cNvCxnSpPr/>
                    <p:nvPr/>
                  </p:nvCxnSpPr>
                  <p:spPr>
                    <a:xfrm flipH="1" flipV="1">
                      <a:off x="5076056" y="1417182"/>
                      <a:ext cx="36000" cy="18000"/>
                    </a:xfrm>
                    <a:prstGeom prst="line">
                      <a:avLst/>
                    </a:prstGeom>
                    <a:ln>
                      <a:solidFill>
                        <a:schemeClr val="accent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9" name="Groupe 28"/>
                  <p:cNvGrpSpPr>
                    <a:grpSpLocks noChangeAspect="1"/>
                  </p:cNvGrpSpPr>
                  <p:nvPr/>
                </p:nvGrpSpPr>
                <p:grpSpPr>
                  <a:xfrm rot="2907425">
                    <a:off x="4695671" y="1314829"/>
                    <a:ext cx="77768" cy="14887"/>
                    <a:chOff x="5076056" y="1393829"/>
                    <a:chExt cx="216024" cy="41353"/>
                  </a:xfrm>
                </p:grpSpPr>
                <p:cxnSp>
                  <p:nvCxnSpPr>
                    <p:cNvPr id="66" name="Connecteur droit 65"/>
                    <p:cNvCxnSpPr/>
                    <p:nvPr/>
                  </p:nvCxnSpPr>
                  <p:spPr>
                    <a:xfrm>
                      <a:off x="5076056" y="1412776"/>
                      <a:ext cx="216024" cy="0"/>
                    </a:xfrm>
                    <a:prstGeom prst="line">
                      <a:avLst/>
                    </a:prstGeom>
                    <a:ln>
                      <a:solidFill>
                        <a:schemeClr val="accent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7" name="Connecteur droit 66"/>
                    <p:cNvCxnSpPr/>
                    <p:nvPr/>
                  </p:nvCxnSpPr>
                  <p:spPr>
                    <a:xfrm flipV="1">
                      <a:off x="5076399" y="1393829"/>
                      <a:ext cx="36000" cy="18000"/>
                    </a:xfrm>
                    <a:prstGeom prst="line">
                      <a:avLst/>
                    </a:prstGeom>
                    <a:ln>
                      <a:solidFill>
                        <a:schemeClr val="accent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8" name="Connecteur droit 67"/>
                    <p:cNvCxnSpPr/>
                    <p:nvPr/>
                  </p:nvCxnSpPr>
                  <p:spPr>
                    <a:xfrm flipH="1" flipV="1">
                      <a:off x="5076056" y="1417182"/>
                      <a:ext cx="36000" cy="18000"/>
                    </a:xfrm>
                    <a:prstGeom prst="line">
                      <a:avLst/>
                    </a:prstGeom>
                    <a:ln>
                      <a:solidFill>
                        <a:schemeClr val="accent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30" name="Groupe 29"/>
                  <p:cNvGrpSpPr>
                    <a:grpSpLocks noChangeAspect="1"/>
                  </p:cNvGrpSpPr>
                  <p:nvPr/>
                </p:nvGrpSpPr>
                <p:grpSpPr>
                  <a:xfrm rot="2781060">
                    <a:off x="4764190" y="1241952"/>
                    <a:ext cx="129614" cy="24812"/>
                    <a:chOff x="5076056" y="1393829"/>
                    <a:chExt cx="216024" cy="41353"/>
                  </a:xfrm>
                </p:grpSpPr>
                <p:cxnSp>
                  <p:nvCxnSpPr>
                    <p:cNvPr id="63" name="Connecteur droit 62"/>
                    <p:cNvCxnSpPr/>
                    <p:nvPr/>
                  </p:nvCxnSpPr>
                  <p:spPr>
                    <a:xfrm>
                      <a:off x="5076056" y="1412776"/>
                      <a:ext cx="216024" cy="0"/>
                    </a:xfrm>
                    <a:prstGeom prst="line">
                      <a:avLst/>
                    </a:prstGeom>
                    <a:ln>
                      <a:solidFill>
                        <a:schemeClr val="accent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4" name="Connecteur droit 63"/>
                    <p:cNvCxnSpPr/>
                    <p:nvPr/>
                  </p:nvCxnSpPr>
                  <p:spPr>
                    <a:xfrm flipV="1">
                      <a:off x="5076399" y="1393829"/>
                      <a:ext cx="36000" cy="18000"/>
                    </a:xfrm>
                    <a:prstGeom prst="line">
                      <a:avLst/>
                    </a:prstGeom>
                    <a:ln>
                      <a:solidFill>
                        <a:schemeClr val="accent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5" name="Connecteur droit 64"/>
                    <p:cNvCxnSpPr/>
                    <p:nvPr/>
                  </p:nvCxnSpPr>
                  <p:spPr>
                    <a:xfrm flipH="1" flipV="1">
                      <a:off x="5076056" y="1417182"/>
                      <a:ext cx="36000" cy="18000"/>
                    </a:xfrm>
                    <a:prstGeom prst="line">
                      <a:avLst/>
                    </a:prstGeom>
                    <a:ln>
                      <a:solidFill>
                        <a:schemeClr val="accent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31" name="Groupe 30"/>
                  <p:cNvGrpSpPr/>
                  <p:nvPr/>
                </p:nvGrpSpPr>
                <p:grpSpPr>
                  <a:xfrm rot="2736987">
                    <a:off x="4831228" y="1175993"/>
                    <a:ext cx="216024" cy="41353"/>
                    <a:chOff x="5076056" y="1393829"/>
                    <a:chExt cx="216024" cy="41353"/>
                  </a:xfrm>
                </p:grpSpPr>
                <p:cxnSp>
                  <p:nvCxnSpPr>
                    <p:cNvPr id="60" name="Connecteur droit 59"/>
                    <p:cNvCxnSpPr/>
                    <p:nvPr/>
                  </p:nvCxnSpPr>
                  <p:spPr>
                    <a:xfrm>
                      <a:off x="5076056" y="1412776"/>
                      <a:ext cx="216024" cy="0"/>
                    </a:xfrm>
                    <a:prstGeom prst="line">
                      <a:avLst/>
                    </a:prstGeom>
                    <a:ln>
                      <a:solidFill>
                        <a:schemeClr val="accent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1" name="Connecteur droit 60"/>
                    <p:cNvCxnSpPr/>
                    <p:nvPr/>
                  </p:nvCxnSpPr>
                  <p:spPr>
                    <a:xfrm flipV="1">
                      <a:off x="5076399" y="1393829"/>
                      <a:ext cx="36000" cy="18000"/>
                    </a:xfrm>
                    <a:prstGeom prst="line">
                      <a:avLst/>
                    </a:prstGeom>
                    <a:ln>
                      <a:solidFill>
                        <a:schemeClr val="accent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2" name="Connecteur droit 61"/>
                    <p:cNvCxnSpPr/>
                    <p:nvPr/>
                  </p:nvCxnSpPr>
                  <p:spPr>
                    <a:xfrm flipH="1" flipV="1">
                      <a:off x="5076056" y="1417182"/>
                      <a:ext cx="36000" cy="18000"/>
                    </a:xfrm>
                    <a:prstGeom prst="line">
                      <a:avLst/>
                    </a:prstGeom>
                    <a:ln>
                      <a:solidFill>
                        <a:schemeClr val="accent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32" name="Groupe 31"/>
                  <p:cNvGrpSpPr>
                    <a:grpSpLocks noChangeAspect="1"/>
                  </p:cNvGrpSpPr>
                  <p:nvPr/>
                </p:nvGrpSpPr>
                <p:grpSpPr>
                  <a:xfrm rot="16200000">
                    <a:off x="4444920" y="1598632"/>
                    <a:ext cx="77768" cy="14887"/>
                    <a:chOff x="5076056" y="1393829"/>
                    <a:chExt cx="216024" cy="41353"/>
                  </a:xfrm>
                </p:grpSpPr>
                <p:cxnSp>
                  <p:nvCxnSpPr>
                    <p:cNvPr id="57" name="Connecteur droit 56"/>
                    <p:cNvCxnSpPr/>
                    <p:nvPr/>
                  </p:nvCxnSpPr>
                  <p:spPr>
                    <a:xfrm>
                      <a:off x="5076056" y="1412776"/>
                      <a:ext cx="216024" cy="0"/>
                    </a:xfrm>
                    <a:prstGeom prst="line">
                      <a:avLst/>
                    </a:prstGeom>
                    <a:ln>
                      <a:solidFill>
                        <a:schemeClr val="accent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8" name="Connecteur droit 57"/>
                    <p:cNvCxnSpPr/>
                    <p:nvPr/>
                  </p:nvCxnSpPr>
                  <p:spPr>
                    <a:xfrm flipV="1">
                      <a:off x="5076399" y="1393829"/>
                      <a:ext cx="36000" cy="18000"/>
                    </a:xfrm>
                    <a:prstGeom prst="line">
                      <a:avLst/>
                    </a:prstGeom>
                    <a:ln>
                      <a:solidFill>
                        <a:schemeClr val="accent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9" name="Connecteur droit 58"/>
                    <p:cNvCxnSpPr/>
                    <p:nvPr/>
                  </p:nvCxnSpPr>
                  <p:spPr>
                    <a:xfrm flipH="1" flipV="1">
                      <a:off x="5076056" y="1417182"/>
                      <a:ext cx="36000" cy="18000"/>
                    </a:xfrm>
                    <a:prstGeom prst="line">
                      <a:avLst/>
                    </a:prstGeom>
                    <a:ln>
                      <a:solidFill>
                        <a:schemeClr val="accent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33" name="Groupe 32"/>
                  <p:cNvGrpSpPr>
                    <a:grpSpLocks noChangeAspect="1"/>
                  </p:cNvGrpSpPr>
                  <p:nvPr/>
                </p:nvGrpSpPr>
                <p:grpSpPr>
                  <a:xfrm rot="16200000">
                    <a:off x="4423201" y="1741583"/>
                    <a:ext cx="129614" cy="24812"/>
                    <a:chOff x="5076056" y="1393829"/>
                    <a:chExt cx="216024" cy="41353"/>
                  </a:xfrm>
                </p:grpSpPr>
                <p:cxnSp>
                  <p:nvCxnSpPr>
                    <p:cNvPr id="54" name="Connecteur droit 53"/>
                    <p:cNvCxnSpPr/>
                    <p:nvPr/>
                  </p:nvCxnSpPr>
                  <p:spPr>
                    <a:xfrm>
                      <a:off x="5076056" y="1412776"/>
                      <a:ext cx="216024" cy="0"/>
                    </a:xfrm>
                    <a:prstGeom prst="line">
                      <a:avLst/>
                    </a:prstGeom>
                    <a:ln>
                      <a:solidFill>
                        <a:schemeClr val="accent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5" name="Connecteur droit 54"/>
                    <p:cNvCxnSpPr/>
                    <p:nvPr/>
                  </p:nvCxnSpPr>
                  <p:spPr>
                    <a:xfrm flipV="1">
                      <a:off x="5076399" y="1393829"/>
                      <a:ext cx="36000" cy="18000"/>
                    </a:xfrm>
                    <a:prstGeom prst="line">
                      <a:avLst/>
                    </a:prstGeom>
                    <a:ln>
                      <a:solidFill>
                        <a:schemeClr val="accent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6" name="Connecteur droit 55"/>
                    <p:cNvCxnSpPr/>
                    <p:nvPr/>
                  </p:nvCxnSpPr>
                  <p:spPr>
                    <a:xfrm flipH="1" flipV="1">
                      <a:off x="5076056" y="1417182"/>
                      <a:ext cx="36000" cy="18000"/>
                    </a:xfrm>
                    <a:prstGeom prst="line">
                      <a:avLst/>
                    </a:prstGeom>
                    <a:ln>
                      <a:solidFill>
                        <a:schemeClr val="accent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34" name="Groupe 33"/>
                  <p:cNvGrpSpPr>
                    <a:grpSpLocks noChangeAspect="1"/>
                  </p:cNvGrpSpPr>
                  <p:nvPr/>
                </p:nvGrpSpPr>
                <p:grpSpPr>
                  <a:xfrm rot="10800000">
                    <a:off x="4355976" y="1521848"/>
                    <a:ext cx="77768" cy="14887"/>
                    <a:chOff x="5076056" y="1393829"/>
                    <a:chExt cx="216024" cy="41353"/>
                  </a:xfrm>
                </p:grpSpPr>
                <p:cxnSp>
                  <p:nvCxnSpPr>
                    <p:cNvPr id="51" name="Connecteur droit 50"/>
                    <p:cNvCxnSpPr/>
                    <p:nvPr/>
                  </p:nvCxnSpPr>
                  <p:spPr>
                    <a:xfrm>
                      <a:off x="5076056" y="1412776"/>
                      <a:ext cx="216024" cy="0"/>
                    </a:xfrm>
                    <a:prstGeom prst="line">
                      <a:avLst/>
                    </a:prstGeom>
                    <a:ln>
                      <a:solidFill>
                        <a:schemeClr val="accent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2" name="Connecteur droit 51"/>
                    <p:cNvCxnSpPr/>
                    <p:nvPr/>
                  </p:nvCxnSpPr>
                  <p:spPr>
                    <a:xfrm flipV="1">
                      <a:off x="5076399" y="1393829"/>
                      <a:ext cx="36000" cy="18000"/>
                    </a:xfrm>
                    <a:prstGeom prst="line">
                      <a:avLst/>
                    </a:prstGeom>
                    <a:ln>
                      <a:solidFill>
                        <a:schemeClr val="accent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3" name="Connecteur droit 52"/>
                    <p:cNvCxnSpPr/>
                    <p:nvPr/>
                  </p:nvCxnSpPr>
                  <p:spPr>
                    <a:xfrm flipH="1" flipV="1">
                      <a:off x="5076056" y="1417182"/>
                      <a:ext cx="36000" cy="18000"/>
                    </a:xfrm>
                    <a:prstGeom prst="line">
                      <a:avLst/>
                    </a:prstGeom>
                    <a:ln>
                      <a:solidFill>
                        <a:schemeClr val="accent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35" name="Groupe 34"/>
                  <p:cNvGrpSpPr>
                    <a:grpSpLocks noChangeAspect="1"/>
                  </p:cNvGrpSpPr>
                  <p:nvPr/>
                </p:nvGrpSpPr>
                <p:grpSpPr>
                  <a:xfrm rot="10800000">
                    <a:off x="4139952" y="1516886"/>
                    <a:ext cx="129614" cy="24812"/>
                    <a:chOff x="5076056" y="1393829"/>
                    <a:chExt cx="216024" cy="41353"/>
                  </a:xfrm>
                </p:grpSpPr>
                <p:cxnSp>
                  <p:nvCxnSpPr>
                    <p:cNvPr id="48" name="Connecteur droit 47"/>
                    <p:cNvCxnSpPr/>
                    <p:nvPr/>
                  </p:nvCxnSpPr>
                  <p:spPr>
                    <a:xfrm>
                      <a:off x="5076056" y="1412776"/>
                      <a:ext cx="216024" cy="0"/>
                    </a:xfrm>
                    <a:prstGeom prst="line">
                      <a:avLst/>
                    </a:prstGeom>
                    <a:ln>
                      <a:solidFill>
                        <a:schemeClr val="accent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9" name="Connecteur droit 48"/>
                    <p:cNvCxnSpPr/>
                    <p:nvPr/>
                  </p:nvCxnSpPr>
                  <p:spPr>
                    <a:xfrm flipV="1">
                      <a:off x="5076399" y="1393829"/>
                      <a:ext cx="36000" cy="18000"/>
                    </a:xfrm>
                    <a:prstGeom prst="line">
                      <a:avLst/>
                    </a:prstGeom>
                    <a:ln>
                      <a:solidFill>
                        <a:schemeClr val="accent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0" name="Connecteur droit 49"/>
                    <p:cNvCxnSpPr/>
                    <p:nvPr/>
                  </p:nvCxnSpPr>
                  <p:spPr>
                    <a:xfrm flipH="1" flipV="1">
                      <a:off x="5076056" y="1417182"/>
                      <a:ext cx="36000" cy="18000"/>
                    </a:xfrm>
                    <a:prstGeom prst="line">
                      <a:avLst/>
                    </a:prstGeom>
                    <a:ln>
                      <a:solidFill>
                        <a:schemeClr val="accent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36" name="Groupe 35"/>
                  <p:cNvGrpSpPr/>
                  <p:nvPr/>
                </p:nvGrpSpPr>
                <p:grpSpPr>
                  <a:xfrm rot="10800000">
                    <a:off x="3851920" y="1509653"/>
                    <a:ext cx="216024" cy="41353"/>
                    <a:chOff x="5076056" y="1393829"/>
                    <a:chExt cx="216024" cy="41353"/>
                  </a:xfrm>
                </p:grpSpPr>
                <p:cxnSp>
                  <p:nvCxnSpPr>
                    <p:cNvPr id="45" name="Connecteur droit 44"/>
                    <p:cNvCxnSpPr/>
                    <p:nvPr/>
                  </p:nvCxnSpPr>
                  <p:spPr>
                    <a:xfrm>
                      <a:off x="5076056" y="1412776"/>
                      <a:ext cx="216024" cy="0"/>
                    </a:xfrm>
                    <a:prstGeom prst="line">
                      <a:avLst/>
                    </a:prstGeom>
                    <a:ln>
                      <a:solidFill>
                        <a:schemeClr val="accent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6" name="Connecteur droit 45"/>
                    <p:cNvCxnSpPr/>
                    <p:nvPr/>
                  </p:nvCxnSpPr>
                  <p:spPr>
                    <a:xfrm flipV="1">
                      <a:off x="5076399" y="1393829"/>
                      <a:ext cx="36000" cy="18000"/>
                    </a:xfrm>
                    <a:prstGeom prst="line">
                      <a:avLst/>
                    </a:prstGeom>
                    <a:ln>
                      <a:solidFill>
                        <a:schemeClr val="accent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7" name="Connecteur droit 46"/>
                    <p:cNvCxnSpPr/>
                    <p:nvPr/>
                  </p:nvCxnSpPr>
                  <p:spPr>
                    <a:xfrm flipH="1" flipV="1">
                      <a:off x="5076056" y="1417182"/>
                      <a:ext cx="36000" cy="18000"/>
                    </a:xfrm>
                    <a:prstGeom prst="line">
                      <a:avLst/>
                    </a:prstGeom>
                    <a:ln>
                      <a:solidFill>
                        <a:schemeClr val="accent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37" name="Groupe 36"/>
                  <p:cNvGrpSpPr>
                    <a:grpSpLocks noChangeAspect="1"/>
                  </p:cNvGrpSpPr>
                  <p:nvPr/>
                </p:nvGrpSpPr>
                <p:grpSpPr>
                  <a:xfrm rot="13706826">
                    <a:off x="4225183" y="1631027"/>
                    <a:ext cx="129614" cy="24812"/>
                    <a:chOff x="5076056" y="1393829"/>
                    <a:chExt cx="216024" cy="41353"/>
                  </a:xfrm>
                </p:grpSpPr>
                <p:cxnSp>
                  <p:nvCxnSpPr>
                    <p:cNvPr id="42" name="Connecteur droit 41"/>
                    <p:cNvCxnSpPr/>
                    <p:nvPr/>
                  </p:nvCxnSpPr>
                  <p:spPr>
                    <a:xfrm>
                      <a:off x="5076056" y="1412776"/>
                      <a:ext cx="216024" cy="0"/>
                    </a:xfrm>
                    <a:prstGeom prst="line">
                      <a:avLst/>
                    </a:prstGeom>
                    <a:ln>
                      <a:solidFill>
                        <a:schemeClr val="accent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3" name="Connecteur droit 42"/>
                    <p:cNvCxnSpPr/>
                    <p:nvPr/>
                  </p:nvCxnSpPr>
                  <p:spPr>
                    <a:xfrm flipV="1">
                      <a:off x="5076399" y="1393829"/>
                      <a:ext cx="36000" cy="18000"/>
                    </a:xfrm>
                    <a:prstGeom prst="line">
                      <a:avLst/>
                    </a:prstGeom>
                    <a:ln>
                      <a:solidFill>
                        <a:schemeClr val="accent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4" name="Connecteur droit 43"/>
                    <p:cNvCxnSpPr/>
                    <p:nvPr/>
                  </p:nvCxnSpPr>
                  <p:spPr>
                    <a:xfrm flipH="1" flipV="1">
                      <a:off x="5076056" y="1417182"/>
                      <a:ext cx="36000" cy="18000"/>
                    </a:xfrm>
                    <a:prstGeom prst="line">
                      <a:avLst/>
                    </a:prstGeom>
                    <a:ln>
                      <a:solidFill>
                        <a:schemeClr val="accent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38" name="Groupe 37"/>
                  <p:cNvGrpSpPr/>
                  <p:nvPr/>
                </p:nvGrpSpPr>
                <p:grpSpPr>
                  <a:xfrm rot="13613818">
                    <a:off x="4061644" y="1679331"/>
                    <a:ext cx="216024" cy="41353"/>
                    <a:chOff x="5076056" y="1393829"/>
                    <a:chExt cx="216024" cy="41353"/>
                  </a:xfrm>
                </p:grpSpPr>
                <p:cxnSp>
                  <p:nvCxnSpPr>
                    <p:cNvPr id="39" name="Connecteur droit 38"/>
                    <p:cNvCxnSpPr/>
                    <p:nvPr/>
                  </p:nvCxnSpPr>
                  <p:spPr>
                    <a:xfrm>
                      <a:off x="5076056" y="1412776"/>
                      <a:ext cx="216024" cy="0"/>
                    </a:xfrm>
                    <a:prstGeom prst="line">
                      <a:avLst/>
                    </a:prstGeom>
                    <a:ln>
                      <a:solidFill>
                        <a:schemeClr val="accent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0" name="Connecteur droit 39"/>
                    <p:cNvCxnSpPr/>
                    <p:nvPr/>
                  </p:nvCxnSpPr>
                  <p:spPr>
                    <a:xfrm flipV="1">
                      <a:off x="5076399" y="1393829"/>
                      <a:ext cx="36000" cy="18000"/>
                    </a:xfrm>
                    <a:prstGeom prst="line">
                      <a:avLst/>
                    </a:prstGeom>
                    <a:ln>
                      <a:solidFill>
                        <a:schemeClr val="accent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1" name="Connecteur droit 40"/>
                    <p:cNvCxnSpPr/>
                    <p:nvPr/>
                  </p:nvCxnSpPr>
                  <p:spPr>
                    <a:xfrm flipH="1" flipV="1">
                      <a:off x="5076056" y="1417182"/>
                      <a:ext cx="36000" cy="18000"/>
                    </a:xfrm>
                    <a:prstGeom prst="line">
                      <a:avLst/>
                    </a:prstGeom>
                    <a:ln>
                      <a:solidFill>
                        <a:schemeClr val="accent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</p:grpSp>
      </p:grpSp>
      <p:sp>
        <p:nvSpPr>
          <p:cNvPr id="90" name="Rectangle 89"/>
          <p:cNvSpPr/>
          <p:nvPr/>
        </p:nvSpPr>
        <p:spPr>
          <a:xfrm>
            <a:off x="2915816" y="418665"/>
            <a:ext cx="5904655" cy="31700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>
              <a:buSzPct val="100000"/>
            </a:pPr>
            <a:r>
              <a:rPr lang="en-US" sz="2000" b="1" dirty="0"/>
              <a:t>N</a:t>
            </a:r>
            <a:r>
              <a:rPr lang="en-US" sz="2000" b="1" dirty="0" smtClean="0"/>
              <a:t>on-circular </a:t>
            </a:r>
            <a:r>
              <a:rPr lang="en-US" sz="2000" dirty="0"/>
              <a:t>resistive-wall </a:t>
            </a:r>
            <a:r>
              <a:rPr lang="en-US" sz="2000" dirty="0" smtClean="0"/>
              <a:t>chamber</a:t>
            </a:r>
          </a:p>
          <a:p>
            <a:pPr marL="285750" indent="-285750">
              <a:buSzPct val="100000"/>
              <a:buFont typeface="Arial" pitchFamily="34" charset="0"/>
              <a:buChar char="•"/>
            </a:pPr>
            <a:r>
              <a:rPr lang="en-US" sz="2000" dirty="0" smtClean="0"/>
              <a:t>a </a:t>
            </a:r>
            <a:r>
              <a:rPr lang="en-US" sz="2000" dirty="0"/>
              <a:t>transverse wake is created even if the driving beam stays on </a:t>
            </a:r>
            <a:r>
              <a:rPr lang="en-US" sz="2000" dirty="0" smtClean="0"/>
              <a:t>axis.</a:t>
            </a:r>
            <a:endParaRPr lang="en-US" sz="2000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>
                <a:sym typeface="Wingdings" panose="05000000000000000000" pitchFamily="2" charset="2"/>
              </a:rPr>
              <a:t>Non-oscillating wake fields </a:t>
            </a:r>
            <a:r>
              <a:rPr lang="en-US" sz="2000" dirty="0">
                <a:sym typeface="Wingdings" panose="05000000000000000000" pitchFamily="2" charset="2"/>
              </a:rPr>
              <a:t>add up to build an extremely </a:t>
            </a:r>
            <a:r>
              <a:rPr lang="en-US" sz="2000" dirty="0" smtClean="0">
                <a:sym typeface="Wingdings" panose="05000000000000000000" pitchFamily="2" charset="2"/>
              </a:rPr>
              <a:t>long </a:t>
            </a:r>
            <a:r>
              <a:rPr lang="en-US" sz="2000" dirty="0">
                <a:sym typeface="Wingdings" panose="05000000000000000000" pitchFamily="2" charset="2"/>
              </a:rPr>
              <a:t>range </a:t>
            </a:r>
            <a:r>
              <a:rPr lang="en-US" sz="2000" dirty="0" smtClean="0">
                <a:sym typeface="Wingdings" panose="05000000000000000000" pitchFamily="2" charset="2"/>
              </a:rPr>
              <a:t>field.</a:t>
            </a:r>
            <a:endParaRPr lang="en-US" sz="2000" dirty="0">
              <a:sym typeface="Wingdings" panose="05000000000000000000" pitchFamily="2" charset="2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>
                <a:sym typeface="Wingdings" panose="05000000000000000000" pitchFamily="2" charset="2"/>
              </a:rPr>
              <a:t>Its </a:t>
            </a:r>
            <a:r>
              <a:rPr lang="en-US" sz="2000" dirty="0">
                <a:sym typeface="Wingdings" panose="05000000000000000000" pitchFamily="2" charset="2"/>
              </a:rPr>
              <a:t>leading field component is “</a:t>
            </a:r>
            <a:r>
              <a:rPr lang="en-US" sz="2000" b="1" i="1" dirty="0">
                <a:sym typeface="Wingdings" panose="05000000000000000000" pitchFamily="2" charset="2"/>
              </a:rPr>
              <a:t>quadrupolar</a:t>
            </a:r>
            <a:r>
              <a:rPr lang="en-US" sz="2000" dirty="0">
                <a:sym typeface="Wingdings" panose="05000000000000000000" pitchFamily="2" charset="2"/>
              </a:rPr>
              <a:t>” </a:t>
            </a:r>
            <a:r>
              <a:rPr lang="en-US" sz="2000" dirty="0" smtClean="0">
                <a:sym typeface="Wingdings" panose="05000000000000000000" pitchFamily="2" charset="2"/>
              </a:rPr>
              <a:t>type. Trailing </a:t>
            </a:r>
            <a:r>
              <a:rPr lang="en-US" sz="2000" dirty="0">
                <a:sym typeface="Wingdings" panose="05000000000000000000" pitchFamily="2" charset="2"/>
              </a:rPr>
              <a:t>particles are focused (defocused) </a:t>
            </a:r>
            <a:r>
              <a:rPr lang="en-US" sz="2000" dirty="0" smtClean="0">
                <a:sym typeface="Wingdings" panose="05000000000000000000" pitchFamily="2" charset="2"/>
              </a:rPr>
              <a:t>"</a:t>
            </a:r>
            <a:r>
              <a:rPr lang="en-US" sz="2000" b="1" i="1" dirty="0" smtClean="0">
                <a:sym typeface="Wingdings" panose="05000000000000000000" pitchFamily="2" charset="2"/>
              </a:rPr>
              <a:t>incoherently</a:t>
            </a:r>
            <a:r>
              <a:rPr lang="en-US" sz="2000" dirty="0" smtClean="0">
                <a:sym typeface="Wingdings" panose="05000000000000000000" pitchFamily="2" charset="2"/>
              </a:rPr>
              <a:t>".</a:t>
            </a:r>
            <a:endParaRPr lang="en-US" sz="2000" dirty="0">
              <a:sym typeface="Wingdings" panose="05000000000000000000" pitchFamily="2" charset="2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>
                <a:sym typeface="Wingdings" panose="05000000000000000000" pitchFamily="2" charset="2"/>
              </a:rPr>
              <a:t>Focusing </a:t>
            </a:r>
            <a:r>
              <a:rPr lang="en-US" sz="2000" dirty="0">
                <a:sym typeface="Wingdings" panose="05000000000000000000" pitchFamily="2" charset="2"/>
              </a:rPr>
              <a:t>strength depends linearly on the beam current and on the cross section </a:t>
            </a:r>
            <a:r>
              <a:rPr lang="en-US" sz="2000" dirty="0" smtClean="0">
                <a:sym typeface="Wingdings" panose="05000000000000000000" pitchFamily="2" charset="2"/>
              </a:rPr>
              <a:t>geometry.</a:t>
            </a:r>
            <a:endParaRPr lang="en-US" sz="2000" dirty="0">
              <a:sym typeface="Wingdings" panose="05000000000000000000" pitchFamily="2" charset="2"/>
            </a:endParaRPr>
          </a:p>
        </p:txBody>
      </p:sp>
      <p:sp>
        <p:nvSpPr>
          <p:cNvPr id="91" name="Rectangle 90"/>
          <p:cNvSpPr/>
          <p:nvPr/>
        </p:nvSpPr>
        <p:spPr>
          <a:xfrm>
            <a:off x="612000" y="4941168"/>
            <a:ext cx="7920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1950"/>
            <a:r>
              <a:rPr lang="en-US" sz="1600" i="1" dirty="0"/>
              <a:t>Pioneering </a:t>
            </a:r>
            <a:r>
              <a:rPr lang="en-US" sz="1600" i="1" dirty="0" smtClean="0"/>
              <a:t>studies :</a:t>
            </a:r>
            <a:endParaRPr lang="en-US" sz="1600" i="1" dirty="0"/>
          </a:p>
          <a:p>
            <a:pPr marL="361950"/>
            <a:r>
              <a:rPr lang="en-US" sz="1600" i="1" dirty="0"/>
              <a:t>- K. </a:t>
            </a:r>
            <a:r>
              <a:rPr lang="en-US" sz="1600" i="1" dirty="0" err="1"/>
              <a:t>Yokoya</a:t>
            </a:r>
            <a:r>
              <a:rPr lang="en-US" sz="1600" i="1" dirty="0"/>
              <a:t>, Part. Acc., </a:t>
            </a:r>
            <a:r>
              <a:rPr lang="en-US" sz="1600" b="1" i="1" dirty="0"/>
              <a:t>41</a:t>
            </a:r>
            <a:r>
              <a:rPr lang="en-US" sz="1600" i="1" dirty="0"/>
              <a:t>(1993) 221</a:t>
            </a:r>
          </a:p>
          <a:p>
            <a:pPr marL="361950"/>
            <a:r>
              <a:rPr lang="en-US" sz="1600" i="1" dirty="0"/>
              <a:t>- A. </a:t>
            </a:r>
            <a:r>
              <a:rPr lang="en-US" sz="1600" i="1" dirty="0" err="1"/>
              <a:t>Burov</a:t>
            </a:r>
            <a:r>
              <a:rPr lang="en-US" sz="1600" i="1" dirty="0"/>
              <a:t>, V. </a:t>
            </a:r>
            <a:r>
              <a:rPr lang="en-US" sz="1600" i="1" dirty="0" err="1"/>
              <a:t>Lebedev</a:t>
            </a:r>
            <a:r>
              <a:rPr lang="en-US" sz="1600" i="1" dirty="0"/>
              <a:t> “Transverse Resistive Wall Impedance for Multi-Layer Flat Chambers”, EPAC </a:t>
            </a:r>
            <a:r>
              <a:rPr lang="en-US" sz="1600" i="1" dirty="0" smtClean="0"/>
              <a:t>2002</a:t>
            </a:r>
            <a:endParaRPr lang="en-US" sz="1600" i="1" dirty="0"/>
          </a:p>
          <a:p>
            <a:pPr marL="361950"/>
            <a:r>
              <a:rPr lang="en-US" sz="1600" i="1" dirty="0"/>
              <a:t>- A. Chao, S. </a:t>
            </a:r>
            <a:r>
              <a:rPr lang="en-US" sz="1600" i="1" dirty="0" err="1"/>
              <a:t>Heifets</a:t>
            </a:r>
            <a:r>
              <a:rPr lang="en-US" sz="1600" i="1" dirty="0"/>
              <a:t>, B. </a:t>
            </a:r>
            <a:r>
              <a:rPr lang="en-US" sz="1600" i="1" dirty="0" err="1"/>
              <a:t>Zotter</a:t>
            </a:r>
            <a:r>
              <a:rPr lang="en-US" sz="1600" i="1" dirty="0"/>
              <a:t>, Phys. Rev. ST-AB </a:t>
            </a:r>
            <a:r>
              <a:rPr lang="en-US" sz="1600" b="1" i="1" dirty="0"/>
              <a:t>5</a:t>
            </a:r>
            <a:r>
              <a:rPr lang="en-US" sz="1600" i="1" dirty="0"/>
              <a:t>, 111001 (2002)</a:t>
            </a:r>
          </a:p>
        </p:txBody>
      </p:sp>
    </p:spTree>
    <p:extLst>
      <p:ext uri="{BB962C8B-B14F-4D97-AF65-F5344CB8AC3E}">
        <p14:creationId xmlns:p14="http://schemas.microsoft.com/office/powerpoint/2010/main" val="961948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4" descr="profilqpo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002" t="50446" r="17332" b="12030"/>
          <a:stretch>
            <a:fillRect/>
          </a:stretch>
        </p:blipFill>
        <p:spPr>
          <a:xfrm>
            <a:off x="0" y="1204303"/>
            <a:ext cx="2699792" cy="137648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xtLst/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10"/>
          <a:stretch/>
        </p:blipFill>
        <p:spPr bwMode="auto">
          <a:xfrm>
            <a:off x="6064571" y="1109839"/>
            <a:ext cx="3043933" cy="13667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5" name="Picture 9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61"/>
          <a:stretch/>
        </p:blipFill>
        <p:spPr bwMode="auto">
          <a:xfrm>
            <a:off x="2858507" y="1078468"/>
            <a:ext cx="3182293" cy="1358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777"/>
          <a:stretch/>
        </p:blipFill>
        <p:spPr bwMode="auto">
          <a:xfrm>
            <a:off x="5452998" y="2712686"/>
            <a:ext cx="2606170" cy="3496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36" t="4638" r="26285" b="9849"/>
          <a:stretch/>
        </p:blipFill>
        <p:spPr bwMode="auto">
          <a:xfrm>
            <a:off x="679508" y="2757138"/>
            <a:ext cx="3458904" cy="3496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ZoneTexte 17"/>
          <p:cNvSpPr txBox="1"/>
          <p:nvPr/>
        </p:nvSpPr>
        <p:spPr>
          <a:xfrm>
            <a:off x="5452998" y="5840737"/>
            <a:ext cx="1808252" cy="369332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 err="1" smtClean="0"/>
              <a:t>Length</a:t>
            </a:r>
            <a:r>
              <a:rPr lang="fr-FR" dirty="0" smtClean="0"/>
              <a:t> = 0.082 m</a:t>
            </a:r>
            <a:endParaRPr lang="fr-FR" dirty="0"/>
          </a:p>
        </p:txBody>
      </p:sp>
      <p:sp>
        <p:nvSpPr>
          <p:cNvPr id="19" name="ZoneTexte 18"/>
          <p:cNvSpPr txBox="1"/>
          <p:nvPr/>
        </p:nvSpPr>
        <p:spPr>
          <a:xfrm>
            <a:off x="467544" y="188640"/>
            <a:ext cx="224375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smtClean="0">
                <a:solidFill>
                  <a:schemeClr val="accent1"/>
                </a:solidFill>
              </a:rPr>
              <a:t>Standard </a:t>
            </a:r>
            <a:r>
              <a:rPr lang="fr-FR" sz="2000" b="1" dirty="0" err="1" smtClean="0">
                <a:solidFill>
                  <a:schemeClr val="accent1"/>
                </a:solidFill>
              </a:rPr>
              <a:t>chambers</a:t>
            </a:r>
            <a:endParaRPr lang="fr-FR" sz="2000" b="1" dirty="0" smtClean="0">
              <a:solidFill>
                <a:schemeClr val="accent1"/>
              </a:solidFill>
            </a:endParaRPr>
          </a:p>
          <a:p>
            <a:r>
              <a:rPr lang="fr-FR" sz="2000" dirty="0">
                <a:solidFill>
                  <a:schemeClr val="accent1"/>
                </a:solidFill>
              </a:rPr>
              <a:t>X = 2 x 35 mm</a:t>
            </a:r>
          </a:p>
          <a:p>
            <a:r>
              <a:rPr lang="fr-FR" sz="2000" dirty="0">
                <a:solidFill>
                  <a:schemeClr val="accent1"/>
                </a:solidFill>
              </a:rPr>
              <a:t>Z = 2 x 12.5 </a:t>
            </a:r>
            <a:r>
              <a:rPr lang="fr-FR" sz="2000" dirty="0" smtClean="0">
                <a:solidFill>
                  <a:schemeClr val="accent1"/>
                </a:solidFill>
              </a:rPr>
              <a:t>mm</a:t>
            </a:r>
            <a:endParaRPr lang="fr-FR" sz="2000" dirty="0">
              <a:solidFill>
                <a:schemeClr val="accent1"/>
              </a:solidFill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3203848" y="188640"/>
            <a:ext cx="208909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smtClean="0">
                <a:solidFill>
                  <a:schemeClr val="accent6"/>
                </a:solidFill>
              </a:rPr>
              <a:t>Long</a:t>
            </a:r>
            <a:r>
              <a:rPr lang="fr-FR" sz="2000" b="1" dirty="0" smtClean="0">
                <a:solidFill>
                  <a:schemeClr val="accent1"/>
                </a:solidFill>
              </a:rPr>
              <a:t> SS </a:t>
            </a:r>
            <a:r>
              <a:rPr lang="fr-FR" sz="2000" b="1" dirty="0" err="1" smtClean="0">
                <a:solidFill>
                  <a:schemeClr val="accent1"/>
                </a:solidFill>
              </a:rPr>
              <a:t>chambers</a:t>
            </a:r>
            <a:endParaRPr lang="fr-FR" sz="2000" b="1" dirty="0" smtClean="0">
              <a:solidFill>
                <a:schemeClr val="accent1"/>
              </a:solidFill>
            </a:endParaRPr>
          </a:p>
          <a:p>
            <a:r>
              <a:rPr lang="fr-FR" sz="2000" dirty="0">
                <a:solidFill>
                  <a:schemeClr val="accent1"/>
                </a:solidFill>
              </a:rPr>
              <a:t>X = 2 x </a:t>
            </a:r>
            <a:r>
              <a:rPr lang="fr-FR" sz="2000" dirty="0" smtClean="0">
                <a:solidFill>
                  <a:schemeClr val="accent1"/>
                </a:solidFill>
              </a:rPr>
              <a:t>28 </a:t>
            </a:r>
            <a:r>
              <a:rPr lang="fr-FR" sz="2000" dirty="0">
                <a:solidFill>
                  <a:schemeClr val="accent1"/>
                </a:solidFill>
              </a:rPr>
              <a:t>mm</a:t>
            </a:r>
          </a:p>
          <a:p>
            <a:r>
              <a:rPr lang="fr-FR" sz="2000" b="1" dirty="0">
                <a:solidFill>
                  <a:schemeClr val="accent6"/>
                </a:solidFill>
              </a:rPr>
              <a:t>Z = 2 x </a:t>
            </a:r>
            <a:r>
              <a:rPr lang="fr-FR" sz="2000" b="1" dirty="0" smtClean="0">
                <a:solidFill>
                  <a:schemeClr val="accent6"/>
                </a:solidFill>
              </a:rPr>
              <a:t>7 mm</a:t>
            </a:r>
            <a:endParaRPr lang="fr-FR" sz="2000" b="1" dirty="0">
              <a:solidFill>
                <a:schemeClr val="accent6"/>
              </a:solidFill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6220462" y="188640"/>
            <a:ext cx="248343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smtClean="0">
                <a:solidFill>
                  <a:schemeClr val="accent6"/>
                </a:solidFill>
              </a:rPr>
              <a:t>Medium</a:t>
            </a:r>
            <a:r>
              <a:rPr lang="fr-FR" sz="2000" b="1" dirty="0" smtClean="0">
                <a:solidFill>
                  <a:schemeClr val="accent1"/>
                </a:solidFill>
              </a:rPr>
              <a:t> SS </a:t>
            </a:r>
            <a:r>
              <a:rPr lang="fr-FR" sz="2000" b="1" dirty="0" err="1" smtClean="0">
                <a:solidFill>
                  <a:schemeClr val="accent1"/>
                </a:solidFill>
              </a:rPr>
              <a:t>chambers</a:t>
            </a:r>
            <a:endParaRPr lang="fr-FR" sz="2000" b="1" dirty="0" smtClean="0">
              <a:solidFill>
                <a:schemeClr val="accent1"/>
              </a:solidFill>
            </a:endParaRPr>
          </a:p>
          <a:p>
            <a:r>
              <a:rPr lang="fr-FR" sz="2000" dirty="0">
                <a:solidFill>
                  <a:schemeClr val="accent1"/>
                </a:solidFill>
              </a:rPr>
              <a:t>X = 2 x </a:t>
            </a:r>
            <a:r>
              <a:rPr lang="fr-FR" sz="2000" dirty="0" smtClean="0">
                <a:solidFill>
                  <a:schemeClr val="accent1"/>
                </a:solidFill>
              </a:rPr>
              <a:t>23 </a:t>
            </a:r>
            <a:r>
              <a:rPr lang="fr-FR" sz="2000" dirty="0">
                <a:solidFill>
                  <a:schemeClr val="accent1"/>
                </a:solidFill>
              </a:rPr>
              <a:t>mm</a:t>
            </a:r>
          </a:p>
          <a:p>
            <a:r>
              <a:rPr lang="fr-FR" sz="2000" b="1" dirty="0">
                <a:solidFill>
                  <a:schemeClr val="accent6"/>
                </a:solidFill>
              </a:rPr>
              <a:t>Z = 2 x 5</a:t>
            </a:r>
            <a:r>
              <a:rPr lang="fr-FR" sz="2000" b="1" dirty="0" smtClean="0">
                <a:solidFill>
                  <a:schemeClr val="accent6"/>
                </a:solidFill>
              </a:rPr>
              <a:t> mm</a:t>
            </a:r>
            <a:endParaRPr lang="fr-FR" sz="2000" b="1" dirty="0">
              <a:solidFill>
                <a:schemeClr val="accent6"/>
              </a:solidFill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467544" y="2580791"/>
            <a:ext cx="3882833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chemeClr val="accent6"/>
                </a:solidFill>
              </a:rPr>
              <a:t>Short</a:t>
            </a:r>
            <a:r>
              <a:rPr lang="fr-FR" sz="2000" b="1" dirty="0" smtClean="0">
                <a:solidFill>
                  <a:schemeClr val="accent1"/>
                </a:solidFill>
              </a:rPr>
              <a:t> SS In vacuum U20 undulators</a:t>
            </a:r>
          </a:p>
          <a:p>
            <a:r>
              <a:rPr lang="fr-FR" sz="2000" dirty="0">
                <a:solidFill>
                  <a:schemeClr val="accent1"/>
                </a:solidFill>
              </a:rPr>
              <a:t>X = 2 x </a:t>
            </a:r>
            <a:r>
              <a:rPr lang="fr-FR" sz="2000" dirty="0" smtClean="0">
                <a:solidFill>
                  <a:schemeClr val="accent1"/>
                </a:solidFill>
              </a:rPr>
              <a:t>52.5 mm    </a:t>
            </a:r>
            <a:r>
              <a:rPr lang="fr-FR" sz="2000" b="1" dirty="0" smtClean="0">
                <a:solidFill>
                  <a:schemeClr val="accent6"/>
                </a:solidFill>
              </a:rPr>
              <a:t>Z </a:t>
            </a:r>
            <a:r>
              <a:rPr lang="fr-FR" sz="2000" b="1" dirty="0">
                <a:solidFill>
                  <a:schemeClr val="accent6"/>
                </a:solidFill>
              </a:rPr>
              <a:t>= 2 x </a:t>
            </a:r>
            <a:r>
              <a:rPr lang="fr-FR" sz="2000" b="1" dirty="0" smtClean="0">
                <a:solidFill>
                  <a:schemeClr val="accent6"/>
                </a:solidFill>
              </a:rPr>
              <a:t>2.75 mm</a:t>
            </a:r>
            <a:endParaRPr lang="fr-FR" sz="2000" b="1" dirty="0">
              <a:solidFill>
                <a:schemeClr val="accent6"/>
              </a:solidFill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5364089" y="2580791"/>
            <a:ext cx="3456383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chemeClr val="accent1"/>
                </a:solidFill>
              </a:rPr>
              <a:t>Long SS Vertical Scraper</a:t>
            </a:r>
          </a:p>
          <a:p>
            <a:r>
              <a:rPr lang="fr-FR" sz="2000" dirty="0">
                <a:solidFill>
                  <a:schemeClr val="accent1"/>
                </a:solidFill>
              </a:rPr>
              <a:t>X = 2 x </a:t>
            </a:r>
            <a:r>
              <a:rPr lang="fr-FR" sz="2000" dirty="0" smtClean="0">
                <a:solidFill>
                  <a:schemeClr val="accent1"/>
                </a:solidFill>
              </a:rPr>
              <a:t>35 mm    </a:t>
            </a:r>
            <a:r>
              <a:rPr lang="fr-FR" sz="2000" b="1" dirty="0" smtClean="0">
                <a:solidFill>
                  <a:schemeClr val="accent6"/>
                </a:solidFill>
              </a:rPr>
              <a:t>Z </a:t>
            </a:r>
            <a:r>
              <a:rPr lang="fr-FR" sz="2000" b="1" dirty="0">
                <a:solidFill>
                  <a:schemeClr val="accent6"/>
                </a:solidFill>
              </a:rPr>
              <a:t>= 2 x </a:t>
            </a:r>
            <a:r>
              <a:rPr lang="fr-FR" sz="2000" b="1" dirty="0" smtClean="0">
                <a:solidFill>
                  <a:schemeClr val="accent6"/>
                </a:solidFill>
              </a:rPr>
              <a:t>4.1 mm</a:t>
            </a:r>
            <a:endParaRPr lang="fr-FR" sz="2000" b="1" dirty="0">
              <a:solidFill>
                <a:schemeClr val="accent6"/>
              </a:solidFill>
            </a:endParaRPr>
          </a:p>
        </p:txBody>
      </p:sp>
      <p:cxnSp>
        <p:nvCxnSpPr>
          <p:cNvPr id="24" name="Connecteur droit avec flèche 23"/>
          <p:cNvCxnSpPr/>
          <p:nvPr/>
        </p:nvCxnSpPr>
        <p:spPr>
          <a:xfrm flipV="1">
            <a:off x="5452998" y="4426848"/>
            <a:ext cx="2935426" cy="1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ZoneTexte 24"/>
          <p:cNvSpPr txBox="1"/>
          <p:nvPr/>
        </p:nvSpPr>
        <p:spPr>
          <a:xfrm>
            <a:off x="8333285" y="4242182"/>
            <a:ext cx="3706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e</a:t>
            </a:r>
            <a:r>
              <a:rPr lang="fr-FR" dirty="0" smtClean="0"/>
              <a:t>-</a:t>
            </a:r>
            <a:endParaRPr lang="fr-FR" dirty="0"/>
          </a:p>
        </p:txBody>
      </p:sp>
      <p:sp>
        <p:nvSpPr>
          <p:cNvPr id="26" name="ZoneTexte 25"/>
          <p:cNvSpPr txBox="1"/>
          <p:nvPr/>
        </p:nvSpPr>
        <p:spPr>
          <a:xfrm>
            <a:off x="3402781" y="2213697"/>
            <a:ext cx="1691232" cy="369332"/>
          </a:xfrm>
          <a:prstGeom prst="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 err="1" smtClean="0"/>
              <a:t>Length</a:t>
            </a:r>
            <a:r>
              <a:rPr lang="fr-FR" dirty="0" smtClean="0"/>
              <a:t> = 10.6 m</a:t>
            </a:r>
            <a:endParaRPr lang="fr-FR" dirty="0"/>
          </a:p>
        </p:txBody>
      </p:sp>
      <p:sp>
        <p:nvSpPr>
          <p:cNvPr id="27" name="ZoneTexte 26"/>
          <p:cNvSpPr txBox="1"/>
          <p:nvPr/>
        </p:nvSpPr>
        <p:spPr>
          <a:xfrm>
            <a:off x="6675073" y="2213697"/>
            <a:ext cx="1574214" cy="369332"/>
          </a:xfrm>
          <a:prstGeom prst="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 err="1" smtClean="0"/>
              <a:t>Length</a:t>
            </a:r>
            <a:r>
              <a:rPr lang="fr-FR" dirty="0" smtClean="0"/>
              <a:t> = 5.6 m</a:t>
            </a:r>
            <a:endParaRPr lang="fr-FR" dirty="0"/>
          </a:p>
        </p:txBody>
      </p:sp>
      <p:sp>
        <p:nvSpPr>
          <p:cNvPr id="28" name="ZoneTexte 27"/>
          <p:cNvSpPr txBox="1"/>
          <p:nvPr/>
        </p:nvSpPr>
        <p:spPr>
          <a:xfrm>
            <a:off x="679508" y="5883867"/>
            <a:ext cx="1574214" cy="369332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 err="1" smtClean="0"/>
              <a:t>Length</a:t>
            </a:r>
            <a:r>
              <a:rPr lang="fr-FR" dirty="0" smtClean="0"/>
              <a:t> = 1.8 m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85076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II. THEORY AND NUMERICAL EVALUATION OF INCOHERENT TUNE SHIFTS</a:t>
            </a:r>
            <a:endParaRPr lang="fr-FR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4" name="Obje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9879021"/>
              </p:ext>
            </p:extLst>
          </p:nvPr>
        </p:nvGraphicFramePr>
        <p:xfrm>
          <a:off x="1403648" y="1844824"/>
          <a:ext cx="3419360" cy="72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92" name="Equation" r:id="rId3" imgW="2133600" imgH="444500" progId="Equation.DSMT4">
                  <p:embed/>
                </p:oleObj>
              </mc:Choice>
              <mc:Fallback>
                <p:oleObj name="Equation" r:id="rId3" imgW="2133600" imgH="4445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3648" y="1844824"/>
                        <a:ext cx="3419360" cy="7200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ZoneTexte 4"/>
          <p:cNvSpPr txBox="1"/>
          <p:nvPr/>
        </p:nvSpPr>
        <p:spPr>
          <a:xfrm>
            <a:off x="323528" y="980727"/>
            <a:ext cx="8712968" cy="656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>
              <a:lnSpc>
                <a:spcPts val="2200"/>
              </a:lnSpc>
            </a:pPr>
            <a:r>
              <a:rPr lang="en-GB" sz="1600" dirty="0" smtClean="0">
                <a:sym typeface="Symbol"/>
              </a:rPr>
              <a:t>  </a:t>
            </a:r>
            <a:r>
              <a:rPr lang="en-GB" sz="1600" dirty="0" smtClean="0">
                <a:sym typeface="Symbol"/>
              </a:rPr>
              <a:t>The early</a:t>
            </a:r>
            <a:r>
              <a:rPr lang="en-GB" sz="1600" dirty="0" smtClean="0"/>
              <a:t> </a:t>
            </a:r>
            <a:r>
              <a:rPr lang="en-GB" sz="1600" dirty="0" smtClean="0"/>
              <a:t>studies </a:t>
            </a:r>
            <a:r>
              <a:rPr lang="en-GB" sz="1600" dirty="0" smtClean="0"/>
              <a:t>focused on </a:t>
            </a:r>
            <a:r>
              <a:rPr lang="en-GB" sz="1600" dirty="0" smtClean="0"/>
              <a:t>the incoherent focusing strength felt by a “witness” particle trailing a “source” particle at a distance  </a:t>
            </a:r>
            <a:r>
              <a:rPr lang="en-GB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 </a:t>
            </a:r>
            <a:r>
              <a:rPr lang="en-GB" sz="1600" dirty="0" smtClean="0"/>
              <a:t> behind</a:t>
            </a:r>
            <a:endParaRPr lang="en-GB" sz="1600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7" name="Obje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84106518"/>
              </p:ext>
            </p:extLst>
          </p:nvPr>
        </p:nvGraphicFramePr>
        <p:xfrm>
          <a:off x="1341438" y="2708275"/>
          <a:ext cx="5053012" cy="72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93" name="Equation" r:id="rId5" imgW="3111480" imgH="444240" progId="Equation.DSMT4">
                  <p:embed/>
                </p:oleObj>
              </mc:Choice>
              <mc:Fallback>
                <p:oleObj name="Equation" r:id="rId5" imgW="3111480" imgH="44424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41438" y="2708275"/>
                        <a:ext cx="5053012" cy="7207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ZoneTexte 7"/>
          <p:cNvSpPr txBox="1"/>
          <p:nvPr/>
        </p:nvSpPr>
        <p:spPr>
          <a:xfrm>
            <a:off x="335360" y="3861048"/>
            <a:ext cx="8712968" cy="656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>
              <a:lnSpc>
                <a:spcPts val="2200"/>
              </a:lnSpc>
            </a:pPr>
            <a:r>
              <a:rPr lang="en-GB" sz="1600" dirty="0" smtClean="0">
                <a:sym typeface="Symbol"/>
              </a:rPr>
              <a:t>  </a:t>
            </a:r>
            <a:r>
              <a:rPr lang="en-GB" sz="1600" dirty="0" smtClean="0"/>
              <a:t>However, with the </a:t>
            </a:r>
            <a:r>
              <a:rPr lang="en-GB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GB" sz="16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-1/2</a:t>
            </a:r>
            <a:r>
              <a:rPr lang="en-GB" sz="1600" dirty="0" smtClean="0"/>
              <a:t> dependence that comes from assuming an infinitely thick RW, the summation of fields accumulated over previous turns “diverges”   </a:t>
            </a:r>
            <a:r>
              <a:rPr lang="en-GB" sz="1600" dirty="0" smtClean="0">
                <a:sym typeface="Wingdings" panose="05000000000000000000" pitchFamily="2" charset="2"/>
              </a:rPr>
              <a:t>   Infinite tune shifts!</a:t>
            </a:r>
            <a:endParaRPr lang="en-GB" sz="1600" dirty="0"/>
          </a:p>
        </p:txBody>
      </p:sp>
      <p:sp>
        <p:nvSpPr>
          <p:cNvPr id="9" name="ZoneTexte 8"/>
          <p:cNvSpPr txBox="1"/>
          <p:nvPr/>
        </p:nvSpPr>
        <p:spPr>
          <a:xfrm>
            <a:off x="323528" y="4725144"/>
            <a:ext cx="8449766" cy="1349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>
              <a:lnSpc>
                <a:spcPts val="2200"/>
              </a:lnSpc>
              <a:spcAft>
                <a:spcPts val="500"/>
              </a:spcAft>
            </a:pPr>
            <a:r>
              <a:rPr lang="en-GB" sz="1600" dirty="0" smtClean="0">
                <a:sym typeface="Symbol"/>
              </a:rPr>
              <a:t>  </a:t>
            </a:r>
            <a:r>
              <a:rPr lang="en-GB" sz="1600" dirty="0" smtClean="0"/>
              <a:t>Two groups studied ways to avoid this divergence by considering  a RW of finite thickness and describing the field penetration across the chamber wall:</a:t>
            </a:r>
          </a:p>
          <a:p>
            <a:pPr marL="361950">
              <a:lnSpc>
                <a:spcPts val="2200"/>
              </a:lnSpc>
              <a:spcAft>
                <a:spcPts val="500"/>
              </a:spcAft>
            </a:pPr>
            <a:r>
              <a:rPr lang="en-US" sz="1600" dirty="0" smtClean="0"/>
              <a:t>-  A</a:t>
            </a:r>
            <a:r>
              <a:rPr lang="en-US" sz="1600" dirty="0"/>
              <a:t>. Chao, S. </a:t>
            </a:r>
            <a:r>
              <a:rPr lang="en-US" sz="1600" dirty="0" err="1"/>
              <a:t>Heifets</a:t>
            </a:r>
            <a:r>
              <a:rPr lang="en-US" sz="1600" dirty="0"/>
              <a:t> and B. </a:t>
            </a:r>
            <a:r>
              <a:rPr lang="en-US" sz="1600" dirty="0" err="1"/>
              <a:t>Zotter</a:t>
            </a:r>
            <a:r>
              <a:rPr lang="en-US" sz="1600" dirty="0"/>
              <a:t>, Phys. Rev. ST </a:t>
            </a:r>
            <a:r>
              <a:rPr lang="en-US" sz="1600" dirty="0" err="1"/>
              <a:t>Accel</a:t>
            </a:r>
            <a:r>
              <a:rPr lang="en-US" sz="1600" dirty="0"/>
              <a:t>. Beams </a:t>
            </a:r>
            <a:r>
              <a:rPr lang="en-US" sz="1600" b="1" dirty="0"/>
              <a:t>5</a:t>
            </a:r>
            <a:r>
              <a:rPr lang="en-US" sz="1600" dirty="0"/>
              <a:t>, 111001 (2002)</a:t>
            </a:r>
            <a:endParaRPr lang="en-GB" sz="1600" dirty="0"/>
          </a:p>
          <a:p>
            <a:pPr marL="361950">
              <a:lnSpc>
                <a:spcPts val="2200"/>
              </a:lnSpc>
              <a:spcAft>
                <a:spcPts val="500"/>
              </a:spcAft>
            </a:pPr>
            <a:r>
              <a:rPr lang="en-US" sz="1600" dirty="0" smtClean="0"/>
              <a:t>-  Y</a:t>
            </a:r>
            <a:r>
              <a:rPr lang="en-US" sz="1600" dirty="0"/>
              <a:t>. </a:t>
            </a:r>
            <a:r>
              <a:rPr lang="en-US" sz="1600" dirty="0" err="1"/>
              <a:t>Shobuda</a:t>
            </a:r>
            <a:r>
              <a:rPr lang="en-US" sz="1600" dirty="0"/>
              <a:t> and K. Yokoya, Phys. Rev. E </a:t>
            </a:r>
            <a:r>
              <a:rPr lang="en-US" sz="1600" b="1" dirty="0"/>
              <a:t>66</a:t>
            </a:r>
            <a:r>
              <a:rPr lang="en-US" sz="1600" dirty="0"/>
              <a:t>, 056501 (2002</a:t>
            </a:r>
            <a:r>
              <a:rPr lang="en-US" sz="1600" dirty="0" smtClean="0"/>
              <a:t>)</a:t>
            </a:r>
            <a:endParaRPr lang="en-GB" sz="1600" dirty="0"/>
          </a:p>
        </p:txBody>
      </p:sp>
      <p:sp>
        <p:nvSpPr>
          <p:cNvPr id="10" name="ZoneTexte 9"/>
          <p:cNvSpPr txBox="1"/>
          <p:nvPr/>
        </p:nvSpPr>
        <p:spPr>
          <a:xfrm>
            <a:off x="6300192" y="2948583"/>
            <a:ext cx="20162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for a flat chamber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500782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323528" y="476672"/>
            <a:ext cx="8712968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00"/>
              </a:spcAft>
            </a:pPr>
            <a:r>
              <a:rPr lang="en-GB" sz="1600" u="sng" dirty="0" smtClean="0">
                <a:sym typeface="Symbol"/>
              </a:rPr>
              <a:t>  </a:t>
            </a:r>
            <a:r>
              <a:rPr lang="en-GB" sz="1600" u="sng" dirty="0" smtClean="0"/>
              <a:t>Model of Chao, </a:t>
            </a:r>
            <a:r>
              <a:rPr lang="en-GB" sz="1600" u="sng" dirty="0" err="1" smtClean="0"/>
              <a:t>Heifets</a:t>
            </a:r>
            <a:r>
              <a:rPr lang="en-GB" sz="1600" u="sng" dirty="0" smtClean="0"/>
              <a:t> and </a:t>
            </a:r>
            <a:r>
              <a:rPr lang="en-GB" sz="1600" u="sng" dirty="0" err="1" smtClean="0"/>
              <a:t>Zotter</a:t>
            </a:r>
            <a:r>
              <a:rPr lang="en-GB" sz="1600" dirty="0" smtClean="0"/>
              <a:t>:</a:t>
            </a:r>
          </a:p>
          <a:p>
            <a:pPr marL="266700" indent="-180975">
              <a:spcAft>
                <a:spcPts val="300"/>
              </a:spcAft>
            </a:pPr>
            <a:r>
              <a:rPr lang="en-GB" sz="1600" dirty="0" smtClean="0"/>
              <a:t>-  Made use of the exponential decay known for a circular cross section chamber </a:t>
            </a:r>
            <a:r>
              <a:rPr lang="en-GB" sz="1600" dirty="0" smtClean="0"/>
              <a:t>by assuming </a:t>
            </a:r>
            <a:r>
              <a:rPr lang="en-GB" sz="1600" dirty="0" smtClean="0"/>
              <a:t>that the time-dependence should not be much different for flat chambers. </a:t>
            </a:r>
          </a:p>
          <a:p>
            <a:pPr marL="266700" indent="-180975">
              <a:spcAft>
                <a:spcPts val="300"/>
              </a:spcAft>
            </a:pPr>
            <a:r>
              <a:rPr lang="en-GB" sz="1600" dirty="0" smtClean="0"/>
              <a:t>-  Assumed the initial  </a:t>
            </a:r>
            <a:r>
              <a:rPr lang="en-GB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GB" sz="1600" i="1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GB" sz="16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1/2</a:t>
            </a:r>
            <a:r>
              <a:rPr lang="en-GB" sz="1600" dirty="0" smtClean="0"/>
              <a:t>-dependent decay </a:t>
            </a:r>
            <a:r>
              <a:rPr lang="en-GB" sz="1600" dirty="0" smtClean="0"/>
              <a:t>prior to exponential regime makes negligible contribution</a:t>
            </a:r>
            <a:endParaRPr lang="en-GB" sz="1600" dirty="0"/>
          </a:p>
        </p:txBody>
      </p:sp>
      <p:graphicFrame>
        <p:nvGraphicFramePr>
          <p:cNvPr id="3" name="Obje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719715"/>
              </p:ext>
            </p:extLst>
          </p:nvPr>
        </p:nvGraphicFramePr>
        <p:xfrm>
          <a:off x="884362" y="1772816"/>
          <a:ext cx="5170053" cy="72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96" name="Équation" r:id="rId3" imgW="3708360" imgH="507960" progId="Equation.3">
                  <p:embed/>
                </p:oleObj>
              </mc:Choice>
              <mc:Fallback>
                <p:oleObj name="Équation" r:id="rId3" imgW="3708360" imgH="507960" progId="Equation.3">
                  <p:embed/>
                  <p:pic>
                    <p:nvPicPr>
                      <p:cNvPr id="0" name="Obje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84362" y="1772816"/>
                        <a:ext cx="5170053" cy="720000"/>
                      </a:xfrm>
                      <a:prstGeom prst="rect">
                        <a:avLst/>
                      </a:prstGeom>
                      <a:noFill/>
                      <a:ln w="19050">
                        <a:solidFill>
                          <a:schemeClr val="accent1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ZoneTexte 3"/>
          <p:cNvSpPr txBox="1"/>
          <p:nvPr/>
        </p:nvSpPr>
        <p:spPr>
          <a:xfrm>
            <a:off x="899592" y="2636912"/>
            <a:ext cx="75608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ym typeface="Wingdings" panose="05000000000000000000" pitchFamily="2" charset="2"/>
              </a:rPr>
              <a:t>   Resultant tune shifts do not depend on the resistivity </a:t>
            </a:r>
            <a:r>
              <a:rPr lang="en-GB" sz="1600" i="1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r</a:t>
            </a:r>
            <a:r>
              <a:rPr lang="en-GB" sz="1600" i="1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R</a:t>
            </a:r>
            <a:r>
              <a:rPr lang="en-GB" sz="1600" dirty="0" smtClean="0">
                <a:sym typeface="Wingdings" panose="05000000000000000000" pitchFamily="2" charset="2"/>
              </a:rPr>
              <a:t>  nor </a:t>
            </a:r>
            <a:r>
              <a:rPr lang="en-GB" sz="1600" dirty="0" smtClean="0">
                <a:sym typeface="Wingdings" panose="05000000000000000000" pitchFamily="2" charset="2"/>
              </a:rPr>
              <a:t>wall </a:t>
            </a:r>
            <a:r>
              <a:rPr lang="en-GB" sz="1600" dirty="0" smtClean="0">
                <a:sym typeface="Wingdings" panose="05000000000000000000" pitchFamily="2" charset="2"/>
              </a:rPr>
              <a:t>thickness </a:t>
            </a:r>
            <a:r>
              <a:rPr lang="en-GB" sz="1600" i="1" dirty="0" smtClean="0">
                <a:sym typeface="Wingdings" panose="05000000000000000000" pitchFamily="2" charset="2"/>
              </a:rPr>
              <a:t>d</a:t>
            </a:r>
            <a:endParaRPr lang="en-GB" sz="1600" i="1" dirty="0"/>
          </a:p>
        </p:txBody>
      </p:sp>
      <p:sp>
        <p:nvSpPr>
          <p:cNvPr id="5" name="ZoneTexte 4"/>
          <p:cNvSpPr txBox="1"/>
          <p:nvPr/>
        </p:nvSpPr>
        <p:spPr>
          <a:xfrm>
            <a:off x="308670" y="3356992"/>
            <a:ext cx="8424936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00"/>
              </a:spcAft>
            </a:pPr>
            <a:r>
              <a:rPr lang="en-GB" sz="1600" u="sng" dirty="0" smtClean="0">
                <a:sym typeface="Symbol"/>
              </a:rPr>
              <a:t>  </a:t>
            </a:r>
            <a:r>
              <a:rPr lang="en-GB" sz="1600" u="sng" dirty="0" smtClean="0"/>
              <a:t>Model of </a:t>
            </a:r>
            <a:r>
              <a:rPr lang="en-GB" sz="1600" u="sng" dirty="0" err="1" smtClean="0"/>
              <a:t>Shobuda</a:t>
            </a:r>
            <a:r>
              <a:rPr lang="en-GB" sz="1600" u="sng" dirty="0" smtClean="0"/>
              <a:t> and Yokoya</a:t>
            </a:r>
            <a:r>
              <a:rPr lang="en-GB" sz="1600" dirty="0" smtClean="0"/>
              <a:t>:</a:t>
            </a:r>
          </a:p>
          <a:p>
            <a:pPr marL="266700" indent="-180975">
              <a:spcAft>
                <a:spcPts val="300"/>
              </a:spcAft>
            </a:pPr>
            <a:r>
              <a:rPr lang="en-GB" sz="1600" dirty="0" smtClean="0"/>
              <a:t>-  Solved EM fields in a one-dimensional system assuming application to flat chambers </a:t>
            </a:r>
          </a:p>
          <a:p>
            <a:pPr marL="266700" indent="-180975">
              <a:spcAft>
                <a:spcPts val="300"/>
              </a:spcAft>
            </a:pPr>
            <a:r>
              <a:rPr lang="en-GB" sz="1600" dirty="0" smtClean="0"/>
              <a:t>-  As expected, a faster decay than </a:t>
            </a:r>
            <a:r>
              <a:rPr lang="en-GB" sz="1600" dirty="0" smtClean="0"/>
              <a:t> </a:t>
            </a:r>
            <a:r>
              <a:rPr lang="en-GB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GB" sz="1600" i="1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GB" sz="16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1/2 </a:t>
            </a:r>
            <a:r>
              <a:rPr lang="en-GB" sz="1600" dirty="0"/>
              <a:t> </a:t>
            </a:r>
            <a:r>
              <a:rPr lang="en-GB" sz="1600" dirty="0" smtClean="0"/>
              <a:t>is derived </a:t>
            </a:r>
            <a:endParaRPr lang="en-GB" sz="1600" dirty="0"/>
          </a:p>
        </p:txBody>
      </p:sp>
      <p:graphicFrame>
        <p:nvGraphicFramePr>
          <p:cNvPr id="6" name="Obje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90372257"/>
              </p:ext>
            </p:extLst>
          </p:nvPr>
        </p:nvGraphicFramePr>
        <p:xfrm>
          <a:off x="899592" y="4437112"/>
          <a:ext cx="3499412" cy="72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97" name="Équation" r:id="rId5" imgW="2273300" imgH="457200" progId="Equation.3">
                  <p:embed/>
                </p:oleObj>
              </mc:Choice>
              <mc:Fallback>
                <p:oleObj name="Équation" r:id="rId5" imgW="2273300" imgH="457200" progId="Equation.3">
                  <p:embed/>
                  <p:pic>
                    <p:nvPicPr>
                      <p:cNvPr id="0" name="Obje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9592" y="4437112"/>
                        <a:ext cx="3499412" cy="720000"/>
                      </a:xfrm>
                      <a:prstGeom prst="rect">
                        <a:avLst/>
                      </a:prstGeom>
                      <a:noFill/>
                      <a:ln w="19050">
                        <a:solidFill>
                          <a:schemeClr val="accent1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ZoneTexte 6"/>
          <p:cNvSpPr txBox="1"/>
          <p:nvPr/>
        </p:nvSpPr>
        <p:spPr>
          <a:xfrm>
            <a:off x="539552" y="5316040"/>
            <a:ext cx="51845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1950" indent="-361950"/>
            <a:r>
              <a:rPr lang="en-GB" sz="1600" dirty="0" smtClean="0">
                <a:sym typeface="Wingdings" panose="05000000000000000000" pitchFamily="2" charset="2"/>
              </a:rPr>
              <a:t>   Resultant tune shifts do not depend on the resistivity, but depends linearly on the wall </a:t>
            </a:r>
            <a:r>
              <a:rPr lang="en-GB" sz="1600" dirty="0" smtClean="0">
                <a:sym typeface="Wingdings" panose="05000000000000000000" pitchFamily="2" charset="2"/>
              </a:rPr>
              <a:t>thickness  </a:t>
            </a:r>
            <a:r>
              <a:rPr lang="en-GB" sz="1600" i="1" dirty="0" smtClean="0">
                <a:sym typeface="Wingdings" panose="05000000000000000000" pitchFamily="2" charset="2"/>
              </a:rPr>
              <a:t>d</a:t>
            </a:r>
            <a:endParaRPr lang="en-GB" sz="1600" i="1" dirty="0"/>
          </a:p>
        </p:txBody>
      </p:sp>
      <p:pic>
        <p:nvPicPr>
          <p:cNvPr id="14347" name="Picture 1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50" y="4077072"/>
            <a:ext cx="2304256" cy="2147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ZoneTexte 7"/>
          <p:cNvSpPr txBox="1"/>
          <p:nvPr/>
        </p:nvSpPr>
        <p:spPr>
          <a:xfrm>
            <a:off x="5932722" y="4725144"/>
            <a:ext cx="1087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/>
              <a:t>Beam in this region</a:t>
            </a:r>
            <a:endParaRPr lang="en-GB" sz="1400" i="1" dirty="0"/>
          </a:p>
        </p:txBody>
      </p:sp>
      <p:sp>
        <p:nvSpPr>
          <p:cNvPr id="9" name="Rectangle 8"/>
          <p:cNvSpPr/>
          <p:nvPr/>
        </p:nvSpPr>
        <p:spPr>
          <a:xfrm>
            <a:off x="7380312" y="4264933"/>
            <a:ext cx="360040" cy="1540331"/>
          </a:xfrm>
          <a:prstGeom prst="rect">
            <a:avLst/>
          </a:prstGeom>
          <a:solidFill>
            <a:schemeClr val="accent6">
              <a:lumMod val="20000"/>
              <a:lumOff val="8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496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395536" y="990601"/>
            <a:ext cx="8496944" cy="4401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fr-FR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Numerical</a:t>
            </a:r>
            <a:r>
              <a:rPr kumimoji="0" lang="en-US" altLang="fr-FR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calculations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fr-FR" sz="2000" baseline="0" dirty="0">
              <a:ea typeface="Calibri" pitchFamily="34" charset="0"/>
              <a:cs typeface="Times New Roman" pitchFamily="18" charset="0"/>
            </a:endParaRPr>
          </a:p>
          <a:p>
            <a:pPr marL="180975" marR="0" lvl="0" indent="-180975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fr-F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  <a:sym typeface="Symbol"/>
              </a:rPr>
              <a:t>  </a:t>
            </a:r>
            <a:r>
              <a:rPr kumimoji="0" lang="en-US" altLang="fr-F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With a program we developed at SOLEIL, the overall incoherent focusing felt by a particle circulating in the ring is calculated by evaluating the effective wake field of vacuum chambers piecewise.</a:t>
            </a:r>
          </a:p>
          <a:p>
            <a:pPr marL="180975" marR="0" lvl="0" indent="-180975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fr-FR" sz="2000" dirty="0">
              <a:ea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2000" dirty="0" smtClean="0">
                <a:ea typeface="Calibri" pitchFamily="34" charset="0"/>
                <a:cs typeface="Times New Roman" pitchFamily="18" charset="0"/>
                <a:sym typeface="Symbol"/>
              </a:rPr>
              <a:t>  </a:t>
            </a:r>
            <a:r>
              <a:rPr kumimoji="0" lang="en-US" altLang="fr-F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The database is composed of :</a:t>
            </a:r>
          </a:p>
          <a:p>
            <a:pPr marL="361950" lvl="0" indent="-180975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2000" dirty="0" smtClean="0">
                <a:ea typeface="Calibri" pitchFamily="34" charset="0"/>
                <a:cs typeface="Times New Roman" pitchFamily="18" charset="0"/>
              </a:rPr>
              <a:t>-  A</a:t>
            </a:r>
            <a:r>
              <a:rPr kumimoji="0" lang="en-US" altLang="fr-F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realistic chamber configuration around the ring with specific information on  </a:t>
            </a:r>
            <a:r>
              <a:rPr kumimoji="0" lang="en-US" altLang="fr-F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  <a:sym typeface="Symbol"/>
              </a:rPr>
              <a:t></a:t>
            </a:r>
            <a:r>
              <a:rPr kumimoji="0" lang="en-US" altLang="fr-FR" sz="20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W</a:t>
            </a:r>
            <a:r>
              <a:rPr kumimoji="0" lang="en-US" altLang="fr-FR" sz="2000" b="0" i="1" u="none" strike="noStrike" cap="none" normalizeH="0" baseline="-25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x</a:t>
            </a:r>
            <a:r>
              <a:rPr kumimoji="0" lang="en-US" altLang="fr-F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/ </a:t>
            </a:r>
            <a:r>
              <a:rPr lang="en-US" altLang="fr-FR" sz="2000" dirty="0" smtClean="0">
                <a:ea typeface="Calibri" pitchFamily="34" charset="0"/>
                <a:cs typeface="Times New Roman" pitchFamily="18" charset="0"/>
                <a:sym typeface="Symbol"/>
              </a:rPr>
              <a:t></a:t>
            </a:r>
            <a:r>
              <a:rPr kumimoji="0" lang="en-US" altLang="fr-FR" sz="20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x</a:t>
            </a:r>
            <a:r>
              <a:rPr kumimoji="0" lang="en-US" altLang="fr-FR" sz="2000" b="0" i="1" u="none" strike="noStrike" cap="none" normalizeH="0" baseline="-25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w</a:t>
            </a:r>
            <a:endParaRPr kumimoji="0" lang="en-US" altLang="fr-FR" sz="2000" b="0" i="1" u="none" strike="noStrike" cap="none" normalizeH="0" baseline="-2500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itchFamily="34" charset="0"/>
              <a:cs typeface="Times New Roman" panose="02020603050405020304" pitchFamily="18" charset="0"/>
            </a:endParaRPr>
          </a:p>
          <a:p>
            <a:pPr marL="361950" marR="0" lvl="0" indent="-180975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altLang="fr-FR" sz="2000" dirty="0" smtClean="0">
                <a:ea typeface="Calibri" pitchFamily="34" charset="0"/>
                <a:cs typeface="Times New Roman" pitchFamily="18" charset="0"/>
              </a:rPr>
              <a:t>-  W</a:t>
            </a:r>
            <a:r>
              <a:rPr kumimoji="0" lang="en-US" altLang="fr-F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all resistivity and thickness </a:t>
            </a:r>
          </a:p>
          <a:p>
            <a:pPr marL="361950" marR="0" lvl="0" indent="-180975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altLang="fr-FR" sz="2000" dirty="0" smtClean="0">
                <a:ea typeface="Calibri" pitchFamily="34" charset="0"/>
                <a:cs typeface="Times New Roman" pitchFamily="18" charset="0"/>
              </a:rPr>
              <a:t>-  L</a:t>
            </a:r>
            <a:r>
              <a:rPr kumimoji="0" lang="en-US" altLang="fr-F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ocal integrated beta functions at the chamber location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US" altLang="fr-FR" sz="2000" dirty="0" smtClean="0">
              <a:ea typeface="Calibri" pitchFamily="34" charset="0"/>
              <a:cs typeface="Times New Roman" pitchFamily="18" charset="0"/>
              <a:sym typeface="Symbol"/>
            </a:endParaRPr>
          </a:p>
          <a:p>
            <a:pPr marL="180975" lvl="0" indent="-180975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2000" dirty="0" smtClean="0">
                <a:ea typeface="Calibri" pitchFamily="34" charset="0"/>
                <a:cs typeface="Times New Roman" pitchFamily="18" charset="0"/>
                <a:sym typeface="Symbol"/>
              </a:rPr>
              <a:t>  </a:t>
            </a:r>
            <a:r>
              <a:rPr lang="en-US" altLang="fr-FR" sz="2000" dirty="0">
                <a:ea typeface="Calibri" pitchFamily="34" charset="0"/>
                <a:cs typeface="Times New Roman" pitchFamily="18" charset="0"/>
                <a:sym typeface="Symbol"/>
              </a:rPr>
              <a:t>I</a:t>
            </a:r>
            <a:r>
              <a:rPr lang="en-US" altLang="fr-FR" sz="2000" dirty="0">
                <a:ea typeface="Calibri" pitchFamily="34" charset="0"/>
                <a:cs typeface="Times New Roman" pitchFamily="18" charset="0"/>
              </a:rPr>
              <a:t>n particular, the different time dependence of the field decay of the two models was well taken </a:t>
            </a:r>
            <a:r>
              <a:rPr lang="en-US" altLang="fr-FR" sz="2000">
                <a:ea typeface="Calibri" pitchFamily="34" charset="0"/>
                <a:cs typeface="Times New Roman" pitchFamily="18" charset="0"/>
              </a:rPr>
              <a:t>into </a:t>
            </a:r>
            <a:r>
              <a:rPr lang="en-US" altLang="fr-FR" sz="2000" smtClean="0">
                <a:ea typeface="Calibri" pitchFamily="34" charset="0"/>
                <a:cs typeface="Times New Roman" pitchFamily="18" charset="0"/>
              </a:rPr>
              <a:t>account.</a:t>
            </a:r>
            <a:endParaRPr lang="en-US" altLang="fr-FR" sz="2000" dirty="0">
              <a:ea typeface="Calibri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5573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chemeClr val="accent1">
                    <a:lumMod val="50000"/>
                  </a:schemeClr>
                </a:solidFill>
              </a:rPr>
              <a:t>III. ANALYSIS OF MEASURED TUNE SHIFTS AND ORBIT RESPONSE MATRIX IN 4/4 MULTIBUNCH FILLING</a:t>
            </a:r>
            <a:endParaRPr lang="fr-FR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3073" name="Imag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000" y="2555247"/>
            <a:ext cx="4320000" cy="2817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5220072" y="4406439"/>
            <a:ext cx="3816424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fr-FR" sz="1400" b="0" i="1" u="none" strike="noStrike" cap="none" normalizeH="0" baseline="0" dirty="0" smtClean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rPr>
              <a:t> (The precision on tune measured values is 1 10</a:t>
            </a:r>
            <a:r>
              <a:rPr kumimoji="0" lang="en-GB" altLang="fr-FR" sz="1400" b="0" i="1" u="none" strike="noStrike" cap="none" normalizeH="0" baseline="30000" dirty="0" smtClean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rPr>
              <a:t>-4</a:t>
            </a:r>
            <a:r>
              <a:rPr lang="en-GB" altLang="fr-FR" sz="1400" i="1" dirty="0">
                <a:ea typeface="Calibri" pitchFamily="34" charset="0"/>
                <a:cs typeface="Times New Roman" pitchFamily="18" charset="0"/>
              </a:rPr>
              <a:t>)</a:t>
            </a:r>
            <a:r>
              <a:rPr kumimoji="0" lang="en-GB" altLang="fr-FR" sz="1400" b="0" i="1" u="none" strike="noStrike" cap="none" normalizeH="0" baseline="0" dirty="0" smtClean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rPr>
              <a:t> </a:t>
            </a:r>
            <a:endParaRPr kumimoji="0" lang="fr-FR" altLang="fr-FR" sz="700" b="0" i="1" u="none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12000" y="1496978"/>
            <a:ext cx="7920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kumimoji="0" lang="en-GB" altLang="fr-FR" sz="2000" b="0" i="0" u="none" strike="noStrike" cap="none" normalizeH="0" baseline="0" dirty="0" smtClean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rPr>
              <a:t>Incoherent </a:t>
            </a:r>
            <a:r>
              <a:rPr kumimoji="0" lang="en-GB" altLang="fr-FR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Calibri" pitchFamily="34" charset="0"/>
                <a:cs typeface="Times New Roman" pitchFamily="18" charset="0"/>
              </a:rPr>
              <a:t>horizontal</a:t>
            </a:r>
            <a:r>
              <a:rPr kumimoji="0" lang="en-GB" altLang="fr-FR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GB" altLang="fr-FR" sz="2000" b="0" i="0" u="none" strike="noStrike" cap="none" normalizeH="0" baseline="0" dirty="0" smtClean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rPr>
              <a:t>and </a:t>
            </a:r>
            <a:r>
              <a:rPr kumimoji="0" lang="en-GB" altLang="fr-FR" sz="2000" b="1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ea typeface="Calibri" pitchFamily="34" charset="0"/>
                <a:cs typeface="Times New Roman" pitchFamily="18" charset="0"/>
              </a:rPr>
              <a:t>vertical</a:t>
            </a:r>
            <a:r>
              <a:rPr kumimoji="0" lang="en-GB" altLang="fr-FR" sz="2000" b="0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GB" altLang="fr-FR" sz="2000" b="0" i="0" u="none" strike="noStrike" cap="none" normalizeH="0" baseline="0" dirty="0" smtClean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rPr>
              <a:t>tune shifts versus total beam current in the 4/4 multibunch filling. </a:t>
            </a:r>
            <a:endParaRPr lang="fr-FR" sz="2000" dirty="0"/>
          </a:p>
        </p:txBody>
      </p:sp>
      <p:sp>
        <p:nvSpPr>
          <p:cNvPr id="7" name="Rectangle 6"/>
          <p:cNvSpPr/>
          <p:nvPr/>
        </p:nvSpPr>
        <p:spPr>
          <a:xfrm>
            <a:off x="5652120" y="3187240"/>
            <a:ext cx="11338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en-GB" altLang="fr-FR" b="0" i="0" u="none" strike="noStrike" cap="none" normalizeH="0" baseline="0" dirty="0" smtClean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rPr>
              <a:t>Measured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4788024" y="2642534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 </a:t>
            </a:r>
            <a:r>
              <a:rPr lang="it-IT" dirty="0" smtClean="0">
                <a:effectLst/>
              </a:rPr>
              <a:t>Model Chao et al.</a:t>
            </a:r>
            <a:endParaRPr lang="fr-FR" dirty="0">
              <a:ea typeface="Calibri"/>
              <a:cs typeface="Times New Roman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516216" y="3552781"/>
            <a:ext cx="2228495" cy="3921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it-IT" dirty="0" smtClean="0">
                <a:effectLst/>
              </a:rPr>
              <a:t>Model Shobuda et al.</a:t>
            </a:r>
            <a:endParaRPr lang="fr-FR" dirty="0">
              <a:effectLst/>
              <a:ea typeface="Calibri"/>
              <a:cs typeface="Times New Roman"/>
            </a:endParaRPr>
          </a:p>
        </p:txBody>
      </p:sp>
      <p:cxnSp>
        <p:nvCxnSpPr>
          <p:cNvPr id="11" name="Connecteur droit avec flèche 10"/>
          <p:cNvCxnSpPr/>
          <p:nvPr/>
        </p:nvCxnSpPr>
        <p:spPr>
          <a:xfrm flipH="1" flipV="1">
            <a:off x="4211960" y="2827200"/>
            <a:ext cx="576064" cy="3166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/>
          <p:cNvCxnSpPr/>
          <p:nvPr/>
        </p:nvCxnSpPr>
        <p:spPr>
          <a:xfrm flipH="1">
            <a:off x="4139952" y="2858868"/>
            <a:ext cx="648072" cy="169652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avec flèche 18"/>
          <p:cNvCxnSpPr/>
          <p:nvPr/>
        </p:nvCxnSpPr>
        <p:spPr>
          <a:xfrm flipH="1">
            <a:off x="4247964" y="3340238"/>
            <a:ext cx="133214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avec flèche 19"/>
          <p:cNvCxnSpPr/>
          <p:nvPr/>
        </p:nvCxnSpPr>
        <p:spPr>
          <a:xfrm flipH="1">
            <a:off x="4211960" y="3340238"/>
            <a:ext cx="1368152" cy="71109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avec flèche 24"/>
          <p:cNvCxnSpPr>
            <a:stCxn id="9" idx="1"/>
          </p:cNvCxnSpPr>
          <p:nvPr/>
        </p:nvCxnSpPr>
        <p:spPr>
          <a:xfrm flipH="1" flipV="1">
            <a:off x="4112332" y="3521113"/>
            <a:ext cx="2403884" cy="22774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avec flèche 25"/>
          <p:cNvCxnSpPr>
            <a:stCxn id="9" idx="1"/>
          </p:cNvCxnSpPr>
          <p:nvPr/>
        </p:nvCxnSpPr>
        <p:spPr>
          <a:xfrm flipH="1">
            <a:off x="4112332" y="3748861"/>
            <a:ext cx="2403884" cy="15845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8630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4926</TotalTime>
  <Words>1814</Words>
  <Application>Microsoft Office PowerPoint</Application>
  <PresentationFormat>Affichage à l'écran (4:3)</PresentationFormat>
  <Paragraphs>225</Paragraphs>
  <Slides>21</Slides>
  <Notes>0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2</vt:i4>
      </vt:variant>
      <vt:variant>
        <vt:lpstr>Titres des diapositives</vt:lpstr>
      </vt:variant>
      <vt:variant>
        <vt:i4>21</vt:i4>
      </vt:variant>
    </vt:vector>
  </HeadingPairs>
  <TitlesOfParts>
    <vt:vector size="24" baseType="lpstr">
      <vt:lpstr>Thème Office</vt:lpstr>
      <vt:lpstr>Equation</vt:lpstr>
      <vt:lpstr>Équation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Synchrotron SOLEIL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Brunelle</dc:creator>
  <cp:lastModifiedBy>NAGAOKA</cp:lastModifiedBy>
  <cp:revision>93</cp:revision>
  <dcterms:created xsi:type="dcterms:W3CDTF">2016-01-18T09:37:50Z</dcterms:created>
  <dcterms:modified xsi:type="dcterms:W3CDTF">2016-02-09T20:58:59Z</dcterms:modified>
</cp:coreProperties>
</file>