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2" r:id="rId2"/>
    <p:sldId id="264" r:id="rId3"/>
    <p:sldId id="265" r:id="rId4"/>
    <p:sldId id="275" r:id="rId5"/>
    <p:sldId id="267" r:id="rId6"/>
    <p:sldId id="276" r:id="rId7"/>
    <p:sldId id="277" r:id="rId8"/>
    <p:sldId id="278" r:id="rId9"/>
    <p:sldId id="279" r:id="rId10"/>
    <p:sldId id="280" r:id="rId11"/>
    <p:sldId id="281" r:id="rId12"/>
    <p:sldId id="289" r:id="rId13"/>
    <p:sldId id="283" r:id="rId14"/>
    <p:sldId id="284" r:id="rId15"/>
    <p:sldId id="288" r:id="rId16"/>
    <p:sldId id="285" r:id="rId17"/>
    <p:sldId id="286" r:id="rId18"/>
    <p:sldId id="287" r:id="rId19"/>
    <p:sldId id="290" r:id="rId20"/>
    <p:sldId id="263" r:id="rId21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orient="horz" pos="288">
          <p15:clr>
            <a:srgbClr val="A4A3A4"/>
          </p15:clr>
        </p15:guide>
        <p15:guide id="3" orient="horz" pos="3312">
          <p15:clr>
            <a:srgbClr val="A4A3A4"/>
          </p15:clr>
        </p15:guide>
        <p15:guide id="4" orient="horz" pos="855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ZZO Simone" initials="L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555"/>
    <a:srgbClr val="2424FA"/>
    <a:srgbClr val="EAEFF7"/>
    <a:srgbClr val="D2DEEF"/>
    <a:srgbClr val="6F6FD5"/>
    <a:srgbClr val="ED7703"/>
    <a:srgbClr val="132577"/>
    <a:srgbClr val="4E5B99"/>
    <a:srgbClr val="B7B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666" y="114"/>
      </p:cViewPr>
      <p:guideLst>
        <p:guide orient="horz" pos="1800"/>
        <p:guide orient="horz" pos="288"/>
        <p:guide orient="horz" pos="3312"/>
        <p:guide orient="horz" pos="855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26/01/2016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2246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729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7313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827089" y="1"/>
            <a:ext cx="7489825" cy="457729"/>
          </a:xfrm>
          <a:noFill/>
        </p:spPr>
        <p:txBody>
          <a:bodyPr anchor="b" anchorCtr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827088" y="457729"/>
            <a:ext cx="7489825" cy="479558"/>
          </a:xfrm>
        </p:spPr>
        <p:txBody>
          <a:bodyPr/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3351600" y="915000"/>
            <a:ext cx="5612400" cy="2970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915000"/>
            <a:ext cx="2574000" cy="2970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TWIICE 2, Abingdon – 8 February 2016 - S. WHITE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logo_tex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8056" y="5067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805272"/>
            <a:ext cx="8236800" cy="4331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0" y="5587803"/>
            <a:ext cx="611560" cy="1271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630001" y="5402791"/>
            <a:ext cx="6120000" cy="1770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TWIICE 2, Abingdon – 8 February 2016 - S. WHITE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98001" y="5402865"/>
            <a:ext cx="413559" cy="177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Clr>
          <a:schemeClr val="accent6"/>
        </a:buClr>
        <a:buSzPct val="80000"/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png"/><Relationship Id="rId7" Type="http://schemas.openxmlformats.org/officeDocument/2006/relationships/image" Target="../media/image40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7803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60154"/>
            <a:ext cx="7020272" cy="280565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1129308"/>
            <a:ext cx="9144000" cy="93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fr-FR" b="1" dirty="0" smtClean="0">
                <a:solidFill>
                  <a:srgbClr val="ED7703"/>
                </a:solidFill>
                <a:latin typeface="+mj-lt"/>
              </a:rPr>
              <a:t>Collective </a:t>
            </a:r>
            <a:r>
              <a:rPr lang="en-US" b="1" dirty="0" smtClean="0">
                <a:solidFill>
                  <a:srgbClr val="ED7703"/>
                </a:solidFill>
                <a:latin typeface="+mj-lt"/>
              </a:rPr>
              <a:t>effects</a:t>
            </a:r>
            <a:r>
              <a:rPr lang="fr-FR" b="1" dirty="0" smtClean="0">
                <a:solidFill>
                  <a:srgbClr val="ED7703"/>
                </a:solidFill>
                <a:latin typeface="+mj-lt"/>
              </a:rPr>
              <a:t> in the ESRF upgrade machine</a:t>
            </a:r>
            <a:endParaRPr lang="en-GB" b="1" i="1" dirty="0" smtClean="0">
              <a:solidFill>
                <a:srgbClr val="ED7703"/>
              </a:solidFill>
              <a:latin typeface="+mj-lt"/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b="1" i="1" kern="0" dirty="0" smtClean="0">
                <a:solidFill>
                  <a:schemeClr val="accent1"/>
                </a:solidFill>
                <a:latin typeface="+mj-lt"/>
              </a:rPr>
              <a:t>S. White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sz="1200" i="1" kern="0" dirty="0" smtClean="0">
                <a:solidFill>
                  <a:schemeClr val="accent1"/>
                </a:solidFill>
                <a:latin typeface="+mj-lt"/>
              </a:rPr>
              <a:t>On behalf of the ASD group</a:t>
            </a:r>
            <a:endParaRPr lang="en-GB" sz="1200" i="1" kern="0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93204"/>
            <a:ext cx="9144000" cy="91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sz="2200" b="1" kern="0" noProof="0" dirty="0" smtClean="0">
                <a:solidFill>
                  <a:srgbClr val="132577"/>
                </a:solidFill>
              </a:rPr>
              <a:t>TWIICE 2 workshop</a:t>
            </a:r>
            <a:endParaRPr kumimoji="0" lang="en-GB" sz="2200" i="0" u="none" strike="noStrike" kern="0" cap="none" spc="0" normalizeH="0" baseline="0" noProof="0" dirty="0" smtClean="0">
              <a:ln>
                <a:noFill/>
              </a:ln>
              <a:solidFill>
                <a:srgbClr val="132577"/>
              </a:solidFill>
              <a:effectLst/>
              <a:uLnTx/>
              <a:uFillTx/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kern="0" noProof="0" dirty="0" smtClean="0">
                <a:solidFill>
                  <a:srgbClr val="132577"/>
                </a:solidFill>
              </a:rPr>
              <a:t>Abingdon</a:t>
            </a:r>
            <a:r>
              <a:rPr kumimoji="0" lang="en-GB" u="none" strike="noStrike" kern="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ea typeface="+mn-ea"/>
                <a:cs typeface="+mn-cs"/>
              </a:rPr>
              <a:t>, 8 February 2016</a:t>
            </a:r>
            <a:endParaRPr lang="en-GB" kern="0" dirty="0" smtClean="0">
              <a:solidFill>
                <a:srgbClr val="132577"/>
              </a:solidFill>
            </a:endParaRPr>
          </a:p>
        </p:txBody>
      </p:sp>
      <p:pic>
        <p:nvPicPr>
          <p:cNvPr id="6" name="Image 8" descr="logo_couv.jpg"/>
          <p:cNvPicPr>
            <a:picLocks noChangeAspect="1"/>
          </p:cNvPicPr>
          <p:nvPr/>
        </p:nvPicPr>
        <p:blipFill>
          <a:blip r:embed="rId3" cstate="print"/>
          <a:srcRect t="12659" b="36705"/>
          <a:stretch>
            <a:fillRect/>
          </a:stretch>
        </p:blipFill>
        <p:spPr>
          <a:xfrm>
            <a:off x="1763688" y="2064414"/>
            <a:ext cx="6048672" cy="1225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03" y="3073524"/>
            <a:ext cx="3350085" cy="22693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TUNE shift and Coupled bunch modes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323528" y="3217540"/>
            <a:ext cx="54862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Simulations done with HEADTAIL including radiation </a:t>
            </a:r>
            <a:r>
              <a:rPr lang="en-GB" sz="1400" b="1" dirty="0" smtClean="0"/>
              <a:t>damping: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7/8 </a:t>
            </a:r>
            <a:r>
              <a:rPr lang="en-GB" sz="1400" b="1" dirty="0">
                <a:solidFill>
                  <a:schemeClr val="accent6"/>
                </a:solidFill>
              </a:rPr>
              <a:t>filling pattern, 868 bunches, 200mA total </a:t>
            </a:r>
            <a:r>
              <a:rPr lang="en-GB" sz="1400" b="1" dirty="0" smtClean="0">
                <a:solidFill>
                  <a:schemeClr val="accent6"/>
                </a:solidFill>
              </a:rPr>
              <a:t>current: well </a:t>
            </a:r>
            <a:r>
              <a:rPr lang="en-GB" sz="1400" b="1" dirty="0">
                <a:solidFill>
                  <a:schemeClr val="accent6"/>
                </a:solidFill>
              </a:rPr>
              <a:t>below TMCI </a:t>
            </a:r>
            <a:r>
              <a:rPr lang="en-GB" sz="1400" b="1" dirty="0" smtClean="0">
                <a:solidFill>
                  <a:schemeClr val="accent6"/>
                </a:solidFill>
              </a:rPr>
              <a:t>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The </a:t>
            </a:r>
            <a:r>
              <a:rPr lang="en-GB" sz="1400" b="1" dirty="0">
                <a:solidFill>
                  <a:schemeClr val="accent6"/>
                </a:solidFill>
              </a:rPr>
              <a:t>chromaticity thresholds for the </a:t>
            </a:r>
            <a:r>
              <a:rPr lang="en-GB" sz="1400" b="1" dirty="0" smtClean="0">
                <a:solidFill>
                  <a:schemeClr val="accent6"/>
                </a:solidFill>
              </a:rPr>
              <a:t>present </a:t>
            </a:r>
            <a:r>
              <a:rPr lang="en-GB" sz="1400" b="1" dirty="0">
                <a:solidFill>
                  <a:schemeClr val="accent6"/>
                </a:solidFill>
              </a:rPr>
              <a:t>machine are consistent with operational data </a:t>
            </a:r>
            <a:r>
              <a:rPr lang="en-GB" sz="1400" b="1" dirty="0" smtClean="0">
                <a:solidFill>
                  <a:schemeClr val="accent6"/>
                </a:solidFill>
              </a:rPr>
              <a:t>Q~4-6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Behaviour should be relatively similar for the upgrade machine + feedbacks available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03701"/>
            <a:ext cx="2325305" cy="11698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03701"/>
            <a:ext cx="2285093" cy="115409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2123728" y="1921396"/>
            <a:ext cx="0" cy="9537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95936" y="1975709"/>
            <a:ext cx="0" cy="9537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2647" y="2163842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Ith~1.9mA</a:t>
            </a: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94855" y="2163842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Ith~1.3mA</a:t>
            </a: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801046"/>
            <a:ext cx="2344468" cy="11644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16973"/>
            <a:ext cx="2357101" cy="11467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2122" y="625252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Present machine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59195" y="625252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New machine</a:t>
            </a:r>
            <a:endParaRPr lang="en-US" sz="12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64089" y="841276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vertical threshold is the most important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US" sz="1400" b="1" dirty="0" smtClean="0">
                <a:solidFill>
                  <a:schemeClr val="accent6"/>
                </a:solidFill>
              </a:rPr>
              <a:t>Q/Qs degraded by approximately 50% in the vertical plane, better in the horizontal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Stability to be evaluated with the complete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</a:t>
            </a:r>
            <a:r>
              <a:rPr lang="en-US" sz="1400" dirty="0" smtClean="0"/>
              <a:t>eedbacks could become useful again</a:t>
            </a:r>
          </a:p>
        </p:txBody>
      </p:sp>
    </p:spTree>
    <p:extLst>
      <p:ext uri="{BB962C8B-B14F-4D97-AF65-F5344CB8AC3E}">
        <p14:creationId xmlns:p14="http://schemas.microsoft.com/office/powerpoint/2010/main" val="84390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Cavities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6381" y="5053459"/>
            <a:ext cx="413559" cy="177000"/>
          </a:xfrm>
        </p:spPr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5" name="Picture 2" descr="wp13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404" y="697260"/>
            <a:ext cx="43783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60254" y="870297"/>
            <a:ext cx="158432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>
                <a:solidFill>
                  <a:srgbClr val="FF0000"/>
                </a:solidFill>
              </a:rPr>
              <a:t>HOM absorbers:</a:t>
            </a:r>
          </a:p>
          <a:p>
            <a:pPr algn="ctr">
              <a:spcAft>
                <a:spcPts val="600"/>
              </a:spcAft>
            </a:pPr>
            <a:r>
              <a:rPr lang="en-US" sz="1400">
                <a:solidFill>
                  <a:srgbClr val="FF0000"/>
                </a:solidFill>
              </a:rPr>
              <a:t>Ferrite loaded tapered ridges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23404" y="4183410"/>
            <a:ext cx="316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rgbClr val="FFFF00"/>
                </a:solidFill>
              </a:rPr>
              <a:t>HOM dampers = ridge </a:t>
            </a:r>
            <a:r>
              <a:rPr lang="en-US" sz="1400" b="1" dirty="0" smtClean="0">
                <a:solidFill>
                  <a:srgbClr val="FFFF00"/>
                </a:solidFill>
              </a:rPr>
              <a:t>waveguides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915791" y="1159222"/>
            <a:ext cx="288925" cy="21590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1187798" y="3792091"/>
            <a:ext cx="503237" cy="73025"/>
          </a:xfrm>
          <a:prstGeom prst="line">
            <a:avLst/>
          </a:prstGeom>
          <a:ln w="190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3529" y="697260"/>
            <a:ext cx="1944216" cy="10926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i="1" dirty="0">
                <a:solidFill>
                  <a:srgbClr val="000099"/>
                </a:solidFill>
                <a:latin typeface="+mn-lt"/>
                <a:ea typeface="+mn-ea"/>
              </a:rPr>
              <a:t>Based on 500 MHz BESSY, MLS, ALBA </a:t>
            </a:r>
            <a:r>
              <a:rPr lang="en-US" sz="1200" i="1" dirty="0" smtClean="0">
                <a:solidFill>
                  <a:srgbClr val="000099"/>
                </a:solidFill>
                <a:latin typeface="+mn-lt"/>
                <a:ea typeface="+mn-ea"/>
              </a:rPr>
              <a:t>design [</a:t>
            </a:r>
            <a:r>
              <a:rPr lang="en-US" sz="1200" i="1" dirty="0" err="1" smtClean="0">
                <a:solidFill>
                  <a:srgbClr val="000099"/>
                </a:solidFill>
                <a:latin typeface="+mn-lt"/>
                <a:ea typeface="+mn-ea"/>
              </a:rPr>
              <a:t>E.Weihreter</a:t>
            </a:r>
            <a:r>
              <a:rPr lang="en-US" sz="1200" i="1" dirty="0" smtClean="0">
                <a:solidFill>
                  <a:srgbClr val="000099"/>
                </a:solidFill>
                <a:latin typeface="+mn-lt"/>
                <a:ea typeface="+mn-ea"/>
              </a:rPr>
              <a:t> </a:t>
            </a:r>
            <a:r>
              <a:rPr lang="en-US" sz="1200" i="1" dirty="0">
                <a:solidFill>
                  <a:srgbClr val="000099"/>
                </a:solidFill>
                <a:latin typeface="+mn-lt"/>
                <a:ea typeface="+mn-ea"/>
              </a:rPr>
              <a:t>et al.]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i="1" dirty="0">
                <a:solidFill>
                  <a:srgbClr val="000099"/>
                </a:solidFill>
                <a:latin typeface="+mn-lt"/>
                <a:ea typeface="+mn-ea"/>
              </a:rPr>
              <a:t>ESRF 352.2 MHz design: several improvements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03129" y="4080222"/>
            <a:ext cx="288925" cy="144463"/>
          </a:xfrm>
          <a:prstGeom prst="line">
            <a:avLst/>
          </a:prstGeom>
          <a:ln w="190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22438" y="37867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352 MHz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 descr="C:\Users\jacob\Documents\WORKSHOPS\ESLS\2011\DSC_0140-4 - 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53556"/>
            <a:ext cx="3817802" cy="329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004048" y="759976"/>
            <a:ext cx="381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3 cavities </a:t>
            </a:r>
            <a:r>
              <a:rPr lang="en-GB" b="1" dirty="0" smtClean="0">
                <a:solidFill>
                  <a:schemeClr val="accent6"/>
                </a:solidFill>
              </a:rPr>
              <a:t>installed and </a:t>
            </a:r>
            <a:r>
              <a:rPr lang="en-GB" b="1" dirty="0" smtClean="0">
                <a:solidFill>
                  <a:schemeClr val="accent6"/>
                </a:solidFill>
              </a:rPr>
              <a:t>tested</a:t>
            </a:r>
            <a:r>
              <a:rPr lang="en-GB" b="1" dirty="0" smtClean="0">
                <a:solidFill>
                  <a:schemeClr val="accent6"/>
                </a:solidFill>
              </a:rPr>
              <a:t> (passive and active) in the </a:t>
            </a:r>
            <a:r>
              <a:rPr lang="en-GB" b="1" dirty="0" smtClean="0">
                <a:solidFill>
                  <a:schemeClr val="accent6"/>
                </a:solidFill>
              </a:rPr>
              <a:t>ESRF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74209" y="5089748"/>
            <a:ext cx="266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Courtesy of </a:t>
            </a:r>
            <a:r>
              <a:rPr lang="en-US" b="1" dirty="0" smtClean="0">
                <a:solidFill>
                  <a:schemeClr val="accent5"/>
                </a:solidFill>
              </a:rPr>
              <a:t>V. </a:t>
            </a:r>
            <a:r>
              <a:rPr lang="en-US" b="1" dirty="0" err="1" smtClean="0">
                <a:solidFill>
                  <a:schemeClr val="accent5"/>
                </a:solidFill>
              </a:rPr>
              <a:t>Serriere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366" y="4585692"/>
            <a:ext cx="2866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3 RF sections up to 15 modules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88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13231"/>
            <a:ext cx="3801796" cy="2288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measurements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47" y="697260"/>
            <a:ext cx="3336516" cy="22322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51720" y="852309"/>
            <a:ext cx="1521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Design optimization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1921396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Simulation and bead-pull</a:t>
            </a:r>
          </a:p>
          <a:p>
            <a:r>
              <a:rPr lang="en-US" sz="1200" dirty="0" smtClean="0"/>
              <a:t>measurements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755327"/>
            <a:ext cx="1512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Very exhaustive design study. See: </a:t>
            </a:r>
            <a:r>
              <a:rPr lang="en-US" sz="1200" i="1" dirty="0" smtClean="0"/>
              <a:t>‘Cavity design report’ </a:t>
            </a:r>
            <a:r>
              <a:rPr lang="en-US" sz="1200" dirty="0" smtClean="0"/>
              <a:t>, V. </a:t>
            </a:r>
            <a:r>
              <a:rPr lang="en-US" sz="1200" dirty="0" err="1" smtClean="0"/>
              <a:t>Serriere</a:t>
            </a:r>
            <a:r>
              <a:rPr lang="en-US" sz="1200" dirty="0" smtClean="0"/>
              <a:t> et 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Longitudinal coupled bunch instabilities should not be an issue</a:t>
            </a:r>
            <a:endParaRPr lang="en-US" sz="1200" dirty="0">
              <a:solidFill>
                <a:schemeClr val="accent6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73524"/>
            <a:ext cx="3564061" cy="216652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600500" y="3753835"/>
            <a:ext cx="459332" cy="32780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35423" y="4083377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Cavity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1200" dirty="0" smtClean="0">
                <a:solidFill>
                  <a:srgbClr val="FF0000"/>
                </a:solidFill>
              </a:rPr>
              <a:t>rototypes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Installation?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9952" y="3145532"/>
            <a:ext cx="4608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microwave threshold can be monitored during USM (</a:t>
            </a:r>
            <a:r>
              <a:rPr lang="en-US" sz="1400" b="1" dirty="0"/>
              <a:t>U</a:t>
            </a:r>
            <a:r>
              <a:rPr lang="en-US" sz="1400" dirty="0" smtClean="0"/>
              <a:t>ser </a:t>
            </a:r>
            <a:r>
              <a:rPr lang="en-US" sz="1400" b="1" dirty="0" smtClean="0"/>
              <a:t>S</a:t>
            </a:r>
            <a:r>
              <a:rPr lang="en-US" sz="1400" dirty="0" smtClean="0"/>
              <a:t>ervice </a:t>
            </a:r>
            <a:r>
              <a:rPr lang="en-US" sz="1400" b="1" dirty="0" smtClean="0"/>
              <a:t>M</a:t>
            </a:r>
            <a:r>
              <a:rPr lang="en-US" sz="1400" dirty="0" smtClean="0"/>
              <a:t>ode) in 16 bunches operation by looking at the energy spread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installation of prototype cavities seems to be correlated to a degradation: </a:t>
            </a:r>
            <a:r>
              <a:rPr lang="en-US" sz="1400" b="1" dirty="0" smtClean="0">
                <a:solidFill>
                  <a:schemeClr val="accent6"/>
                </a:solidFill>
              </a:rPr>
              <a:t>large contribution to the overall impedance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same degradation was observed on bunch length measurements</a:t>
            </a:r>
          </a:p>
        </p:txBody>
      </p:sp>
    </p:spTree>
    <p:extLst>
      <p:ext uri="{BB962C8B-B14F-4D97-AF65-F5344CB8AC3E}">
        <p14:creationId xmlns:p14="http://schemas.microsoft.com/office/powerpoint/2010/main" val="2841708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fingers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261095" y="1417340"/>
            <a:ext cx="144016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41015" y="1901651"/>
            <a:ext cx="1055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t</a:t>
            </a:r>
            <a:r>
              <a:rPr lang="en-GB" sz="1400" dirty="0" smtClean="0">
                <a:solidFill>
                  <a:srgbClr val="FF0000"/>
                </a:solidFill>
              </a:rPr>
              <a:t>aper: </a:t>
            </a:r>
            <a:r>
              <a:rPr lang="en-GB" sz="1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GB" sz="1400" dirty="0" smtClean="0">
                <a:solidFill>
                  <a:srgbClr val="FF0000"/>
                </a:solidFill>
              </a:rPr>
              <a:t>=2</a:t>
            </a:r>
            <a:r>
              <a:rPr lang="en-GB" sz="1400" baseline="30000" dirty="0" smtClean="0">
                <a:solidFill>
                  <a:srgbClr val="FF0000"/>
                </a:solidFill>
              </a:rPr>
              <a:t>o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189087" y="2281436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7989287" y="1417340"/>
            <a:ext cx="216024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989287" y="2139872"/>
            <a:ext cx="216024" cy="42959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73263" y="184938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0.3mm step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3103" y="821531"/>
            <a:ext cx="1417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Side view, </a:t>
            </a:r>
            <a:r>
              <a:rPr lang="en-GB" sz="1400" b="1" dirty="0" smtClean="0"/>
              <a:t>X=0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3418463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Side blades added and distance between blades &lt;1mm: </a:t>
            </a:r>
            <a:r>
              <a:rPr lang="en-US" sz="1400" dirty="0">
                <a:solidFill>
                  <a:schemeClr val="accent6"/>
                </a:solidFill>
              </a:rPr>
              <a:t>i</a:t>
            </a:r>
            <a:r>
              <a:rPr lang="en-US" sz="1400" dirty="0" smtClean="0">
                <a:solidFill>
                  <a:schemeClr val="accent6"/>
                </a:solidFill>
              </a:rPr>
              <a:t>mpedance given by transitions from the chambers to the blades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Prototype installed</a:t>
            </a:r>
            <a:r>
              <a:rPr lang="en-US" sz="1400" b="1" dirty="0"/>
              <a:t>:</a:t>
            </a:r>
            <a:r>
              <a:rPr lang="en-US" sz="1400" b="1" dirty="0" smtClean="0"/>
              <a:t> </a:t>
            </a:r>
            <a:r>
              <a:rPr lang="en-US" sz="1400" dirty="0" smtClean="0">
                <a:solidFill>
                  <a:schemeClr val="accent6"/>
                </a:solidFill>
              </a:rPr>
              <a:t>some heating observed but the data is polluted by a nearby absorber: further tests required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757039" y="1345332"/>
            <a:ext cx="911081" cy="2160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668120" y="1273324"/>
            <a:ext cx="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757039" y="1273324"/>
            <a:ext cx="30243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989287" y="1273324"/>
            <a:ext cx="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989287" y="1345332"/>
            <a:ext cx="792088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57039" y="2520107"/>
            <a:ext cx="911081" cy="12136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668120" y="2641476"/>
            <a:ext cx="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757039" y="2713484"/>
            <a:ext cx="30243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989287" y="2641476"/>
            <a:ext cx="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989287" y="2520107"/>
            <a:ext cx="792088" cy="12136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6837159" y="1921396"/>
            <a:ext cx="864096" cy="2184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08188" y="1633364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beam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2520107"/>
            <a:ext cx="2592288" cy="76944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In-house design (T. </a:t>
            </a:r>
            <a:r>
              <a:rPr lang="en-US" sz="1100" b="1" dirty="0" err="1" smtClean="0"/>
              <a:t>Brochard</a:t>
            </a:r>
            <a:r>
              <a:rPr lang="en-US" sz="1100" b="1" dirty="0" smtClean="0"/>
              <a:t>):</a:t>
            </a:r>
          </a:p>
          <a:p>
            <a:r>
              <a:rPr lang="en-US" sz="1100" dirty="0" smtClean="0"/>
              <a:t>-Mechanically very robust</a:t>
            </a:r>
          </a:p>
          <a:p>
            <a:r>
              <a:rPr lang="en-US" sz="1100" dirty="0" smtClean="0"/>
              <a:t>-Impossible for a finger to ‘fall’ in </a:t>
            </a:r>
          </a:p>
          <a:p>
            <a:r>
              <a:rPr lang="en-US" sz="1100" dirty="0" smtClean="0"/>
              <a:t>the vacuum chamber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87516" y="698421"/>
            <a:ext cx="1172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Being patented: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Schematic view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108036"/>
            <a:ext cx="5076056" cy="2125728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5436096" y="3342392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2424FA"/>
                </a:solidFill>
              </a:rPr>
              <a:t>k</a:t>
            </a:r>
            <a:r>
              <a:rPr lang="en-GB" sz="1400" baseline="-25000" dirty="0" err="1">
                <a:solidFill>
                  <a:srgbClr val="2424FA"/>
                </a:solidFill>
              </a:rPr>
              <a:t>loss</a:t>
            </a:r>
            <a:r>
              <a:rPr lang="en-GB" sz="1400" dirty="0">
                <a:solidFill>
                  <a:srgbClr val="2424FA"/>
                </a:solidFill>
              </a:rPr>
              <a:t>(5</a:t>
            </a:r>
            <a:r>
              <a:rPr lang="en-GB" sz="1400" baseline="30000" dirty="0">
                <a:solidFill>
                  <a:srgbClr val="2424FA"/>
                </a:solidFill>
              </a:rPr>
              <a:t>o</a:t>
            </a:r>
            <a:r>
              <a:rPr lang="en-GB" sz="1400" dirty="0">
                <a:solidFill>
                  <a:srgbClr val="2424FA"/>
                </a:solidFill>
              </a:rPr>
              <a:t>) ≈ 2.0e-2 V/</a:t>
            </a:r>
            <a:r>
              <a:rPr lang="en-GB" sz="1400" dirty="0" err="1">
                <a:solidFill>
                  <a:srgbClr val="2424FA"/>
                </a:solidFill>
              </a:rPr>
              <a:t>pC</a:t>
            </a:r>
            <a:endParaRPr lang="en-GB" sz="1400" dirty="0">
              <a:solidFill>
                <a:srgbClr val="2424FA"/>
              </a:solidFill>
            </a:endParaRPr>
          </a:p>
          <a:p>
            <a:r>
              <a:rPr lang="en-GB" sz="1400" dirty="0" err="1">
                <a:solidFill>
                  <a:srgbClr val="FF5555"/>
                </a:solidFill>
              </a:rPr>
              <a:t>k</a:t>
            </a:r>
            <a:r>
              <a:rPr lang="en-GB" sz="1400" baseline="-25000" dirty="0" err="1">
                <a:solidFill>
                  <a:srgbClr val="FF5555"/>
                </a:solidFill>
              </a:rPr>
              <a:t>loss</a:t>
            </a:r>
            <a:r>
              <a:rPr lang="en-GB" sz="1400" dirty="0">
                <a:solidFill>
                  <a:srgbClr val="FF5555"/>
                </a:solidFill>
              </a:rPr>
              <a:t>(2</a:t>
            </a:r>
            <a:r>
              <a:rPr lang="en-GB" sz="1400" baseline="30000" dirty="0">
                <a:solidFill>
                  <a:srgbClr val="FF5555"/>
                </a:solidFill>
              </a:rPr>
              <a:t>o</a:t>
            </a:r>
            <a:r>
              <a:rPr lang="en-GB" sz="1400" dirty="0">
                <a:solidFill>
                  <a:srgbClr val="FF5555"/>
                </a:solidFill>
              </a:rPr>
              <a:t>) ≈ 5.0e-3 V/</a:t>
            </a:r>
            <a:r>
              <a:rPr lang="en-GB" sz="1400" dirty="0" err="1">
                <a:solidFill>
                  <a:srgbClr val="FF5555"/>
                </a:solidFill>
              </a:rPr>
              <a:t>pC</a:t>
            </a:r>
            <a:endParaRPr lang="en-GB" sz="1400" dirty="0">
              <a:solidFill>
                <a:srgbClr val="FF5555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75856" y="896441"/>
            <a:ext cx="1952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Non axisymmetric geometry:</a:t>
            </a:r>
          </a:p>
          <a:p>
            <a:r>
              <a:rPr lang="en-US" sz="1400" b="1" dirty="0" smtClean="0">
                <a:solidFill>
                  <a:schemeClr val="accent6"/>
                </a:solidFill>
              </a:rPr>
              <a:t>Enforced constant profile at +/-25mm for all devices</a:t>
            </a:r>
          </a:p>
          <a:p>
            <a:endParaRPr lang="en-US" sz="1400" dirty="0" smtClean="0"/>
          </a:p>
        </p:txBody>
      </p:sp>
      <p:sp>
        <p:nvSpPr>
          <p:cNvPr id="62" name="Flowchart: Connector 61"/>
          <p:cNvSpPr/>
          <p:nvPr/>
        </p:nvSpPr>
        <p:spPr>
          <a:xfrm>
            <a:off x="1259632" y="697260"/>
            <a:ext cx="1768999" cy="1767600"/>
          </a:xfrm>
          <a:prstGeom prst="flowChartConnector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>
            <a:off x="2267744" y="1489347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555776" y="1489347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267744" y="1705371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627784" y="1561355"/>
            <a:ext cx="1400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555776" y="1633364"/>
            <a:ext cx="72008" cy="720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627784" y="1633363"/>
            <a:ext cx="1400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2195736" y="1489347"/>
            <a:ext cx="6806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051720" y="1561355"/>
            <a:ext cx="1400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2191788" y="1633363"/>
            <a:ext cx="75956" cy="720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051720" y="1633363"/>
            <a:ext cx="1400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2191788" y="1849388"/>
            <a:ext cx="147964" cy="2904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468211" y="1813342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</a:t>
            </a:r>
            <a:r>
              <a:rPr lang="en-US" sz="1200" baseline="30000" dirty="0" smtClean="0"/>
              <a:t>-</a:t>
            </a:r>
            <a:r>
              <a:rPr lang="en-US" sz="1200" dirty="0" smtClean="0"/>
              <a:t> beam</a:t>
            </a:r>
            <a:endParaRPr lang="en-US" sz="1200" dirty="0"/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2051720" y="1345332"/>
            <a:ext cx="716132" cy="0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088727" y="98529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50mm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145478" y="1427171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front</a:t>
            </a:r>
            <a:r>
              <a:rPr lang="en-GB" sz="1400" b="1" dirty="0" smtClean="0"/>
              <a:t> view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088725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FLANGES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0" r="32597"/>
          <a:stretch/>
        </p:blipFill>
        <p:spPr>
          <a:xfrm>
            <a:off x="179512" y="760479"/>
            <a:ext cx="1944216" cy="20250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1" r="35566"/>
          <a:stretch/>
        </p:blipFill>
        <p:spPr>
          <a:xfrm>
            <a:off x="2411760" y="760479"/>
            <a:ext cx="1889969" cy="2025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760479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Design 1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760479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Design 2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697260"/>
            <a:ext cx="4464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designs initially proposed by the drafting </a:t>
            </a:r>
            <a:r>
              <a:rPr lang="en-GB" sz="1400" dirty="0" smtClean="0"/>
              <a:t>office</a:t>
            </a:r>
            <a:endParaRPr lang="en-GB" sz="1400" b="1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About 500 flanges in the new machine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9" r="8496"/>
          <a:stretch/>
        </p:blipFill>
        <p:spPr>
          <a:xfrm>
            <a:off x="64" y="2929508"/>
            <a:ext cx="5148000" cy="229766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611560" y="3433564"/>
            <a:ext cx="792088" cy="21602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75656" y="3217540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s</a:t>
            </a:r>
            <a:r>
              <a:rPr lang="en-GB" sz="1400" dirty="0" smtClean="0">
                <a:solidFill>
                  <a:schemeClr val="accent1"/>
                </a:solidFill>
              </a:rPr>
              <a:t>trong </a:t>
            </a:r>
            <a:r>
              <a:rPr lang="en-GB" sz="1400" dirty="0" smtClean="0">
                <a:solidFill>
                  <a:schemeClr val="accent1"/>
                </a:solidFill>
              </a:rPr>
              <a:t>modes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691680" y="3065433"/>
            <a:ext cx="0" cy="2088232"/>
          </a:xfrm>
          <a:prstGeom prst="line">
            <a:avLst/>
          </a:prstGeom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80484" y="3865612"/>
            <a:ext cx="1667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~beam pipe cut-off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80384" y="3505114"/>
            <a:ext cx="728255" cy="524259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266439" y="3535869"/>
            <a:ext cx="306033" cy="57368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16016" y="3145532"/>
            <a:ext cx="357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X1</a:t>
            </a:r>
          </a:p>
          <a:p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Z1</a:t>
            </a:r>
          </a:p>
          <a:p>
            <a:r>
              <a:rPr lang="en-GB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X2</a:t>
            </a:r>
          </a:p>
          <a:p>
            <a:r>
              <a:rPr lang="en-GB" sz="1100" dirty="0" smtClean="0">
                <a:solidFill>
                  <a:schemeClr val="accent2">
                    <a:lumMod val="75000"/>
                  </a:schemeClr>
                </a:solidFill>
              </a:rPr>
              <a:t>Z2</a:t>
            </a:r>
            <a:endParaRPr lang="en-US" sz="11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1710009"/>
            <a:ext cx="2616021" cy="20835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361" y="1588346"/>
            <a:ext cx="1271796" cy="8689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2360" y="2497460"/>
            <a:ext cx="1275236" cy="8989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812359" y="3433564"/>
            <a:ext cx="1271797" cy="8007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812360" y="156135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2.8mm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12360" y="243648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3.0mm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38134" y="336155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3.2mm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0072" y="4351665"/>
            <a:ext cx="3816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</a:rPr>
              <a:t>Finally decided to add a conductor joint to design #2 to minimize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Joint shape optimized to minimize discontinuities in the profile</a:t>
            </a:r>
            <a:endParaRPr lang="en-US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971600" y="4801716"/>
            <a:ext cx="100811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79712" y="4657700"/>
            <a:ext cx="2175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ignificant constant wake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94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position monitors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6" r="25559"/>
          <a:stretch/>
        </p:blipFill>
        <p:spPr>
          <a:xfrm>
            <a:off x="198001" y="774439"/>
            <a:ext cx="2754000" cy="22155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609" y="711074"/>
            <a:ext cx="3329214" cy="193040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995936" y="1777380"/>
            <a:ext cx="803564" cy="591127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10" idx="2"/>
          </p:cNvCxnSpPr>
          <p:nvPr/>
        </p:nvCxnSpPr>
        <p:spPr>
          <a:xfrm flipH="1">
            <a:off x="4626216" y="1357280"/>
            <a:ext cx="583392" cy="3971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27984" y="926393"/>
            <a:ext cx="1563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Not converged even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With 4.0e6 mesh cells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5" t="1" r="29737" b="2713"/>
          <a:stretch/>
        </p:blipFill>
        <p:spPr>
          <a:xfrm>
            <a:off x="899592" y="3217540"/>
            <a:ext cx="2052000" cy="19800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899592" y="1644388"/>
            <a:ext cx="216024" cy="220035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99592" y="1877066"/>
            <a:ext cx="216024" cy="220034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3254805">
            <a:off x="956094" y="1726728"/>
            <a:ext cx="324036" cy="288032"/>
          </a:xfrm>
          <a:prstGeom prst="arc">
            <a:avLst>
              <a:gd name="adj1" fmla="val 16435571"/>
              <a:gd name="adj2" fmla="val 28279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475518" y="4311270"/>
            <a:ext cx="356812" cy="6321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835696" y="4314430"/>
            <a:ext cx="0" cy="325274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11185866">
            <a:off x="1695207" y="4191559"/>
            <a:ext cx="324036" cy="288032"/>
          </a:xfrm>
          <a:prstGeom prst="arc">
            <a:avLst>
              <a:gd name="adj1" fmla="val 16435571"/>
              <a:gd name="adj2" fmla="val 28279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31316" y="1716405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40</a:t>
            </a:r>
            <a:r>
              <a:rPr lang="en-US" sz="1200" baseline="30000" dirty="0" smtClean="0">
                <a:solidFill>
                  <a:srgbClr val="FF0000"/>
                </a:solidFill>
              </a:rPr>
              <a:t>o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03648" y="4369668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45</a:t>
            </a:r>
            <a:r>
              <a:rPr lang="en-US" sz="1200" baseline="30000" dirty="0" smtClean="0">
                <a:solidFill>
                  <a:srgbClr val="FF0000"/>
                </a:solidFill>
              </a:rPr>
              <a:t>o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 flipV="1">
            <a:off x="323528" y="3073524"/>
            <a:ext cx="504056" cy="1224136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730536"/>
            <a:ext cx="2942843" cy="193040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287584" y="986453"/>
            <a:ext cx="15247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Modified geometry: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No significant impact</a:t>
            </a:r>
            <a:endParaRPr lang="en-US" sz="1100" dirty="0" smtClean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03848" y="3129850"/>
            <a:ext cx="26642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Issues meshing the coaxial structure in CST: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</a:rPr>
              <a:t>Aligned BPMs with the XYZ reference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</a:rPr>
              <a:t>Changed the angle between buttons to 45</a:t>
            </a:r>
            <a:r>
              <a:rPr lang="en-US" sz="1400" b="1" baseline="30000" dirty="0" smtClean="0">
                <a:solidFill>
                  <a:schemeClr val="accent6"/>
                </a:solidFill>
              </a:rPr>
              <a:t>o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6" r="37598"/>
          <a:stretch/>
        </p:blipFill>
        <p:spPr>
          <a:xfrm flipH="1">
            <a:off x="8496002" y="702638"/>
            <a:ext cx="612502" cy="93072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2" r="37606"/>
          <a:stretch/>
        </p:blipFill>
        <p:spPr>
          <a:xfrm flipH="1">
            <a:off x="8496003" y="1710959"/>
            <a:ext cx="612501" cy="93051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8785852" y="697260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40</a:t>
            </a:r>
            <a:r>
              <a:rPr lang="en-US" sz="1100" baseline="30000" dirty="0" smtClean="0">
                <a:solidFill>
                  <a:srgbClr val="FF0000"/>
                </a:solidFill>
              </a:rPr>
              <a:t>o</a:t>
            </a:r>
            <a:endParaRPr lang="en-US" sz="1100" baseline="300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85852" y="1777380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45</a:t>
            </a:r>
            <a:r>
              <a:rPr lang="en-US" sz="1100" baseline="30000" dirty="0" smtClean="0">
                <a:solidFill>
                  <a:srgbClr val="FF0000"/>
                </a:solidFill>
              </a:rPr>
              <a:t>o</a:t>
            </a:r>
            <a:endParaRPr lang="en-US" sz="1100" baseline="30000" dirty="0">
              <a:solidFill>
                <a:srgbClr val="FF0000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857500"/>
            <a:ext cx="2952328" cy="239127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7164288" y="3145532"/>
            <a:ext cx="11031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Full geometry:</a:t>
            </a:r>
          </a:p>
          <a:p>
            <a:r>
              <a:rPr lang="en-US" sz="1100" dirty="0">
                <a:solidFill>
                  <a:srgbClr val="FF0000"/>
                </a:solidFill>
              </a:rPr>
              <a:t>k</a:t>
            </a:r>
            <a:r>
              <a:rPr lang="en-US" sz="1100" baseline="-25000" dirty="0" smtClean="0">
                <a:solidFill>
                  <a:srgbClr val="FF0000"/>
                </a:solidFill>
              </a:rPr>
              <a:t>loss</a:t>
            </a:r>
            <a:r>
              <a:rPr lang="en-US" sz="1100" dirty="0" smtClean="0">
                <a:solidFill>
                  <a:srgbClr val="FF0000"/>
                </a:solidFill>
              </a:rPr>
              <a:t> ~ 7.5e-3</a:t>
            </a:r>
            <a:endParaRPr lang="en-US" sz="1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015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longitudinal impedance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519383"/>
              </p:ext>
            </p:extLst>
          </p:nvPr>
        </p:nvGraphicFramePr>
        <p:xfrm>
          <a:off x="4412763" y="3145532"/>
          <a:ext cx="4479717" cy="1822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239"/>
                <a:gridCol w="1493239"/>
                <a:gridCol w="1493239"/>
              </a:tblGrid>
              <a:tr h="260216">
                <a:tc>
                  <a:txBody>
                    <a:bodyPr/>
                    <a:lstStyle/>
                    <a:p>
                      <a:pPr algn="r"/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K</a:t>
                      </a:r>
                      <a:r>
                        <a:rPr lang="en-US" sz="1200" baseline="-25000" dirty="0" err="1" smtClean="0"/>
                        <a:t>loss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V⁄pC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Z⁄</a:t>
                      </a:r>
                      <a:r>
                        <a:rPr lang="en-US" sz="1200" dirty="0" err="1" smtClean="0"/>
                        <a:t>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smtClean="0"/>
                        <a:t>[Ω]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</a:tr>
              <a:tr h="260216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Diagnostics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3.4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8.5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-3</a:t>
                      </a:r>
                      <a:endParaRPr lang="en-US" sz="1200" baseline="30000" dirty="0"/>
                    </a:p>
                  </a:txBody>
                  <a:tcPr marL="76200" marR="76200" marT="38100" marB="38100"/>
                </a:tc>
              </a:tr>
              <a:tr h="260882">
                <a:tc>
                  <a:txBody>
                    <a:bodyPr/>
                    <a:lstStyle/>
                    <a:p>
                      <a:pPr algn="r"/>
                      <a:r>
                        <a:rPr lang="en-US" sz="1200" dirty="0" err="1" smtClean="0"/>
                        <a:t>Flanges+bellows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7.7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-3</a:t>
                      </a:r>
                      <a:endParaRPr lang="en-US" sz="1200" baseline="30000" dirty="0"/>
                    </a:p>
                  </a:txBody>
                  <a:tcPr marL="76200" marR="76200" marT="38100" marB="38100"/>
                </a:tc>
              </a:tr>
              <a:tr h="260216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Tapers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-3</a:t>
                      </a:r>
                      <a:endParaRPr lang="en-US" sz="1200" baseline="30000" dirty="0"/>
                    </a:p>
                  </a:txBody>
                  <a:tcPr marL="76200" marR="76200" marT="38100" marB="38100"/>
                </a:tc>
              </a:tr>
              <a:tr h="260216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Cavities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4.5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0.39</a:t>
                      </a:r>
                      <a:endParaRPr lang="en-US" sz="1200" baseline="30000" dirty="0"/>
                    </a:p>
                  </a:txBody>
                  <a:tcPr marL="76200" marR="76200" marT="38100" marB="38100"/>
                </a:tc>
              </a:tr>
              <a:tr h="260216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Resistive</a:t>
                      </a:r>
                      <a:r>
                        <a:rPr lang="en-US" sz="1200" baseline="0" dirty="0" smtClean="0"/>
                        <a:t> wall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38.7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0.22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</a:tr>
              <a:tr h="260216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Total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55.8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0.67</a:t>
                      </a:r>
                      <a:endParaRPr lang="en-US" sz="1200" dirty="0"/>
                    </a:p>
                  </a:txBody>
                  <a:tcPr marL="76200" marR="76200" marT="38100" marB="3810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56464" y="765200"/>
            <a:ext cx="4752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The present model includes (all calculated for both chamber profiles and </a:t>
            </a:r>
            <a:r>
              <a:rPr lang="en-US" sz="1200" b="1" dirty="0" smtClean="0">
                <a:latin typeface="Symbol" panose="05050102010706020507" pitchFamily="18" charset="2"/>
              </a:rPr>
              <a:t>s</a:t>
            </a:r>
            <a:r>
              <a:rPr lang="en-US" sz="1200" b="1" baseline="-25000" dirty="0" smtClean="0"/>
              <a:t>s</a:t>
            </a:r>
            <a:r>
              <a:rPr lang="en-US" sz="1200" b="1" dirty="0" smtClean="0"/>
              <a:t>=3mm):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BPMs, CTs, </a:t>
            </a:r>
            <a:r>
              <a:rPr lang="en-US" sz="1200" dirty="0" err="1" smtClean="0">
                <a:solidFill>
                  <a:schemeClr val="accent6"/>
                </a:solidFill>
              </a:rPr>
              <a:t>striplines</a:t>
            </a:r>
            <a:endParaRPr lang="en-US" sz="1200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Flanges, bellows, vacuum valves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Tapers to/from ID, small profile, large profile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Cavities and cavities tapers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Resistive wall with all IDs with 8mm aperture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accent6"/>
                </a:solidFill>
              </a:rPr>
              <a:t>For now we are still below the measured Z/n~0.85 (2015)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Still missing: scrapers, absorbers, </a:t>
            </a:r>
            <a:r>
              <a:rPr lang="en-US" sz="1200" dirty="0" err="1"/>
              <a:t>u</a:t>
            </a:r>
            <a:r>
              <a:rPr lang="en-US" sz="1200" dirty="0" err="1" smtClean="0"/>
              <a:t>ndulators</a:t>
            </a:r>
            <a:r>
              <a:rPr lang="en-US" sz="1200" dirty="0" smtClean="0"/>
              <a:t>, ceramic chambers,…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3" b="5126"/>
          <a:stretch/>
        </p:blipFill>
        <p:spPr>
          <a:xfrm>
            <a:off x="399401" y="697260"/>
            <a:ext cx="3668543" cy="456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4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LENGTHENING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979712" y="1345332"/>
                <a:ext cx="4896544" cy="6485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𝑟𝑓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  <m:func>
                              <m:func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45332"/>
                <a:ext cx="4896544" cy="64851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39552" y="821531"/>
            <a:ext cx="818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Assuming a pure inductance we can estimate the bunch lengthening versus current using: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2281436"/>
            <a:ext cx="3744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Although the impedance the impedance of the new machine is smaller (for now) </a:t>
            </a:r>
            <a:r>
              <a:rPr lang="en-US" sz="1400" b="1" dirty="0" smtClean="0">
                <a:solidFill>
                  <a:schemeClr val="accent6"/>
                </a:solidFill>
              </a:rPr>
              <a:t>the bunch length are almost equal in both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</a:rPr>
              <a:t>This also has an impact on lifetime (</a:t>
            </a:r>
            <a:r>
              <a:rPr lang="en-US" sz="1400" b="1" dirty="0" err="1" smtClean="0">
                <a:solidFill>
                  <a:schemeClr val="accent6"/>
                </a:solidFill>
              </a:rPr>
              <a:t>Touschek</a:t>
            </a:r>
            <a:r>
              <a:rPr lang="en-US" sz="1400" b="1" dirty="0" smtClean="0">
                <a:solidFill>
                  <a:schemeClr val="accent6"/>
                </a:solidFill>
              </a:rPr>
              <a:t> losses):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Radiation 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Collimator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Tracking simulations required to validate these results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419" y="2281436"/>
            <a:ext cx="487405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8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 THRESHOLD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 smtClean="0"/>
              <a:t>TWIICE 2, Abingdon – 8 February 2016 - S. WHITE</a:t>
            </a:r>
            <a:endParaRPr lang="en-US" noProof="0" dirty="0"/>
          </a:p>
        </p:txBody>
      </p:sp>
      <p:sp>
        <p:nvSpPr>
          <p:cNvPr id="5" name="TextBox 4"/>
          <p:cNvSpPr txBox="1"/>
          <p:nvPr/>
        </p:nvSpPr>
        <p:spPr>
          <a:xfrm>
            <a:off x="395537" y="749523"/>
            <a:ext cx="469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 err="1" smtClean="0"/>
              <a:t>Keil</a:t>
            </a:r>
            <a:r>
              <a:rPr lang="en-US" sz="1400" dirty="0" smtClean="0"/>
              <a:t>-Schnell-</a:t>
            </a:r>
            <a:r>
              <a:rPr lang="en-US" sz="1400" dirty="0" err="1" smtClean="0"/>
              <a:t>Boussard</a:t>
            </a:r>
            <a:r>
              <a:rPr lang="en-US" sz="1400" dirty="0" smtClean="0"/>
              <a:t> criterion for bunched beams gives: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835696" y="1316359"/>
                <a:ext cx="2443746" cy="6770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dirty="0">
                          <a:ea typeface="Cambria Math" panose="02040503050406030204" pitchFamily="18" charset="0"/>
                        </a:rPr>
                        <m:t>&lt;</m:t>
                      </m:r>
                      <m:rad>
                        <m:radPr>
                          <m:degHide m:val="on"/>
                          <m:ctrlP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𝛼𝛾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p>
                        <m:sSupPr>
                          <m:ctrlP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316359"/>
                <a:ext cx="2443746" cy="6770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65653"/>
            <a:ext cx="4841548" cy="232003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763688" y="2441628"/>
            <a:ext cx="0" cy="1856032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35696" y="2441628"/>
            <a:ext cx="2808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2009 data:</a:t>
            </a: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-Measured threshold: ~4.5 mA</a:t>
            </a: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-Measured Z/n ~0.7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Symbol" panose="05050102010706020507" pitchFamily="18" charset="2"/>
              </a:rPr>
              <a:t>W</a:t>
            </a:r>
            <a:endParaRPr lang="en-US" sz="1400" dirty="0">
              <a:solidFill>
                <a:schemeClr val="accent5">
                  <a:lumMod val="75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710544"/>
            <a:ext cx="460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To be noted: since then a degradation of ~20%</a:t>
            </a:r>
          </a:p>
          <a:p>
            <a:r>
              <a:rPr lang="en-US" sz="1400" i="1" dirty="0"/>
              <a:t>w</a:t>
            </a:r>
            <a:r>
              <a:rPr lang="en-US" sz="1400" i="1" dirty="0" smtClean="0"/>
              <a:t>as observed without any complains for the beam lines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20072" y="831398"/>
            <a:ext cx="381642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The analytical estimate for 0.7</a:t>
            </a:r>
            <a:r>
              <a:rPr lang="en-US" sz="1200" b="1" dirty="0" smtClean="0">
                <a:latin typeface="Symbol" panose="05050102010706020507" pitchFamily="18" charset="2"/>
              </a:rPr>
              <a:t>W</a:t>
            </a:r>
            <a:r>
              <a:rPr lang="en-US" sz="1200" b="1" dirty="0" smtClean="0"/>
              <a:t> give a threshold at 0.8mA which is well below the measured value:</a:t>
            </a:r>
            <a:endParaRPr lang="en-US" sz="1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Poor approximation for ESRF parameters (short bunch length)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We can however used this formula to scale the threshold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Using the new machine beam parameters and impedance estimates we get 0.25mA: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Scaling the measured threshold we get 1.4mA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This is fine for multi-bunch operation &lt;1.0mA/bunch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We can expect a strong degradation of single bunch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This is again to be confirmed with tracking once the full model is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Studies are ongoing to evaluate de benefits of a 3</a:t>
            </a:r>
            <a:r>
              <a:rPr lang="en-US" sz="1200" b="1" baseline="30000" dirty="0" smtClean="0"/>
              <a:t>rd</a:t>
            </a:r>
            <a:r>
              <a:rPr lang="en-US" sz="1200" b="1" dirty="0" smtClean="0"/>
              <a:t> harmonic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91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8032" y="805271"/>
            <a:ext cx="8424448" cy="4284477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reduction of beam pipe and modification of machine parameters has some impact on beam instabilities: </a:t>
            </a:r>
            <a:r>
              <a:rPr lang="en-US" dirty="0" smtClean="0">
                <a:solidFill>
                  <a:schemeClr val="tx1"/>
                </a:solidFill>
              </a:rPr>
              <a:t>the new machine will be more sensitive to impedance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Resistive wall: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negative impact of the reduction of aperture and synchrotron tune is partially compensated by changes of material and reduced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-functions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Multi-bunch instabilities should not be an issue, </a:t>
            </a:r>
            <a:r>
              <a:rPr lang="en-US" b="1" dirty="0" smtClean="0">
                <a:latin typeface="Symbol" panose="05050102010706020507" pitchFamily="18" charset="2"/>
              </a:rPr>
              <a:t>D</a:t>
            </a:r>
            <a:r>
              <a:rPr lang="en-US" b="1" dirty="0" smtClean="0"/>
              <a:t>Q/Qs in the vertical plane is 50% larger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Geometric impedance: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Mostly iterations with drafting office to reduce impedance until now, no detailed model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New HOM cavities: longitudinal coupled bunch instabilities mitigated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Tried to reduce as much as possible the impedance of the main contributors: </a:t>
            </a:r>
            <a:r>
              <a:rPr lang="en-US" b="1" dirty="0" smtClean="0"/>
              <a:t>flanges, bellows and tapers are improved w.r.t the present machine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Longitudinal model: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preliminary, more refined model needed: for now lower than present impedance obtained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Bunch length should be similar, </a:t>
            </a:r>
            <a:r>
              <a:rPr lang="en-US" b="1" dirty="0" smtClean="0"/>
              <a:t>microwave threshold strongly degraded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Outlook: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Missing devices to be calculated and optimized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Transverse impedance model calculation ongoing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Short-range wake field for tracking simulation should become available over the coming year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harmonic cavity studies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420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Project overview</a:t>
            </a:r>
            <a:endParaRPr lang="en-US" dirty="0"/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Performance goals, lattice, </a:t>
            </a:r>
          </a:p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acuum chambers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comparison with present machine</a:t>
            </a:r>
          </a:p>
          <a:p>
            <a:pPr algn="ctr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/>
            <a:r>
              <a:rPr lang="en-US" dirty="0" smtClean="0">
                <a:solidFill>
                  <a:srgbClr val="0098D4"/>
                </a:solidFill>
              </a:rPr>
              <a:t>Resistive wall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tune shift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coupled bunch modes</a:t>
            </a:r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/>
            <a:endParaRPr lang="en-US" sz="14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 algn="ctr"/>
            <a:r>
              <a:rPr lang="en-US" dirty="0" smtClean="0">
                <a:solidFill>
                  <a:srgbClr val="0098D4"/>
                </a:solidFill>
              </a:rPr>
              <a:t>Geometric impedance</a:t>
            </a:r>
            <a:endParaRPr lang="en-US" dirty="0">
              <a:solidFill>
                <a:srgbClr val="0098D4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RF cavities, RF fingers, flanges,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BPMs, preliminary model</a:t>
            </a:r>
          </a:p>
          <a:p>
            <a:pPr algn="ctr"/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/>
            <a:r>
              <a:rPr lang="en-US" dirty="0" smtClean="0">
                <a:solidFill>
                  <a:srgbClr val="0098D4"/>
                </a:solidFill>
              </a:rPr>
              <a:t>Summary and outlook</a:t>
            </a:r>
            <a:endParaRPr lang="en-US" dirty="0">
              <a:solidFill>
                <a:srgbClr val="0098D4"/>
              </a:solidFill>
            </a:endParaRPr>
          </a:p>
          <a:p>
            <a:pPr algn="ctr"/>
            <a:endParaRPr lang="en-GB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/>
            <a:endParaRPr lang="en-GB" sz="14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 algn="ctr"/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 algn="ctr"/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ctr"/>
            <a:endParaRPr lang="fr-FR" sz="1300" b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fr-FR" sz="1300" b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fr-FR" sz="13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TWIICE 2, Abingdon – 8 February 2016 - S.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3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54_web_1.jpg"/>
          <p:cNvPicPr>
            <a:picLocks noChangeAspect="1"/>
          </p:cNvPicPr>
          <p:nvPr/>
        </p:nvPicPr>
        <p:blipFill>
          <a:blip r:embed="rId2" cstate="print"/>
          <a:srcRect l="416" t="-405" r="671"/>
          <a:stretch>
            <a:fillRect/>
          </a:stretch>
        </p:blipFill>
        <p:spPr>
          <a:xfrm>
            <a:off x="727865" y="121196"/>
            <a:ext cx="8244000" cy="4951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 smtClean="0"/>
              <a:t>Page </a:t>
            </a:r>
            <a:fld id="{733122C9-A0B9-462F-8757-0847AD287B63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TWIICE 2, Abingdon – 8 February 2016 - S. WHITE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TWIICE 2, Abingdon – 8 February 2016 - S. WHITE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9" t="57560" r="8176" b="4495"/>
          <a:stretch/>
        </p:blipFill>
        <p:spPr>
          <a:xfrm>
            <a:off x="114805" y="769268"/>
            <a:ext cx="4529203" cy="2841606"/>
          </a:xfrm>
          <a:prstGeom prst="rect">
            <a:avLst/>
          </a:prstGeom>
        </p:spPr>
      </p:pic>
      <p:pic>
        <p:nvPicPr>
          <p:cNvPr id="9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605" y="2132281"/>
            <a:ext cx="3748791" cy="13412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4008" y="697260"/>
            <a:ext cx="4175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The</a:t>
            </a:r>
            <a:r>
              <a:rPr lang="en-US" sz="1400" b="1" dirty="0" smtClean="0"/>
              <a:t> ESRF-EBS program (</a:t>
            </a:r>
            <a:r>
              <a:rPr lang="en-US" sz="1400" b="1" i="1" dirty="0" smtClean="0"/>
              <a:t>E</a:t>
            </a:r>
            <a:r>
              <a:rPr lang="en-US" sz="1400" i="1" dirty="0" smtClean="0"/>
              <a:t>xtremely</a:t>
            </a:r>
            <a:r>
              <a:rPr lang="en-US" sz="1400" b="1" i="1" dirty="0" smtClean="0"/>
              <a:t> B</a:t>
            </a:r>
            <a:r>
              <a:rPr lang="en-US" sz="1400" i="1" dirty="0" smtClean="0"/>
              <a:t>rilliant </a:t>
            </a:r>
            <a:r>
              <a:rPr lang="en-US" sz="1400" b="1" i="1" dirty="0" smtClean="0"/>
              <a:t>S</a:t>
            </a:r>
            <a:r>
              <a:rPr lang="en-US" sz="1400" i="1" dirty="0" smtClean="0"/>
              <a:t>ource</a:t>
            </a:r>
            <a:r>
              <a:rPr lang="en-US" sz="1400" b="1" dirty="0" smtClean="0"/>
              <a:t>)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Reduction of the horizontal equilibrium </a:t>
            </a:r>
            <a:r>
              <a:rPr lang="en-US" sz="1400" dirty="0" err="1" smtClean="0">
                <a:solidFill>
                  <a:schemeClr val="accent6"/>
                </a:solidFill>
              </a:rPr>
              <a:t>emittance</a:t>
            </a:r>
            <a:endParaRPr lang="en-US" sz="1400" dirty="0">
              <a:solidFill>
                <a:schemeClr val="accent6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Increase of coherence and brilliance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7" y="3793604"/>
            <a:ext cx="85684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Constraints related to the present machine and users</a:t>
            </a:r>
            <a:r>
              <a:rPr lang="en-US" sz="1400" b="1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Beam lines currently operating in dipoles and straight sections unchanged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Same t</a:t>
            </a:r>
            <a:r>
              <a:rPr lang="en-US" sz="1400" dirty="0" smtClean="0">
                <a:solidFill>
                  <a:schemeClr val="accent6"/>
                </a:solidFill>
              </a:rPr>
              <a:t>emporal structure of the bunches and a total current of 200mA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Re-use as much as possible the current injectors and infrastructures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Installation and commissioning should not exceed a duration of 19.5 months</a:t>
            </a:r>
            <a:endParaRPr lang="en-US" sz="14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PARAMETERS AND FILLING MODES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120585"/>
              </p:ext>
            </p:extLst>
          </p:nvPr>
        </p:nvGraphicFramePr>
        <p:xfrm>
          <a:off x="179512" y="810051"/>
          <a:ext cx="5206605" cy="3934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118"/>
                <a:gridCol w="1198725"/>
                <a:gridCol w="1316762"/>
              </a:tblGrid>
              <a:tr h="327851"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Upgrade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ESRF</a:t>
                      </a:r>
                      <a:endParaRPr lang="en-GB" sz="1400" dirty="0"/>
                    </a:p>
                  </a:txBody>
                  <a:tcPr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Energy [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6.04</a:t>
                      </a:r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Circumference [m] 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843.98 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844.39</a:t>
                      </a:r>
                      <a:endParaRPr lang="en-GB" sz="1400" dirty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Max. beam/bunch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current [mA]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200/10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200/10</a:t>
                      </a:r>
                      <a:endParaRPr lang="en-GB" sz="1400" dirty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Natural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emittance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pm]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4000</a:t>
                      </a:r>
                      <a:endParaRPr lang="en-GB" sz="1400" dirty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Tunes 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75.21, 26.34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36.44,</a:t>
                      </a:r>
                      <a:r>
                        <a:rPr lang="en-US" sz="1400" baseline="0" dirty="0" smtClean="0"/>
                        <a:t> 13.39</a:t>
                      </a:r>
                      <a:endParaRPr lang="en-GB" sz="1400" dirty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Multi-bunch Chromaticity 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6,</a:t>
                      </a:r>
                      <a:r>
                        <a:rPr lang="en-US" sz="1400" baseline="0" dirty="0" smtClean="0"/>
                        <a:t> 4 (10,10)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4, </a:t>
                      </a:r>
                      <a:r>
                        <a:rPr lang="en-US" sz="1400" dirty="0" smtClean="0"/>
                        <a:t>7 (8,12)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Energy spread [%]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0.095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0.106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Momentum compaction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8.72e-5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17.8e-5</a:t>
                      </a:r>
                      <a:endParaRPr lang="en-GB" sz="1400" dirty="0"/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Synchrotron tune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3.52e-3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5.92e-3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Average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 (X/Y) [m]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4.0/7.6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16.6/24.8</a:t>
                      </a:r>
                    </a:p>
                  </a:txBody>
                  <a:tcPr anchor="ctr"/>
                </a:tc>
              </a:tr>
              <a:tr h="327851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Lifetime multi-bunch [h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GB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~20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~80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5087" y="4945732"/>
            <a:ext cx="4475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/>
                </a:solidFill>
              </a:rPr>
              <a:t>Reduced lifetime mitigated by top-up operation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8144" y="1872304"/>
            <a:ext cx="864096" cy="864096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18648" y="1872304"/>
            <a:ext cx="864096" cy="8640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774966">
            <a:off x="7733615" y="1860203"/>
            <a:ext cx="856429" cy="867930"/>
          </a:xfrm>
          <a:prstGeom prst="arc">
            <a:avLst>
              <a:gd name="adj1" fmla="val 16200000"/>
              <a:gd name="adj2" fmla="val 12684508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8132130" y="1849388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940152" y="3763091"/>
            <a:ext cx="864096" cy="8640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812360" y="3763091"/>
            <a:ext cx="864096" cy="864096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8208452" y="3727087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8208452" y="4604276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7776356" y="4159135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8640452" y="4159135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6336196" y="3725411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6336196" y="4602600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5904100" y="4157459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6768196" y="4157459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6496500" y="3756120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6642000" y="3857551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6732240" y="3979115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6182322" y="3756120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6036199" y="3857551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5940104" y="3974518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5922519" y="4289706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6013524" y="4451462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6183981" y="4562150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6488411" y="4576835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6634031" y="4503684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6731093" y="4347270"/>
            <a:ext cx="72008" cy="72008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67271" y="769268"/>
            <a:ext cx="1208985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dirty="0"/>
              <a:t>Uniform: </a:t>
            </a:r>
          </a:p>
          <a:p>
            <a:r>
              <a:rPr lang="en-US" sz="1400" dirty="0"/>
              <a:t>992 bunches</a:t>
            </a:r>
          </a:p>
          <a:p>
            <a:r>
              <a:rPr lang="en-US" sz="1400" dirty="0" smtClean="0"/>
              <a:t>200mA total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7497855" y="769268"/>
            <a:ext cx="14125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7/8+1: </a:t>
            </a:r>
            <a:endParaRPr lang="en-US" sz="1400" b="1" dirty="0"/>
          </a:p>
          <a:p>
            <a:r>
              <a:rPr lang="en-US" sz="1400" dirty="0" smtClean="0"/>
              <a:t>868+1 </a:t>
            </a:r>
            <a:r>
              <a:rPr lang="en-US" sz="1400" dirty="0"/>
              <a:t>bunches</a:t>
            </a:r>
          </a:p>
          <a:p>
            <a:r>
              <a:rPr lang="en-US" sz="1400" dirty="0" smtClean="0"/>
              <a:t>200mA total</a:t>
            </a:r>
          </a:p>
          <a:p>
            <a:r>
              <a:rPr lang="en-US" sz="1400" dirty="0" smtClean="0"/>
              <a:t>8mA single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724128" y="2857500"/>
            <a:ext cx="14924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16 bunches: </a:t>
            </a:r>
          </a:p>
          <a:p>
            <a:r>
              <a:rPr lang="en-US" sz="1400" dirty="0" smtClean="0"/>
              <a:t>90mA total</a:t>
            </a:r>
          </a:p>
          <a:p>
            <a:r>
              <a:rPr lang="en-US" sz="1400" dirty="0" smtClean="0"/>
              <a:t>~6mA per bunch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498178" y="2857500"/>
            <a:ext cx="1487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4</a:t>
            </a:r>
            <a:r>
              <a:rPr lang="en-US" sz="1400" b="1" dirty="0" smtClean="0"/>
              <a:t> bunches: </a:t>
            </a:r>
          </a:p>
          <a:p>
            <a:r>
              <a:rPr lang="en-US" sz="1400" dirty="0"/>
              <a:t>4</a:t>
            </a:r>
            <a:r>
              <a:rPr lang="en-US" sz="1400" dirty="0" smtClean="0"/>
              <a:t>0mA total</a:t>
            </a:r>
          </a:p>
          <a:p>
            <a:r>
              <a:rPr lang="en-US" sz="1400" dirty="0" smtClean="0"/>
              <a:t>10mA per bunch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5508104" y="4801716"/>
            <a:ext cx="3239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Stability conditions required for a large variety of configurations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253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optics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136" name="Picture 1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5"/>
          <a:stretch/>
        </p:blipFill>
        <p:spPr>
          <a:xfrm>
            <a:off x="4451266" y="3001516"/>
            <a:ext cx="4601592" cy="2305527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" t="8574"/>
          <a:stretch/>
        </p:blipFill>
        <p:spPr>
          <a:xfrm>
            <a:off x="122499" y="769268"/>
            <a:ext cx="4680520" cy="2208575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611560" y="1057300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Present lattice</a:t>
            </a:r>
            <a:endParaRPr lang="en-US" sz="1200" dirty="0"/>
          </a:p>
        </p:txBody>
      </p:sp>
      <p:sp>
        <p:nvSpPr>
          <p:cNvPr id="139" name="TextBox 138"/>
          <p:cNvSpPr txBox="1"/>
          <p:nvPr/>
        </p:nvSpPr>
        <p:spPr>
          <a:xfrm>
            <a:off x="6012160" y="3289548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New lattice</a:t>
            </a:r>
            <a:endParaRPr lang="en-US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4948999" y="769268"/>
            <a:ext cx="3629520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Present lattice</a:t>
            </a:r>
            <a:r>
              <a:rPr lang="en-US" sz="1400" b="1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16 super-periods (32 cells in total)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2 dipoles per cell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accent6"/>
                </a:solidFill>
              </a:rPr>
              <a:t>Emittance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e</a:t>
            </a:r>
            <a:r>
              <a:rPr lang="en-US" sz="1400" baseline="-25000" dirty="0" smtClean="0">
                <a:solidFill>
                  <a:schemeClr val="accent6"/>
                </a:solidFill>
              </a:rPr>
              <a:t>x</a:t>
            </a:r>
            <a:r>
              <a:rPr lang="en-US" sz="1400" dirty="0" smtClean="0">
                <a:solidFill>
                  <a:schemeClr val="accent6"/>
                </a:solidFill>
              </a:rPr>
              <a:t>~4nm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New lattice: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32 super-periods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7 dipoles per cell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accent6"/>
                </a:solidFill>
              </a:rPr>
              <a:t>Emittance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e</a:t>
            </a:r>
            <a:r>
              <a:rPr lang="en-US" sz="1400" baseline="-25000" dirty="0" smtClean="0">
                <a:solidFill>
                  <a:schemeClr val="accent6"/>
                </a:solidFill>
              </a:rPr>
              <a:t>x</a:t>
            </a:r>
            <a:r>
              <a:rPr lang="en-US" sz="1400" dirty="0" smtClean="0">
                <a:solidFill>
                  <a:schemeClr val="accent6"/>
                </a:solidFill>
              </a:rPr>
              <a:t>~135pm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/>
          </a:p>
          <a:p>
            <a:pPr lvl="1"/>
            <a:endParaRPr lang="fr-FR" sz="1400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179512" y="3202439"/>
            <a:ext cx="396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Main characteristics</a:t>
            </a:r>
            <a:r>
              <a:rPr lang="en-US" sz="1400" b="1" dirty="0" smtClean="0"/>
              <a:t>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2 high dispersion zones to allow for chromatic corrections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Df</a:t>
            </a:r>
            <a:r>
              <a:rPr lang="en-US" sz="1400" dirty="0" err="1" smtClean="0">
                <a:solidFill>
                  <a:schemeClr val="accent6"/>
                </a:solidFill>
              </a:rPr>
              <a:t>~</a:t>
            </a:r>
            <a:r>
              <a:rPr lang="en-US" sz="1400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p</a:t>
            </a:r>
            <a:r>
              <a:rPr lang="en-US" sz="1400" dirty="0" smtClean="0">
                <a:solidFill>
                  <a:schemeClr val="accent6"/>
                </a:solidFill>
              </a:rPr>
              <a:t> between chromatic </a:t>
            </a:r>
            <a:r>
              <a:rPr lang="en-US" sz="1400" dirty="0" err="1" smtClean="0">
                <a:solidFill>
                  <a:schemeClr val="accent6"/>
                </a:solidFill>
              </a:rPr>
              <a:t>sextupoles</a:t>
            </a:r>
            <a:r>
              <a:rPr lang="en-US" sz="1400" dirty="0" smtClean="0">
                <a:solidFill>
                  <a:schemeClr val="accent6"/>
                </a:solidFill>
              </a:rPr>
              <a:t>: partial </a:t>
            </a:r>
            <a:r>
              <a:rPr lang="en-US" sz="1400" dirty="0" err="1" smtClean="0">
                <a:solidFill>
                  <a:schemeClr val="accent6"/>
                </a:solidFill>
              </a:rPr>
              <a:t>sextupolar</a:t>
            </a:r>
            <a:r>
              <a:rPr lang="en-US" sz="1400" dirty="0" smtClean="0">
                <a:solidFill>
                  <a:schemeClr val="accent6"/>
                </a:solidFill>
              </a:rPr>
              <a:t> resonances compensation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Longitudinal gradient in dipoles: </a:t>
            </a:r>
            <a:r>
              <a:rPr lang="en-US" sz="1400" dirty="0" err="1" smtClean="0">
                <a:solidFill>
                  <a:schemeClr val="accent6"/>
                </a:solidFill>
              </a:rPr>
              <a:t>emittance</a:t>
            </a:r>
            <a:r>
              <a:rPr lang="en-US" sz="1400" dirty="0" smtClean="0">
                <a:solidFill>
                  <a:schemeClr val="accent6"/>
                </a:solidFill>
              </a:rPr>
              <a:t> reduction</a:t>
            </a:r>
            <a:endParaRPr lang="en-US" sz="14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98569" y="1495144"/>
            <a:ext cx="8831131" cy="3609637"/>
            <a:chOff x="188132" y="1199869"/>
            <a:chExt cx="8831131" cy="3609637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8132" y="1270660"/>
              <a:ext cx="8669242" cy="3538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 rot="813935">
              <a:off x="367190" y="2160440"/>
              <a:ext cx="2079917" cy="4600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 rot="1137504">
              <a:off x="6575431" y="3997919"/>
              <a:ext cx="2193183" cy="4719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 rot="875059">
              <a:off x="2345105" y="2626716"/>
              <a:ext cx="1853498" cy="4600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1033552">
              <a:off x="4614873" y="3306488"/>
              <a:ext cx="2079917" cy="4600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 rot="989922">
              <a:off x="4179362" y="2929618"/>
              <a:ext cx="491884" cy="4600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810842">
              <a:off x="501100" y="1199869"/>
              <a:ext cx="2322939" cy="5991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949884">
              <a:off x="2536233" y="1342929"/>
              <a:ext cx="1853498" cy="926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 rot="989922">
              <a:off x="4220801" y="1860638"/>
              <a:ext cx="731690" cy="661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1033552">
              <a:off x="4787572" y="2247198"/>
              <a:ext cx="2079917" cy="668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137504">
              <a:off x="6587141" y="3059188"/>
              <a:ext cx="2432122" cy="5463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2" descr="C:\Users\lebec\Documents\Communication\Presentations\APAC\2014-05\Figures\8812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6879" y="790575"/>
            <a:ext cx="1390378" cy="1467156"/>
          </a:xfrm>
          <a:prstGeom prst="rect">
            <a:avLst/>
          </a:prstGeom>
          <a:noFill/>
        </p:spPr>
      </p:pic>
      <p:pic>
        <p:nvPicPr>
          <p:cNvPr id="17" name="Picture 2" descr="C:\Users\lebec\Documents\Communication\Presentations\APAC\2014-05\Figures\791300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6447" y="771525"/>
            <a:ext cx="1092962" cy="1067830"/>
          </a:xfrm>
          <a:prstGeom prst="rect">
            <a:avLst/>
          </a:prstGeom>
          <a:noFill/>
        </p:spPr>
      </p:pic>
      <p:pic>
        <p:nvPicPr>
          <p:cNvPr id="18" name="Picture 17" descr="C:\Users\lebec\Documents\Communication\Presentations\APAC\Figures\Octupo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8666" y="4135181"/>
            <a:ext cx="986010" cy="1205980"/>
          </a:xfrm>
          <a:prstGeom prst="rect">
            <a:avLst/>
          </a:prstGeom>
          <a:noFill/>
        </p:spPr>
      </p:pic>
      <p:pic>
        <p:nvPicPr>
          <p:cNvPr id="19" name="Picture 18" descr="dl+pm_2.jpg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" y="2414783"/>
            <a:ext cx="1752600" cy="1595242"/>
          </a:xfrm>
          <a:prstGeom prst="rect">
            <a:avLst/>
          </a:prstGeom>
        </p:spPr>
      </p:pic>
      <p:pic>
        <p:nvPicPr>
          <p:cNvPr id="20" name="Picture 19" descr="C:\Users\lebec\Documents\Projets\WP1.2\TDS\Figures\DQ1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52242" y="3295649"/>
            <a:ext cx="1338833" cy="127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9050" y="3841601"/>
            <a:ext cx="34563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128 Permanent magnet dipoles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longitudinal gradient 0.16 </a:t>
            </a:r>
            <a:r>
              <a:rPr lang="en-US" sz="1400" dirty="0" smtClean="0">
                <a:solidFill>
                  <a:srgbClr val="000000"/>
                </a:solidFill>
                <a:sym typeface="Symbol"/>
              </a:rPr>
              <a:t></a:t>
            </a:r>
            <a:r>
              <a:rPr lang="en-US" sz="1400" dirty="0" smtClean="0">
                <a:solidFill>
                  <a:srgbClr val="000000"/>
                </a:solidFill>
              </a:rPr>
              <a:t> 0.65 T, magnetic gap 26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1.8 meters long, 5 modules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Hybrid Sm2Co17 / Strontium Ferrite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66170" y="4426074"/>
            <a:ext cx="2110730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96 Combined function</a:t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Dipole-Quadrupoles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rgbClr val="000000"/>
                </a:solidFill>
              </a:rPr>
              <a:t>0.54 T / 34 Tm</a:t>
            </a:r>
            <a:r>
              <a:rPr lang="en-US" sz="1200" i="1" baseline="30000" dirty="0" smtClean="0">
                <a:solidFill>
                  <a:srgbClr val="000000"/>
                </a:solidFill>
              </a:rPr>
              <a:t>-1 </a:t>
            </a:r>
            <a:r>
              <a:rPr lang="en-US" sz="1200" i="1" dirty="0" smtClean="0">
                <a:solidFill>
                  <a:srgbClr val="000000"/>
                </a:solidFill>
              </a:rPr>
              <a:t> </a:t>
            </a:r>
            <a:br>
              <a:rPr lang="en-US" sz="1200" i="1" dirty="0" smtClean="0">
                <a:solidFill>
                  <a:srgbClr val="000000"/>
                </a:solidFill>
              </a:rPr>
            </a:br>
            <a:r>
              <a:rPr lang="en-US" sz="1200" i="1" dirty="0" smtClean="0">
                <a:solidFill>
                  <a:srgbClr val="000000"/>
                </a:solidFill>
              </a:rPr>
              <a:t>&amp; 0.43 T / 34 Tm</a:t>
            </a:r>
            <a:r>
              <a:rPr lang="en-US" sz="1200" i="1" baseline="30000" dirty="0" smtClean="0">
                <a:solidFill>
                  <a:srgbClr val="000000"/>
                </a:solidFill>
              </a:rPr>
              <a:t>-1</a:t>
            </a:r>
            <a:endParaRPr lang="en-GB" sz="1200" i="1" baseline="300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18970" y="4648354"/>
            <a:ext cx="159592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64 </a:t>
            </a:r>
            <a:r>
              <a:rPr lang="en-US" sz="1600" dirty="0" err="1" smtClean="0">
                <a:solidFill>
                  <a:srgbClr val="000000"/>
                </a:solidFill>
              </a:rPr>
              <a:t>Octupoles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kern="800" dirty="0" smtClean="0">
                <a:latin typeface="Arial" pitchFamily="34" charset="0"/>
                <a:ea typeface="Times New Roman"/>
                <a:cs typeface="Arial" pitchFamily="34" charset="0"/>
              </a:rPr>
              <a:t>51.2 10</a:t>
            </a:r>
            <a:r>
              <a:rPr lang="en-GB" sz="1400" kern="8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en-GB" sz="1400" kern="800" dirty="0" smtClean="0">
                <a:latin typeface="Arial" pitchFamily="34" charset="0"/>
                <a:ea typeface="Times New Roman"/>
                <a:cs typeface="Arial" pitchFamily="34" charset="0"/>
              </a:rPr>
              <a:t> T/m</a:t>
            </a:r>
            <a:r>
              <a:rPr lang="en-GB" sz="1400" kern="8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-3</a:t>
            </a:r>
            <a:endParaRPr lang="en-GB" sz="14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7400" y="742950"/>
            <a:ext cx="188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192 </a:t>
            </a:r>
            <a:r>
              <a:rPr lang="en-US" dirty="0" err="1" smtClean="0">
                <a:solidFill>
                  <a:srgbClr val="000000"/>
                </a:solidFill>
              </a:rPr>
              <a:t>Sextupoles</a:t>
            </a:r>
            <a:endParaRPr lang="en-US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sym typeface="Symbol"/>
              </a:rPr>
              <a:t>Length 200mm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sym typeface="Symbol"/>
              </a:rPr>
              <a:t>900-2200 Tm</a:t>
            </a:r>
            <a:r>
              <a:rPr lang="en-US" sz="1200" baseline="30000" dirty="0" smtClean="0">
                <a:solidFill>
                  <a:srgbClr val="000000"/>
                </a:solidFill>
                <a:sym typeface="Symbol"/>
              </a:rPr>
              <a:t>-2</a:t>
            </a:r>
            <a:endParaRPr lang="en-GB" sz="1200" baseline="30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sym typeface="Symbol"/>
              </a:rPr>
              <a:t>Also used as dipole and skew quad correctors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71930" y="714003"/>
            <a:ext cx="3167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128 High gradient </a:t>
            </a:r>
            <a:r>
              <a:rPr lang="en-US" sz="1600" dirty="0" err="1" smtClean="0">
                <a:solidFill>
                  <a:srgbClr val="000000"/>
                </a:solidFill>
              </a:rPr>
              <a:t>Quadrupoles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71930" y="1980828"/>
            <a:ext cx="344347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384 Moderate gradient </a:t>
            </a:r>
            <a:r>
              <a:rPr lang="en-US" sz="1600" dirty="0" err="1" smtClean="0">
                <a:solidFill>
                  <a:srgbClr val="000000"/>
                </a:solidFill>
              </a:rPr>
              <a:t>quadrupoles</a:t>
            </a:r>
            <a:endParaRPr lang="en-US" sz="16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baseline="30000" dirty="0">
              <a:solidFill>
                <a:srgbClr val="000000"/>
              </a:solidFill>
            </a:endParaRPr>
          </a:p>
        </p:txBody>
      </p:sp>
      <p:sp>
        <p:nvSpPr>
          <p:cNvPr id="30" name="Rectangle 4"/>
          <p:cNvSpPr txBox="1">
            <a:spLocks noChangeArrowheads="1"/>
          </p:cNvSpPr>
          <p:nvPr/>
        </p:nvSpPr>
        <p:spPr bwMode="auto">
          <a:xfrm>
            <a:off x="6059021" y="1038182"/>
            <a:ext cx="2618254" cy="104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Gradient: 85 T/m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Bore radius: 12.5 mm 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L</a:t>
            </a:r>
            <a:r>
              <a:rPr lang="en-US" sz="1200" kern="0" dirty="0" smtClean="0">
                <a:solidFill>
                  <a:srgbClr val="000000"/>
                </a:solidFill>
              </a:rPr>
              <a:t>ength: 390/490 mm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Power: 1-2 kW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endParaRPr lang="en-US" sz="1600" b="1" kern="0" dirty="0" smtClean="0">
              <a:solidFill>
                <a:srgbClr val="1B5092"/>
              </a:solidFill>
            </a:endParaRP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endParaRPr lang="en-US" sz="1600" b="1" kern="0" dirty="0">
              <a:solidFill>
                <a:srgbClr val="1B5092"/>
              </a:solidFill>
            </a:endParaRPr>
          </a:p>
        </p:txBody>
      </p:sp>
      <p:sp>
        <p:nvSpPr>
          <p:cNvPr id="31" name="Rectangle 4"/>
          <p:cNvSpPr txBox="1">
            <a:spLocks noChangeArrowheads="1"/>
          </p:cNvSpPr>
          <p:nvPr/>
        </p:nvSpPr>
        <p:spPr bwMode="auto">
          <a:xfrm>
            <a:off x="6059021" y="2247857"/>
            <a:ext cx="2618254" cy="104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Gradient: 51 T/m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Bore radius: 15.5 mm 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L</a:t>
            </a:r>
            <a:r>
              <a:rPr lang="en-US" sz="1200" kern="0" dirty="0" smtClean="0">
                <a:solidFill>
                  <a:srgbClr val="000000"/>
                </a:solidFill>
              </a:rPr>
              <a:t>ength: 160/300 mm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Font typeface="Arial" pitchFamily="34" charset="0"/>
              <a:buChar char="•"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Power: 0.7-1 kW</a:t>
            </a: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endParaRPr lang="en-US" sz="1600" b="1" kern="0" dirty="0" smtClean="0">
              <a:solidFill>
                <a:srgbClr val="1B5092"/>
              </a:solidFill>
            </a:endParaRPr>
          </a:p>
          <a:p>
            <a:pPr marL="179388" indent="-179388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endParaRPr lang="en-US" sz="1600" b="1" kern="0" dirty="0">
              <a:solidFill>
                <a:srgbClr val="1B509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4999" y="1847850"/>
            <a:ext cx="2276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96 Correctors (H/V)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sym typeface="Symbol"/>
              </a:rPr>
              <a:t>Length 120mm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sym typeface="Symbol"/>
              </a:rPr>
              <a:t>0.08 T</a:t>
            </a: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6444655" y="3047898"/>
            <a:ext cx="2546945" cy="105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9314" tIns="64657" rIns="129314" bIns="64657">
            <a:spAutoFit/>
          </a:bodyPr>
          <a:lstStyle>
            <a:lvl1pPr defTabSz="1474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46113" defTabSz="1474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93813" defTabSz="1474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9925" defTabSz="1474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586038" defTabSz="1474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043238" defTabSz="1474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500438" defTabSz="1474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957638" defTabSz="1474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414838" defTabSz="1474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2000" i="1" dirty="0" smtClean="0">
                <a:solidFill>
                  <a:srgbClr val="132577"/>
                </a:solidFill>
                <a:cs typeface="Arial" panose="020B0604020202020204" pitchFamily="34" charset="0"/>
              </a:rPr>
              <a:t>All magnets individually powered</a:t>
            </a:r>
            <a:endParaRPr lang="en-GB" i="1" dirty="0">
              <a:solidFill>
                <a:srgbClr val="132577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5377780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Courtesy of G. Le </a:t>
            </a:r>
            <a:r>
              <a:rPr lang="en-US" sz="1400" b="1" dirty="0" err="1" smtClean="0">
                <a:solidFill>
                  <a:schemeClr val="accent5"/>
                </a:solidFill>
              </a:rPr>
              <a:t>Bec</a:t>
            </a:r>
            <a:endParaRPr lang="en-GB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smtClean="0"/>
              <a:t>TWIICE 2, Abingdon – 8 February 2016 - S. WHITE</a:t>
            </a:r>
            <a:endParaRPr 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2" y="625253"/>
            <a:ext cx="3288090" cy="2461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947" y="811659"/>
            <a:ext cx="1380765" cy="46166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Present</a:t>
            </a:r>
            <a:r>
              <a:rPr lang="en-GB" sz="1200" dirty="0" smtClean="0"/>
              <a:t> </a:t>
            </a:r>
            <a:r>
              <a:rPr lang="en-GB" sz="1200" dirty="0" smtClean="0"/>
              <a:t>machine: </a:t>
            </a:r>
            <a:endParaRPr lang="en-GB" sz="1200" dirty="0" smtClean="0"/>
          </a:p>
          <a:p>
            <a:r>
              <a:rPr lang="en-GB" sz="1200" dirty="0" smtClean="0"/>
              <a:t>2 </a:t>
            </a:r>
            <a:r>
              <a:rPr lang="en-GB" sz="1200" dirty="0" smtClean="0"/>
              <a:t>apertures</a:t>
            </a:r>
            <a:endParaRPr lang="en-GB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99592" y="1381428"/>
            <a:ext cx="0" cy="82800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884252" y="1705372"/>
            <a:ext cx="0" cy="216024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9308" y="1613619"/>
            <a:ext cx="688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32mm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1644397"/>
            <a:ext cx="64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8mm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28" y="3073524"/>
            <a:ext cx="3234144" cy="230425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859308" y="3901676"/>
            <a:ext cx="0" cy="54000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884252" y="4045660"/>
            <a:ext cx="0" cy="21600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555776" y="3974499"/>
            <a:ext cx="0" cy="374479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9163" y="4009628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20mm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885654" y="402066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8</a:t>
            </a:r>
            <a:r>
              <a:rPr lang="en-GB" sz="1200" dirty="0" smtClean="0"/>
              <a:t>mm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520775" y="402066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13mm</a:t>
            </a:r>
            <a:endParaRPr lang="en-GB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697260"/>
            <a:ext cx="2610059" cy="13056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2569468"/>
            <a:ext cx="2148645" cy="12961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9029" y="4369668"/>
            <a:ext cx="2615179" cy="891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6351" y="3187923"/>
            <a:ext cx="1157337" cy="46166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New </a:t>
            </a:r>
            <a:r>
              <a:rPr lang="en-GB" sz="1200" dirty="0" smtClean="0"/>
              <a:t>machine</a:t>
            </a:r>
            <a:r>
              <a:rPr lang="en-GB" sz="1200" dirty="0" smtClean="0"/>
              <a:t>: </a:t>
            </a:r>
            <a:endParaRPr lang="en-GB" sz="1200" dirty="0" smtClean="0"/>
          </a:p>
          <a:p>
            <a:r>
              <a:rPr lang="en-GB" sz="1200" dirty="0" smtClean="0"/>
              <a:t>3 apertures</a:t>
            </a:r>
            <a:endParaRPr lang="en-GB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1331640" y="1921396"/>
            <a:ext cx="2497389" cy="2149208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7" idx="2"/>
            <a:endCxn id="21" idx="1"/>
          </p:cNvCxnSpPr>
          <p:nvPr/>
        </p:nvCxnSpPr>
        <p:spPr>
          <a:xfrm>
            <a:off x="2148707" y="4297660"/>
            <a:ext cx="1680322" cy="517625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987824" y="3361556"/>
            <a:ext cx="936104" cy="709047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44208" y="1262286"/>
            <a:ext cx="2447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Present machine: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Arc vertical aperture 32mm stainless 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ID vertical aperture 8mm NEG coated aluminum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New machine: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Upstream/downstream vertical aperture 20mm stainless 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Central vertical aperture 13mm stainless 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</a:rPr>
              <a:t>ID vertical aperture 8mm NEG coated </a:t>
            </a:r>
            <a:r>
              <a:rPr lang="en-US" sz="1400" dirty="0" smtClean="0">
                <a:solidFill>
                  <a:schemeClr val="accent6"/>
                </a:solidFill>
              </a:rPr>
              <a:t>aluminum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/>
                </a:solidFill>
              </a:rPr>
              <a:t>Aluminum chambers in all dipoles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851920" y="1993404"/>
            <a:ext cx="2367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Upstream/downstream chamber</a:t>
            </a:r>
          </a:p>
          <a:p>
            <a:r>
              <a:rPr lang="en-US" sz="1200" dirty="0" smtClean="0"/>
              <a:t>TM cut-off = 9.33 GHz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3779912" y="3793604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Central (strong focusing) chamber</a:t>
            </a:r>
          </a:p>
          <a:p>
            <a:r>
              <a:rPr lang="en-US" sz="1200" dirty="0"/>
              <a:t>TM cut-off = </a:t>
            </a:r>
            <a:r>
              <a:rPr lang="en-US" sz="1200" dirty="0" smtClean="0"/>
              <a:t>13.76 GHz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0" y="5244797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ID chamber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22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situation and Implication of new parameters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 smtClean="0"/>
              <a:t>TWIICE 2, Abingdon – 8 February 2016 - S. WHITE</a:t>
            </a:r>
            <a:endParaRPr lang="en-US" noProof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625252"/>
            <a:ext cx="7994400" cy="4195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4338" lvl="2" indent="-342900"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chemeClr val="accent6"/>
                </a:solidFill>
              </a:rPr>
              <a:t>Reduced beam pipe aperture- increased geometric and resistive wall wake fields</a:t>
            </a:r>
            <a:r>
              <a:rPr lang="en-GB" sz="1300" b="1" dirty="0" smtClean="0">
                <a:solidFill>
                  <a:schemeClr val="accent6"/>
                </a:solidFill>
              </a:rPr>
              <a:t>: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dirty="0" smtClean="0"/>
              <a:t>Stronger single bunch instabilities: TMCI, microwave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dirty="0" smtClean="0"/>
              <a:t>Stronger resistive wall multi-bunch instabilities</a:t>
            </a:r>
          </a:p>
          <a:p>
            <a:pPr marL="414338" lvl="2" indent="-342900"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chemeClr val="accent6"/>
                </a:solidFill>
              </a:rPr>
              <a:t>Beam / lattice parameters</a:t>
            </a:r>
            <a:r>
              <a:rPr lang="en-GB" sz="1300" b="1" dirty="0" smtClean="0">
                <a:solidFill>
                  <a:schemeClr val="accent6"/>
                </a:solidFill>
              </a:rPr>
              <a:t>: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dirty="0" smtClean="0"/>
              <a:t>Smaller Q</a:t>
            </a:r>
            <a:r>
              <a:rPr lang="en-GB" sz="1300" baseline="-25000" dirty="0" smtClean="0"/>
              <a:t>s</a:t>
            </a:r>
            <a:r>
              <a:rPr lang="en-GB" sz="1300" dirty="0" smtClean="0"/>
              <a:t> / </a:t>
            </a:r>
            <a:r>
              <a:rPr lang="en-GB" sz="1300" dirty="0" smtClean="0">
                <a:latin typeface="Symbol" panose="05050102010706020507" pitchFamily="18" charset="2"/>
              </a:rPr>
              <a:t>a</a:t>
            </a:r>
            <a:r>
              <a:rPr lang="en-GB" sz="1300" baseline="-25000" dirty="0" smtClean="0"/>
              <a:t>p</a:t>
            </a:r>
            <a:r>
              <a:rPr lang="en-GB" sz="1300" dirty="0" smtClean="0"/>
              <a:t>: TMCI/microwave at lower currents?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dirty="0" smtClean="0"/>
              <a:t>Lower </a:t>
            </a:r>
            <a:r>
              <a:rPr lang="en-GB" sz="1300" dirty="0" smtClean="0">
                <a:latin typeface="Symbol" panose="05050102010706020507" pitchFamily="18" charset="2"/>
              </a:rPr>
              <a:t>b</a:t>
            </a:r>
            <a:r>
              <a:rPr lang="en-GB" sz="1300" dirty="0" smtClean="0"/>
              <a:t>-functions: improved transverse impedance effects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endParaRPr lang="en-GB" sz="1300" dirty="0"/>
          </a:p>
          <a:p>
            <a:pPr marL="414338" lvl="2" indent="-342900">
              <a:buFont typeface="Arial" panose="020B0604020202020204" pitchFamily="34" charset="0"/>
              <a:buChar char="•"/>
            </a:pPr>
            <a:r>
              <a:rPr lang="en-GB" sz="1300" b="1" dirty="0" smtClean="0">
                <a:solidFill>
                  <a:schemeClr val="accent6"/>
                </a:solidFill>
              </a:rPr>
              <a:t>Present situation (See E. </a:t>
            </a:r>
            <a:r>
              <a:rPr lang="en-GB" sz="1300" b="1" dirty="0" err="1" smtClean="0">
                <a:solidFill>
                  <a:schemeClr val="accent6"/>
                </a:solidFill>
              </a:rPr>
              <a:t>Plouviez’s</a:t>
            </a:r>
            <a:r>
              <a:rPr lang="en-GB" sz="1300" b="1" dirty="0" smtClean="0">
                <a:solidFill>
                  <a:schemeClr val="accent6"/>
                </a:solidFill>
              </a:rPr>
              <a:t> talk for details):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b="1" dirty="0" smtClean="0"/>
              <a:t>Feedbacks not required to stabilize standard operation modes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GB" sz="1300" b="1" dirty="0" smtClean="0"/>
              <a:t>Used to stabilize ion instabilities during vacuum conditioning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12144"/>
            <a:ext cx="2500725" cy="17776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9548"/>
            <a:ext cx="2241592" cy="16811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3289548"/>
            <a:ext cx="2144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Q’=0.0: </a:t>
            </a: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hreshold ~0.5mA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1616548" y="3649588"/>
            <a:ext cx="3124" cy="1091153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5536" y="5100781"/>
            <a:ext cx="5011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Tune shift and threshold: instability cured by chromaticity up to &gt;10mA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67320" y="4988123"/>
            <a:ext cx="25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Multi-bunch transverse instability:</a:t>
            </a:r>
          </a:p>
          <a:p>
            <a:r>
              <a:rPr lang="en-US" sz="1200" dirty="0"/>
              <a:t>c</a:t>
            </a:r>
            <a:r>
              <a:rPr lang="en-US" sz="1200" dirty="0" smtClean="0"/>
              <a:t>ured by chromaticity up to 200mA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184472" y="3588663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132577">
                    <a:lumMod val="75000"/>
                  </a:srgbClr>
                </a:solidFill>
              </a:rPr>
              <a:t>Q’=0.0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345332"/>
            <a:ext cx="2377776" cy="15040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96907" y="2857500"/>
            <a:ext cx="2167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Microwave threshold ~4.5mA</a:t>
            </a:r>
            <a:endParaRPr lang="en-US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1" y="3412146"/>
            <a:ext cx="2376264" cy="167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23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wall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smtClean="0"/>
              <a:t>Page </a:t>
            </a:r>
            <a:fld id="{733122C9-A0B9-462F-8757-0847AD287B63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 smtClean="0"/>
              <a:t>TWIICE 2, Abingdon – 8 February 2016 - S. WHITE</a:t>
            </a:r>
            <a:endParaRPr lang="en-US" noProof="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012318"/>
              </p:ext>
            </p:extLst>
          </p:nvPr>
        </p:nvGraphicFramePr>
        <p:xfrm>
          <a:off x="251519" y="697261"/>
          <a:ext cx="8712480" cy="2468880"/>
        </p:xfrm>
        <a:graphic>
          <a:graphicData uri="http://schemas.openxmlformats.org/drawingml/2006/table">
            <a:tbl>
              <a:tblPr firstRow="1" bandRow="1"/>
              <a:tblGrid>
                <a:gridCol w="1244640"/>
                <a:gridCol w="1244640"/>
                <a:gridCol w="1244640"/>
                <a:gridCol w="1244640"/>
                <a:gridCol w="1244640"/>
                <a:gridCol w="1244640"/>
                <a:gridCol w="1244640"/>
              </a:tblGrid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L</a:t>
                      </a:r>
                      <a:r>
                        <a:rPr lang="en-GB" sz="1200" baseline="0" dirty="0" smtClean="0">
                          <a:latin typeface="+mn-lt"/>
                        </a:rPr>
                        <a:t> [m]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&lt;</a:t>
                      </a:r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baseline="-25000" dirty="0" smtClean="0">
                          <a:latin typeface="+mn-lt"/>
                        </a:rPr>
                        <a:t>x</a:t>
                      </a:r>
                      <a:r>
                        <a:rPr lang="en-GB" sz="1200" dirty="0" smtClean="0">
                          <a:latin typeface="+mn-lt"/>
                        </a:rPr>
                        <a:t>&gt; [m]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&lt;</a:t>
                      </a:r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baseline="-25000" dirty="0" smtClean="0">
                          <a:latin typeface="+mn-lt"/>
                        </a:rPr>
                        <a:t>y</a:t>
                      </a:r>
                      <a:r>
                        <a:rPr lang="en-GB" sz="1200" dirty="0" smtClean="0">
                          <a:latin typeface="+mn-lt"/>
                        </a:rPr>
                        <a:t>&gt; [m]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Rx [mm]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Ry [mm]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s [S/m]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89021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b="1" dirty="0" smtClean="0">
                          <a:latin typeface="+mn-lt"/>
                        </a:rPr>
                        <a:t>Present </a:t>
                      </a:r>
                      <a:r>
                        <a:rPr lang="en-GB" sz="1200" b="1" dirty="0" smtClean="0">
                          <a:latin typeface="+mn-lt"/>
                        </a:rPr>
                        <a:t>Machine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Arc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673.2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14.7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29.8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37.0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16.0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1.45e6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(SS)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ID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171.2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23.5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4.1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28.5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4.0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3.5e7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NEG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,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Al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189021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New Machine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Central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96.9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1.83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2.73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25.0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6.5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1.45e6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baseline="0" dirty="0" smtClean="0">
                          <a:latin typeface="+mn-lt"/>
                        </a:rPr>
                        <a:t>Up/down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255.7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6.24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9.38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25.0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10.0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1.45e6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Dipole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91.4/228.9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1.24/1.16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11.3/3.75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25.0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6.5/10.0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3.5e7 (Al)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</a:tr>
              <a:tr h="189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ID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171.2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7.4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3.98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28.5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4.0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3.5e7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NEG,Al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49097" y="4423673"/>
            <a:ext cx="8199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The total wake field is the sum of the components weighted by &lt;</a:t>
            </a:r>
            <a:r>
              <a:rPr lang="en-GB" sz="14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GB" sz="1400" dirty="0" smtClean="0">
                <a:solidFill>
                  <a:prstClr val="black"/>
                </a:solidFill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The wake is computed using IMPEDANCEWAKE2D (N. </a:t>
            </a:r>
            <a:r>
              <a:rPr lang="en-GB" sz="1400" dirty="0" err="1" smtClean="0">
                <a:solidFill>
                  <a:prstClr val="black"/>
                </a:solidFill>
              </a:rPr>
              <a:t>Mounet</a:t>
            </a:r>
            <a:r>
              <a:rPr lang="en-GB" sz="1400" dirty="0" smtClean="0">
                <a:solidFill>
                  <a:prstClr val="black"/>
                </a:solidFill>
              </a:rPr>
              <a:t>)</a:t>
            </a:r>
            <a:endParaRPr lang="en-GB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assumed </a:t>
            </a:r>
            <a:r>
              <a:rPr lang="en-GB" sz="1400" dirty="0" smtClean="0">
                <a:solidFill>
                  <a:prstClr val="black"/>
                </a:solidFill>
              </a:rPr>
              <a:t>8mm NEG coated Aluminium beam pipe in all IDs: </a:t>
            </a:r>
            <a:r>
              <a:rPr lang="en-GB" sz="1400" dirty="0" smtClean="0">
                <a:solidFill>
                  <a:prstClr val="black"/>
                </a:solidFill>
              </a:rPr>
              <a:t>in-vacuum </a:t>
            </a:r>
            <a:r>
              <a:rPr lang="en-GB" sz="1400" dirty="0" err="1">
                <a:solidFill>
                  <a:prstClr val="black"/>
                </a:solidFill>
              </a:rPr>
              <a:t>u</a:t>
            </a:r>
            <a:r>
              <a:rPr lang="en-GB" sz="1400" dirty="0" err="1" smtClean="0">
                <a:solidFill>
                  <a:prstClr val="black"/>
                </a:solidFill>
              </a:rPr>
              <a:t>ndulators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are not </a:t>
            </a:r>
            <a:r>
              <a:rPr lang="en-GB" sz="1400" dirty="0" smtClean="0">
                <a:solidFill>
                  <a:prstClr val="black"/>
                </a:solidFill>
              </a:rPr>
              <a:t>taken into </a:t>
            </a:r>
            <a:r>
              <a:rPr lang="en-GB" sz="1400" dirty="0" smtClean="0">
                <a:solidFill>
                  <a:prstClr val="black"/>
                </a:solidFill>
              </a:rPr>
              <a:t>account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539552" y="3361556"/>
                <a:ext cx="3726543" cy="910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61556"/>
                <a:ext cx="3726543" cy="9106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355976" y="357758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prstClr val="black"/>
                </a:solidFill>
              </a:rPr>
              <a:t>Y</a:t>
            </a:r>
            <a:r>
              <a:rPr lang="en-GB" sz="1400" dirty="0" smtClean="0">
                <a:solidFill>
                  <a:prstClr val="black"/>
                </a:solidFill>
              </a:rPr>
              <a:t> is the </a:t>
            </a:r>
            <a:r>
              <a:rPr lang="en-GB" sz="1400" dirty="0" err="1" smtClean="0">
                <a:solidFill>
                  <a:prstClr val="black"/>
                </a:solidFill>
              </a:rPr>
              <a:t>Yokoya</a:t>
            </a:r>
            <a:r>
              <a:rPr lang="en-GB" sz="1400" dirty="0" smtClean="0">
                <a:solidFill>
                  <a:prstClr val="black"/>
                </a:solidFill>
              </a:rPr>
              <a:t> factor to account for elliptical </a:t>
            </a:r>
            <a:r>
              <a:rPr lang="en-GB" sz="1400" dirty="0" smtClean="0">
                <a:solidFill>
                  <a:prstClr val="black"/>
                </a:solidFill>
              </a:rPr>
              <a:t>shape: for </a:t>
            </a:r>
            <a:r>
              <a:rPr lang="en-GB" sz="1400" dirty="0" smtClean="0">
                <a:solidFill>
                  <a:prstClr val="black"/>
                </a:solidFill>
              </a:rPr>
              <a:t>a flat beam chamber: ~0.41/0.82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56708"/>
      </p:ext>
    </p:extLst>
  </p:cSld>
  <p:clrMapOvr>
    <a:masterClrMapping/>
  </p:clrMapOvr>
</p:sld>
</file>

<file path=ppt/theme/theme1.xml><?xml version="1.0" encoding="utf-8"?>
<a:theme xmlns:a="http://schemas.openxmlformats.org/drawingml/2006/main" name="wide-screen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wide-screen</Template>
  <TotalTime>14256</TotalTime>
  <Words>2038</Words>
  <Application>Microsoft Office PowerPoint</Application>
  <PresentationFormat>On-screen Show (16:10)</PresentationFormat>
  <Paragraphs>442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ITCOfficinaSans LT Book</vt:lpstr>
      <vt:lpstr>Symbol</vt:lpstr>
      <vt:lpstr>Times New Roman</vt:lpstr>
      <vt:lpstr>Wingdings</vt:lpstr>
      <vt:lpstr>wide-screen</vt:lpstr>
      <vt:lpstr>PowerPoint Presentation</vt:lpstr>
      <vt:lpstr>Outline</vt:lpstr>
      <vt:lpstr>Design GOALS</vt:lpstr>
      <vt:lpstr>MACHINE PARAMETERS AND FILLING MODES</vt:lpstr>
      <vt:lpstr>Linear optics</vt:lpstr>
      <vt:lpstr>Magnets</vt:lpstr>
      <vt:lpstr>Beam pipes</vt:lpstr>
      <vt:lpstr>Present situation and Implication of new parameters</vt:lpstr>
      <vt:lpstr>Resistive wall</vt:lpstr>
      <vt:lpstr>Transverse TUNE shift and Coupled bunch modes</vt:lpstr>
      <vt:lpstr>RF Cavities</vt:lpstr>
      <vt:lpstr>Simulations and measurements</vt:lpstr>
      <vt:lpstr>RF fingers</vt:lpstr>
      <vt:lpstr>FLANGES</vt:lpstr>
      <vt:lpstr>Beam position monitors</vt:lpstr>
      <vt:lpstr>Preliminary longitudinal impedance MODEL</vt:lpstr>
      <vt:lpstr>BUNCH LENGTHENING</vt:lpstr>
      <vt:lpstr>MICROWAVE THRESHOLD</vt:lpstr>
      <vt:lpstr>Summary and outlook</vt:lpstr>
      <vt:lpstr>THANKS FOR YOUR ATTENTION</vt:lpstr>
    </vt:vector>
  </TitlesOfParts>
  <Company>ESRF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CLAVEL Corinne</dc:creator>
  <cp:lastModifiedBy>WHITE Simon</cp:lastModifiedBy>
  <cp:revision>495</cp:revision>
  <dcterms:created xsi:type="dcterms:W3CDTF">2014-01-17T08:20:57Z</dcterms:created>
  <dcterms:modified xsi:type="dcterms:W3CDTF">2016-02-03T16:43:58Z</dcterms:modified>
</cp:coreProperties>
</file>