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9" r:id="rId4"/>
    <p:sldId id="260" r:id="rId5"/>
    <p:sldId id="387" r:id="rId6"/>
    <p:sldId id="261" r:id="rId7"/>
    <p:sldId id="378" r:id="rId8"/>
    <p:sldId id="263" r:id="rId9"/>
    <p:sldId id="290" r:id="rId10"/>
    <p:sldId id="375" r:id="rId11"/>
    <p:sldId id="376" r:id="rId12"/>
    <p:sldId id="377" r:id="rId13"/>
    <p:sldId id="393" r:id="rId14"/>
    <p:sldId id="379" r:id="rId15"/>
    <p:sldId id="380" r:id="rId16"/>
    <p:sldId id="389" r:id="rId17"/>
    <p:sldId id="386" r:id="rId18"/>
    <p:sldId id="383" r:id="rId19"/>
    <p:sldId id="392" r:id="rId20"/>
    <p:sldId id="384" r:id="rId21"/>
    <p:sldId id="39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66"/>
    <a:srgbClr val="FF0000"/>
    <a:srgbClr val="80FF00"/>
    <a:srgbClr val="FF6FCF"/>
    <a:srgbClr val="FF0080"/>
    <a:srgbClr val="FF66FF"/>
    <a:srgbClr val="008000"/>
    <a:srgbClr val="0000FF"/>
    <a:srgbClr val="BADEFD"/>
    <a:srgbClr val="329C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4" autoAdjust="0"/>
    <p:restoredTop sz="99417" autoAdjust="0"/>
  </p:normalViewPr>
  <p:slideViewPr>
    <p:cSldViewPr snapToGrid="0" snapToObjects="1">
      <p:cViewPr varScale="1">
        <p:scale>
          <a:sx n="115" d="100"/>
          <a:sy n="115" d="100"/>
        </p:scale>
        <p:origin x="-132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4770E9-4AB7-4FB2-8FC5-40A39B6BD962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323EAD56-9A00-4BB6-B6B2-B7BF780DBFE8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Gas molecules ionized by beam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20BF8C03-B882-415D-9CD2-41B09BB1467E}" type="parTrans" cxnId="{9BDDB65E-3999-4037-AD50-FE1649F4F478}">
      <dgm:prSet/>
      <dgm:spPr/>
      <dgm:t>
        <a:bodyPr/>
        <a:lstStyle/>
        <a:p>
          <a:endParaRPr lang="en-US"/>
        </a:p>
      </dgm:t>
    </dgm:pt>
    <dgm:pt modelId="{E091FF2F-A41A-499E-B3C9-0F64B00B91C1}" type="sibTrans" cxnId="{9BDDB65E-3999-4037-AD50-FE1649F4F478}">
      <dgm:prSet/>
      <dgm:spPr/>
      <dgm:t>
        <a:bodyPr/>
        <a:lstStyle/>
        <a:p>
          <a:endParaRPr lang="en-US"/>
        </a:p>
      </dgm:t>
    </dgm:pt>
    <dgm:pt modelId="{B3C5A165-9E73-4378-B721-7C5F6D322901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Beam electrons accelerated by ions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57F5442E-2FBE-4827-BADF-FD6A90F0B5E6}" type="parTrans" cxnId="{926793FD-5677-45CB-A615-5BD85A9C610A}">
      <dgm:prSet/>
      <dgm:spPr/>
      <dgm:t>
        <a:bodyPr/>
        <a:lstStyle/>
        <a:p>
          <a:endParaRPr lang="en-US"/>
        </a:p>
      </dgm:t>
    </dgm:pt>
    <dgm:pt modelId="{07402F32-6122-4CFF-9D20-20D5DC4DD804}" type="sibTrans" cxnId="{926793FD-5677-45CB-A615-5BD85A9C610A}">
      <dgm:prSet/>
      <dgm:spPr/>
      <dgm:t>
        <a:bodyPr/>
        <a:lstStyle/>
        <a:p>
          <a:endParaRPr lang="en-US"/>
        </a:p>
      </dgm:t>
    </dgm:pt>
    <dgm:pt modelId="{219FAAEC-FFED-4F60-ADE3-7E2B5C7078E8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Coupled electron-ion oscillations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A0F3A113-2D47-4204-A2F8-5759AC898964}" type="parTrans" cxnId="{FC126E17-1F87-46B3-BA1F-4CF58742043D}">
      <dgm:prSet/>
      <dgm:spPr/>
      <dgm:t>
        <a:bodyPr/>
        <a:lstStyle/>
        <a:p>
          <a:endParaRPr lang="en-US"/>
        </a:p>
      </dgm:t>
    </dgm:pt>
    <dgm:pt modelId="{C79E8AF3-655B-48DB-AC82-0F1DA9010D00}" type="sibTrans" cxnId="{FC126E17-1F87-46B3-BA1F-4CF58742043D}">
      <dgm:prSet/>
      <dgm:spPr/>
      <dgm:t>
        <a:bodyPr/>
        <a:lstStyle/>
        <a:p>
          <a:endParaRPr lang="en-US"/>
        </a:p>
      </dgm:t>
    </dgm:pt>
    <dgm:pt modelId="{8D7A3687-4A5F-4429-973F-61B6B2042ECD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Positive ions oscillate in beam field 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8FB4000D-9F57-4BA6-92AD-2E440D83D63E}" type="parTrans" cxnId="{3AC00785-D13D-433F-B37D-73E0CEFBDC36}">
      <dgm:prSet/>
      <dgm:spPr/>
      <dgm:t>
        <a:bodyPr/>
        <a:lstStyle/>
        <a:p>
          <a:endParaRPr lang="en-US"/>
        </a:p>
      </dgm:t>
    </dgm:pt>
    <dgm:pt modelId="{07009CBB-3D8E-4B7D-95D6-79E8707C9327}" type="sibTrans" cxnId="{3AC00785-D13D-433F-B37D-73E0CEFBDC36}">
      <dgm:prSet/>
      <dgm:spPr/>
      <dgm:t>
        <a:bodyPr/>
        <a:lstStyle/>
        <a:p>
          <a:endParaRPr lang="en-US"/>
        </a:p>
      </dgm:t>
    </dgm:pt>
    <dgm:pt modelId="{6B5B1BCF-481B-4FF1-90DE-32F52476E9D0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Instability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03DCE8C1-F8A1-4B07-B5AA-811004946734}" type="parTrans" cxnId="{FC80CCBA-B4C1-4FE0-968B-A3F0ADE61988}">
      <dgm:prSet/>
      <dgm:spPr/>
      <dgm:t>
        <a:bodyPr/>
        <a:lstStyle/>
        <a:p>
          <a:endParaRPr lang="en-US"/>
        </a:p>
      </dgm:t>
    </dgm:pt>
    <dgm:pt modelId="{17A6833A-C879-496B-AFCB-C4EA68AB47CF}" type="sibTrans" cxnId="{FC80CCBA-B4C1-4FE0-968B-A3F0ADE61988}">
      <dgm:prSet/>
      <dgm:spPr/>
      <dgm:t>
        <a:bodyPr/>
        <a:lstStyle/>
        <a:p>
          <a:endParaRPr lang="en-US"/>
        </a:p>
      </dgm:t>
    </dgm:pt>
    <dgm:pt modelId="{B2540A24-D65A-46B9-8BFE-6BA23F365157}" type="pres">
      <dgm:prSet presAssocID="{114770E9-4AB7-4FB2-8FC5-40A39B6BD962}" presName="CompostProcess" presStyleCnt="0">
        <dgm:presLayoutVars>
          <dgm:dir/>
          <dgm:resizeHandles val="exact"/>
        </dgm:presLayoutVars>
      </dgm:prSet>
      <dgm:spPr/>
    </dgm:pt>
    <dgm:pt modelId="{2FAD8ACE-ABB1-4BFE-9234-C170BBA6794E}" type="pres">
      <dgm:prSet presAssocID="{114770E9-4AB7-4FB2-8FC5-40A39B6BD962}" presName="arrow" presStyleLbl="bgShp" presStyleIdx="0" presStyleCnt="1" custScaleX="117647" custLinFactNeighborX="0" custLinFactNeighborY="-1798"/>
      <dgm:spPr/>
    </dgm:pt>
    <dgm:pt modelId="{E8D3615A-5DA4-405D-886B-D163D927FE6F}" type="pres">
      <dgm:prSet presAssocID="{114770E9-4AB7-4FB2-8FC5-40A39B6BD962}" presName="linearProcess" presStyleCnt="0"/>
      <dgm:spPr/>
    </dgm:pt>
    <dgm:pt modelId="{9E98AEA6-5C86-4973-A2D8-3618B5CCE36E}" type="pres">
      <dgm:prSet presAssocID="{323EAD56-9A00-4BB6-B6B2-B7BF780DBFE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8914B-56B2-4551-82F3-51C0B079E21B}" type="pres">
      <dgm:prSet presAssocID="{E091FF2F-A41A-499E-B3C9-0F64B00B91C1}" presName="sibTrans" presStyleCnt="0"/>
      <dgm:spPr/>
    </dgm:pt>
    <dgm:pt modelId="{77FE85B0-6EA9-4317-AF61-B494EA29270A}" type="pres">
      <dgm:prSet presAssocID="{8D7A3687-4A5F-4429-973F-61B6B2042ECD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3733D-D873-4F31-89F4-65925E210E5F}" type="pres">
      <dgm:prSet presAssocID="{07009CBB-3D8E-4B7D-95D6-79E8707C9327}" presName="sibTrans" presStyleCnt="0"/>
      <dgm:spPr/>
    </dgm:pt>
    <dgm:pt modelId="{4992E3B1-DA46-470D-B3B7-ABD396F6005A}" type="pres">
      <dgm:prSet presAssocID="{B3C5A165-9E73-4378-B721-7C5F6D322901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B7B2F-173E-42F3-9CAA-B056E0F9F283}" type="pres">
      <dgm:prSet presAssocID="{07402F32-6122-4CFF-9D20-20D5DC4DD804}" presName="sibTrans" presStyleCnt="0"/>
      <dgm:spPr/>
    </dgm:pt>
    <dgm:pt modelId="{6A5B1D3D-853C-44F0-92DB-2BB81590652E}" type="pres">
      <dgm:prSet presAssocID="{219FAAEC-FFED-4F60-ADE3-7E2B5C7078E8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3F99A-ADFF-4627-8DCC-28FE847C5DDB}" type="pres">
      <dgm:prSet presAssocID="{C79E8AF3-655B-48DB-AC82-0F1DA9010D00}" presName="sibTrans" presStyleCnt="0"/>
      <dgm:spPr/>
    </dgm:pt>
    <dgm:pt modelId="{AEFAB6E7-3F91-4DB5-B00B-45A407909F73}" type="pres">
      <dgm:prSet presAssocID="{6B5B1BCF-481B-4FF1-90DE-32F52476E9D0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8FF9E9-733D-754A-90FB-2922B36F7B9D}" type="presOf" srcId="{323EAD56-9A00-4BB6-B6B2-B7BF780DBFE8}" destId="{9E98AEA6-5C86-4973-A2D8-3618B5CCE36E}" srcOrd="0" destOrd="0" presId="urn:microsoft.com/office/officeart/2005/8/layout/hProcess9"/>
    <dgm:cxn modelId="{C2AFC4AF-B31F-ED4D-B4A3-F08CAEE349D2}" type="presOf" srcId="{6B5B1BCF-481B-4FF1-90DE-32F52476E9D0}" destId="{AEFAB6E7-3F91-4DB5-B00B-45A407909F73}" srcOrd="0" destOrd="0" presId="urn:microsoft.com/office/officeart/2005/8/layout/hProcess9"/>
    <dgm:cxn modelId="{FC126E17-1F87-46B3-BA1F-4CF58742043D}" srcId="{114770E9-4AB7-4FB2-8FC5-40A39B6BD962}" destId="{219FAAEC-FFED-4F60-ADE3-7E2B5C7078E8}" srcOrd="3" destOrd="0" parTransId="{A0F3A113-2D47-4204-A2F8-5759AC898964}" sibTransId="{C79E8AF3-655B-48DB-AC82-0F1DA9010D00}"/>
    <dgm:cxn modelId="{3A473961-55F4-B14C-9716-6B3B1EEA75CA}" type="presOf" srcId="{8D7A3687-4A5F-4429-973F-61B6B2042ECD}" destId="{77FE85B0-6EA9-4317-AF61-B494EA29270A}" srcOrd="0" destOrd="0" presId="urn:microsoft.com/office/officeart/2005/8/layout/hProcess9"/>
    <dgm:cxn modelId="{9BDDB65E-3999-4037-AD50-FE1649F4F478}" srcId="{114770E9-4AB7-4FB2-8FC5-40A39B6BD962}" destId="{323EAD56-9A00-4BB6-B6B2-B7BF780DBFE8}" srcOrd="0" destOrd="0" parTransId="{20BF8C03-B882-415D-9CD2-41B09BB1467E}" sibTransId="{E091FF2F-A41A-499E-B3C9-0F64B00B91C1}"/>
    <dgm:cxn modelId="{1B6733B7-C0E1-9E47-A5E6-4927347EB37A}" type="presOf" srcId="{B3C5A165-9E73-4378-B721-7C5F6D322901}" destId="{4992E3B1-DA46-470D-B3B7-ABD396F6005A}" srcOrd="0" destOrd="0" presId="urn:microsoft.com/office/officeart/2005/8/layout/hProcess9"/>
    <dgm:cxn modelId="{926793FD-5677-45CB-A615-5BD85A9C610A}" srcId="{114770E9-4AB7-4FB2-8FC5-40A39B6BD962}" destId="{B3C5A165-9E73-4378-B721-7C5F6D322901}" srcOrd="2" destOrd="0" parTransId="{57F5442E-2FBE-4827-BADF-FD6A90F0B5E6}" sibTransId="{07402F32-6122-4CFF-9D20-20D5DC4DD804}"/>
    <dgm:cxn modelId="{926D03FE-7E1F-5C40-AF27-449A175582C7}" type="presOf" srcId="{219FAAEC-FFED-4F60-ADE3-7E2B5C7078E8}" destId="{6A5B1D3D-853C-44F0-92DB-2BB81590652E}" srcOrd="0" destOrd="0" presId="urn:microsoft.com/office/officeart/2005/8/layout/hProcess9"/>
    <dgm:cxn modelId="{799CA5ED-B44D-0F48-BF29-D61D8C1A046C}" type="presOf" srcId="{114770E9-4AB7-4FB2-8FC5-40A39B6BD962}" destId="{B2540A24-D65A-46B9-8BFE-6BA23F365157}" srcOrd="0" destOrd="0" presId="urn:microsoft.com/office/officeart/2005/8/layout/hProcess9"/>
    <dgm:cxn modelId="{3AC00785-D13D-433F-B37D-73E0CEFBDC36}" srcId="{114770E9-4AB7-4FB2-8FC5-40A39B6BD962}" destId="{8D7A3687-4A5F-4429-973F-61B6B2042ECD}" srcOrd="1" destOrd="0" parTransId="{8FB4000D-9F57-4BA6-92AD-2E440D83D63E}" sibTransId="{07009CBB-3D8E-4B7D-95D6-79E8707C9327}"/>
    <dgm:cxn modelId="{FC80CCBA-B4C1-4FE0-968B-A3F0ADE61988}" srcId="{114770E9-4AB7-4FB2-8FC5-40A39B6BD962}" destId="{6B5B1BCF-481B-4FF1-90DE-32F52476E9D0}" srcOrd="4" destOrd="0" parTransId="{03DCE8C1-F8A1-4B07-B5AA-811004946734}" sibTransId="{17A6833A-C879-496B-AFCB-C4EA68AB47CF}"/>
    <dgm:cxn modelId="{D0A4E260-6928-8B40-9C97-12F521AAFD7F}" type="presParOf" srcId="{B2540A24-D65A-46B9-8BFE-6BA23F365157}" destId="{2FAD8ACE-ABB1-4BFE-9234-C170BBA6794E}" srcOrd="0" destOrd="0" presId="urn:microsoft.com/office/officeart/2005/8/layout/hProcess9"/>
    <dgm:cxn modelId="{502C2B45-333B-9347-9045-01EB404CD0D0}" type="presParOf" srcId="{B2540A24-D65A-46B9-8BFE-6BA23F365157}" destId="{E8D3615A-5DA4-405D-886B-D163D927FE6F}" srcOrd="1" destOrd="0" presId="urn:microsoft.com/office/officeart/2005/8/layout/hProcess9"/>
    <dgm:cxn modelId="{319E82D2-6FB3-2C44-976B-35F39E18070D}" type="presParOf" srcId="{E8D3615A-5DA4-405D-886B-D163D927FE6F}" destId="{9E98AEA6-5C86-4973-A2D8-3618B5CCE36E}" srcOrd="0" destOrd="0" presId="urn:microsoft.com/office/officeart/2005/8/layout/hProcess9"/>
    <dgm:cxn modelId="{D370724E-6E06-784E-AAEF-34CFF138F90E}" type="presParOf" srcId="{E8D3615A-5DA4-405D-886B-D163D927FE6F}" destId="{5668914B-56B2-4551-82F3-51C0B079E21B}" srcOrd="1" destOrd="0" presId="urn:microsoft.com/office/officeart/2005/8/layout/hProcess9"/>
    <dgm:cxn modelId="{4247B96B-C780-EB45-8A8D-1398A322E216}" type="presParOf" srcId="{E8D3615A-5DA4-405D-886B-D163D927FE6F}" destId="{77FE85B0-6EA9-4317-AF61-B494EA29270A}" srcOrd="2" destOrd="0" presId="urn:microsoft.com/office/officeart/2005/8/layout/hProcess9"/>
    <dgm:cxn modelId="{9ABE2B02-AE36-6C44-9B05-4883A57495D0}" type="presParOf" srcId="{E8D3615A-5DA4-405D-886B-D163D927FE6F}" destId="{9EF3733D-D873-4F31-89F4-65925E210E5F}" srcOrd="3" destOrd="0" presId="urn:microsoft.com/office/officeart/2005/8/layout/hProcess9"/>
    <dgm:cxn modelId="{0F30690D-6679-9F47-ABD1-B64150FDE027}" type="presParOf" srcId="{E8D3615A-5DA4-405D-886B-D163D927FE6F}" destId="{4992E3B1-DA46-470D-B3B7-ABD396F6005A}" srcOrd="4" destOrd="0" presId="urn:microsoft.com/office/officeart/2005/8/layout/hProcess9"/>
    <dgm:cxn modelId="{B8822965-3DA3-AC41-B21F-DB236BB65304}" type="presParOf" srcId="{E8D3615A-5DA4-405D-886B-D163D927FE6F}" destId="{1ABB7B2F-173E-42F3-9CAA-B056E0F9F283}" srcOrd="5" destOrd="0" presId="urn:microsoft.com/office/officeart/2005/8/layout/hProcess9"/>
    <dgm:cxn modelId="{5A9DB84F-43FA-534B-A502-700A4D7485E2}" type="presParOf" srcId="{E8D3615A-5DA4-405D-886B-D163D927FE6F}" destId="{6A5B1D3D-853C-44F0-92DB-2BB81590652E}" srcOrd="6" destOrd="0" presId="urn:microsoft.com/office/officeart/2005/8/layout/hProcess9"/>
    <dgm:cxn modelId="{FBEDF51B-3EF1-4240-9389-F2B98BED34BD}" type="presParOf" srcId="{E8D3615A-5DA4-405D-886B-D163D927FE6F}" destId="{24F3F99A-ADFF-4627-8DCC-28FE847C5DDB}" srcOrd="7" destOrd="0" presId="urn:microsoft.com/office/officeart/2005/8/layout/hProcess9"/>
    <dgm:cxn modelId="{AFDA0020-5A3E-FC48-8C5E-6A6A4525CCD3}" type="presParOf" srcId="{E8D3615A-5DA4-405D-886B-D163D927FE6F}" destId="{AEFAB6E7-3F91-4DB5-B00B-45A407909F7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</a:t>
          </a:r>
          <a:r>
            <a:rPr lang="en-GB" sz="1600" smtClean="0">
              <a:latin typeface="Calibri" panose="020F0502020204030204" pitchFamily="34" charset="0"/>
            </a:rPr>
            <a:t>velocity </a:t>
          </a:r>
          <a:r>
            <a:rPr lang="en-GB" sz="1600" smtClean="0">
              <a:latin typeface="Calibri" panose="020F0502020204030204" pitchFamily="34" charset="0"/>
            </a:rPr>
            <a:t>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endParaRPr lang="en-US" sz="1600" dirty="0">
            <a:latin typeface="Calibri" panose="020F0502020204030204" pitchFamily="34" charset="0"/>
          </a:endParaRPr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65D6908-7D25-454E-A63F-CE61158080AC}" type="presOf" srcId="{2C3E3C14-56B8-4514-9382-73A209C6D7BC}" destId="{A15CD53B-6BEF-4C7F-A47E-050BD213E966}" srcOrd="0" destOrd="0" presId="urn:microsoft.com/office/officeart/2005/8/layout/cycle2"/>
    <dgm:cxn modelId="{31E81FDA-FBCA-1940-87D1-A01A370F18A3}" type="presOf" srcId="{BC992E72-82F4-465E-B75E-39CA252C1A8D}" destId="{1C05AA0C-D94F-475E-A549-625294080A8A}" srcOrd="1" destOrd="0" presId="urn:microsoft.com/office/officeart/2005/8/layout/cycle2"/>
    <dgm:cxn modelId="{B081E1E7-4F78-7448-ADA8-30BFCAA0D884}" type="presOf" srcId="{C7840404-8762-4BAD-9E79-B6E654F9CE50}" destId="{E8AAF196-C11D-4F29-8317-2D0BCF27DA8D}" srcOrd="1" destOrd="0" presId="urn:microsoft.com/office/officeart/2005/8/layout/cycle2"/>
    <dgm:cxn modelId="{659D34FC-E217-E041-8934-A7B65EF3BAC9}" type="presOf" srcId="{F569CC3E-E280-44FB-B293-1913513D371F}" destId="{CD0EF420-C810-4704-A8EC-D75C4AF82200}" srcOrd="0" destOrd="0" presId="urn:microsoft.com/office/officeart/2005/8/layout/cycle2"/>
    <dgm:cxn modelId="{6C47997D-7F47-4941-971B-DB3D2AC41313}" type="presOf" srcId="{050E207F-1565-40A4-A716-F9EE63F9E685}" destId="{2243FC82-BC79-427D-B0BC-5AD45D2F75CB}" srcOrd="0" destOrd="0" presId="urn:microsoft.com/office/officeart/2005/8/layout/cycle2"/>
    <dgm:cxn modelId="{E1B6410D-9F2D-0E4E-887B-E0F59BC14A77}" type="presOf" srcId="{4F7DB967-0FF0-483E-83A0-C47ADB83C910}" destId="{D686D208-4319-408A-8E75-AB34E05B6268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295FCCC8-AF40-6B44-9BD5-4B02683512C6}" type="presOf" srcId="{2C3E3C14-56B8-4514-9382-73A209C6D7BC}" destId="{B235BFAD-E5FA-484B-B8CD-1CF6E20C1BD5}" srcOrd="1" destOrd="0" presId="urn:microsoft.com/office/officeart/2005/8/layout/cycle2"/>
    <dgm:cxn modelId="{8340636B-6DEC-744C-BEB4-A490CD6BC0DB}" type="presOf" srcId="{BC992E72-82F4-465E-B75E-39CA252C1A8D}" destId="{20991167-7126-4335-AB6F-471F1FF1CE07}" srcOrd="0" destOrd="0" presId="urn:microsoft.com/office/officeart/2005/8/layout/cycle2"/>
    <dgm:cxn modelId="{2B0F5C99-F602-134D-9CA1-1BC0D535D67A}" type="presOf" srcId="{B59E27DA-FE40-4121-8027-9897BAE4A092}" destId="{79966135-EB70-4E17-8459-DC8DD04B2429}" srcOrd="1" destOrd="0" presId="urn:microsoft.com/office/officeart/2005/8/layout/cycle2"/>
    <dgm:cxn modelId="{DFBB6AA4-7A32-564A-8400-2210FE2919E9}" type="presOf" srcId="{C7840404-8762-4BAD-9E79-B6E654F9CE50}" destId="{7CD0A6AA-B216-4A99-8BF0-CFDDB4FCEEAF}" srcOrd="0" destOrd="0" presId="urn:microsoft.com/office/officeart/2005/8/layout/cycle2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C39141F4-59E9-464D-AF12-DC8E59C3C0C8}" type="presOf" srcId="{35F6593F-19DF-4842-8F6D-7F588BBB18BA}" destId="{84AD8D11-E8A7-4EDD-9C69-5F0E9069E91F}" srcOrd="0" destOrd="0" presId="urn:microsoft.com/office/officeart/2005/8/layout/cycle2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AD0BCD45-E21E-B34F-954D-61DCC79CC422}" type="presOf" srcId="{959AFA93-26DF-4F7D-8709-A25C18FD061A}" destId="{C406E76F-44D9-4202-8E07-62DB5ED46F0C}" srcOrd="0" destOrd="0" presId="urn:microsoft.com/office/officeart/2005/8/layout/cycle2"/>
    <dgm:cxn modelId="{6412177F-1D9F-7440-9788-1832622C1BA6}" type="presOf" srcId="{B59E27DA-FE40-4121-8027-9897BAE4A092}" destId="{07BEE13E-EE22-4412-8DCF-5A7E9A6DFB5C}" srcOrd="0" destOrd="0" presId="urn:microsoft.com/office/officeart/2005/8/layout/cycle2"/>
    <dgm:cxn modelId="{22723033-1C15-BE41-8B72-D6D676F6A625}" type="presParOf" srcId="{84AD8D11-E8A7-4EDD-9C69-5F0E9069E91F}" destId="{2243FC82-BC79-427D-B0BC-5AD45D2F75CB}" srcOrd="0" destOrd="0" presId="urn:microsoft.com/office/officeart/2005/8/layout/cycle2"/>
    <dgm:cxn modelId="{2F1B92B7-986F-1D44-97C7-4258FBEEB1E6}" type="presParOf" srcId="{84AD8D11-E8A7-4EDD-9C69-5F0E9069E91F}" destId="{07BEE13E-EE22-4412-8DCF-5A7E9A6DFB5C}" srcOrd="1" destOrd="0" presId="urn:microsoft.com/office/officeart/2005/8/layout/cycle2"/>
    <dgm:cxn modelId="{EBAC973A-8683-634B-81B4-7E3C49809FC0}" type="presParOf" srcId="{07BEE13E-EE22-4412-8DCF-5A7E9A6DFB5C}" destId="{79966135-EB70-4E17-8459-DC8DD04B2429}" srcOrd="0" destOrd="0" presId="urn:microsoft.com/office/officeart/2005/8/layout/cycle2"/>
    <dgm:cxn modelId="{625C784C-D91A-994A-90A0-97817EC2DD7E}" type="presParOf" srcId="{84AD8D11-E8A7-4EDD-9C69-5F0E9069E91F}" destId="{CD0EF420-C810-4704-A8EC-D75C4AF82200}" srcOrd="2" destOrd="0" presId="urn:microsoft.com/office/officeart/2005/8/layout/cycle2"/>
    <dgm:cxn modelId="{F97E1B01-C439-084A-8AAF-22984BFE4C34}" type="presParOf" srcId="{84AD8D11-E8A7-4EDD-9C69-5F0E9069E91F}" destId="{7CD0A6AA-B216-4A99-8BF0-CFDDB4FCEEAF}" srcOrd="3" destOrd="0" presId="urn:microsoft.com/office/officeart/2005/8/layout/cycle2"/>
    <dgm:cxn modelId="{58272ABD-3E44-104E-A29A-0F4174C1AFA3}" type="presParOf" srcId="{7CD0A6AA-B216-4A99-8BF0-CFDDB4FCEEAF}" destId="{E8AAF196-C11D-4F29-8317-2D0BCF27DA8D}" srcOrd="0" destOrd="0" presId="urn:microsoft.com/office/officeart/2005/8/layout/cycle2"/>
    <dgm:cxn modelId="{20E224F9-0287-104E-889C-BABABA46DF2D}" type="presParOf" srcId="{84AD8D11-E8A7-4EDD-9C69-5F0E9069E91F}" destId="{D686D208-4319-408A-8E75-AB34E05B6268}" srcOrd="4" destOrd="0" presId="urn:microsoft.com/office/officeart/2005/8/layout/cycle2"/>
    <dgm:cxn modelId="{FF5A15C6-94D3-E145-BC09-7A2B4DA5C5C0}" type="presParOf" srcId="{84AD8D11-E8A7-4EDD-9C69-5F0E9069E91F}" destId="{A15CD53B-6BEF-4C7F-A47E-050BD213E966}" srcOrd="5" destOrd="0" presId="urn:microsoft.com/office/officeart/2005/8/layout/cycle2"/>
    <dgm:cxn modelId="{C3256D85-16FA-2F42-B9EB-424593B2252C}" type="presParOf" srcId="{A15CD53B-6BEF-4C7F-A47E-050BD213E966}" destId="{B235BFAD-E5FA-484B-B8CD-1CF6E20C1BD5}" srcOrd="0" destOrd="0" presId="urn:microsoft.com/office/officeart/2005/8/layout/cycle2"/>
    <dgm:cxn modelId="{F122C810-5B39-714A-AF63-CE5D4CED9DBC}" type="presParOf" srcId="{84AD8D11-E8A7-4EDD-9C69-5F0E9069E91F}" destId="{C406E76F-44D9-4202-8E07-62DB5ED46F0C}" srcOrd="6" destOrd="0" presId="urn:microsoft.com/office/officeart/2005/8/layout/cycle2"/>
    <dgm:cxn modelId="{A3A783CE-5CD4-674E-A7A1-984309660A84}" type="presParOf" srcId="{84AD8D11-E8A7-4EDD-9C69-5F0E9069E91F}" destId="{20991167-7126-4335-AB6F-471F1FF1CE07}" srcOrd="7" destOrd="0" presId="urn:microsoft.com/office/officeart/2005/8/layout/cycle2"/>
    <dgm:cxn modelId="{84820293-B496-BD44-A7EE-517663EE1202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velocity </a:t>
          </a:r>
          <a:r>
            <a:rPr lang="en-GB" sz="1600" dirty="0" smtClean="0">
              <a:latin typeface="Calibri" panose="020F0502020204030204" pitchFamily="34" charset="0"/>
            </a:rPr>
            <a:t>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endParaRPr lang="en-US" sz="1600" dirty="0">
            <a:latin typeface="Calibri" panose="020F0502020204030204" pitchFamily="34" charset="0"/>
          </a:endParaRPr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0BE7D33D-F40F-DB43-8A07-BD119B16D738}" type="presOf" srcId="{C7840404-8762-4BAD-9E79-B6E654F9CE50}" destId="{E8AAF196-C11D-4F29-8317-2D0BCF27DA8D}" srcOrd="1" destOrd="0" presId="urn:microsoft.com/office/officeart/2005/8/layout/cycle2"/>
    <dgm:cxn modelId="{4410E2CE-F6F5-7947-BED1-EA0D54130F49}" type="presOf" srcId="{2C3E3C14-56B8-4514-9382-73A209C6D7BC}" destId="{A15CD53B-6BEF-4C7F-A47E-050BD213E966}" srcOrd="0" destOrd="0" presId="urn:microsoft.com/office/officeart/2005/8/layout/cycle2"/>
    <dgm:cxn modelId="{BC2CA87B-5ADF-064C-B709-F681DCC19F23}" type="presOf" srcId="{F569CC3E-E280-44FB-B293-1913513D371F}" destId="{CD0EF420-C810-4704-A8EC-D75C4AF82200}" srcOrd="0" destOrd="0" presId="urn:microsoft.com/office/officeart/2005/8/layout/cycle2"/>
    <dgm:cxn modelId="{6EA71228-E21F-9C42-8481-77AB0032B599}" type="presOf" srcId="{BC992E72-82F4-465E-B75E-39CA252C1A8D}" destId="{1C05AA0C-D94F-475E-A549-625294080A8A}" srcOrd="1" destOrd="0" presId="urn:microsoft.com/office/officeart/2005/8/layout/cycle2"/>
    <dgm:cxn modelId="{31114DBA-5E3D-C54C-B827-2263856895A8}" type="presOf" srcId="{C7840404-8762-4BAD-9E79-B6E654F9CE50}" destId="{7CD0A6AA-B216-4A99-8BF0-CFDDB4FCEEAF}" srcOrd="0" destOrd="0" presId="urn:microsoft.com/office/officeart/2005/8/layout/cycle2"/>
    <dgm:cxn modelId="{EE4EDAE9-2990-0D48-AE9D-CFE807A993C0}" type="presOf" srcId="{050E207F-1565-40A4-A716-F9EE63F9E685}" destId="{2243FC82-BC79-427D-B0BC-5AD45D2F75CB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F36BD7C8-04BB-4845-A1FE-D198E31144AE}" type="presOf" srcId="{B59E27DA-FE40-4121-8027-9897BAE4A092}" destId="{07BEE13E-EE22-4412-8DCF-5A7E9A6DFB5C}" srcOrd="0" destOrd="0" presId="urn:microsoft.com/office/officeart/2005/8/layout/cycle2"/>
    <dgm:cxn modelId="{ECC333EE-3546-5446-8CBC-55D689F8EE2D}" type="presOf" srcId="{2C3E3C14-56B8-4514-9382-73A209C6D7BC}" destId="{B235BFAD-E5FA-484B-B8CD-1CF6E20C1BD5}" srcOrd="1" destOrd="0" presId="urn:microsoft.com/office/officeart/2005/8/layout/cycle2"/>
    <dgm:cxn modelId="{148E1EE7-8DCC-CA41-88CC-BF5D280249BF}" type="presOf" srcId="{959AFA93-26DF-4F7D-8709-A25C18FD061A}" destId="{C406E76F-44D9-4202-8E07-62DB5ED46F0C}" srcOrd="0" destOrd="0" presId="urn:microsoft.com/office/officeart/2005/8/layout/cycle2"/>
    <dgm:cxn modelId="{BBD9F395-BD0D-8441-B137-5ED417AA2B41}" type="presOf" srcId="{B59E27DA-FE40-4121-8027-9897BAE4A092}" destId="{79966135-EB70-4E17-8459-DC8DD04B2429}" srcOrd="1" destOrd="0" presId="urn:microsoft.com/office/officeart/2005/8/layout/cycle2"/>
    <dgm:cxn modelId="{55D1D8B0-1315-B046-850C-95735A81C063}" type="presOf" srcId="{4F7DB967-0FF0-483E-83A0-C47ADB83C910}" destId="{D686D208-4319-408A-8E75-AB34E05B6268}" srcOrd="0" destOrd="0" presId="urn:microsoft.com/office/officeart/2005/8/layout/cycle2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2AD19100-1FBF-0D4C-95F4-301381DEDFDD}" type="presOf" srcId="{BC992E72-82F4-465E-B75E-39CA252C1A8D}" destId="{20991167-7126-4335-AB6F-471F1FF1CE07}" srcOrd="0" destOrd="0" presId="urn:microsoft.com/office/officeart/2005/8/layout/cycle2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D7A4240E-2A4F-CC48-B285-B36F44B13D57}" type="presOf" srcId="{35F6593F-19DF-4842-8F6D-7F588BBB18BA}" destId="{84AD8D11-E8A7-4EDD-9C69-5F0E9069E91F}" srcOrd="0" destOrd="0" presId="urn:microsoft.com/office/officeart/2005/8/layout/cycle2"/>
    <dgm:cxn modelId="{44318A34-4167-364C-BE5A-9BA792E084E3}" type="presParOf" srcId="{84AD8D11-E8A7-4EDD-9C69-5F0E9069E91F}" destId="{2243FC82-BC79-427D-B0BC-5AD45D2F75CB}" srcOrd="0" destOrd="0" presId="urn:microsoft.com/office/officeart/2005/8/layout/cycle2"/>
    <dgm:cxn modelId="{A88CEC3A-A8DC-644B-A814-61D7EFCAD9AD}" type="presParOf" srcId="{84AD8D11-E8A7-4EDD-9C69-5F0E9069E91F}" destId="{07BEE13E-EE22-4412-8DCF-5A7E9A6DFB5C}" srcOrd="1" destOrd="0" presId="urn:microsoft.com/office/officeart/2005/8/layout/cycle2"/>
    <dgm:cxn modelId="{2DACF6F1-C828-4144-B0D6-E2A71B0828C2}" type="presParOf" srcId="{07BEE13E-EE22-4412-8DCF-5A7E9A6DFB5C}" destId="{79966135-EB70-4E17-8459-DC8DD04B2429}" srcOrd="0" destOrd="0" presId="urn:microsoft.com/office/officeart/2005/8/layout/cycle2"/>
    <dgm:cxn modelId="{12A1E4C2-2ACB-BB41-86F4-C83153231074}" type="presParOf" srcId="{84AD8D11-E8A7-4EDD-9C69-5F0E9069E91F}" destId="{CD0EF420-C810-4704-A8EC-D75C4AF82200}" srcOrd="2" destOrd="0" presId="urn:microsoft.com/office/officeart/2005/8/layout/cycle2"/>
    <dgm:cxn modelId="{D54212CD-D8B7-3448-BC2E-80CE516E036A}" type="presParOf" srcId="{84AD8D11-E8A7-4EDD-9C69-5F0E9069E91F}" destId="{7CD0A6AA-B216-4A99-8BF0-CFDDB4FCEEAF}" srcOrd="3" destOrd="0" presId="urn:microsoft.com/office/officeart/2005/8/layout/cycle2"/>
    <dgm:cxn modelId="{D83C04ED-1832-CE4A-80DE-54014237C43B}" type="presParOf" srcId="{7CD0A6AA-B216-4A99-8BF0-CFDDB4FCEEAF}" destId="{E8AAF196-C11D-4F29-8317-2D0BCF27DA8D}" srcOrd="0" destOrd="0" presId="urn:microsoft.com/office/officeart/2005/8/layout/cycle2"/>
    <dgm:cxn modelId="{433A0405-D326-3D48-80B6-6051FFA95104}" type="presParOf" srcId="{84AD8D11-E8A7-4EDD-9C69-5F0E9069E91F}" destId="{D686D208-4319-408A-8E75-AB34E05B6268}" srcOrd="4" destOrd="0" presId="urn:microsoft.com/office/officeart/2005/8/layout/cycle2"/>
    <dgm:cxn modelId="{C76E6291-68A4-E84B-B2C3-BFA23096D6BD}" type="presParOf" srcId="{84AD8D11-E8A7-4EDD-9C69-5F0E9069E91F}" destId="{A15CD53B-6BEF-4C7F-A47E-050BD213E966}" srcOrd="5" destOrd="0" presId="urn:microsoft.com/office/officeart/2005/8/layout/cycle2"/>
    <dgm:cxn modelId="{91630FEC-D7A1-6D43-8E79-B85CE66A8700}" type="presParOf" srcId="{A15CD53B-6BEF-4C7F-A47E-050BD213E966}" destId="{B235BFAD-E5FA-484B-B8CD-1CF6E20C1BD5}" srcOrd="0" destOrd="0" presId="urn:microsoft.com/office/officeart/2005/8/layout/cycle2"/>
    <dgm:cxn modelId="{5DEB72B9-E083-5A4A-B5BC-7419E79BBC97}" type="presParOf" srcId="{84AD8D11-E8A7-4EDD-9C69-5F0E9069E91F}" destId="{C406E76F-44D9-4202-8E07-62DB5ED46F0C}" srcOrd="6" destOrd="0" presId="urn:microsoft.com/office/officeart/2005/8/layout/cycle2"/>
    <dgm:cxn modelId="{0E751121-1FBE-FA45-878F-49A004083EA9}" type="presParOf" srcId="{84AD8D11-E8A7-4EDD-9C69-5F0E9069E91F}" destId="{20991167-7126-4335-AB6F-471F1FF1CE07}" srcOrd="7" destOrd="0" presId="urn:microsoft.com/office/officeart/2005/8/layout/cycle2"/>
    <dgm:cxn modelId="{C4C799D0-122A-BA43-A16E-3965334ACE3B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</a:t>
          </a:r>
          <a:r>
            <a:rPr lang="en-GB" sz="1600" smtClean="0">
              <a:latin typeface="Calibri" panose="020F0502020204030204" pitchFamily="34" charset="0"/>
            </a:rPr>
            <a:t>velocity </a:t>
          </a:r>
          <a:r>
            <a:rPr lang="en-GB" sz="1600" smtClean="0">
              <a:latin typeface="Calibri" panose="020F0502020204030204" pitchFamily="34" charset="0"/>
            </a:rPr>
            <a:t>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Drift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4ADB4A7D-F076-134E-8403-8A6B1A36E5EB}" type="presOf" srcId="{2C3E3C14-56B8-4514-9382-73A209C6D7BC}" destId="{B235BFAD-E5FA-484B-B8CD-1CF6E20C1BD5}" srcOrd="1" destOrd="0" presId="urn:microsoft.com/office/officeart/2005/8/layout/cycle2"/>
    <dgm:cxn modelId="{68EF4971-33F8-C74A-97B2-981B6B93AF25}" type="presOf" srcId="{BC992E72-82F4-465E-B75E-39CA252C1A8D}" destId="{1C05AA0C-D94F-475E-A549-625294080A8A}" srcOrd="1" destOrd="0" presId="urn:microsoft.com/office/officeart/2005/8/layout/cycle2"/>
    <dgm:cxn modelId="{35108F32-E241-EE4F-9C4D-440833918FB8}" type="presOf" srcId="{C7840404-8762-4BAD-9E79-B6E654F9CE50}" destId="{E8AAF196-C11D-4F29-8317-2D0BCF27DA8D}" srcOrd="1" destOrd="0" presId="urn:microsoft.com/office/officeart/2005/8/layout/cycle2"/>
    <dgm:cxn modelId="{FD8E9FBE-6235-6440-B75F-63D998F2F54B}" type="presOf" srcId="{959AFA93-26DF-4F7D-8709-A25C18FD061A}" destId="{C406E76F-44D9-4202-8E07-62DB5ED46F0C}" srcOrd="0" destOrd="0" presId="urn:microsoft.com/office/officeart/2005/8/layout/cycle2"/>
    <dgm:cxn modelId="{8F68C35F-1300-7C4E-8EC0-42D200B4F687}" type="presOf" srcId="{C7840404-8762-4BAD-9E79-B6E654F9CE50}" destId="{7CD0A6AA-B216-4A99-8BF0-CFDDB4FCEEAF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AEFAD365-9FD7-7C4D-83E7-21BB3A8D5E4B}" type="presOf" srcId="{2C3E3C14-56B8-4514-9382-73A209C6D7BC}" destId="{A15CD53B-6BEF-4C7F-A47E-050BD213E966}" srcOrd="0" destOrd="0" presId="urn:microsoft.com/office/officeart/2005/8/layout/cycle2"/>
    <dgm:cxn modelId="{71281B56-E910-9F44-8C4E-C559CB74E9D0}" type="presOf" srcId="{4F7DB967-0FF0-483E-83A0-C47ADB83C910}" destId="{D686D208-4319-408A-8E75-AB34E05B6268}" srcOrd="0" destOrd="0" presId="urn:microsoft.com/office/officeart/2005/8/layout/cycle2"/>
    <dgm:cxn modelId="{00BF6DCF-76EB-5342-B20D-F32B29E304E0}" type="presOf" srcId="{050E207F-1565-40A4-A716-F9EE63F9E685}" destId="{2243FC82-BC79-427D-B0BC-5AD45D2F75CB}" srcOrd="0" destOrd="0" presId="urn:microsoft.com/office/officeart/2005/8/layout/cycle2"/>
    <dgm:cxn modelId="{974B9BD4-AC2B-5649-94FA-EC06C940AAC6}" type="presOf" srcId="{BC992E72-82F4-465E-B75E-39CA252C1A8D}" destId="{20991167-7126-4335-AB6F-471F1FF1CE07}" srcOrd="0" destOrd="0" presId="urn:microsoft.com/office/officeart/2005/8/layout/cycle2"/>
    <dgm:cxn modelId="{D88C6B23-563C-574C-8DAF-305FC2C89283}" type="presOf" srcId="{B59E27DA-FE40-4121-8027-9897BAE4A092}" destId="{79966135-EB70-4E17-8459-DC8DD04B2429}" srcOrd="1" destOrd="0" presId="urn:microsoft.com/office/officeart/2005/8/layout/cycle2"/>
    <dgm:cxn modelId="{77CB6CAB-0E26-8549-BA28-7432E26D5067}" type="presOf" srcId="{35F6593F-19DF-4842-8F6D-7F588BBB18BA}" destId="{84AD8D11-E8A7-4EDD-9C69-5F0E9069E91F}" srcOrd="0" destOrd="0" presId="urn:microsoft.com/office/officeart/2005/8/layout/cycle2"/>
    <dgm:cxn modelId="{26EE8220-CE57-434D-B9D8-68E48227D96C}" type="presOf" srcId="{B59E27DA-FE40-4121-8027-9897BAE4A092}" destId="{07BEE13E-EE22-4412-8DCF-5A7E9A6DFB5C}" srcOrd="0" destOrd="0" presId="urn:microsoft.com/office/officeart/2005/8/layout/cycle2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047934CF-7FF7-FE46-9BE0-42DE8B05A1C4}" type="presOf" srcId="{F569CC3E-E280-44FB-B293-1913513D371F}" destId="{CD0EF420-C810-4704-A8EC-D75C4AF82200}" srcOrd="0" destOrd="0" presId="urn:microsoft.com/office/officeart/2005/8/layout/cycle2"/>
    <dgm:cxn modelId="{69CFBEFC-3FEC-0140-862D-A1D1DBA5CBA5}" type="presParOf" srcId="{84AD8D11-E8A7-4EDD-9C69-5F0E9069E91F}" destId="{2243FC82-BC79-427D-B0BC-5AD45D2F75CB}" srcOrd="0" destOrd="0" presId="urn:microsoft.com/office/officeart/2005/8/layout/cycle2"/>
    <dgm:cxn modelId="{959C9F59-0976-F94E-A44E-DD984267E0FF}" type="presParOf" srcId="{84AD8D11-E8A7-4EDD-9C69-5F0E9069E91F}" destId="{07BEE13E-EE22-4412-8DCF-5A7E9A6DFB5C}" srcOrd="1" destOrd="0" presId="urn:microsoft.com/office/officeart/2005/8/layout/cycle2"/>
    <dgm:cxn modelId="{89DD7AED-E17F-C349-BB1F-5CCD574D2CA3}" type="presParOf" srcId="{07BEE13E-EE22-4412-8DCF-5A7E9A6DFB5C}" destId="{79966135-EB70-4E17-8459-DC8DD04B2429}" srcOrd="0" destOrd="0" presId="urn:microsoft.com/office/officeart/2005/8/layout/cycle2"/>
    <dgm:cxn modelId="{BDEC2F1D-559E-C644-AB7B-3F459467F24E}" type="presParOf" srcId="{84AD8D11-E8A7-4EDD-9C69-5F0E9069E91F}" destId="{CD0EF420-C810-4704-A8EC-D75C4AF82200}" srcOrd="2" destOrd="0" presId="urn:microsoft.com/office/officeart/2005/8/layout/cycle2"/>
    <dgm:cxn modelId="{49D1F9F6-8D62-614F-AA73-1BC8BE2F77A8}" type="presParOf" srcId="{84AD8D11-E8A7-4EDD-9C69-5F0E9069E91F}" destId="{7CD0A6AA-B216-4A99-8BF0-CFDDB4FCEEAF}" srcOrd="3" destOrd="0" presId="urn:microsoft.com/office/officeart/2005/8/layout/cycle2"/>
    <dgm:cxn modelId="{8AF6E1F5-17D5-884D-A016-3BE4CD74FA66}" type="presParOf" srcId="{7CD0A6AA-B216-4A99-8BF0-CFDDB4FCEEAF}" destId="{E8AAF196-C11D-4F29-8317-2D0BCF27DA8D}" srcOrd="0" destOrd="0" presId="urn:microsoft.com/office/officeart/2005/8/layout/cycle2"/>
    <dgm:cxn modelId="{99B0674E-35B5-0645-9D11-EC5785CFCBB7}" type="presParOf" srcId="{84AD8D11-E8A7-4EDD-9C69-5F0E9069E91F}" destId="{D686D208-4319-408A-8E75-AB34E05B6268}" srcOrd="4" destOrd="0" presId="urn:microsoft.com/office/officeart/2005/8/layout/cycle2"/>
    <dgm:cxn modelId="{B6DEA66F-C1D5-BF4B-824A-6CF2A0CE1122}" type="presParOf" srcId="{84AD8D11-E8A7-4EDD-9C69-5F0E9069E91F}" destId="{A15CD53B-6BEF-4C7F-A47E-050BD213E966}" srcOrd="5" destOrd="0" presId="urn:microsoft.com/office/officeart/2005/8/layout/cycle2"/>
    <dgm:cxn modelId="{624E5103-A8D4-6D4B-8EB7-9A8BEAA50566}" type="presParOf" srcId="{A15CD53B-6BEF-4C7F-A47E-050BD213E966}" destId="{B235BFAD-E5FA-484B-B8CD-1CF6E20C1BD5}" srcOrd="0" destOrd="0" presId="urn:microsoft.com/office/officeart/2005/8/layout/cycle2"/>
    <dgm:cxn modelId="{29FA65F0-631C-A848-A0A3-8DF269835343}" type="presParOf" srcId="{84AD8D11-E8A7-4EDD-9C69-5F0E9069E91F}" destId="{C406E76F-44D9-4202-8E07-62DB5ED46F0C}" srcOrd="6" destOrd="0" presId="urn:microsoft.com/office/officeart/2005/8/layout/cycle2"/>
    <dgm:cxn modelId="{E9921102-1532-B847-A482-8C6A4269F917}" type="presParOf" srcId="{84AD8D11-E8A7-4EDD-9C69-5F0E9069E91F}" destId="{20991167-7126-4335-AB6F-471F1FF1CE07}" srcOrd="7" destOrd="0" presId="urn:microsoft.com/office/officeart/2005/8/layout/cycle2"/>
    <dgm:cxn modelId="{6F4D6A00-005A-3144-B060-70BC3DA84E6F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</a:t>
          </a:r>
          <a:r>
            <a:rPr lang="en-GB" sz="1600" smtClean="0">
              <a:latin typeface="Calibri" panose="020F0502020204030204" pitchFamily="34" charset="0"/>
            </a:rPr>
            <a:t>velocity </a:t>
          </a:r>
          <a:r>
            <a:rPr lang="en-GB" sz="1600" smtClean="0">
              <a:latin typeface="Calibri" panose="020F0502020204030204" pitchFamily="34" charset="0"/>
            </a:rPr>
            <a:t>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Drift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0CDAE3EB-DF87-224A-BD8C-409BF71F75AC}" type="presOf" srcId="{2C3E3C14-56B8-4514-9382-73A209C6D7BC}" destId="{B235BFAD-E5FA-484B-B8CD-1CF6E20C1BD5}" srcOrd="1" destOrd="0" presId="urn:microsoft.com/office/officeart/2005/8/layout/cycle2"/>
    <dgm:cxn modelId="{25886B78-2483-EF4F-AE59-55B5C6B2BB62}" type="presOf" srcId="{C7840404-8762-4BAD-9E79-B6E654F9CE50}" destId="{E8AAF196-C11D-4F29-8317-2D0BCF27DA8D}" srcOrd="1" destOrd="0" presId="urn:microsoft.com/office/officeart/2005/8/layout/cycle2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A47E1719-BFB0-3D4E-82B9-57B8364873ED}" type="presOf" srcId="{BC992E72-82F4-465E-B75E-39CA252C1A8D}" destId="{1C05AA0C-D94F-475E-A549-625294080A8A}" srcOrd="1" destOrd="0" presId="urn:microsoft.com/office/officeart/2005/8/layout/cycle2"/>
    <dgm:cxn modelId="{3C50FB6B-D91C-CA41-8DF9-B70B66ACBD09}" type="presOf" srcId="{2C3E3C14-56B8-4514-9382-73A209C6D7BC}" destId="{A15CD53B-6BEF-4C7F-A47E-050BD213E966}" srcOrd="0" destOrd="0" presId="urn:microsoft.com/office/officeart/2005/8/layout/cycle2"/>
    <dgm:cxn modelId="{8A9EB6DF-9A1D-D34E-8E29-0DCEB768DE49}" type="presOf" srcId="{BC992E72-82F4-465E-B75E-39CA252C1A8D}" destId="{20991167-7126-4335-AB6F-471F1FF1CE07}" srcOrd="0" destOrd="0" presId="urn:microsoft.com/office/officeart/2005/8/layout/cycle2"/>
    <dgm:cxn modelId="{8B1A59D1-3859-9C4E-B631-9EF5AEB9DFC9}" type="presOf" srcId="{B59E27DA-FE40-4121-8027-9897BAE4A092}" destId="{07BEE13E-EE22-4412-8DCF-5A7E9A6DFB5C}" srcOrd="0" destOrd="0" presId="urn:microsoft.com/office/officeart/2005/8/layout/cycle2"/>
    <dgm:cxn modelId="{F67D339F-4B0F-1545-8448-742F11700A59}" type="presOf" srcId="{959AFA93-26DF-4F7D-8709-A25C18FD061A}" destId="{C406E76F-44D9-4202-8E07-62DB5ED46F0C}" srcOrd="0" destOrd="0" presId="urn:microsoft.com/office/officeart/2005/8/layout/cycle2"/>
    <dgm:cxn modelId="{B97B3C8D-5C8C-D041-9628-FBC1904C0A90}" type="presOf" srcId="{B59E27DA-FE40-4121-8027-9897BAE4A092}" destId="{79966135-EB70-4E17-8459-DC8DD04B2429}" srcOrd="1" destOrd="0" presId="urn:microsoft.com/office/officeart/2005/8/layout/cycle2"/>
    <dgm:cxn modelId="{08DCF18A-9E30-564F-827E-3B09087E4219}" type="presOf" srcId="{35F6593F-19DF-4842-8F6D-7F588BBB18BA}" destId="{84AD8D11-E8A7-4EDD-9C69-5F0E9069E91F}" srcOrd="0" destOrd="0" presId="urn:microsoft.com/office/officeart/2005/8/layout/cycle2"/>
    <dgm:cxn modelId="{9C39874E-AE56-564E-A3AE-5431BBA5E9D8}" type="presOf" srcId="{F569CC3E-E280-44FB-B293-1913513D371F}" destId="{CD0EF420-C810-4704-A8EC-D75C4AF82200}" srcOrd="0" destOrd="0" presId="urn:microsoft.com/office/officeart/2005/8/layout/cycle2"/>
    <dgm:cxn modelId="{CC296AAB-86C4-6644-8974-B7AF2856C3E7}" type="presOf" srcId="{4F7DB967-0FF0-483E-83A0-C47ADB83C910}" destId="{D686D208-4319-408A-8E75-AB34E05B6268}" srcOrd="0" destOrd="0" presId="urn:microsoft.com/office/officeart/2005/8/layout/cycle2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BDBE1FB8-29E7-784B-8A37-5E55D7A17EB0}" type="presOf" srcId="{C7840404-8762-4BAD-9E79-B6E654F9CE50}" destId="{7CD0A6AA-B216-4A99-8BF0-CFDDB4FCEEAF}" srcOrd="0" destOrd="0" presId="urn:microsoft.com/office/officeart/2005/8/layout/cycle2"/>
    <dgm:cxn modelId="{97559407-5218-4C46-B4EE-0C0761325174}" type="presOf" srcId="{050E207F-1565-40A4-A716-F9EE63F9E685}" destId="{2243FC82-BC79-427D-B0BC-5AD45D2F75CB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24BC9D8A-C2C7-8F4E-8262-2C30E81A653F}" type="presParOf" srcId="{84AD8D11-E8A7-4EDD-9C69-5F0E9069E91F}" destId="{2243FC82-BC79-427D-B0BC-5AD45D2F75CB}" srcOrd="0" destOrd="0" presId="urn:microsoft.com/office/officeart/2005/8/layout/cycle2"/>
    <dgm:cxn modelId="{D0E9ED1E-23E8-6B43-9D34-DFF00B156999}" type="presParOf" srcId="{84AD8D11-E8A7-4EDD-9C69-5F0E9069E91F}" destId="{07BEE13E-EE22-4412-8DCF-5A7E9A6DFB5C}" srcOrd="1" destOrd="0" presId="urn:microsoft.com/office/officeart/2005/8/layout/cycle2"/>
    <dgm:cxn modelId="{B365DDD0-FDD4-DB4D-8A84-0EC4DABB1B70}" type="presParOf" srcId="{07BEE13E-EE22-4412-8DCF-5A7E9A6DFB5C}" destId="{79966135-EB70-4E17-8459-DC8DD04B2429}" srcOrd="0" destOrd="0" presId="urn:microsoft.com/office/officeart/2005/8/layout/cycle2"/>
    <dgm:cxn modelId="{23997DD0-5413-854E-BDB0-35E86FE29A5E}" type="presParOf" srcId="{84AD8D11-E8A7-4EDD-9C69-5F0E9069E91F}" destId="{CD0EF420-C810-4704-A8EC-D75C4AF82200}" srcOrd="2" destOrd="0" presId="urn:microsoft.com/office/officeart/2005/8/layout/cycle2"/>
    <dgm:cxn modelId="{5C0E6852-10FB-7648-8E3E-5A92AF0D4141}" type="presParOf" srcId="{84AD8D11-E8A7-4EDD-9C69-5F0E9069E91F}" destId="{7CD0A6AA-B216-4A99-8BF0-CFDDB4FCEEAF}" srcOrd="3" destOrd="0" presId="urn:microsoft.com/office/officeart/2005/8/layout/cycle2"/>
    <dgm:cxn modelId="{630BDEA1-32B3-BF4D-A9A5-1BFE14B23B40}" type="presParOf" srcId="{7CD0A6AA-B216-4A99-8BF0-CFDDB4FCEEAF}" destId="{E8AAF196-C11D-4F29-8317-2D0BCF27DA8D}" srcOrd="0" destOrd="0" presId="urn:microsoft.com/office/officeart/2005/8/layout/cycle2"/>
    <dgm:cxn modelId="{436D6E8B-49B7-234E-B44A-EC056CB27DA5}" type="presParOf" srcId="{84AD8D11-E8A7-4EDD-9C69-5F0E9069E91F}" destId="{D686D208-4319-408A-8E75-AB34E05B6268}" srcOrd="4" destOrd="0" presId="urn:microsoft.com/office/officeart/2005/8/layout/cycle2"/>
    <dgm:cxn modelId="{1488C880-C1F1-6E41-B511-959FAEB37D97}" type="presParOf" srcId="{84AD8D11-E8A7-4EDD-9C69-5F0E9069E91F}" destId="{A15CD53B-6BEF-4C7F-A47E-050BD213E966}" srcOrd="5" destOrd="0" presId="urn:microsoft.com/office/officeart/2005/8/layout/cycle2"/>
    <dgm:cxn modelId="{F7F7E6EA-171B-EF4A-8BED-08C4FB54CB28}" type="presParOf" srcId="{A15CD53B-6BEF-4C7F-A47E-050BD213E966}" destId="{B235BFAD-E5FA-484B-B8CD-1CF6E20C1BD5}" srcOrd="0" destOrd="0" presId="urn:microsoft.com/office/officeart/2005/8/layout/cycle2"/>
    <dgm:cxn modelId="{8313DA85-0455-F64B-A093-6AAC2F65C8AC}" type="presParOf" srcId="{84AD8D11-E8A7-4EDD-9C69-5F0E9069E91F}" destId="{C406E76F-44D9-4202-8E07-62DB5ED46F0C}" srcOrd="6" destOrd="0" presId="urn:microsoft.com/office/officeart/2005/8/layout/cycle2"/>
    <dgm:cxn modelId="{FD6FE681-882B-FD40-B8D9-8F092EB295D9}" type="presParOf" srcId="{84AD8D11-E8A7-4EDD-9C69-5F0E9069E91F}" destId="{20991167-7126-4335-AB6F-471F1FF1CE07}" srcOrd="7" destOrd="0" presId="urn:microsoft.com/office/officeart/2005/8/layout/cycle2"/>
    <dgm:cxn modelId="{910E6A11-860E-9C4F-AA99-A9BA56FBA82D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D8ACE-ABB1-4BFE-9234-C170BBA6794E}">
      <dsp:nvSpPr>
        <dsp:cNvPr id="0" name=""/>
        <dsp:cNvSpPr/>
      </dsp:nvSpPr>
      <dsp:spPr>
        <a:xfrm>
          <a:off x="1" y="0"/>
          <a:ext cx="7788921" cy="428890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8AEA6-5C86-4973-A2D8-3618B5CCE36E}">
      <dsp:nvSpPr>
        <dsp:cNvPr id="0" name=""/>
        <dsp:cNvSpPr/>
      </dsp:nvSpPr>
      <dsp:spPr>
        <a:xfrm>
          <a:off x="2281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Gas molecules ionized by beam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69340" y="1353730"/>
        <a:ext cx="1239592" cy="1581444"/>
      </dsp:txXfrm>
    </dsp:sp>
    <dsp:sp modelId="{77FE85B0-6EA9-4317-AF61-B494EA29270A}">
      <dsp:nvSpPr>
        <dsp:cNvPr id="0" name=""/>
        <dsp:cNvSpPr/>
      </dsp:nvSpPr>
      <dsp:spPr>
        <a:xfrm>
          <a:off x="1604944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Positive ions oscillate in beam field 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1672003" y="1353730"/>
        <a:ext cx="1239592" cy="1581444"/>
      </dsp:txXfrm>
    </dsp:sp>
    <dsp:sp modelId="{4992E3B1-DA46-470D-B3B7-ABD396F6005A}">
      <dsp:nvSpPr>
        <dsp:cNvPr id="0" name=""/>
        <dsp:cNvSpPr/>
      </dsp:nvSpPr>
      <dsp:spPr>
        <a:xfrm>
          <a:off x="3207607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Beam electrons accelerated by ions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3274666" y="1353730"/>
        <a:ext cx="1239592" cy="1581444"/>
      </dsp:txXfrm>
    </dsp:sp>
    <dsp:sp modelId="{6A5B1D3D-853C-44F0-92DB-2BB81590652E}">
      <dsp:nvSpPr>
        <dsp:cNvPr id="0" name=""/>
        <dsp:cNvSpPr/>
      </dsp:nvSpPr>
      <dsp:spPr>
        <a:xfrm>
          <a:off x="4810269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Coupled electron-ion oscillations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4877328" y="1353730"/>
        <a:ext cx="1239592" cy="1581444"/>
      </dsp:txXfrm>
    </dsp:sp>
    <dsp:sp modelId="{AEFAB6E7-3F91-4DB5-B00B-45A407909F73}">
      <dsp:nvSpPr>
        <dsp:cNvPr id="0" name=""/>
        <dsp:cNvSpPr/>
      </dsp:nvSpPr>
      <dsp:spPr>
        <a:xfrm>
          <a:off x="6412932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Instability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6479991" y="1353730"/>
        <a:ext cx="1239592" cy="15814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</a:t>
          </a:r>
          <a:r>
            <a:rPr lang="en-GB" sz="1600" kern="1200" smtClean="0">
              <a:latin typeface="Calibri" panose="020F0502020204030204" pitchFamily="34" charset="0"/>
            </a:rPr>
            <a:t>velocity </a:t>
          </a:r>
          <a:r>
            <a:rPr lang="en-GB" sz="1600" kern="1200" smtClean="0">
              <a:latin typeface="Calibri" panose="020F0502020204030204" pitchFamily="34" charset="0"/>
            </a:rPr>
            <a:t>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911508" y="1156257"/>
        <a:ext cx="223118" cy="2429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velocity </a:t>
          </a:r>
          <a:r>
            <a:rPr lang="en-GB" sz="1600" kern="1200" dirty="0" smtClean="0">
              <a:latin typeface="Calibri" panose="020F0502020204030204" pitchFamily="34" charset="0"/>
            </a:rPr>
            <a:t>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911508" y="1156257"/>
        <a:ext cx="223118" cy="2429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</a:t>
          </a:r>
          <a:r>
            <a:rPr lang="en-GB" sz="1600" kern="1200" smtClean="0">
              <a:latin typeface="Calibri" panose="020F0502020204030204" pitchFamily="34" charset="0"/>
            </a:rPr>
            <a:t>velocity </a:t>
          </a:r>
          <a:r>
            <a:rPr lang="en-GB" sz="1600" kern="1200" smtClean="0">
              <a:latin typeface="Calibri" panose="020F0502020204030204" pitchFamily="34" charset="0"/>
            </a:rPr>
            <a:t>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Drift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911508" y="1156257"/>
        <a:ext cx="223118" cy="2429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</a:t>
          </a:r>
          <a:r>
            <a:rPr lang="en-GB" sz="1600" kern="1200" smtClean="0">
              <a:latin typeface="Calibri" panose="020F0502020204030204" pitchFamily="34" charset="0"/>
            </a:rPr>
            <a:t>velocity </a:t>
          </a:r>
          <a:r>
            <a:rPr lang="en-GB" sz="1600" kern="1200" smtClean="0">
              <a:latin typeface="Calibri" panose="020F0502020204030204" pitchFamily="34" charset="0"/>
            </a:rPr>
            <a:t>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Drift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911508" y="1156257"/>
        <a:ext cx="223118" cy="242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A1433-A629-6E49-B5D3-57599A647FBB}" type="datetime1">
              <a:rPr lang="en-US" smtClean="0"/>
              <a:t>06/02/16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81795-05F9-AB44-996E-7B91ACFA9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256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72488-E2E0-754D-A3F9-C2414030E655}" type="datetime1">
              <a:rPr lang="en-US" smtClean="0"/>
              <a:t>06/02/16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08D2B-ECB5-3947-BC2F-684D5541D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099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08D2B-ECB5-3947-BC2F-684D5541D8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3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498372"/>
            <a:ext cx="2895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98372"/>
            <a:ext cx="501424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"/>
                <a:cs typeface="Calibri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11" y="4224482"/>
            <a:ext cx="2131867" cy="213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90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rmAutofit/>
          </a:bodyPr>
          <a:lstStyle>
            <a:lvl1pPr algn="l">
              <a:defRPr sz="30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518" y="4183815"/>
            <a:ext cx="2172535" cy="217253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16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670621" y="6350323"/>
            <a:ext cx="2895600" cy="365125"/>
          </a:xfrm>
        </p:spPr>
        <p:txBody>
          <a:bodyPr/>
          <a:lstStyle>
            <a:lvl1pPr>
              <a:defRPr sz="1600">
                <a:solidFill>
                  <a:srgbClr val="77A8D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TWIICE 2</a:t>
            </a:r>
            <a:endParaRPr lang="en-US" dirty="0">
              <a:solidFill>
                <a:srgbClr val="66A1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023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rmAutofit/>
          </a:bodyPr>
          <a:lstStyle>
            <a:lvl1pPr algn="l">
              <a:defRPr sz="34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049156" y="634844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>
                <a:solidFill>
                  <a:srgbClr val="66A1E2"/>
                </a:solidFill>
              </a:rPr>
              <a:t>TWIICE 2</a:t>
            </a:r>
            <a:endParaRPr lang="en-US" dirty="0">
              <a:solidFill>
                <a:srgbClr val="66A1E2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"/>
                <a:cs typeface="Calibri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buFont typeface="Wingdings" charset="2"/>
              <a:buChar char="Ø"/>
              <a:defRPr sz="1900">
                <a:solidFill>
                  <a:srgbClr val="0055A0"/>
                </a:solidFill>
                <a:latin typeface="Calibri" panose="020F0502020204030204" pitchFamily="34" charset="0"/>
              </a:defRPr>
            </a:lvl1pPr>
            <a:lvl2pPr marL="569913" indent="-225425">
              <a:buClrTx/>
              <a:buFont typeface="Courier New"/>
              <a:buChar char="o"/>
              <a:defRPr sz="1800">
                <a:solidFill>
                  <a:srgbClr val="0055A0"/>
                </a:solidFill>
                <a:latin typeface="Calibri" panose="020F0502020204030204" pitchFamily="34" charset="0"/>
              </a:defRPr>
            </a:lvl2pPr>
            <a:lvl3pPr marL="796925" indent="-168275">
              <a:buClrTx/>
              <a:buFont typeface="Arial"/>
              <a:buChar char="•"/>
              <a:defRPr sz="1600">
                <a:solidFill>
                  <a:srgbClr val="0055A0"/>
                </a:solidFill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solidFill>
                  <a:srgbClr val="0055A0"/>
                </a:solidFill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solidFill>
                  <a:srgbClr val="0055A0"/>
                </a:solidFill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080426" y="6504399"/>
            <a:ext cx="60637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9616"/>
            <a:ext cx="8229600" cy="66947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26673"/>
            <a:ext cx="4040188" cy="3829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6673"/>
            <a:ext cx="4041775" cy="38297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80" r:id="rId3"/>
    <p:sldLayoutId id="2147483685" r:id="rId4"/>
    <p:sldLayoutId id="2147483686" r:id="rId5"/>
    <p:sldLayoutId id="2147483681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78" r:id="rId14"/>
    <p:sldLayoutId id="2147483676" r:id="rId15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file:///\\cern.ch\dfs\Users\k\kli\Public\ABP_group_information_meeting\wmv_files\pinch_quad.wmv" TargetMode="External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hyperlink" Target="file:///\\cern.ch\dfs\Users\k\kli\Public\ABP_group_information_meeting\wmv_files\pinch_dipole.wm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1068039"/>
          </a:xfrm>
        </p:spPr>
        <p:txBody>
          <a:bodyPr>
            <a:noAutofit/>
          </a:bodyPr>
          <a:lstStyle/>
          <a:p>
            <a:r>
              <a:rPr lang="en-US" sz="3200" dirty="0"/>
              <a:t>Progress on macro-particle simulations of fast </a:t>
            </a:r>
            <a:r>
              <a:rPr lang="en-US" sz="3200" dirty="0" smtClean="0"/>
              <a:t>beam-ion </a:t>
            </a:r>
            <a:r>
              <a:rPr lang="en-US" sz="3200" dirty="0"/>
              <a:t>instabilities in the framework of the </a:t>
            </a:r>
            <a:r>
              <a:rPr lang="en-US" sz="3200" dirty="0" err="1" smtClean="0"/>
              <a:t>PyHEADTAIL</a:t>
            </a:r>
            <a:r>
              <a:rPr lang="en-US" sz="3200" dirty="0" smtClean="0"/>
              <a:t> code</a:t>
            </a:r>
            <a:endParaRPr lang="en-US" sz="32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57200" y="3888342"/>
            <a:ext cx="2743200" cy="41965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L. Mether, G. </a:t>
            </a:r>
            <a:r>
              <a:rPr lang="en-US" sz="1800" dirty="0" err="1" smtClean="0"/>
              <a:t>Rumolo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329280"/>
            <a:ext cx="5145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66A1E2"/>
                </a:solidFill>
                <a:latin typeface="Calibri Light"/>
                <a:cs typeface="Calibri Light"/>
              </a:rPr>
              <a:t>TWIICE 2	 </a:t>
            </a:r>
            <a:r>
              <a:rPr lang="en-US" sz="1600" dirty="0" smtClean="0">
                <a:solidFill>
                  <a:srgbClr val="66A1E2"/>
                </a:solidFill>
                <a:latin typeface="Calibri Light"/>
                <a:cs typeface="Calibri Light"/>
              </a:rPr>
              <a:t>	</a:t>
            </a:r>
            <a:r>
              <a:rPr lang="en-US" sz="1600" dirty="0" smtClean="0">
                <a:solidFill>
                  <a:srgbClr val="66A1E2"/>
                </a:solidFill>
                <a:latin typeface="Calibri Light"/>
                <a:cs typeface="Calibri Light"/>
              </a:rPr>
              <a:t>February 8</a:t>
            </a:r>
            <a:r>
              <a:rPr lang="en-US" sz="1600" baseline="30000" dirty="0" smtClean="0">
                <a:solidFill>
                  <a:srgbClr val="66A1E2"/>
                </a:solidFill>
                <a:latin typeface="Calibri Light"/>
                <a:cs typeface="Calibri Light"/>
              </a:rPr>
              <a:t>th</a:t>
            </a:r>
            <a:r>
              <a:rPr lang="en-US" sz="1600" dirty="0" smtClean="0">
                <a:solidFill>
                  <a:srgbClr val="66A1E2"/>
                </a:solidFill>
                <a:latin typeface="Calibri Light"/>
                <a:cs typeface="Calibri Light"/>
              </a:rPr>
              <a:t> </a:t>
            </a:r>
            <a:r>
              <a:rPr lang="en-US" sz="1600" dirty="0" smtClean="0">
                <a:solidFill>
                  <a:srgbClr val="66A1E2"/>
                </a:solidFill>
                <a:latin typeface="Calibri Light"/>
                <a:cs typeface="Calibri Light"/>
              </a:rPr>
              <a:t>2016</a:t>
            </a:r>
            <a:endParaRPr lang="en-US" sz="1600" dirty="0">
              <a:solidFill>
                <a:srgbClr val="66A1E2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6631364" y="4866337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57" name="Oval 56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631364" y="4861625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53" name="Oval 52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Simulation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every interaction point, the beam is passed bunch by bunch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9326218"/>
              </p:ext>
            </p:extLst>
          </p:nvPr>
        </p:nvGraphicFramePr>
        <p:xfrm>
          <a:off x="1871952" y="2238499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123648" y="4866271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06421" y="4536853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sp>
        <p:nvSpPr>
          <p:cNvPr id="14" name="Oval 13"/>
          <p:cNvSpPr/>
          <p:nvPr/>
        </p:nvSpPr>
        <p:spPr>
          <a:xfrm>
            <a:off x="-572815" y="4866271"/>
            <a:ext cx="1261692" cy="11997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6385601" y="4661673"/>
            <a:ext cx="404908" cy="318740"/>
            <a:chOff x="3128009" y="1071795"/>
            <a:chExt cx="404908" cy="318740"/>
          </a:xfrm>
          <a:solidFill>
            <a:srgbClr val="D9D9D9"/>
          </a:solidFill>
        </p:grpSpPr>
        <p:sp>
          <p:nvSpPr>
            <p:cNvPr id="17" name="Right Arrow 16"/>
            <p:cNvSpPr/>
            <p:nvPr/>
          </p:nvSpPr>
          <p:spPr>
            <a:xfrm rot="2700000">
              <a:off x="3171093" y="1028711"/>
              <a:ext cx="318740" cy="404908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ight Arrow 4"/>
            <p:cNvSpPr/>
            <p:nvPr/>
          </p:nvSpPr>
          <p:spPr>
            <a:xfrm rot="2700000">
              <a:off x="3185097" y="1075886"/>
              <a:ext cx="223118" cy="2429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222917" y="1690454"/>
            <a:ext cx="2639393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Electric fields </a:t>
            </a:r>
            <a:r>
              <a:rPr lang="en-US" sz="1600" dirty="0">
                <a:latin typeface="Calibri"/>
                <a:cs typeface="Calibri"/>
              </a:rPr>
              <a:t>of ions and electrons </a:t>
            </a:r>
            <a:r>
              <a:rPr lang="en-US" sz="1600" dirty="0" smtClean="0">
                <a:latin typeface="Calibri"/>
                <a:cs typeface="Calibri"/>
              </a:rPr>
              <a:t>calculated </a:t>
            </a:r>
            <a:r>
              <a:rPr lang="en-US" sz="1600" dirty="0">
                <a:latin typeface="Calibri"/>
                <a:cs typeface="Calibri"/>
              </a:rPr>
              <a:t>separately on </a:t>
            </a:r>
            <a:r>
              <a:rPr lang="en-US" sz="1600" dirty="0" smtClean="0">
                <a:latin typeface="Calibri"/>
                <a:cs typeface="Calibri"/>
              </a:rPr>
              <a:t>same </a:t>
            </a:r>
            <a:r>
              <a:rPr lang="en-US" sz="1600" dirty="0">
                <a:latin typeface="Calibri"/>
                <a:cs typeface="Calibri"/>
              </a:rPr>
              <a:t>grid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19026" y="3398772"/>
            <a:ext cx="2143284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V</a:t>
            </a:r>
            <a:r>
              <a:rPr lang="en-US" sz="1600" dirty="0" smtClean="0">
                <a:latin typeface="Calibri"/>
                <a:cs typeface="Calibri"/>
              </a:rPr>
              <a:t>elocity kicks applied according </a:t>
            </a:r>
            <a:r>
              <a:rPr lang="en-US" sz="1600" dirty="0">
                <a:latin typeface="Calibri"/>
                <a:cs typeface="Calibri"/>
              </a:rPr>
              <a:t>to e-field of opposite particles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2463" y="2583264"/>
            <a:ext cx="2639393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Ion densities given by partial pressures </a:t>
            </a:r>
            <a:r>
              <a:rPr lang="en-GB" sz="1600" dirty="0" smtClean="0">
                <a:latin typeface="Calibri"/>
                <a:cs typeface="Calibri"/>
              </a:rPr>
              <a:t>and ionization cross-sections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2463" y="1690454"/>
            <a:ext cx="2748710" cy="64698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Represent ions generated between two IP’s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2463" y="3748488"/>
            <a:ext cx="1568418" cy="64698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I</a:t>
            </a:r>
            <a:r>
              <a:rPr lang="en-US" sz="1600" dirty="0" smtClean="0">
                <a:latin typeface="Calibri"/>
                <a:cs typeface="Calibri"/>
              </a:rPr>
              <a:t>on </a:t>
            </a:r>
            <a:r>
              <a:rPr lang="en-US" sz="1600" dirty="0">
                <a:latin typeface="Calibri"/>
                <a:cs typeface="Calibri"/>
              </a:rPr>
              <a:t>distribution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 err="1">
                <a:latin typeface="Calibri"/>
                <a:cs typeface="Calibri"/>
              </a:rPr>
              <a:t>σ</a:t>
            </a:r>
            <a:r>
              <a:rPr lang="en-US" sz="1600" baseline="-25000" dirty="0" err="1">
                <a:latin typeface="Calibri"/>
                <a:cs typeface="Calibri"/>
              </a:rPr>
              <a:t>ion</a:t>
            </a:r>
            <a:r>
              <a:rPr lang="en-US" sz="1600" dirty="0">
                <a:latin typeface="Calibri"/>
                <a:cs typeface="Calibri"/>
              </a:rPr>
              <a:t> = </a:t>
            </a:r>
            <a:r>
              <a:rPr lang="en-US" sz="1600" dirty="0" err="1">
                <a:latin typeface="Calibri"/>
                <a:cs typeface="Calibri"/>
              </a:rPr>
              <a:t>σ</a:t>
            </a:r>
            <a:r>
              <a:rPr lang="en-US" sz="1600" baseline="-25000" dirty="0" err="1">
                <a:latin typeface="Calibri"/>
                <a:cs typeface="Calibri"/>
              </a:rPr>
              <a:t>beam</a:t>
            </a:r>
            <a:r>
              <a:rPr lang="en-US" sz="1600" dirty="0">
                <a:latin typeface="Calibri"/>
                <a:cs typeface="Calibri"/>
              </a:rPr>
              <a:t>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697359" y="3508112"/>
            <a:ext cx="1199728" cy="1199728"/>
            <a:chOff x="3362729" y="1263431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29" name="Oval 28"/>
            <p:cNvSpPr/>
            <p:nvPr/>
          </p:nvSpPr>
          <p:spPr>
            <a:xfrm>
              <a:off x="3362729" y="1263431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Oval 6"/>
            <p:cNvSpPr/>
            <p:nvPr/>
          </p:nvSpPr>
          <p:spPr>
            <a:xfrm>
              <a:off x="3494563" y="1496928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Generate </a:t>
              </a:r>
              <a:r>
                <a:rPr lang="en-GB" sz="1600" dirty="0" smtClean="0">
                  <a:latin typeface="Calibri" panose="020F0502020204030204" pitchFamily="34" charset="0"/>
                </a:rPr>
                <a:t>ions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123648" y="4866337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32" name="Oval 31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solidFill>
              <a:srgbClr val="BADEF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solidFill>
              <a:srgbClr val="BADEFD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251175" y="3508112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44" name="Oval 43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Oval 6"/>
            <p:cNvSpPr/>
            <p:nvPr/>
          </p:nvSpPr>
          <p:spPr>
            <a:xfrm>
              <a:off x="349966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Give velocity</a:t>
              </a:r>
              <a:r>
                <a:rPr lang="en-GB" sz="1600" dirty="0">
                  <a:latin typeface="Calibri" panose="020F0502020204030204" pitchFamily="34" charset="0"/>
                </a:rPr>
                <a:t> </a:t>
              </a:r>
              <a:r>
                <a:rPr lang="en-GB" sz="1600" dirty="0" smtClean="0">
                  <a:latin typeface="Calibri" panose="020F0502020204030204" pitchFamily="34" charset="0"/>
                </a:rPr>
                <a:t>kick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976742" y="4793299"/>
            <a:ext cx="1199728" cy="1199728"/>
            <a:chOff x="3378529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47" name="Oval 46"/>
            <p:cNvSpPr/>
            <p:nvPr/>
          </p:nvSpPr>
          <p:spPr>
            <a:xfrm>
              <a:off x="3378529" y="1274474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Oval 6"/>
            <p:cNvSpPr/>
            <p:nvPr/>
          </p:nvSpPr>
          <p:spPr>
            <a:xfrm>
              <a:off x="3565579" y="1507125"/>
              <a:ext cx="821572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Drift ions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66884" y="2238906"/>
            <a:ext cx="1199728" cy="1199728"/>
            <a:chOff x="3368671" y="1280417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41" name="Oval 40"/>
            <p:cNvSpPr/>
            <p:nvPr/>
          </p:nvSpPr>
          <p:spPr>
            <a:xfrm>
              <a:off x="3368671" y="1280417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Oval 6"/>
            <p:cNvSpPr/>
            <p:nvPr/>
          </p:nvSpPr>
          <p:spPr>
            <a:xfrm>
              <a:off x="3505606" y="1513914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Calculate </a:t>
              </a:r>
              <a:r>
                <a:rPr lang="en-GB" sz="1600" dirty="0" smtClean="0">
                  <a:latin typeface="Calibri" panose="020F0502020204030204" pitchFamily="34" charset="0"/>
                </a:rPr>
                <a:t>e-fields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0690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Simulation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every interaction point, the beam is passed bunch by bunch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293706"/>
              </p:ext>
            </p:extLst>
          </p:nvPr>
        </p:nvGraphicFramePr>
        <p:xfrm>
          <a:off x="1871952" y="2238499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123648" y="4866271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solidFill>
              <a:srgbClr val="329CFA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solidFill>
              <a:srgbClr val="329CF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06421" y="4536853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6385601" y="4661673"/>
            <a:ext cx="404908" cy="318740"/>
            <a:chOff x="3128009" y="1071795"/>
            <a:chExt cx="404908" cy="318740"/>
          </a:xfrm>
          <a:solidFill>
            <a:srgbClr val="D9D9D9"/>
          </a:solidFill>
        </p:grpSpPr>
        <p:sp>
          <p:nvSpPr>
            <p:cNvPr id="17" name="Right Arrow 16"/>
            <p:cNvSpPr/>
            <p:nvPr/>
          </p:nvSpPr>
          <p:spPr>
            <a:xfrm rot="2700000">
              <a:off x="3171093" y="1028711"/>
              <a:ext cx="318740" cy="404908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ight Arrow 4"/>
            <p:cNvSpPr/>
            <p:nvPr/>
          </p:nvSpPr>
          <p:spPr>
            <a:xfrm rot="2700000">
              <a:off x="3185097" y="1075886"/>
              <a:ext cx="223118" cy="2429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631364" y="4866337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20" name="Oval 19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222917" y="1690454"/>
            <a:ext cx="2639393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Electric fields </a:t>
            </a:r>
            <a:r>
              <a:rPr lang="en-US" sz="1600" dirty="0">
                <a:latin typeface="Calibri"/>
                <a:cs typeface="Calibri"/>
              </a:rPr>
              <a:t>of ions and electrons </a:t>
            </a:r>
            <a:r>
              <a:rPr lang="en-US" sz="1600" dirty="0" smtClean="0">
                <a:latin typeface="Calibri"/>
                <a:cs typeface="Calibri"/>
              </a:rPr>
              <a:t>calculated </a:t>
            </a:r>
            <a:r>
              <a:rPr lang="en-US" sz="1600" dirty="0">
                <a:latin typeface="Calibri"/>
                <a:cs typeface="Calibri"/>
              </a:rPr>
              <a:t>separately on </a:t>
            </a:r>
            <a:r>
              <a:rPr lang="en-US" sz="1600" dirty="0" smtClean="0">
                <a:latin typeface="Calibri"/>
                <a:cs typeface="Calibri"/>
              </a:rPr>
              <a:t>same </a:t>
            </a:r>
            <a:r>
              <a:rPr lang="en-US" sz="1600" dirty="0">
                <a:latin typeface="Calibri"/>
                <a:cs typeface="Calibri"/>
              </a:rPr>
              <a:t>grid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19026" y="3398772"/>
            <a:ext cx="2143284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V</a:t>
            </a:r>
            <a:r>
              <a:rPr lang="en-US" sz="1600" dirty="0" smtClean="0">
                <a:latin typeface="Calibri"/>
                <a:cs typeface="Calibri"/>
              </a:rPr>
              <a:t>elocity kicks applied according </a:t>
            </a:r>
            <a:r>
              <a:rPr lang="en-US" sz="1600" dirty="0">
                <a:latin typeface="Calibri"/>
                <a:cs typeface="Calibri"/>
              </a:rPr>
              <a:t>to e-field of opposite particles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2463" y="2583264"/>
            <a:ext cx="2639393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Ion densities given by partial pressures </a:t>
            </a:r>
            <a:r>
              <a:rPr lang="en-GB" sz="1600" dirty="0" smtClean="0">
                <a:latin typeface="Calibri"/>
                <a:cs typeface="Calibri"/>
              </a:rPr>
              <a:t>and ionization cross-sections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2463" y="1690454"/>
            <a:ext cx="2748710" cy="64698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Represent ions encountered between two IP’s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2463" y="3748488"/>
            <a:ext cx="1568418" cy="64698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I</a:t>
            </a:r>
            <a:r>
              <a:rPr lang="en-US" sz="1600" dirty="0" smtClean="0">
                <a:latin typeface="Calibri"/>
                <a:cs typeface="Calibri"/>
              </a:rPr>
              <a:t>on </a:t>
            </a:r>
            <a:r>
              <a:rPr lang="en-US" sz="1600" dirty="0">
                <a:latin typeface="Calibri"/>
                <a:cs typeface="Calibri"/>
              </a:rPr>
              <a:t>distribution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 err="1">
                <a:latin typeface="Calibri"/>
                <a:cs typeface="Calibri"/>
              </a:rPr>
              <a:t>σ</a:t>
            </a:r>
            <a:r>
              <a:rPr lang="en-US" sz="1600" baseline="-25000" dirty="0" err="1">
                <a:latin typeface="Calibri"/>
                <a:cs typeface="Calibri"/>
              </a:rPr>
              <a:t>ion</a:t>
            </a:r>
            <a:r>
              <a:rPr lang="en-US" sz="1600" dirty="0">
                <a:latin typeface="Calibri"/>
                <a:cs typeface="Calibri"/>
              </a:rPr>
              <a:t> = </a:t>
            </a:r>
            <a:r>
              <a:rPr lang="en-US" sz="1600" dirty="0" err="1">
                <a:latin typeface="Calibri"/>
                <a:cs typeface="Calibri"/>
              </a:rPr>
              <a:t>σ</a:t>
            </a:r>
            <a:r>
              <a:rPr lang="en-US" sz="1600" baseline="-25000" dirty="0" err="1">
                <a:latin typeface="Calibri"/>
                <a:cs typeface="Calibri"/>
              </a:rPr>
              <a:t>beam</a:t>
            </a:r>
            <a:r>
              <a:rPr lang="en-US" sz="1600" dirty="0">
                <a:latin typeface="Calibri"/>
                <a:cs typeface="Calibri"/>
              </a:rPr>
              <a:t> </a:t>
            </a:r>
          </a:p>
        </p:txBody>
      </p:sp>
      <p:sp>
        <p:nvSpPr>
          <p:cNvPr id="28" name="Oval 27"/>
          <p:cNvSpPr/>
          <p:nvPr/>
        </p:nvSpPr>
        <p:spPr>
          <a:xfrm>
            <a:off x="8231464" y="4866337"/>
            <a:ext cx="1261692" cy="11997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16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Simulation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FASTION</a:t>
            </a:r>
          </a:p>
          <a:p>
            <a:pPr lvl="1"/>
            <a:r>
              <a:rPr lang="en-GB" dirty="0"/>
              <a:t>Developed at CERN, by </a:t>
            </a:r>
            <a:r>
              <a:rPr lang="en-GB" dirty="0" smtClean="0"/>
              <a:t>G. </a:t>
            </a:r>
            <a:r>
              <a:rPr lang="en-GB" dirty="0" err="1" smtClean="0"/>
              <a:t>Rumolo</a:t>
            </a:r>
            <a:endParaRPr lang="en-GB" dirty="0" smtClean="0"/>
          </a:p>
          <a:p>
            <a:pPr lvl="1"/>
            <a:r>
              <a:rPr lang="en-GB" dirty="0"/>
              <a:t>Written in </a:t>
            </a:r>
            <a:r>
              <a:rPr lang="en-GB" dirty="0" smtClean="0"/>
              <a:t>C</a:t>
            </a:r>
          </a:p>
          <a:p>
            <a:pPr lvl="1"/>
            <a:r>
              <a:rPr lang="en-GB" dirty="0"/>
              <a:t>Based </a:t>
            </a:r>
            <a:r>
              <a:rPr lang="en-GB" dirty="0" smtClean="0"/>
              <a:t>on HEADTAIL for electron cloud</a:t>
            </a:r>
          </a:p>
          <a:p>
            <a:pPr lvl="1"/>
            <a:r>
              <a:rPr lang="en-GB" dirty="0" smtClean="0"/>
              <a:t>Used e.g. for CLIC linear structures, CESR-TA</a:t>
            </a:r>
            <a:endParaRPr lang="en-GB" dirty="0"/>
          </a:p>
          <a:p>
            <a:pPr lvl="1"/>
            <a:r>
              <a:rPr lang="en-GB" dirty="0" smtClean="0"/>
              <a:t>Recent work to adapt to future synchrotrons</a:t>
            </a:r>
          </a:p>
          <a:p>
            <a:pPr lvl="1"/>
            <a:endParaRPr lang="en-GB" dirty="0" smtClean="0"/>
          </a:p>
          <a:p>
            <a:pPr marL="344488" lvl="1" indent="0">
              <a:lnSpc>
                <a:spcPct val="50000"/>
              </a:lnSpc>
              <a:buNone/>
            </a:pPr>
            <a:endParaRPr lang="en-GB" dirty="0" smtClean="0"/>
          </a:p>
          <a:p>
            <a:r>
              <a:rPr lang="en-GB" dirty="0" smtClean="0"/>
              <a:t>Several CERN beam dynamics codes re-designed in the past few years</a:t>
            </a:r>
          </a:p>
          <a:p>
            <a:pPr lvl="1"/>
            <a:r>
              <a:rPr lang="en-GB" dirty="0" smtClean="0"/>
              <a:t>Aim to make codes more user friendly, maintainable and flexible</a:t>
            </a:r>
          </a:p>
          <a:p>
            <a:pPr lvl="1"/>
            <a:r>
              <a:rPr lang="en-GB" dirty="0" smtClean="0"/>
              <a:t>Electron cloud build-up: ECLOUD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 smtClean="0"/>
              <a:t>PyECLOUD</a:t>
            </a:r>
            <a:r>
              <a:rPr lang="en-GB" dirty="0" smtClean="0"/>
              <a:t>  </a:t>
            </a:r>
          </a:p>
          <a:p>
            <a:pPr lvl="1"/>
            <a:r>
              <a:rPr lang="en-GB" dirty="0" smtClean="0"/>
              <a:t>Collective effects: HEADTAIL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 smtClean="0">
                <a:sym typeface="Wingdings"/>
              </a:rPr>
              <a:t>PyHEADTAIL</a:t>
            </a:r>
            <a:endParaRPr lang="en-GB" dirty="0">
              <a:sym typeface="Wingdings"/>
            </a:endParaRPr>
          </a:p>
          <a:p>
            <a:pPr lvl="1"/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Decision to incorporate fast beam-ion instability simulations into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framework of </a:t>
            </a:r>
            <a:r>
              <a:rPr lang="en-GB" dirty="0" err="1" smtClean="0">
                <a:sym typeface="Wingdings"/>
              </a:rPr>
              <a:t>PyECLOUD</a:t>
            </a:r>
            <a:r>
              <a:rPr lang="en-GB" dirty="0" smtClean="0">
                <a:sym typeface="Wingdings"/>
              </a:rPr>
              <a:t> and </a:t>
            </a:r>
            <a:r>
              <a:rPr lang="en-GB" dirty="0" err="1" smtClean="0">
                <a:sym typeface="Wingdings"/>
              </a:rPr>
              <a:t>PyHEADTAIL</a:t>
            </a:r>
            <a:r>
              <a:rPr lang="en-GB" dirty="0" smtClean="0">
                <a:sym typeface="Wingdings"/>
              </a:rPr>
              <a:t> codes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5720522" y="4158501"/>
            <a:ext cx="342348" cy="673652"/>
          </a:xfrm>
          <a:prstGeom prst="rightBrace">
            <a:avLst/>
          </a:prstGeom>
          <a:ln w="19050" cmpd="sng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29133" y="4268937"/>
            <a:ext cx="1104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coupled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8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32" y="734833"/>
            <a:ext cx="3801300" cy="2534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34514" y="1032965"/>
            <a:ext cx="2907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Sample ion 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trajectories, CLIC DR, H</a:t>
            </a:r>
            <a:r>
              <a:rPr lang="en-US" sz="1400" baseline="-25000" dirty="0" smtClean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2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O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1835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Recent work on FASTION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Run-time optimization</a:t>
            </a:r>
          </a:p>
          <a:p>
            <a:pPr lvl="1"/>
            <a:r>
              <a:rPr lang="en-US" dirty="0" smtClean="0"/>
              <a:t>For CLIC damping ring, simulate at </a:t>
            </a:r>
            <a:r>
              <a:rPr lang="en-US" dirty="0"/>
              <a:t>least </a:t>
            </a:r>
            <a:r>
              <a:rPr lang="en-US" dirty="0" smtClean="0"/>
              <a:t>one damping time, </a:t>
            </a:r>
            <a:r>
              <a:rPr lang="en-US" dirty="0" err="1" smtClean="0"/>
              <a:t>τ</a:t>
            </a:r>
            <a:r>
              <a:rPr lang="en-US" baseline="-25000" dirty="0" err="1" smtClean="0"/>
              <a:t>d</a:t>
            </a:r>
            <a:r>
              <a:rPr lang="en-US" dirty="0" smtClean="0"/>
              <a:t> </a:t>
            </a:r>
            <a:r>
              <a:rPr lang="en-US" dirty="0"/>
              <a:t>≈ </a:t>
            </a:r>
            <a:r>
              <a:rPr lang="en-US" dirty="0" smtClean="0"/>
              <a:t>1400 turns</a:t>
            </a:r>
          </a:p>
          <a:p>
            <a:pPr lvl="2"/>
            <a:r>
              <a:rPr lang="en-US" dirty="0" smtClean="0"/>
              <a:t>Initially: </a:t>
            </a:r>
            <a:r>
              <a:rPr lang="en-US" dirty="0"/>
              <a:t>1 </a:t>
            </a:r>
            <a:r>
              <a:rPr lang="en-US" dirty="0" smtClean="0"/>
              <a:t>turn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27 min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26 days for 1400 </a:t>
            </a:r>
            <a:r>
              <a:rPr lang="en-US" dirty="0" smtClean="0"/>
              <a:t>turns</a:t>
            </a:r>
          </a:p>
          <a:p>
            <a:pPr lvl="2"/>
            <a:r>
              <a:rPr lang="en-US" dirty="0" smtClean="0"/>
              <a:t>After optimization: 1 turn, </a:t>
            </a:r>
            <a:r>
              <a:rPr lang="en-US" dirty="0"/>
              <a:t>16 min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15 days for 1400 </a:t>
            </a:r>
            <a:r>
              <a:rPr lang="en-US" dirty="0" smtClean="0"/>
              <a:t>turns</a:t>
            </a:r>
          </a:p>
          <a:p>
            <a:pPr lvl="2"/>
            <a:endParaRPr lang="en-US" dirty="0"/>
          </a:p>
          <a:p>
            <a:r>
              <a:rPr lang="en-US" dirty="0" smtClean="0"/>
              <a:t>Resolution problems</a:t>
            </a:r>
          </a:p>
          <a:p>
            <a:pPr lvl="1"/>
            <a:r>
              <a:rPr lang="en-US" dirty="0" smtClean="0"/>
              <a:t>Due to </a:t>
            </a:r>
            <a:r>
              <a:rPr lang="en-US" dirty="0"/>
              <a:t>rescaling of </a:t>
            </a:r>
            <a:r>
              <a:rPr lang="en-US" dirty="0" smtClean="0"/>
              <a:t>grid to adapt to expanding ion distribution</a:t>
            </a:r>
          </a:p>
          <a:p>
            <a:pPr lvl="2"/>
            <a:r>
              <a:rPr lang="en-US" dirty="0" smtClean="0"/>
              <a:t>Good resolution </a:t>
            </a:r>
            <a:r>
              <a:rPr lang="en-US" dirty="0" smtClean="0">
                <a:sym typeface="Wingdings"/>
              </a:rPr>
              <a:t> impossibly long run-time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Solution: two-grid method </a:t>
            </a:r>
          </a:p>
          <a:p>
            <a:pPr lvl="1"/>
            <a:r>
              <a:rPr lang="en-US" dirty="0" smtClean="0"/>
              <a:t>Keep grid around beam fixed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 second grid to track outer ions</a:t>
            </a:r>
          </a:p>
          <a:p>
            <a:pPr lvl="2"/>
            <a:r>
              <a:rPr lang="en-US" dirty="0" smtClean="0"/>
              <a:t>1 turn, 15 </a:t>
            </a:r>
            <a:r>
              <a:rPr lang="en-US" dirty="0"/>
              <a:t>min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14 </a:t>
            </a:r>
            <a:r>
              <a:rPr lang="en-US" dirty="0"/>
              <a:t>days for 1400 </a:t>
            </a:r>
            <a:r>
              <a:rPr lang="en-US" dirty="0" smtClean="0"/>
              <a:t>turns</a:t>
            </a:r>
          </a:p>
          <a:p>
            <a:pPr lvl="2"/>
            <a:r>
              <a:rPr lang="en-US" dirty="0" smtClean="0"/>
              <a:t>With improved resolution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Next step: parallelization</a:t>
            </a:r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674" y="3368257"/>
            <a:ext cx="4062246" cy="304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447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916280" y="4329043"/>
            <a:ext cx="3240001" cy="23732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PyECLOUD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3307088"/>
          </a:xfrm>
        </p:spPr>
        <p:txBody>
          <a:bodyPr/>
          <a:lstStyle/>
          <a:p>
            <a:r>
              <a:rPr lang="en-US" dirty="0" smtClean="0"/>
              <a:t>Simulation code for electron cloud formation</a:t>
            </a:r>
          </a:p>
          <a:p>
            <a:pPr lvl="1"/>
            <a:r>
              <a:rPr lang="en-US" dirty="0" smtClean="0"/>
              <a:t>Developed </a:t>
            </a:r>
            <a:r>
              <a:rPr lang="en-US" dirty="0"/>
              <a:t>and maintained at CERN since </a:t>
            </a:r>
            <a:r>
              <a:rPr lang="en-US" dirty="0" smtClean="0"/>
              <a:t>2011 by G. </a:t>
            </a:r>
            <a:r>
              <a:rPr lang="en-US" dirty="0" err="1" smtClean="0"/>
              <a:t>Iadarola</a:t>
            </a:r>
            <a:endParaRPr lang="en-US" dirty="0"/>
          </a:p>
          <a:p>
            <a:pPr lvl="1"/>
            <a:r>
              <a:rPr lang="en-US" dirty="0" smtClean="0"/>
              <a:t>Following </a:t>
            </a:r>
            <a:r>
              <a:rPr lang="en-US" dirty="0"/>
              <a:t>the legacy of the ECLOUD code (F. Zimmermann et al.,  1997…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2D macro-particle code</a:t>
            </a:r>
          </a:p>
          <a:p>
            <a:pPr lvl="1"/>
            <a:r>
              <a:rPr lang="en-US" dirty="0" smtClean="0"/>
              <a:t>Written </a:t>
            </a:r>
            <a:r>
              <a:rPr lang="en-US" dirty="0"/>
              <a:t>in Python with Fortran (f2py) and C (CYTHON) </a:t>
            </a:r>
            <a:r>
              <a:rPr lang="en-US" dirty="0" smtClean="0"/>
              <a:t>extensions</a:t>
            </a:r>
            <a:endParaRPr lang="en-US" dirty="0"/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/>
              <a:t>Gas ionization </a:t>
            </a:r>
          </a:p>
          <a:p>
            <a:pPr lvl="1"/>
            <a:r>
              <a:rPr lang="en-US" dirty="0" smtClean="0"/>
              <a:t>Boris algorithm for moving particles in magnetic fields</a:t>
            </a:r>
          </a:p>
          <a:p>
            <a:pPr lvl="1"/>
            <a:r>
              <a:rPr lang="en-US" dirty="0" smtClean="0"/>
              <a:t>PIC module with multiple solver methods for arbitrarily shaped chambers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21213" y="4329043"/>
            <a:ext cx="3240001" cy="23732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7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00"/>
          <a:stretch/>
        </p:blipFill>
        <p:spPr>
          <a:xfrm>
            <a:off x="1421213" y="4663616"/>
            <a:ext cx="3240000" cy="2063886"/>
          </a:xfrm>
          <a:prstGeom prst="rect">
            <a:avLst/>
          </a:prstGeom>
        </p:spPr>
      </p:pic>
      <p:pic>
        <p:nvPicPr>
          <p:cNvPr id="10" name="Picture 9">
            <a:hlinkClick r:id="rId4" action="ppaction://hlinkfile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" t="36539"/>
          <a:stretch/>
        </p:blipFill>
        <p:spPr>
          <a:xfrm>
            <a:off x="4894193" y="4646134"/>
            <a:ext cx="3262088" cy="205611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44870" y="4329044"/>
            <a:ext cx="27387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E-cloud pinch: Dipole</a:t>
            </a:r>
            <a:endParaRPr lang="en-US" sz="1600" dirty="0">
              <a:solidFill>
                <a:schemeClr val="bg2">
                  <a:lumMod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67739" y="4329044"/>
            <a:ext cx="2727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E-cloud pinch: 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Quadrupole</a:t>
            </a:r>
            <a:endParaRPr lang="en-US" sz="1600" dirty="0">
              <a:solidFill>
                <a:schemeClr val="bg2">
                  <a:lumMod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6080" y="5827754"/>
            <a:ext cx="11595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  <a:latin typeface="Calibri" pitchFamily="34" charset="0"/>
              </a:rPr>
              <a:t>G. </a:t>
            </a:r>
            <a:r>
              <a:rPr lang="en-US" sz="1600" dirty="0" err="1" smtClean="0">
                <a:solidFill>
                  <a:srgbClr val="800000"/>
                </a:solidFill>
                <a:latin typeface="Calibri" pitchFamily="34" charset="0"/>
              </a:rPr>
              <a:t>Iadarola</a:t>
            </a:r>
            <a:endParaRPr lang="en-GB" sz="1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02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PyHEADTAIL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40914"/>
          </a:xfrm>
        </p:spPr>
        <p:txBody>
          <a:bodyPr>
            <a:normAutofit/>
          </a:bodyPr>
          <a:lstStyle/>
          <a:p>
            <a:r>
              <a:rPr lang="en-US" dirty="0" smtClean="0"/>
              <a:t>Simulation code for collective effects: impedance, e-cloud instability, etc.</a:t>
            </a:r>
          </a:p>
          <a:p>
            <a:pPr lvl="1"/>
            <a:r>
              <a:rPr lang="en-US" dirty="0" smtClean="0"/>
              <a:t>Developed </a:t>
            </a:r>
            <a:r>
              <a:rPr lang="en-US" dirty="0"/>
              <a:t>and maintained at CERN since </a:t>
            </a:r>
            <a:r>
              <a:rPr lang="en-US" dirty="0" smtClean="0"/>
              <a:t>2014 by H. </a:t>
            </a:r>
            <a:r>
              <a:rPr lang="en-US" dirty="0" err="1" smtClean="0"/>
              <a:t>Bartosik</a:t>
            </a:r>
            <a:r>
              <a:rPr lang="en-US" dirty="0" smtClean="0"/>
              <a:t>, K. Li et al</a:t>
            </a:r>
            <a:r>
              <a:rPr lang="en-US" i="1" dirty="0" smtClean="0"/>
              <a:t>.</a:t>
            </a:r>
            <a:endParaRPr lang="en-US" i="1" dirty="0"/>
          </a:p>
          <a:p>
            <a:pPr lvl="1"/>
            <a:r>
              <a:rPr lang="en-US" dirty="0" smtClean="0"/>
              <a:t>Based on </a:t>
            </a:r>
            <a:r>
              <a:rPr lang="en-US" dirty="0"/>
              <a:t>the </a:t>
            </a:r>
            <a:r>
              <a:rPr lang="en-US" dirty="0" smtClean="0"/>
              <a:t>HEADTAIL </a:t>
            </a:r>
            <a:r>
              <a:rPr lang="en-US" dirty="0"/>
              <a:t>code </a:t>
            </a:r>
            <a:r>
              <a:rPr lang="en-US" dirty="0" smtClean="0"/>
              <a:t>(G. </a:t>
            </a:r>
            <a:r>
              <a:rPr lang="en-US" dirty="0" err="1" smtClean="0"/>
              <a:t>Rumolo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et</a:t>
            </a:r>
            <a:r>
              <a:rPr lang="en-US" dirty="0" smtClean="0"/>
              <a:t> </a:t>
            </a:r>
            <a:r>
              <a:rPr lang="en-US" dirty="0"/>
              <a:t>al</a:t>
            </a:r>
            <a:r>
              <a:rPr lang="en-US" i="1" dirty="0"/>
              <a:t>.</a:t>
            </a:r>
            <a:r>
              <a:rPr lang="en-US" dirty="0"/>
              <a:t>,  </a:t>
            </a:r>
            <a:r>
              <a:rPr lang="en-US" dirty="0" smtClean="0"/>
              <a:t>2000)</a:t>
            </a:r>
          </a:p>
          <a:p>
            <a:pPr lvl="1"/>
            <a:r>
              <a:rPr lang="en-US" dirty="0" smtClean="0"/>
              <a:t>2-3D macro-particle code</a:t>
            </a:r>
          </a:p>
          <a:p>
            <a:pPr lvl="1"/>
            <a:r>
              <a:rPr lang="en-US" dirty="0" smtClean="0"/>
              <a:t>Written </a:t>
            </a:r>
            <a:r>
              <a:rPr lang="en-US" dirty="0"/>
              <a:t>in Python with </a:t>
            </a:r>
            <a:r>
              <a:rPr lang="en-US" dirty="0" smtClean="0"/>
              <a:t>C </a:t>
            </a:r>
            <a:r>
              <a:rPr lang="en-US" dirty="0"/>
              <a:t>(CYTHON) </a:t>
            </a:r>
            <a:r>
              <a:rPr lang="en-US" dirty="0" smtClean="0"/>
              <a:t>extensions</a:t>
            </a:r>
            <a:endParaRPr lang="en-US" dirty="0"/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RF systems and synchrotron motion</a:t>
            </a:r>
          </a:p>
          <a:p>
            <a:pPr lvl="1"/>
            <a:r>
              <a:rPr lang="en-US" dirty="0" smtClean="0"/>
              <a:t>Chromaticity</a:t>
            </a:r>
          </a:p>
          <a:p>
            <a:pPr lvl="1"/>
            <a:r>
              <a:rPr lang="en-US" dirty="0" smtClean="0"/>
              <a:t>Transverse feedback</a:t>
            </a:r>
          </a:p>
          <a:p>
            <a:pPr lvl="1"/>
            <a:endParaRPr lang="en-US" dirty="0"/>
          </a:p>
          <a:p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 smtClean="0"/>
              <a:t>PyCOMPLETE</a:t>
            </a:r>
            <a:endParaRPr lang="en-US" dirty="0" smtClean="0"/>
          </a:p>
          <a:p>
            <a:pPr lvl="1"/>
            <a:r>
              <a:rPr lang="en-US" dirty="0" err="1" smtClean="0"/>
              <a:t>PyHEADTAIL</a:t>
            </a:r>
            <a:endParaRPr lang="en-US" dirty="0" smtClean="0"/>
          </a:p>
          <a:p>
            <a:pPr lvl="1"/>
            <a:r>
              <a:rPr lang="en-US" dirty="0" err="1" smtClean="0"/>
              <a:t>PyECLOUD</a:t>
            </a:r>
            <a:endParaRPr lang="en-US" dirty="0" smtClean="0"/>
          </a:p>
          <a:p>
            <a:pPr lvl="1"/>
            <a:r>
              <a:rPr lang="en-US" dirty="0" err="1" smtClean="0"/>
              <a:t>PyPIC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731239" y="3539877"/>
            <a:ext cx="5487188" cy="3072503"/>
            <a:chOff x="3493236" y="3363951"/>
            <a:chExt cx="5487188" cy="307250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5304" y="3363951"/>
              <a:ext cx="4585120" cy="3072503"/>
            </a:xfrm>
            <a:prstGeom prst="rect">
              <a:avLst/>
            </a:prstGeom>
            <a:ln w="19050">
              <a:solidFill>
                <a:srgbClr val="C000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8" name="Rectangle 7"/>
            <p:cNvSpPr/>
            <p:nvPr/>
          </p:nvSpPr>
          <p:spPr>
            <a:xfrm>
              <a:off x="3493236" y="6097900"/>
              <a:ext cx="90206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rgbClr val="800000"/>
                  </a:solidFill>
                  <a:latin typeface="Calibri" pitchFamily="34" charset="0"/>
                </a:rPr>
                <a:t>Kevin Li</a:t>
              </a:r>
              <a:endParaRPr lang="en-GB" sz="1600" dirty="0">
                <a:solidFill>
                  <a:srgbClr val="8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40430" y="3482767"/>
              <a:ext cx="10525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C00000"/>
                  </a:solidFill>
                  <a:latin typeface="Calibri"/>
                  <a:cs typeface="Calibri"/>
                </a:rPr>
                <a:t>Wakefield</a:t>
              </a:r>
              <a:endParaRPr lang="de-DE" sz="1600" dirty="0">
                <a:solidFill>
                  <a:srgbClr val="C00000"/>
                </a:solidFill>
                <a:latin typeface="Calibri"/>
                <a:cs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40430" y="4979458"/>
              <a:ext cx="10525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C00000"/>
                  </a:solidFill>
                  <a:latin typeface="Calibri"/>
                  <a:cs typeface="Calibri"/>
                </a:rPr>
                <a:t>Wake kick</a:t>
              </a:r>
              <a:endParaRPr lang="de-DE" sz="1600" dirty="0">
                <a:solidFill>
                  <a:srgbClr val="C00000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421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PyHEADTAIL</a:t>
            </a:r>
            <a:r>
              <a:rPr lang="en-US" dirty="0" smtClean="0"/>
              <a:t> coupled to </a:t>
            </a:r>
            <a:r>
              <a:rPr lang="en-US" dirty="0" err="1" smtClean="0"/>
              <a:t>PyECLOUD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28" y="902683"/>
            <a:ext cx="7963229" cy="5592416"/>
          </a:xfrm>
          <a:prstGeom prst="rect">
            <a:avLst/>
          </a:prstGeom>
        </p:spPr>
      </p:pic>
      <p:sp>
        <p:nvSpPr>
          <p:cNvPr id="57" name="Up Ribbon 56"/>
          <p:cNvSpPr/>
          <p:nvPr/>
        </p:nvSpPr>
        <p:spPr>
          <a:xfrm rot="3170608">
            <a:off x="6920993" y="1695839"/>
            <a:ext cx="1512671" cy="504566"/>
          </a:xfrm>
          <a:prstGeom prst="ribbon2">
            <a:avLst>
              <a:gd name="adj1" fmla="val 16667"/>
              <a:gd name="adj2" fmla="val 59439"/>
            </a:avLst>
          </a:prstGeom>
          <a:solidFill>
            <a:srgbClr val="800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kern="0" dirty="0">
                <a:solidFill>
                  <a:prstClr val="white"/>
                </a:solidFill>
                <a:latin typeface="+mj-lt"/>
              </a:rPr>
              <a:t>B</a:t>
            </a:r>
            <a:r>
              <a:rPr kumimoji="0" lang="de-DE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</a:rPr>
              <a:t>eam</a:t>
            </a:r>
          </a:p>
        </p:txBody>
      </p:sp>
      <p:sp>
        <p:nvSpPr>
          <p:cNvPr id="58" name="Rounded Rectangular Callout 57"/>
          <p:cNvSpPr/>
          <p:nvPr/>
        </p:nvSpPr>
        <p:spPr>
          <a:xfrm>
            <a:off x="968592" y="1192954"/>
            <a:ext cx="1482884" cy="698938"/>
          </a:xfrm>
          <a:prstGeom prst="wedgeRoundRectCallout">
            <a:avLst>
              <a:gd name="adj1" fmla="val 29487"/>
              <a:gd name="adj2" fmla="val 90534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PyECLOUD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b="1" kern="0" dirty="0" smtClean="0">
                <a:solidFill>
                  <a:schemeClr val="tx2"/>
                </a:solidFill>
                <a:latin typeface="+mj-lt"/>
              </a:rPr>
              <a:t>(dipole)</a:t>
            </a:r>
            <a:endParaRPr kumimoji="0" lang="de-DE" sz="15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9" name="Rounded Rectangular Callout 58"/>
          <p:cNvSpPr/>
          <p:nvPr/>
        </p:nvSpPr>
        <p:spPr>
          <a:xfrm>
            <a:off x="3556638" y="2230404"/>
            <a:ext cx="1482884" cy="698938"/>
          </a:xfrm>
          <a:prstGeom prst="wedgeRoundRectCallout">
            <a:avLst>
              <a:gd name="adj1" fmla="val -50459"/>
              <a:gd name="adj2" fmla="val -102580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kern="0" dirty="0" smtClean="0">
                <a:solidFill>
                  <a:prstClr val="white"/>
                </a:solidFill>
                <a:latin typeface="+mj-lt"/>
              </a:rPr>
              <a:t>RF system(s)</a:t>
            </a:r>
            <a:endParaRPr kumimoji="0" lang="de-DE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0" name="Rounded Rectangular Callout 59"/>
          <p:cNvSpPr/>
          <p:nvPr/>
        </p:nvSpPr>
        <p:spPr>
          <a:xfrm>
            <a:off x="5891049" y="5239688"/>
            <a:ext cx="1482884" cy="698938"/>
          </a:xfrm>
          <a:prstGeom prst="wedgeRoundRectCallout">
            <a:avLst>
              <a:gd name="adj1" fmla="val -73877"/>
              <a:gd name="adj2" fmla="val 94144"/>
              <a:gd name="adj3" fmla="val 16667"/>
            </a:avLst>
          </a:prstGeom>
          <a:solidFill>
            <a:srgbClr val="00B05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kern="0" noProof="0" dirty="0" smtClean="0">
                <a:solidFill>
                  <a:prstClr val="white"/>
                </a:solidFill>
                <a:latin typeface="+mj-lt"/>
              </a:rPr>
              <a:t>Transverse feedback</a:t>
            </a:r>
            <a:endParaRPr kumimoji="0" lang="de-DE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754678" y="4506813"/>
            <a:ext cx="2064973" cy="508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de-DE" sz="15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Tracking along the machine</a:t>
            </a:r>
          </a:p>
          <a:p>
            <a:pPr algn="ctr">
              <a:defRPr/>
            </a:pPr>
            <a:r>
              <a:rPr lang="de-DE" sz="15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(with Q‘, octupoles etc.)</a:t>
            </a:r>
            <a:endParaRPr lang="de-DE" sz="1500" b="1" kern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62" name="Rounded Rectangular Callout 61"/>
          <p:cNvSpPr/>
          <p:nvPr/>
        </p:nvSpPr>
        <p:spPr>
          <a:xfrm>
            <a:off x="962093" y="5709289"/>
            <a:ext cx="1482884" cy="698938"/>
          </a:xfrm>
          <a:prstGeom prst="wedgeRoundRectCallout">
            <a:avLst>
              <a:gd name="adj1" fmla="val 63404"/>
              <a:gd name="adj2" fmla="val -51143"/>
              <a:gd name="adj3" fmla="val 16667"/>
            </a:avLst>
          </a:prstGeom>
          <a:solidFill>
            <a:srgbClr val="92D05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kern="0" noProof="0" dirty="0" smtClean="0">
                <a:solidFill>
                  <a:prstClr val="white"/>
                </a:solidFill>
                <a:latin typeface="+mj-lt"/>
              </a:rPr>
              <a:t>Space charge</a:t>
            </a:r>
            <a:endParaRPr kumimoji="0" lang="de-DE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763734" y="3221638"/>
            <a:ext cx="1998383" cy="5470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de-DE" sz="2500" b="1" kern="0" dirty="0" smtClean="0">
                <a:solidFill>
                  <a:srgbClr val="FF0000"/>
                </a:solidFill>
              </a:rPr>
              <a:t>PyHEADTAIL</a:t>
            </a:r>
            <a:endParaRPr lang="de-DE" sz="2500" b="1" kern="0" dirty="0">
              <a:solidFill>
                <a:srgbClr val="FF0000"/>
              </a:solidFill>
            </a:endParaRPr>
          </a:p>
        </p:txBody>
      </p:sp>
      <p:sp>
        <p:nvSpPr>
          <p:cNvPr id="65" name="Rounded Rectangular Callout 64"/>
          <p:cNvSpPr/>
          <p:nvPr/>
        </p:nvSpPr>
        <p:spPr>
          <a:xfrm>
            <a:off x="2689168" y="3770336"/>
            <a:ext cx="1482884" cy="698938"/>
          </a:xfrm>
          <a:prstGeom prst="wedgeRoundRectCallout">
            <a:avLst>
              <a:gd name="adj1" fmla="val -87531"/>
              <a:gd name="adj2" fmla="val -65246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PyECLOUD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b="1" kern="0" dirty="0" smtClean="0">
                <a:solidFill>
                  <a:srgbClr val="FF0000"/>
                </a:solidFill>
                <a:latin typeface="+mj-lt"/>
              </a:rPr>
              <a:t>(quadrupole)</a:t>
            </a:r>
            <a:endParaRPr kumimoji="0" lang="de-DE" sz="15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6" name="Rounded Rectangular Callout 65"/>
          <p:cNvSpPr/>
          <p:nvPr/>
        </p:nvSpPr>
        <p:spPr>
          <a:xfrm>
            <a:off x="5278522" y="3770223"/>
            <a:ext cx="1482884" cy="698938"/>
          </a:xfrm>
          <a:prstGeom prst="wedgeRoundRectCallout">
            <a:avLst>
              <a:gd name="adj1" fmla="val 93294"/>
              <a:gd name="adj2" fmla="val -47785"/>
              <a:gd name="adj3" fmla="val 16667"/>
            </a:avLst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kern="0" dirty="0">
                <a:solidFill>
                  <a:prstClr val="white"/>
                </a:solidFill>
                <a:latin typeface="+mj-lt"/>
              </a:rPr>
              <a:t>I</a:t>
            </a:r>
            <a:r>
              <a:rPr kumimoji="0" lang="de-DE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</a:rPr>
              <a:t>mpedances</a:t>
            </a:r>
          </a:p>
        </p:txBody>
      </p:sp>
      <p:sp>
        <p:nvSpPr>
          <p:cNvPr id="67" name="Rounded Rectangular Callout 66"/>
          <p:cNvSpPr/>
          <p:nvPr/>
        </p:nvSpPr>
        <p:spPr>
          <a:xfrm>
            <a:off x="88348" y="4316107"/>
            <a:ext cx="1482884" cy="698938"/>
          </a:xfrm>
          <a:prstGeom prst="wedgeRoundRectCallout">
            <a:avLst>
              <a:gd name="adj1" fmla="val 79527"/>
              <a:gd name="adj2" fmla="val -2078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</a:rPr>
              <a:t>PyECLOUD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b="1" kern="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(drift)</a:t>
            </a:r>
            <a:endParaRPr kumimoji="0" lang="de-DE" sz="1500" b="1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956878" y="6089594"/>
            <a:ext cx="9718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800000"/>
                </a:solidFill>
                <a:latin typeface="Calibri" pitchFamily="34" charset="0"/>
              </a:rPr>
              <a:t>Kevin Li</a:t>
            </a:r>
            <a:endParaRPr lang="en-GB" sz="16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863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/>
      <p:bldP spid="62" grpId="0" animBg="1"/>
      <p:bldP spid="65" grpId="0" animBg="1"/>
      <p:bldP spid="66" grpId="0" animBg="1"/>
      <p:bldP spid="6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Ion simulations with </a:t>
            </a:r>
            <a:r>
              <a:rPr lang="en-US" dirty="0" err="1"/>
              <a:t>PyECLOUD</a:t>
            </a:r>
            <a:r>
              <a:rPr lang="en-US" dirty="0"/>
              <a:t> and </a:t>
            </a:r>
            <a:r>
              <a:rPr lang="en-US" dirty="0" err="1"/>
              <a:t>PyHEADTAIL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Interface for </a:t>
            </a:r>
            <a:r>
              <a:rPr lang="en-GB" dirty="0" err="1" smtClean="0"/>
              <a:t>PyECLOUD</a:t>
            </a:r>
            <a:r>
              <a:rPr lang="en-GB" dirty="0" smtClean="0"/>
              <a:t> as </a:t>
            </a:r>
            <a:r>
              <a:rPr lang="en-GB" dirty="0" err="1"/>
              <a:t>PyHEADTAIL</a:t>
            </a:r>
            <a:r>
              <a:rPr lang="en-GB" dirty="0"/>
              <a:t> module for beam dynamics simulations</a:t>
            </a:r>
          </a:p>
          <a:p>
            <a:pPr marL="628650" lvl="2" indent="0">
              <a:buNone/>
            </a:pPr>
            <a:endParaRPr lang="en-GB" dirty="0"/>
          </a:p>
          <a:p>
            <a:pPr marL="344488" lvl="1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9507540"/>
              </p:ext>
            </p:extLst>
          </p:nvPr>
        </p:nvGraphicFramePr>
        <p:xfrm>
          <a:off x="1871952" y="2238499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123648" y="4866271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solidFill>
              <a:srgbClr val="329CFA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solidFill>
              <a:srgbClr val="329CF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06421" y="4536853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6385601" y="4661673"/>
            <a:ext cx="404908" cy="318740"/>
            <a:chOff x="3128009" y="1071795"/>
            <a:chExt cx="404908" cy="318740"/>
          </a:xfrm>
          <a:solidFill>
            <a:srgbClr val="D9D9D9"/>
          </a:solidFill>
        </p:grpSpPr>
        <p:sp>
          <p:nvSpPr>
            <p:cNvPr id="17" name="Right Arrow 16"/>
            <p:cNvSpPr/>
            <p:nvPr/>
          </p:nvSpPr>
          <p:spPr>
            <a:xfrm rot="2700000">
              <a:off x="3171093" y="1028711"/>
              <a:ext cx="318740" cy="404908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ight Arrow 4"/>
            <p:cNvSpPr/>
            <p:nvPr/>
          </p:nvSpPr>
          <p:spPr>
            <a:xfrm rot="2700000">
              <a:off x="3185097" y="1075886"/>
              <a:ext cx="223118" cy="2429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28" name="Oval 27"/>
          <p:cNvSpPr/>
          <p:nvPr/>
        </p:nvSpPr>
        <p:spPr>
          <a:xfrm>
            <a:off x="8231464" y="4866337"/>
            <a:ext cx="1261692" cy="1199794"/>
          </a:xfrm>
          <a:prstGeom prst="ellipse">
            <a:avLst/>
          </a:prstGeom>
          <a:solidFill>
            <a:srgbClr val="329CF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TextBox 4"/>
          <p:cNvSpPr txBox="1"/>
          <p:nvPr/>
        </p:nvSpPr>
        <p:spPr>
          <a:xfrm>
            <a:off x="3874898" y="1744870"/>
            <a:ext cx="1394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alibri"/>
                <a:cs typeface="Calibri"/>
              </a:rPr>
              <a:t>PyECLOUD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7748" y="4277690"/>
            <a:ext cx="1554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329CFA"/>
                </a:solidFill>
                <a:latin typeface="Calibri"/>
                <a:cs typeface="Calibri"/>
              </a:rPr>
              <a:t>PyHEADTAIL</a:t>
            </a:r>
            <a:endParaRPr lang="en-US" sz="2000" b="1" dirty="0">
              <a:solidFill>
                <a:srgbClr val="329CFA"/>
              </a:solidFill>
              <a:latin typeface="Calibri"/>
              <a:cs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72049" y="4277690"/>
            <a:ext cx="1554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329CFA"/>
                </a:solidFill>
                <a:latin typeface="Calibri"/>
                <a:cs typeface="Calibri"/>
              </a:rPr>
              <a:t>PyHEADTAIL</a:t>
            </a:r>
            <a:endParaRPr lang="en-US" sz="2000" b="1" dirty="0">
              <a:solidFill>
                <a:srgbClr val="329CFA"/>
              </a:solidFill>
              <a:latin typeface="Calibri"/>
              <a:cs typeface="Calibri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672185" y="4866403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32" name="Oval 31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838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581835"/>
          </a:xfrm>
        </p:spPr>
        <p:txBody>
          <a:bodyPr/>
          <a:lstStyle/>
          <a:p>
            <a:r>
              <a:rPr lang="en-US" dirty="0" smtClean="0"/>
              <a:t>Generalization to arbitrary charge and mass in </a:t>
            </a:r>
            <a:r>
              <a:rPr lang="en-US" dirty="0" err="1" smtClean="0"/>
              <a:t>PyECLOUD</a:t>
            </a:r>
            <a:r>
              <a:rPr lang="en-US" dirty="0" smtClean="0"/>
              <a:t>/</a:t>
            </a:r>
            <a:r>
              <a:rPr lang="en-US" dirty="0" err="1" smtClean="0"/>
              <a:t>PyHEADTAIL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Implementation of multi-bunch in </a:t>
            </a:r>
            <a:r>
              <a:rPr lang="en-US" dirty="0" err="1" smtClean="0"/>
              <a:t>PyHEADTAIL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Extension of </a:t>
            </a:r>
            <a:r>
              <a:rPr lang="en-US" dirty="0" err="1" smtClean="0"/>
              <a:t>PyECLOUD</a:t>
            </a:r>
            <a:r>
              <a:rPr lang="en-US" dirty="0" smtClean="0"/>
              <a:t> gas ionization routines</a:t>
            </a:r>
          </a:p>
          <a:p>
            <a:pPr lvl="1"/>
            <a:r>
              <a:rPr lang="en-US" dirty="0" smtClean="0"/>
              <a:t>Multiple species, field ionization</a:t>
            </a:r>
          </a:p>
          <a:p>
            <a:endParaRPr lang="en-US" dirty="0" smtClean="0"/>
          </a:p>
          <a:p>
            <a:r>
              <a:rPr lang="en-US" dirty="0" smtClean="0"/>
              <a:t>Implementation of grid methods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ectangular (non-square) grid cells 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ecessary for very flat beams (e.g. CLIC)</a:t>
            </a:r>
          </a:p>
          <a:p>
            <a:pPr lvl="1"/>
            <a:r>
              <a:rPr lang="en-US" dirty="0" smtClean="0"/>
              <a:t>Two-grid method</a:t>
            </a:r>
          </a:p>
          <a:p>
            <a:pPr lvl="1"/>
            <a:endParaRPr lang="en-US" dirty="0"/>
          </a:p>
          <a:p>
            <a:r>
              <a:rPr lang="en-US" dirty="0" smtClean="0"/>
              <a:t>Testing</a:t>
            </a:r>
          </a:p>
          <a:p>
            <a:endParaRPr lang="en-US" dirty="0"/>
          </a:p>
          <a:p>
            <a:r>
              <a:rPr lang="en-US" dirty="0" smtClean="0"/>
              <a:t>Parallelization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4063" y="958575"/>
            <a:ext cx="3975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>
                <a:solidFill>
                  <a:srgbClr val="3366FF"/>
                </a:solidFill>
              </a:rPr>
              <a:t> 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733" y="1630210"/>
            <a:ext cx="3975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>
                <a:solidFill>
                  <a:srgbClr val="3366FF"/>
                </a:solidFill>
              </a:rPr>
              <a:t> 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74898" y="2339874"/>
            <a:ext cx="1334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80"/>
                </a:solidFill>
                <a:latin typeface="Calibri"/>
                <a:cs typeface="Calibri"/>
              </a:rPr>
              <a:t> In progress</a:t>
            </a:r>
            <a:endParaRPr lang="en-US" dirty="0">
              <a:solidFill>
                <a:srgbClr val="FF0080"/>
              </a:solidFill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4898" y="3328025"/>
            <a:ext cx="1334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80"/>
                </a:solidFill>
                <a:latin typeface="Calibri"/>
                <a:cs typeface="Calibri"/>
              </a:rPr>
              <a:t> In progress</a:t>
            </a:r>
            <a:endParaRPr lang="en-US" dirty="0">
              <a:solidFill>
                <a:srgbClr val="FF008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6689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5259"/>
            <a:ext cx="8226854" cy="3781957"/>
          </a:xfrm>
        </p:spPr>
        <p:txBody>
          <a:bodyPr/>
          <a:lstStyle/>
          <a:p>
            <a:r>
              <a:rPr lang="en-US" dirty="0" smtClean="0"/>
              <a:t>Facilitate continued maintenance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Share workload of common developments, e.g. parallelization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Benefit from features already implemented in </a:t>
            </a:r>
            <a:r>
              <a:rPr lang="en-US" dirty="0" err="1" smtClean="0"/>
              <a:t>PyECLOUD</a:t>
            </a:r>
            <a:r>
              <a:rPr lang="en-US" dirty="0" smtClean="0"/>
              <a:t>/</a:t>
            </a:r>
            <a:r>
              <a:rPr lang="en-US" dirty="0" err="1" smtClean="0"/>
              <a:t>PyHEADTAIL</a:t>
            </a:r>
            <a:endParaRPr lang="en-US" dirty="0" smtClean="0"/>
          </a:p>
          <a:p>
            <a:endParaRPr lang="en-US" dirty="0"/>
          </a:p>
          <a:p>
            <a:pPr marL="36512" lvl="1" indent="0">
              <a:buSzPct val="80000"/>
              <a:buNone/>
            </a:pPr>
            <a:endParaRPr lang="en-US" sz="1900" dirty="0" smtClean="0"/>
          </a:p>
          <a:p>
            <a:pPr marL="285750" lvl="1" indent="-249238">
              <a:lnSpc>
                <a:spcPct val="200000"/>
              </a:lnSpc>
              <a:buSzPct val="80000"/>
              <a:buFont typeface="Wingdings" charset="2"/>
              <a:buChar char="Ø"/>
            </a:pPr>
            <a:r>
              <a:rPr lang="en-US" sz="1900" dirty="0" smtClean="0"/>
              <a:t>Separate ion </a:t>
            </a:r>
            <a:r>
              <a:rPr lang="en-US" sz="1900" dirty="0"/>
              <a:t>build-</a:t>
            </a:r>
            <a:r>
              <a:rPr lang="en-US" sz="1900" dirty="0" smtClean="0"/>
              <a:t>up and instability simulations for multi-turn ion trapping</a:t>
            </a:r>
            <a:endParaRPr lang="en-US" sz="1900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230776"/>
            <a:ext cx="3242365" cy="153504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5750" indent="-249238" algn="l" rtl="0" eaLnBrk="1" latinLnBrk="0" hangingPunct="1">
              <a:spcBef>
                <a:spcPct val="20000"/>
              </a:spcBef>
              <a:buClrTx/>
              <a:buSzPct val="80000"/>
              <a:buFont typeface="Wingdings" charset="2"/>
              <a:buChar char="Ø"/>
              <a:defRPr kumimoji="0" sz="19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69913" indent="-225425" algn="l" rtl="0" eaLnBrk="1" latinLnBrk="0" hangingPunct="1">
              <a:spcBef>
                <a:spcPct val="20000"/>
              </a:spcBef>
              <a:buClrTx/>
              <a:buSzPct val="90000"/>
              <a:buFont typeface="Courier New"/>
              <a:buChar char="o"/>
              <a:defRPr kumimoji="0" sz="18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96925" indent="-168275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6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31875" indent="-176213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5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258888" indent="-176213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4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Ion self space charge </a:t>
            </a:r>
          </a:p>
          <a:p>
            <a:pPr lvl="1"/>
            <a:r>
              <a:rPr lang="en-US" dirty="0" smtClean="0"/>
              <a:t>E-field boundary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80228" y="2241827"/>
            <a:ext cx="3003826" cy="15350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5750" indent="-249238" algn="l" rtl="0" eaLnBrk="1" latinLnBrk="0" hangingPunct="1">
              <a:spcBef>
                <a:spcPct val="20000"/>
              </a:spcBef>
              <a:buClrTx/>
              <a:buSzPct val="80000"/>
              <a:buFont typeface="Wingdings" charset="2"/>
              <a:buChar char="Ø"/>
              <a:defRPr kumimoji="0" sz="19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69913" indent="-225425" algn="l" rtl="0" eaLnBrk="1" latinLnBrk="0" hangingPunct="1">
              <a:spcBef>
                <a:spcPct val="20000"/>
              </a:spcBef>
              <a:buClrTx/>
              <a:buSzPct val="90000"/>
              <a:buFont typeface="Courier New"/>
              <a:buChar char="o"/>
              <a:defRPr kumimoji="0" sz="18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96925" indent="-168275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6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31875" indent="-176213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5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258888" indent="-176213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4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smtClean="0"/>
              <a:t>Synchrotron motion </a:t>
            </a:r>
          </a:p>
          <a:p>
            <a:pPr lvl="1"/>
            <a:r>
              <a:rPr lang="en-GB" dirty="0" smtClean="0"/>
              <a:t>Transverse feedback</a:t>
            </a:r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68589" y="4099783"/>
            <a:ext cx="8798690" cy="2366976"/>
            <a:chOff x="202944" y="2728240"/>
            <a:chExt cx="8798690" cy="24297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944" y="2728240"/>
              <a:ext cx="2915660" cy="242971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8604" y="2728240"/>
              <a:ext cx="2915659" cy="242971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5975" y="2728240"/>
              <a:ext cx="2915659" cy="2429716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1269999" y="3761229"/>
            <a:ext cx="65046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A50"/>
                </a:solidFill>
                <a:latin typeface="Calibri Light"/>
                <a:cs typeface="Calibri Light"/>
              </a:rPr>
              <a:t>Trajectories for H</a:t>
            </a:r>
            <a:r>
              <a:rPr lang="en-GB" sz="1600" baseline="-25000" dirty="0">
                <a:solidFill>
                  <a:srgbClr val="002A50"/>
                </a:solidFill>
                <a:latin typeface="Calibri Light"/>
                <a:cs typeface="Calibri Light"/>
              </a:rPr>
              <a:t>2</a:t>
            </a:r>
            <a:r>
              <a:rPr lang="en-GB" sz="1600" dirty="0">
                <a:solidFill>
                  <a:srgbClr val="002A50"/>
                </a:solidFill>
                <a:latin typeface="Calibri Light"/>
                <a:cs typeface="Calibri Light"/>
              </a:rPr>
              <a:t>O ion during </a:t>
            </a:r>
            <a:r>
              <a:rPr lang="en-GB" sz="1600" dirty="0" smtClean="0">
                <a:solidFill>
                  <a:srgbClr val="002A50"/>
                </a:solidFill>
                <a:latin typeface="Calibri Light"/>
                <a:cs typeface="Calibri Light"/>
              </a:rPr>
              <a:t>passage </a:t>
            </a:r>
            <a:r>
              <a:rPr lang="en-GB" sz="1600" dirty="0">
                <a:solidFill>
                  <a:srgbClr val="002A50"/>
                </a:solidFill>
                <a:latin typeface="Calibri Light"/>
                <a:cs typeface="Calibri Light"/>
              </a:rPr>
              <a:t>of CLIC-like bunch train, with B-fields</a:t>
            </a:r>
            <a:endParaRPr lang="en-US" sz="1600" dirty="0">
              <a:solidFill>
                <a:srgbClr val="002A50"/>
              </a:solidFill>
              <a:latin typeface="Calibri Light"/>
              <a:cs typeface="Calibri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87794" y="4417391"/>
            <a:ext cx="968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Calibri"/>
                <a:cs typeface="Calibri"/>
              </a:rPr>
              <a:t>B-field off</a:t>
            </a:r>
          </a:p>
          <a:p>
            <a:r>
              <a:rPr lang="en-US" sz="1200" dirty="0" smtClean="0">
                <a:solidFill>
                  <a:srgbClr val="008000"/>
                </a:solidFill>
                <a:latin typeface="Calibri"/>
                <a:cs typeface="Calibri"/>
              </a:rPr>
              <a:t>Dipole</a:t>
            </a:r>
          </a:p>
          <a:p>
            <a:r>
              <a:rPr lang="en-US" sz="1200" dirty="0" err="1" smtClean="0">
                <a:solidFill>
                  <a:srgbClr val="FF0080"/>
                </a:solidFill>
                <a:latin typeface="Calibri"/>
                <a:cs typeface="Calibri"/>
              </a:rPr>
              <a:t>Quadrupole</a:t>
            </a:r>
            <a:endParaRPr lang="en-US" sz="1200" dirty="0">
              <a:solidFill>
                <a:srgbClr val="FF0080"/>
              </a:solidFill>
              <a:latin typeface="Calibri"/>
              <a:cs typeface="Calibri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206943" y="2230776"/>
            <a:ext cx="3242365" cy="153504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5750" indent="-249238" algn="l" rtl="0" eaLnBrk="1" latinLnBrk="0" hangingPunct="1">
              <a:spcBef>
                <a:spcPct val="20000"/>
              </a:spcBef>
              <a:buClrTx/>
              <a:buSzPct val="80000"/>
              <a:buFont typeface="Wingdings" charset="2"/>
              <a:buChar char="Ø"/>
              <a:defRPr kumimoji="0" sz="19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69913" indent="-225425" algn="l" rtl="0" eaLnBrk="1" latinLnBrk="0" hangingPunct="1">
              <a:spcBef>
                <a:spcPct val="20000"/>
              </a:spcBef>
              <a:buClrTx/>
              <a:buSzPct val="90000"/>
              <a:buFont typeface="Courier New"/>
              <a:buChar char="o"/>
              <a:defRPr kumimoji="0" sz="18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96925" indent="-168275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6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31875" indent="-176213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5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258888" indent="-176213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4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Magnetic fields </a:t>
            </a:r>
          </a:p>
          <a:p>
            <a:pPr lvl="1"/>
            <a:r>
              <a:rPr lang="en-US" dirty="0" smtClean="0"/>
              <a:t>Bunch slices</a:t>
            </a:r>
          </a:p>
        </p:txBody>
      </p:sp>
    </p:spTree>
    <p:extLst>
      <p:ext uri="{BB962C8B-B14F-4D97-AF65-F5344CB8AC3E}">
        <p14:creationId xmlns:p14="http://schemas.microsoft.com/office/powerpoint/2010/main" val="3972629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83871"/>
          </a:xfrm>
        </p:spPr>
        <p:txBody>
          <a:bodyPr>
            <a:normAutofit/>
          </a:bodyPr>
          <a:lstStyle/>
          <a:p>
            <a:pPr marL="36512" indent="0">
              <a:buNone/>
            </a:pPr>
            <a:endParaRPr lang="en-US" dirty="0" smtClean="0"/>
          </a:p>
          <a:p>
            <a:r>
              <a:rPr lang="en-US" dirty="0" smtClean="0"/>
              <a:t>Fast beam-ion instability</a:t>
            </a:r>
          </a:p>
          <a:p>
            <a:endParaRPr lang="en-US" dirty="0" smtClean="0"/>
          </a:p>
          <a:p>
            <a:r>
              <a:rPr lang="en-US" dirty="0" smtClean="0"/>
              <a:t>Simulating the fast beam-ion instability</a:t>
            </a:r>
            <a:endParaRPr lang="en-US" dirty="0" smtClean="0"/>
          </a:p>
          <a:p>
            <a:pPr marL="344488" lvl="1" indent="0">
              <a:buNone/>
            </a:pPr>
            <a:endParaRPr lang="en-US" dirty="0"/>
          </a:p>
          <a:p>
            <a:r>
              <a:rPr lang="en-US" dirty="0" smtClean="0"/>
              <a:t>Simulation codes</a:t>
            </a:r>
            <a:endParaRPr lang="en-US" dirty="0"/>
          </a:p>
          <a:p>
            <a:pPr lvl="1"/>
            <a:r>
              <a:rPr lang="en-US" dirty="0" err="1" smtClean="0"/>
              <a:t>PyECLOUD</a:t>
            </a:r>
            <a:endParaRPr lang="en-US" dirty="0"/>
          </a:p>
          <a:p>
            <a:pPr lvl="1"/>
            <a:r>
              <a:rPr lang="en-US" dirty="0" err="1" smtClean="0"/>
              <a:t>PyHEADTAIL</a:t>
            </a:r>
            <a:endParaRPr lang="en-US" dirty="0" smtClean="0"/>
          </a:p>
          <a:p>
            <a:pPr lvl="1"/>
            <a:r>
              <a:rPr lang="en-US" dirty="0" smtClean="0"/>
              <a:t>Ions in </a:t>
            </a:r>
            <a:r>
              <a:rPr lang="en-US" dirty="0" err="1" smtClean="0"/>
              <a:t>PyECLOUD</a:t>
            </a:r>
            <a:r>
              <a:rPr lang="en-US" dirty="0" smtClean="0"/>
              <a:t> and </a:t>
            </a:r>
            <a:r>
              <a:rPr lang="en-US" dirty="0" err="1" smtClean="0"/>
              <a:t>PyHEADTAIL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Outlook</a:t>
            </a:r>
          </a:p>
          <a:p>
            <a:endParaRPr lang="en-US" dirty="0"/>
          </a:p>
          <a:p>
            <a:r>
              <a:rPr lang="en-US" dirty="0" smtClean="0"/>
              <a:t>Summary</a:t>
            </a:r>
          </a:p>
          <a:p>
            <a:pPr marL="36512" indent="0">
              <a:buNone/>
            </a:pP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131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FBII </a:t>
            </a:r>
            <a:r>
              <a:rPr lang="en-US" dirty="0" smtClean="0"/>
              <a:t>can affect electron machines with clearing gaps</a:t>
            </a:r>
            <a:endParaRPr lang="en-US" dirty="0"/>
          </a:p>
          <a:p>
            <a:pPr lvl="1"/>
            <a:r>
              <a:rPr lang="en-US" dirty="0" smtClean="0"/>
              <a:t>Usually </a:t>
            </a:r>
            <a:r>
              <a:rPr lang="en-US" dirty="0"/>
              <a:t>not a problem in current </a:t>
            </a:r>
            <a:r>
              <a:rPr lang="en-US" dirty="0" smtClean="0"/>
              <a:t>machines with nominal vacuum</a:t>
            </a:r>
            <a:endParaRPr lang="en-US" dirty="0"/>
          </a:p>
          <a:p>
            <a:pPr lvl="1"/>
            <a:r>
              <a:rPr lang="en-US" dirty="0" smtClean="0"/>
              <a:t>Expected to </a:t>
            </a:r>
            <a:r>
              <a:rPr lang="en-US" dirty="0"/>
              <a:t>be </a:t>
            </a:r>
            <a:r>
              <a:rPr lang="en-US" dirty="0" smtClean="0"/>
              <a:t>relevant for future CERN projects: CLIC, FCC-</a:t>
            </a:r>
            <a:r>
              <a:rPr lang="en-US" dirty="0" err="1" smtClean="0"/>
              <a:t>ee</a:t>
            </a:r>
            <a:r>
              <a:rPr lang="en-US" dirty="0" smtClean="0"/>
              <a:t>, </a:t>
            </a:r>
            <a:r>
              <a:rPr lang="en-US" dirty="0" err="1" smtClean="0"/>
              <a:t>LHeC</a:t>
            </a:r>
            <a:endParaRPr lang="en-US" dirty="0" smtClean="0"/>
          </a:p>
          <a:p>
            <a:pPr lvl="1"/>
            <a:r>
              <a:rPr lang="en-US" dirty="0" smtClean="0"/>
              <a:t>Also new </a:t>
            </a:r>
            <a:r>
              <a:rPr lang="en-US" dirty="0"/>
              <a:t>and upgraded </a:t>
            </a:r>
            <a:r>
              <a:rPr lang="en-US" dirty="0" smtClean="0"/>
              <a:t>low </a:t>
            </a:r>
            <a:r>
              <a:rPr lang="en-US" dirty="0" err="1" smtClean="0"/>
              <a:t>emittance</a:t>
            </a:r>
            <a:r>
              <a:rPr lang="en-US" dirty="0" smtClean="0"/>
              <a:t> light sources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Simulation studies </a:t>
            </a:r>
          </a:p>
          <a:p>
            <a:pPr lvl="1"/>
            <a:r>
              <a:rPr lang="en-US" dirty="0" smtClean="0"/>
              <a:t>2D macro-particle, multi-bunch tracking simulations</a:t>
            </a:r>
          </a:p>
          <a:p>
            <a:pPr lvl="1"/>
            <a:r>
              <a:rPr lang="en-US" dirty="0" smtClean="0"/>
              <a:t>Estimate the effect of beam and vacuum parameters on instability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FASTION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PyECLOUD</a:t>
            </a:r>
            <a:r>
              <a:rPr lang="en-US" dirty="0" smtClean="0">
                <a:sym typeface="Wingdings"/>
              </a:rPr>
              <a:t> + </a:t>
            </a:r>
            <a:r>
              <a:rPr lang="en-US" dirty="0" err="1" smtClean="0">
                <a:sym typeface="Wingdings"/>
              </a:rPr>
              <a:t>PyHEADTAIL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Work in progress</a:t>
            </a:r>
          </a:p>
          <a:p>
            <a:pPr lvl="1"/>
            <a:r>
              <a:rPr lang="en-GB" dirty="0" smtClean="0"/>
              <a:t>Add maintainability and flexibility</a:t>
            </a:r>
          </a:p>
          <a:p>
            <a:pPr lvl="1"/>
            <a:r>
              <a:rPr lang="en-GB" dirty="0" smtClean="0"/>
              <a:t>Share workload of common development</a:t>
            </a:r>
          </a:p>
          <a:p>
            <a:pPr lvl="1"/>
            <a:r>
              <a:rPr lang="en-GB" dirty="0" smtClean="0"/>
              <a:t>Introduce many new features and possibilities</a:t>
            </a:r>
          </a:p>
          <a:p>
            <a:pPr marL="344488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503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26904" y="1488855"/>
            <a:ext cx="2696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latin typeface="Calibri Light" panose="020F0302020204030204" pitchFamily="34" charset="0"/>
              </a:rPr>
              <a:t>Thank </a:t>
            </a:r>
            <a:r>
              <a:rPr lang="en-GB" sz="4400" dirty="0">
                <a:latin typeface="Calibri Light" panose="020F0302020204030204" pitchFamily="34" charset="0"/>
              </a:rPr>
              <a:t>y</a:t>
            </a:r>
            <a:r>
              <a:rPr lang="en-GB" sz="4400" dirty="0" smtClean="0">
                <a:latin typeface="Calibri Light" panose="020F0302020204030204" pitchFamily="34" charset="0"/>
              </a:rPr>
              <a:t>ou!</a:t>
            </a:r>
            <a:endParaRPr lang="en-US" sz="4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042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9692501"/>
              </p:ext>
            </p:extLst>
          </p:nvPr>
        </p:nvGraphicFramePr>
        <p:xfrm>
          <a:off x="749147" y="363557"/>
          <a:ext cx="7788925" cy="4288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Fast </a:t>
            </a:r>
            <a:r>
              <a:rPr lang="en-GB" dirty="0" smtClean="0"/>
              <a:t>beam-ion </a:t>
            </a:r>
            <a:r>
              <a:rPr lang="en-GB" dirty="0" smtClean="0"/>
              <a:t>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2872"/>
            <a:ext cx="8226854" cy="1845198"/>
          </a:xfrm>
        </p:spPr>
        <p:txBody>
          <a:bodyPr>
            <a:normAutofit/>
          </a:bodyPr>
          <a:lstStyle/>
          <a:p>
            <a:r>
              <a:rPr lang="en-GB" dirty="0"/>
              <a:t>In </a:t>
            </a:r>
            <a:r>
              <a:rPr lang="en-GB" dirty="0" smtClean="0"/>
              <a:t>synchrotrons</a:t>
            </a:r>
            <a:r>
              <a:rPr lang="en-GB" dirty="0" smtClean="0"/>
              <a:t> </a:t>
            </a:r>
            <a:r>
              <a:rPr lang="en-GB" dirty="0"/>
              <a:t>without clearing gap, ion density builds up over several turns</a:t>
            </a:r>
          </a:p>
          <a:p>
            <a:pPr lvl="1"/>
            <a:r>
              <a:rPr lang="en-GB" dirty="0"/>
              <a:t>Conventional </a:t>
            </a:r>
            <a:r>
              <a:rPr lang="en-GB" dirty="0" smtClean="0"/>
              <a:t>ion </a:t>
            </a:r>
            <a:r>
              <a:rPr lang="en-GB" dirty="0"/>
              <a:t>instability</a:t>
            </a:r>
          </a:p>
          <a:p>
            <a:pPr marL="36512" indent="0">
              <a:buNone/>
            </a:pPr>
            <a:endParaRPr lang="en-GB" sz="1600" dirty="0"/>
          </a:p>
          <a:p>
            <a:r>
              <a:rPr lang="en-GB" dirty="0"/>
              <a:t>For bunch train followed by gap, ions build up only </a:t>
            </a:r>
            <a:r>
              <a:rPr lang="en-GB" dirty="0" smtClean="0"/>
              <a:t>during one train passage</a:t>
            </a:r>
            <a:endParaRPr lang="en-GB" dirty="0"/>
          </a:p>
          <a:p>
            <a:pPr marL="606425" lvl="1" indent="-285750"/>
            <a:r>
              <a:rPr lang="en-GB" dirty="0">
                <a:solidFill>
                  <a:schemeClr val="tx1"/>
                </a:solidFill>
              </a:rPr>
              <a:t>Fast beam-ion </a:t>
            </a:r>
            <a:r>
              <a:rPr lang="en-GB" dirty="0" smtClean="0">
                <a:solidFill>
                  <a:schemeClr val="tx1"/>
                </a:solidFill>
              </a:rPr>
              <a:t>instability (FBII)</a:t>
            </a:r>
            <a:endParaRPr lang="en-GB" dirty="0">
              <a:solidFill>
                <a:schemeClr val="tx1"/>
              </a:solidFill>
            </a:endParaRPr>
          </a:p>
          <a:p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69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Fast beam-ion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5"/>
            <a:ext cx="8226854" cy="5321300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 smtClean="0"/>
              <a:t>Ion </a:t>
            </a:r>
            <a:r>
              <a:rPr lang="en-GB" dirty="0" smtClean="0"/>
              <a:t>density increases for every bunch passage – effect stronger at tail of </a:t>
            </a:r>
            <a:r>
              <a:rPr lang="en-GB" dirty="0" smtClean="0"/>
              <a:t>train</a:t>
            </a:r>
          </a:p>
          <a:p>
            <a:endParaRPr lang="en-GB" dirty="0" smtClean="0"/>
          </a:p>
          <a:p>
            <a:r>
              <a:rPr lang="en-GB" dirty="0" smtClean="0"/>
              <a:t>Ions </a:t>
            </a:r>
            <a:r>
              <a:rPr lang="en-GB" dirty="0" smtClean="0"/>
              <a:t>transfer information on offsets from bunch to bunch – head and tail of train coupled</a:t>
            </a:r>
            <a:endParaRPr lang="en-US" dirty="0" smtClean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 marL="36512" indent="0">
              <a:buNone/>
            </a:pPr>
            <a:endParaRPr lang="en-GB" dirty="0" smtClean="0"/>
          </a:p>
          <a:p>
            <a:r>
              <a:rPr lang="en-GB" dirty="0" smtClean="0"/>
              <a:t>Over </a:t>
            </a:r>
            <a:r>
              <a:rPr lang="en-GB" dirty="0" smtClean="0"/>
              <a:t>time can lead to </a:t>
            </a:r>
            <a:r>
              <a:rPr lang="en-GB" dirty="0"/>
              <a:t>multi-bunch </a:t>
            </a:r>
            <a:r>
              <a:rPr lang="en-GB" dirty="0" smtClean="0"/>
              <a:t>instability, tune </a:t>
            </a:r>
            <a:r>
              <a:rPr lang="en-GB" dirty="0" smtClean="0"/>
              <a:t>shift, </a:t>
            </a:r>
            <a:r>
              <a:rPr lang="en-GB" dirty="0" err="1" smtClean="0"/>
              <a:t>emittance</a:t>
            </a:r>
            <a:r>
              <a:rPr lang="en-GB" dirty="0" smtClean="0"/>
              <a:t> growth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27" name="Footer Placeholder 52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grpSp>
        <p:nvGrpSpPr>
          <p:cNvPr id="1024" name="Group 1023"/>
          <p:cNvGrpSpPr/>
          <p:nvPr/>
        </p:nvGrpSpPr>
        <p:grpSpPr>
          <a:xfrm>
            <a:off x="933659" y="2362904"/>
            <a:ext cx="7156174" cy="1929315"/>
            <a:chOff x="1786858" y="1932609"/>
            <a:chExt cx="5568099" cy="1461166"/>
          </a:xfrm>
        </p:grpSpPr>
        <p:sp>
          <p:nvSpPr>
            <p:cNvPr id="6" name="Rectangle 5"/>
            <p:cNvSpPr/>
            <p:nvPr/>
          </p:nvSpPr>
          <p:spPr>
            <a:xfrm>
              <a:off x="1786858" y="1932609"/>
              <a:ext cx="5568099" cy="1461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1849291" y="2056351"/>
              <a:ext cx="5396261" cy="1252842"/>
              <a:chOff x="175225" y="1650523"/>
              <a:chExt cx="8617956" cy="1885889"/>
            </a:xfrm>
            <a:solidFill>
              <a:srgbClr val="CC0066"/>
            </a:solidFill>
          </p:grpSpPr>
          <p:sp>
            <p:nvSpPr>
              <p:cNvPr id="9" name="Oval 8"/>
              <p:cNvSpPr/>
              <p:nvPr/>
            </p:nvSpPr>
            <p:spPr>
              <a:xfrm>
                <a:off x="544755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908508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272261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636013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/>
              <p:cNvGrpSpPr>
                <a:grpSpLocks noChangeAspect="1"/>
              </p:cNvGrpSpPr>
              <p:nvPr/>
            </p:nvGrpSpPr>
            <p:grpSpPr>
              <a:xfrm>
                <a:off x="4357167" y="1946465"/>
                <a:ext cx="2440953" cy="1589947"/>
                <a:chOff x="2034041" y="4964433"/>
                <a:chExt cx="1755235" cy="1143304"/>
              </a:xfrm>
              <a:grpFill/>
            </p:grpSpPr>
            <p:sp>
              <p:nvSpPr>
                <p:cNvPr id="232" name="Oval 231"/>
                <p:cNvSpPr>
                  <a:spLocks noChangeAspect="1"/>
                </p:cNvSpPr>
                <p:nvPr/>
              </p:nvSpPr>
              <p:spPr>
                <a:xfrm>
                  <a:off x="2235152" y="58474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3" name="Oval 232"/>
                <p:cNvSpPr>
                  <a:spLocks noChangeAspect="1"/>
                </p:cNvSpPr>
                <p:nvPr/>
              </p:nvSpPr>
              <p:spPr>
                <a:xfrm>
                  <a:off x="2423597" y="53478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4" name="Oval 233"/>
                <p:cNvSpPr>
                  <a:spLocks noChangeAspect="1"/>
                </p:cNvSpPr>
                <p:nvPr/>
              </p:nvSpPr>
              <p:spPr>
                <a:xfrm>
                  <a:off x="2749440" y="49644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5" name="Oval 234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6" name="Oval 235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7" name="Oval 236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Oval 237"/>
                <p:cNvSpPr>
                  <a:spLocks noChangeAspect="1"/>
                </p:cNvSpPr>
                <p:nvPr/>
              </p:nvSpPr>
              <p:spPr>
                <a:xfrm>
                  <a:off x="3036431" y="5280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9" name="Oval 238"/>
                <p:cNvSpPr>
                  <a:spLocks noChangeAspect="1"/>
                </p:cNvSpPr>
                <p:nvPr/>
              </p:nvSpPr>
              <p:spPr>
                <a:xfrm>
                  <a:off x="3228110" y="53293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0" name="Oval 239"/>
                <p:cNvSpPr>
                  <a:spLocks noChangeAspect="1"/>
                </p:cNvSpPr>
                <p:nvPr/>
              </p:nvSpPr>
              <p:spPr>
                <a:xfrm>
                  <a:off x="3131743" y="56640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1" name="Oval 240"/>
                <p:cNvSpPr>
                  <a:spLocks noChangeAspect="1"/>
                </p:cNvSpPr>
                <p:nvPr/>
              </p:nvSpPr>
              <p:spPr>
                <a:xfrm>
                  <a:off x="2300933" y="55016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2" name="Oval 241"/>
                <p:cNvSpPr>
                  <a:spLocks noChangeAspect="1"/>
                </p:cNvSpPr>
                <p:nvPr/>
              </p:nvSpPr>
              <p:spPr>
                <a:xfrm>
                  <a:off x="2952102" y="59067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3" name="Oval 242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4" name="Oval 243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5" name="Oval 244"/>
                <p:cNvSpPr>
                  <a:spLocks noChangeAspect="1"/>
                </p:cNvSpPr>
                <p:nvPr/>
              </p:nvSpPr>
              <p:spPr>
                <a:xfrm>
                  <a:off x="2500673" y="56322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6" name="Oval 245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7" name="Oval 246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8" name="Oval 247"/>
                <p:cNvSpPr>
                  <a:spLocks noChangeAspect="1"/>
                </p:cNvSpPr>
                <p:nvPr/>
              </p:nvSpPr>
              <p:spPr>
                <a:xfrm>
                  <a:off x="2538897" y="5212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9" name="Oval 248"/>
                <p:cNvSpPr>
                  <a:spLocks noChangeAspect="1"/>
                </p:cNvSpPr>
                <p:nvPr/>
              </p:nvSpPr>
              <p:spPr>
                <a:xfrm>
                  <a:off x="3111822" y="548688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0" name="Oval 249"/>
                <p:cNvSpPr>
                  <a:spLocks noChangeAspect="1"/>
                </p:cNvSpPr>
                <p:nvPr/>
              </p:nvSpPr>
              <p:spPr>
                <a:xfrm>
                  <a:off x="2779827" y="5370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1" name="Oval 250"/>
                <p:cNvSpPr>
                  <a:spLocks noChangeAspect="1"/>
                </p:cNvSpPr>
                <p:nvPr/>
              </p:nvSpPr>
              <p:spPr>
                <a:xfrm>
                  <a:off x="3266334" y="510155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2" name="Oval 251"/>
                <p:cNvSpPr>
                  <a:spLocks noChangeAspect="1"/>
                </p:cNvSpPr>
                <p:nvPr/>
              </p:nvSpPr>
              <p:spPr>
                <a:xfrm>
                  <a:off x="2559379" y="53850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3" name="Oval 252"/>
                <p:cNvSpPr>
                  <a:spLocks noChangeAspect="1"/>
                </p:cNvSpPr>
                <p:nvPr/>
              </p:nvSpPr>
              <p:spPr>
                <a:xfrm>
                  <a:off x="3387989" y="52853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4" name="Oval 253"/>
                <p:cNvSpPr>
                  <a:spLocks noChangeAspect="1"/>
                </p:cNvSpPr>
                <p:nvPr/>
              </p:nvSpPr>
              <p:spPr>
                <a:xfrm>
                  <a:off x="3703052" y="532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/>
            </p:nvGrpSpPr>
            <p:grpSpPr>
              <a:xfrm flipH="1" flipV="1">
                <a:off x="5262842" y="2005833"/>
                <a:ext cx="3461497" cy="1238907"/>
                <a:chOff x="1831555" y="5216857"/>
                <a:chExt cx="2489078" cy="890880"/>
              </a:xfrm>
              <a:grpFill/>
            </p:grpSpPr>
            <p:sp>
              <p:nvSpPr>
                <p:cNvPr id="208" name="Oval 207"/>
                <p:cNvSpPr>
                  <a:spLocks noChangeAspect="1"/>
                </p:cNvSpPr>
                <p:nvPr/>
              </p:nvSpPr>
              <p:spPr>
                <a:xfrm>
                  <a:off x="2331271" y="57714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9" name="Oval 208"/>
                <p:cNvSpPr>
                  <a:spLocks noChangeAspect="1"/>
                </p:cNvSpPr>
                <p:nvPr/>
              </p:nvSpPr>
              <p:spPr>
                <a:xfrm>
                  <a:off x="1861563" y="55869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0" name="Oval 209"/>
                <p:cNvSpPr>
                  <a:spLocks noChangeAspect="1"/>
                </p:cNvSpPr>
                <p:nvPr/>
              </p:nvSpPr>
              <p:spPr>
                <a:xfrm>
                  <a:off x="3016140" y="542654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1" name="Oval 210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2" name="Oval 211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3" name="Oval 212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4" name="Oval 213"/>
                <p:cNvSpPr>
                  <a:spLocks noChangeAspect="1"/>
                </p:cNvSpPr>
                <p:nvPr/>
              </p:nvSpPr>
              <p:spPr>
                <a:xfrm>
                  <a:off x="2303509" y="541262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5" name="Oval 214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6" name="Oval 215"/>
                <p:cNvSpPr>
                  <a:spLocks noChangeAspect="1"/>
                </p:cNvSpPr>
                <p:nvPr/>
              </p:nvSpPr>
              <p:spPr>
                <a:xfrm>
                  <a:off x="3456146" y="585628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7" name="Oval 216"/>
                <p:cNvSpPr>
                  <a:spLocks noChangeAspect="1"/>
                </p:cNvSpPr>
                <p:nvPr/>
              </p:nvSpPr>
              <p:spPr>
                <a:xfrm>
                  <a:off x="2433098" y="591023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8" name="Oval 217"/>
                <p:cNvSpPr>
                  <a:spLocks noChangeAspect="1"/>
                </p:cNvSpPr>
                <p:nvPr/>
              </p:nvSpPr>
              <p:spPr>
                <a:xfrm>
                  <a:off x="3385029" y="55477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9" name="Oval 218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0" name="Oval 219"/>
                <p:cNvSpPr>
                  <a:spLocks noChangeAspect="1"/>
                </p:cNvSpPr>
                <p:nvPr/>
              </p:nvSpPr>
              <p:spPr>
                <a:xfrm>
                  <a:off x="2034041" y="54538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1" name="Oval 220"/>
                <p:cNvSpPr>
                  <a:spLocks noChangeAspect="1"/>
                </p:cNvSpPr>
                <p:nvPr/>
              </p:nvSpPr>
              <p:spPr>
                <a:xfrm>
                  <a:off x="2643547" y="54841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Oval 221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Oval 222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Oval 223"/>
                <p:cNvSpPr>
                  <a:spLocks noChangeAspect="1"/>
                </p:cNvSpPr>
                <p:nvPr/>
              </p:nvSpPr>
              <p:spPr>
                <a:xfrm>
                  <a:off x="2538897" y="54044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Oval 224"/>
                <p:cNvSpPr>
                  <a:spLocks noChangeAspect="1"/>
                </p:cNvSpPr>
                <p:nvPr/>
              </p:nvSpPr>
              <p:spPr>
                <a:xfrm>
                  <a:off x="2996096" y="59339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Oval 225"/>
                <p:cNvSpPr>
                  <a:spLocks noChangeAspect="1"/>
                </p:cNvSpPr>
                <p:nvPr/>
              </p:nvSpPr>
              <p:spPr>
                <a:xfrm>
                  <a:off x="1831555" y="57759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7" name="Oval 226"/>
                <p:cNvSpPr>
                  <a:spLocks noChangeAspect="1"/>
                </p:cNvSpPr>
                <p:nvPr/>
              </p:nvSpPr>
              <p:spPr>
                <a:xfrm>
                  <a:off x="3527493" y="5599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8" name="Oval 227"/>
                <p:cNvSpPr>
                  <a:spLocks noChangeAspect="1"/>
                </p:cNvSpPr>
                <p:nvPr/>
              </p:nvSpPr>
              <p:spPr>
                <a:xfrm>
                  <a:off x="3266334" y="535392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Oval 228"/>
                <p:cNvSpPr>
                  <a:spLocks noChangeAspect="1"/>
                </p:cNvSpPr>
                <p:nvPr/>
              </p:nvSpPr>
              <p:spPr>
                <a:xfrm>
                  <a:off x="2174898" y="5613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0" name="Oval 229"/>
                <p:cNvSpPr>
                  <a:spLocks noChangeAspect="1"/>
                </p:cNvSpPr>
                <p:nvPr/>
              </p:nvSpPr>
              <p:spPr>
                <a:xfrm>
                  <a:off x="4234409" y="54105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1" name="Oval 230"/>
                <p:cNvSpPr>
                  <a:spLocks noChangeAspect="1"/>
                </p:cNvSpPr>
                <p:nvPr/>
              </p:nvSpPr>
              <p:spPr>
                <a:xfrm>
                  <a:off x="3474766" y="536118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/>
            </p:nvGrpSpPr>
            <p:grpSpPr>
              <a:xfrm flipH="1" flipV="1">
                <a:off x="3669294" y="1898773"/>
                <a:ext cx="2490095" cy="1493699"/>
                <a:chOff x="1911640" y="5309605"/>
                <a:chExt cx="1818926" cy="1091104"/>
              </a:xfrm>
              <a:grpFill/>
            </p:grpSpPr>
            <p:sp>
              <p:nvSpPr>
                <p:cNvPr id="185" name="Oval 184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" name="Oval 185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Oval 186"/>
                <p:cNvSpPr>
                  <a:spLocks noChangeAspect="1"/>
                </p:cNvSpPr>
                <p:nvPr/>
              </p:nvSpPr>
              <p:spPr>
                <a:xfrm>
                  <a:off x="3644342" y="58849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Oval 187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Oval 188"/>
                <p:cNvSpPr>
                  <a:spLocks noChangeAspect="1"/>
                </p:cNvSpPr>
                <p:nvPr/>
              </p:nvSpPr>
              <p:spPr>
                <a:xfrm>
                  <a:off x="3436532" y="563202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Oval 189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Oval 190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2" name="Oval 191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3" name="Oval 192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4" name="Oval 193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5" name="Oval 194"/>
                <p:cNvSpPr>
                  <a:spLocks noChangeAspect="1"/>
                </p:cNvSpPr>
                <p:nvPr/>
              </p:nvSpPr>
              <p:spPr>
                <a:xfrm>
                  <a:off x="2858684" y="6293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6" name="Oval 195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7" name="Oval 196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8" name="Oval 197"/>
                <p:cNvSpPr>
                  <a:spLocks noChangeAspect="1"/>
                </p:cNvSpPr>
                <p:nvPr/>
              </p:nvSpPr>
              <p:spPr>
                <a:xfrm>
                  <a:off x="3574167" y="61308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9" name="Oval 198"/>
                <p:cNvSpPr>
                  <a:spLocks noChangeAspect="1"/>
                </p:cNvSpPr>
                <p:nvPr/>
              </p:nvSpPr>
              <p:spPr>
                <a:xfrm>
                  <a:off x="2917982" y="556507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0" name="Oval 199"/>
                <p:cNvSpPr>
                  <a:spLocks noChangeAspect="1"/>
                </p:cNvSpPr>
                <p:nvPr/>
              </p:nvSpPr>
              <p:spPr>
                <a:xfrm>
                  <a:off x="3576354" y="55173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1" name="Oval 200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2" name="Oval 201"/>
                <p:cNvSpPr>
                  <a:spLocks noChangeAspect="1"/>
                </p:cNvSpPr>
                <p:nvPr/>
              </p:nvSpPr>
              <p:spPr>
                <a:xfrm>
                  <a:off x="1911640" y="56468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3" name="Oval 202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4" name="Oval 203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5" name="Oval 204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6" name="Oval 205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7" name="Oval 206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/>
              <p:cNvGrpSpPr>
                <a:grpSpLocks noChangeAspect="1"/>
              </p:cNvGrpSpPr>
              <p:nvPr/>
            </p:nvGrpSpPr>
            <p:grpSpPr>
              <a:xfrm flipV="1">
                <a:off x="3901213" y="1926505"/>
                <a:ext cx="1982618" cy="1572082"/>
                <a:chOff x="2235152" y="5216857"/>
                <a:chExt cx="1624500" cy="1288126"/>
              </a:xfrm>
              <a:grpFill/>
            </p:grpSpPr>
            <p:sp>
              <p:nvSpPr>
                <p:cNvPr id="161" name="Oval 160"/>
                <p:cNvSpPr>
                  <a:spLocks noChangeAspect="1"/>
                </p:cNvSpPr>
                <p:nvPr/>
              </p:nvSpPr>
              <p:spPr>
                <a:xfrm>
                  <a:off x="2235152" y="54162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Oval 161"/>
                <p:cNvSpPr>
                  <a:spLocks noChangeAspect="1"/>
                </p:cNvSpPr>
                <p:nvPr/>
              </p:nvSpPr>
              <p:spPr>
                <a:xfrm>
                  <a:off x="2291930" y="57986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Oval 162"/>
                <p:cNvSpPr>
                  <a:spLocks noChangeAspect="1"/>
                </p:cNvSpPr>
                <p:nvPr/>
              </p:nvSpPr>
              <p:spPr>
                <a:xfrm>
                  <a:off x="3016140" y="5545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Oval 163"/>
                <p:cNvSpPr>
                  <a:spLocks noChangeAspect="1"/>
                </p:cNvSpPr>
                <p:nvPr/>
              </p:nvSpPr>
              <p:spPr>
                <a:xfrm>
                  <a:off x="2692352" y="56048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Oval 164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Oval 165"/>
                <p:cNvSpPr>
                  <a:spLocks noChangeAspect="1"/>
                </p:cNvSpPr>
                <p:nvPr/>
              </p:nvSpPr>
              <p:spPr>
                <a:xfrm>
                  <a:off x="2705052" y="60887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Oval 166"/>
                <p:cNvSpPr>
                  <a:spLocks noChangeAspect="1"/>
                </p:cNvSpPr>
                <p:nvPr/>
              </p:nvSpPr>
              <p:spPr>
                <a:xfrm>
                  <a:off x="3036431" y="541345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Oval 167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Oval 168"/>
                <p:cNvSpPr>
                  <a:spLocks noChangeAspect="1"/>
                </p:cNvSpPr>
                <p:nvPr/>
              </p:nvSpPr>
              <p:spPr>
                <a:xfrm>
                  <a:off x="3282344" y="625506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Oval 169"/>
                <p:cNvSpPr>
                  <a:spLocks noChangeAspect="1"/>
                </p:cNvSpPr>
                <p:nvPr/>
              </p:nvSpPr>
              <p:spPr>
                <a:xfrm>
                  <a:off x="3606453" y="59045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Oval 170"/>
                <p:cNvSpPr>
                  <a:spLocks noChangeAspect="1"/>
                </p:cNvSpPr>
                <p:nvPr/>
              </p:nvSpPr>
              <p:spPr>
                <a:xfrm>
                  <a:off x="3715182" y="576020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Oval 171"/>
                <p:cNvSpPr>
                  <a:spLocks noChangeAspect="1"/>
                </p:cNvSpPr>
                <p:nvPr/>
              </p:nvSpPr>
              <p:spPr>
                <a:xfrm>
                  <a:off x="3043285" y="62052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" name="Oval 172"/>
                <p:cNvSpPr>
                  <a:spLocks noChangeAspect="1"/>
                </p:cNvSpPr>
                <p:nvPr/>
              </p:nvSpPr>
              <p:spPr>
                <a:xfrm>
                  <a:off x="2362625" y="610379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Oval 173"/>
                <p:cNvSpPr>
                  <a:spLocks noChangeAspect="1"/>
                </p:cNvSpPr>
                <p:nvPr/>
              </p:nvSpPr>
              <p:spPr>
                <a:xfrm>
                  <a:off x="3324393" y="585687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Oval 174"/>
                <p:cNvSpPr>
                  <a:spLocks noChangeAspect="1"/>
                </p:cNvSpPr>
                <p:nvPr/>
              </p:nvSpPr>
              <p:spPr>
                <a:xfrm>
                  <a:off x="2463253" y="57405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Oval 175"/>
                <p:cNvSpPr>
                  <a:spLocks noChangeAspect="1"/>
                </p:cNvSpPr>
                <p:nvPr/>
              </p:nvSpPr>
              <p:spPr>
                <a:xfrm>
                  <a:off x="2406640" y="558768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Oval 176"/>
                <p:cNvSpPr>
                  <a:spLocks noChangeAspect="1"/>
                </p:cNvSpPr>
                <p:nvPr/>
              </p:nvSpPr>
              <p:spPr>
                <a:xfrm>
                  <a:off x="3618397" y="5466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" name="Oval 177"/>
                <p:cNvSpPr>
                  <a:spLocks noChangeAspect="1"/>
                </p:cNvSpPr>
                <p:nvPr/>
              </p:nvSpPr>
              <p:spPr>
                <a:xfrm>
                  <a:off x="2886569" y="609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Oval 178"/>
                <p:cNvSpPr>
                  <a:spLocks noChangeAspect="1"/>
                </p:cNvSpPr>
                <p:nvPr/>
              </p:nvSpPr>
              <p:spPr>
                <a:xfrm>
                  <a:off x="2266095" y="62297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Oval 179"/>
                <p:cNvSpPr>
                  <a:spLocks noChangeAspect="1"/>
                </p:cNvSpPr>
                <p:nvPr/>
              </p:nvSpPr>
              <p:spPr>
                <a:xfrm>
                  <a:off x="3046897" y="52386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Oval 180"/>
                <p:cNvSpPr>
                  <a:spLocks noChangeAspect="1"/>
                </p:cNvSpPr>
                <p:nvPr/>
              </p:nvSpPr>
              <p:spPr>
                <a:xfrm>
                  <a:off x="3342534" y="540757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Oval 181"/>
                <p:cNvSpPr>
                  <a:spLocks noChangeAspect="1"/>
                </p:cNvSpPr>
                <p:nvPr/>
              </p:nvSpPr>
              <p:spPr>
                <a:xfrm>
                  <a:off x="2416199" y="63975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Oval 182"/>
                <p:cNvSpPr>
                  <a:spLocks noChangeAspect="1"/>
                </p:cNvSpPr>
                <p:nvPr/>
              </p:nvSpPr>
              <p:spPr>
                <a:xfrm>
                  <a:off x="3773428" y="601366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Oval 183"/>
                <p:cNvSpPr>
                  <a:spLocks noChangeAspect="1"/>
                </p:cNvSpPr>
                <p:nvPr/>
              </p:nvSpPr>
              <p:spPr>
                <a:xfrm>
                  <a:off x="3474767" y="55174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/>
            </p:nvGrpSpPr>
            <p:grpSpPr>
              <a:xfrm flipH="1" flipV="1">
                <a:off x="1766694" y="2016666"/>
                <a:ext cx="1897543" cy="1473286"/>
                <a:chOff x="2174899" y="5299240"/>
                <a:chExt cx="1386092" cy="1076195"/>
              </a:xfrm>
              <a:grpFill/>
            </p:grpSpPr>
            <p:sp>
              <p:nvSpPr>
                <p:cNvPr id="138" name="Oval 137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Oval 138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Oval 139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Oval 140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Oval 141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Oval 142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" name="Oval 143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Oval 144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Oval 145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Oval 146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Oval 147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Oval 148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Oval 149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Oval 150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Oval 151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Oval 153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Oval 154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Oval 155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Oval 156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Oval 158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Oval 159"/>
                <p:cNvSpPr>
                  <a:spLocks noChangeAspect="1"/>
                </p:cNvSpPr>
                <p:nvPr/>
              </p:nvSpPr>
              <p:spPr>
                <a:xfrm>
                  <a:off x="3474767" y="5299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17"/>
              <p:cNvGrpSpPr>
                <a:grpSpLocks noChangeAspect="1"/>
              </p:cNvGrpSpPr>
              <p:nvPr/>
            </p:nvGrpSpPr>
            <p:grpSpPr>
              <a:xfrm flipH="1" flipV="1">
                <a:off x="2008523" y="2118916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115" name="Oval 114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5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Oval 116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Oval 117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118"/>
                <p:cNvSpPr>
                  <a:spLocks noChangeAspect="1"/>
                </p:cNvSpPr>
                <p:nvPr/>
              </p:nvSpPr>
              <p:spPr>
                <a:xfrm>
                  <a:off x="2338039" y="57296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Oval 119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Oval 120"/>
                <p:cNvSpPr>
                  <a:spLocks noChangeAspect="1"/>
                </p:cNvSpPr>
                <p:nvPr/>
              </p:nvSpPr>
              <p:spPr>
                <a:xfrm>
                  <a:off x="3289135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2216308" y="59541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>
                  <a:spLocks noChangeAspect="1"/>
                </p:cNvSpPr>
                <p:nvPr/>
              </p:nvSpPr>
              <p:spPr>
                <a:xfrm>
                  <a:off x="3336971" y="59774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>
                  <a:spLocks noChangeAspect="1"/>
                </p:cNvSpPr>
                <p:nvPr/>
              </p:nvSpPr>
              <p:spPr>
                <a:xfrm>
                  <a:off x="2773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Oval 125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Oval 126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Oval 127"/>
                <p:cNvSpPr>
                  <a:spLocks noChangeAspect="1"/>
                </p:cNvSpPr>
                <p:nvPr/>
              </p:nvSpPr>
              <p:spPr>
                <a:xfrm>
                  <a:off x="2597730" y="59111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Oval 128"/>
                <p:cNvSpPr>
                  <a:spLocks noChangeAspect="1"/>
                </p:cNvSpPr>
                <p:nvPr/>
              </p:nvSpPr>
              <p:spPr>
                <a:xfrm>
                  <a:off x="2881367" y="560169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Oval 129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Oval 130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Oval 131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Oval 132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Oval 133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Oval 134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Oval 135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Oval 136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/>
              <p:cNvGrpSpPr>
                <a:grpSpLocks noChangeAspect="1"/>
              </p:cNvGrpSpPr>
              <p:nvPr/>
            </p:nvGrpSpPr>
            <p:grpSpPr>
              <a:xfrm flipH="1" flipV="1">
                <a:off x="2119755" y="1650523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92" name="Oval 91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Oval 92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Oval 93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94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Oval 95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Oval 96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Oval 97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Oval 98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Oval 99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Oval 100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Oval 101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Oval 102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Oval 103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Oval 105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Oval 106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Oval 111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112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Oval 113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" name="Group 19"/>
              <p:cNvGrpSpPr>
                <a:grpSpLocks noChangeAspect="1"/>
              </p:cNvGrpSpPr>
              <p:nvPr/>
            </p:nvGrpSpPr>
            <p:grpSpPr>
              <a:xfrm flipH="1" flipV="1">
                <a:off x="175225" y="1884985"/>
                <a:ext cx="2010840" cy="1392270"/>
                <a:chOff x="2174899" y="5297378"/>
                <a:chExt cx="1468853" cy="1017015"/>
              </a:xfrm>
              <a:grpFill/>
            </p:grpSpPr>
            <p:sp>
              <p:nvSpPr>
                <p:cNvPr id="69" name="Oval 68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Oval 70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Oval 71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Oval 72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Oval 73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Oval 74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Oval 75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Oval 76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Oval 77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Oval 78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Oval 79"/>
                <p:cNvSpPr>
                  <a:spLocks noChangeAspect="1"/>
                </p:cNvSpPr>
                <p:nvPr/>
              </p:nvSpPr>
              <p:spPr>
                <a:xfrm>
                  <a:off x="2326961" y="529737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Oval 80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Oval 81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Oval 82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Oval 83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Oval 84"/>
                <p:cNvSpPr>
                  <a:spLocks noChangeAspect="1"/>
                </p:cNvSpPr>
                <p:nvPr/>
              </p:nvSpPr>
              <p:spPr>
                <a:xfrm>
                  <a:off x="3118472" y="62069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Oval 85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86"/>
                <p:cNvSpPr>
                  <a:spLocks noChangeAspect="1"/>
                </p:cNvSpPr>
                <p:nvPr/>
              </p:nvSpPr>
              <p:spPr>
                <a:xfrm>
                  <a:off x="3557528" y="6152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Oval 88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Oval 89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Oval 90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" name="Group 20"/>
              <p:cNvGrpSpPr>
                <a:grpSpLocks noChangeAspect="1"/>
              </p:cNvGrpSpPr>
              <p:nvPr/>
            </p:nvGrpSpPr>
            <p:grpSpPr>
              <a:xfrm flipH="1" flipV="1">
                <a:off x="406558" y="1841514"/>
                <a:ext cx="1897543" cy="1572173"/>
                <a:chOff x="2174899" y="5357919"/>
                <a:chExt cx="1386092" cy="1148428"/>
              </a:xfrm>
              <a:grpFill/>
            </p:grpSpPr>
            <p:sp>
              <p:nvSpPr>
                <p:cNvPr id="46" name="Oval 4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4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Oval 48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Oval 50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Oval 5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58"/>
                <p:cNvSpPr>
                  <a:spLocks noChangeAspect="1"/>
                </p:cNvSpPr>
                <p:nvPr/>
              </p:nvSpPr>
              <p:spPr>
                <a:xfrm>
                  <a:off x="2829638" y="5691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Oval 59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Oval 6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5"/>
                <p:cNvSpPr>
                  <a:spLocks noChangeAspect="1"/>
                </p:cNvSpPr>
                <p:nvPr/>
              </p:nvSpPr>
              <p:spPr>
                <a:xfrm>
                  <a:off x="2174899" y="63989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" name="Group 21"/>
              <p:cNvGrpSpPr>
                <a:grpSpLocks noChangeAspect="1"/>
              </p:cNvGrpSpPr>
              <p:nvPr/>
            </p:nvGrpSpPr>
            <p:grpSpPr>
              <a:xfrm flipH="1" flipV="1">
                <a:off x="210425" y="1708594"/>
                <a:ext cx="1693539" cy="1351644"/>
                <a:chOff x="2174899" y="5226037"/>
                <a:chExt cx="1237075" cy="987341"/>
              </a:xfrm>
              <a:grpFill/>
            </p:grpSpPr>
            <p:sp>
              <p:nvSpPr>
                <p:cNvPr id="23" name="Oval 22"/>
                <p:cNvSpPr>
                  <a:spLocks noChangeAspect="1"/>
                </p:cNvSpPr>
                <p:nvPr/>
              </p:nvSpPr>
              <p:spPr>
                <a:xfrm>
                  <a:off x="2568808" y="59186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Oval 26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>
                  <a:spLocks noChangeAspect="1"/>
                </p:cNvSpPr>
                <p:nvPr/>
              </p:nvSpPr>
              <p:spPr>
                <a:xfrm>
                  <a:off x="332575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>
                  <a:spLocks noChangeAspect="1"/>
                </p:cNvSpPr>
                <p:nvPr/>
              </p:nvSpPr>
              <p:spPr>
                <a:xfrm>
                  <a:off x="3131743" y="57954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>
                  <a:spLocks noChangeAspect="1"/>
                </p:cNvSpPr>
                <p:nvPr/>
              </p:nvSpPr>
              <p:spPr>
                <a:xfrm>
                  <a:off x="3275943" y="58065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37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Oval 38"/>
                <p:cNvSpPr>
                  <a:spLocks noChangeAspect="1"/>
                </p:cNvSpPr>
                <p:nvPr/>
              </p:nvSpPr>
              <p:spPr>
                <a:xfrm>
                  <a:off x="2813347" y="5694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Oval 39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>
                  <a:spLocks noChangeAspect="1"/>
                </p:cNvSpPr>
                <p:nvPr/>
              </p:nvSpPr>
              <p:spPr>
                <a:xfrm>
                  <a:off x="3081531" y="53951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41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Oval 42"/>
                <p:cNvSpPr>
                  <a:spLocks noChangeAspect="1"/>
                </p:cNvSpPr>
                <p:nvPr/>
              </p:nvSpPr>
              <p:spPr>
                <a:xfrm>
                  <a:off x="2174899" y="61059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>
                  <a:spLocks noChangeAspect="1"/>
                </p:cNvSpPr>
                <p:nvPr/>
              </p:nvSpPr>
              <p:spPr>
                <a:xfrm>
                  <a:off x="3158367" y="525976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>
                  <a:spLocks noChangeAspect="1"/>
                </p:cNvSpPr>
                <p:nvPr/>
              </p:nvSpPr>
              <p:spPr>
                <a:xfrm>
                  <a:off x="3291679" y="5226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29" name="Group 528"/>
            <p:cNvGrpSpPr>
              <a:grpSpLocks noChangeAspect="1"/>
            </p:cNvGrpSpPr>
            <p:nvPr/>
          </p:nvGrpSpPr>
          <p:grpSpPr>
            <a:xfrm>
              <a:off x="1857856" y="2054460"/>
              <a:ext cx="5396261" cy="1252842"/>
              <a:chOff x="175225" y="1650523"/>
              <a:chExt cx="8617956" cy="1885889"/>
            </a:xfrm>
            <a:solidFill>
              <a:srgbClr val="CC0066"/>
            </a:solidFill>
          </p:grpSpPr>
          <p:sp>
            <p:nvSpPr>
              <p:cNvPr id="530" name="Oval 529"/>
              <p:cNvSpPr/>
              <p:nvPr/>
            </p:nvSpPr>
            <p:spPr>
              <a:xfrm>
                <a:off x="544755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1" name="Oval 530"/>
              <p:cNvSpPr/>
              <p:nvPr/>
            </p:nvSpPr>
            <p:spPr>
              <a:xfrm>
                <a:off x="2908508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2" name="Oval 531"/>
              <p:cNvSpPr/>
              <p:nvPr/>
            </p:nvSpPr>
            <p:spPr>
              <a:xfrm>
                <a:off x="5272261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3" name="Oval 532"/>
              <p:cNvSpPr/>
              <p:nvPr/>
            </p:nvSpPr>
            <p:spPr>
              <a:xfrm>
                <a:off x="7636013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34" name="Group 533"/>
              <p:cNvGrpSpPr>
                <a:grpSpLocks noChangeAspect="1"/>
              </p:cNvGrpSpPr>
              <p:nvPr/>
            </p:nvGrpSpPr>
            <p:grpSpPr>
              <a:xfrm>
                <a:off x="4357167" y="1946465"/>
                <a:ext cx="2440953" cy="1589947"/>
                <a:chOff x="2034041" y="4964433"/>
                <a:chExt cx="1755235" cy="1143304"/>
              </a:xfrm>
              <a:grpFill/>
            </p:grpSpPr>
            <p:sp>
              <p:nvSpPr>
                <p:cNvPr id="753" name="Oval 752"/>
                <p:cNvSpPr>
                  <a:spLocks noChangeAspect="1"/>
                </p:cNvSpPr>
                <p:nvPr/>
              </p:nvSpPr>
              <p:spPr>
                <a:xfrm>
                  <a:off x="2235152" y="58474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4" name="Oval 753"/>
                <p:cNvSpPr>
                  <a:spLocks noChangeAspect="1"/>
                </p:cNvSpPr>
                <p:nvPr/>
              </p:nvSpPr>
              <p:spPr>
                <a:xfrm>
                  <a:off x="2423597" y="53478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5" name="Oval 754"/>
                <p:cNvSpPr>
                  <a:spLocks noChangeAspect="1"/>
                </p:cNvSpPr>
                <p:nvPr/>
              </p:nvSpPr>
              <p:spPr>
                <a:xfrm>
                  <a:off x="2749440" y="49644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6" name="Oval 755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7" name="Oval 756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8" name="Oval 757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9" name="Oval 758"/>
                <p:cNvSpPr>
                  <a:spLocks noChangeAspect="1"/>
                </p:cNvSpPr>
                <p:nvPr/>
              </p:nvSpPr>
              <p:spPr>
                <a:xfrm>
                  <a:off x="3036431" y="5280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0" name="Oval 759"/>
                <p:cNvSpPr>
                  <a:spLocks noChangeAspect="1"/>
                </p:cNvSpPr>
                <p:nvPr/>
              </p:nvSpPr>
              <p:spPr>
                <a:xfrm>
                  <a:off x="3228110" y="53293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1" name="Oval 760"/>
                <p:cNvSpPr>
                  <a:spLocks noChangeAspect="1"/>
                </p:cNvSpPr>
                <p:nvPr/>
              </p:nvSpPr>
              <p:spPr>
                <a:xfrm>
                  <a:off x="3131743" y="56640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Oval 761"/>
                <p:cNvSpPr>
                  <a:spLocks noChangeAspect="1"/>
                </p:cNvSpPr>
                <p:nvPr/>
              </p:nvSpPr>
              <p:spPr>
                <a:xfrm>
                  <a:off x="2300933" y="55016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Oval 762"/>
                <p:cNvSpPr>
                  <a:spLocks noChangeAspect="1"/>
                </p:cNvSpPr>
                <p:nvPr/>
              </p:nvSpPr>
              <p:spPr>
                <a:xfrm>
                  <a:off x="2952102" y="59067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Oval 763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Oval 764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Oval 765"/>
                <p:cNvSpPr>
                  <a:spLocks noChangeAspect="1"/>
                </p:cNvSpPr>
                <p:nvPr/>
              </p:nvSpPr>
              <p:spPr>
                <a:xfrm>
                  <a:off x="2500673" y="56322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Oval 766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Oval 767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9" name="Oval 768"/>
                <p:cNvSpPr>
                  <a:spLocks noChangeAspect="1"/>
                </p:cNvSpPr>
                <p:nvPr/>
              </p:nvSpPr>
              <p:spPr>
                <a:xfrm>
                  <a:off x="2538897" y="5212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0" name="Oval 769"/>
                <p:cNvSpPr>
                  <a:spLocks noChangeAspect="1"/>
                </p:cNvSpPr>
                <p:nvPr/>
              </p:nvSpPr>
              <p:spPr>
                <a:xfrm>
                  <a:off x="3111822" y="548688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1" name="Oval 770"/>
                <p:cNvSpPr>
                  <a:spLocks noChangeAspect="1"/>
                </p:cNvSpPr>
                <p:nvPr/>
              </p:nvSpPr>
              <p:spPr>
                <a:xfrm>
                  <a:off x="2779827" y="5370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2" name="Oval 771"/>
                <p:cNvSpPr>
                  <a:spLocks noChangeAspect="1"/>
                </p:cNvSpPr>
                <p:nvPr/>
              </p:nvSpPr>
              <p:spPr>
                <a:xfrm>
                  <a:off x="3266334" y="510155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3" name="Oval 772"/>
                <p:cNvSpPr>
                  <a:spLocks noChangeAspect="1"/>
                </p:cNvSpPr>
                <p:nvPr/>
              </p:nvSpPr>
              <p:spPr>
                <a:xfrm>
                  <a:off x="2559379" y="53850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4" name="Oval 773"/>
                <p:cNvSpPr>
                  <a:spLocks noChangeAspect="1"/>
                </p:cNvSpPr>
                <p:nvPr/>
              </p:nvSpPr>
              <p:spPr>
                <a:xfrm>
                  <a:off x="3387989" y="52853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5" name="Oval 774"/>
                <p:cNvSpPr>
                  <a:spLocks noChangeAspect="1"/>
                </p:cNvSpPr>
                <p:nvPr/>
              </p:nvSpPr>
              <p:spPr>
                <a:xfrm>
                  <a:off x="3703052" y="532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5" name="Group 534"/>
              <p:cNvGrpSpPr>
                <a:grpSpLocks noChangeAspect="1"/>
              </p:cNvGrpSpPr>
              <p:nvPr/>
            </p:nvGrpSpPr>
            <p:grpSpPr>
              <a:xfrm flipH="1" flipV="1">
                <a:off x="5262842" y="2005833"/>
                <a:ext cx="3461497" cy="1238907"/>
                <a:chOff x="1831555" y="5216857"/>
                <a:chExt cx="2489078" cy="890880"/>
              </a:xfrm>
              <a:grpFill/>
            </p:grpSpPr>
            <p:sp>
              <p:nvSpPr>
                <p:cNvPr id="729" name="Oval 728"/>
                <p:cNvSpPr>
                  <a:spLocks noChangeAspect="1"/>
                </p:cNvSpPr>
                <p:nvPr/>
              </p:nvSpPr>
              <p:spPr>
                <a:xfrm>
                  <a:off x="2331271" y="57714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0" name="Oval 729"/>
                <p:cNvSpPr>
                  <a:spLocks noChangeAspect="1"/>
                </p:cNvSpPr>
                <p:nvPr/>
              </p:nvSpPr>
              <p:spPr>
                <a:xfrm>
                  <a:off x="1861563" y="55869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1" name="Oval 730"/>
                <p:cNvSpPr>
                  <a:spLocks noChangeAspect="1"/>
                </p:cNvSpPr>
                <p:nvPr/>
              </p:nvSpPr>
              <p:spPr>
                <a:xfrm>
                  <a:off x="3016140" y="542654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2" name="Oval 731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3" name="Oval 732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4" name="Oval 733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5" name="Oval 734"/>
                <p:cNvSpPr>
                  <a:spLocks noChangeAspect="1"/>
                </p:cNvSpPr>
                <p:nvPr/>
              </p:nvSpPr>
              <p:spPr>
                <a:xfrm>
                  <a:off x="2303509" y="541262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6" name="Oval 735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7" name="Oval 736"/>
                <p:cNvSpPr>
                  <a:spLocks noChangeAspect="1"/>
                </p:cNvSpPr>
                <p:nvPr/>
              </p:nvSpPr>
              <p:spPr>
                <a:xfrm>
                  <a:off x="3456146" y="585628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8" name="Oval 737"/>
                <p:cNvSpPr>
                  <a:spLocks noChangeAspect="1"/>
                </p:cNvSpPr>
                <p:nvPr/>
              </p:nvSpPr>
              <p:spPr>
                <a:xfrm>
                  <a:off x="2433098" y="591023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9" name="Oval 738"/>
                <p:cNvSpPr>
                  <a:spLocks noChangeAspect="1"/>
                </p:cNvSpPr>
                <p:nvPr/>
              </p:nvSpPr>
              <p:spPr>
                <a:xfrm>
                  <a:off x="3385029" y="55477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0" name="Oval 739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1" name="Oval 740"/>
                <p:cNvSpPr>
                  <a:spLocks noChangeAspect="1"/>
                </p:cNvSpPr>
                <p:nvPr/>
              </p:nvSpPr>
              <p:spPr>
                <a:xfrm>
                  <a:off x="2034041" y="54538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2" name="Oval 741"/>
                <p:cNvSpPr>
                  <a:spLocks noChangeAspect="1"/>
                </p:cNvSpPr>
                <p:nvPr/>
              </p:nvSpPr>
              <p:spPr>
                <a:xfrm>
                  <a:off x="2643547" y="54841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3" name="Oval 742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4" name="Oval 743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5" name="Oval 744"/>
                <p:cNvSpPr>
                  <a:spLocks noChangeAspect="1"/>
                </p:cNvSpPr>
                <p:nvPr/>
              </p:nvSpPr>
              <p:spPr>
                <a:xfrm>
                  <a:off x="2538897" y="54044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6" name="Oval 745"/>
                <p:cNvSpPr>
                  <a:spLocks noChangeAspect="1"/>
                </p:cNvSpPr>
                <p:nvPr/>
              </p:nvSpPr>
              <p:spPr>
                <a:xfrm>
                  <a:off x="2996096" y="59339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7" name="Oval 746"/>
                <p:cNvSpPr>
                  <a:spLocks noChangeAspect="1"/>
                </p:cNvSpPr>
                <p:nvPr/>
              </p:nvSpPr>
              <p:spPr>
                <a:xfrm>
                  <a:off x="1831555" y="57759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8" name="Oval 747"/>
                <p:cNvSpPr>
                  <a:spLocks noChangeAspect="1"/>
                </p:cNvSpPr>
                <p:nvPr/>
              </p:nvSpPr>
              <p:spPr>
                <a:xfrm>
                  <a:off x="3527493" y="5599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9" name="Oval 748"/>
                <p:cNvSpPr>
                  <a:spLocks noChangeAspect="1"/>
                </p:cNvSpPr>
                <p:nvPr/>
              </p:nvSpPr>
              <p:spPr>
                <a:xfrm>
                  <a:off x="3266334" y="535392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0" name="Oval 749"/>
                <p:cNvSpPr>
                  <a:spLocks noChangeAspect="1"/>
                </p:cNvSpPr>
                <p:nvPr/>
              </p:nvSpPr>
              <p:spPr>
                <a:xfrm>
                  <a:off x="2174898" y="5613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1" name="Oval 750"/>
                <p:cNvSpPr>
                  <a:spLocks noChangeAspect="1"/>
                </p:cNvSpPr>
                <p:nvPr/>
              </p:nvSpPr>
              <p:spPr>
                <a:xfrm>
                  <a:off x="4234409" y="54105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2" name="Oval 751"/>
                <p:cNvSpPr>
                  <a:spLocks noChangeAspect="1"/>
                </p:cNvSpPr>
                <p:nvPr/>
              </p:nvSpPr>
              <p:spPr>
                <a:xfrm>
                  <a:off x="3474766" y="536118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6" name="Group 535"/>
              <p:cNvGrpSpPr>
                <a:grpSpLocks noChangeAspect="1"/>
              </p:cNvGrpSpPr>
              <p:nvPr/>
            </p:nvGrpSpPr>
            <p:grpSpPr>
              <a:xfrm flipH="1" flipV="1">
                <a:off x="3669294" y="1898773"/>
                <a:ext cx="2490095" cy="1493699"/>
                <a:chOff x="1911640" y="5309605"/>
                <a:chExt cx="1818926" cy="1091104"/>
              </a:xfrm>
              <a:grpFill/>
            </p:grpSpPr>
            <p:sp>
              <p:nvSpPr>
                <p:cNvPr id="706" name="Oval 70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7" name="Oval 70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8" name="Oval 707"/>
                <p:cNvSpPr>
                  <a:spLocks noChangeAspect="1"/>
                </p:cNvSpPr>
                <p:nvPr/>
              </p:nvSpPr>
              <p:spPr>
                <a:xfrm>
                  <a:off x="3644342" y="58849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9" name="Oval 708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0" name="Oval 709"/>
                <p:cNvSpPr>
                  <a:spLocks noChangeAspect="1"/>
                </p:cNvSpPr>
                <p:nvPr/>
              </p:nvSpPr>
              <p:spPr>
                <a:xfrm>
                  <a:off x="3436532" y="563202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1" name="Oval 710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2" name="Oval 711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3" name="Oval 712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4" name="Oval 71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5" name="Oval 714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6" name="Oval 715"/>
                <p:cNvSpPr>
                  <a:spLocks noChangeAspect="1"/>
                </p:cNvSpPr>
                <p:nvPr/>
              </p:nvSpPr>
              <p:spPr>
                <a:xfrm>
                  <a:off x="2858684" y="6293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7" name="Oval 716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8" name="Oval 717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9" name="Oval 718"/>
                <p:cNvSpPr>
                  <a:spLocks noChangeAspect="1"/>
                </p:cNvSpPr>
                <p:nvPr/>
              </p:nvSpPr>
              <p:spPr>
                <a:xfrm>
                  <a:off x="3574167" y="61308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0" name="Oval 719"/>
                <p:cNvSpPr>
                  <a:spLocks noChangeAspect="1"/>
                </p:cNvSpPr>
                <p:nvPr/>
              </p:nvSpPr>
              <p:spPr>
                <a:xfrm>
                  <a:off x="2917982" y="556507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1" name="Oval 720"/>
                <p:cNvSpPr>
                  <a:spLocks noChangeAspect="1"/>
                </p:cNvSpPr>
                <p:nvPr/>
              </p:nvSpPr>
              <p:spPr>
                <a:xfrm>
                  <a:off x="3576354" y="55173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2" name="Oval 72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3" name="Oval 722"/>
                <p:cNvSpPr>
                  <a:spLocks noChangeAspect="1"/>
                </p:cNvSpPr>
                <p:nvPr/>
              </p:nvSpPr>
              <p:spPr>
                <a:xfrm>
                  <a:off x="1911640" y="56468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4" name="Oval 72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5" name="Oval 72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Oval 725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Oval 72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8" name="Oval 72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7" name="Group 536"/>
              <p:cNvGrpSpPr>
                <a:grpSpLocks noChangeAspect="1"/>
              </p:cNvGrpSpPr>
              <p:nvPr/>
            </p:nvGrpSpPr>
            <p:grpSpPr>
              <a:xfrm flipV="1">
                <a:off x="3901213" y="1926505"/>
                <a:ext cx="1982618" cy="1572082"/>
                <a:chOff x="2235152" y="5216857"/>
                <a:chExt cx="1624500" cy="1288126"/>
              </a:xfrm>
              <a:grpFill/>
            </p:grpSpPr>
            <p:sp>
              <p:nvSpPr>
                <p:cNvPr id="682" name="Oval 681"/>
                <p:cNvSpPr>
                  <a:spLocks noChangeAspect="1"/>
                </p:cNvSpPr>
                <p:nvPr/>
              </p:nvSpPr>
              <p:spPr>
                <a:xfrm>
                  <a:off x="2235152" y="54162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Oval 682"/>
                <p:cNvSpPr>
                  <a:spLocks noChangeAspect="1"/>
                </p:cNvSpPr>
                <p:nvPr/>
              </p:nvSpPr>
              <p:spPr>
                <a:xfrm>
                  <a:off x="2291930" y="57986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4" name="Oval 683"/>
                <p:cNvSpPr>
                  <a:spLocks noChangeAspect="1"/>
                </p:cNvSpPr>
                <p:nvPr/>
              </p:nvSpPr>
              <p:spPr>
                <a:xfrm>
                  <a:off x="3016140" y="5545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Oval 684"/>
                <p:cNvSpPr>
                  <a:spLocks noChangeAspect="1"/>
                </p:cNvSpPr>
                <p:nvPr/>
              </p:nvSpPr>
              <p:spPr>
                <a:xfrm>
                  <a:off x="2692352" y="56048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6" name="Oval 685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Oval 686"/>
                <p:cNvSpPr>
                  <a:spLocks noChangeAspect="1"/>
                </p:cNvSpPr>
                <p:nvPr/>
              </p:nvSpPr>
              <p:spPr>
                <a:xfrm>
                  <a:off x="2705052" y="60887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8" name="Oval 687"/>
                <p:cNvSpPr>
                  <a:spLocks noChangeAspect="1"/>
                </p:cNvSpPr>
                <p:nvPr/>
              </p:nvSpPr>
              <p:spPr>
                <a:xfrm>
                  <a:off x="3036431" y="541345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Oval 688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Oval 689"/>
                <p:cNvSpPr>
                  <a:spLocks noChangeAspect="1"/>
                </p:cNvSpPr>
                <p:nvPr/>
              </p:nvSpPr>
              <p:spPr>
                <a:xfrm>
                  <a:off x="3282344" y="625506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Oval 690"/>
                <p:cNvSpPr>
                  <a:spLocks noChangeAspect="1"/>
                </p:cNvSpPr>
                <p:nvPr/>
              </p:nvSpPr>
              <p:spPr>
                <a:xfrm>
                  <a:off x="3606453" y="59045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Oval 691"/>
                <p:cNvSpPr>
                  <a:spLocks noChangeAspect="1"/>
                </p:cNvSpPr>
                <p:nvPr/>
              </p:nvSpPr>
              <p:spPr>
                <a:xfrm>
                  <a:off x="3715182" y="576020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Oval 692"/>
                <p:cNvSpPr>
                  <a:spLocks noChangeAspect="1"/>
                </p:cNvSpPr>
                <p:nvPr/>
              </p:nvSpPr>
              <p:spPr>
                <a:xfrm>
                  <a:off x="3043285" y="62052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4" name="Oval 693"/>
                <p:cNvSpPr>
                  <a:spLocks noChangeAspect="1"/>
                </p:cNvSpPr>
                <p:nvPr/>
              </p:nvSpPr>
              <p:spPr>
                <a:xfrm>
                  <a:off x="2362625" y="610379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5" name="Oval 694"/>
                <p:cNvSpPr>
                  <a:spLocks noChangeAspect="1"/>
                </p:cNvSpPr>
                <p:nvPr/>
              </p:nvSpPr>
              <p:spPr>
                <a:xfrm>
                  <a:off x="3324393" y="585687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6" name="Oval 695"/>
                <p:cNvSpPr>
                  <a:spLocks noChangeAspect="1"/>
                </p:cNvSpPr>
                <p:nvPr/>
              </p:nvSpPr>
              <p:spPr>
                <a:xfrm>
                  <a:off x="2463253" y="57405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7" name="Oval 696"/>
                <p:cNvSpPr>
                  <a:spLocks noChangeAspect="1"/>
                </p:cNvSpPr>
                <p:nvPr/>
              </p:nvSpPr>
              <p:spPr>
                <a:xfrm>
                  <a:off x="2406640" y="558768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8" name="Oval 697"/>
                <p:cNvSpPr>
                  <a:spLocks noChangeAspect="1"/>
                </p:cNvSpPr>
                <p:nvPr/>
              </p:nvSpPr>
              <p:spPr>
                <a:xfrm>
                  <a:off x="3618397" y="5466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9" name="Oval 698"/>
                <p:cNvSpPr>
                  <a:spLocks noChangeAspect="1"/>
                </p:cNvSpPr>
                <p:nvPr/>
              </p:nvSpPr>
              <p:spPr>
                <a:xfrm>
                  <a:off x="2886569" y="609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0" name="Oval 699"/>
                <p:cNvSpPr>
                  <a:spLocks noChangeAspect="1"/>
                </p:cNvSpPr>
                <p:nvPr/>
              </p:nvSpPr>
              <p:spPr>
                <a:xfrm>
                  <a:off x="2266095" y="62297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1" name="Oval 700"/>
                <p:cNvSpPr>
                  <a:spLocks noChangeAspect="1"/>
                </p:cNvSpPr>
                <p:nvPr/>
              </p:nvSpPr>
              <p:spPr>
                <a:xfrm>
                  <a:off x="3046897" y="52386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2" name="Oval 701"/>
                <p:cNvSpPr>
                  <a:spLocks noChangeAspect="1"/>
                </p:cNvSpPr>
                <p:nvPr/>
              </p:nvSpPr>
              <p:spPr>
                <a:xfrm>
                  <a:off x="3342534" y="540757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3" name="Oval 702"/>
                <p:cNvSpPr>
                  <a:spLocks noChangeAspect="1"/>
                </p:cNvSpPr>
                <p:nvPr/>
              </p:nvSpPr>
              <p:spPr>
                <a:xfrm>
                  <a:off x="2416199" y="63975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4" name="Oval 703"/>
                <p:cNvSpPr>
                  <a:spLocks noChangeAspect="1"/>
                </p:cNvSpPr>
                <p:nvPr/>
              </p:nvSpPr>
              <p:spPr>
                <a:xfrm>
                  <a:off x="3773428" y="601366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5" name="Oval 704"/>
                <p:cNvSpPr>
                  <a:spLocks noChangeAspect="1"/>
                </p:cNvSpPr>
                <p:nvPr/>
              </p:nvSpPr>
              <p:spPr>
                <a:xfrm>
                  <a:off x="3474767" y="55174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8" name="Group 537"/>
              <p:cNvGrpSpPr>
                <a:grpSpLocks noChangeAspect="1"/>
              </p:cNvGrpSpPr>
              <p:nvPr/>
            </p:nvGrpSpPr>
            <p:grpSpPr>
              <a:xfrm flipH="1" flipV="1">
                <a:off x="1766694" y="2016666"/>
                <a:ext cx="1897543" cy="1473286"/>
                <a:chOff x="2174899" y="5299240"/>
                <a:chExt cx="1386092" cy="1076195"/>
              </a:xfrm>
              <a:grpFill/>
            </p:grpSpPr>
            <p:sp>
              <p:nvSpPr>
                <p:cNvPr id="659" name="Oval 658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0" name="Oval 659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1" name="Oval 660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2" name="Oval 661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3" name="Oval 662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4" name="Oval 663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5" name="Oval 664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6" name="Oval 665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7" name="Oval 666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8" name="Oval 667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9" name="Oval 668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0" name="Oval 669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1" name="Oval 670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2" name="Oval 671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3" name="Oval 672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4" name="Oval 673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5" name="Oval 674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6" name="Oval 675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7" name="Oval 676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8" name="Oval 677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9" name="Oval 678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Oval 679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Oval 680"/>
                <p:cNvSpPr>
                  <a:spLocks noChangeAspect="1"/>
                </p:cNvSpPr>
                <p:nvPr/>
              </p:nvSpPr>
              <p:spPr>
                <a:xfrm>
                  <a:off x="3474767" y="5299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9" name="Group 538"/>
              <p:cNvGrpSpPr>
                <a:grpSpLocks noChangeAspect="1"/>
              </p:cNvGrpSpPr>
              <p:nvPr/>
            </p:nvGrpSpPr>
            <p:grpSpPr>
              <a:xfrm flipH="1" flipV="1">
                <a:off x="2008523" y="2118916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636" name="Oval 63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7" name="Oval 63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8" name="Oval 637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9" name="Oval 638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0" name="Oval 639"/>
                <p:cNvSpPr>
                  <a:spLocks noChangeAspect="1"/>
                </p:cNvSpPr>
                <p:nvPr/>
              </p:nvSpPr>
              <p:spPr>
                <a:xfrm>
                  <a:off x="2338039" y="57296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1" name="Oval 640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2" name="Oval 641"/>
                <p:cNvSpPr>
                  <a:spLocks noChangeAspect="1"/>
                </p:cNvSpPr>
                <p:nvPr/>
              </p:nvSpPr>
              <p:spPr>
                <a:xfrm>
                  <a:off x="3289135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3" name="Oval 642"/>
                <p:cNvSpPr>
                  <a:spLocks noChangeAspect="1"/>
                </p:cNvSpPr>
                <p:nvPr/>
              </p:nvSpPr>
              <p:spPr>
                <a:xfrm>
                  <a:off x="2216308" y="59541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4" name="Oval 64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5" name="Oval 644"/>
                <p:cNvSpPr>
                  <a:spLocks noChangeAspect="1"/>
                </p:cNvSpPr>
                <p:nvPr/>
              </p:nvSpPr>
              <p:spPr>
                <a:xfrm>
                  <a:off x="3336971" y="59774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Oval 645"/>
                <p:cNvSpPr>
                  <a:spLocks noChangeAspect="1"/>
                </p:cNvSpPr>
                <p:nvPr/>
              </p:nvSpPr>
              <p:spPr>
                <a:xfrm>
                  <a:off x="2773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Oval 646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8" name="Oval 647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9" name="Oval 648"/>
                <p:cNvSpPr>
                  <a:spLocks noChangeAspect="1"/>
                </p:cNvSpPr>
                <p:nvPr/>
              </p:nvSpPr>
              <p:spPr>
                <a:xfrm>
                  <a:off x="2597730" y="59111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0" name="Oval 649"/>
                <p:cNvSpPr>
                  <a:spLocks noChangeAspect="1"/>
                </p:cNvSpPr>
                <p:nvPr/>
              </p:nvSpPr>
              <p:spPr>
                <a:xfrm>
                  <a:off x="2881367" y="560169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1" name="Oval 650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2" name="Oval 65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3" name="Oval 652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4" name="Oval 65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5" name="Oval 65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6" name="Oval 655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7" name="Oval 65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8" name="Oval 65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0" name="Group 539"/>
              <p:cNvGrpSpPr>
                <a:grpSpLocks noChangeAspect="1"/>
              </p:cNvGrpSpPr>
              <p:nvPr/>
            </p:nvGrpSpPr>
            <p:grpSpPr>
              <a:xfrm flipH="1" flipV="1">
                <a:off x="2119755" y="1650523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613" name="Oval 612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4" name="Oval 613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5" name="Oval 614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6" name="Oval 615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7" name="Oval 616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8" name="Oval 617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9" name="Oval 618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0" name="Oval 619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1" name="Oval 620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2" name="Oval 621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3" name="Oval 622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4" name="Oval 623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5" name="Oval 624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6" name="Oval 625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7" name="Oval 626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8" name="Oval 627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9" name="Oval 628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0" name="Oval 629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1" name="Oval 630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2" name="Oval 631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3" name="Oval 632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4" name="Oval 633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5" name="Oval 634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1" name="Group 540"/>
              <p:cNvGrpSpPr>
                <a:grpSpLocks noChangeAspect="1"/>
              </p:cNvGrpSpPr>
              <p:nvPr/>
            </p:nvGrpSpPr>
            <p:grpSpPr>
              <a:xfrm flipH="1" flipV="1">
                <a:off x="175225" y="1884985"/>
                <a:ext cx="2010840" cy="1392270"/>
                <a:chOff x="2174899" y="5297378"/>
                <a:chExt cx="1468853" cy="1017015"/>
              </a:xfrm>
              <a:grpFill/>
            </p:grpSpPr>
            <p:sp>
              <p:nvSpPr>
                <p:cNvPr id="590" name="Oval 589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1" name="Oval 590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2" name="Oval 591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3" name="Oval 592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4" name="Oval 593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5" name="Oval 594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6" name="Oval 595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7" name="Oval 596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8" name="Oval 597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9" name="Oval 598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0" name="Oval 599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1" name="Oval 600"/>
                <p:cNvSpPr>
                  <a:spLocks noChangeAspect="1"/>
                </p:cNvSpPr>
                <p:nvPr/>
              </p:nvSpPr>
              <p:spPr>
                <a:xfrm>
                  <a:off x="2326961" y="529737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2" name="Oval 601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3" name="Oval 602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4" name="Oval 603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5" name="Oval 604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6" name="Oval 605"/>
                <p:cNvSpPr>
                  <a:spLocks noChangeAspect="1"/>
                </p:cNvSpPr>
                <p:nvPr/>
              </p:nvSpPr>
              <p:spPr>
                <a:xfrm>
                  <a:off x="3118472" y="62069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7" name="Oval 606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8" name="Oval 607"/>
                <p:cNvSpPr>
                  <a:spLocks noChangeAspect="1"/>
                </p:cNvSpPr>
                <p:nvPr/>
              </p:nvSpPr>
              <p:spPr>
                <a:xfrm>
                  <a:off x="3557528" y="6152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9" name="Oval 608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0" name="Oval 609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1" name="Oval 610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2" name="Oval 611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2" name="Group 541"/>
              <p:cNvGrpSpPr>
                <a:grpSpLocks noChangeAspect="1"/>
              </p:cNvGrpSpPr>
              <p:nvPr/>
            </p:nvGrpSpPr>
            <p:grpSpPr>
              <a:xfrm flipH="1" flipV="1">
                <a:off x="406558" y="1841514"/>
                <a:ext cx="1897543" cy="1572173"/>
                <a:chOff x="2174899" y="5357919"/>
                <a:chExt cx="1386092" cy="1148428"/>
              </a:xfrm>
              <a:grpFill/>
            </p:grpSpPr>
            <p:sp>
              <p:nvSpPr>
                <p:cNvPr id="567" name="Oval 566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8" name="Oval 567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9" name="Oval 568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0" name="Oval 569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1" name="Oval 570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2" name="Oval 571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3" name="Oval 572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4" name="Oval 573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5" name="Oval 574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6" name="Oval 575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7" name="Oval 576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8" name="Oval 577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9" name="Oval 578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0" name="Oval 579"/>
                <p:cNvSpPr>
                  <a:spLocks noChangeAspect="1"/>
                </p:cNvSpPr>
                <p:nvPr/>
              </p:nvSpPr>
              <p:spPr>
                <a:xfrm>
                  <a:off x="2829638" y="5691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1" name="Oval 580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2" name="Oval 581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Oval 582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4" name="Oval 583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5" name="Oval 584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6" name="Oval 585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7" name="Oval 586"/>
                <p:cNvSpPr>
                  <a:spLocks noChangeAspect="1"/>
                </p:cNvSpPr>
                <p:nvPr/>
              </p:nvSpPr>
              <p:spPr>
                <a:xfrm>
                  <a:off x="2174899" y="63989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8" name="Oval 587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9" name="Oval 588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3" name="Group 542"/>
              <p:cNvGrpSpPr>
                <a:grpSpLocks noChangeAspect="1"/>
              </p:cNvGrpSpPr>
              <p:nvPr/>
            </p:nvGrpSpPr>
            <p:grpSpPr>
              <a:xfrm flipH="1" flipV="1">
                <a:off x="210425" y="1708594"/>
                <a:ext cx="1693539" cy="1351644"/>
                <a:chOff x="2174899" y="5226037"/>
                <a:chExt cx="1237075" cy="987341"/>
              </a:xfrm>
              <a:grpFill/>
            </p:grpSpPr>
            <p:sp>
              <p:nvSpPr>
                <p:cNvPr id="544" name="Oval 543"/>
                <p:cNvSpPr>
                  <a:spLocks noChangeAspect="1"/>
                </p:cNvSpPr>
                <p:nvPr/>
              </p:nvSpPr>
              <p:spPr>
                <a:xfrm>
                  <a:off x="2568808" y="59186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5" name="Oval 544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6" name="Oval 545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7" name="Oval 546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8" name="Oval 547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9" name="Oval 548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Oval 549"/>
                <p:cNvSpPr>
                  <a:spLocks noChangeAspect="1"/>
                </p:cNvSpPr>
                <p:nvPr/>
              </p:nvSpPr>
              <p:spPr>
                <a:xfrm>
                  <a:off x="332575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1" name="Oval 550"/>
                <p:cNvSpPr>
                  <a:spLocks noChangeAspect="1"/>
                </p:cNvSpPr>
                <p:nvPr/>
              </p:nvSpPr>
              <p:spPr>
                <a:xfrm>
                  <a:off x="3131743" y="57954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2" name="Oval 551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3" name="Oval 552"/>
                <p:cNvSpPr>
                  <a:spLocks noChangeAspect="1"/>
                </p:cNvSpPr>
                <p:nvPr/>
              </p:nvSpPr>
              <p:spPr>
                <a:xfrm>
                  <a:off x="3275943" y="58065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4" name="Oval 553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5" name="Oval 554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6" name="Oval 555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7" name="Oval 556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8" name="Oval 557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9" name="Oval 558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0" name="Oval 559"/>
                <p:cNvSpPr>
                  <a:spLocks noChangeAspect="1"/>
                </p:cNvSpPr>
                <p:nvPr/>
              </p:nvSpPr>
              <p:spPr>
                <a:xfrm>
                  <a:off x="2813347" y="5694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1" name="Oval 560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2" name="Oval 561"/>
                <p:cNvSpPr>
                  <a:spLocks noChangeAspect="1"/>
                </p:cNvSpPr>
                <p:nvPr/>
              </p:nvSpPr>
              <p:spPr>
                <a:xfrm>
                  <a:off x="3081531" y="53951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3" name="Oval 562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4" name="Oval 563"/>
                <p:cNvSpPr>
                  <a:spLocks noChangeAspect="1"/>
                </p:cNvSpPr>
                <p:nvPr/>
              </p:nvSpPr>
              <p:spPr>
                <a:xfrm>
                  <a:off x="2174899" y="61059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5" name="Oval 564"/>
                <p:cNvSpPr>
                  <a:spLocks noChangeAspect="1"/>
                </p:cNvSpPr>
                <p:nvPr/>
              </p:nvSpPr>
              <p:spPr>
                <a:xfrm>
                  <a:off x="3158367" y="525976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6" name="Oval 565"/>
                <p:cNvSpPr>
                  <a:spLocks noChangeAspect="1"/>
                </p:cNvSpPr>
                <p:nvPr/>
              </p:nvSpPr>
              <p:spPr>
                <a:xfrm>
                  <a:off x="3291679" y="5226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025" name="Group 1024"/>
          <p:cNvGrpSpPr/>
          <p:nvPr/>
        </p:nvGrpSpPr>
        <p:grpSpPr>
          <a:xfrm>
            <a:off x="795271" y="2351266"/>
            <a:ext cx="7295296" cy="2478897"/>
            <a:chOff x="1678609" y="3677478"/>
            <a:chExt cx="5676348" cy="1877392"/>
          </a:xfrm>
        </p:grpSpPr>
        <p:sp>
          <p:nvSpPr>
            <p:cNvPr id="1023" name="Rectangle 1022"/>
            <p:cNvSpPr/>
            <p:nvPr/>
          </p:nvSpPr>
          <p:spPr>
            <a:xfrm>
              <a:off x="1678609" y="3677478"/>
              <a:ext cx="5676348" cy="18773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5" name="Group 254"/>
            <p:cNvGrpSpPr>
              <a:grpSpLocks noChangeAspect="1"/>
            </p:cNvGrpSpPr>
            <p:nvPr/>
          </p:nvGrpSpPr>
          <p:grpSpPr>
            <a:xfrm>
              <a:off x="1786858" y="3778651"/>
              <a:ext cx="5468890" cy="1683389"/>
              <a:chOff x="59235" y="1500594"/>
              <a:chExt cx="8733946" cy="2533985"/>
            </a:xfrm>
            <a:solidFill>
              <a:srgbClr val="CC0066"/>
            </a:solidFill>
          </p:grpSpPr>
          <p:sp>
            <p:nvSpPr>
              <p:cNvPr id="256" name="Oval 255"/>
              <p:cNvSpPr/>
              <p:nvPr/>
            </p:nvSpPr>
            <p:spPr>
              <a:xfrm>
                <a:off x="544755" y="280242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2908508" y="17997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5272261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7636013" y="2117233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0" name="Group 259"/>
              <p:cNvGrpSpPr>
                <a:grpSpLocks noChangeAspect="1"/>
              </p:cNvGrpSpPr>
              <p:nvPr/>
            </p:nvGrpSpPr>
            <p:grpSpPr>
              <a:xfrm>
                <a:off x="4357167" y="1679073"/>
                <a:ext cx="2440953" cy="1589947"/>
                <a:chOff x="2034041" y="4964433"/>
                <a:chExt cx="1755235" cy="1143304"/>
              </a:xfrm>
              <a:grpFill/>
            </p:grpSpPr>
            <p:sp>
              <p:nvSpPr>
                <p:cNvPr id="503" name="Oval 502"/>
                <p:cNvSpPr>
                  <a:spLocks noChangeAspect="1"/>
                </p:cNvSpPr>
                <p:nvPr/>
              </p:nvSpPr>
              <p:spPr>
                <a:xfrm>
                  <a:off x="2235152" y="58474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4" name="Oval 503"/>
                <p:cNvSpPr>
                  <a:spLocks noChangeAspect="1"/>
                </p:cNvSpPr>
                <p:nvPr/>
              </p:nvSpPr>
              <p:spPr>
                <a:xfrm>
                  <a:off x="2423597" y="53478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5" name="Oval 504"/>
                <p:cNvSpPr>
                  <a:spLocks noChangeAspect="1"/>
                </p:cNvSpPr>
                <p:nvPr/>
              </p:nvSpPr>
              <p:spPr>
                <a:xfrm>
                  <a:off x="2749440" y="49644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6" name="Oval 505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7" name="Oval 506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8" name="Oval 507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9" name="Oval 508"/>
                <p:cNvSpPr>
                  <a:spLocks noChangeAspect="1"/>
                </p:cNvSpPr>
                <p:nvPr/>
              </p:nvSpPr>
              <p:spPr>
                <a:xfrm>
                  <a:off x="3036431" y="5280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0" name="Oval 509"/>
                <p:cNvSpPr>
                  <a:spLocks noChangeAspect="1"/>
                </p:cNvSpPr>
                <p:nvPr/>
              </p:nvSpPr>
              <p:spPr>
                <a:xfrm>
                  <a:off x="3228110" y="53293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1" name="Oval 510"/>
                <p:cNvSpPr>
                  <a:spLocks noChangeAspect="1"/>
                </p:cNvSpPr>
                <p:nvPr/>
              </p:nvSpPr>
              <p:spPr>
                <a:xfrm>
                  <a:off x="3131743" y="56640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2" name="Oval 511"/>
                <p:cNvSpPr>
                  <a:spLocks noChangeAspect="1"/>
                </p:cNvSpPr>
                <p:nvPr/>
              </p:nvSpPr>
              <p:spPr>
                <a:xfrm>
                  <a:off x="2300933" y="55016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3" name="Oval 512"/>
                <p:cNvSpPr>
                  <a:spLocks noChangeAspect="1"/>
                </p:cNvSpPr>
                <p:nvPr/>
              </p:nvSpPr>
              <p:spPr>
                <a:xfrm>
                  <a:off x="2952102" y="59067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4" name="Oval 513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5" name="Oval 514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6" name="Oval 515"/>
                <p:cNvSpPr>
                  <a:spLocks noChangeAspect="1"/>
                </p:cNvSpPr>
                <p:nvPr/>
              </p:nvSpPr>
              <p:spPr>
                <a:xfrm>
                  <a:off x="2500673" y="56322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7" name="Oval 516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8" name="Oval 517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9" name="Oval 518"/>
                <p:cNvSpPr>
                  <a:spLocks noChangeAspect="1"/>
                </p:cNvSpPr>
                <p:nvPr/>
              </p:nvSpPr>
              <p:spPr>
                <a:xfrm>
                  <a:off x="2538897" y="5212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0" name="Oval 519"/>
                <p:cNvSpPr>
                  <a:spLocks noChangeAspect="1"/>
                </p:cNvSpPr>
                <p:nvPr/>
              </p:nvSpPr>
              <p:spPr>
                <a:xfrm>
                  <a:off x="3111822" y="548688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1" name="Oval 520"/>
                <p:cNvSpPr>
                  <a:spLocks noChangeAspect="1"/>
                </p:cNvSpPr>
                <p:nvPr/>
              </p:nvSpPr>
              <p:spPr>
                <a:xfrm>
                  <a:off x="2779827" y="5370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2" name="Oval 521"/>
                <p:cNvSpPr>
                  <a:spLocks noChangeAspect="1"/>
                </p:cNvSpPr>
                <p:nvPr/>
              </p:nvSpPr>
              <p:spPr>
                <a:xfrm>
                  <a:off x="3266334" y="510155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3" name="Oval 522"/>
                <p:cNvSpPr>
                  <a:spLocks noChangeAspect="1"/>
                </p:cNvSpPr>
                <p:nvPr/>
              </p:nvSpPr>
              <p:spPr>
                <a:xfrm>
                  <a:off x="2559379" y="53850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4" name="Oval 523"/>
                <p:cNvSpPr>
                  <a:spLocks noChangeAspect="1"/>
                </p:cNvSpPr>
                <p:nvPr/>
              </p:nvSpPr>
              <p:spPr>
                <a:xfrm>
                  <a:off x="3387989" y="52853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5" name="Oval 524"/>
                <p:cNvSpPr>
                  <a:spLocks noChangeAspect="1"/>
                </p:cNvSpPr>
                <p:nvPr/>
              </p:nvSpPr>
              <p:spPr>
                <a:xfrm>
                  <a:off x="3703052" y="532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1" name="Group 260"/>
              <p:cNvGrpSpPr>
                <a:grpSpLocks noChangeAspect="1"/>
              </p:cNvGrpSpPr>
              <p:nvPr/>
            </p:nvGrpSpPr>
            <p:grpSpPr>
              <a:xfrm flipH="1" flipV="1">
                <a:off x="5262842" y="1888849"/>
                <a:ext cx="3461497" cy="1238907"/>
                <a:chOff x="1831555" y="5216857"/>
                <a:chExt cx="2489078" cy="890880"/>
              </a:xfrm>
              <a:grpFill/>
            </p:grpSpPr>
            <p:sp>
              <p:nvSpPr>
                <p:cNvPr id="479" name="Oval 478"/>
                <p:cNvSpPr>
                  <a:spLocks noChangeAspect="1"/>
                </p:cNvSpPr>
                <p:nvPr/>
              </p:nvSpPr>
              <p:spPr>
                <a:xfrm>
                  <a:off x="2331271" y="57714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0" name="Oval 479"/>
                <p:cNvSpPr>
                  <a:spLocks noChangeAspect="1"/>
                </p:cNvSpPr>
                <p:nvPr/>
              </p:nvSpPr>
              <p:spPr>
                <a:xfrm>
                  <a:off x="1861563" y="55869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1" name="Oval 480"/>
                <p:cNvSpPr>
                  <a:spLocks noChangeAspect="1"/>
                </p:cNvSpPr>
                <p:nvPr/>
              </p:nvSpPr>
              <p:spPr>
                <a:xfrm>
                  <a:off x="3016140" y="542654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2" name="Oval 481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3" name="Oval 482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4" name="Oval 483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5" name="Oval 484"/>
                <p:cNvSpPr>
                  <a:spLocks noChangeAspect="1"/>
                </p:cNvSpPr>
                <p:nvPr/>
              </p:nvSpPr>
              <p:spPr>
                <a:xfrm>
                  <a:off x="2303509" y="541262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6" name="Oval 485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7" name="Oval 486"/>
                <p:cNvSpPr>
                  <a:spLocks noChangeAspect="1"/>
                </p:cNvSpPr>
                <p:nvPr/>
              </p:nvSpPr>
              <p:spPr>
                <a:xfrm>
                  <a:off x="3456146" y="585628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8" name="Oval 487"/>
                <p:cNvSpPr>
                  <a:spLocks noChangeAspect="1"/>
                </p:cNvSpPr>
                <p:nvPr/>
              </p:nvSpPr>
              <p:spPr>
                <a:xfrm>
                  <a:off x="2433098" y="591023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9" name="Oval 488"/>
                <p:cNvSpPr>
                  <a:spLocks noChangeAspect="1"/>
                </p:cNvSpPr>
                <p:nvPr/>
              </p:nvSpPr>
              <p:spPr>
                <a:xfrm>
                  <a:off x="3385029" y="55477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0" name="Oval 489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1" name="Oval 490"/>
                <p:cNvSpPr>
                  <a:spLocks noChangeAspect="1"/>
                </p:cNvSpPr>
                <p:nvPr/>
              </p:nvSpPr>
              <p:spPr>
                <a:xfrm>
                  <a:off x="2034041" y="54538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2" name="Oval 491"/>
                <p:cNvSpPr>
                  <a:spLocks noChangeAspect="1"/>
                </p:cNvSpPr>
                <p:nvPr/>
              </p:nvSpPr>
              <p:spPr>
                <a:xfrm>
                  <a:off x="2643547" y="54841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3" name="Oval 492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4" name="Oval 493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5" name="Oval 494"/>
                <p:cNvSpPr>
                  <a:spLocks noChangeAspect="1"/>
                </p:cNvSpPr>
                <p:nvPr/>
              </p:nvSpPr>
              <p:spPr>
                <a:xfrm>
                  <a:off x="2538897" y="54044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6" name="Oval 495"/>
                <p:cNvSpPr>
                  <a:spLocks noChangeAspect="1"/>
                </p:cNvSpPr>
                <p:nvPr/>
              </p:nvSpPr>
              <p:spPr>
                <a:xfrm>
                  <a:off x="2996096" y="59339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7" name="Oval 496"/>
                <p:cNvSpPr>
                  <a:spLocks noChangeAspect="1"/>
                </p:cNvSpPr>
                <p:nvPr/>
              </p:nvSpPr>
              <p:spPr>
                <a:xfrm>
                  <a:off x="1831555" y="57759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8" name="Oval 497"/>
                <p:cNvSpPr>
                  <a:spLocks noChangeAspect="1"/>
                </p:cNvSpPr>
                <p:nvPr/>
              </p:nvSpPr>
              <p:spPr>
                <a:xfrm>
                  <a:off x="3527493" y="5599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9" name="Oval 498"/>
                <p:cNvSpPr>
                  <a:spLocks noChangeAspect="1"/>
                </p:cNvSpPr>
                <p:nvPr/>
              </p:nvSpPr>
              <p:spPr>
                <a:xfrm>
                  <a:off x="3266334" y="535392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0" name="Oval 499"/>
                <p:cNvSpPr>
                  <a:spLocks noChangeAspect="1"/>
                </p:cNvSpPr>
                <p:nvPr/>
              </p:nvSpPr>
              <p:spPr>
                <a:xfrm>
                  <a:off x="2174898" y="5613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1" name="Oval 500"/>
                <p:cNvSpPr>
                  <a:spLocks noChangeAspect="1"/>
                </p:cNvSpPr>
                <p:nvPr/>
              </p:nvSpPr>
              <p:spPr>
                <a:xfrm>
                  <a:off x="4234409" y="54105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2" name="Oval 501"/>
                <p:cNvSpPr>
                  <a:spLocks noChangeAspect="1"/>
                </p:cNvSpPr>
                <p:nvPr/>
              </p:nvSpPr>
              <p:spPr>
                <a:xfrm>
                  <a:off x="3474766" y="536118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2" name="Group 261"/>
              <p:cNvGrpSpPr>
                <a:grpSpLocks noChangeAspect="1"/>
              </p:cNvGrpSpPr>
              <p:nvPr/>
            </p:nvGrpSpPr>
            <p:grpSpPr>
              <a:xfrm flipH="1" flipV="1">
                <a:off x="3669294" y="1698229"/>
                <a:ext cx="2490095" cy="1493699"/>
                <a:chOff x="1911640" y="5309605"/>
                <a:chExt cx="1818926" cy="1091104"/>
              </a:xfrm>
              <a:grpFill/>
            </p:grpSpPr>
            <p:sp>
              <p:nvSpPr>
                <p:cNvPr id="456" name="Oval 45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7" name="Oval 45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8" name="Oval 457"/>
                <p:cNvSpPr>
                  <a:spLocks noChangeAspect="1"/>
                </p:cNvSpPr>
                <p:nvPr/>
              </p:nvSpPr>
              <p:spPr>
                <a:xfrm>
                  <a:off x="3644342" y="58849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9" name="Oval 458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0" name="Oval 459"/>
                <p:cNvSpPr>
                  <a:spLocks noChangeAspect="1"/>
                </p:cNvSpPr>
                <p:nvPr/>
              </p:nvSpPr>
              <p:spPr>
                <a:xfrm>
                  <a:off x="3436532" y="563202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1" name="Oval 460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2" name="Oval 461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3" name="Oval 462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4" name="Oval 46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5" name="Oval 464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6" name="Oval 465"/>
                <p:cNvSpPr>
                  <a:spLocks noChangeAspect="1"/>
                </p:cNvSpPr>
                <p:nvPr/>
              </p:nvSpPr>
              <p:spPr>
                <a:xfrm>
                  <a:off x="2858684" y="6293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7" name="Oval 466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8" name="Oval 467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9" name="Oval 468"/>
                <p:cNvSpPr>
                  <a:spLocks noChangeAspect="1"/>
                </p:cNvSpPr>
                <p:nvPr/>
              </p:nvSpPr>
              <p:spPr>
                <a:xfrm>
                  <a:off x="3574167" y="61308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0" name="Oval 469"/>
                <p:cNvSpPr>
                  <a:spLocks noChangeAspect="1"/>
                </p:cNvSpPr>
                <p:nvPr/>
              </p:nvSpPr>
              <p:spPr>
                <a:xfrm>
                  <a:off x="2917982" y="556507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1" name="Oval 470"/>
                <p:cNvSpPr>
                  <a:spLocks noChangeAspect="1"/>
                </p:cNvSpPr>
                <p:nvPr/>
              </p:nvSpPr>
              <p:spPr>
                <a:xfrm>
                  <a:off x="3576354" y="55173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2" name="Oval 47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3" name="Oval 472"/>
                <p:cNvSpPr>
                  <a:spLocks noChangeAspect="1"/>
                </p:cNvSpPr>
                <p:nvPr/>
              </p:nvSpPr>
              <p:spPr>
                <a:xfrm>
                  <a:off x="1911640" y="56468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4" name="Oval 47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5" name="Oval 47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6" name="Oval 475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7" name="Oval 47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8" name="Oval 47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3" name="Group 262"/>
              <p:cNvGrpSpPr>
                <a:grpSpLocks noChangeAspect="1"/>
              </p:cNvGrpSpPr>
              <p:nvPr/>
            </p:nvGrpSpPr>
            <p:grpSpPr>
              <a:xfrm flipV="1">
                <a:off x="3901213" y="1926505"/>
                <a:ext cx="1982618" cy="1572082"/>
                <a:chOff x="2235152" y="5216857"/>
                <a:chExt cx="1624500" cy="1288126"/>
              </a:xfrm>
              <a:grpFill/>
            </p:grpSpPr>
            <p:sp>
              <p:nvSpPr>
                <p:cNvPr id="432" name="Oval 431"/>
                <p:cNvSpPr>
                  <a:spLocks noChangeAspect="1"/>
                </p:cNvSpPr>
                <p:nvPr/>
              </p:nvSpPr>
              <p:spPr>
                <a:xfrm>
                  <a:off x="2235152" y="54162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3" name="Oval 432"/>
                <p:cNvSpPr>
                  <a:spLocks noChangeAspect="1"/>
                </p:cNvSpPr>
                <p:nvPr/>
              </p:nvSpPr>
              <p:spPr>
                <a:xfrm>
                  <a:off x="2291930" y="57986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4" name="Oval 433"/>
                <p:cNvSpPr>
                  <a:spLocks noChangeAspect="1"/>
                </p:cNvSpPr>
                <p:nvPr/>
              </p:nvSpPr>
              <p:spPr>
                <a:xfrm>
                  <a:off x="3016140" y="5545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5" name="Oval 434"/>
                <p:cNvSpPr>
                  <a:spLocks noChangeAspect="1"/>
                </p:cNvSpPr>
                <p:nvPr/>
              </p:nvSpPr>
              <p:spPr>
                <a:xfrm>
                  <a:off x="2692352" y="56048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6" name="Oval 435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7" name="Oval 436"/>
                <p:cNvSpPr>
                  <a:spLocks noChangeAspect="1"/>
                </p:cNvSpPr>
                <p:nvPr/>
              </p:nvSpPr>
              <p:spPr>
                <a:xfrm>
                  <a:off x="2705052" y="60887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8" name="Oval 437"/>
                <p:cNvSpPr>
                  <a:spLocks noChangeAspect="1"/>
                </p:cNvSpPr>
                <p:nvPr/>
              </p:nvSpPr>
              <p:spPr>
                <a:xfrm>
                  <a:off x="3036431" y="541345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9" name="Oval 438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0" name="Oval 439"/>
                <p:cNvSpPr>
                  <a:spLocks noChangeAspect="1"/>
                </p:cNvSpPr>
                <p:nvPr/>
              </p:nvSpPr>
              <p:spPr>
                <a:xfrm>
                  <a:off x="3282344" y="625506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1" name="Oval 440"/>
                <p:cNvSpPr>
                  <a:spLocks noChangeAspect="1"/>
                </p:cNvSpPr>
                <p:nvPr/>
              </p:nvSpPr>
              <p:spPr>
                <a:xfrm>
                  <a:off x="3606453" y="59045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2" name="Oval 441"/>
                <p:cNvSpPr>
                  <a:spLocks noChangeAspect="1"/>
                </p:cNvSpPr>
                <p:nvPr/>
              </p:nvSpPr>
              <p:spPr>
                <a:xfrm>
                  <a:off x="3715182" y="576020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3" name="Oval 442"/>
                <p:cNvSpPr>
                  <a:spLocks noChangeAspect="1"/>
                </p:cNvSpPr>
                <p:nvPr/>
              </p:nvSpPr>
              <p:spPr>
                <a:xfrm>
                  <a:off x="3043285" y="62052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4" name="Oval 443"/>
                <p:cNvSpPr>
                  <a:spLocks noChangeAspect="1"/>
                </p:cNvSpPr>
                <p:nvPr/>
              </p:nvSpPr>
              <p:spPr>
                <a:xfrm>
                  <a:off x="2362625" y="610379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5" name="Oval 444"/>
                <p:cNvSpPr>
                  <a:spLocks noChangeAspect="1"/>
                </p:cNvSpPr>
                <p:nvPr/>
              </p:nvSpPr>
              <p:spPr>
                <a:xfrm>
                  <a:off x="3324393" y="585687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6" name="Oval 445"/>
                <p:cNvSpPr>
                  <a:spLocks noChangeAspect="1"/>
                </p:cNvSpPr>
                <p:nvPr/>
              </p:nvSpPr>
              <p:spPr>
                <a:xfrm>
                  <a:off x="2463253" y="57405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7" name="Oval 446"/>
                <p:cNvSpPr>
                  <a:spLocks noChangeAspect="1"/>
                </p:cNvSpPr>
                <p:nvPr/>
              </p:nvSpPr>
              <p:spPr>
                <a:xfrm>
                  <a:off x="2406640" y="558768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8" name="Oval 447"/>
                <p:cNvSpPr>
                  <a:spLocks noChangeAspect="1"/>
                </p:cNvSpPr>
                <p:nvPr/>
              </p:nvSpPr>
              <p:spPr>
                <a:xfrm>
                  <a:off x="3618397" y="5466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9" name="Oval 448"/>
                <p:cNvSpPr>
                  <a:spLocks noChangeAspect="1"/>
                </p:cNvSpPr>
                <p:nvPr/>
              </p:nvSpPr>
              <p:spPr>
                <a:xfrm>
                  <a:off x="2886569" y="609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0" name="Oval 449"/>
                <p:cNvSpPr>
                  <a:spLocks noChangeAspect="1"/>
                </p:cNvSpPr>
                <p:nvPr/>
              </p:nvSpPr>
              <p:spPr>
                <a:xfrm>
                  <a:off x="2266095" y="62297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1" name="Oval 450"/>
                <p:cNvSpPr>
                  <a:spLocks noChangeAspect="1"/>
                </p:cNvSpPr>
                <p:nvPr/>
              </p:nvSpPr>
              <p:spPr>
                <a:xfrm>
                  <a:off x="3046897" y="52386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2" name="Oval 451"/>
                <p:cNvSpPr>
                  <a:spLocks noChangeAspect="1"/>
                </p:cNvSpPr>
                <p:nvPr/>
              </p:nvSpPr>
              <p:spPr>
                <a:xfrm>
                  <a:off x="3342534" y="540757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3" name="Oval 452"/>
                <p:cNvSpPr>
                  <a:spLocks noChangeAspect="1"/>
                </p:cNvSpPr>
                <p:nvPr/>
              </p:nvSpPr>
              <p:spPr>
                <a:xfrm>
                  <a:off x="2416199" y="63975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4" name="Oval 453"/>
                <p:cNvSpPr>
                  <a:spLocks noChangeAspect="1"/>
                </p:cNvSpPr>
                <p:nvPr/>
              </p:nvSpPr>
              <p:spPr>
                <a:xfrm>
                  <a:off x="3773428" y="601366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5" name="Oval 454"/>
                <p:cNvSpPr>
                  <a:spLocks noChangeAspect="1"/>
                </p:cNvSpPr>
                <p:nvPr/>
              </p:nvSpPr>
              <p:spPr>
                <a:xfrm>
                  <a:off x="3474767" y="55174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4" name="Group 263"/>
              <p:cNvGrpSpPr>
                <a:grpSpLocks noChangeAspect="1"/>
              </p:cNvGrpSpPr>
              <p:nvPr/>
            </p:nvGrpSpPr>
            <p:grpSpPr>
              <a:xfrm flipH="1" flipV="1">
                <a:off x="1766694" y="2016666"/>
                <a:ext cx="1897543" cy="1473286"/>
                <a:chOff x="2174899" y="5299240"/>
                <a:chExt cx="1386092" cy="1076195"/>
              </a:xfrm>
              <a:grpFill/>
            </p:grpSpPr>
            <p:sp>
              <p:nvSpPr>
                <p:cNvPr id="409" name="Oval 408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0" name="Oval 409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1" name="Oval 410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2" name="Oval 411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3" name="Oval 412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4" name="Oval 413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5" name="Oval 414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6" name="Oval 415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7" name="Oval 416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8" name="Oval 417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9" name="Oval 418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0" name="Oval 419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1" name="Oval 420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2" name="Oval 421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3" name="Oval 422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4" name="Oval 423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5" name="Oval 424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6" name="Oval 425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7" name="Oval 426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8" name="Oval 427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9" name="Oval 428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0" name="Oval 429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1" name="Oval 430"/>
                <p:cNvSpPr>
                  <a:spLocks noChangeAspect="1"/>
                </p:cNvSpPr>
                <p:nvPr/>
              </p:nvSpPr>
              <p:spPr>
                <a:xfrm>
                  <a:off x="3474767" y="5299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5" name="Group 264"/>
              <p:cNvGrpSpPr>
                <a:grpSpLocks noChangeAspect="1"/>
              </p:cNvGrpSpPr>
              <p:nvPr/>
            </p:nvGrpSpPr>
            <p:grpSpPr>
              <a:xfrm flipH="1" flipV="1">
                <a:off x="2008525" y="1500594"/>
                <a:ext cx="1941110" cy="1515055"/>
                <a:chOff x="2143074" y="5268728"/>
                <a:chExt cx="1417917" cy="1106707"/>
              </a:xfrm>
              <a:grpFill/>
            </p:grpSpPr>
            <p:sp>
              <p:nvSpPr>
                <p:cNvPr id="386" name="Oval 38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7" name="Oval 38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8" name="Oval 387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9" name="Oval 388"/>
                <p:cNvSpPr>
                  <a:spLocks noChangeAspect="1"/>
                </p:cNvSpPr>
                <p:nvPr/>
              </p:nvSpPr>
              <p:spPr>
                <a:xfrm>
                  <a:off x="2984334" y="541216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0" name="Oval 389"/>
                <p:cNvSpPr>
                  <a:spLocks noChangeAspect="1"/>
                </p:cNvSpPr>
                <p:nvPr/>
              </p:nvSpPr>
              <p:spPr>
                <a:xfrm>
                  <a:off x="2338039" y="57296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1" name="Oval 390"/>
                <p:cNvSpPr>
                  <a:spLocks noChangeAspect="1"/>
                </p:cNvSpPr>
                <p:nvPr/>
              </p:nvSpPr>
              <p:spPr>
                <a:xfrm>
                  <a:off x="2616492" y="526872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2" name="Oval 391"/>
                <p:cNvSpPr>
                  <a:spLocks noChangeAspect="1"/>
                </p:cNvSpPr>
                <p:nvPr/>
              </p:nvSpPr>
              <p:spPr>
                <a:xfrm>
                  <a:off x="3289135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" name="Oval 392"/>
                <p:cNvSpPr>
                  <a:spLocks noChangeAspect="1"/>
                </p:cNvSpPr>
                <p:nvPr/>
              </p:nvSpPr>
              <p:spPr>
                <a:xfrm>
                  <a:off x="2143074" y="55635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" name="Oval 39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" name="Oval 394"/>
                <p:cNvSpPr>
                  <a:spLocks noChangeAspect="1"/>
                </p:cNvSpPr>
                <p:nvPr/>
              </p:nvSpPr>
              <p:spPr>
                <a:xfrm>
                  <a:off x="3336971" y="59774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" name="Oval 395"/>
                <p:cNvSpPr>
                  <a:spLocks noChangeAspect="1"/>
                </p:cNvSpPr>
                <p:nvPr/>
              </p:nvSpPr>
              <p:spPr>
                <a:xfrm>
                  <a:off x="2773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" name="Oval 396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8" name="Oval 397"/>
                <p:cNvSpPr>
                  <a:spLocks noChangeAspect="1"/>
                </p:cNvSpPr>
                <p:nvPr/>
              </p:nvSpPr>
              <p:spPr>
                <a:xfrm>
                  <a:off x="2716776" y="538442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9" name="Oval 398"/>
                <p:cNvSpPr>
                  <a:spLocks noChangeAspect="1"/>
                </p:cNvSpPr>
                <p:nvPr/>
              </p:nvSpPr>
              <p:spPr>
                <a:xfrm>
                  <a:off x="2597730" y="59111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0" name="Oval 399"/>
                <p:cNvSpPr>
                  <a:spLocks noChangeAspect="1"/>
                </p:cNvSpPr>
                <p:nvPr/>
              </p:nvSpPr>
              <p:spPr>
                <a:xfrm>
                  <a:off x="3040032" y="560169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1" name="Oval 400"/>
                <p:cNvSpPr>
                  <a:spLocks noChangeAspect="1"/>
                </p:cNvSpPr>
                <p:nvPr/>
              </p:nvSpPr>
              <p:spPr>
                <a:xfrm>
                  <a:off x="2380219" y="541966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2" name="Oval 40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3" name="Oval 402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4" name="Oval 40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5" name="Oval 40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6" name="Oval 405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7" name="Oval 40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8" name="Oval 40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6" name="Group 265"/>
              <p:cNvGrpSpPr>
                <a:grpSpLocks noChangeAspect="1"/>
              </p:cNvGrpSpPr>
              <p:nvPr/>
            </p:nvGrpSpPr>
            <p:grpSpPr>
              <a:xfrm flipH="1" flipV="1">
                <a:off x="2119755" y="1650580"/>
                <a:ext cx="1897543" cy="1803867"/>
                <a:chOff x="2174899" y="5057753"/>
                <a:chExt cx="1386092" cy="1317682"/>
              </a:xfrm>
              <a:grpFill/>
            </p:grpSpPr>
            <p:sp>
              <p:nvSpPr>
                <p:cNvPr id="363" name="Oval 362"/>
                <p:cNvSpPr>
                  <a:spLocks noChangeAspect="1"/>
                </p:cNvSpPr>
                <p:nvPr/>
              </p:nvSpPr>
              <p:spPr>
                <a:xfrm>
                  <a:off x="2532188" y="59308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4" name="Oval 363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5" name="Oval 364"/>
                <p:cNvSpPr>
                  <a:spLocks noChangeAspect="1"/>
                </p:cNvSpPr>
                <p:nvPr/>
              </p:nvSpPr>
              <p:spPr>
                <a:xfrm>
                  <a:off x="2753377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6" name="Oval 365"/>
                <p:cNvSpPr>
                  <a:spLocks noChangeAspect="1"/>
                </p:cNvSpPr>
                <p:nvPr/>
              </p:nvSpPr>
              <p:spPr>
                <a:xfrm>
                  <a:off x="2984334" y="52656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7" name="Oval 366"/>
                <p:cNvSpPr>
                  <a:spLocks noChangeAspect="1"/>
                </p:cNvSpPr>
                <p:nvPr/>
              </p:nvSpPr>
              <p:spPr>
                <a:xfrm>
                  <a:off x="3058176" y="54733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8" name="Oval 367"/>
                <p:cNvSpPr>
                  <a:spLocks noChangeAspect="1"/>
                </p:cNvSpPr>
                <p:nvPr/>
              </p:nvSpPr>
              <p:spPr>
                <a:xfrm>
                  <a:off x="2408991" y="537859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9" name="Oval 368"/>
                <p:cNvSpPr>
                  <a:spLocks noChangeAspect="1"/>
                </p:cNvSpPr>
                <p:nvPr/>
              </p:nvSpPr>
              <p:spPr>
                <a:xfrm>
                  <a:off x="3045024" y="50577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0" name="Oval 369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1" name="Oval 370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2" name="Oval 371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3" name="Oval 372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4" name="Oval 373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5" name="Oval 374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6" name="Oval 375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7" name="Oval 376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8" name="Oval 377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9" name="Oval 378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0" name="Oval 379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1" name="Oval 380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2" name="Oval 381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3" name="Oval 382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4" name="Oval 383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5" name="Oval 384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7" name="Group 266"/>
              <p:cNvGrpSpPr>
                <a:grpSpLocks noChangeAspect="1"/>
              </p:cNvGrpSpPr>
              <p:nvPr/>
            </p:nvGrpSpPr>
            <p:grpSpPr>
              <a:xfrm flipH="1" flipV="1">
                <a:off x="175225" y="1734577"/>
                <a:ext cx="2010840" cy="1392270"/>
                <a:chOff x="2174899" y="5297378"/>
                <a:chExt cx="1468853" cy="1017015"/>
              </a:xfrm>
              <a:grpFill/>
            </p:grpSpPr>
            <p:sp>
              <p:nvSpPr>
                <p:cNvPr id="340" name="Oval 339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1" name="Oval 340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2" name="Oval 341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3" name="Oval 342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4" name="Oval 343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5" name="Oval 344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6" name="Oval 345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7" name="Oval 346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8" name="Oval 347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9" name="Oval 348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" name="Oval 349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" name="Oval 350"/>
                <p:cNvSpPr>
                  <a:spLocks noChangeAspect="1"/>
                </p:cNvSpPr>
                <p:nvPr/>
              </p:nvSpPr>
              <p:spPr>
                <a:xfrm>
                  <a:off x="2326961" y="529737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" name="Oval 351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" name="Oval 352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4" name="Oval 353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5" name="Oval 354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6" name="Oval 355"/>
                <p:cNvSpPr>
                  <a:spLocks noChangeAspect="1"/>
                </p:cNvSpPr>
                <p:nvPr/>
              </p:nvSpPr>
              <p:spPr>
                <a:xfrm>
                  <a:off x="3118472" y="62069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7" name="Oval 356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8" name="Oval 357"/>
                <p:cNvSpPr>
                  <a:spLocks noChangeAspect="1"/>
                </p:cNvSpPr>
                <p:nvPr/>
              </p:nvSpPr>
              <p:spPr>
                <a:xfrm>
                  <a:off x="3557528" y="6152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9" name="Oval 358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0" name="Oval 359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1" name="Oval 360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2" name="Oval 361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8" name="Group 267"/>
              <p:cNvGrpSpPr>
                <a:grpSpLocks noChangeAspect="1"/>
              </p:cNvGrpSpPr>
              <p:nvPr/>
            </p:nvGrpSpPr>
            <p:grpSpPr>
              <a:xfrm flipH="1" flipV="1">
                <a:off x="406558" y="1841514"/>
                <a:ext cx="1897543" cy="1572173"/>
                <a:chOff x="2174899" y="5357919"/>
                <a:chExt cx="1386092" cy="1148428"/>
              </a:xfrm>
              <a:grpFill/>
            </p:grpSpPr>
            <p:sp>
              <p:nvSpPr>
                <p:cNvPr id="317" name="Oval 316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8" name="Oval 317"/>
                <p:cNvSpPr>
                  <a:spLocks noChangeAspect="1"/>
                </p:cNvSpPr>
                <p:nvPr/>
              </p:nvSpPr>
              <p:spPr>
                <a:xfrm>
                  <a:off x="3091177" y="559920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9" name="Oval 318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0" name="Oval 319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1" name="Oval 320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2" name="Oval 321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3" name="Oval 322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4" name="Oval 323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5" name="Oval 324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6" name="Oval 325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7" name="Oval 326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8" name="Oval 327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9" name="Oval 328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0" name="Oval 329"/>
                <p:cNvSpPr>
                  <a:spLocks noChangeAspect="1"/>
                </p:cNvSpPr>
                <p:nvPr/>
              </p:nvSpPr>
              <p:spPr>
                <a:xfrm>
                  <a:off x="2829638" y="5691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1" name="Oval 330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2" name="Oval 331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3" name="Oval 332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4" name="Oval 333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5" name="Oval 334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6" name="Oval 335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7" name="Oval 336"/>
                <p:cNvSpPr>
                  <a:spLocks noChangeAspect="1"/>
                </p:cNvSpPr>
                <p:nvPr/>
              </p:nvSpPr>
              <p:spPr>
                <a:xfrm>
                  <a:off x="2174899" y="63989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8" name="Oval 337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9" name="Oval 338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9" name="Group 268"/>
              <p:cNvGrpSpPr>
                <a:grpSpLocks noChangeAspect="1"/>
              </p:cNvGrpSpPr>
              <p:nvPr/>
            </p:nvGrpSpPr>
            <p:grpSpPr>
              <a:xfrm flipH="1" flipV="1">
                <a:off x="126880" y="1641746"/>
                <a:ext cx="1693539" cy="1351644"/>
                <a:chOff x="2174899" y="5226037"/>
                <a:chExt cx="1237075" cy="987341"/>
              </a:xfrm>
              <a:grpFill/>
            </p:grpSpPr>
            <p:sp>
              <p:nvSpPr>
                <p:cNvPr id="294" name="Oval 293"/>
                <p:cNvSpPr>
                  <a:spLocks noChangeAspect="1"/>
                </p:cNvSpPr>
                <p:nvPr/>
              </p:nvSpPr>
              <p:spPr>
                <a:xfrm>
                  <a:off x="2568808" y="59186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5" name="Oval 294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" name="Oval 295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7" name="Oval 296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8" name="Oval 297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9" name="Oval 298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0" name="Oval 299"/>
                <p:cNvSpPr>
                  <a:spLocks noChangeAspect="1"/>
                </p:cNvSpPr>
                <p:nvPr/>
              </p:nvSpPr>
              <p:spPr>
                <a:xfrm>
                  <a:off x="332575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1" name="Oval 300"/>
                <p:cNvSpPr>
                  <a:spLocks noChangeAspect="1"/>
                </p:cNvSpPr>
                <p:nvPr/>
              </p:nvSpPr>
              <p:spPr>
                <a:xfrm>
                  <a:off x="3131743" y="57954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2" name="Oval 301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3" name="Oval 302"/>
                <p:cNvSpPr>
                  <a:spLocks noChangeAspect="1"/>
                </p:cNvSpPr>
                <p:nvPr/>
              </p:nvSpPr>
              <p:spPr>
                <a:xfrm>
                  <a:off x="3275943" y="58065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4" name="Oval 303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5" name="Oval 304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" name="Oval 305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Oval 306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8" name="Oval 307"/>
                <p:cNvSpPr>
                  <a:spLocks noChangeAspect="1"/>
                </p:cNvSpPr>
                <p:nvPr/>
              </p:nvSpPr>
              <p:spPr>
                <a:xfrm>
                  <a:off x="3113276" y="558949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" name="Oval 308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0" name="Oval 309"/>
                <p:cNvSpPr>
                  <a:spLocks noChangeAspect="1"/>
                </p:cNvSpPr>
                <p:nvPr/>
              </p:nvSpPr>
              <p:spPr>
                <a:xfrm>
                  <a:off x="2813347" y="5694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1" name="Oval 310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2" name="Oval 311"/>
                <p:cNvSpPr>
                  <a:spLocks noChangeAspect="1"/>
                </p:cNvSpPr>
                <p:nvPr/>
              </p:nvSpPr>
              <p:spPr>
                <a:xfrm>
                  <a:off x="3081531" y="53951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3" name="Oval 312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4" name="Oval 313"/>
                <p:cNvSpPr>
                  <a:spLocks noChangeAspect="1"/>
                </p:cNvSpPr>
                <p:nvPr/>
              </p:nvSpPr>
              <p:spPr>
                <a:xfrm>
                  <a:off x="2174899" y="61059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5" name="Oval 314"/>
                <p:cNvSpPr>
                  <a:spLocks noChangeAspect="1"/>
                </p:cNvSpPr>
                <p:nvPr/>
              </p:nvSpPr>
              <p:spPr>
                <a:xfrm>
                  <a:off x="3158367" y="525976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6" name="Oval 315"/>
                <p:cNvSpPr>
                  <a:spLocks noChangeAspect="1"/>
                </p:cNvSpPr>
                <p:nvPr/>
              </p:nvSpPr>
              <p:spPr>
                <a:xfrm>
                  <a:off x="3291679" y="5226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0" name="Group 269"/>
              <p:cNvGrpSpPr>
                <a:grpSpLocks noChangeAspect="1"/>
              </p:cNvGrpSpPr>
              <p:nvPr/>
            </p:nvGrpSpPr>
            <p:grpSpPr>
              <a:xfrm flipH="1" flipV="1">
                <a:off x="59235" y="2641621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271" name="Oval 270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2" name="Oval 271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3" name="Oval 272"/>
                <p:cNvSpPr>
                  <a:spLocks noChangeAspect="1"/>
                </p:cNvSpPr>
                <p:nvPr/>
              </p:nvSpPr>
              <p:spPr>
                <a:xfrm>
                  <a:off x="2313973" y="586053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4" name="Oval 273"/>
                <p:cNvSpPr>
                  <a:spLocks noChangeAspect="1"/>
                </p:cNvSpPr>
                <p:nvPr/>
              </p:nvSpPr>
              <p:spPr>
                <a:xfrm>
                  <a:off x="3362689" y="554645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5" name="Oval 274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6" name="Oval 275"/>
                <p:cNvSpPr>
                  <a:spLocks noChangeAspect="1"/>
                </p:cNvSpPr>
                <p:nvPr/>
              </p:nvSpPr>
              <p:spPr>
                <a:xfrm>
                  <a:off x="2677518" y="548846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7" name="Oval 276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8" name="Oval 277"/>
                <p:cNvSpPr>
                  <a:spLocks noChangeAspect="1"/>
                </p:cNvSpPr>
                <p:nvPr/>
              </p:nvSpPr>
              <p:spPr>
                <a:xfrm>
                  <a:off x="3265996" y="56489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9" name="Oval 278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0" name="Oval 279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1" name="Oval 280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2" name="Oval 281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3" name="Oval 282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4" name="Oval 283"/>
                <p:cNvSpPr>
                  <a:spLocks noChangeAspect="1"/>
                </p:cNvSpPr>
                <p:nvPr/>
              </p:nvSpPr>
              <p:spPr>
                <a:xfrm>
                  <a:off x="2829638" y="5691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5" name="Oval 284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6" name="Oval 285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7" name="Oval 286"/>
                <p:cNvSpPr>
                  <a:spLocks noChangeAspect="1"/>
                </p:cNvSpPr>
                <p:nvPr/>
              </p:nvSpPr>
              <p:spPr>
                <a:xfrm>
                  <a:off x="2557033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8" name="Oval 287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9" name="Oval 288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0" name="Oval 289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1" name="Oval 290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2" name="Oval 291"/>
                <p:cNvSpPr>
                  <a:spLocks noChangeAspect="1"/>
                </p:cNvSpPr>
                <p:nvPr/>
              </p:nvSpPr>
              <p:spPr>
                <a:xfrm>
                  <a:off x="3439088" y="61753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3" name="Oval 292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3689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Analytical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39697"/>
          </a:xfrm>
        </p:spPr>
        <p:txBody>
          <a:bodyPr>
            <a:normAutofit/>
          </a:bodyPr>
          <a:lstStyle/>
          <a:p>
            <a:r>
              <a:rPr lang="en-US" dirty="0" smtClean="0"/>
              <a:t>Treatment based on linear approximation of </a:t>
            </a:r>
            <a:r>
              <a:rPr lang="en-US" dirty="0" err="1" smtClean="0"/>
              <a:t>Bassetti</a:t>
            </a:r>
            <a:r>
              <a:rPr lang="en-US" dirty="0" smtClean="0"/>
              <a:t>-Erskine formula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Velocity kick for </a:t>
            </a:r>
            <a:r>
              <a:rPr lang="en-US" dirty="0"/>
              <a:t>ion with mass number </a:t>
            </a:r>
            <a:r>
              <a:rPr lang="en-US" dirty="0" smtClean="0"/>
              <a:t>A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>
              <a:lnSpc>
                <a:spcPct val="150000"/>
              </a:lnSpc>
            </a:pPr>
            <a:endParaRPr lang="en-GB" sz="1500" dirty="0" smtClean="0"/>
          </a:p>
          <a:p>
            <a:pPr lvl="2">
              <a:lnSpc>
                <a:spcPct val="150000"/>
              </a:lnSpc>
            </a:pPr>
            <a:r>
              <a:rPr lang="en-GB" sz="1500" dirty="0" err="1" smtClean="0"/>
              <a:t>N</a:t>
            </a:r>
            <a:r>
              <a:rPr lang="en-GB" sz="1500" baseline="-25000" dirty="0" err="1" smtClean="0"/>
              <a:t>b</a:t>
            </a:r>
            <a:r>
              <a:rPr lang="en-GB" sz="1500" dirty="0" smtClean="0"/>
              <a:t> </a:t>
            </a:r>
            <a:r>
              <a:rPr lang="en-GB" sz="1500" dirty="0"/>
              <a:t>= </a:t>
            </a:r>
            <a:r>
              <a:rPr lang="en-GB" sz="1500" dirty="0" smtClean="0"/>
              <a:t>bunch intensity</a:t>
            </a:r>
            <a:r>
              <a:rPr lang="en-US" sz="1500" dirty="0" smtClean="0"/>
              <a:t>, </a:t>
            </a:r>
            <a:r>
              <a:rPr lang="el-GR" sz="1500" dirty="0"/>
              <a:t>σ</a:t>
            </a:r>
            <a:r>
              <a:rPr lang="en-GB" sz="1500" baseline="-25000" dirty="0" err="1"/>
              <a:t>x,y</a:t>
            </a:r>
            <a:r>
              <a:rPr lang="en-GB" sz="1500" dirty="0"/>
              <a:t> = </a:t>
            </a:r>
            <a:r>
              <a:rPr lang="en-GB" sz="1500" dirty="0" err="1"/>
              <a:t>rms</a:t>
            </a:r>
            <a:r>
              <a:rPr lang="en-GB" sz="1500" dirty="0"/>
              <a:t> transverse beam </a:t>
            </a:r>
            <a:r>
              <a:rPr lang="en-GB" sz="1500" dirty="0" smtClean="0"/>
              <a:t>sizes</a:t>
            </a:r>
            <a:r>
              <a:rPr lang="en-GB" sz="1500" dirty="0"/>
              <a:t>, </a:t>
            </a:r>
            <a:r>
              <a:rPr lang="en-GB" sz="1500" dirty="0" err="1"/>
              <a:t>r</a:t>
            </a:r>
            <a:r>
              <a:rPr lang="en-GB" sz="1500" baseline="-25000" dirty="0" err="1"/>
              <a:t>p</a:t>
            </a:r>
            <a:r>
              <a:rPr lang="en-GB" sz="1500" dirty="0"/>
              <a:t> = classical proton </a:t>
            </a:r>
            <a:r>
              <a:rPr lang="en-GB" sz="1500" dirty="0" smtClean="0"/>
              <a:t>radius</a:t>
            </a:r>
          </a:p>
          <a:p>
            <a:pPr lvl="2">
              <a:lnSpc>
                <a:spcPct val="150000"/>
              </a:lnSpc>
            </a:pPr>
            <a:endParaRPr lang="en-GB" dirty="0" smtClean="0"/>
          </a:p>
          <a:p>
            <a:pPr lvl="1"/>
            <a:r>
              <a:rPr lang="en-GB" dirty="0" smtClean="0"/>
              <a:t>Instability </a:t>
            </a:r>
            <a:r>
              <a:rPr lang="en-GB" dirty="0"/>
              <a:t>rise </a:t>
            </a:r>
            <a:r>
              <a:rPr lang="en-GB" dirty="0" smtClean="0"/>
              <a:t>time</a:t>
            </a:r>
            <a:endParaRPr lang="en-GB" dirty="0"/>
          </a:p>
          <a:p>
            <a:pPr marL="855662" lvl="3" indent="0">
              <a:buNone/>
            </a:pPr>
            <a:endParaRPr lang="en-GB" dirty="0" smtClean="0"/>
          </a:p>
          <a:p>
            <a:pPr lvl="2">
              <a:lnSpc>
                <a:spcPct val="300000"/>
              </a:lnSpc>
            </a:pPr>
            <a:r>
              <a:rPr lang="en-GB" sz="1500" dirty="0"/>
              <a:t>T</a:t>
            </a:r>
            <a:r>
              <a:rPr lang="en-GB" sz="1500" baseline="-25000" dirty="0"/>
              <a:t>b </a:t>
            </a:r>
            <a:r>
              <a:rPr lang="en-GB" sz="1500" dirty="0"/>
              <a:t>= bunch </a:t>
            </a:r>
            <a:r>
              <a:rPr lang="en-GB" sz="1500" dirty="0" smtClean="0"/>
              <a:t>spacing, </a:t>
            </a:r>
            <a:r>
              <a:rPr lang="en-GB" sz="1500" dirty="0" err="1" smtClean="0"/>
              <a:t>n</a:t>
            </a:r>
            <a:r>
              <a:rPr lang="en-GB" sz="1500" baseline="-25000" dirty="0" err="1" smtClean="0"/>
              <a:t>b</a:t>
            </a:r>
            <a:r>
              <a:rPr lang="en-GB" sz="1500" dirty="0" smtClean="0"/>
              <a:t> </a:t>
            </a:r>
            <a:r>
              <a:rPr lang="en-GB" sz="1500" dirty="0"/>
              <a:t>= nr of bunches, P = pressure, </a:t>
            </a:r>
            <a:r>
              <a:rPr lang="el-GR" sz="1500" dirty="0"/>
              <a:t>ω</a:t>
            </a:r>
            <a:r>
              <a:rPr lang="el-GR" sz="1500" baseline="-25000" dirty="0"/>
              <a:t>β</a:t>
            </a:r>
            <a:r>
              <a:rPr lang="en-GB" sz="1500" baseline="-25000" dirty="0"/>
              <a:t> </a:t>
            </a:r>
            <a:r>
              <a:rPr lang="en-GB" sz="1500" dirty="0"/>
              <a:t>= </a:t>
            </a:r>
            <a:r>
              <a:rPr lang="en-GB" sz="1500" dirty="0" err="1"/>
              <a:t>betatron</a:t>
            </a:r>
            <a:r>
              <a:rPr lang="en-GB" sz="1500" dirty="0"/>
              <a:t> </a:t>
            </a:r>
            <a:r>
              <a:rPr lang="en-GB" sz="1500" dirty="0" smtClean="0"/>
              <a:t>frequency</a:t>
            </a:r>
          </a:p>
          <a:p>
            <a:pPr marL="285750" lvl="1" indent="-249238">
              <a:lnSpc>
                <a:spcPct val="120000"/>
              </a:lnSpc>
              <a:buSzPct val="80000"/>
              <a:buFont typeface="Wingdings" charset="2"/>
              <a:buChar char="Ø"/>
            </a:pPr>
            <a:endParaRPr lang="en-GB" dirty="0" smtClean="0"/>
          </a:p>
          <a:p>
            <a:pPr marL="285750" lvl="1" indent="-249238">
              <a:buSzPct val="80000"/>
              <a:buFont typeface="Wingdings" charset="2"/>
              <a:buChar char="Ø"/>
            </a:pPr>
            <a:r>
              <a:rPr lang="en-GB" dirty="0" smtClean="0"/>
              <a:t>Long </a:t>
            </a:r>
            <a:r>
              <a:rPr lang="en-GB" dirty="0"/>
              <a:t>bunch </a:t>
            </a:r>
            <a:r>
              <a:rPr lang="en-GB" dirty="0" smtClean="0"/>
              <a:t>train</a:t>
            </a:r>
            <a:r>
              <a:rPr lang="en-GB" dirty="0"/>
              <a:t>, high </a:t>
            </a:r>
            <a:r>
              <a:rPr lang="en-GB" dirty="0" smtClean="0"/>
              <a:t>intensity, small beam </a:t>
            </a:r>
            <a:r>
              <a:rPr lang="en-GB" dirty="0" smtClean="0">
                <a:sym typeface="Wingdings"/>
              </a:rPr>
              <a:t> short rise time </a:t>
            </a:r>
            <a:endParaRPr lang="en-GB" dirty="0"/>
          </a:p>
          <a:p>
            <a:pPr>
              <a:lnSpc>
                <a:spcPct val="150000"/>
              </a:lnSpc>
            </a:pPr>
            <a:endParaRPr lang="en-GB" dirty="0"/>
          </a:p>
          <a:p>
            <a:pPr lvl="3"/>
            <a:endParaRPr lang="en-GB" dirty="0"/>
          </a:p>
          <a:p>
            <a:pPr lvl="2">
              <a:lnSpc>
                <a:spcPct val="150000"/>
              </a:lnSpc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05" b="-5623"/>
          <a:stretch/>
        </p:blipFill>
        <p:spPr>
          <a:xfrm>
            <a:off x="3524448" y="2056468"/>
            <a:ext cx="3603745" cy="6042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448" y="3591771"/>
            <a:ext cx="4065106" cy="7462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31478" y="5938525"/>
            <a:ext cx="5091043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</a:rPr>
              <a:t>Fast beam-ion instability. I. Linear theory and simulations</a:t>
            </a:r>
          </a:p>
          <a:p>
            <a:r>
              <a:rPr lang="en-GB" sz="1400" dirty="0" err="1">
                <a:latin typeface="Calibri Light" panose="020F0302020204030204" pitchFamily="34" charset="0"/>
              </a:rPr>
              <a:t>Raubenheimer</a:t>
            </a:r>
            <a:r>
              <a:rPr lang="en-GB" sz="1400" dirty="0">
                <a:latin typeface="Calibri Light" panose="020F0302020204030204" pitchFamily="34" charset="0"/>
              </a:rPr>
              <a:t> </a:t>
            </a:r>
            <a:r>
              <a:rPr lang="en-GB" sz="1400" i="1" dirty="0">
                <a:latin typeface="Calibri Light" panose="020F0302020204030204" pitchFamily="34" charset="0"/>
              </a:rPr>
              <a:t>et al.</a:t>
            </a:r>
            <a:r>
              <a:rPr lang="en-GB" sz="1400" dirty="0">
                <a:latin typeface="Calibri Light" panose="020F0302020204030204" pitchFamily="34" charset="0"/>
              </a:rPr>
              <a:t> Phys. Rev. E 52, 5, 5487 </a:t>
            </a:r>
          </a:p>
        </p:txBody>
      </p:sp>
    </p:spTree>
    <p:extLst>
      <p:ext uri="{BB962C8B-B14F-4D97-AF65-F5344CB8AC3E}">
        <p14:creationId xmlns:p14="http://schemas.microsoft.com/office/powerpoint/2010/main" val="1259908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Observed in several machines under </a:t>
            </a:r>
            <a:r>
              <a:rPr lang="en-US" dirty="0" smtClean="0"/>
              <a:t>vacuum </a:t>
            </a:r>
            <a:r>
              <a:rPr lang="en-US" dirty="0"/>
              <a:t>degradation</a:t>
            </a:r>
            <a:endParaRPr lang="en-GB" dirty="0" smtClean="0"/>
          </a:p>
          <a:p>
            <a:r>
              <a:rPr lang="en-GB" dirty="0" smtClean="0"/>
              <a:t>Measurements </a:t>
            </a:r>
            <a:r>
              <a:rPr lang="en-GB" dirty="0"/>
              <a:t>at </a:t>
            </a:r>
            <a:r>
              <a:rPr lang="en-GB" dirty="0" smtClean="0"/>
              <a:t>CESR-TA </a:t>
            </a:r>
            <a:r>
              <a:rPr lang="en-GB" dirty="0"/>
              <a:t>(Dec. 2013, Apr 2014)</a:t>
            </a:r>
          </a:p>
          <a:p>
            <a:pPr lvl="1"/>
            <a:r>
              <a:rPr lang="en-GB" dirty="0"/>
              <a:t>Varying ion species, pressure, bunch charge, train structure, feedback etc.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31478" y="6082084"/>
            <a:ext cx="5091043" cy="3077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 Light" panose="020F0302020204030204" pitchFamily="34" charset="0"/>
              </a:rPr>
              <a:t>A</a:t>
            </a:r>
            <a:r>
              <a:rPr lang="en-GB" sz="1400" dirty="0">
                <a:latin typeface="Calibri Light" panose="020F0302020204030204" pitchFamily="34" charset="0"/>
              </a:rPr>
              <a:t>. Chatterjee </a:t>
            </a:r>
            <a:r>
              <a:rPr lang="en-GB" sz="1400" i="1" dirty="0" smtClean="0">
                <a:latin typeface="Calibri Light" panose="020F0302020204030204" pitchFamily="34" charset="0"/>
              </a:rPr>
              <a:t>et al</a:t>
            </a:r>
            <a:r>
              <a:rPr lang="en-GB" sz="1400" dirty="0">
                <a:latin typeface="Calibri Light" panose="020F0302020204030204" pitchFamily="34" charset="0"/>
              </a:rPr>
              <a:t>. </a:t>
            </a:r>
            <a:r>
              <a:rPr lang="tr-TR" sz="1400" dirty="0" err="1">
                <a:latin typeface="Calibri Light" panose="020F0302020204030204" pitchFamily="34" charset="0"/>
              </a:rPr>
              <a:t>Phys</a:t>
            </a:r>
            <a:r>
              <a:rPr lang="tr-TR" sz="1400" dirty="0" smtClean="0">
                <a:latin typeface="Calibri Light" panose="020F0302020204030204" pitchFamily="34" charset="0"/>
              </a:rPr>
              <a:t>. </a:t>
            </a:r>
            <a:r>
              <a:rPr lang="tr-TR" sz="1400" dirty="0" err="1" smtClean="0">
                <a:latin typeface="Calibri Light" panose="020F0302020204030204" pitchFamily="34" charset="0"/>
              </a:rPr>
              <a:t>Rev</a:t>
            </a:r>
            <a:r>
              <a:rPr lang="tr-TR" sz="1400" dirty="0" smtClean="0">
                <a:latin typeface="Calibri Light" panose="020F0302020204030204" pitchFamily="34" charset="0"/>
              </a:rPr>
              <a:t>. ST </a:t>
            </a:r>
            <a:r>
              <a:rPr lang="tr-TR" sz="1400" dirty="0" err="1">
                <a:latin typeface="Calibri Light" panose="020F0302020204030204" pitchFamily="34" charset="0"/>
              </a:rPr>
              <a:t>Accel</a:t>
            </a:r>
            <a:r>
              <a:rPr lang="tr-TR" sz="1400" dirty="0" smtClean="0">
                <a:latin typeface="Calibri Light" panose="020F0302020204030204" pitchFamily="34" charset="0"/>
              </a:rPr>
              <a:t>. </a:t>
            </a:r>
            <a:r>
              <a:rPr lang="tr-TR" sz="1400" dirty="0" err="1" smtClean="0">
                <a:latin typeface="Calibri Light" panose="020F0302020204030204" pitchFamily="34" charset="0"/>
              </a:rPr>
              <a:t>Beams</a:t>
            </a:r>
            <a:r>
              <a:rPr lang="tr-TR" sz="1400" dirty="0" smtClean="0">
                <a:latin typeface="Calibri Light" panose="020F0302020204030204" pitchFamily="34" charset="0"/>
              </a:rPr>
              <a:t> </a:t>
            </a:r>
            <a:r>
              <a:rPr lang="tr-TR" sz="1400" dirty="0">
                <a:latin typeface="Calibri Light" panose="020F0302020204030204" pitchFamily="34" charset="0"/>
              </a:rPr>
              <a:t>18 (2015) 6, 064402 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pic>
        <p:nvPicPr>
          <p:cNvPr id="5" name="Picture 4" descr="Screen Shot 2016-02-06 at 21.54.05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172" y="2480601"/>
            <a:ext cx="4682435" cy="3427895"/>
          </a:xfrm>
          <a:prstGeom prst="rect">
            <a:avLst/>
          </a:prstGeom>
        </p:spPr>
      </p:pic>
      <p:pic>
        <p:nvPicPr>
          <p:cNvPr id="6" name="Picture 5" descr="Screen Shot 2016-02-06 at 21.55.0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892" y="2374353"/>
            <a:ext cx="4711238" cy="350824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0571" y="2231560"/>
            <a:ext cx="145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cs typeface="Calibri Light"/>
              </a:rPr>
              <a:t>F</a:t>
            </a:r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  <a:cs typeface="Calibri Light"/>
              </a:rPr>
              <a:t>eedback on</a:t>
            </a:r>
            <a:endParaRPr lang="en-US" sz="1200" dirty="0">
              <a:solidFill>
                <a:schemeClr val="bg2">
                  <a:lumMod val="10000"/>
                </a:schemeClr>
              </a:solidFill>
              <a:cs typeface="Calibri Light"/>
            </a:endParaRPr>
          </a:p>
        </p:txBody>
      </p:sp>
      <p:pic>
        <p:nvPicPr>
          <p:cNvPr id="13" name="Picture 12" descr="Screen Shot 2016-02-06 at 21.54.05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3" t="21771" r="82122" b="74363"/>
          <a:stretch/>
        </p:blipFill>
        <p:spPr>
          <a:xfrm>
            <a:off x="488723" y="2329318"/>
            <a:ext cx="238538" cy="1325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15885" y="2231560"/>
            <a:ext cx="145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cs typeface="Calibri Light"/>
              </a:rPr>
              <a:t>F</a:t>
            </a:r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  <a:cs typeface="Calibri Light"/>
              </a:rPr>
              <a:t>eedback on</a:t>
            </a:r>
            <a:endParaRPr lang="en-US" sz="1200" dirty="0">
              <a:solidFill>
                <a:schemeClr val="bg2">
                  <a:lumMod val="10000"/>
                </a:schemeClr>
              </a:solidFill>
              <a:cs typeface="Calibri Light"/>
            </a:endParaRPr>
          </a:p>
        </p:txBody>
      </p:sp>
      <p:pic>
        <p:nvPicPr>
          <p:cNvPr id="17" name="Picture 16" descr="Screen Shot 2016-02-06 at 21.55.02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67" t="84111" r="26557" b="12741"/>
          <a:stretch/>
        </p:blipFill>
        <p:spPr>
          <a:xfrm>
            <a:off x="4978670" y="2319135"/>
            <a:ext cx="248530" cy="11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03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Simulation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Simulation with s</a:t>
            </a:r>
            <a:r>
              <a:rPr lang="en-GB" dirty="0" err="1"/>
              <a:t>trong</a:t>
            </a:r>
            <a:r>
              <a:rPr lang="en-GB" dirty="0"/>
              <a:t>-strong 2D macro-particle multi-bunch tracking code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Aim to estimate the effect of parameters on instability rise-time</a:t>
            </a:r>
          </a:p>
          <a:p>
            <a:pPr lvl="1"/>
            <a:r>
              <a:rPr lang="en-GB" dirty="0" smtClean="0"/>
              <a:t>Beam parameters: intensity, </a:t>
            </a:r>
            <a:r>
              <a:rPr lang="en-GB" dirty="0" err="1" smtClean="0"/>
              <a:t>emittance</a:t>
            </a:r>
            <a:r>
              <a:rPr lang="en-GB" dirty="0" smtClean="0"/>
              <a:t>, etc. </a:t>
            </a:r>
          </a:p>
          <a:p>
            <a:pPr lvl="1"/>
            <a:r>
              <a:rPr lang="en-GB" dirty="0" smtClean="0"/>
              <a:t>Constraints for vacuum pressure and composition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Relevant for several possible future projects at CERN</a:t>
            </a:r>
          </a:p>
          <a:p>
            <a:pPr lvl="1"/>
            <a:r>
              <a:rPr lang="en-GB" dirty="0" smtClean="0"/>
              <a:t>CLIC (Compact Linear Collider)</a:t>
            </a:r>
          </a:p>
          <a:p>
            <a:pPr lvl="1"/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, FCC-he (Future Circular </a:t>
            </a:r>
            <a:r>
              <a:rPr lang="en-GB" dirty="0"/>
              <a:t>C</a:t>
            </a:r>
            <a:r>
              <a:rPr lang="en-GB" dirty="0" smtClean="0"/>
              <a:t>ollider)</a:t>
            </a:r>
          </a:p>
          <a:p>
            <a:pPr lvl="1"/>
            <a:r>
              <a:rPr lang="fi-FI" dirty="0" err="1" smtClean="0"/>
              <a:t>LHeC</a:t>
            </a:r>
            <a:r>
              <a:rPr lang="fi-FI" dirty="0" smtClean="0"/>
              <a:t> (</a:t>
            </a:r>
            <a:r>
              <a:rPr lang="fi-FI" dirty="0" err="1" smtClean="0"/>
              <a:t>Large</a:t>
            </a:r>
            <a:r>
              <a:rPr lang="fi-FI" dirty="0" smtClean="0"/>
              <a:t> </a:t>
            </a:r>
            <a:r>
              <a:rPr lang="fi-FI" dirty="0" err="1"/>
              <a:t>H</a:t>
            </a:r>
            <a:r>
              <a:rPr lang="fi-FI" dirty="0" err="1" smtClean="0"/>
              <a:t>adron</a:t>
            </a:r>
            <a:r>
              <a:rPr lang="fi-FI" dirty="0" smtClean="0"/>
              <a:t> </a:t>
            </a:r>
            <a:r>
              <a:rPr lang="fi-FI" dirty="0" err="1"/>
              <a:t>E</a:t>
            </a:r>
            <a:r>
              <a:rPr lang="fi-FI" dirty="0" err="1" smtClean="0"/>
              <a:t>lectron</a:t>
            </a:r>
            <a:r>
              <a:rPr lang="fi-FI" dirty="0" smtClean="0"/>
              <a:t> </a:t>
            </a:r>
            <a:r>
              <a:rPr lang="fi-FI" dirty="0" err="1" smtClean="0"/>
              <a:t>Collider</a:t>
            </a:r>
            <a:r>
              <a:rPr lang="fi-FI" dirty="0" smtClean="0"/>
              <a:t>)</a:t>
            </a:r>
            <a:endParaRPr lang="en-US" dirty="0" smtClean="0"/>
          </a:p>
          <a:p>
            <a:pPr marL="36512" indent="0">
              <a:buNone/>
            </a:pPr>
            <a:r>
              <a:rPr lang="en-US" dirty="0" smtClean="0"/>
              <a:t> </a:t>
            </a:r>
          </a:p>
          <a:p>
            <a:pPr lvl="1"/>
            <a:endParaRPr lang="en-GB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pic>
        <p:nvPicPr>
          <p:cNvPr id="8" name="Picture 7" descr="logo-FCC-0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633" y="4906267"/>
            <a:ext cx="2705100" cy="1130300"/>
          </a:xfrm>
          <a:prstGeom prst="rect">
            <a:avLst/>
          </a:prstGeom>
        </p:spPr>
      </p:pic>
      <p:pic>
        <p:nvPicPr>
          <p:cNvPr id="9" name="Picture 8" descr="CLIC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16" y="4557680"/>
            <a:ext cx="1827475" cy="1827475"/>
          </a:xfrm>
          <a:prstGeom prst="rect">
            <a:avLst/>
          </a:prstGeom>
        </p:spPr>
      </p:pic>
      <p:pic>
        <p:nvPicPr>
          <p:cNvPr id="10" name="Picture 9" descr="LogoLHeC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792" y="3687268"/>
            <a:ext cx="4617798" cy="356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40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Simulation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 smtClean="0"/>
              <a:t>machine lattice is divided into a number of interaction points (IP)</a:t>
            </a:r>
          </a:p>
          <a:p>
            <a:pPr lvl="1"/>
            <a:r>
              <a:rPr lang="en-GB" dirty="0"/>
              <a:t>An electron bunch train is tracked through the </a:t>
            </a:r>
            <a:r>
              <a:rPr lang="en-GB" dirty="0" smtClean="0"/>
              <a:t>lattice</a:t>
            </a:r>
          </a:p>
          <a:p>
            <a:pPr lvl="1"/>
            <a:r>
              <a:rPr lang="en-GB" dirty="0" smtClean="0"/>
              <a:t>In every IP, the beam-ion interaction is simulated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115078" y="3053975"/>
            <a:ext cx="4926647" cy="1986861"/>
          </a:xfrm>
          <a:prstGeom prst="ellipse">
            <a:avLst/>
          </a:prstGeom>
          <a:noFill/>
          <a:ln w="38100" cap="rnd" cmpd="sng">
            <a:solidFill>
              <a:schemeClr val="tx1">
                <a:lumMod val="40000"/>
                <a:lumOff val="6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034652" y="2956680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746165" y="2966922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431175" y="3053974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054731" y="3207826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596346" y="3447507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944421" y="3933753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596346" y="4439402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54731" y="4700106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431175" y="4834468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746165" y="4943541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034652" y="4931762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767131" y="3207826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279129" y="4380770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79129" y="3507420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767131" y="4700106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369956" y="4843714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369956" y="3052980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017774" y="3933753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328986" y="2618073"/>
            <a:ext cx="471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IP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76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Simulation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every interaction point, the beam is passed bunch by bunch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08/02/2016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327902"/>
              </p:ext>
            </p:extLst>
          </p:nvPr>
        </p:nvGraphicFramePr>
        <p:xfrm>
          <a:off x="1871952" y="2238499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123648" y="4864286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06421" y="4536853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sp>
        <p:nvSpPr>
          <p:cNvPr id="14" name="Oval 13"/>
          <p:cNvSpPr/>
          <p:nvPr/>
        </p:nvSpPr>
        <p:spPr>
          <a:xfrm>
            <a:off x="-572815" y="4866271"/>
            <a:ext cx="1261692" cy="11997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TWIICE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28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Lotta_whi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11597</TotalTime>
  <Words>1437</Words>
  <Application>Microsoft Macintosh PowerPoint</Application>
  <PresentationFormat>On-screen Show (4:3)</PresentationFormat>
  <Paragraphs>305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CERN_Lotta_white</vt:lpstr>
      <vt:lpstr>Progress on macro-particle simulations of fast beam-ion instabilities in the framework of the PyHEADTAIL code</vt:lpstr>
      <vt:lpstr>Outline</vt:lpstr>
      <vt:lpstr>Fast beam-ion instability</vt:lpstr>
      <vt:lpstr>Fast beam-ion instability</vt:lpstr>
      <vt:lpstr>Analytical results</vt:lpstr>
      <vt:lpstr>Observations</vt:lpstr>
      <vt:lpstr>Simulation studies</vt:lpstr>
      <vt:lpstr>Simulation outline</vt:lpstr>
      <vt:lpstr>Simulation outline</vt:lpstr>
      <vt:lpstr>Simulation outline</vt:lpstr>
      <vt:lpstr>Simulation outline</vt:lpstr>
      <vt:lpstr>Simulation codes</vt:lpstr>
      <vt:lpstr>Recent work on FASTION </vt:lpstr>
      <vt:lpstr>PyECLOUD</vt:lpstr>
      <vt:lpstr>PyHEADTAIL</vt:lpstr>
      <vt:lpstr>PyHEADTAIL coupled to PyECLOUD</vt:lpstr>
      <vt:lpstr>Ion simulations with PyECLOUD and PyHEADTAIL</vt:lpstr>
      <vt:lpstr>Progress</vt:lpstr>
      <vt:lpstr>Benefits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Lotta Maria Mether</dc:creator>
  <cp:lastModifiedBy>Lotta Mether</cp:lastModifiedBy>
  <cp:revision>143</cp:revision>
  <dcterms:created xsi:type="dcterms:W3CDTF">2014-11-10T10:02:19Z</dcterms:created>
  <dcterms:modified xsi:type="dcterms:W3CDTF">2016-02-08T14:50:02Z</dcterms:modified>
</cp:coreProperties>
</file>