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tmp" ContentType="image/p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335" r:id="rId3"/>
    <p:sldId id="336" r:id="rId4"/>
    <p:sldId id="337" r:id="rId5"/>
    <p:sldId id="281" r:id="rId6"/>
    <p:sldId id="342" r:id="rId7"/>
    <p:sldId id="289" r:id="rId8"/>
    <p:sldId id="325" r:id="rId9"/>
    <p:sldId id="291" r:id="rId10"/>
    <p:sldId id="292" r:id="rId11"/>
    <p:sldId id="346" r:id="rId12"/>
    <p:sldId id="328" r:id="rId13"/>
    <p:sldId id="345" r:id="rId14"/>
    <p:sldId id="306" r:id="rId15"/>
    <p:sldId id="344" r:id="rId16"/>
    <p:sldId id="343" r:id="rId17"/>
    <p:sldId id="315" r:id="rId18"/>
    <p:sldId id="347" r:id="rId19"/>
    <p:sldId id="341" r:id="rId20"/>
    <p:sldId id="332" r:id="rId21"/>
    <p:sldId id="333" r:id="rId22"/>
    <p:sldId id="334" r:id="rId23"/>
    <p:sldId id="338" r:id="rId24"/>
    <p:sldId id="339" r:id="rId25"/>
    <p:sldId id="340" r:id="rId26"/>
    <p:sldId id="284" r:id="rId27"/>
  </p:sldIdLst>
  <p:sldSz cx="9144000" cy="6858000" type="screen4x3"/>
  <p:notesSz cx="9928225" cy="6797675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864">
          <p15:clr>
            <a:srgbClr val="A4A3A4"/>
          </p15:clr>
        </p15:guide>
        <p15:guide id="2" pos="576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5D3E"/>
    <a:srgbClr val="FF0000"/>
    <a:srgbClr val="008000"/>
    <a:srgbClr val="33CC33"/>
    <a:srgbClr val="657BD4"/>
    <a:srgbClr val="4F19E7"/>
    <a:srgbClr val="FF3737"/>
    <a:srgbClr val="3FE143"/>
    <a:srgbClr val="002A7E"/>
    <a:srgbClr val="062C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23" autoAdjust="0"/>
    <p:restoredTop sz="99420" autoAdjust="0"/>
  </p:normalViewPr>
  <p:slideViewPr>
    <p:cSldViewPr snapToGrid="0">
      <p:cViewPr varScale="1">
        <p:scale>
          <a:sx n="111" d="100"/>
          <a:sy n="111" d="100"/>
        </p:scale>
        <p:origin x="-1232" y="-112"/>
      </p:cViewPr>
      <p:guideLst>
        <p:guide orient="horz" pos="864"/>
        <p:guide pos="576"/>
      </p:guideLst>
    </p:cSldViewPr>
  </p:slideViewPr>
  <p:outlineViewPr>
    <p:cViewPr>
      <p:scale>
        <a:sx n="33" d="100"/>
        <a:sy n="33" d="100"/>
      </p:scale>
      <p:origin x="0" y="28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5" d="100"/>
          <a:sy n="125" d="100"/>
        </p:scale>
        <p:origin x="-1746" y="-84"/>
      </p:cViewPr>
      <p:guideLst>
        <p:guide orient="horz" pos="2141"/>
        <p:guide pos="3127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1"/>
            <a:ext cx="4302544" cy="33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687" y="1"/>
            <a:ext cx="4302544" cy="33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" y="6458232"/>
            <a:ext cx="4302544" cy="33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687" y="6458232"/>
            <a:ext cx="4302544" cy="33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CFCF9EDA-EFA6-4253-8994-803BAA0DE1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6348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1"/>
            <a:ext cx="4302544" cy="33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687" y="1"/>
            <a:ext cx="4302544" cy="33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8663" y="511175"/>
            <a:ext cx="3397250" cy="2547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5488" y="3228021"/>
            <a:ext cx="7277257" cy="3059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6458232"/>
            <a:ext cx="4302544" cy="33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687" y="6458232"/>
            <a:ext cx="4302544" cy="33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9BCA9A7B-F6C4-487B-ACDE-DAE6CA17DE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5950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CA9A7B-F6C4-487B-ACDE-DAE6CA17DE72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12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2" y="0"/>
            <a:ext cx="7425783" cy="89288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892885"/>
            <a:ext cx="1943100" cy="5050714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03642"/>
            <a:ext cx="5676900" cy="503995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2" y="1"/>
            <a:ext cx="7436541" cy="89288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524000"/>
            <a:ext cx="38100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770989" y="6636759"/>
            <a:ext cx="3920268" cy="231289"/>
          </a:xfrm>
        </p:spPr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658761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rgbClr val="07327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12738" indent="-312738">
              <a:defRPr sz="2200"/>
            </a:lvl1pPr>
            <a:lvl2pPr marL="623888" indent="-174625">
              <a:defRPr>
                <a:solidFill>
                  <a:srgbClr val="657BD4"/>
                </a:solidFill>
              </a:defRPr>
            </a:lvl2pPr>
            <a:lvl3pPr marL="898525" indent="-184150">
              <a:buSzPct val="75000"/>
              <a:defRPr/>
            </a:lvl3pPr>
            <a:lvl4pPr marL="1166813" indent="-228600">
              <a:defRPr sz="1600"/>
            </a:lvl4pPr>
            <a:lvl5pPr marL="1349375" indent="-179388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3" y="7953"/>
            <a:ext cx="7404268" cy="88493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419600"/>
          </a:xfrm>
        </p:spPr>
        <p:txBody>
          <a:bodyPr/>
          <a:lstStyle>
            <a:lvl1pPr>
              <a:defRPr sz="2400" b="1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419600"/>
          </a:xfrm>
        </p:spPr>
        <p:txBody>
          <a:bodyPr/>
          <a:lstStyle>
            <a:lvl1pPr>
              <a:defRPr sz="2400" b="1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364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0857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24263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90857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24263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2" y="1"/>
            <a:ext cx="7425783" cy="90364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853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92885"/>
            <a:ext cx="5111750" cy="57389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08499"/>
            <a:ext cx="3008313" cy="45448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080308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9248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647046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6" Type="http://schemas.openxmlformats.org/officeDocument/2006/relationships/image" Target="../media/image3.png"/><Relationship Id="rId17" Type="http://schemas.openxmlformats.org/officeDocument/2006/relationships/image" Target="../media/image4.png"/><Relationship Id="rId18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641691"/>
            <a:ext cx="9144000" cy="216309"/>
          </a:xfrm>
          <a:prstGeom prst="rect">
            <a:avLst/>
          </a:prstGeom>
          <a:solidFill>
            <a:srgbClr val="07327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15200" y="6637468"/>
            <a:ext cx="1828799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Tx/>
              <a:buNone/>
              <a:defRPr sz="1400">
                <a:solidFill>
                  <a:schemeClr val="bg1">
                    <a:lumMod val="95000"/>
                  </a:schemeClr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1576" y="6626710"/>
            <a:ext cx="1143000" cy="231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Tx/>
              <a:buNone/>
              <a:defRPr sz="1400" b="1">
                <a:solidFill>
                  <a:schemeClr val="bg1">
                    <a:lumMod val="95000"/>
                  </a:schemeClr>
                </a:solidFill>
                <a:latin typeface="Helvetica"/>
              </a:defRPr>
            </a:lvl1pPr>
          </a:lstStyle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Rectangle 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1" name="Picture 1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847450" cy="87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Placeholder 13"/>
          <p:cNvSpPr>
            <a:spLocks noGrp="1"/>
          </p:cNvSpPr>
          <p:nvPr>
            <p:ph type="title"/>
          </p:nvPr>
        </p:nvSpPr>
        <p:spPr>
          <a:xfrm>
            <a:off x="880844" y="0"/>
            <a:ext cx="7358232" cy="835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770989" y="6636759"/>
            <a:ext cx="3920268" cy="231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None/>
              <a:defRPr sz="1400">
                <a:solidFill>
                  <a:schemeClr val="bg1">
                    <a:lumMod val="9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ABP Group Meeting</a:t>
            </a:r>
            <a:endParaRPr lang="en-US" dirty="0"/>
          </a:p>
        </p:txBody>
      </p:sp>
      <p:pic>
        <p:nvPicPr>
          <p:cNvPr id="1026" name="Picture 2" descr="http://www.google.ch/url?sa=i&amp;source=images&amp;cd=&amp;docid=frEliQrsHslOHM&amp;tbnid=zGhPM48Z3K_R7M:&amp;ved=0CAUQjBwwAA&amp;url=http%3A%2F%2Fwww.fluka.org%2Fwebsite_common%2Fimages%2Fprojects%2Flogo_lhc.png&amp;ei=rMy5Ud_BFdPn7AaOtICoBg&amp;psig=AFQjCNHs2M0S7N6gzJCzsgILLwBgMGrT2Q&amp;ust=1371217452397673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915" y="0"/>
            <a:ext cx="914084" cy="871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8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66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66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66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66"/>
          </a:solidFill>
          <a:latin typeface="Helvetic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9pPr>
    </p:titleStyle>
    <p:bodyStyle>
      <a:lvl1pPr marL="404813" indent="-404813" algn="l" rtl="0" eaLnBrk="0" fontAlgn="base" hangingPunct="0">
        <a:spcBef>
          <a:spcPct val="0"/>
        </a:spcBef>
        <a:spcAft>
          <a:spcPct val="0"/>
        </a:spcAft>
        <a:buBlip>
          <a:blip r:embed="rId16"/>
        </a:buBlip>
        <a:defRPr sz="2400">
          <a:solidFill>
            <a:srgbClr val="40458C"/>
          </a:solidFill>
          <a:latin typeface="+mn-lt"/>
          <a:ea typeface="+mn-ea"/>
          <a:cs typeface="+mn-cs"/>
        </a:defRPr>
      </a:lvl1pPr>
      <a:lvl2pPr marL="804863" indent="-28575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lang="en-US" sz="2000" b="0" dirty="0" smtClean="0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2pPr>
      <a:lvl3pPr marL="1147763" indent="-228600" algn="l" rtl="0" eaLnBrk="0" fontAlgn="base" hangingPunct="0">
        <a:spcBef>
          <a:spcPct val="0"/>
        </a:spcBef>
        <a:spcAft>
          <a:spcPct val="0"/>
        </a:spcAft>
        <a:buSzPct val="60000"/>
        <a:buBlip>
          <a:blip r:embed="rId17"/>
        </a:buBlip>
        <a:defRPr>
          <a:solidFill>
            <a:srgbClr val="40458C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40458C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200">
          <a:solidFill>
            <a:srgbClr val="40458C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m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282933" y="978225"/>
            <a:ext cx="8496197" cy="2999158"/>
          </a:xfrm>
        </p:spPr>
        <p:txBody>
          <a:bodyPr>
            <a:normAutofit/>
          </a:bodyPr>
          <a:lstStyle/>
          <a:p>
            <a:pPr algn="l"/>
            <a: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 online modeling 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ark IV</a:t>
            </a:r>
          </a:p>
        </p:txBody>
      </p:sp>
      <p:sp>
        <p:nvSpPr>
          <p:cNvPr id="6147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>
          <a:xfrm>
            <a:off x="393195" y="3791238"/>
            <a:ext cx="8290315" cy="2250095"/>
          </a:xfrm>
        </p:spPr>
        <p:txBody>
          <a:bodyPr/>
          <a:lstStyle/>
          <a:p>
            <a:pPr algn="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Piotr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Skowroński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Tobias Persson</a:t>
            </a:r>
          </a:p>
          <a:p>
            <a:pPr algn="r"/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Agnieszka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Szczotka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Jaime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Coello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de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Portugal</a:t>
            </a:r>
          </a:p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Lukas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Malina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r"/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Mattias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Fjellstrom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r"/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Jonne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Moeskops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15200" y="6637468"/>
            <a:ext cx="1828799" cy="228600"/>
          </a:xfrm>
        </p:spPr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70989" y="6636759"/>
            <a:ext cx="3920268" cy="231289"/>
          </a:xfrm>
        </p:spPr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1576" y="6637866"/>
            <a:ext cx="1143000" cy="203199"/>
          </a:xfrm>
        </p:spPr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GUI / Predictor tool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769" y="818646"/>
            <a:ext cx="7772400" cy="4935415"/>
          </a:xfrm>
        </p:spPr>
        <p:txBody>
          <a:bodyPr/>
          <a:lstStyle/>
          <a:p>
            <a:r>
              <a:rPr lang="en-US" dirty="0"/>
              <a:t>Plotting and comparing selected models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38" y="1533277"/>
            <a:ext cx="7136606" cy="45993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44476" y="546915"/>
            <a:ext cx="3246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pt-BR" b="0" dirty="0">
                <a:solidFill>
                  <a:srgbClr val="FF0000"/>
                </a:solidFill>
              </a:rPr>
              <a:t>Jaime </a:t>
            </a:r>
            <a:r>
              <a:rPr lang="pt-BR" b="0" dirty="0" smtClean="0">
                <a:solidFill>
                  <a:srgbClr val="FF0000"/>
                </a:solidFill>
              </a:rPr>
              <a:t>Coello de </a:t>
            </a:r>
            <a:r>
              <a:rPr lang="pt-BR" b="0" dirty="0">
                <a:solidFill>
                  <a:srgbClr val="FF0000"/>
                </a:solidFill>
              </a:rPr>
              <a:t>Portugal</a:t>
            </a:r>
            <a:r>
              <a:rPr lang="en-US" b="0" dirty="0" smtClean="0">
                <a:solidFill>
                  <a:srgbClr val="FF0000"/>
                </a:solidFill>
              </a:rPr>
              <a:t> 		</a:t>
            </a:r>
          </a:p>
        </p:txBody>
      </p:sp>
    </p:spTree>
    <p:extLst>
      <p:ext uri="{BB962C8B-B14F-4D97-AF65-F5344CB8AC3E}">
        <p14:creationId xmlns:p14="http://schemas.microsoft.com/office/powerpoint/2010/main" val="4112157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GUI / Predictor tool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769" y="818646"/>
            <a:ext cx="7772400" cy="4935415"/>
          </a:xfrm>
        </p:spPr>
        <p:txBody>
          <a:bodyPr/>
          <a:lstStyle/>
          <a:p>
            <a:r>
              <a:rPr lang="en-US" dirty="0"/>
              <a:t>Plotting and comparing selected models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07184" y="524031"/>
            <a:ext cx="3246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pt-BR" b="0" dirty="0">
                <a:solidFill>
                  <a:srgbClr val="FF0000"/>
                </a:solidFill>
              </a:rPr>
              <a:t>Jaime </a:t>
            </a:r>
            <a:r>
              <a:rPr lang="pt-BR" b="0" dirty="0" smtClean="0">
                <a:solidFill>
                  <a:srgbClr val="FF0000"/>
                </a:solidFill>
              </a:rPr>
              <a:t>Coello de </a:t>
            </a:r>
            <a:r>
              <a:rPr lang="pt-BR" b="0" dirty="0">
                <a:solidFill>
                  <a:srgbClr val="FF0000"/>
                </a:solidFill>
              </a:rPr>
              <a:t>Portugal</a:t>
            </a:r>
            <a:r>
              <a:rPr lang="en-US" b="0" dirty="0" smtClean="0">
                <a:solidFill>
                  <a:srgbClr val="FF0000"/>
                </a:solidFill>
              </a:rPr>
              <a:t> 	</a:t>
            </a:r>
          </a:p>
        </p:txBody>
      </p:sp>
      <p:pic>
        <p:nvPicPr>
          <p:cNvPr id="9" name="Picture 8" descr="TuneChromaBBgu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88" y="1374878"/>
            <a:ext cx="6532653" cy="5219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133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825190"/>
          </a:xfrm>
        </p:spPr>
        <p:txBody>
          <a:bodyPr/>
          <a:lstStyle/>
          <a:p>
            <a:r>
              <a:rPr lang="en-US" dirty="0"/>
              <a:t>GUI / Predictor tool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769" y="988741"/>
            <a:ext cx="7772400" cy="4696952"/>
          </a:xfrm>
        </p:spPr>
        <p:txBody>
          <a:bodyPr/>
          <a:lstStyle/>
          <a:p>
            <a:r>
              <a:rPr lang="en-US" dirty="0" smtClean="0"/>
              <a:t>The models and output files are left in the directory and can be further modified </a:t>
            </a:r>
            <a:r>
              <a:rPr lang="en-US" dirty="0"/>
              <a:t>and analyzed </a:t>
            </a:r>
            <a:r>
              <a:rPr lang="en-US" dirty="0" smtClean="0"/>
              <a:t>manually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GUI application can be used to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quickly </a:t>
            </a:r>
            <a:r>
              <a:rPr lang="en-US" dirty="0" smtClean="0"/>
              <a:t>bootstrap a model to further continue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with custom analyses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7" name="Picture 6" descr="bbguidi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7006"/>
            <a:ext cx="9144000" cy="1028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859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Chroma GUI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708" y="1173620"/>
            <a:ext cx="7772400" cy="4419600"/>
          </a:xfrm>
        </p:spPr>
        <p:txBody>
          <a:bodyPr/>
          <a:lstStyle/>
          <a:p>
            <a:r>
              <a:rPr lang="en-GB" dirty="0" smtClean="0"/>
              <a:t>A dedicated application to study chromaticity </a:t>
            </a:r>
            <a:br>
              <a:rPr lang="en-GB" dirty="0" smtClean="0"/>
            </a:br>
            <a:r>
              <a:rPr lang="en-GB" dirty="0" smtClean="0"/>
              <a:t>in function of </a:t>
            </a:r>
            <a:r>
              <a:rPr lang="en-GB" dirty="0" err="1" smtClean="0"/>
              <a:t>octupole</a:t>
            </a:r>
            <a:r>
              <a:rPr lang="en-GB" dirty="0" smtClean="0"/>
              <a:t> current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1027" name="Picture 3" descr="\\cern.ch\dfs\Users\s\skowron\Public\Presentations\LHC\725\orbitB1_orb_MOmis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423" y="2004710"/>
            <a:ext cx="3956050" cy="2967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.ch\dfs\Users\s\skowron\Public\Presentations\LHC\snapshots.20150914\Screenshot from 2015-03-10 13-47-4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094" y="2579964"/>
            <a:ext cx="3288616" cy="4202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\\cern.ch\dfs\Users\s\skowron\Public\Presentations\LHC\725\chromaticityB1_orb_MOmisa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962" y="3682774"/>
            <a:ext cx="3893038" cy="2919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971931" y="630946"/>
            <a:ext cx="245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b="0" dirty="0" err="1" smtClean="0">
                <a:solidFill>
                  <a:srgbClr val="FF0000"/>
                </a:solidFill>
              </a:rPr>
              <a:t>Mattias</a:t>
            </a:r>
            <a:r>
              <a:rPr lang="en-US" b="0" dirty="0" smtClean="0">
                <a:solidFill>
                  <a:srgbClr val="FF0000"/>
                </a:solidFill>
              </a:rPr>
              <a:t> </a:t>
            </a:r>
            <a:r>
              <a:rPr lang="en-US" b="0" dirty="0" err="1" smtClean="0">
                <a:solidFill>
                  <a:srgbClr val="FF0000"/>
                </a:solidFill>
              </a:rPr>
              <a:t>Fjellstrom</a:t>
            </a:r>
            <a:endParaRPr lang="en-US" b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553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00" y="868800"/>
            <a:ext cx="8307000" cy="4419600"/>
          </a:xfrm>
        </p:spPr>
        <p:txBody>
          <a:bodyPr/>
          <a:lstStyle/>
          <a:p>
            <a:endParaRPr lang="en-US" b="1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99" y="1022400"/>
            <a:ext cx="8161444" cy="4838400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856800"/>
          </a:xfrm>
        </p:spPr>
        <p:txBody>
          <a:bodyPr>
            <a:normAutofit fontScale="90000"/>
          </a:bodyPr>
          <a:lstStyle/>
          <a:p>
            <a:r>
              <a:rPr lang="en-GB" dirty="0"/>
              <a:t>Web page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http</a:t>
            </a:r>
            <a:r>
              <a:rPr lang="en-GB" dirty="0"/>
              <a:t>://lhcmodel.web.cern.ch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797" y="1645905"/>
            <a:ext cx="8166327" cy="484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545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Maintenance for </a:t>
            </a:r>
            <a:r>
              <a:rPr lang="en-GB" dirty="0"/>
              <a:t>R</a:t>
            </a:r>
            <a:r>
              <a:rPr lang="en-GB" dirty="0" smtClean="0"/>
              <a:t>un </a:t>
            </a:r>
            <a:r>
              <a:rPr lang="en-GB" dirty="0"/>
              <a:t>1</a:t>
            </a:r>
            <a:r>
              <a:rPr lang="en-GB" dirty="0" smtClean="0"/>
              <a:t> 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662" y="1082134"/>
            <a:ext cx="8523341" cy="4781372"/>
          </a:xfrm>
        </p:spPr>
        <p:txBody>
          <a:bodyPr/>
          <a:lstStyle/>
          <a:p>
            <a:r>
              <a:rPr lang="en-GB" dirty="0" smtClean="0"/>
              <a:t>The applications and underlying libraries developed during Run 1 </a:t>
            </a:r>
            <a:r>
              <a:rPr lang="en-GB" dirty="0" smtClean="0"/>
              <a:t>were </a:t>
            </a:r>
            <a:r>
              <a:rPr lang="en-GB" dirty="0" smtClean="0"/>
              <a:t>updated to follow </a:t>
            </a:r>
            <a:r>
              <a:rPr lang="en-GB" dirty="0"/>
              <a:t>the control </a:t>
            </a:r>
            <a:r>
              <a:rPr lang="en-GB" dirty="0" smtClean="0"/>
              <a:t>system </a:t>
            </a:r>
            <a:r>
              <a:rPr lang="en-GB" dirty="0" smtClean="0"/>
              <a:t>LS1 upgrades</a:t>
            </a:r>
          </a:p>
          <a:p>
            <a:pPr lvl="1"/>
            <a:r>
              <a:rPr lang="en-GB" dirty="0" smtClean="0"/>
              <a:t>Aperture </a:t>
            </a:r>
            <a:r>
              <a:rPr lang="en-GB" dirty="0" smtClean="0"/>
              <a:t>Meter</a:t>
            </a:r>
          </a:p>
          <a:p>
            <a:pPr lvl="1"/>
            <a:r>
              <a:rPr lang="en-GB" dirty="0" smtClean="0"/>
              <a:t>Tune Footprint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2050" name="Picture 2" descr="\\cern.ch\dfs\Users\s\skowron\Public\Presentations\LHC\snapshots.20150914\20150601233923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3" b="12"/>
          <a:stretch/>
        </p:blipFill>
        <p:spPr bwMode="auto">
          <a:xfrm>
            <a:off x="0" y="3009225"/>
            <a:ext cx="4803524" cy="3634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s\skowron\Public\Presentations\LHC\snapshots.20150914\2015060123414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124" y="3255041"/>
            <a:ext cx="4373876" cy="31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486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Application available on AFS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8680" y="1180741"/>
            <a:ext cx="7871863" cy="4826265"/>
          </a:xfrm>
        </p:spPr>
        <p:txBody>
          <a:bodyPr/>
          <a:lstStyle/>
          <a:p>
            <a:r>
              <a:rPr lang="en-GB" dirty="0" smtClean="0"/>
              <a:t>All the codes are installed </a:t>
            </a:r>
            <a:r>
              <a:rPr lang="en-GB" dirty="0" smtClean="0"/>
              <a:t>on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	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/</a:t>
            </a:r>
            <a:r>
              <a:rPr lang="en-GB" dirty="0" err="1" smtClean="0"/>
              <a:t>afs</a:t>
            </a:r>
            <a:r>
              <a:rPr lang="en-GB" dirty="0" smtClean="0"/>
              <a:t>/</a:t>
            </a:r>
            <a:r>
              <a:rPr lang="en-GB" dirty="0" err="1" smtClean="0"/>
              <a:t>cern.ch</a:t>
            </a:r>
            <a:r>
              <a:rPr lang="en-GB" dirty="0" smtClean="0"/>
              <a:t>/</a:t>
            </a:r>
            <a:r>
              <a:rPr lang="en-GB" dirty="0" err="1" smtClean="0"/>
              <a:t>eng</a:t>
            </a:r>
            <a:r>
              <a:rPr lang="en-GB" dirty="0" smtClean="0"/>
              <a:t>/</a:t>
            </a:r>
            <a:r>
              <a:rPr lang="en-GB" dirty="0" err="1" smtClean="0"/>
              <a:t>lhc_online_model</a:t>
            </a:r>
            <a:r>
              <a:rPr lang="en-GB" dirty="0" smtClean="0"/>
              <a:t>/pro</a:t>
            </a:r>
          </a:p>
          <a:p>
            <a:endParaRPr lang="en-GB" dirty="0" smtClean="0"/>
          </a:p>
          <a:p>
            <a:r>
              <a:rPr lang="en-GB" dirty="0" smtClean="0"/>
              <a:t>Wrapper scripts in the the bin subdirectory assure </a:t>
            </a:r>
            <a:br>
              <a:rPr lang="en-GB" dirty="0" smtClean="0"/>
            </a:br>
            <a:r>
              <a:rPr lang="en-GB" dirty="0" smtClean="0"/>
              <a:t>simple single command execution</a:t>
            </a:r>
          </a:p>
          <a:p>
            <a:endParaRPr lang="en-GB" dirty="0"/>
          </a:p>
          <a:p>
            <a:r>
              <a:rPr lang="en-GB" dirty="0" smtClean="0"/>
              <a:t>Multiple examples and use cases provided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676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705600"/>
          </a:xfrm>
        </p:spPr>
        <p:txBody>
          <a:bodyPr/>
          <a:lstStyle/>
          <a:p>
            <a:r>
              <a:rPr lang="en-US" dirty="0" smtClean="0"/>
              <a:t>Currently working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138" y="1023153"/>
            <a:ext cx="8054662" cy="4971774"/>
          </a:xfrm>
        </p:spPr>
        <p:txBody>
          <a:bodyPr/>
          <a:lstStyle/>
          <a:p>
            <a:r>
              <a:rPr lang="en-US" dirty="0" smtClean="0"/>
              <a:t>WISE implementation in Java</a:t>
            </a:r>
          </a:p>
          <a:p>
            <a:pPr lvl="1"/>
            <a:r>
              <a:rPr lang="en-US" dirty="0" smtClean="0"/>
              <a:t>Provides interface to databases </a:t>
            </a:r>
            <a:r>
              <a:rPr lang="en-US" dirty="0" smtClean="0"/>
              <a:t>with measurements of magnets</a:t>
            </a:r>
            <a:endParaRPr lang="en-US" dirty="0" smtClean="0"/>
          </a:p>
          <a:p>
            <a:pPr lvl="2"/>
            <a:r>
              <a:rPr lang="en-US" dirty="0" smtClean="0"/>
              <a:t>Magnetic errors </a:t>
            </a:r>
          </a:p>
          <a:p>
            <a:pPr lvl="2"/>
            <a:r>
              <a:rPr lang="en-US" dirty="0" smtClean="0"/>
              <a:t>Misalignments</a:t>
            </a:r>
          </a:p>
          <a:p>
            <a:pPr lvl="1"/>
            <a:r>
              <a:rPr lang="en-US" dirty="0" smtClean="0"/>
              <a:t>Until now it is implemented </a:t>
            </a:r>
            <a:r>
              <a:rPr lang="en-US" dirty="0" smtClean="0"/>
              <a:t>in </a:t>
            </a:r>
            <a:r>
              <a:rPr lang="en-US" dirty="0"/>
              <a:t>Excel sheet (Visual </a:t>
            </a:r>
            <a:r>
              <a:rPr lang="en-US" dirty="0" smtClean="0"/>
              <a:t>Basic)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GUI</a:t>
            </a:r>
          </a:p>
          <a:p>
            <a:pPr lvl="1"/>
            <a:r>
              <a:rPr lang="en-US" dirty="0" smtClean="0"/>
              <a:t>Nonlinear parameters from PTC</a:t>
            </a:r>
          </a:p>
          <a:p>
            <a:pPr lvl="1"/>
            <a:r>
              <a:rPr lang="en-US" dirty="0" err="1"/>
              <a:t>d</a:t>
            </a:r>
            <a:r>
              <a:rPr lang="en-US" dirty="0" err="1" smtClean="0"/>
              <a:t>eltap</a:t>
            </a:r>
            <a:r>
              <a:rPr lang="en-US" dirty="0" smtClean="0"/>
              <a:t> scans </a:t>
            </a:r>
            <a:r>
              <a:rPr lang="en-US" dirty="0" smtClean="0"/>
              <a:t>for evaluation of nonlinear parameters </a:t>
            </a:r>
            <a:r>
              <a:rPr lang="en-US" dirty="0" smtClean="0"/>
              <a:t>with MADX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Beam process </a:t>
            </a:r>
            <a:r>
              <a:rPr lang="en-US" dirty="0" smtClean="0"/>
              <a:t>player</a:t>
            </a:r>
          </a:p>
          <a:p>
            <a:pPr lvl="1"/>
            <a:r>
              <a:rPr lang="en-US" dirty="0" smtClean="0"/>
              <a:t>Verification of the settings defined in LSA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199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57210"/>
            <a:ext cx="7413522" cy="658761"/>
          </a:xfrm>
        </p:spPr>
        <p:txBody>
          <a:bodyPr/>
          <a:lstStyle/>
          <a:p>
            <a:r>
              <a:rPr lang="en-US" dirty="0" smtClean="0"/>
              <a:t>Validation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77766"/>
            <a:ext cx="7772400" cy="4419600"/>
          </a:xfrm>
        </p:spPr>
        <p:txBody>
          <a:bodyPr/>
          <a:lstStyle/>
          <a:p>
            <a:r>
              <a:rPr lang="en-US" dirty="0" smtClean="0"/>
              <a:t>Model’s predictive power needs to be proven</a:t>
            </a:r>
          </a:p>
          <a:p>
            <a:endParaRPr lang="en-US" dirty="0" smtClean="0"/>
          </a:p>
          <a:p>
            <a:r>
              <a:rPr lang="en-US" dirty="0" smtClean="0"/>
              <a:t>Cases when various knobs were trimmed will be studied, to evaluate how accurately the model </a:t>
            </a:r>
            <a:br>
              <a:rPr lang="en-US" dirty="0" smtClean="0"/>
            </a:br>
            <a:r>
              <a:rPr lang="en-US" dirty="0" smtClean="0"/>
              <a:t>predicts the observed changes in the beams</a:t>
            </a:r>
            <a:endParaRPr lang="en-US" dirty="0"/>
          </a:p>
          <a:p>
            <a:pPr lvl="1"/>
            <a:r>
              <a:rPr lang="en-US" dirty="0" smtClean="0"/>
              <a:t>For example, change of orbit, tune or </a:t>
            </a:r>
            <a:r>
              <a:rPr lang="en-US" dirty="0" err="1" smtClean="0"/>
              <a:t>chroma</a:t>
            </a:r>
            <a:r>
              <a:rPr lang="en-US" dirty="0" smtClean="0"/>
              <a:t> on </a:t>
            </a:r>
            <a:br>
              <a:rPr lang="en-US" dirty="0" smtClean="0"/>
            </a:br>
            <a:r>
              <a:rPr lang="en-US" dirty="0" err="1" smtClean="0"/>
              <a:t>sextupole</a:t>
            </a:r>
            <a:r>
              <a:rPr lang="en-US" dirty="0" smtClean="0"/>
              <a:t> or </a:t>
            </a:r>
            <a:r>
              <a:rPr lang="en-US" dirty="0" err="1" smtClean="0"/>
              <a:t>octupole</a:t>
            </a:r>
            <a:r>
              <a:rPr lang="en-US" dirty="0" smtClean="0"/>
              <a:t> powering</a:t>
            </a:r>
          </a:p>
          <a:p>
            <a:endParaRPr lang="en-US" dirty="0"/>
          </a:p>
          <a:p>
            <a:r>
              <a:rPr lang="en-US" dirty="0" smtClean="0"/>
              <a:t>At the same time we will look for systematic effects </a:t>
            </a:r>
            <a:br>
              <a:rPr lang="en-US" dirty="0" smtClean="0"/>
            </a:br>
            <a:r>
              <a:rPr lang="en-US" dirty="0" smtClean="0"/>
              <a:t>across different optics and settings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304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530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1"/>
            <a:ext cx="7413522" cy="858144"/>
          </a:xfrm>
        </p:spPr>
        <p:txBody>
          <a:bodyPr/>
          <a:lstStyle/>
          <a:p>
            <a:r>
              <a:rPr lang="en-US" dirty="0" smtClean="0"/>
              <a:t>The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89960"/>
            <a:ext cx="7772400" cy="4753640"/>
          </a:xfrm>
        </p:spPr>
        <p:txBody>
          <a:bodyPr/>
          <a:lstStyle/>
          <a:p>
            <a:r>
              <a:rPr lang="en-US" dirty="0" smtClean="0"/>
              <a:t>Provide a </a:t>
            </a:r>
            <a:r>
              <a:rPr lang="en-US" b="1" dirty="0" smtClean="0"/>
              <a:t>set of software applications</a:t>
            </a:r>
            <a:r>
              <a:rPr lang="en-US" dirty="0" smtClean="0"/>
              <a:t> aiding in the LHC setup and studies using </a:t>
            </a:r>
            <a:r>
              <a:rPr lang="en-US" b="1" dirty="0" smtClean="0"/>
              <a:t>best knowledge model</a:t>
            </a:r>
          </a:p>
          <a:p>
            <a:endParaRPr lang="en-US" dirty="0" smtClean="0"/>
          </a:p>
          <a:p>
            <a:r>
              <a:rPr lang="en-US" b="1" dirty="0" smtClean="0"/>
              <a:t>The applications:</a:t>
            </a:r>
            <a:endParaRPr lang="en-US" b="1" dirty="0"/>
          </a:p>
          <a:p>
            <a:pPr lvl="1"/>
            <a:r>
              <a:rPr lang="en-US" dirty="0" smtClean="0"/>
              <a:t>Prediction tool</a:t>
            </a:r>
          </a:p>
          <a:p>
            <a:pPr lvl="2"/>
            <a:r>
              <a:rPr lang="en-US" dirty="0" smtClean="0"/>
              <a:t>What happens if some setting is changed</a:t>
            </a:r>
          </a:p>
          <a:p>
            <a:pPr lvl="1"/>
            <a:r>
              <a:rPr lang="en-US" dirty="0" smtClean="0"/>
              <a:t>Aperture meter</a:t>
            </a:r>
          </a:p>
          <a:p>
            <a:pPr lvl="2"/>
            <a:r>
              <a:rPr lang="en-US" dirty="0" smtClean="0"/>
              <a:t>Calculate aperture at a given moment taking into account current optics, orbit and collimator openings</a:t>
            </a:r>
          </a:p>
          <a:p>
            <a:pPr lvl="1"/>
            <a:r>
              <a:rPr lang="en-US" dirty="0" smtClean="0"/>
              <a:t>Chroma </a:t>
            </a:r>
            <a:r>
              <a:rPr lang="en-US" dirty="0" err="1" smtClean="0"/>
              <a:t>vs</a:t>
            </a:r>
            <a:r>
              <a:rPr lang="en-US" dirty="0" smtClean="0"/>
              <a:t> Octupoles strength</a:t>
            </a:r>
          </a:p>
          <a:p>
            <a:pPr lvl="1"/>
            <a:r>
              <a:rPr lang="en-US" dirty="0" smtClean="0"/>
              <a:t>Tune Footprint</a:t>
            </a:r>
          </a:p>
          <a:p>
            <a:pPr lvl="1"/>
            <a:r>
              <a:rPr lang="en-US" dirty="0" smtClean="0"/>
              <a:t>…</a:t>
            </a:r>
          </a:p>
          <a:p>
            <a:pPr lvl="1"/>
            <a:endParaRPr lang="en-US" dirty="0"/>
          </a:p>
          <a:p>
            <a:r>
              <a:rPr lang="en-US" b="1" dirty="0"/>
              <a:t>B</a:t>
            </a:r>
            <a:r>
              <a:rPr lang="en-US" b="1" dirty="0" smtClean="0"/>
              <a:t>est knowledge model</a:t>
            </a:r>
          </a:p>
          <a:p>
            <a:pPr lvl="1"/>
            <a:r>
              <a:rPr lang="en-US" dirty="0" smtClean="0"/>
              <a:t>model that can account for the actual machine settings and the measured beam parameters</a:t>
            </a:r>
            <a:r>
              <a:rPr lang="en-US" dirty="0">
                <a:sym typeface="Wingdings"/>
              </a:rPr>
              <a:t> </a:t>
            </a:r>
            <a:r>
              <a:rPr lang="en-US" dirty="0"/>
              <a:t> </a:t>
            </a:r>
            <a:r>
              <a:rPr lang="en-US" b="1" dirty="0"/>
              <a:t>accuracy </a:t>
            </a:r>
            <a:endParaRPr lang="en-US" b="1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127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1"/>
            <a:ext cx="7413522" cy="763199"/>
          </a:xfrm>
        </p:spPr>
        <p:txBody>
          <a:bodyPr>
            <a:normAutofit/>
          </a:bodyPr>
          <a:lstStyle/>
          <a:p>
            <a:r>
              <a:rPr lang="en-US" dirty="0" smtClean="0"/>
              <a:t>The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521" y="1281043"/>
            <a:ext cx="8437217" cy="5098157"/>
          </a:xfrm>
        </p:spPr>
        <p:txBody>
          <a:bodyPr/>
          <a:lstStyle/>
          <a:p>
            <a:r>
              <a:rPr lang="en-US" dirty="0" smtClean="0"/>
              <a:t>Provide more detailed machine model that accounts for</a:t>
            </a:r>
            <a:br>
              <a:rPr lang="en-US" dirty="0" smtClean="0"/>
            </a:br>
            <a:r>
              <a:rPr lang="en-US" dirty="0" smtClean="0"/>
              <a:t>all dynamical information available in the control system</a:t>
            </a:r>
          </a:p>
          <a:p>
            <a:pPr lvl="1"/>
            <a:r>
              <a:rPr lang="en-US" dirty="0" smtClean="0"/>
              <a:t>For example orbit or implemented corrections</a:t>
            </a:r>
          </a:p>
          <a:p>
            <a:pPr lvl="1"/>
            <a:r>
              <a:rPr lang="en-US" dirty="0" smtClean="0"/>
              <a:t>For a </a:t>
            </a:r>
            <a:r>
              <a:rPr lang="en-US" b="1" dirty="0" smtClean="0"/>
              <a:t>given moment in past</a:t>
            </a:r>
            <a:r>
              <a:rPr lang="en-US" dirty="0" smtClean="0"/>
              <a:t> as well as “</a:t>
            </a:r>
            <a:r>
              <a:rPr lang="en-US" b="1" dirty="0" smtClean="0"/>
              <a:t>on-line</a:t>
            </a:r>
            <a:r>
              <a:rPr lang="en-US" dirty="0" smtClean="0"/>
              <a:t>”</a:t>
            </a:r>
          </a:p>
          <a:p>
            <a:endParaRPr lang="en-US" dirty="0" smtClean="0"/>
          </a:p>
          <a:p>
            <a:r>
              <a:rPr lang="en-US" dirty="0" smtClean="0"/>
              <a:t>Applications </a:t>
            </a:r>
          </a:p>
          <a:p>
            <a:pPr lvl="1"/>
            <a:r>
              <a:rPr lang="en-US" dirty="0" smtClean="0"/>
              <a:t>To check effects of settings changes</a:t>
            </a:r>
          </a:p>
          <a:p>
            <a:pPr lvl="2"/>
            <a:r>
              <a:rPr lang="en-US" dirty="0"/>
              <a:t>W</a:t>
            </a:r>
            <a:r>
              <a:rPr lang="en-US" dirty="0" smtClean="0"/>
              <a:t>hat happens if – prediction tool</a:t>
            </a:r>
          </a:p>
          <a:p>
            <a:pPr lvl="1"/>
            <a:r>
              <a:rPr lang="en-US" dirty="0" smtClean="0"/>
              <a:t>To provide data for model-based measurements</a:t>
            </a:r>
          </a:p>
          <a:p>
            <a:pPr lvl="2"/>
            <a:r>
              <a:rPr lang="en-US" dirty="0" smtClean="0"/>
              <a:t>For example beta beating or aperture measurements</a:t>
            </a:r>
          </a:p>
          <a:p>
            <a:pPr lvl="1"/>
            <a:r>
              <a:rPr lang="en-US" dirty="0" smtClean="0"/>
              <a:t>Verify the accuracy of the model against measurements</a:t>
            </a:r>
          </a:p>
          <a:p>
            <a:pPr lvl="1"/>
            <a:endParaRPr lang="en-US" dirty="0"/>
          </a:p>
          <a:p>
            <a:r>
              <a:rPr lang="en-US" dirty="0" smtClean="0"/>
              <a:t>Study the available data to validate the beam based model </a:t>
            </a:r>
            <a:br>
              <a:rPr lang="en-US" dirty="0" smtClean="0"/>
            </a:br>
            <a:r>
              <a:rPr lang="en-US" dirty="0" smtClean="0"/>
              <a:t>and look for systematic effects 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217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52800"/>
            <a:ext cx="8028000" cy="4903200"/>
          </a:xfrm>
        </p:spPr>
        <p:txBody>
          <a:bodyPr/>
          <a:lstStyle/>
          <a:p>
            <a:r>
              <a:rPr lang="en-US" dirty="0" smtClean="0"/>
              <a:t>Online Model is quite a fuzzy term 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 	</a:t>
            </a:r>
            <a:r>
              <a:rPr lang="en-US" dirty="0" smtClean="0"/>
              <a:t> different people mean different things: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Optics uploader to LSA and its verifications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Use of the model for beam measurements and setup</a:t>
            </a:r>
          </a:p>
          <a:p>
            <a:pPr marL="449263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Online monitoring of the measured machine parameters and </a:t>
            </a:r>
            <a:br>
              <a:rPr lang="en-US" dirty="0" smtClean="0"/>
            </a:br>
            <a:r>
              <a:rPr lang="en-US" dirty="0" smtClean="0"/>
              <a:t>online comparison with the model to spot and study the differences </a:t>
            </a:r>
            <a:r>
              <a:rPr lang="en-US" dirty="0" smtClean="0">
                <a:sym typeface="Wingdings" panose="05000000000000000000" pitchFamily="2" charset="2"/>
              </a:rPr>
              <a:t> aiming at improving the model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Combinations of the above</a:t>
            </a:r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850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 of our survey</a:t>
            </a:r>
            <a:br>
              <a:rPr lang="en-US" dirty="0" smtClean="0"/>
            </a:br>
            <a:r>
              <a:rPr lang="en-US" dirty="0" smtClean="0"/>
              <a:t>The first priorities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000" y="1072985"/>
            <a:ext cx="8748000" cy="4935415"/>
          </a:xfrm>
        </p:spPr>
        <p:txBody>
          <a:bodyPr/>
          <a:lstStyle/>
          <a:p>
            <a:r>
              <a:rPr lang="en-US" dirty="0" smtClean="0">
                <a:sym typeface="Wingdings" panose="05000000000000000000" pitchFamily="2" charset="2"/>
              </a:rPr>
              <a:t>The </a:t>
            </a:r>
            <a:r>
              <a:rPr lang="en-US" dirty="0">
                <a:sym typeface="Wingdings" panose="05000000000000000000" pitchFamily="2" charset="2"/>
              </a:rPr>
              <a:t>Predictor </a:t>
            </a:r>
            <a:r>
              <a:rPr lang="en-US" dirty="0" smtClean="0">
                <a:sym typeface="Wingdings" panose="05000000000000000000" pitchFamily="2" charset="2"/>
              </a:rPr>
              <a:t>Tool: an </a:t>
            </a:r>
            <a:r>
              <a:rPr lang="en-US" dirty="0">
                <a:sym typeface="Wingdings" panose="05000000000000000000" pitchFamily="2" charset="2"/>
              </a:rPr>
              <a:t>a</a:t>
            </a:r>
            <a:r>
              <a:rPr lang="en-US" dirty="0" smtClean="0"/>
              <a:t>pplication that allows checking effects </a:t>
            </a:r>
            <a:br>
              <a:rPr lang="en-US" dirty="0" smtClean="0"/>
            </a:br>
            <a:r>
              <a:rPr lang="en-US" dirty="0" smtClean="0"/>
              <a:t>of arbitrary setting changes (what happens if we change …) 	</a:t>
            </a:r>
          </a:p>
          <a:p>
            <a:pPr lvl="1"/>
            <a:r>
              <a:rPr lang="en-US" dirty="0" smtClean="0"/>
              <a:t>GUI letting easily changing arbitrary machine parameters/knobs and displaying of the expected optics changes</a:t>
            </a:r>
          </a:p>
          <a:p>
            <a:pPr lvl="1"/>
            <a:r>
              <a:rPr lang="en-US" dirty="0" smtClean="0"/>
              <a:t>It requires:</a:t>
            </a:r>
          </a:p>
          <a:p>
            <a:pPr lvl="2"/>
            <a:r>
              <a:rPr lang="en-US" dirty="0" smtClean="0"/>
              <a:t>Extraction of optics, </a:t>
            </a:r>
            <a:r>
              <a:rPr lang="en-US" dirty="0"/>
              <a:t>orbit and optics </a:t>
            </a:r>
            <a:r>
              <a:rPr lang="en-US" dirty="0" smtClean="0"/>
              <a:t>measurements (dispersion, beta beat)</a:t>
            </a:r>
          </a:p>
          <a:p>
            <a:pPr lvl="2"/>
            <a:r>
              <a:rPr lang="en-US" dirty="0" smtClean="0"/>
              <a:t>Orbit and optics modelling (</a:t>
            </a:r>
            <a:r>
              <a:rPr lang="en-US" b="1" dirty="0" smtClean="0"/>
              <a:t>the effective model</a:t>
            </a:r>
            <a:r>
              <a:rPr lang="en-US" dirty="0" smtClean="0"/>
              <a:t>)</a:t>
            </a:r>
          </a:p>
          <a:p>
            <a:pPr lvl="3"/>
            <a:r>
              <a:rPr lang="en-US" dirty="0" smtClean="0"/>
              <a:t>adapting the model to reproduce the measured orbit and optical parameters</a:t>
            </a:r>
          </a:p>
          <a:p>
            <a:pPr lvl="2"/>
            <a:r>
              <a:rPr lang="en-US" dirty="0" smtClean="0"/>
              <a:t>Extraction of power converter settings </a:t>
            </a:r>
          </a:p>
          <a:p>
            <a:pPr lvl="2"/>
            <a:r>
              <a:rPr lang="en-US" dirty="0" smtClean="0"/>
              <a:t>Knobs extraction and simulation so they can be tested </a:t>
            </a:r>
            <a:br>
              <a:rPr lang="en-US" dirty="0" smtClean="0"/>
            </a:br>
            <a:r>
              <a:rPr lang="en-US" dirty="0" smtClean="0"/>
              <a:t>before setting in the machine</a:t>
            </a:r>
          </a:p>
          <a:p>
            <a:pPr lvl="2"/>
            <a:r>
              <a:rPr lang="en-US" dirty="0" smtClean="0"/>
              <a:t>Later include more subtle data like misalignments, magnetic errors, etc.</a:t>
            </a:r>
          </a:p>
          <a:p>
            <a:endParaRPr lang="en-US" dirty="0" smtClean="0"/>
          </a:p>
          <a:p>
            <a:r>
              <a:rPr lang="en-US" dirty="0" smtClean="0"/>
              <a:t>Revival of </a:t>
            </a:r>
            <a:r>
              <a:rPr lang="en-US" dirty="0"/>
              <a:t>A</a:t>
            </a:r>
            <a:r>
              <a:rPr lang="en-US" dirty="0" smtClean="0"/>
              <a:t>perture Meter</a:t>
            </a:r>
          </a:p>
          <a:p>
            <a:pPr lvl="2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62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0503" y="0"/>
            <a:ext cx="7413522" cy="658761"/>
          </a:xfrm>
        </p:spPr>
        <p:txBody>
          <a:bodyPr/>
          <a:lstStyle/>
          <a:p>
            <a:r>
              <a:rPr lang="en-US" dirty="0" smtClean="0"/>
              <a:t>The picture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9" name="Rounded Rectangle 8"/>
          <p:cNvSpPr/>
          <p:nvPr/>
        </p:nvSpPr>
        <p:spPr bwMode="auto">
          <a:xfrm>
            <a:off x="6537174" y="908423"/>
            <a:ext cx="2459342" cy="457198"/>
          </a:xfrm>
          <a:prstGeom prst="roundRect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b="0" dirty="0" smtClean="0">
                <a:solidFill>
                  <a:srgbClr val="40458C"/>
                </a:solidFill>
              </a:rPr>
              <a:t>Machine settings</a:t>
            </a:r>
          </a:p>
        </p:txBody>
      </p:sp>
      <p:sp>
        <p:nvSpPr>
          <p:cNvPr id="23" name="Rounded Rectangle 22"/>
          <p:cNvSpPr/>
          <p:nvPr/>
        </p:nvSpPr>
        <p:spPr bwMode="auto">
          <a:xfrm>
            <a:off x="6537175" y="1763241"/>
            <a:ext cx="2459342" cy="455357"/>
          </a:xfrm>
          <a:prstGeom prst="roundRect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b="0" dirty="0">
                <a:solidFill>
                  <a:srgbClr val="40458C"/>
                </a:solidFill>
              </a:rPr>
              <a:t>C</a:t>
            </a:r>
            <a:r>
              <a:rPr lang="en-GB" b="0" dirty="0" smtClean="0">
                <a:solidFill>
                  <a:srgbClr val="40458C"/>
                </a:solidFill>
              </a:rPr>
              <a:t>onverter(s)</a:t>
            </a:r>
            <a:endPara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Left Arrow 26"/>
          <p:cNvSpPr/>
          <p:nvPr/>
        </p:nvSpPr>
        <p:spPr bwMode="auto">
          <a:xfrm>
            <a:off x="5987188" y="2964836"/>
            <a:ext cx="442451" cy="267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Left Arrow 27"/>
          <p:cNvSpPr/>
          <p:nvPr/>
        </p:nvSpPr>
        <p:spPr bwMode="auto">
          <a:xfrm rot="16200000">
            <a:off x="7601756" y="1436139"/>
            <a:ext cx="330179" cy="267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6537175" y="5926372"/>
            <a:ext cx="2459342" cy="452283"/>
          </a:xfrm>
          <a:prstGeom prst="roundRect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b="0" dirty="0" smtClean="0">
                <a:solidFill>
                  <a:srgbClr val="40458C"/>
                </a:solidFill>
              </a:rPr>
              <a:t>Optics Measurements</a:t>
            </a:r>
            <a:endPara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Left Arrow 30"/>
          <p:cNvSpPr/>
          <p:nvPr/>
        </p:nvSpPr>
        <p:spPr bwMode="auto">
          <a:xfrm>
            <a:off x="2735162" y="6018541"/>
            <a:ext cx="3591235" cy="267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033299" y="2318400"/>
            <a:ext cx="2835904" cy="2095066"/>
            <a:chOff x="3033299" y="2975498"/>
            <a:chExt cx="2835904" cy="1437967"/>
          </a:xfrm>
        </p:grpSpPr>
        <p:sp>
          <p:nvSpPr>
            <p:cNvPr id="8" name="Rounded Rectangle 7"/>
            <p:cNvSpPr/>
            <p:nvPr/>
          </p:nvSpPr>
          <p:spPr bwMode="auto">
            <a:xfrm>
              <a:off x="3281516" y="2975498"/>
              <a:ext cx="2343201" cy="1437967"/>
            </a:xfrm>
            <a:prstGeom prst="roundRect">
              <a:avLst/>
            </a:prstGeom>
            <a:ln w="571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2200" dirty="0">
                  <a:solidFill>
                    <a:srgbClr val="40458C"/>
                  </a:solidFill>
                </a:rPr>
                <a:t>t</a:t>
              </a:r>
              <a:r>
                <a:rPr lang="en-GB" sz="2200" dirty="0" smtClean="0">
                  <a:solidFill>
                    <a:srgbClr val="40458C"/>
                  </a:solidFill>
                </a:rPr>
                <a:t>he model</a:t>
              </a:r>
              <a:r>
                <a:rPr lang="en-GB" sz="2200" b="0" dirty="0" smtClean="0">
                  <a:solidFill>
                    <a:srgbClr val="40458C"/>
                  </a:solidFill>
                </a:rPr>
                <a:t/>
              </a:r>
              <a:br>
                <a:rPr lang="en-GB" sz="2200" b="0" dirty="0" smtClean="0">
                  <a:solidFill>
                    <a:srgbClr val="40458C"/>
                  </a:solidFill>
                </a:rPr>
              </a:b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Rounded Rectangle 11"/>
            <p:cNvSpPr/>
            <p:nvPr/>
          </p:nvSpPr>
          <p:spPr bwMode="auto">
            <a:xfrm>
              <a:off x="3492118" y="3400177"/>
              <a:ext cx="1975159" cy="232575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600" b="0" dirty="0" smtClean="0">
                  <a:solidFill>
                    <a:schemeClr val="tx1"/>
                  </a:solidFill>
                </a:rPr>
                <a:t>MADX scripts</a:t>
              </a:r>
              <a:endPara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1" name="Rounded Rectangle 20"/>
            <p:cNvSpPr/>
            <p:nvPr/>
          </p:nvSpPr>
          <p:spPr bwMode="auto">
            <a:xfrm rot="16200000">
              <a:off x="2494346" y="3585120"/>
              <a:ext cx="1296628" cy="218721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0" dirty="0" err="1" smtClean="0">
                  <a:solidFill>
                    <a:schemeClr val="tx1"/>
                  </a:solidFill>
                </a:rPr>
                <a:t>Twiss</a:t>
              </a:r>
              <a:r>
                <a:rPr lang="en-US" sz="1200" b="0" dirty="0">
                  <a:solidFill>
                    <a:schemeClr val="tx1"/>
                  </a:solidFill>
                </a:rPr>
                <a:t> </a:t>
              </a:r>
              <a:r>
                <a:rPr lang="en-US" sz="1200" b="0" dirty="0" smtClean="0">
                  <a:solidFill>
                    <a:schemeClr val="tx1"/>
                  </a:solidFill>
                </a:rPr>
                <a:t>files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" name="Rounded Rectangle 16"/>
            <p:cNvSpPr/>
            <p:nvPr/>
          </p:nvSpPr>
          <p:spPr bwMode="auto">
            <a:xfrm rot="16200000">
              <a:off x="5424111" y="3279911"/>
              <a:ext cx="671463" cy="218721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200" b="0" dirty="0" smtClean="0">
                  <a:solidFill>
                    <a:schemeClr val="tx1"/>
                  </a:solidFill>
                </a:rPr>
                <a:t>Strength files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" name="Rounded Rectangle 12"/>
            <p:cNvSpPr/>
            <p:nvPr/>
          </p:nvSpPr>
          <p:spPr bwMode="auto">
            <a:xfrm>
              <a:off x="3495131" y="3963475"/>
              <a:ext cx="1975159" cy="194793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600" b="0" dirty="0" smtClean="0">
                  <a:solidFill>
                    <a:schemeClr val="tx1"/>
                  </a:solidFill>
                </a:rPr>
                <a:t>Optics modelling</a:t>
              </a:r>
              <a:endPara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32735" y="1246239"/>
            <a:ext cx="2879312" cy="5029180"/>
            <a:chOff x="132735" y="1246239"/>
            <a:chExt cx="2879312" cy="5029180"/>
          </a:xfrm>
        </p:grpSpPr>
        <p:sp>
          <p:nvSpPr>
            <p:cNvPr id="30" name="Left Arrow 29"/>
            <p:cNvSpPr/>
            <p:nvPr/>
          </p:nvSpPr>
          <p:spPr bwMode="auto">
            <a:xfrm rot="19580582">
              <a:off x="2545865" y="4441248"/>
              <a:ext cx="442451" cy="267941"/>
            </a:xfrm>
            <a:prstGeom prst="lef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2" name="Left Arrow 31"/>
            <p:cNvSpPr/>
            <p:nvPr/>
          </p:nvSpPr>
          <p:spPr bwMode="auto">
            <a:xfrm rot="2408933">
              <a:off x="2569596" y="2667151"/>
              <a:ext cx="442451" cy="267941"/>
            </a:xfrm>
            <a:prstGeom prst="lef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132735" y="1246239"/>
              <a:ext cx="2359742" cy="2123362"/>
              <a:chOff x="132735" y="1246239"/>
              <a:chExt cx="2359742" cy="1905943"/>
            </a:xfrm>
          </p:grpSpPr>
          <p:sp>
            <p:nvSpPr>
              <p:cNvPr id="7" name="Rounded Rectangle 6"/>
              <p:cNvSpPr/>
              <p:nvPr/>
            </p:nvSpPr>
            <p:spPr bwMode="auto">
              <a:xfrm>
                <a:off x="132735" y="1360465"/>
                <a:ext cx="2359742" cy="1791717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0" tIns="7200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b="0" dirty="0" smtClean="0">
                    <a:solidFill>
                      <a:srgbClr val="40458C"/>
                    </a:solidFill>
                  </a:rPr>
                  <a:t>predictions</a:t>
                </a:r>
                <a:endParaRPr lang="en-GB" b="0" dirty="0" smtClean="0">
                  <a:solidFill>
                    <a:srgbClr val="40458C"/>
                  </a:solidFill>
                </a:endParaRP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GB" b="0" dirty="0" smtClean="0">
                    <a:solidFill>
                      <a:srgbClr val="40458C"/>
                    </a:solidFill>
                  </a:rPr>
                  <a:t>model dependent measurements</a:t>
                </a:r>
              </a:p>
              <a:p>
                <a:pPr eaLnBrk="1" hangingPunct="1">
                  <a:spcBef>
                    <a:spcPts val="600"/>
                  </a:spcBef>
                  <a:buNone/>
                </a:pPr>
                <a:r>
                  <a:rPr lang="en-GB" b="0" dirty="0" smtClean="0">
                    <a:solidFill>
                      <a:srgbClr val="40458C"/>
                    </a:solidFill>
                  </a:rPr>
                  <a:t>MD studies</a:t>
                </a:r>
                <a:endParaRPr kumimoji="0" lang="en-GB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5" name="Rounded Rectangle 34"/>
              <p:cNvSpPr/>
              <p:nvPr/>
            </p:nvSpPr>
            <p:spPr bwMode="auto">
              <a:xfrm>
                <a:off x="449825" y="1246239"/>
                <a:ext cx="862779" cy="221226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5400" cap="flat" cmpd="sng" algn="ctr">
                <a:solidFill>
                  <a:schemeClr val="accent4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eaLnBrk="1" hangingPunct="1">
                  <a:buNone/>
                </a:pPr>
                <a:r>
                  <a:rPr lang="en-GB" sz="1200" dirty="0">
                    <a:latin typeface="Calibri" panose="020F0502020204030204" pitchFamily="34" charset="0"/>
                  </a:rPr>
                  <a:t>Tools </a:t>
                </a:r>
                <a:r>
                  <a:rPr lang="en-GB" sz="1200" dirty="0" smtClean="0">
                    <a:latin typeface="Calibri" panose="020F0502020204030204" pitchFamily="34" charset="0"/>
                  </a:rPr>
                  <a:t>for</a:t>
                </a:r>
                <a:endParaRPr lang="en-GB" sz="1200" dirty="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132735" y="4675235"/>
              <a:ext cx="2359741" cy="1600184"/>
              <a:chOff x="132735" y="4778471"/>
              <a:chExt cx="2359741" cy="1600184"/>
            </a:xfrm>
          </p:grpSpPr>
          <p:sp>
            <p:nvSpPr>
              <p:cNvPr id="11" name="Rounded Rectangle 10"/>
              <p:cNvSpPr/>
              <p:nvPr/>
            </p:nvSpPr>
            <p:spPr bwMode="auto">
              <a:xfrm>
                <a:off x="132735" y="4889084"/>
                <a:ext cx="2359741" cy="1489571"/>
              </a:xfrm>
              <a:prstGeom prst="roundRect">
                <a:avLst/>
              </a:prstGeom>
              <a:ln>
                <a:solidFill>
                  <a:srgbClr val="FFC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0" tIns="7200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2200" b="0" dirty="0" smtClean="0">
                    <a:solidFill>
                      <a:srgbClr val="40458C"/>
                    </a:solidFill>
                  </a:rPr>
                  <a:t>Improving</a:t>
                </a:r>
                <a:br>
                  <a:rPr lang="en-GB" sz="2200" b="0" dirty="0" smtClean="0">
                    <a:solidFill>
                      <a:srgbClr val="40458C"/>
                    </a:solidFill>
                  </a:rPr>
                </a:br>
                <a:r>
                  <a:rPr lang="en-GB" sz="2200" b="0" dirty="0" smtClean="0">
                    <a:solidFill>
                      <a:srgbClr val="40458C"/>
                    </a:solidFill>
                  </a:rPr>
                  <a:t>the model</a:t>
                </a: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7" name="Rounded Rectangle 36"/>
              <p:cNvSpPr/>
              <p:nvPr/>
            </p:nvSpPr>
            <p:spPr bwMode="auto">
              <a:xfrm>
                <a:off x="449827" y="4778471"/>
                <a:ext cx="862779" cy="221226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5400" cap="flat" cmpd="sng" algn="ctr">
                <a:solidFill>
                  <a:schemeClr val="accent4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eaLnBrk="1" hangingPunct="1">
                  <a:buNone/>
                </a:pPr>
                <a:r>
                  <a:rPr lang="en-GB" sz="1200" dirty="0">
                    <a:latin typeface="Calibri" panose="020F0502020204030204" pitchFamily="34" charset="0"/>
                  </a:rPr>
                  <a:t>Tools </a:t>
                </a:r>
                <a:r>
                  <a:rPr lang="en-GB" sz="1200" dirty="0" smtClean="0">
                    <a:latin typeface="Calibri" panose="020F0502020204030204" pitchFamily="34" charset="0"/>
                  </a:rPr>
                  <a:t>for</a:t>
                </a:r>
                <a:endParaRPr lang="en-GB" sz="1200" dirty="0"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10" name="Rounded Rectangle 9"/>
          <p:cNvSpPr/>
          <p:nvPr/>
        </p:nvSpPr>
        <p:spPr bwMode="auto">
          <a:xfrm>
            <a:off x="6537174" y="3685453"/>
            <a:ext cx="2459342" cy="452283"/>
          </a:xfrm>
          <a:prstGeom prst="roundRect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b="0" dirty="0" smtClean="0">
                <a:solidFill>
                  <a:srgbClr val="40458C"/>
                </a:solidFill>
              </a:rPr>
              <a:t>Beam orbit</a:t>
            </a:r>
            <a:endPara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6551875" y="4323177"/>
            <a:ext cx="2459342" cy="452283"/>
          </a:xfrm>
          <a:prstGeom prst="roundRect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b="0" dirty="0" smtClean="0">
                <a:solidFill>
                  <a:srgbClr val="40458C"/>
                </a:solidFill>
              </a:rPr>
              <a:t>Misalignments</a:t>
            </a:r>
            <a:endPara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Left Arrow 32"/>
          <p:cNvSpPr/>
          <p:nvPr/>
        </p:nvSpPr>
        <p:spPr bwMode="auto">
          <a:xfrm rot="1473760">
            <a:off x="5638568" y="4078636"/>
            <a:ext cx="897443" cy="221498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Left Arrow 28"/>
          <p:cNvSpPr/>
          <p:nvPr/>
        </p:nvSpPr>
        <p:spPr bwMode="auto">
          <a:xfrm rot="704032">
            <a:off x="5483232" y="3565162"/>
            <a:ext cx="1023257" cy="267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2901713" y="5075607"/>
            <a:ext cx="1923149" cy="655501"/>
            <a:chOff x="2724733" y="5075288"/>
            <a:chExt cx="1923149" cy="655501"/>
          </a:xfrm>
        </p:grpSpPr>
        <p:pic>
          <p:nvPicPr>
            <p:cNvPr id="1026" name="Picture 2" descr="C:\Users\skowron\AppData\Local\Microsoft\Windows\Temporary Internet Files\Content.IE5\Z5XUEK02\MC900339222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2381" y="5075288"/>
              <a:ext cx="655501" cy="655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" name="Left Arrow 46"/>
            <p:cNvSpPr/>
            <p:nvPr/>
          </p:nvSpPr>
          <p:spPr bwMode="auto">
            <a:xfrm rot="10800000">
              <a:off x="2724733" y="5317113"/>
              <a:ext cx="1025079" cy="267941"/>
            </a:xfrm>
            <a:prstGeom prst="leftArrow">
              <a:avLst/>
            </a:prstGeom>
            <a:solidFill>
              <a:srgbClr val="008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48" name="Left Arrow 47"/>
          <p:cNvSpPr/>
          <p:nvPr/>
        </p:nvSpPr>
        <p:spPr bwMode="auto">
          <a:xfrm rot="5400000">
            <a:off x="4230801" y="4620035"/>
            <a:ext cx="512539" cy="267941"/>
          </a:xfrm>
          <a:prstGeom prst="leftArrow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Rounded Rectangle 39"/>
          <p:cNvSpPr/>
          <p:nvPr/>
        </p:nvSpPr>
        <p:spPr bwMode="auto">
          <a:xfrm>
            <a:off x="6551875" y="4896415"/>
            <a:ext cx="2459342" cy="452283"/>
          </a:xfrm>
          <a:prstGeom prst="roundRect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b="0" dirty="0" smtClean="0">
                <a:solidFill>
                  <a:srgbClr val="40458C"/>
                </a:solidFill>
              </a:rPr>
              <a:t>Magnetic Errors</a:t>
            </a:r>
            <a:endPara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Rounded Rectangle 42"/>
          <p:cNvSpPr/>
          <p:nvPr/>
        </p:nvSpPr>
        <p:spPr bwMode="auto">
          <a:xfrm>
            <a:off x="6551875" y="2878889"/>
            <a:ext cx="2459342" cy="455357"/>
          </a:xfrm>
          <a:prstGeom prst="roundRect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b="0" dirty="0" smtClean="0">
                <a:solidFill>
                  <a:srgbClr val="40458C"/>
                </a:solidFill>
              </a:rPr>
              <a:t>Nominal Optics</a:t>
            </a:r>
            <a:endPara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Rounded Rectangle 44"/>
          <p:cNvSpPr/>
          <p:nvPr/>
        </p:nvSpPr>
        <p:spPr bwMode="auto">
          <a:xfrm>
            <a:off x="3495131" y="3410402"/>
            <a:ext cx="1975159" cy="28380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b="0" dirty="0" smtClean="0">
                <a:solidFill>
                  <a:schemeClr val="tx1"/>
                </a:solidFill>
              </a:rPr>
              <a:t>Orbit modelling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9" name="Left Arrow 48"/>
          <p:cNvSpPr/>
          <p:nvPr/>
        </p:nvSpPr>
        <p:spPr bwMode="auto">
          <a:xfrm rot="2047754">
            <a:off x="5586271" y="4521181"/>
            <a:ext cx="1002039" cy="221498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Left Arrow 49"/>
          <p:cNvSpPr/>
          <p:nvPr/>
        </p:nvSpPr>
        <p:spPr bwMode="auto">
          <a:xfrm rot="20060884">
            <a:off x="5882714" y="2184430"/>
            <a:ext cx="649475" cy="267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Left Arrow 41"/>
          <p:cNvSpPr/>
          <p:nvPr/>
        </p:nvSpPr>
        <p:spPr bwMode="auto">
          <a:xfrm rot="3034904">
            <a:off x="4673229" y="4888099"/>
            <a:ext cx="2230569" cy="221498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618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27" grpId="0" animBg="1"/>
      <p:bldP spid="28" grpId="0" animBg="1"/>
      <p:bldP spid="26" grpId="0" animBg="1"/>
      <p:bldP spid="31" grpId="0" animBg="1"/>
      <p:bldP spid="10" grpId="0" animBg="1"/>
      <p:bldP spid="18" grpId="0" animBg="1"/>
      <p:bldP spid="33" grpId="0" animBg="1"/>
      <p:bldP spid="29" grpId="0" animBg="1"/>
      <p:bldP spid="48" grpId="0" animBg="1"/>
      <p:bldP spid="40" grpId="0" animBg="1"/>
      <p:bldP spid="43" grpId="0" animBg="1"/>
      <p:bldP spid="49" grpId="0" animBg="1"/>
      <p:bldP spid="50" grpId="0" animBg="1"/>
      <p:bldP spid="4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Needed Tooling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072" y="1000431"/>
            <a:ext cx="8091469" cy="512752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 smtClean="0"/>
              <a:t>The aperture </a:t>
            </a:r>
            <a:r>
              <a:rPr lang="en-GB" dirty="0"/>
              <a:t>meter </a:t>
            </a:r>
            <a:r>
              <a:rPr lang="en-GB" dirty="0" smtClean="0"/>
              <a:t>revival and its maintenance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Inputs for model creation:</a:t>
            </a:r>
          </a:p>
          <a:p>
            <a:pPr marL="768350" lvl="1" indent="-457200"/>
            <a:r>
              <a:rPr lang="en-GB" dirty="0"/>
              <a:t>Nominal optics from LSA (directly strength files)</a:t>
            </a:r>
          </a:p>
          <a:p>
            <a:pPr marL="768350" lvl="1" indent="-457200"/>
            <a:r>
              <a:rPr lang="en-GB" dirty="0" smtClean="0"/>
              <a:t>Orbit</a:t>
            </a:r>
          </a:p>
          <a:p>
            <a:pPr marL="768350" lvl="1" indent="-457200"/>
            <a:r>
              <a:rPr lang="en-US" dirty="0" smtClean="0"/>
              <a:t>Knobs</a:t>
            </a:r>
            <a:endParaRPr lang="en-GB" dirty="0" smtClean="0"/>
          </a:p>
          <a:p>
            <a:pPr marL="768350" lvl="1" indent="-457200"/>
            <a:r>
              <a:rPr lang="en-GB" dirty="0" smtClean="0"/>
              <a:t>Circuits Settings</a:t>
            </a:r>
            <a:endParaRPr lang="en-GB" dirty="0"/>
          </a:p>
          <a:p>
            <a:pPr marL="768350" lvl="1" indent="-457200"/>
            <a:r>
              <a:rPr lang="en-GB" dirty="0"/>
              <a:t>Circuit Currents to strength converter(s)</a:t>
            </a:r>
          </a:p>
          <a:p>
            <a:pPr marL="768350" lvl="1" indent="-457200"/>
            <a:r>
              <a:rPr lang="en-GB" dirty="0" smtClean="0"/>
              <a:t>Misalignments</a:t>
            </a:r>
          </a:p>
          <a:p>
            <a:pPr marL="768350" lvl="1" indent="-457200"/>
            <a:r>
              <a:rPr lang="en-GB" dirty="0" smtClean="0"/>
              <a:t>Magnet errors</a:t>
            </a:r>
            <a:endParaRPr lang="en-GB" dirty="0"/>
          </a:p>
          <a:p>
            <a:pPr marL="768350" lvl="1" indent="-457200"/>
            <a:r>
              <a:rPr lang="en-GB" dirty="0" smtClean="0"/>
              <a:t>Beta-Beat </a:t>
            </a:r>
            <a:r>
              <a:rPr lang="en-GB" dirty="0"/>
              <a:t>Measurements from </a:t>
            </a:r>
            <a:r>
              <a:rPr lang="en-GB" dirty="0" smtClean="0"/>
              <a:t>LSA</a:t>
            </a:r>
          </a:p>
          <a:p>
            <a:pPr marL="768350" lvl="1" indent="-457200"/>
            <a:r>
              <a:rPr lang="en-US" dirty="0" smtClean="0"/>
              <a:t>Other relevant measurements</a:t>
            </a: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Orbit and optics modelling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GUI(s) for optics visualization and analysis flow control</a:t>
            </a: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Tool to </a:t>
            </a:r>
            <a:r>
              <a:rPr lang="en-US" dirty="0"/>
              <a:t>check effects of </a:t>
            </a:r>
            <a:r>
              <a:rPr lang="en-US" dirty="0" smtClean="0"/>
              <a:t>setting/knob changes</a:t>
            </a: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Model improvements and studies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73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Strategy: modular 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600" y="1028700"/>
            <a:ext cx="7772400" cy="4914900"/>
          </a:xfrm>
        </p:spPr>
        <p:txBody>
          <a:bodyPr/>
          <a:lstStyle/>
          <a:p>
            <a:r>
              <a:rPr lang="en-US" dirty="0" smtClean="0"/>
              <a:t>In order to gain maximum flexibility and to provide </a:t>
            </a:r>
            <a:r>
              <a:rPr lang="en-US" dirty="0"/>
              <a:t>possibility </a:t>
            </a:r>
            <a:r>
              <a:rPr lang="en-US" dirty="0" smtClean="0"/>
              <a:t>for batch analyses each component is implemented as a command line tool</a:t>
            </a:r>
          </a:p>
          <a:p>
            <a:r>
              <a:rPr lang="en-US" dirty="0" smtClean="0"/>
              <a:t>Data exchanged via TFS tables (files)</a:t>
            </a:r>
          </a:p>
          <a:p>
            <a:endParaRPr lang="en-US" dirty="0" smtClean="0"/>
          </a:p>
          <a:p>
            <a:r>
              <a:rPr lang="en-US" dirty="0" smtClean="0"/>
              <a:t>Can use the components stand-alone, for example</a:t>
            </a:r>
          </a:p>
          <a:p>
            <a:pPr lvl="1"/>
            <a:r>
              <a:rPr lang="en-US" dirty="0" smtClean="0"/>
              <a:t>The optics extractor lets finding very quickly the exact state </a:t>
            </a:r>
            <a:br>
              <a:rPr lang="en-US" dirty="0" smtClean="0"/>
            </a:br>
            <a:r>
              <a:rPr lang="en-US" dirty="0" smtClean="0"/>
              <a:t>of the machine during an MD</a:t>
            </a:r>
          </a:p>
          <a:p>
            <a:pPr lvl="2"/>
            <a:r>
              <a:rPr lang="en-US" dirty="0"/>
              <a:t>Bootstrapping the model for analyses (</a:t>
            </a:r>
            <a:r>
              <a:rPr lang="en-US" dirty="0" err="1"/>
              <a:t>f.g</a:t>
            </a:r>
            <a:r>
              <a:rPr lang="en-US" dirty="0"/>
              <a:t>. MDs data</a:t>
            </a:r>
            <a:r>
              <a:rPr lang="en-US" dirty="0" smtClean="0"/>
              <a:t>)</a:t>
            </a:r>
          </a:p>
          <a:p>
            <a:r>
              <a:rPr lang="en-US" dirty="0"/>
              <a:t>Fast to integrate with other </a:t>
            </a:r>
            <a:r>
              <a:rPr lang="en-US" dirty="0" smtClean="0"/>
              <a:t>applications, for </a:t>
            </a:r>
            <a:r>
              <a:rPr lang="en-US" dirty="0" err="1" smtClean="0"/>
              <a:t>exmple</a:t>
            </a:r>
            <a:endParaRPr lang="en-US" dirty="0"/>
          </a:p>
          <a:p>
            <a:pPr lvl="1"/>
            <a:r>
              <a:rPr lang="en-US" dirty="0" err="1" smtClean="0"/>
              <a:t>JMad</a:t>
            </a:r>
            <a:endParaRPr lang="en-US" dirty="0" smtClean="0"/>
          </a:p>
          <a:p>
            <a:pPr lvl="1"/>
            <a:r>
              <a:rPr lang="en-US" dirty="0" smtClean="0"/>
              <a:t>Aperture Meter</a:t>
            </a:r>
          </a:p>
          <a:p>
            <a:pPr lvl="1"/>
            <a:endParaRPr lang="en-US" dirty="0" smtClean="0"/>
          </a:p>
          <a:p>
            <a:r>
              <a:rPr lang="en-GB" dirty="0" smtClean="0"/>
              <a:t>Integration done through libraries (Java packages).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893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300" y="939800"/>
            <a:ext cx="8724900" cy="4991100"/>
          </a:xfrm>
        </p:spPr>
        <p:txBody>
          <a:bodyPr/>
          <a:lstStyle/>
          <a:p>
            <a:r>
              <a:rPr lang="en-US" b="1" dirty="0" err="1"/>
              <a:t>lhcmodel</a:t>
            </a:r>
            <a:r>
              <a:rPr lang="en-US" b="1" dirty="0"/>
              <a:t>/</a:t>
            </a:r>
            <a:r>
              <a:rPr lang="en-US" b="1" dirty="0" err="1"/>
              <a:t>virtualcorrectors</a:t>
            </a:r>
            <a:endParaRPr lang="en-US" b="1" dirty="0" smtClean="0"/>
          </a:p>
          <a:p>
            <a:r>
              <a:rPr lang="en-US" dirty="0" smtClean="0"/>
              <a:t>Orbit modeling </a:t>
            </a:r>
            <a:r>
              <a:rPr lang="en-US" dirty="0"/>
              <a:t>performed </a:t>
            </a:r>
            <a:r>
              <a:rPr lang="en-US" dirty="0" smtClean="0"/>
              <a:t>by </a:t>
            </a:r>
            <a:r>
              <a:rPr lang="en-US" dirty="0"/>
              <a:t>MADX SVD orbit correction </a:t>
            </a:r>
            <a:r>
              <a:rPr lang="en-US" dirty="0" smtClean="0"/>
              <a:t>tool</a:t>
            </a:r>
          </a:p>
          <a:p>
            <a:pPr lvl="1"/>
            <a:r>
              <a:rPr lang="en-US" dirty="0" smtClean="0"/>
              <a:t>Provides a script to install </a:t>
            </a:r>
            <a:r>
              <a:rPr lang="en-US" dirty="0"/>
              <a:t>virtual correctors </a:t>
            </a:r>
            <a:r>
              <a:rPr lang="en-US" dirty="0" smtClean="0"/>
              <a:t>at each </a:t>
            </a:r>
            <a:r>
              <a:rPr lang="en-US" dirty="0" err="1" smtClean="0"/>
              <a:t>quadrupole</a:t>
            </a:r>
            <a:r>
              <a:rPr lang="en-US" dirty="0" smtClean="0"/>
              <a:t> magnet</a:t>
            </a:r>
          </a:p>
          <a:p>
            <a:pPr lvl="1"/>
            <a:r>
              <a:rPr lang="en-US" dirty="0" smtClean="0"/>
              <a:t>Orbit correction finds their setting to reproduce the extracted orbit</a:t>
            </a:r>
          </a:p>
          <a:p>
            <a:pPr lvl="1"/>
            <a:r>
              <a:rPr lang="en-US" dirty="0" smtClean="0"/>
              <a:t>Saves the setting to a file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3105000"/>
            <a:ext cx="9144000" cy="34339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29300" y="812800"/>
            <a:ext cx="245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Mattias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Fjellstrom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179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822960"/>
          </a:xfrm>
        </p:spPr>
        <p:txBody>
          <a:bodyPr>
            <a:normAutofit/>
          </a:bodyPr>
          <a:lstStyle/>
          <a:p>
            <a:r>
              <a:rPr lang="en-US" dirty="0"/>
              <a:t>The best knowledge </a:t>
            </a:r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3902" y="1219200"/>
            <a:ext cx="7403178" cy="4419600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odel </a:t>
            </a:r>
            <a:r>
              <a:rPr lang="en-US" dirty="0"/>
              <a:t>that can account for the actual machine settings and the measured beam parameters</a:t>
            </a:r>
          </a:p>
          <a:p>
            <a:pPr lvl="1"/>
            <a:r>
              <a:rPr lang="en-US" dirty="0"/>
              <a:t>Orbit</a:t>
            </a:r>
          </a:p>
          <a:p>
            <a:pPr lvl="1"/>
            <a:r>
              <a:rPr lang="en-US" dirty="0"/>
              <a:t>Beta </a:t>
            </a:r>
            <a:r>
              <a:rPr lang="en-US" dirty="0" smtClean="0"/>
              <a:t>beating</a:t>
            </a:r>
          </a:p>
          <a:p>
            <a:pPr lvl="1"/>
            <a:r>
              <a:rPr lang="en-US" dirty="0" smtClean="0"/>
              <a:t>Knobs settings</a:t>
            </a:r>
          </a:p>
          <a:p>
            <a:pPr lvl="1"/>
            <a:r>
              <a:rPr lang="en-US" dirty="0" smtClean="0"/>
              <a:t>Power converter settings</a:t>
            </a:r>
          </a:p>
          <a:p>
            <a:pPr lvl="1"/>
            <a:r>
              <a:rPr lang="en-US" dirty="0"/>
              <a:t>Misalignments</a:t>
            </a:r>
          </a:p>
          <a:p>
            <a:pPr lvl="1"/>
            <a:r>
              <a:rPr lang="en-US" dirty="0"/>
              <a:t>Magnet </a:t>
            </a:r>
            <a:r>
              <a:rPr lang="en-US" dirty="0" smtClean="0"/>
              <a:t>errors</a:t>
            </a:r>
          </a:p>
          <a:p>
            <a:pPr lvl="1"/>
            <a:r>
              <a:rPr lang="en-US" dirty="0" smtClean="0"/>
              <a:t>Hysteresis</a:t>
            </a:r>
          </a:p>
          <a:p>
            <a:pPr lvl="1"/>
            <a:r>
              <a:rPr lang="en-US" dirty="0" smtClean="0"/>
              <a:t>…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819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91536"/>
            <a:ext cx="7413522" cy="658761"/>
          </a:xfrm>
        </p:spPr>
        <p:txBody>
          <a:bodyPr/>
          <a:lstStyle/>
          <a:p>
            <a:r>
              <a:rPr lang="en-US" dirty="0" smtClean="0"/>
              <a:t>Any Online Application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181874" y="3185532"/>
            <a:ext cx="2117706" cy="1162396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>
              <a:buNone/>
            </a:pPr>
            <a:r>
              <a:rPr lang="en-GB" sz="2200" b="0" dirty="0">
                <a:solidFill>
                  <a:srgbClr val="40458C"/>
                </a:solidFill>
              </a:rPr>
              <a:t>INPUTS</a:t>
            </a:r>
            <a:endParaRPr lang="en-GB" sz="2200" b="0" dirty="0" smtClean="0">
              <a:solidFill>
                <a:srgbClr val="40458C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b="0" dirty="0" smtClean="0">
                <a:solidFill>
                  <a:srgbClr val="40458C"/>
                </a:solidFill>
              </a:rPr>
              <a:t>(Control </a:t>
            </a:r>
            <a:r>
              <a:rPr lang="en-GB" b="0" dirty="0" smtClean="0">
                <a:solidFill>
                  <a:srgbClr val="40458C"/>
                </a:solidFill>
              </a:rPr>
              <a:t>System,</a:t>
            </a:r>
            <a:endParaRPr lang="en-GB" b="0" dirty="0" smtClean="0">
              <a:solidFill>
                <a:srgbClr val="40458C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b="0" dirty="0" smtClean="0">
                <a:solidFill>
                  <a:srgbClr val="40458C"/>
                </a:solidFill>
              </a:rPr>
              <a:t>LSA, Logging, DB’s, …)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2513723" y="2963456"/>
            <a:ext cx="3195199" cy="1283207"/>
            <a:chOff x="2513723" y="3146528"/>
            <a:chExt cx="3195199" cy="1283207"/>
          </a:xfrm>
        </p:grpSpPr>
        <p:sp>
          <p:nvSpPr>
            <p:cNvPr id="13" name="Left Arrow 12"/>
            <p:cNvSpPr/>
            <p:nvPr/>
          </p:nvSpPr>
          <p:spPr bwMode="auto">
            <a:xfrm rot="10800000">
              <a:off x="2520083" y="3794000"/>
              <a:ext cx="1023257" cy="267941"/>
            </a:xfrm>
            <a:prstGeom prst="lef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13723" y="3146528"/>
              <a:ext cx="10054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Model</a:t>
              </a:r>
              <a:br>
                <a:rPr lang="en-US" dirty="0" smtClean="0"/>
              </a:br>
              <a:r>
                <a:rPr lang="en-US" dirty="0" smtClean="0"/>
                <a:t>builder</a:t>
              </a:r>
              <a:endParaRPr lang="en-US" dirty="0"/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3798321" y="3425815"/>
              <a:ext cx="1910601" cy="1003920"/>
            </a:xfrm>
            <a:prstGeom prst="roundRect">
              <a:avLst/>
            </a:prstGeom>
            <a:ln w="571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2200" b="0" dirty="0" smtClean="0">
                  <a:solidFill>
                    <a:srgbClr val="40458C"/>
                  </a:solidFill>
                </a:rPr>
                <a:t>MADX model</a:t>
              </a: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882037" y="2784040"/>
            <a:ext cx="2982128" cy="1462648"/>
            <a:chOff x="5882037" y="2967112"/>
            <a:chExt cx="2982128" cy="1462648"/>
          </a:xfrm>
        </p:grpSpPr>
        <p:sp>
          <p:nvSpPr>
            <p:cNvPr id="11" name="Rounded Rectangle 10"/>
            <p:cNvSpPr/>
            <p:nvPr/>
          </p:nvSpPr>
          <p:spPr bwMode="auto">
            <a:xfrm>
              <a:off x="7287744" y="3425815"/>
              <a:ext cx="1576421" cy="1003945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square" lIns="0" tIns="7200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200" b="0" dirty="0" smtClean="0">
                  <a:solidFill>
                    <a:srgbClr val="40458C"/>
                  </a:solidFill>
                </a:rPr>
                <a:t>Plots &amp; </a:t>
              </a:r>
              <a:br>
                <a:rPr lang="en-US" sz="2200" b="0" dirty="0" smtClean="0">
                  <a:solidFill>
                    <a:srgbClr val="40458C"/>
                  </a:solidFill>
                </a:rPr>
              </a:br>
              <a:r>
                <a:rPr lang="en-US" sz="2200" b="0" dirty="0" smtClean="0">
                  <a:solidFill>
                    <a:srgbClr val="40458C"/>
                  </a:solidFill>
                </a:rPr>
                <a:t>numbers</a:t>
              </a:r>
              <a:endParaRPr kumimoji="0" lang="en-GB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Left Arrow 13"/>
            <p:cNvSpPr/>
            <p:nvPr/>
          </p:nvSpPr>
          <p:spPr bwMode="auto">
            <a:xfrm rot="10800000">
              <a:off x="6024619" y="3831980"/>
              <a:ext cx="1023257" cy="267941"/>
            </a:xfrm>
            <a:prstGeom prst="lef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882037" y="2967112"/>
              <a:ext cx="132361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A MADX</a:t>
              </a:r>
              <a:br>
                <a:rPr lang="en-US" dirty="0" smtClean="0"/>
              </a:br>
              <a:r>
                <a:rPr lang="en-US" dirty="0" smtClean="0"/>
                <a:t>script</a:t>
              </a:r>
              <a:br>
                <a:rPr lang="en-US" dirty="0" smtClean="0"/>
              </a:br>
              <a:r>
                <a:rPr lang="en-US" dirty="0" smtClean="0"/>
                <a:t>execution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14407" y="2092938"/>
            <a:ext cx="5720361" cy="2769876"/>
            <a:chOff x="114407" y="2276010"/>
            <a:chExt cx="5720361" cy="2769876"/>
          </a:xfrm>
        </p:grpSpPr>
        <p:sp>
          <p:nvSpPr>
            <p:cNvPr id="17" name="Rounded Rectangle 16"/>
            <p:cNvSpPr/>
            <p:nvPr/>
          </p:nvSpPr>
          <p:spPr bwMode="auto">
            <a:xfrm>
              <a:off x="114407" y="2551547"/>
              <a:ext cx="5720361" cy="2494339"/>
            </a:xfrm>
            <a:prstGeom prst="roundRect">
              <a:avLst/>
            </a:prstGeom>
            <a:noFill/>
            <a:ln w="57150">
              <a:solidFill>
                <a:srgbClr val="4F19E7"/>
              </a:solidFill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 bwMode="auto">
            <a:xfrm>
              <a:off x="472706" y="2276010"/>
              <a:ext cx="3920533" cy="412840"/>
            </a:xfrm>
            <a:prstGeom prst="roundRect">
              <a:avLst/>
            </a:prstGeom>
            <a:solidFill>
              <a:srgbClr val="FFFFFF"/>
            </a:solidFill>
            <a:ln w="25400" cap="flat" cmpd="sng" algn="ctr">
              <a:solidFill>
                <a:srgbClr val="4F19E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eaLnBrk="1" hangingPunct="1">
                <a:buNone/>
              </a:pPr>
              <a:r>
                <a:rPr lang="en-GB" sz="2000" dirty="0" smtClean="0">
                  <a:latin typeface="Calibri" panose="020F0502020204030204" pitchFamily="34" charset="0"/>
                </a:rPr>
                <a:t>Data extraction and model builder</a:t>
              </a:r>
              <a:endParaRPr lang="en-GB" dirty="0">
                <a:latin typeface="Calibri" panose="020F0502020204030204" pitchFamily="34" charset="0"/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1338410" y="5017829"/>
            <a:ext cx="51171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800" kern="0" dirty="0" smtClean="0">
                <a:solidFill>
                  <a:srgbClr val="40458C"/>
                </a:solidFill>
                <a:latin typeface="Tahoma"/>
                <a:cs typeface="Tahoma"/>
              </a:rPr>
              <a:t>Common to any application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23376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extractor and model builder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089" y="971549"/>
            <a:ext cx="8702557" cy="5191125"/>
          </a:xfrm>
        </p:spPr>
        <p:txBody>
          <a:bodyPr/>
          <a:lstStyle/>
          <a:p>
            <a:r>
              <a:rPr lang="en-US" dirty="0" smtClean="0"/>
              <a:t>Implemented a dedicated Java library for extraction of all the data needed for the online model and model building</a:t>
            </a:r>
          </a:p>
          <a:p>
            <a:r>
              <a:rPr lang="en-US" dirty="0" smtClean="0"/>
              <a:t>Based on this library, command line application that can be used for </a:t>
            </a:r>
            <a:r>
              <a:rPr lang="en-US" b="1" dirty="0" smtClean="0"/>
              <a:t>batch processing</a:t>
            </a:r>
            <a:r>
              <a:rPr lang="en-US" dirty="0" smtClean="0"/>
              <a:t> or by any data analysis tool via system call</a:t>
            </a:r>
          </a:p>
          <a:p>
            <a:pPr lvl="1"/>
            <a:r>
              <a:rPr lang="en-US" dirty="0" smtClean="0"/>
              <a:t>It produces directly </a:t>
            </a:r>
            <a:r>
              <a:rPr lang="en-US" dirty="0" smtClean="0"/>
              <a:t>MADX script that includes the requested inputs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Examples</a:t>
            </a:r>
          </a:p>
          <a:p>
            <a:pPr lvl="1"/>
            <a:r>
              <a:rPr lang="en-US" sz="1600" dirty="0" smtClean="0"/>
              <a:t>Extract </a:t>
            </a:r>
            <a:r>
              <a:rPr lang="en-US" sz="1600" dirty="0"/>
              <a:t>optics </a:t>
            </a:r>
            <a:r>
              <a:rPr lang="en-US" sz="1600" dirty="0" smtClean="0"/>
              <a:t>LSA</a:t>
            </a:r>
            <a:r>
              <a:rPr lang="en-US" sz="1600" dirty="0" smtClean="0"/>
              <a:t> </a:t>
            </a:r>
            <a:r>
              <a:rPr lang="en-US" sz="1600" dirty="0"/>
              <a:t>to create a </a:t>
            </a:r>
            <a:r>
              <a:rPr lang="en-US" sz="1600" dirty="0" err="1"/>
              <a:t>Madx</a:t>
            </a:r>
            <a:r>
              <a:rPr lang="en-US" sz="1600" dirty="0"/>
              <a:t> script for beam 1</a:t>
            </a:r>
          </a:p>
          <a:p>
            <a:pPr marL="0" indent="0">
              <a:buNone/>
            </a:pPr>
            <a:r>
              <a:rPr lang="en-US" sz="1600" dirty="0" smtClean="0"/>
              <a:t>       </a:t>
            </a:r>
            <a:r>
              <a:rPr lang="en-US" sz="1600" dirty="0" smtClean="0"/>
              <a:t>    </a:t>
            </a:r>
            <a:r>
              <a:rPr lang="en-US" sz="1600" dirty="0" err="1" smtClean="0"/>
              <a:t>lhc</a:t>
            </a:r>
            <a:r>
              <a:rPr lang="en-US" sz="1600" dirty="0" smtClean="0"/>
              <a:t>-model-</a:t>
            </a:r>
            <a:r>
              <a:rPr lang="en-US" sz="1600" dirty="0" err="1" smtClean="0"/>
              <a:t>extractor.sh</a:t>
            </a:r>
            <a:r>
              <a:rPr lang="en-US" sz="1600" dirty="0" smtClean="0"/>
              <a:t> -e </a:t>
            </a:r>
            <a:r>
              <a:rPr lang="en-US" sz="1600" dirty="0" smtClean="0"/>
              <a:t>–time "</a:t>
            </a:r>
            <a:r>
              <a:rPr lang="en-US" sz="1600" dirty="0" smtClean="0"/>
              <a:t>2012-</a:t>
            </a:r>
            <a:r>
              <a:rPr lang="en-US" sz="1600" dirty="0" smtClean="0"/>
              <a:t>07-16 03:</a:t>
            </a:r>
            <a:r>
              <a:rPr lang="en-US" sz="1600" dirty="0"/>
              <a:t>4</a:t>
            </a:r>
            <a:r>
              <a:rPr lang="en-US" sz="1600" dirty="0" smtClean="0"/>
              <a:t>0</a:t>
            </a:r>
            <a:r>
              <a:rPr lang="en-US" sz="1600" dirty="0" smtClean="0"/>
              <a:t>:</a:t>
            </a:r>
            <a:r>
              <a:rPr lang="en-US" sz="1600" dirty="0" smtClean="0"/>
              <a:t>00” -beam </a:t>
            </a:r>
            <a:r>
              <a:rPr lang="en-US" sz="1600" dirty="0" smtClean="0"/>
              <a:t>B1</a:t>
            </a:r>
          </a:p>
          <a:p>
            <a:pPr lvl="1"/>
            <a:r>
              <a:rPr lang="en-US" sz="1600" dirty="0" smtClean="0"/>
              <a:t>Extract also the beam </a:t>
            </a:r>
            <a:r>
              <a:rPr lang="en-US" sz="1600" dirty="0" smtClean="0"/>
              <a:t>orbit from timber</a:t>
            </a:r>
            <a:endParaRPr lang="en-US" sz="1600" dirty="0" smtClean="0"/>
          </a:p>
          <a:p>
            <a:pPr marL="0" lvl="0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   </a:t>
            </a:r>
            <a:r>
              <a:rPr lang="en-US" sz="1600" dirty="0" err="1" smtClean="0"/>
              <a:t>lhc</a:t>
            </a:r>
            <a:r>
              <a:rPr lang="en-US" sz="1600" dirty="0"/>
              <a:t>-model-</a:t>
            </a:r>
            <a:r>
              <a:rPr lang="en-US" sz="1600" dirty="0" err="1"/>
              <a:t>extractor.sh</a:t>
            </a:r>
            <a:r>
              <a:rPr lang="en-US" sz="1600" dirty="0"/>
              <a:t> -</a:t>
            </a:r>
            <a:r>
              <a:rPr lang="en-US" sz="1600" dirty="0" err="1" smtClean="0"/>
              <a:t>oe</a:t>
            </a:r>
            <a:r>
              <a:rPr lang="en-US" sz="1600" dirty="0" smtClean="0"/>
              <a:t> -</a:t>
            </a:r>
            <a:r>
              <a:rPr lang="en-US" sz="1600" dirty="0"/>
              <a:t>e </a:t>
            </a:r>
            <a:r>
              <a:rPr lang="en-US" sz="1600" dirty="0" smtClean="0"/>
              <a:t>–time "</a:t>
            </a:r>
            <a:r>
              <a:rPr lang="en-US" sz="1600" dirty="0"/>
              <a:t>2012-</a:t>
            </a:r>
            <a:r>
              <a:rPr lang="en-US" sz="1600" dirty="0" smtClean="0"/>
              <a:t>07-16 03:</a:t>
            </a:r>
            <a:r>
              <a:rPr lang="en-US" sz="1600" dirty="0"/>
              <a:t>4</a:t>
            </a:r>
            <a:r>
              <a:rPr lang="en-US" sz="1600" dirty="0" smtClean="0"/>
              <a:t>0</a:t>
            </a:r>
            <a:r>
              <a:rPr lang="en-US" sz="1600" dirty="0"/>
              <a:t>:</a:t>
            </a:r>
            <a:r>
              <a:rPr lang="en-US" sz="1600" dirty="0" smtClean="0"/>
              <a:t>00” -</a:t>
            </a:r>
            <a:r>
              <a:rPr lang="en-US" sz="1600" dirty="0" smtClean="0"/>
              <a:t>beam B1</a:t>
            </a:r>
            <a:endParaRPr lang="en-US" sz="1600" dirty="0"/>
          </a:p>
          <a:p>
            <a:pPr lvl="1"/>
            <a:r>
              <a:rPr lang="en-US" sz="1600" dirty="0" smtClean="0"/>
              <a:t>Include MQT and </a:t>
            </a:r>
            <a:r>
              <a:rPr lang="en-US" sz="1600" dirty="0" err="1" smtClean="0"/>
              <a:t>steerers</a:t>
            </a:r>
            <a:r>
              <a:rPr lang="en-US" sz="1600" dirty="0" smtClean="0"/>
              <a:t> in the model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   </a:t>
            </a:r>
            <a:r>
              <a:rPr lang="en-US" sz="1600" dirty="0" err="1" smtClean="0"/>
              <a:t>lhc</a:t>
            </a:r>
            <a:r>
              <a:rPr lang="en-US" sz="1600" dirty="0"/>
              <a:t>-model-</a:t>
            </a:r>
            <a:r>
              <a:rPr lang="en-US" sz="1600" dirty="0" err="1"/>
              <a:t>extractor.sh</a:t>
            </a:r>
            <a:r>
              <a:rPr lang="en-US" sz="1600" dirty="0"/>
              <a:t> </a:t>
            </a:r>
            <a:r>
              <a:rPr lang="en-US" sz="1600" dirty="0" smtClean="0"/>
              <a:t>–e –time  </a:t>
            </a:r>
            <a:r>
              <a:rPr lang="en-US" sz="1600" dirty="0"/>
              <a:t>"2012-</a:t>
            </a:r>
            <a:r>
              <a:rPr lang="en-US" sz="1600" dirty="0" smtClean="0"/>
              <a:t>07-16 03:</a:t>
            </a:r>
            <a:r>
              <a:rPr lang="en-US" sz="1600" dirty="0"/>
              <a:t>4</a:t>
            </a:r>
            <a:r>
              <a:rPr lang="en-US" sz="1600" dirty="0" smtClean="0"/>
              <a:t>0</a:t>
            </a:r>
            <a:r>
              <a:rPr lang="en-US" sz="1600" dirty="0"/>
              <a:t>:00" </a:t>
            </a:r>
            <a:r>
              <a:rPr lang="en-US" sz="1600" dirty="0" smtClean="0"/>
              <a:t>–beam B1 </a:t>
            </a:r>
            <a:r>
              <a:rPr lang="en-US" sz="1600" dirty="0" smtClean="0"/>
              <a:t>–</a:t>
            </a:r>
            <a:r>
              <a:rPr lang="en-US" sz="1600" dirty="0" err="1" smtClean="0"/>
              <a:t>ItoK</a:t>
            </a:r>
            <a:r>
              <a:rPr lang="en-US" sz="1600" dirty="0" smtClean="0"/>
              <a:t> “MQT,CORR”</a:t>
            </a:r>
            <a:endParaRPr lang="en-US" sz="1600" dirty="0"/>
          </a:p>
          <a:p>
            <a:pPr lvl="1"/>
            <a:r>
              <a:rPr lang="en-US" sz="1600" dirty="0" smtClean="0"/>
              <a:t>Extract measured beta beating</a:t>
            </a:r>
            <a:endParaRPr lang="en-US" sz="1600" dirty="0"/>
          </a:p>
          <a:p>
            <a:pPr marL="0" indent="0">
              <a:buNone/>
            </a:pPr>
            <a:r>
              <a:rPr lang="en-US" sz="1600"/>
              <a:t> </a:t>
            </a:r>
            <a:r>
              <a:rPr lang="en-US" sz="1600" smtClean="0"/>
              <a:t>          </a:t>
            </a:r>
            <a:r>
              <a:rPr lang="en-US" sz="1600" smtClean="0"/>
              <a:t>lhc</a:t>
            </a:r>
            <a:r>
              <a:rPr lang="en-US" sz="1600" dirty="0"/>
              <a:t>-model-extractor.sh -e </a:t>
            </a:r>
            <a:r>
              <a:rPr lang="en-US" sz="1600" dirty="0" smtClean="0"/>
              <a:t>–time "</a:t>
            </a:r>
            <a:r>
              <a:rPr lang="en-US" sz="1600" dirty="0"/>
              <a:t>2012-</a:t>
            </a:r>
            <a:r>
              <a:rPr lang="en-US" sz="1600" dirty="0" smtClean="0"/>
              <a:t>07-16 03:</a:t>
            </a:r>
            <a:r>
              <a:rPr lang="en-US" sz="1600" dirty="0"/>
              <a:t>4</a:t>
            </a:r>
            <a:r>
              <a:rPr lang="en-US" sz="1600" dirty="0" smtClean="0"/>
              <a:t>0</a:t>
            </a:r>
            <a:r>
              <a:rPr lang="en-US" sz="1600" dirty="0"/>
              <a:t>:00" </a:t>
            </a:r>
            <a:r>
              <a:rPr lang="en-US" sz="1600" dirty="0" smtClean="0"/>
              <a:t>–beam B1 </a:t>
            </a:r>
            <a:r>
              <a:rPr lang="en-US" sz="1600" dirty="0" smtClean="0"/>
              <a:t>–</a:t>
            </a:r>
            <a:r>
              <a:rPr lang="en-US" sz="1600" dirty="0" err="1" smtClean="0"/>
              <a:t>opticerr</a:t>
            </a:r>
            <a:endParaRPr lang="en-US" sz="1600" dirty="0" smtClean="0"/>
          </a:p>
          <a:p>
            <a:pPr lvl="1"/>
            <a:r>
              <a:rPr lang="en-US" sz="1600" dirty="0" smtClean="0"/>
              <a:t>Knobs</a:t>
            </a:r>
            <a:endParaRPr lang="en-US" sz="1600" dirty="0"/>
          </a:p>
          <a:p>
            <a:pPr lvl="1"/>
            <a:r>
              <a:rPr lang="en-US" sz="1600" dirty="0" smtClean="0"/>
              <a:t>Device ( </a:t>
            </a:r>
            <a:r>
              <a:rPr lang="en-US" sz="1600" dirty="0" err="1" smtClean="0"/>
              <a:t>f.g</a:t>
            </a:r>
            <a:r>
              <a:rPr lang="en-US" sz="1600" dirty="0" smtClean="0"/>
              <a:t>. collimator) settings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 smtClean="0"/>
              <a:t>See the documentation on our web page for more examples</a:t>
            </a:r>
          </a:p>
          <a:p>
            <a:pPr lvl="2"/>
            <a:endParaRPr lang="en-US" sz="1600" dirty="0" smtClean="0"/>
          </a:p>
          <a:p>
            <a:pPr marL="0" lvl="2" indent="0">
              <a:buNone/>
            </a:pPr>
            <a:endParaRPr lang="en-US" sz="16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07233" y="5544327"/>
            <a:ext cx="21995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b="0" dirty="0" smtClean="0">
                <a:solidFill>
                  <a:srgbClr val="FF0000"/>
                </a:solidFill>
              </a:rPr>
              <a:t>Tobias </a:t>
            </a:r>
            <a:r>
              <a:rPr lang="en-US" b="0" dirty="0" err="1" smtClean="0">
                <a:solidFill>
                  <a:srgbClr val="FF0000"/>
                </a:solidFill>
              </a:rPr>
              <a:t>Persson</a:t>
            </a:r>
            <a:endParaRPr lang="en-US" b="0" dirty="0" smtClean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en-US" b="0" dirty="0" err="1" smtClean="0">
                <a:solidFill>
                  <a:srgbClr val="FF0000"/>
                </a:solidFill>
              </a:rPr>
              <a:t>Jonne</a:t>
            </a:r>
            <a:r>
              <a:rPr lang="en-US" b="0" dirty="0" smtClean="0">
                <a:solidFill>
                  <a:srgbClr val="FF0000"/>
                </a:solidFill>
              </a:rPr>
              <a:t> </a:t>
            </a:r>
            <a:r>
              <a:rPr lang="en-US" b="0" dirty="0" err="1" smtClean="0">
                <a:solidFill>
                  <a:srgbClr val="FF0000"/>
                </a:solidFill>
              </a:rPr>
              <a:t>Moeskops</a:t>
            </a:r>
            <a:endParaRPr lang="en-US" b="0" dirty="0" smtClean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en-US" b="0" dirty="0" err="1" smtClean="0">
                <a:solidFill>
                  <a:srgbClr val="FF0000"/>
                </a:solidFill>
              </a:rPr>
              <a:t>Agnieszka</a:t>
            </a:r>
            <a:r>
              <a:rPr lang="en-US" b="0" dirty="0" smtClean="0">
                <a:solidFill>
                  <a:srgbClr val="FF0000"/>
                </a:solidFill>
              </a:rPr>
              <a:t> </a:t>
            </a:r>
            <a:r>
              <a:rPr lang="en-US" b="0" dirty="0" err="1" smtClean="0">
                <a:solidFill>
                  <a:srgbClr val="FF0000"/>
                </a:solidFill>
              </a:rPr>
              <a:t>Szczotka</a:t>
            </a:r>
            <a:endParaRPr lang="en-US" b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713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4050017" y="6491859"/>
            <a:ext cx="1132632" cy="3661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and Beta Beat 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359" y="986228"/>
            <a:ext cx="7986269" cy="4419600"/>
          </a:xfrm>
        </p:spPr>
        <p:txBody>
          <a:bodyPr/>
          <a:lstStyle/>
          <a:p>
            <a:r>
              <a:rPr lang="en-US" dirty="0" smtClean="0"/>
              <a:t>For many applications it is necessary to model </a:t>
            </a:r>
          </a:p>
          <a:p>
            <a:pPr lvl="1"/>
            <a:r>
              <a:rPr lang="en-US" dirty="0" smtClean="0"/>
              <a:t>Orbit ( </a:t>
            </a:r>
            <a:r>
              <a:rPr lang="en-US" dirty="0" err="1" smtClean="0"/>
              <a:t>f.g</a:t>
            </a:r>
            <a:r>
              <a:rPr lang="en-US" dirty="0" smtClean="0"/>
              <a:t>. </a:t>
            </a:r>
            <a:r>
              <a:rPr lang="en-US" dirty="0"/>
              <a:t>f</a:t>
            </a:r>
            <a:r>
              <a:rPr lang="en-US" dirty="0" smtClean="0"/>
              <a:t>eed-down effects)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eta beating (</a:t>
            </a:r>
            <a:r>
              <a:rPr lang="en-US" dirty="0" err="1" smtClean="0"/>
              <a:t>f.g</a:t>
            </a:r>
            <a:r>
              <a:rPr lang="en-US" dirty="0" smtClean="0"/>
              <a:t>. </a:t>
            </a:r>
            <a:r>
              <a:rPr lang="en-US" dirty="0"/>
              <a:t>a</a:t>
            </a:r>
            <a:r>
              <a:rPr lang="en-US" dirty="0" smtClean="0"/>
              <a:t>mplitude detuning, tune footprints)</a:t>
            </a:r>
          </a:p>
          <a:p>
            <a:r>
              <a:rPr lang="en-US" dirty="0" smtClean="0"/>
              <a:t>Implemented tools </a:t>
            </a:r>
            <a:r>
              <a:rPr lang="en-US" dirty="0" smtClean="0"/>
              <a:t>that automatically incorporate the two</a:t>
            </a:r>
            <a:endParaRPr lang="en-US" dirty="0" smtClean="0"/>
          </a:p>
          <a:p>
            <a:pPr lvl="1"/>
            <a:r>
              <a:rPr lang="en-US" dirty="0"/>
              <a:t>I</a:t>
            </a:r>
            <a:r>
              <a:rPr lang="en-US" dirty="0" smtClean="0"/>
              <a:t>nstall virtual correctors around quadrupoles</a:t>
            </a:r>
          </a:p>
          <a:p>
            <a:pPr lvl="1"/>
            <a:r>
              <a:rPr lang="en-US" dirty="0" smtClean="0"/>
              <a:t>MADX orbit correction is run to find the virtual </a:t>
            </a:r>
            <a:r>
              <a:rPr lang="en-US" dirty="0" err="1" smtClean="0"/>
              <a:t>steerers</a:t>
            </a:r>
            <a:r>
              <a:rPr lang="en-US" dirty="0" smtClean="0"/>
              <a:t> settings</a:t>
            </a:r>
          </a:p>
          <a:p>
            <a:pPr lvl="1"/>
            <a:r>
              <a:rPr lang="en-US" dirty="0" smtClean="0"/>
              <a:t>Beta-beating optics correction for virtual </a:t>
            </a:r>
            <a:r>
              <a:rPr lang="en-US" dirty="0" smtClean="0"/>
              <a:t>quads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0989" y="6625317"/>
            <a:ext cx="3920268" cy="231289"/>
          </a:xfrm>
        </p:spPr>
        <p:txBody>
          <a:bodyPr/>
          <a:lstStyle/>
          <a:p>
            <a:r>
              <a:rPr lang="en-US" dirty="0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436" t="2147" r="51716" b="3080"/>
          <a:stretch/>
        </p:blipFill>
        <p:spPr>
          <a:xfrm>
            <a:off x="0" y="3444019"/>
            <a:ext cx="4509132" cy="3425424"/>
          </a:xfrm>
          <a:prstGeom prst="rect">
            <a:avLst/>
          </a:prstGeom>
        </p:spPr>
      </p:pic>
      <p:pic>
        <p:nvPicPr>
          <p:cNvPr id="8" name="Picture 7" descr="betaB1_80cm_dif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021" y="3455459"/>
            <a:ext cx="4551979" cy="34139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42713" y="3363924"/>
            <a:ext cx="393561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0" dirty="0" smtClean="0"/>
              <a:t>Difference between </a:t>
            </a:r>
            <a:r>
              <a:rPr lang="en-US" sz="1600" b="0" dirty="0"/>
              <a:t>m</a:t>
            </a:r>
            <a:r>
              <a:rPr lang="en-US" sz="1600" b="0" dirty="0" smtClean="0"/>
              <a:t>easured and modeled betas</a:t>
            </a:r>
            <a:endParaRPr lang="en-US" sz="16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6933080" y="1015883"/>
            <a:ext cx="221092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sz="1600" b="0" dirty="0" err="1" smtClean="0">
                <a:solidFill>
                  <a:srgbClr val="FF0000"/>
                </a:solidFill>
              </a:rPr>
              <a:t>Mattias</a:t>
            </a:r>
            <a:r>
              <a:rPr lang="en-US" sz="1600" b="0" dirty="0" smtClean="0">
                <a:solidFill>
                  <a:srgbClr val="FF0000"/>
                </a:solidFill>
              </a:rPr>
              <a:t> </a:t>
            </a:r>
            <a:r>
              <a:rPr lang="en-US" sz="1600" b="0" dirty="0" err="1" smtClean="0">
                <a:solidFill>
                  <a:srgbClr val="FF0000"/>
                </a:solidFill>
              </a:rPr>
              <a:t>Fjellstrom</a:t>
            </a:r>
            <a:endParaRPr lang="en-US" sz="1600" b="0" dirty="0" smtClean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en-US" sz="1600" b="0" dirty="0" smtClean="0">
                <a:solidFill>
                  <a:srgbClr val="FF0000"/>
                </a:solidFill>
              </a:rPr>
              <a:t>Lukas </a:t>
            </a:r>
            <a:r>
              <a:rPr lang="en-US" sz="1600" b="0" dirty="0" err="1" smtClean="0">
                <a:solidFill>
                  <a:srgbClr val="FF0000"/>
                </a:solidFill>
              </a:rPr>
              <a:t>Malina</a:t>
            </a:r>
            <a:endParaRPr lang="en-US" sz="1600" b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268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Online Model </a:t>
            </a:r>
            <a:r>
              <a:rPr lang="en-US" dirty="0"/>
              <a:t>GUI </a:t>
            </a:r>
            <a:r>
              <a:rPr lang="en-US" dirty="0" smtClean="0"/>
              <a:t>/ </a:t>
            </a:r>
            <a:r>
              <a:rPr lang="en-US" dirty="0"/>
              <a:t>Predictor tool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769" y="926795"/>
            <a:ext cx="7772400" cy="4758898"/>
          </a:xfrm>
        </p:spPr>
        <p:txBody>
          <a:bodyPr/>
          <a:lstStyle/>
          <a:p>
            <a:r>
              <a:rPr lang="en-US" dirty="0" smtClean="0"/>
              <a:t>GUI to build models</a:t>
            </a:r>
          </a:p>
          <a:p>
            <a:r>
              <a:rPr lang="en-US" dirty="0" smtClean="0"/>
              <a:t>Offers possibility to change arbitrary parameters to study the </a:t>
            </a:r>
            <a:r>
              <a:rPr lang="en-US" dirty="0" smtClean="0"/>
              <a:t>models: </a:t>
            </a:r>
            <a:r>
              <a:rPr lang="en-US" b="1" dirty="0" smtClean="0"/>
              <a:t>the prediction tool</a:t>
            </a:r>
            <a:endParaRPr lang="en-US" b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85" y="2125956"/>
            <a:ext cx="7699926" cy="41070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55910" y="684218"/>
            <a:ext cx="3246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pt-BR" b="0" dirty="0">
                <a:solidFill>
                  <a:srgbClr val="FF0000"/>
                </a:solidFill>
              </a:rPr>
              <a:t>Jaime </a:t>
            </a:r>
            <a:r>
              <a:rPr lang="pt-BR" b="0" dirty="0" smtClean="0">
                <a:solidFill>
                  <a:srgbClr val="FF0000"/>
                </a:solidFill>
              </a:rPr>
              <a:t>Coello de </a:t>
            </a:r>
            <a:r>
              <a:rPr lang="pt-BR" b="0" dirty="0">
                <a:solidFill>
                  <a:srgbClr val="FF0000"/>
                </a:solidFill>
              </a:rPr>
              <a:t>Portugal</a:t>
            </a:r>
            <a:r>
              <a:rPr lang="en-US" b="0" dirty="0" smtClean="0">
                <a:solidFill>
                  <a:srgbClr val="FF0000"/>
                </a:solidFill>
              </a:rPr>
              <a:t> 		</a:t>
            </a:r>
          </a:p>
        </p:txBody>
      </p:sp>
    </p:spTree>
    <p:extLst>
      <p:ext uri="{BB962C8B-B14F-4D97-AF65-F5344CB8AC3E}">
        <p14:creationId xmlns:p14="http://schemas.microsoft.com/office/powerpoint/2010/main" val="1946919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 / Predictor tool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769" y="1059679"/>
            <a:ext cx="7772400" cy="4626014"/>
          </a:xfrm>
        </p:spPr>
        <p:txBody>
          <a:bodyPr/>
          <a:lstStyle/>
          <a:p>
            <a:r>
              <a:rPr lang="en-US" dirty="0" smtClean="0"/>
              <a:t>Example functionality: </a:t>
            </a:r>
            <a:br>
              <a:rPr lang="en-US" dirty="0" smtClean="0"/>
            </a:br>
            <a:r>
              <a:rPr lang="en-US" dirty="0" smtClean="0"/>
              <a:t>	finding and applying knobs from LSA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41507" y="672777"/>
            <a:ext cx="3246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pt-BR" b="0" dirty="0">
                <a:solidFill>
                  <a:srgbClr val="FF0000"/>
                </a:solidFill>
              </a:rPr>
              <a:t>Jaime </a:t>
            </a:r>
            <a:r>
              <a:rPr lang="pt-BR" b="0" dirty="0" smtClean="0">
                <a:solidFill>
                  <a:srgbClr val="FF0000"/>
                </a:solidFill>
              </a:rPr>
              <a:t>Coello de </a:t>
            </a:r>
            <a:r>
              <a:rPr lang="pt-BR" b="0" dirty="0">
                <a:solidFill>
                  <a:srgbClr val="FF0000"/>
                </a:solidFill>
              </a:rPr>
              <a:t>Portugal</a:t>
            </a:r>
            <a:r>
              <a:rPr lang="en-US" b="0" dirty="0" smtClean="0">
                <a:solidFill>
                  <a:srgbClr val="FF0000"/>
                </a:solidFill>
              </a:rPr>
              <a:t> 	</a:t>
            </a:r>
          </a:p>
        </p:txBody>
      </p:sp>
      <p:pic>
        <p:nvPicPr>
          <p:cNvPr id="1027" name="Picture 3" descr="\\cern.ch\dfs\Users\s\skowron\Public\Presentations\LHC\snapshots.20150309\Screenshot from 2015-03-10 13-52-5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269" y="2061614"/>
            <a:ext cx="7969587" cy="344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826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GUI / Predictor tool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769" y="904880"/>
            <a:ext cx="7772400" cy="4935415"/>
          </a:xfrm>
        </p:spPr>
        <p:txBody>
          <a:bodyPr/>
          <a:lstStyle/>
          <a:p>
            <a:r>
              <a:rPr lang="en-US" dirty="0" smtClean="0"/>
              <a:t>Plotting and comparing selected models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12 Nov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ABP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99" y="1557130"/>
            <a:ext cx="7415420" cy="46382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61420" y="604125"/>
            <a:ext cx="3246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pt-BR" b="0" dirty="0">
                <a:solidFill>
                  <a:srgbClr val="FF0000"/>
                </a:solidFill>
              </a:rPr>
              <a:t>Jaime </a:t>
            </a:r>
            <a:r>
              <a:rPr lang="pt-BR" b="0" dirty="0" smtClean="0">
                <a:solidFill>
                  <a:srgbClr val="FF0000"/>
                </a:solidFill>
              </a:rPr>
              <a:t>Coello de </a:t>
            </a:r>
            <a:r>
              <a:rPr lang="pt-BR" b="0" dirty="0">
                <a:solidFill>
                  <a:srgbClr val="FF0000"/>
                </a:solidFill>
              </a:rPr>
              <a:t>Portugal</a:t>
            </a:r>
            <a:r>
              <a:rPr lang="en-US" b="0" dirty="0" smtClean="0">
                <a:solidFill>
                  <a:srgbClr val="FF0000"/>
                </a:solidFill>
              </a:rPr>
              <a:t> 	</a:t>
            </a:r>
          </a:p>
        </p:txBody>
      </p:sp>
    </p:spTree>
    <p:extLst>
      <p:ext uri="{BB962C8B-B14F-4D97-AF65-F5344CB8AC3E}">
        <p14:creationId xmlns:p14="http://schemas.microsoft.com/office/powerpoint/2010/main" val="1288770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Default Design">
      <a:majorFont>
        <a:latin typeface="Helvetica"/>
        <a:ea typeface=""/>
        <a:cs typeface="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99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52545</TotalTime>
  <Words>1117</Words>
  <Application>Microsoft Macintosh PowerPoint</Application>
  <PresentationFormat>On-screen Show (4:3)</PresentationFormat>
  <Paragraphs>311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Default Design</vt:lpstr>
      <vt:lpstr>  LHC online modeling      Mark IV</vt:lpstr>
      <vt:lpstr>The goal</vt:lpstr>
      <vt:lpstr>The best knowledge model</vt:lpstr>
      <vt:lpstr>Any Online Application Schema</vt:lpstr>
      <vt:lpstr>Data extractor and model builder</vt:lpstr>
      <vt:lpstr>Orbit and Beta Beat modeling</vt:lpstr>
      <vt:lpstr>Online Model GUI / Predictor tool</vt:lpstr>
      <vt:lpstr>GUI / Predictor tool</vt:lpstr>
      <vt:lpstr>GUI / Predictor tool</vt:lpstr>
      <vt:lpstr>GUI / Predictor tool</vt:lpstr>
      <vt:lpstr>GUI / Predictor tool</vt:lpstr>
      <vt:lpstr>GUI / Predictor tool</vt:lpstr>
      <vt:lpstr>Chroma GUI</vt:lpstr>
      <vt:lpstr>Web page  http://lhcmodel.web.cern.ch</vt:lpstr>
      <vt:lpstr>Maintenance for Run 1 applications</vt:lpstr>
      <vt:lpstr>Application available on AFS</vt:lpstr>
      <vt:lpstr>Currently working on</vt:lpstr>
      <vt:lpstr>Validation studies</vt:lpstr>
      <vt:lpstr>PowerPoint Presentation</vt:lpstr>
      <vt:lpstr>The scope</vt:lpstr>
      <vt:lpstr>PowerPoint Presentation</vt:lpstr>
      <vt:lpstr>Result of our survey The first priorities</vt:lpstr>
      <vt:lpstr>The picture</vt:lpstr>
      <vt:lpstr>Needed Tooling</vt:lpstr>
      <vt:lpstr>Strategy: modular approach</vt:lpstr>
      <vt:lpstr>Orbit modeling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Piotr Skowroński</dc:creator>
  <cp:lastModifiedBy>Piotr Skowronski</cp:lastModifiedBy>
  <cp:revision>5540</cp:revision>
  <dcterms:created xsi:type="dcterms:W3CDTF">2003-05-09T23:48:05Z</dcterms:created>
  <dcterms:modified xsi:type="dcterms:W3CDTF">2015-11-12T09:23:15Z</dcterms:modified>
</cp:coreProperties>
</file>