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7" r:id="rId2"/>
    <p:sldMasterId id="2147483693" r:id="rId3"/>
    <p:sldMasterId id="2147483705" r:id="rId4"/>
    <p:sldMasterId id="2147483709" r:id="rId5"/>
    <p:sldMasterId id="2147483721" r:id="rId6"/>
    <p:sldMasterId id="2147483733" r:id="rId7"/>
  </p:sldMasterIdLst>
  <p:notesMasterIdLst>
    <p:notesMasterId r:id="rId51"/>
  </p:notesMasterIdLst>
  <p:handoutMasterIdLst>
    <p:handoutMasterId r:id="rId52"/>
  </p:handoutMasterIdLst>
  <p:sldIdLst>
    <p:sldId id="300" r:id="rId8"/>
    <p:sldId id="867" r:id="rId9"/>
    <p:sldId id="868" r:id="rId10"/>
    <p:sldId id="869" r:id="rId11"/>
    <p:sldId id="870" r:id="rId12"/>
    <p:sldId id="871" r:id="rId13"/>
    <p:sldId id="690" r:id="rId14"/>
    <p:sldId id="857" r:id="rId15"/>
    <p:sldId id="858" r:id="rId16"/>
    <p:sldId id="855" r:id="rId17"/>
    <p:sldId id="873" r:id="rId18"/>
    <p:sldId id="804" r:id="rId19"/>
    <p:sldId id="874" r:id="rId20"/>
    <p:sldId id="797" r:id="rId21"/>
    <p:sldId id="751" r:id="rId22"/>
    <p:sldId id="753" r:id="rId23"/>
    <p:sldId id="805" r:id="rId24"/>
    <p:sldId id="806" r:id="rId25"/>
    <p:sldId id="822" r:id="rId26"/>
    <p:sldId id="750" r:id="rId27"/>
    <p:sldId id="823" r:id="rId28"/>
    <p:sldId id="854" r:id="rId29"/>
    <p:sldId id="824" r:id="rId30"/>
    <p:sldId id="828" r:id="rId31"/>
    <p:sldId id="829" r:id="rId32"/>
    <p:sldId id="830" r:id="rId33"/>
    <p:sldId id="853" r:id="rId34"/>
    <p:sldId id="835" r:id="rId35"/>
    <p:sldId id="856" r:id="rId36"/>
    <p:sldId id="859" r:id="rId37"/>
    <p:sldId id="837" r:id="rId38"/>
    <p:sldId id="844" r:id="rId39"/>
    <p:sldId id="847" r:id="rId40"/>
    <p:sldId id="851" r:id="rId41"/>
    <p:sldId id="852" r:id="rId42"/>
    <p:sldId id="838" r:id="rId43"/>
    <p:sldId id="839" r:id="rId44"/>
    <p:sldId id="861" r:id="rId45"/>
    <p:sldId id="863" r:id="rId46"/>
    <p:sldId id="862" r:id="rId47"/>
    <p:sldId id="860" r:id="rId48"/>
    <p:sldId id="866" r:id="rId49"/>
    <p:sldId id="872" r:id="rId50"/>
  </p:sldIdLst>
  <p:sldSz cx="9906000" cy="6858000" type="A4"/>
  <p:notesSz cx="6811963" cy="99425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u="sng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B6C3"/>
    <a:srgbClr val="FF3300"/>
    <a:srgbClr val="173E62"/>
    <a:srgbClr val="146AB2"/>
    <a:srgbClr val="FF6600"/>
    <a:srgbClr val="006DDA"/>
    <a:srgbClr val="0B568F"/>
    <a:srgbClr val="0069D2"/>
    <a:srgbClr val="0E6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2" autoAdjust="0"/>
    <p:restoredTop sz="96018" autoAdjust="0"/>
  </p:normalViewPr>
  <p:slideViewPr>
    <p:cSldViewPr snapToGrid="0">
      <p:cViewPr varScale="1">
        <p:scale>
          <a:sx n="66" d="100"/>
          <a:sy n="66" d="100"/>
        </p:scale>
        <p:origin x="1243" y="48"/>
      </p:cViewPr>
      <p:guideLst>
        <p:guide orient="horz" pos="864"/>
        <p:guide pos="312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27"/>
    </p:cViewPr>
  </p:sorterViewPr>
  <p:notesViewPr>
    <p:cSldViewPr snapToGrid="0">
      <p:cViewPr varScale="1">
        <p:scale>
          <a:sx n="67" d="100"/>
          <a:sy n="67" d="100"/>
        </p:scale>
        <p:origin x="-2160" y="-126"/>
      </p:cViewPr>
      <p:guideLst>
        <p:guide orient="horz" pos="3132"/>
        <p:guide pos="2146"/>
      </p:guideLst>
    </p:cSldViewPr>
  </p:notesViewPr>
  <p:gridSpacing cx="720089" cy="72008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0.xml"/><Relationship Id="rId2" Type="http://schemas.openxmlformats.org/officeDocument/2006/relationships/slide" Target="slides/slide7.xml"/><Relationship Id="rId1" Type="http://schemas.openxmlformats.org/officeDocument/2006/relationships/slide" Target="slides/slide1.xml"/><Relationship Id="rId4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B380E-91C5-4FB6-B775-4D7E5B5D7AD1}" type="doc">
      <dgm:prSet loTypeId="urn:microsoft.com/office/officeart/2005/8/layout/orgChart1" loCatId="hierarchy" qsTypeId="urn:microsoft.com/office/officeart/2005/8/quickstyle/3d6" qsCatId="3D" csTypeId="urn:microsoft.com/office/officeart/2005/8/colors/accent4_1" csCatId="accent4" phldr="1"/>
      <dgm:spPr>
        <a:scene3d>
          <a:camera prst="perspectiveRelaxedModerately" zoom="92000">
            <a:rot lat="890636" lon="0" rev="0"/>
          </a:camera>
          <a:lightRig rig="balanced" dir="t">
            <a:rot lat="0" lon="0" rev="12700000"/>
          </a:lightRig>
        </a:scene3d>
      </dgm:spPr>
      <dgm:t>
        <a:bodyPr/>
        <a:lstStyle/>
        <a:p>
          <a:endParaRPr lang="fr-FR"/>
        </a:p>
      </dgm:t>
    </dgm:pt>
    <dgm:pt modelId="{278BE3EB-BCF2-49E3-984D-B98B61E05724}">
      <dgm:prSet phldrT="[Texte]" custT="1"/>
      <dgm:spPr/>
      <dgm:t>
        <a:bodyPr/>
        <a:lstStyle/>
        <a:p>
          <a:r>
            <a:rPr lang="fr-FR" sz="1000" dirty="0" smtClean="0"/>
            <a:t>WP2 (CNRS)</a:t>
          </a:r>
          <a:endParaRPr lang="fr-FR" sz="1000" dirty="0"/>
        </a:p>
      </dgm:t>
    </dgm:pt>
    <dgm:pt modelId="{C03020D6-48BE-4782-9627-EB0D3879C9A1}" type="parTrans" cxnId="{89CF0C68-5BDE-4251-BDC2-8A92C790A42C}">
      <dgm:prSet/>
      <dgm:spPr/>
      <dgm:t>
        <a:bodyPr/>
        <a:lstStyle/>
        <a:p>
          <a:endParaRPr lang="fr-FR" sz="2000"/>
        </a:p>
      </dgm:t>
    </dgm:pt>
    <dgm:pt modelId="{2DF63474-33C7-4136-A28E-1FE20C160B0E}" type="sibTrans" cxnId="{89CF0C68-5BDE-4251-BDC2-8A92C790A42C}">
      <dgm:prSet/>
      <dgm:spPr/>
      <dgm:t>
        <a:bodyPr/>
        <a:lstStyle/>
        <a:p>
          <a:endParaRPr lang="fr-FR" sz="2000"/>
        </a:p>
      </dgm:t>
    </dgm:pt>
    <dgm:pt modelId="{2474943A-1F82-4A6E-B0AB-D52E77731A92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2.1 (IAP)</a:t>
          </a:r>
          <a:endParaRPr lang="fr-FR" sz="1000" dirty="0"/>
        </a:p>
      </dgm:t>
    </dgm:pt>
    <dgm:pt modelId="{203E0CE6-C00D-4367-82B0-98B1B748AAF7}" type="parTrans" cxnId="{F07D587B-586B-4403-A01D-A76A80A306A5}">
      <dgm:prSet/>
      <dgm:spPr/>
      <dgm:t>
        <a:bodyPr/>
        <a:lstStyle/>
        <a:p>
          <a:endParaRPr lang="fr-FR" sz="2000"/>
        </a:p>
      </dgm:t>
    </dgm:pt>
    <dgm:pt modelId="{0B9D91B0-4B64-434C-9862-5E785D522042}" type="sibTrans" cxnId="{F07D587B-586B-4403-A01D-A76A80A306A5}">
      <dgm:prSet/>
      <dgm:spPr/>
      <dgm:t>
        <a:bodyPr/>
        <a:lstStyle/>
        <a:p>
          <a:endParaRPr lang="fr-FR" sz="2000"/>
        </a:p>
      </dgm:t>
    </dgm:pt>
    <dgm:pt modelId="{D0D97D57-4D8D-4AC2-9A83-7FE971E7B81C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2.2 (IBA)</a:t>
          </a:r>
          <a:endParaRPr lang="fr-FR" sz="1000" dirty="0"/>
        </a:p>
      </dgm:t>
    </dgm:pt>
    <dgm:pt modelId="{2650385E-F35F-4613-913B-F6CFB2B6718C}" type="parTrans" cxnId="{5F239B10-C660-42B4-A998-5DB58F388B09}">
      <dgm:prSet/>
      <dgm:spPr/>
      <dgm:t>
        <a:bodyPr/>
        <a:lstStyle/>
        <a:p>
          <a:endParaRPr lang="fr-FR" sz="2000"/>
        </a:p>
      </dgm:t>
    </dgm:pt>
    <dgm:pt modelId="{553CEA40-7D58-4B8C-BD36-0561AB7F5771}" type="sibTrans" cxnId="{5F239B10-C660-42B4-A998-5DB58F388B09}">
      <dgm:prSet/>
      <dgm:spPr/>
      <dgm:t>
        <a:bodyPr/>
        <a:lstStyle/>
        <a:p>
          <a:endParaRPr lang="fr-FR" sz="2000"/>
        </a:p>
      </dgm:t>
    </dgm:pt>
    <dgm:pt modelId="{3B79B6E7-A0AC-428A-968B-A92DAE437B81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2.3 (CNRS)</a:t>
          </a:r>
          <a:endParaRPr lang="fr-FR" sz="1000" dirty="0"/>
        </a:p>
      </dgm:t>
    </dgm:pt>
    <dgm:pt modelId="{EDC8AF6B-C173-437C-BED5-2BD20ED9B256}" type="parTrans" cxnId="{662553AF-2027-418B-A41D-918B408208F6}">
      <dgm:prSet/>
      <dgm:spPr/>
      <dgm:t>
        <a:bodyPr/>
        <a:lstStyle/>
        <a:p>
          <a:endParaRPr lang="fr-FR" sz="2000"/>
        </a:p>
      </dgm:t>
    </dgm:pt>
    <dgm:pt modelId="{4DE518D9-2E41-4A50-AB23-AD2FC92E2953}" type="sibTrans" cxnId="{662553AF-2027-418B-A41D-918B408208F6}">
      <dgm:prSet/>
      <dgm:spPr/>
      <dgm:t>
        <a:bodyPr/>
        <a:lstStyle/>
        <a:p>
          <a:endParaRPr lang="fr-FR" sz="2000"/>
        </a:p>
      </dgm:t>
    </dgm:pt>
    <dgm:pt modelId="{853E15A5-EA98-4550-B502-566D780A0520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2.4 (CEA)</a:t>
          </a:r>
          <a:endParaRPr lang="fr-FR" sz="1000" dirty="0"/>
        </a:p>
      </dgm:t>
    </dgm:pt>
    <dgm:pt modelId="{F0511373-2609-404F-B02C-6CE5BE86004E}" type="parTrans" cxnId="{8B6F1CFB-2E8E-4B37-A107-1E511DA95C42}">
      <dgm:prSet/>
      <dgm:spPr/>
      <dgm:t>
        <a:bodyPr/>
        <a:lstStyle/>
        <a:p>
          <a:endParaRPr lang="fr-FR" sz="2000"/>
        </a:p>
      </dgm:t>
    </dgm:pt>
    <dgm:pt modelId="{6AB1AC4C-E926-4524-AA3B-C5B8849F954C}" type="sibTrans" cxnId="{8B6F1CFB-2E8E-4B37-A107-1E511DA95C42}">
      <dgm:prSet/>
      <dgm:spPr/>
      <dgm:t>
        <a:bodyPr/>
        <a:lstStyle/>
        <a:p>
          <a:endParaRPr lang="fr-FR" sz="2000"/>
        </a:p>
      </dgm:t>
    </dgm:pt>
    <dgm:pt modelId="{E4B70482-E375-4256-A97D-1F0A866B4BFB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2.5 (</a:t>
          </a:r>
          <a:r>
            <a:rPr lang="fr-FR" sz="1000" dirty="0" err="1" smtClean="0"/>
            <a:t>Cosylab</a:t>
          </a:r>
          <a:r>
            <a:rPr lang="fr-FR" sz="1000" dirty="0" smtClean="0"/>
            <a:t>)</a:t>
          </a:r>
          <a:endParaRPr lang="fr-FR" sz="1000" dirty="0"/>
        </a:p>
      </dgm:t>
    </dgm:pt>
    <dgm:pt modelId="{4A361127-5980-48FA-B036-C38A647E032E}" type="parTrans" cxnId="{75F70C70-66CE-4F75-BD4C-7E39A2D2BBDB}">
      <dgm:prSet/>
      <dgm:spPr/>
      <dgm:t>
        <a:bodyPr/>
        <a:lstStyle/>
        <a:p>
          <a:endParaRPr lang="fr-FR" sz="2000"/>
        </a:p>
      </dgm:t>
    </dgm:pt>
    <dgm:pt modelId="{8B17D1A8-6AB9-44EB-A925-DF95F73FAD8D}" type="sibTrans" cxnId="{75F70C70-66CE-4F75-BD4C-7E39A2D2BBDB}">
      <dgm:prSet/>
      <dgm:spPr/>
      <dgm:t>
        <a:bodyPr/>
        <a:lstStyle/>
        <a:p>
          <a:endParaRPr lang="fr-FR" sz="2000"/>
        </a:p>
      </dgm:t>
    </dgm:pt>
    <dgm:pt modelId="{9D46DE5C-DD3F-4B8F-8F73-67E8CA508B03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2.6 (CEA)</a:t>
          </a:r>
          <a:endParaRPr lang="fr-FR" sz="1000" dirty="0"/>
        </a:p>
      </dgm:t>
    </dgm:pt>
    <dgm:pt modelId="{29340177-4908-4D15-B9FB-36229671855A}" type="parTrans" cxnId="{34B5D1DD-4EEE-4D27-BE63-0E2711B207E9}">
      <dgm:prSet/>
      <dgm:spPr/>
      <dgm:t>
        <a:bodyPr/>
        <a:lstStyle/>
        <a:p>
          <a:endParaRPr lang="fr-FR" sz="2000"/>
        </a:p>
      </dgm:t>
    </dgm:pt>
    <dgm:pt modelId="{143A88A8-4B95-4DA2-A7F2-0BD1D5F7D524}" type="sibTrans" cxnId="{34B5D1DD-4EEE-4D27-BE63-0E2711B207E9}">
      <dgm:prSet/>
      <dgm:spPr/>
      <dgm:t>
        <a:bodyPr/>
        <a:lstStyle/>
        <a:p>
          <a:endParaRPr lang="fr-FR" sz="2000"/>
        </a:p>
      </dgm:t>
    </dgm:pt>
    <dgm:pt modelId="{C8E782F0-F933-470E-8A5E-B12596443888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2.7 (SCK*CEN)</a:t>
          </a:r>
          <a:endParaRPr lang="fr-FR" sz="1000" dirty="0"/>
        </a:p>
      </dgm:t>
    </dgm:pt>
    <dgm:pt modelId="{6D0D885C-32B5-4BAE-8CBA-1F3BCCB97CAA}" type="parTrans" cxnId="{F1111F90-7C3A-4D11-A5BC-E86579140CBA}">
      <dgm:prSet/>
      <dgm:spPr/>
      <dgm:t>
        <a:bodyPr/>
        <a:lstStyle/>
        <a:p>
          <a:endParaRPr lang="fr-FR" sz="2000"/>
        </a:p>
      </dgm:t>
    </dgm:pt>
    <dgm:pt modelId="{059B8817-849F-4223-828D-4EB891203793}" type="sibTrans" cxnId="{F1111F90-7C3A-4D11-A5BC-E86579140CBA}">
      <dgm:prSet/>
      <dgm:spPr/>
      <dgm:t>
        <a:bodyPr/>
        <a:lstStyle/>
        <a:p>
          <a:endParaRPr lang="fr-FR" sz="2000"/>
        </a:p>
      </dgm:t>
    </dgm:pt>
    <dgm:pt modelId="{17FC8CF1-5113-490D-9EEA-CD823447C9B2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2.8 (CNRS)</a:t>
          </a:r>
          <a:endParaRPr lang="fr-FR" sz="1000" dirty="0"/>
        </a:p>
      </dgm:t>
    </dgm:pt>
    <dgm:pt modelId="{465526AF-D5E5-4342-B368-FF799B5A1150}" type="parTrans" cxnId="{7B01ACFD-07C4-48CD-BF91-A40C5742E4F5}">
      <dgm:prSet/>
      <dgm:spPr/>
      <dgm:t>
        <a:bodyPr/>
        <a:lstStyle/>
        <a:p>
          <a:endParaRPr lang="fr-FR" sz="2000"/>
        </a:p>
      </dgm:t>
    </dgm:pt>
    <dgm:pt modelId="{52B7CE1E-2AC6-47DB-8388-67BD974669C7}" type="sibTrans" cxnId="{7B01ACFD-07C4-48CD-BF91-A40C5742E4F5}">
      <dgm:prSet/>
      <dgm:spPr/>
      <dgm:t>
        <a:bodyPr/>
        <a:lstStyle/>
        <a:p>
          <a:endParaRPr lang="fr-FR" sz="2000"/>
        </a:p>
      </dgm:t>
    </dgm:pt>
    <dgm:pt modelId="{2D6DF5E6-8CD0-46FC-AF5C-E75F1D24D57C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2.9 (CERN)</a:t>
          </a:r>
          <a:endParaRPr lang="fr-FR" sz="1000" dirty="0"/>
        </a:p>
      </dgm:t>
    </dgm:pt>
    <dgm:pt modelId="{23D5369D-2B9D-4624-BC57-D3824BC2CCA9}" type="parTrans" cxnId="{051238AD-6308-4EC4-A512-32A4F0150FFB}">
      <dgm:prSet/>
      <dgm:spPr/>
      <dgm:t>
        <a:bodyPr/>
        <a:lstStyle/>
        <a:p>
          <a:endParaRPr lang="fr-FR" sz="2000"/>
        </a:p>
      </dgm:t>
    </dgm:pt>
    <dgm:pt modelId="{8DE19097-D56F-41A0-8755-B3A844527E7B}" type="sibTrans" cxnId="{051238AD-6308-4EC4-A512-32A4F0150FFB}">
      <dgm:prSet/>
      <dgm:spPr/>
      <dgm:t>
        <a:bodyPr/>
        <a:lstStyle/>
        <a:p>
          <a:endParaRPr lang="fr-FR" sz="2000"/>
        </a:p>
      </dgm:t>
    </dgm:pt>
    <dgm:pt modelId="{F1A3F8FE-D6F9-4301-8DF7-2EFBC1CFCACE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2.10 (CNRS)</a:t>
          </a:r>
          <a:endParaRPr lang="fr-FR" sz="1000" dirty="0"/>
        </a:p>
      </dgm:t>
    </dgm:pt>
    <dgm:pt modelId="{F3EC802F-36AD-4F4D-AA3C-57E77449FA48}" type="parTrans" cxnId="{5A79B53D-BA59-45F9-8A35-B8FDE06E85F0}">
      <dgm:prSet/>
      <dgm:spPr/>
      <dgm:t>
        <a:bodyPr/>
        <a:lstStyle/>
        <a:p>
          <a:endParaRPr lang="fr-FR" sz="2000"/>
        </a:p>
      </dgm:t>
    </dgm:pt>
    <dgm:pt modelId="{6A323C6B-7A99-4EDF-846B-55CD2BFF1771}" type="sibTrans" cxnId="{5A79B53D-BA59-45F9-8A35-B8FDE06E85F0}">
      <dgm:prSet/>
      <dgm:spPr/>
      <dgm:t>
        <a:bodyPr/>
        <a:lstStyle/>
        <a:p>
          <a:endParaRPr lang="fr-FR" sz="2000"/>
        </a:p>
      </dgm:t>
    </dgm:pt>
    <dgm:pt modelId="{B5456961-41E8-41E2-B771-D31450053A10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2.11 (IAP)</a:t>
          </a:r>
          <a:endParaRPr lang="fr-FR" sz="1000" dirty="0"/>
        </a:p>
      </dgm:t>
    </dgm:pt>
    <dgm:pt modelId="{2ECE1182-B3A5-4A2F-BFC2-AD32765D959E}" type="parTrans" cxnId="{EA276125-39BC-4406-962F-B70C2AD6C3DE}">
      <dgm:prSet/>
      <dgm:spPr/>
      <dgm:t>
        <a:bodyPr/>
        <a:lstStyle/>
        <a:p>
          <a:endParaRPr lang="fr-FR" sz="2000"/>
        </a:p>
      </dgm:t>
    </dgm:pt>
    <dgm:pt modelId="{D1D51809-1545-46CA-AFEF-72DB2B10FA81}" type="sibTrans" cxnId="{EA276125-39BC-4406-962F-B70C2AD6C3DE}">
      <dgm:prSet/>
      <dgm:spPr/>
      <dgm:t>
        <a:bodyPr/>
        <a:lstStyle/>
        <a:p>
          <a:endParaRPr lang="fr-FR" sz="2000"/>
        </a:p>
      </dgm:t>
    </dgm:pt>
    <dgm:pt modelId="{A78C746C-2D70-4C8E-9987-D0FA19EDC995}">
      <dgm:prSet phldrT="[Texte]" custT="1"/>
      <dgm:spPr/>
      <dgm:t>
        <a:bodyPr/>
        <a:lstStyle/>
        <a:p>
          <a:r>
            <a:rPr lang="fr-FR" sz="1000" dirty="0" err="1" smtClean="0"/>
            <a:t>Task</a:t>
          </a:r>
          <a:r>
            <a:rPr lang="fr-FR" sz="1000" dirty="0" smtClean="0"/>
            <a:t> 2.12 (SCK*CEN)</a:t>
          </a:r>
          <a:endParaRPr lang="fr-FR" sz="1000" dirty="0"/>
        </a:p>
      </dgm:t>
    </dgm:pt>
    <dgm:pt modelId="{1274B76C-FD05-46FC-BAD9-F9249C3BCF25}" type="parTrans" cxnId="{17CB8FDB-59E7-4666-A7F6-5AE3832EDEC3}">
      <dgm:prSet/>
      <dgm:spPr/>
      <dgm:t>
        <a:bodyPr/>
        <a:lstStyle/>
        <a:p>
          <a:endParaRPr lang="fr-FR" sz="2000"/>
        </a:p>
      </dgm:t>
    </dgm:pt>
    <dgm:pt modelId="{30936DAE-6ED6-4511-9933-E3563BA69FBE}" type="sibTrans" cxnId="{17CB8FDB-59E7-4666-A7F6-5AE3832EDEC3}">
      <dgm:prSet/>
      <dgm:spPr/>
      <dgm:t>
        <a:bodyPr/>
        <a:lstStyle/>
        <a:p>
          <a:endParaRPr lang="fr-FR" sz="2000"/>
        </a:p>
      </dgm:t>
    </dgm:pt>
    <dgm:pt modelId="{A35941A7-98BF-4DC0-8F72-8F2797A200BD}" type="pres">
      <dgm:prSet presAssocID="{2FBB380E-91C5-4FB6-B775-4D7E5B5D7A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C6C07011-5A75-4025-A357-1B018C9D071D}" type="pres">
      <dgm:prSet presAssocID="{278BE3EB-BCF2-49E3-984D-B98B61E05724}" presName="hierRoot1" presStyleCnt="0">
        <dgm:presLayoutVars>
          <dgm:hierBranch val="init"/>
        </dgm:presLayoutVars>
      </dgm:prSet>
      <dgm:spPr/>
    </dgm:pt>
    <dgm:pt modelId="{99BE1184-94DA-4739-9524-C6F0186A4D70}" type="pres">
      <dgm:prSet presAssocID="{278BE3EB-BCF2-49E3-984D-B98B61E05724}" presName="rootComposite1" presStyleCnt="0"/>
      <dgm:spPr/>
    </dgm:pt>
    <dgm:pt modelId="{765EEA64-D4AC-4949-BC40-6E48CA441957}" type="pres">
      <dgm:prSet presAssocID="{278BE3EB-BCF2-49E3-984D-B98B61E0572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BE43FCB-71E6-4475-8E60-D5495FE6589F}" type="pres">
      <dgm:prSet presAssocID="{278BE3EB-BCF2-49E3-984D-B98B61E05724}" presName="rootConnector1" presStyleLbl="node1" presStyleIdx="0" presStyleCnt="0"/>
      <dgm:spPr/>
      <dgm:t>
        <a:bodyPr/>
        <a:lstStyle/>
        <a:p>
          <a:endParaRPr lang="fr-FR"/>
        </a:p>
      </dgm:t>
    </dgm:pt>
    <dgm:pt modelId="{FBACB623-385E-4780-BFFC-F3E0E11B9281}" type="pres">
      <dgm:prSet presAssocID="{278BE3EB-BCF2-49E3-984D-B98B61E05724}" presName="hierChild2" presStyleCnt="0"/>
      <dgm:spPr/>
    </dgm:pt>
    <dgm:pt modelId="{5C8E507C-EC1F-4187-A8EE-414C71C2C0CF}" type="pres">
      <dgm:prSet presAssocID="{203E0CE6-C00D-4367-82B0-98B1B748AAF7}" presName="Name37" presStyleLbl="parChTrans1D2" presStyleIdx="0" presStyleCnt="12"/>
      <dgm:spPr/>
      <dgm:t>
        <a:bodyPr/>
        <a:lstStyle/>
        <a:p>
          <a:endParaRPr lang="fr-FR"/>
        </a:p>
      </dgm:t>
    </dgm:pt>
    <dgm:pt modelId="{BDBB5F5B-2385-4744-A859-FF85B9F4CEC9}" type="pres">
      <dgm:prSet presAssocID="{2474943A-1F82-4A6E-B0AB-D52E77731A92}" presName="hierRoot2" presStyleCnt="0">
        <dgm:presLayoutVars>
          <dgm:hierBranch val="init"/>
        </dgm:presLayoutVars>
      </dgm:prSet>
      <dgm:spPr/>
    </dgm:pt>
    <dgm:pt modelId="{C30CE5A4-A0B0-4B2B-8FC3-36883711404B}" type="pres">
      <dgm:prSet presAssocID="{2474943A-1F82-4A6E-B0AB-D52E77731A92}" presName="rootComposite" presStyleCnt="0"/>
      <dgm:spPr/>
    </dgm:pt>
    <dgm:pt modelId="{AFF4CEFD-652F-4968-9047-1FC9AF2E360A}" type="pres">
      <dgm:prSet presAssocID="{2474943A-1F82-4A6E-B0AB-D52E77731A92}" presName="rootText" presStyleLbl="node2" presStyleIdx="0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AC58D38-DAE6-4CFB-B95A-E2A96A4CDA4D}" type="pres">
      <dgm:prSet presAssocID="{2474943A-1F82-4A6E-B0AB-D52E77731A92}" presName="rootConnector" presStyleLbl="node2" presStyleIdx="0" presStyleCnt="12"/>
      <dgm:spPr/>
      <dgm:t>
        <a:bodyPr/>
        <a:lstStyle/>
        <a:p>
          <a:endParaRPr lang="fr-FR"/>
        </a:p>
      </dgm:t>
    </dgm:pt>
    <dgm:pt modelId="{9D0F7B23-61E9-433F-993C-2F59764E4CB7}" type="pres">
      <dgm:prSet presAssocID="{2474943A-1F82-4A6E-B0AB-D52E77731A92}" presName="hierChild4" presStyleCnt="0"/>
      <dgm:spPr/>
    </dgm:pt>
    <dgm:pt modelId="{70C21104-D9D6-4CFC-8874-27E0D78B70F7}" type="pres">
      <dgm:prSet presAssocID="{2474943A-1F82-4A6E-B0AB-D52E77731A92}" presName="hierChild5" presStyleCnt="0"/>
      <dgm:spPr/>
    </dgm:pt>
    <dgm:pt modelId="{3F8D5B5E-BBB6-4549-97B3-75D0BCFA1071}" type="pres">
      <dgm:prSet presAssocID="{2650385E-F35F-4613-913B-F6CFB2B6718C}" presName="Name37" presStyleLbl="parChTrans1D2" presStyleIdx="1" presStyleCnt="12"/>
      <dgm:spPr/>
      <dgm:t>
        <a:bodyPr/>
        <a:lstStyle/>
        <a:p>
          <a:endParaRPr lang="fr-FR"/>
        </a:p>
      </dgm:t>
    </dgm:pt>
    <dgm:pt modelId="{6971F527-349C-4D1D-BB44-25571205CF6D}" type="pres">
      <dgm:prSet presAssocID="{D0D97D57-4D8D-4AC2-9A83-7FE971E7B81C}" presName="hierRoot2" presStyleCnt="0">
        <dgm:presLayoutVars>
          <dgm:hierBranch val="init"/>
        </dgm:presLayoutVars>
      </dgm:prSet>
      <dgm:spPr/>
    </dgm:pt>
    <dgm:pt modelId="{ECD1B06E-3697-497C-ADE4-49765E7D0E7C}" type="pres">
      <dgm:prSet presAssocID="{D0D97D57-4D8D-4AC2-9A83-7FE971E7B81C}" presName="rootComposite" presStyleCnt="0"/>
      <dgm:spPr/>
    </dgm:pt>
    <dgm:pt modelId="{ADA4723E-A000-4912-BB45-1F3F96ADDCA9}" type="pres">
      <dgm:prSet presAssocID="{D0D97D57-4D8D-4AC2-9A83-7FE971E7B81C}" presName="rootText" presStyleLbl="node2" presStyleIdx="1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534AAA9-EE25-412F-9C29-CD1A2119A555}" type="pres">
      <dgm:prSet presAssocID="{D0D97D57-4D8D-4AC2-9A83-7FE971E7B81C}" presName="rootConnector" presStyleLbl="node2" presStyleIdx="1" presStyleCnt="12"/>
      <dgm:spPr/>
      <dgm:t>
        <a:bodyPr/>
        <a:lstStyle/>
        <a:p>
          <a:endParaRPr lang="fr-FR"/>
        </a:p>
      </dgm:t>
    </dgm:pt>
    <dgm:pt modelId="{83AEA6EB-C5D7-4CEB-87EF-A4E363F9DCD0}" type="pres">
      <dgm:prSet presAssocID="{D0D97D57-4D8D-4AC2-9A83-7FE971E7B81C}" presName="hierChild4" presStyleCnt="0"/>
      <dgm:spPr/>
    </dgm:pt>
    <dgm:pt modelId="{6BCA9831-381C-4CF2-AC06-82615E2073EA}" type="pres">
      <dgm:prSet presAssocID="{D0D97D57-4D8D-4AC2-9A83-7FE971E7B81C}" presName="hierChild5" presStyleCnt="0"/>
      <dgm:spPr/>
    </dgm:pt>
    <dgm:pt modelId="{9691E15D-7A40-4882-B1B6-2163F86A88F0}" type="pres">
      <dgm:prSet presAssocID="{EDC8AF6B-C173-437C-BED5-2BD20ED9B256}" presName="Name37" presStyleLbl="parChTrans1D2" presStyleIdx="2" presStyleCnt="12"/>
      <dgm:spPr/>
      <dgm:t>
        <a:bodyPr/>
        <a:lstStyle/>
        <a:p>
          <a:endParaRPr lang="fr-FR"/>
        </a:p>
      </dgm:t>
    </dgm:pt>
    <dgm:pt modelId="{9AFF7755-9B3F-4E9F-9A43-983F7DE08FF6}" type="pres">
      <dgm:prSet presAssocID="{3B79B6E7-A0AC-428A-968B-A92DAE437B81}" presName="hierRoot2" presStyleCnt="0">
        <dgm:presLayoutVars>
          <dgm:hierBranch val="init"/>
        </dgm:presLayoutVars>
      </dgm:prSet>
      <dgm:spPr/>
    </dgm:pt>
    <dgm:pt modelId="{C4C39AF1-D80F-4E36-B54C-26D78CE36CE8}" type="pres">
      <dgm:prSet presAssocID="{3B79B6E7-A0AC-428A-968B-A92DAE437B81}" presName="rootComposite" presStyleCnt="0"/>
      <dgm:spPr/>
    </dgm:pt>
    <dgm:pt modelId="{53FE7B8E-4237-4AC9-BDCD-412FC8F7648E}" type="pres">
      <dgm:prSet presAssocID="{3B79B6E7-A0AC-428A-968B-A92DAE437B81}" presName="rootText" presStyleLbl="node2" presStyleIdx="2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A828A5A-D839-4C2E-B32B-04699CF4233A}" type="pres">
      <dgm:prSet presAssocID="{3B79B6E7-A0AC-428A-968B-A92DAE437B81}" presName="rootConnector" presStyleLbl="node2" presStyleIdx="2" presStyleCnt="12"/>
      <dgm:spPr/>
      <dgm:t>
        <a:bodyPr/>
        <a:lstStyle/>
        <a:p>
          <a:endParaRPr lang="fr-FR"/>
        </a:p>
      </dgm:t>
    </dgm:pt>
    <dgm:pt modelId="{A6198442-0D37-445D-84CB-BAB1F53FD757}" type="pres">
      <dgm:prSet presAssocID="{3B79B6E7-A0AC-428A-968B-A92DAE437B81}" presName="hierChild4" presStyleCnt="0"/>
      <dgm:spPr/>
    </dgm:pt>
    <dgm:pt modelId="{27293F4C-5580-4CD0-89C2-DFD7588AB18A}" type="pres">
      <dgm:prSet presAssocID="{3B79B6E7-A0AC-428A-968B-A92DAE437B81}" presName="hierChild5" presStyleCnt="0"/>
      <dgm:spPr/>
    </dgm:pt>
    <dgm:pt modelId="{CF14DE10-939E-4FF9-9D40-66DC6636269F}" type="pres">
      <dgm:prSet presAssocID="{F0511373-2609-404F-B02C-6CE5BE86004E}" presName="Name37" presStyleLbl="parChTrans1D2" presStyleIdx="3" presStyleCnt="12"/>
      <dgm:spPr/>
      <dgm:t>
        <a:bodyPr/>
        <a:lstStyle/>
        <a:p>
          <a:endParaRPr lang="fr-FR"/>
        </a:p>
      </dgm:t>
    </dgm:pt>
    <dgm:pt modelId="{B10A1AE5-CC77-446E-BD92-DB12602D7A59}" type="pres">
      <dgm:prSet presAssocID="{853E15A5-EA98-4550-B502-566D780A0520}" presName="hierRoot2" presStyleCnt="0">
        <dgm:presLayoutVars>
          <dgm:hierBranch val="init"/>
        </dgm:presLayoutVars>
      </dgm:prSet>
      <dgm:spPr/>
    </dgm:pt>
    <dgm:pt modelId="{CA2044C2-8653-47A3-A4CB-7931191B8228}" type="pres">
      <dgm:prSet presAssocID="{853E15A5-EA98-4550-B502-566D780A0520}" presName="rootComposite" presStyleCnt="0"/>
      <dgm:spPr/>
    </dgm:pt>
    <dgm:pt modelId="{B7D7521A-429E-4130-B57C-3D3E4A1689EF}" type="pres">
      <dgm:prSet presAssocID="{853E15A5-EA98-4550-B502-566D780A0520}" presName="rootText" presStyleLbl="node2" presStyleIdx="3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3C141BE-2B99-4270-9BFC-E48C77F27618}" type="pres">
      <dgm:prSet presAssocID="{853E15A5-EA98-4550-B502-566D780A0520}" presName="rootConnector" presStyleLbl="node2" presStyleIdx="3" presStyleCnt="12"/>
      <dgm:spPr/>
      <dgm:t>
        <a:bodyPr/>
        <a:lstStyle/>
        <a:p>
          <a:endParaRPr lang="fr-FR"/>
        </a:p>
      </dgm:t>
    </dgm:pt>
    <dgm:pt modelId="{5086E2D2-91D1-45AD-B087-A4BD33338070}" type="pres">
      <dgm:prSet presAssocID="{853E15A5-EA98-4550-B502-566D780A0520}" presName="hierChild4" presStyleCnt="0"/>
      <dgm:spPr/>
    </dgm:pt>
    <dgm:pt modelId="{E47F3F54-455B-4C59-9E24-CE152C509A81}" type="pres">
      <dgm:prSet presAssocID="{853E15A5-EA98-4550-B502-566D780A0520}" presName="hierChild5" presStyleCnt="0"/>
      <dgm:spPr/>
    </dgm:pt>
    <dgm:pt modelId="{63515A3B-2B27-47E9-BCC1-6C4459F078BD}" type="pres">
      <dgm:prSet presAssocID="{4A361127-5980-48FA-B036-C38A647E032E}" presName="Name37" presStyleLbl="parChTrans1D2" presStyleIdx="4" presStyleCnt="12"/>
      <dgm:spPr/>
      <dgm:t>
        <a:bodyPr/>
        <a:lstStyle/>
        <a:p>
          <a:endParaRPr lang="fr-FR"/>
        </a:p>
      </dgm:t>
    </dgm:pt>
    <dgm:pt modelId="{006E1A2C-BF45-423E-8231-B253258B0077}" type="pres">
      <dgm:prSet presAssocID="{E4B70482-E375-4256-A97D-1F0A866B4BFB}" presName="hierRoot2" presStyleCnt="0">
        <dgm:presLayoutVars>
          <dgm:hierBranch val="init"/>
        </dgm:presLayoutVars>
      </dgm:prSet>
      <dgm:spPr/>
    </dgm:pt>
    <dgm:pt modelId="{CD6E2F82-31FE-48BD-9EC5-BE8E295AD28D}" type="pres">
      <dgm:prSet presAssocID="{E4B70482-E375-4256-A97D-1F0A866B4BFB}" presName="rootComposite" presStyleCnt="0"/>
      <dgm:spPr/>
    </dgm:pt>
    <dgm:pt modelId="{62BE11DF-9F87-4CD3-B00C-19237343E4C0}" type="pres">
      <dgm:prSet presAssocID="{E4B70482-E375-4256-A97D-1F0A866B4BFB}" presName="rootText" presStyleLbl="node2" presStyleIdx="4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6C20EBF-9CD6-4ECC-A22B-B9345730E134}" type="pres">
      <dgm:prSet presAssocID="{E4B70482-E375-4256-A97D-1F0A866B4BFB}" presName="rootConnector" presStyleLbl="node2" presStyleIdx="4" presStyleCnt="12"/>
      <dgm:spPr/>
      <dgm:t>
        <a:bodyPr/>
        <a:lstStyle/>
        <a:p>
          <a:endParaRPr lang="fr-FR"/>
        </a:p>
      </dgm:t>
    </dgm:pt>
    <dgm:pt modelId="{F7C26D73-E6BF-4BF7-B971-09BB2B3B8A64}" type="pres">
      <dgm:prSet presAssocID="{E4B70482-E375-4256-A97D-1F0A866B4BFB}" presName="hierChild4" presStyleCnt="0"/>
      <dgm:spPr/>
    </dgm:pt>
    <dgm:pt modelId="{7CC57D2B-2C0C-42F2-B74A-AA83CC4D1878}" type="pres">
      <dgm:prSet presAssocID="{E4B70482-E375-4256-A97D-1F0A866B4BFB}" presName="hierChild5" presStyleCnt="0"/>
      <dgm:spPr/>
    </dgm:pt>
    <dgm:pt modelId="{4040EE67-901F-4D78-A2F6-1C9055913A45}" type="pres">
      <dgm:prSet presAssocID="{29340177-4908-4D15-B9FB-36229671855A}" presName="Name37" presStyleLbl="parChTrans1D2" presStyleIdx="5" presStyleCnt="12"/>
      <dgm:spPr/>
      <dgm:t>
        <a:bodyPr/>
        <a:lstStyle/>
        <a:p>
          <a:endParaRPr lang="fr-FR"/>
        </a:p>
      </dgm:t>
    </dgm:pt>
    <dgm:pt modelId="{54F784C5-4843-4196-BEE7-5F9D40E06CF7}" type="pres">
      <dgm:prSet presAssocID="{9D46DE5C-DD3F-4B8F-8F73-67E8CA508B03}" presName="hierRoot2" presStyleCnt="0">
        <dgm:presLayoutVars>
          <dgm:hierBranch val="init"/>
        </dgm:presLayoutVars>
      </dgm:prSet>
      <dgm:spPr/>
    </dgm:pt>
    <dgm:pt modelId="{AFE03D15-2604-4924-A670-14E935EFBBA4}" type="pres">
      <dgm:prSet presAssocID="{9D46DE5C-DD3F-4B8F-8F73-67E8CA508B03}" presName="rootComposite" presStyleCnt="0"/>
      <dgm:spPr/>
    </dgm:pt>
    <dgm:pt modelId="{98C955EE-9223-40F7-A383-D8681757B6CA}" type="pres">
      <dgm:prSet presAssocID="{9D46DE5C-DD3F-4B8F-8F73-67E8CA508B03}" presName="rootText" presStyleLbl="node2" presStyleIdx="5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E399A34-F259-44F7-9BA1-01DF24364E5F}" type="pres">
      <dgm:prSet presAssocID="{9D46DE5C-DD3F-4B8F-8F73-67E8CA508B03}" presName="rootConnector" presStyleLbl="node2" presStyleIdx="5" presStyleCnt="12"/>
      <dgm:spPr/>
      <dgm:t>
        <a:bodyPr/>
        <a:lstStyle/>
        <a:p>
          <a:endParaRPr lang="fr-FR"/>
        </a:p>
      </dgm:t>
    </dgm:pt>
    <dgm:pt modelId="{C576057F-A9E6-4754-8D8C-0EAF0311F388}" type="pres">
      <dgm:prSet presAssocID="{9D46DE5C-DD3F-4B8F-8F73-67E8CA508B03}" presName="hierChild4" presStyleCnt="0"/>
      <dgm:spPr/>
    </dgm:pt>
    <dgm:pt modelId="{588A6770-AAD9-4851-9EF0-ED5CFADBDE78}" type="pres">
      <dgm:prSet presAssocID="{9D46DE5C-DD3F-4B8F-8F73-67E8CA508B03}" presName="hierChild5" presStyleCnt="0"/>
      <dgm:spPr/>
    </dgm:pt>
    <dgm:pt modelId="{B7A1A2F6-197B-495F-A1C6-14AB357B0349}" type="pres">
      <dgm:prSet presAssocID="{6D0D885C-32B5-4BAE-8CBA-1F3BCCB97CAA}" presName="Name37" presStyleLbl="parChTrans1D2" presStyleIdx="6" presStyleCnt="12"/>
      <dgm:spPr/>
      <dgm:t>
        <a:bodyPr/>
        <a:lstStyle/>
        <a:p>
          <a:endParaRPr lang="fr-FR"/>
        </a:p>
      </dgm:t>
    </dgm:pt>
    <dgm:pt modelId="{64A2C83B-96D5-4EE9-B9F1-C3DD9A1DA427}" type="pres">
      <dgm:prSet presAssocID="{C8E782F0-F933-470E-8A5E-B12596443888}" presName="hierRoot2" presStyleCnt="0">
        <dgm:presLayoutVars>
          <dgm:hierBranch val="init"/>
        </dgm:presLayoutVars>
      </dgm:prSet>
      <dgm:spPr/>
    </dgm:pt>
    <dgm:pt modelId="{027DBAF6-6F24-4476-81E7-62B1920ACE9E}" type="pres">
      <dgm:prSet presAssocID="{C8E782F0-F933-470E-8A5E-B12596443888}" presName="rootComposite" presStyleCnt="0"/>
      <dgm:spPr/>
    </dgm:pt>
    <dgm:pt modelId="{FAA6A5D9-D755-4E1E-83BF-2986F2533353}" type="pres">
      <dgm:prSet presAssocID="{C8E782F0-F933-470E-8A5E-B12596443888}" presName="rootText" presStyleLbl="node2" presStyleIdx="6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D57D112-FCA8-42E3-BD40-6F45072E8ED9}" type="pres">
      <dgm:prSet presAssocID="{C8E782F0-F933-470E-8A5E-B12596443888}" presName="rootConnector" presStyleLbl="node2" presStyleIdx="6" presStyleCnt="12"/>
      <dgm:spPr/>
      <dgm:t>
        <a:bodyPr/>
        <a:lstStyle/>
        <a:p>
          <a:endParaRPr lang="fr-FR"/>
        </a:p>
      </dgm:t>
    </dgm:pt>
    <dgm:pt modelId="{D888E0B6-BDEE-4BC6-905C-3D83AD86745A}" type="pres">
      <dgm:prSet presAssocID="{C8E782F0-F933-470E-8A5E-B12596443888}" presName="hierChild4" presStyleCnt="0"/>
      <dgm:spPr/>
    </dgm:pt>
    <dgm:pt modelId="{7C91C552-81EE-4E31-9520-6EEFC9DB016C}" type="pres">
      <dgm:prSet presAssocID="{C8E782F0-F933-470E-8A5E-B12596443888}" presName="hierChild5" presStyleCnt="0"/>
      <dgm:spPr/>
    </dgm:pt>
    <dgm:pt modelId="{014B136C-7600-47C3-B309-F41FA8606DE7}" type="pres">
      <dgm:prSet presAssocID="{465526AF-D5E5-4342-B368-FF799B5A1150}" presName="Name37" presStyleLbl="parChTrans1D2" presStyleIdx="7" presStyleCnt="12"/>
      <dgm:spPr/>
      <dgm:t>
        <a:bodyPr/>
        <a:lstStyle/>
        <a:p>
          <a:endParaRPr lang="fr-FR"/>
        </a:p>
      </dgm:t>
    </dgm:pt>
    <dgm:pt modelId="{BD5B4E34-FA23-4C13-9657-C5A38B518E20}" type="pres">
      <dgm:prSet presAssocID="{17FC8CF1-5113-490D-9EEA-CD823447C9B2}" presName="hierRoot2" presStyleCnt="0">
        <dgm:presLayoutVars>
          <dgm:hierBranch val="init"/>
        </dgm:presLayoutVars>
      </dgm:prSet>
      <dgm:spPr/>
    </dgm:pt>
    <dgm:pt modelId="{5C94A201-6F09-4FC7-B2ED-246E87C8B818}" type="pres">
      <dgm:prSet presAssocID="{17FC8CF1-5113-490D-9EEA-CD823447C9B2}" presName="rootComposite" presStyleCnt="0"/>
      <dgm:spPr/>
    </dgm:pt>
    <dgm:pt modelId="{CA567F07-810A-4EB6-B5E6-DE81220AF9C1}" type="pres">
      <dgm:prSet presAssocID="{17FC8CF1-5113-490D-9EEA-CD823447C9B2}" presName="rootText" presStyleLbl="node2" presStyleIdx="7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5BDA355-E01B-43D8-A545-E8ECB951CD4F}" type="pres">
      <dgm:prSet presAssocID="{17FC8CF1-5113-490D-9EEA-CD823447C9B2}" presName="rootConnector" presStyleLbl="node2" presStyleIdx="7" presStyleCnt="12"/>
      <dgm:spPr/>
      <dgm:t>
        <a:bodyPr/>
        <a:lstStyle/>
        <a:p>
          <a:endParaRPr lang="fr-FR"/>
        </a:p>
      </dgm:t>
    </dgm:pt>
    <dgm:pt modelId="{EED75A24-67A4-4038-8C72-66A961187761}" type="pres">
      <dgm:prSet presAssocID="{17FC8CF1-5113-490D-9EEA-CD823447C9B2}" presName="hierChild4" presStyleCnt="0"/>
      <dgm:spPr/>
    </dgm:pt>
    <dgm:pt modelId="{5385FD3E-1A31-4383-8164-EF03CFF85496}" type="pres">
      <dgm:prSet presAssocID="{17FC8CF1-5113-490D-9EEA-CD823447C9B2}" presName="hierChild5" presStyleCnt="0"/>
      <dgm:spPr/>
    </dgm:pt>
    <dgm:pt modelId="{F2DF1CA6-805B-46C7-BE51-8FBD9919D53B}" type="pres">
      <dgm:prSet presAssocID="{23D5369D-2B9D-4624-BC57-D3824BC2CCA9}" presName="Name37" presStyleLbl="parChTrans1D2" presStyleIdx="8" presStyleCnt="12"/>
      <dgm:spPr/>
      <dgm:t>
        <a:bodyPr/>
        <a:lstStyle/>
        <a:p>
          <a:endParaRPr lang="fr-FR"/>
        </a:p>
      </dgm:t>
    </dgm:pt>
    <dgm:pt modelId="{267A7782-894B-4720-B8DA-EB3867FA4635}" type="pres">
      <dgm:prSet presAssocID="{2D6DF5E6-8CD0-46FC-AF5C-E75F1D24D57C}" presName="hierRoot2" presStyleCnt="0">
        <dgm:presLayoutVars>
          <dgm:hierBranch val="init"/>
        </dgm:presLayoutVars>
      </dgm:prSet>
      <dgm:spPr/>
    </dgm:pt>
    <dgm:pt modelId="{9368386C-53F2-4666-AF8F-8837FB5A723D}" type="pres">
      <dgm:prSet presAssocID="{2D6DF5E6-8CD0-46FC-AF5C-E75F1D24D57C}" presName="rootComposite" presStyleCnt="0"/>
      <dgm:spPr/>
    </dgm:pt>
    <dgm:pt modelId="{E277ABCE-72B9-4EC2-95B6-606F9C14F95B}" type="pres">
      <dgm:prSet presAssocID="{2D6DF5E6-8CD0-46FC-AF5C-E75F1D24D57C}" presName="rootText" presStyleLbl="node2" presStyleIdx="8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4DAC66C-DA3E-4F40-B772-6BB20BA6B469}" type="pres">
      <dgm:prSet presAssocID="{2D6DF5E6-8CD0-46FC-AF5C-E75F1D24D57C}" presName="rootConnector" presStyleLbl="node2" presStyleIdx="8" presStyleCnt="12"/>
      <dgm:spPr/>
      <dgm:t>
        <a:bodyPr/>
        <a:lstStyle/>
        <a:p>
          <a:endParaRPr lang="fr-FR"/>
        </a:p>
      </dgm:t>
    </dgm:pt>
    <dgm:pt modelId="{0063B572-FFC1-4AF5-B85C-6811632FEA20}" type="pres">
      <dgm:prSet presAssocID="{2D6DF5E6-8CD0-46FC-AF5C-E75F1D24D57C}" presName="hierChild4" presStyleCnt="0"/>
      <dgm:spPr/>
    </dgm:pt>
    <dgm:pt modelId="{F5C3ED11-3C50-48D8-9F87-F89AABDC7B15}" type="pres">
      <dgm:prSet presAssocID="{2D6DF5E6-8CD0-46FC-AF5C-E75F1D24D57C}" presName="hierChild5" presStyleCnt="0"/>
      <dgm:spPr/>
    </dgm:pt>
    <dgm:pt modelId="{B4C9AE87-99F8-4C6D-B23F-8F8AB2F4B8E5}" type="pres">
      <dgm:prSet presAssocID="{F3EC802F-36AD-4F4D-AA3C-57E77449FA48}" presName="Name37" presStyleLbl="parChTrans1D2" presStyleIdx="9" presStyleCnt="12"/>
      <dgm:spPr/>
      <dgm:t>
        <a:bodyPr/>
        <a:lstStyle/>
        <a:p>
          <a:endParaRPr lang="fr-FR"/>
        </a:p>
      </dgm:t>
    </dgm:pt>
    <dgm:pt modelId="{651DFA6F-6A4C-4643-A6DA-863D03252E51}" type="pres">
      <dgm:prSet presAssocID="{F1A3F8FE-D6F9-4301-8DF7-2EFBC1CFCACE}" presName="hierRoot2" presStyleCnt="0">
        <dgm:presLayoutVars>
          <dgm:hierBranch val="init"/>
        </dgm:presLayoutVars>
      </dgm:prSet>
      <dgm:spPr/>
    </dgm:pt>
    <dgm:pt modelId="{1822C6A7-0FC9-430E-B050-F60E44C7F6C1}" type="pres">
      <dgm:prSet presAssocID="{F1A3F8FE-D6F9-4301-8DF7-2EFBC1CFCACE}" presName="rootComposite" presStyleCnt="0"/>
      <dgm:spPr/>
    </dgm:pt>
    <dgm:pt modelId="{E82C0BE8-DC35-437E-A28D-6E59E964302F}" type="pres">
      <dgm:prSet presAssocID="{F1A3F8FE-D6F9-4301-8DF7-2EFBC1CFCACE}" presName="rootText" presStyleLbl="node2" presStyleIdx="9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9633168-2753-4337-8EC2-E783FB818884}" type="pres">
      <dgm:prSet presAssocID="{F1A3F8FE-D6F9-4301-8DF7-2EFBC1CFCACE}" presName="rootConnector" presStyleLbl="node2" presStyleIdx="9" presStyleCnt="12"/>
      <dgm:spPr/>
      <dgm:t>
        <a:bodyPr/>
        <a:lstStyle/>
        <a:p>
          <a:endParaRPr lang="fr-FR"/>
        </a:p>
      </dgm:t>
    </dgm:pt>
    <dgm:pt modelId="{6F8CF2E5-2C37-4999-8B78-6CB4B7F37D14}" type="pres">
      <dgm:prSet presAssocID="{F1A3F8FE-D6F9-4301-8DF7-2EFBC1CFCACE}" presName="hierChild4" presStyleCnt="0"/>
      <dgm:spPr/>
    </dgm:pt>
    <dgm:pt modelId="{9155B47E-836C-4CA8-BD4B-1745591E95EE}" type="pres">
      <dgm:prSet presAssocID="{F1A3F8FE-D6F9-4301-8DF7-2EFBC1CFCACE}" presName="hierChild5" presStyleCnt="0"/>
      <dgm:spPr/>
    </dgm:pt>
    <dgm:pt modelId="{3CBCFA94-D475-4A42-B541-ABB9C9AD9B66}" type="pres">
      <dgm:prSet presAssocID="{2ECE1182-B3A5-4A2F-BFC2-AD32765D959E}" presName="Name37" presStyleLbl="parChTrans1D2" presStyleIdx="10" presStyleCnt="12"/>
      <dgm:spPr/>
      <dgm:t>
        <a:bodyPr/>
        <a:lstStyle/>
        <a:p>
          <a:endParaRPr lang="fr-FR"/>
        </a:p>
      </dgm:t>
    </dgm:pt>
    <dgm:pt modelId="{9378F597-E4D5-409A-ACC3-D02A7239BAB9}" type="pres">
      <dgm:prSet presAssocID="{B5456961-41E8-41E2-B771-D31450053A10}" presName="hierRoot2" presStyleCnt="0">
        <dgm:presLayoutVars>
          <dgm:hierBranch val="init"/>
        </dgm:presLayoutVars>
      </dgm:prSet>
      <dgm:spPr/>
    </dgm:pt>
    <dgm:pt modelId="{A4B97D41-9D57-4517-8039-D645A07C4898}" type="pres">
      <dgm:prSet presAssocID="{B5456961-41E8-41E2-B771-D31450053A10}" presName="rootComposite" presStyleCnt="0"/>
      <dgm:spPr/>
    </dgm:pt>
    <dgm:pt modelId="{BABD46D4-286E-4065-BB08-74B7FFC08B63}" type="pres">
      <dgm:prSet presAssocID="{B5456961-41E8-41E2-B771-D31450053A10}" presName="rootText" presStyleLbl="node2" presStyleIdx="10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6AD758D-91A2-4F36-B312-D43A3C26D56D}" type="pres">
      <dgm:prSet presAssocID="{B5456961-41E8-41E2-B771-D31450053A10}" presName="rootConnector" presStyleLbl="node2" presStyleIdx="10" presStyleCnt="12"/>
      <dgm:spPr/>
      <dgm:t>
        <a:bodyPr/>
        <a:lstStyle/>
        <a:p>
          <a:endParaRPr lang="fr-FR"/>
        </a:p>
      </dgm:t>
    </dgm:pt>
    <dgm:pt modelId="{56B3ED32-96C6-46A4-8F24-65F78B5AEA74}" type="pres">
      <dgm:prSet presAssocID="{B5456961-41E8-41E2-B771-D31450053A10}" presName="hierChild4" presStyleCnt="0"/>
      <dgm:spPr/>
    </dgm:pt>
    <dgm:pt modelId="{33AECC95-60BD-4383-92F6-D5FF6C3CEA2A}" type="pres">
      <dgm:prSet presAssocID="{B5456961-41E8-41E2-B771-D31450053A10}" presName="hierChild5" presStyleCnt="0"/>
      <dgm:spPr/>
    </dgm:pt>
    <dgm:pt modelId="{ACF8B3A2-3E8F-4BF6-8E2D-BC36D1BB11BF}" type="pres">
      <dgm:prSet presAssocID="{1274B76C-FD05-46FC-BAD9-F9249C3BCF25}" presName="Name37" presStyleLbl="parChTrans1D2" presStyleIdx="11" presStyleCnt="12"/>
      <dgm:spPr/>
      <dgm:t>
        <a:bodyPr/>
        <a:lstStyle/>
        <a:p>
          <a:endParaRPr lang="fr-FR"/>
        </a:p>
      </dgm:t>
    </dgm:pt>
    <dgm:pt modelId="{404CC6A0-AE8E-49AA-AE24-9721D1C87919}" type="pres">
      <dgm:prSet presAssocID="{A78C746C-2D70-4C8E-9987-D0FA19EDC995}" presName="hierRoot2" presStyleCnt="0">
        <dgm:presLayoutVars>
          <dgm:hierBranch val="init"/>
        </dgm:presLayoutVars>
      </dgm:prSet>
      <dgm:spPr/>
    </dgm:pt>
    <dgm:pt modelId="{200C4D2D-A3D9-40EA-9478-49B102DCEAEA}" type="pres">
      <dgm:prSet presAssocID="{A78C746C-2D70-4C8E-9987-D0FA19EDC995}" presName="rootComposite" presStyleCnt="0"/>
      <dgm:spPr/>
    </dgm:pt>
    <dgm:pt modelId="{4E605C9B-C8B5-4CCF-B3C1-FD632AC5DE31}" type="pres">
      <dgm:prSet presAssocID="{A78C746C-2D70-4C8E-9987-D0FA19EDC995}" presName="rootText" presStyleLbl="node2" presStyleIdx="11" presStyleCnt="1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3ED62DE-6983-4A44-8536-434114FE7052}" type="pres">
      <dgm:prSet presAssocID="{A78C746C-2D70-4C8E-9987-D0FA19EDC995}" presName="rootConnector" presStyleLbl="node2" presStyleIdx="11" presStyleCnt="12"/>
      <dgm:spPr/>
      <dgm:t>
        <a:bodyPr/>
        <a:lstStyle/>
        <a:p>
          <a:endParaRPr lang="fr-FR"/>
        </a:p>
      </dgm:t>
    </dgm:pt>
    <dgm:pt modelId="{C6525448-2EDD-4830-A182-2148DB2BA686}" type="pres">
      <dgm:prSet presAssocID="{A78C746C-2D70-4C8E-9987-D0FA19EDC995}" presName="hierChild4" presStyleCnt="0"/>
      <dgm:spPr/>
    </dgm:pt>
    <dgm:pt modelId="{BE5FF511-88DC-4476-A70F-2DE0B52DECAA}" type="pres">
      <dgm:prSet presAssocID="{A78C746C-2D70-4C8E-9987-D0FA19EDC995}" presName="hierChild5" presStyleCnt="0"/>
      <dgm:spPr/>
    </dgm:pt>
    <dgm:pt modelId="{75C91ADF-A4C9-4647-8784-3984446547E1}" type="pres">
      <dgm:prSet presAssocID="{278BE3EB-BCF2-49E3-984D-B98B61E05724}" presName="hierChild3" presStyleCnt="0"/>
      <dgm:spPr/>
    </dgm:pt>
  </dgm:ptLst>
  <dgm:cxnLst>
    <dgm:cxn modelId="{7774C006-4E9B-4E91-816E-3646F1BBB2C6}" type="presOf" srcId="{853E15A5-EA98-4550-B502-566D780A0520}" destId="{E3C141BE-2B99-4270-9BFC-E48C77F27618}" srcOrd="1" destOrd="0" presId="urn:microsoft.com/office/officeart/2005/8/layout/orgChart1"/>
    <dgm:cxn modelId="{897BBD7A-0E2B-42A7-B394-A11DC67AF57F}" type="presOf" srcId="{3B79B6E7-A0AC-428A-968B-A92DAE437B81}" destId="{53FE7B8E-4237-4AC9-BDCD-412FC8F7648E}" srcOrd="0" destOrd="0" presId="urn:microsoft.com/office/officeart/2005/8/layout/orgChart1"/>
    <dgm:cxn modelId="{E05A5160-0174-49DE-9FA4-F43A9ABD0CFC}" type="presOf" srcId="{F0511373-2609-404F-B02C-6CE5BE86004E}" destId="{CF14DE10-939E-4FF9-9D40-66DC6636269F}" srcOrd="0" destOrd="0" presId="urn:microsoft.com/office/officeart/2005/8/layout/orgChart1"/>
    <dgm:cxn modelId="{5DF4208A-EE94-430E-9108-F2F3A339D296}" type="presOf" srcId="{2650385E-F35F-4613-913B-F6CFB2B6718C}" destId="{3F8D5B5E-BBB6-4549-97B3-75D0BCFA1071}" srcOrd="0" destOrd="0" presId="urn:microsoft.com/office/officeart/2005/8/layout/orgChart1"/>
    <dgm:cxn modelId="{C853F0AA-10EB-46A0-AFF6-35AA55407A70}" type="presOf" srcId="{465526AF-D5E5-4342-B368-FF799B5A1150}" destId="{014B136C-7600-47C3-B309-F41FA8606DE7}" srcOrd="0" destOrd="0" presId="urn:microsoft.com/office/officeart/2005/8/layout/orgChart1"/>
    <dgm:cxn modelId="{7BBC84A5-9E67-4694-870B-82D19139FB40}" type="presOf" srcId="{3B79B6E7-A0AC-428A-968B-A92DAE437B81}" destId="{8A828A5A-D839-4C2E-B32B-04699CF4233A}" srcOrd="1" destOrd="0" presId="urn:microsoft.com/office/officeart/2005/8/layout/orgChart1"/>
    <dgm:cxn modelId="{170C9417-2C3C-4B4B-AA6C-914730882B47}" type="presOf" srcId="{9D46DE5C-DD3F-4B8F-8F73-67E8CA508B03}" destId="{98C955EE-9223-40F7-A383-D8681757B6CA}" srcOrd="0" destOrd="0" presId="urn:microsoft.com/office/officeart/2005/8/layout/orgChart1"/>
    <dgm:cxn modelId="{F634F7FC-3248-4AA8-9911-00CC397C5058}" type="presOf" srcId="{A78C746C-2D70-4C8E-9987-D0FA19EDC995}" destId="{B3ED62DE-6983-4A44-8536-434114FE7052}" srcOrd="1" destOrd="0" presId="urn:microsoft.com/office/officeart/2005/8/layout/orgChart1"/>
    <dgm:cxn modelId="{77A00A25-8166-4F5E-A0E9-9A18666844CC}" type="presOf" srcId="{278BE3EB-BCF2-49E3-984D-B98B61E05724}" destId="{CBE43FCB-71E6-4475-8E60-D5495FE6589F}" srcOrd="1" destOrd="0" presId="urn:microsoft.com/office/officeart/2005/8/layout/orgChart1"/>
    <dgm:cxn modelId="{DBDFF576-06C7-4D68-B10F-DB861316D940}" type="presOf" srcId="{6D0D885C-32B5-4BAE-8CBA-1F3BCCB97CAA}" destId="{B7A1A2F6-197B-495F-A1C6-14AB357B0349}" srcOrd="0" destOrd="0" presId="urn:microsoft.com/office/officeart/2005/8/layout/orgChart1"/>
    <dgm:cxn modelId="{F4518D7C-707D-460B-8B6C-0E0621873632}" type="presOf" srcId="{B5456961-41E8-41E2-B771-D31450053A10}" destId="{E6AD758D-91A2-4F36-B312-D43A3C26D56D}" srcOrd="1" destOrd="0" presId="urn:microsoft.com/office/officeart/2005/8/layout/orgChart1"/>
    <dgm:cxn modelId="{19EFCEAC-A200-4270-9D68-07F17CE04D72}" type="presOf" srcId="{A78C746C-2D70-4C8E-9987-D0FA19EDC995}" destId="{4E605C9B-C8B5-4CCF-B3C1-FD632AC5DE31}" srcOrd="0" destOrd="0" presId="urn:microsoft.com/office/officeart/2005/8/layout/orgChart1"/>
    <dgm:cxn modelId="{7B01ACFD-07C4-48CD-BF91-A40C5742E4F5}" srcId="{278BE3EB-BCF2-49E3-984D-B98B61E05724}" destId="{17FC8CF1-5113-490D-9EEA-CD823447C9B2}" srcOrd="7" destOrd="0" parTransId="{465526AF-D5E5-4342-B368-FF799B5A1150}" sibTransId="{52B7CE1E-2AC6-47DB-8388-67BD974669C7}"/>
    <dgm:cxn modelId="{A1DF1C7A-E52F-4ED2-B020-E77A0B023C86}" type="presOf" srcId="{E4B70482-E375-4256-A97D-1F0A866B4BFB}" destId="{B6C20EBF-9CD6-4ECC-A22B-B9345730E134}" srcOrd="1" destOrd="0" presId="urn:microsoft.com/office/officeart/2005/8/layout/orgChart1"/>
    <dgm:cxn modelId="{CEE41467-4F88-427B-9F5C-06ADC818803A}" type="presOf" srcId="{9D46DE5C-DD3F-4B8F-8F73-67E8CA508B03}" destId="{6E399A34-F259-44F7-9BA1-01DF24364E5F}" srcOrd="1" destOrd="0" presId="urn:microsoft.com/office/officeart/2005/8/layout/orgChart1"/>
    <dgm:cxn modelId="{633E796E-47BF-4AFE-8F35-A1190191E029}" type="presOf" srcId="{2474943A-1F82-4A6E-B0AB-D52E77731A92}" destId="{AFF4CEFD-652F-4968-9047-1FC9AF2E360A}" srcOrd="0" destOrd="0" presId="urn:microsoft.com/office/officeart/2005/8/layout/orgChart1"/>
    <dgm:cxn modelId="{2B4A7F79-02C6-4EA2-8D29-260D47CC8333}" type="presOf" srcId="{F1A3F8FE-D6F9-4301-8DF7-2EFBC1CFCACE}" destId="{E82C0BE8-DC35-437E-A28D-6E59E964302F}" srcOrd="0" destOrd="0" presId="urn:microsoft.com/office/officeart/2005/8/layout/orgChart1"/>
    <dgm:cxn modelId="{4C5997A5-139A-4895-B4E4-2D71E6A46FF7}" type="presOf" srcId="{D0D97D57-4D8D-4AC2-9A83-7FE971E7B81C}" destId="{ADA4723E-A000-4912-BB45-1F3F96ADDCA9}" srcOrd="0" destOrd="0" presId="urn:microsoft.com/office/officeart/2005/8/layout/orgChart1"/>
    <dgm:cxn modelId="{8D0223BF-C619-456C-9223-B22708C0870A}" type="presOf" srcId="{1274B76C-FD05-46FC-BAD9-F9249C3BCF25}" destId="{ACF8B3A2-3E8F-4BF6-8E2D-BC36D1BB11BF}" srcOrd="0" destOrd="0" presId="urn:microsoft.com/office/officeart/2005/8/layout/orgChart1"/>
    <dgm:cxn modelId="{662553AF-2027-418B-A41D-918B408208F6}" srcId="{278BE3EB-BCF2-49E3-984D-B98B61E05724}" destId="{3B79B6E7-A0AC-428A-968B-A92DAE437B81}" srcOrd="2" destOrd="0" parTransId="{EDC8AF6B-C173-437C-BED5-2BD20ED9B256}" sibTransId="{4DE518D9-2E41-4A50-AB23-AD2FC92E2953}"/>
    <dgm:cxn modelId="{F4513AD8-8F7D-4F4B-987C-2F7DD87E6D61}" type="presOf" srcId="{203E0CE6-C00D-4367-82B0-98B1B748AAF7}" destId="{5C8E507C-EC1F-4187-A8EE-414C71C2C0CF}" srcOrd="0" destOrd="0" presId="urn:microsoft.com/office/officeart/2005/8/layout/orgChart1"/>
    <dgm:cxn modelId="{75F70C70-66CE-4F75-BD4C-7E39A2D2BBDB}" srcId="{278BE3EB-BCF2-49E3-984D-B98B61E05724}" destId="{E4B70482-E375-4256-A97D-1F0A866B4BFB}" srcOrd="4" destOrd="0" parTransId="{4A361127-5980-48FA-B036-C38A647E032E}" sibTransId="{8B17D1A8-6AB9-44EB-A925-DF95F73FAD8D}"/>
    <dgm:cxn modelId="{77305377-6DBD-4868-9DCE-768ADC23267E}" type="presOf" srcId="{4A361127-5980-48FA-B036-C38A647E032E}" destId="{63515A3B-2B27-47E9-BCC1-6C4459F078BD}" srcOrd="0" destOrd="0" presId="urn:microsoft.com/office/officeart/2005/8/layout/orgChart1"/>
    <dgm:cxn modelId="{2B339D75-B5CE-4CE8-BEF1-275657466DDB}" type="presOf" srcId="{D0D97D57-4D8D-4AC2-9A83-7FE971E7B81C}" destId="{A534AAA9-EE25-412F-9C29-CD1A2119A555}" srcOrd="1" destOrd="0" presId="urn:microsoft.com/office/officeart/2005/8/layout/orgChart1"/>
    <dgm:cxn modelId="{DB0DC46F-AEC6-4936-AB6A-14106EF8033B}" type="presOf" srcId="{17FC8CF1-5113-490D-9EEA-CD823447C9B2}" destId="{75BDA355-E01B-43D8-A545-E8ECB951CD4F}" srcOrd="1" destOrd="0" presId="urn:microsoft.com/office/officeart/2005/8/layout/orgChart1"/>
    <dgm:cxn modelId="{72A54A46-736B-44D2-8319-4F0880C6576D}" type="presOf" srcId="{2FBB380E-91C5-4FB6-B775-4D7E5B5D7AD1}" destId="{A35941A7-98BF-4DC0-8F72-8F2797A200BD}" srcOrd="0" destOrd="0" presId="urn:microsoft.com/office/officeart/2005/8/layout/orgChart1"/>
    <dgm:cxn modelId="{5F239B10-C660-42B4-A998-5DB58F388B09}" srcId="{278BE3EB-BCF2-49E3-984D-B98B61E05724}" destId="{D0D97D57-4D8D-4AC2-9A83-7FE971E7B81C}" srcOrd="1" destOrd="0" parTransId="{2650385E-F35F-4613-913B-F6CFB2B6718C}" sibTransId="{553CEA40-7D58-4B8C-BD36-0561AB7F5771}"/>
    <dgm:cxn modelId="{2810AA1B-FC86-49FB-865A-FD714B57A51F}" type="presOf" srcId="{B5456961-41E8-41E2-B771-D31450053A10}" destId="{BABD46D4-286E-4065-BB08-74B7FFC08B63}" srcOrd="0" destOrd="0" presId="urn:microsoft.com/office/officeart/2005/8/layout/orgChart1"/>
    <dgm:cxn modelId="{8B6F1CFB-2E8E-4B37-A107-1E511DA95C42}" srcId="{278BE3EB-BCF2-49E3-984D-B98B61E05724}" destId="{853E15A5-EA98-4550-B502-566D780A0520}" srcOrd="3" destOrd="0" parTransId="{F0511373-2609-404F-B02C-6CE5BE86004E}" sibTransId="{6AB1AC4C-E926-4524-AA3B-C5B8849F954C}"/>
    <dgm:cxn modelId="{36D37660-5A2B-4E45-B67F-520CC4BFC20E}" type="presOf" srcId="{2ECE1182-B3A5-4A2F-BFC2-AD32765D959E}" destId="{3CBCFA94-D475-4A42-B541-ABB9C9AD9B66}" srcOrd="0" destOrd="0" presId="urn:microsoft.com/office/officeart/2005/8/layout/orgChart1"/>
    <dgm:cxn modelId="{3023D84D-94C3-4920-87A5-B3585247D7BB}" type="presOf" srcId="{E4B70482-E375-4256-A97D-1F0A866B4BFB}" destId="{62BE11DF-9F87-4CD3-B00C-19237343E4C0}" srcOrd="0" destOrd="0" presId="urn:microsoft.com/office/officeart/2005/8/layout/orgChart1"/>
    <dgm:cxn modelId="{AD64553C-F6E0-4B11-91E3-C11A63AB45C9}" type="presOf" srcId="{2D6DF5E6-8CD0-46FC-AF5C-E75F1D24D57C}" destId="{D4DAC66C-DA3E-4F40-B772-6BB20BA6B469}" srcOrd="1" destOrd="0" presId="urn:microsoft.com/office/officeart/2005/8/layout/orgChart1"/>
    <dgm:cxn modelId="{F07D587B-586B-4403-A01D-A76A80A306A5}" srcId="{278BE3EB-BCF2-49E3-984D-B98B61E05724}" destId="{2474943A-1F82-4A6E-B0AB-D52E77731A92}" srcOrd="0" destOrd="0" parTransId="{203E0CE6-C00D-4367-82B0-98B1B748AAF7}" sibTransId="{0B9D91B0-4B64-434C-9862-5E785D522042}"/>
    <dgm:cxn modelId="{EA276125-39BC-4406-962F-B70C2AD6C3DE}" srcId="{278BE3EB-BCF2-49E3-984D-B98B61E05724}" destId="{B5456961-41E8-41E2-B771-D31450053A10}" srcOrd="10" destOrd="0" parTransId="{2ECE1182-B3A5-4A2F-BFC2-AD32765D959E}" sibTransId="{D1D51809-1545-46CA-AFEF-72DB2B10FA81}"/>
    <dgm:cxn modelId="{5A79B53D-BA59-45F9-8A35-B8FDE06E85F0}" srcId="{278BE3EB-BCF2-49E3-984D-B98B61E05724}" destId="{F1A3F8FE-D6F9-4301-8DF7-2EFBC1CFCACE}" srcOrd="9" destOrd="0" parTransId="{F3EC802F-36AD-4F4D-AA3C-57E77449FA48}" sibTransId="{6A323C6B-7A99-4EDF-846B-55CD2BFF1771}"/>
    <dgm:cxn modelId="{7205B972-0A57-4374-9401-9109F5AEB0AD}" type="presOf" srcId="{C8E782F0-F933-470E-8A5E-B12596443888}" destId="{FAA6A5D9-D755-4E1E-83BF-2986F2533353}" srcOrd="0" destOrd="0" presId="urn:microsoft.com/office/officeart/2005/8/layout/orgChart1"/>
    <dgm:cxn modelId="{B8EA5FC6-4335-498B-9793-23F39CBDD1C4}" type="presOf" srcId="{F3EC802F-36AD-4F4D-AA3C-57E77449FA48}" destId="{B4C9AE87-99F8-4C6D-B23F-8F8AB2F4B8E5}" srcOrd="0" destOrd="0" presId="urn:microsoft.com/office/officeart/2005/8/layout/orgChart1"/>
    <dgm:cxn modelId="{AE1403F0-1622-41C2-9204-91DAA9FB3C08}" type="presOf" srcId="{17FC8CF1-5113-490D-9EEA-CD823447C9B2}" destId="{CA567F07-810A-4EB6-B5E6-DE81220AF9C1}" srcOrd="0" destOrd="0" presId="urn:microsoft.com/office/officeart/2005/8/layout/orgChart1"/>
    <dgm:cxn modelId="{2BB6BB9F-066F-46DD-913C-570F1C9E0058}" type="presOf" srcId="{278BE3EB-BCF2-49E3-984D-B98B61E05724}" destId="{765EEA64-D4AC-4949-BC40-6E48CA441957}" srcOrd="0" destOrd="0" presId="urn:microsoft.com/office/officeart/2005/8/layout/orgChart1"/>
    <dgm:cxn modelId="{051238AD-6308-4EC4-A512-32A4F0150FFB}" srcId="{278BE3EB-BCF2-49E3-984D-B98B61E05724}" destId="{2D6DF5E6-8CD0-46FC-AF5C-E75F1D24D57C}" srcOrd="8" destOrd="0" parTransId="{23D5369D-2B9D-4624-BC57-D3824BC2CCA9}" sibTransId="{8DE19097-D56F-41A0-8755-B3A844527E7B}"/>
    <dgm:cxn modelId="{34B5D1DD-4EEE-4D27-BE63-0E2711B207E9}" srcId="{278BE3EB-BCF2-49E3-984D-B98B61E05724}" destId="{9D46DE5C-DD3F-4B8F-8F73-67E8CA508B03}" srcOrd="5" destOrd="0" parTransId="{29340177-4908-4D15-B9FB-36229671855A}" sibTransId="{143A88A8-4B95-4DA2-A7F2-0BD1D5F7D524}"/>
    <dgm:cxn modelId="{E064CA51-820E-4034-80E1-0CAD10802C12}" type="presOf" srcId="{853E15A5-EA98-4550-B502-566D780A0520}" destId="{B7D7521A-429E-4130-B57C-3D3E4A1689EF}" srcOrd="0" destOrd="0" presId="urn:microsoft.com/office/officeart/2005/8/layout/orgChart1"/>
    <dgm:cxn modelId="{3A2A1062-7677-4D7F-B578-DFCED63D33D2}" type="presOf" srcId="{23D5369D-2B9D-4624-BC57-D3824BC2CCA9}" destId="{F2DF1CA6-805B-46C7-BE51-8FBD9919D53B}" srcOrd="0" destOrd="0" presId="urn:microsoft.com/office/officeart/2005/8/layout/orgChart1"/>
    <dgm:cxn modelId="{37350697-9863-44CB-A466-85440713C567}" type="presOf" srcId="{29340177-4908-4D15-B9FB-36229671855A}" destId="{4040EE67-901F-4D78-A2F6-1C9055913A45}" srcOrd="0" destOrd="0" presId="urn:microsoft.com/office/officeart/2005/8/layout/orgChart1"/>
    <dgm:cxn modelId="{AF833815-DA48-4C89-BE21-336BEEE41890}" type="presOf" srcId="{C8E782F0-F933-470E-8A5E-B12596443888}" destId="{5D57D112-FCA8-42E3-BD40-6F45072E8ED9}" srcOrd="1" destOrd="0" presId="urn:microsoft.com/office/officeart/2005/8/layout/orgChart1"/>
    <dgm:cxn modelId="{D0FE27EA-44E5-4E62-A148-51B771CA929A}" type="presOf" srcId="{2474943A-1F82-4A6E-B0AB-D52E77731A92}" destId="{0AC58D38-DAE6-4CFB-B95A-E2A96A4CDA4D}" srcOrd="1" destOrd="0" presId="urn:microsoft.com/office/officeart/2005/8/layout/orgChart1"/>
    <dgm:cxn modelId="{D0DCEBF2-2298-43ED-A135-1189AFEEACD2}" type="presOf" srcId="{EDC8AF6B-C173-437C-BED5-2BD20ED9B256}" destId="{9691E15D-7A40-4882-B1B6-2163F86A88F0}" srcOrd="0" destOrd="0" presId="urn:microsoft.com/office/officeart/2005/8/layout/orgChart1"/>
    <dgm:cxn modelId="{1AFA195E-D487-433B-824F-2FCF4A61041F}" type="presOf" srcId="{2D6DF5E6-8CD0-46FC-AF5C-E75F1D24D57C}" destId="{E277ABCE-72B9-4EC2-95B6-606F9C14F95B}" srcOrd="0" destOrd="0" presId="urn:microsoft.com/office/officeart/2005/8/layout/orgChart1"/>
    <dgm:cxn modelId="{54FE3A26-5370-4AE6-A9EE-34692BA4E3BE}" type="presOf" srcId="{F1A3F8FE-D6F9-4301-8DF7-2EFBC1CFCACE}" destId="{D9633168-2753-4337-8EC2-E783FB818884}" srcOrd="1" destOrd="0" presId="urn:microsoft.com/office/officeart/2005/8/layout/orgChart1"/>
    <dgm:cxn modelId="{17CB8FDB-59E7-4666-A7F6-5AE3832EDEC3}" srcId="{278BE3EB-BCF2-49E3-984D-B98B61E05724}" destId="{A78C746C-2D70-4C8E-9987-D0FA19EDC995}" srcOrd="11" destOrd="0" parTransId="{1274B76C-FD05-46FC-BAD9-F9249C3BCF25}" sibTransId="{30936DAE-6ED6-4511-9933-E3563BA69FBE}"/>
    <dgm:cxn modelId="{89CF0C68-5BDE-4251-BDC2-8A92C790A42C}" srcId="{2FBB380E-91C5-4FB6-B775-4D7E5B5D7AD1}" destId="{278BE3EB-BCF2-49E3-984D-B98B61E05724}" srcOrd="0" destOrd="0" parTransId="{C03020D6-48BE-4782-9627-EB0D3879C9A1}" sibTransId="{2DF63474-33C7-4136-A28E-1FE20C160B0E}"/>
    <dgm:cxn modelId="{F1111F90-7C3A-4D11-A5BC-E86579140CBA}" srcId="{278BE3EB-BCF2-49E3-984D-B98B61E05724}" destId="{C8E782F0-F933-470E-8A5E-B12596443888}" srcOrd="6" destOrd="0" parTransId="{6D0D885C-32B5-4BAE-8CBA-1F3BCCB97CAA}" sibTransId="{059B8817-849F-4223-828D-4EB891203793}"/>
    <dgm:cxn modelId="{06F15078-47F2-44BA-AED3-872BDDB5EFCE}" type="presParOf" srcId="{A35941A7-98BF-4DC0-8F72-8F2797A200BD}" destId="{C6C07011-5A75-4025-A357-1B018C9D071D}" srcOrd="0" destOrd="0" presId="urn:microsoft.com/office/officeart/2005/8/layout/orgChart1"/>
    <dgm:cxn modelId="{E5D4329F-B345-4DD9-ABAF-A96304FCC03F}" type="presParOf" srcId="{C6C07011-5A75-4025-A357-1B018C9D071D}" destId="{99BE1184-94DA-4739-9524-C6F0186A4D70}" srcOrd="0" destOrd="0" presId="urn:microsoft.com/office/officeart/2005/8/layout/orgChart1"/>
    <dgm:cxn modelId="{61E5CA5A-13F1-487A-BF20-E27D385BBA88}" type="presParOf" srcId="{99BE1184-94DA-4739-9524-C6F0186A4D70}" destId="{765EEA64-D4AC-4949-BC40-6E48CA441957}" srcOrd="0" destOrd="0" presId="urn:microsoft.com/office/officeart/2005/8/layout/orgChart1"/>
    <dgm:cxn modelId="{F3E01CDA-293D-4D5A-8F6C-45D0E365BA21}" type="presParOf" srcId="{99BE1184-94DA-4739-9524-C6F0186A4D70}" destId="{CBE43FCB-71E6-4475-8E60-D5495FE6589F}" srcOrd="1" destOrd="0" presId="urn:microsoft.com/office/officeart/2005/8/layout/orgChart1"/>
    <dgm:cxn modelId="{D716F65E-5224-42AA-94FF-319618AABDBD}" type="presParOf" srcId="{C6C07011-5A75-4025-A357-1B018C9D071D}" destId="{FBACB623-385E-4780-BFFC-F3E0E11B9281}" srcOrd="1" destOrd="0" presId="urn:microsoft.com/office/officeart/2005/8/layout/orgChart1"/>
    <dgm:cxn modelId="{1521EAE1-1DA1-44AC-84DE-E09B23492B6C}" type="presParOf" srcId="{FBACB623-385E-4780-BFFC-F3E0E11B9281}" destId="{5C8E507C-EC1F-4187-A8EE-414C71C2C0CF}" srcOrd="0" destOrd="0" presId="urn:microsoft.com/office/officeart/2005/8/layout/orgChart1"/>
    <dgm:cxn modelId="{62EA1AA6-9001-4AAF-9E66-18CC38B70B38}" type="presParOf" srcId="{FBACB623-385E-4780-BFFC-F3E0E11B9281}" destId="{BDBB5F5B-2385-4744-A859-FF85B9F4CEC9}" srcOrd="1" destOrd="0" presId="urn:microsoft.com/office/officeart/2005/8/layout/orgChart1"/>
    <dgm:cxn modelId="{E5DDE2FC-39C2-4640-BAFD-C3DCD62522CA}" type="presParOf" srcId="{BDBB5F5B-2385-4744-A859-FF85B9F4CEC9}" destId="{C30CE5A4-A0B0-4B2B-8FC3-36883711404B}" srcOrd="0" destOrd="0" presId="urn:microsoft.com/office/officeart/2005/8/layout/orgChart1"/>
    <dgm:cxn modelId="{40279611-C67E-4CAA-803D-99692CF4D711}" type="presParOf" srcId="{C30CE5A4-A0B0-4B2B-8FC3-36883711404B}" destId="{AFF4CEFD-652F-4968-9047-1FC9AF2E360A}" srcOrd="0" destOrd="0" presId="urn:microsoft.com/office/officeart/2005/8/layout/orgChart1"/>
    <dgm:cxn modelId="{9C7865B1-8F7E-4583-8BA9-F0A3B1F856C5}" type="presParOf" srcId="{C30CE5A4-A0B0-4B2B-8FC3-36883711404B}" destId="{0AC58D38-DAE6-4CFB-B95A-E2A96A4CDA4D}" srcOrd="1" destOrd="0" presId="urn:microsoft.com/office/officeart/2005/8/layout/orgChart1"/>
    <dgm:cxn modelId="{EC07DA26-0F18-4FDD-8F1D-EE22F5DB199F}" type="presParOf" srcId="{BDBB5F5B-2385-4744-A859-FF85B9F4CEC9}" destId="{9D0F7B23-61E9-433F-993C-2F59764E4CB7}" srcOrd="1" destOrd="0" presId="urn:microsoft.com/office/officeart/2005/8/layout/orgChart1"/>
    <dgm:cxn modelId="{3E71DE91-F204-4E49-A6AF-39111A7AEA6C}" type="presParOf" srcId="{BDBB5F5B-2385-4744-A859-FF85B9F4CEC9}" destId="{70C21104-D9D6-4CFC-8874-27E0D78B70F7}" srcOrd="2" destOrd="0" presId="urn:microsoft.com/office/officeart/2005/8/layout/orgChart1"/>
    <dgm:cxn modelId="{24C64F36-D372-4D02-A99A-28DE5D1B4A27}" type="presParOf" srcId="{FBACB623-385E-4780-BFFC-F3E0E11B9281}" destId="{3F8D5B5E-BBB6-4549-97B3-75D0BCFA1071}" srcOrd="2" destOrd="0" presId="urn:microsoft.com/office/officeart/2005/8/layout/orgChart1"/>
    <dgm:cxn modelId="{18F2E5F3-8A02-41C5-AD1C-45EC4D99AE33}" type="presParOf" srcId="{FBACB623-385E-4780-BFFC-F3E0E11B9281}" destId="{6971F527-349C-4D1D-BB44-25571205CF6D}" srcOrd="3" destOrd="0" presId="urn:microsoft.com/office/officeart/2005/8/layout/orgChart1"/>
    <dgm:cxn modelId="{52D792B5-64D6-4296-9B15-51360CCFC59E}" type="presParOf" srcId="{6971F527-349C-4D1D-BB44-25571205CF6D}" destId="{ECD1B06E-3697-497C-ADE4-49765E7D0E7C}" srcOrd="0" destOrd="0" presId="urn:microsoft.com/office/officeart/2005/8/layout/orgChart1"/>
    <dgm:cxn modelId="{1D965083-D9D7-451F-A4AF-9337E8858AFA}" type="presParOf" srcId="{ECD1B06E-3697-497C-ADE4-49765E7D0E7C}" destId="{ADA4723E-A000-4912-BB45-1F3F96ADDCA9}" srcOrd="0" destOrd="0" presId="urn:microsoft.com/office/officeart/2005/8/layout/orgChart1"/>
    <dgm:cxn modelId="{FB610CF7-8F17-47E8-BA8D-68148FFF5DE3}" type="presParOf" srcId="{ECD1B06E-3697-497C-ADE4-49765E7D0E7C}" destId="{A534AAA9-EE25-412F-9C29-CD1A2119A555}" srcOrd="1" destOrd="0" presId="urn:microsoft.com/office/officeart/2005/8/layout/orgChart1"/>
    <dgm:cxn modelId="{7AADA5EC-39C6-4168-BB8C-71BA18050961}" type="presParOf" srcId="{6971F527-349C-4D1D-BB44-25571205CF6D}" destId="{83AEA6EB-C5D7-4CEB-87EF-A4E363F9DCD0}" srcOrd="1" destOrd="0" presId="urn:microsoft.com/office/officeart/2005/8/layout/orgChart1"/>
    <dgm:cxn modelId="{0CCF69D1-516F-48EC-BF41-844C1E7C0239}" type="presParOf" srcId="{6971F527-349C-4D1D-BB44-25571205CF6D}" destId="{6BCA9831-381C-4CF2-AC06-82615E2073EA}" srcOrd="2" destOrd="0" presId="urn:microsoft.com/office/officeart/2005/8/layout/orgChart1"/>
    <dgm:cxn modelId="{329A9AA6-5C83-43EB-9B46-16802C22640D}" type="presParOf" srcId="{FBACB623-385E-4780-BFFC-F3E0E11B9281}" destId="{9691E15D-7A40-4882-B1B6-2163F86A88F0}" srcOrd="4" destOrd="0" presId="urn:microsoft.com/office/officeart/2005/8/layout/orgChart1"/>
    <dgm:cxn modelId="{E330B17E-BCCD-4F41-B47D-9C3941431FFD}" type="presParOf" srcId="{FBACB623-385E-4780-BFFC-F3E0E11B9281}" destId="{9AFF7755-9B3F-4E9F-9A43-983F7DE08FF6}" srcOrd="5" destOrd="0" presId="urn:microsoft.com/office/officeart/2005/8/layout/orgChart1"/>
    <dgm:cxn modelId="{F1F12A3B-E8DE-4C25-88D8-671057D510E5}" type="presParOf" srcId="{9AFF7755-9B3F-4E9F-9A43-983F7DE08FF6}" destId="{C4C39AF1-D80F-4E36-B54C-26D78CE36CE8}" srcOrd="0" destOrd="0" presId="urn:microsoft.com/office/officeart/2005/8/layout/orgChart1"/>
    <dgm:cxn modelId="{0CBD704B-0693-4C1A-99B9-F4AAF4363696}" type="presParOf" srcId="{C4C39AF1-D80F-4E36-B54C-26D78CE36CE8}" destId="{53FE7B8E-4237-4AC9-BDCD-412FC8F7648E}" srcOrd="0" destOrd="0" presId="urn:microsoft.com/office/officeart/2005/8/layout/orgChart1"/>
    <dgm:cxn modelId="{42EB340B-B793-4A9D-B273-2B00380F8519}" type="presParOf" srcId="{C4C39AF1-D80F-4E36-B54C-26D78CE36CE8}" destId="{8A828A5A-D839-4C2E-B32B-04699CF4233A}" srcOrd="1" destOrd="0" presId="urn:microsoft.com/office/officeart/2005/8/layout/orgChart1"/>
    <dgm:cxn modelId="{7A6DBD57-65B1-4905-87F3-4CDF4D2E3D55}" type="presParOf" srcId="{9AFF7755-9B3F-4E9F-9A43-983F7DE08FF6}" destId="{A6198442-0D37-445D-84CB-BAB1F53FD757}" srcOrd="1" destOrd="0" presId="urn:microsoft.com/office/officeart/2005/8/layout/orgChart1"/>
    <dgm:cxn modelId="{819A9FD4-F073-4208-86AC-2B9919424835}" type="presParOf" srcId="{9AFF7755-9B3F-4E9F-9A43-983F7DE08FF6}" destId="{27293F4C-5580-4CD0-89C2-DFD7588AB18A}" srcOrd="2" destOrd="0" presId="urn:microsoft.com/office/officeart/2005/8/layout/orgChart1"/>
    <dgm:cxn modelId="{52A545D6-ED75-4A32-A263-6DD2889EDEF7}" type="presParOf" srcId="{FBACB623-385E-4780-BFFC-F3E0E11B9281}" destId="{CF14DE10-939E-4FF9-9D40-66DC6636269F}" srcOrd="6" destOrd="0" presId="urn:microsoft.com/office/officeart/2005/8/layout/orgChart1"/>
    <dgm:cxn modelId="{49B7F99D-AA8F-4F45-871B-FF97A82EEDC6}" type="presParOf" srcId="{FBACB623-385E-4780-BFFC-F3E0E11B9281}" destId="{B10A1AE5-CC77-446E-BD92-DB12602D7A59}" srcOrd="7" destOrd="0" presId="urn:microsoft.com/office/officeart/2005/8/layout/orgChart1"/>
    <dgm:cxn modelId="{2E50DEF2-0D13-4D78-8E4D-3C6086DAC0CC}" type="presParOf" srcId="{B10A1AE5-CC77-446E-BD92-DB12602D7A59}" destId="{CA2044C2-8653-47A3-A4CB-7931191B8228}" srcOrd="0" destOrd="0" presId="urn:microsoft.com/office/officeart/2005/8/layout/orgChart1"/>
    <dgm:cxn modelId="{8239D5EF-C737-4EF2-A370-AFDFEE5EDAD1}" type="presParOf" srcId="{CA2044C2-8653-47A3-A4CB-7931191B8228}" destId="{B7D7521A-429E-4130-B57C-3D3E4A1689EF}" srcOrd="0" destOrd="0" presId="urn:microsoft.com/office/officeart/2005/8/layout/orgChart1"/>
    <dgm:cxn modelId="{E5D9F035-28C9-4011-BDCE-0CE2E69C8B7D}" type="presParOf" srcId="{CA2044C2-8653-47A3-A4CB-7931191B8228}" destId="{E3C141BE-2B99-4270-9BFC-E48C77F27618}" srcOrd="1" destOrd="0" presId="urn:microsoft.com/office/officeart/2005/8/layout/orgChart1"/>
    <dgm:cxn modelId="{E067D81B-1862-408C-865D-93F9CE8FDC14}" type="presParOf" srcId="{B10A1AE5-CC77-446E-BD92-DB12602D7A59}" destId="{5086E2D2-91D1-45AD-B087-A4BD33338070}" srcOrd="1" destOrd="0" presId="urn:microsoft.com/office/officeart/2005/8/layout/orgChart1"/>
    <dgm:cxn modelId="{94A10AD2-C1BE-49CD-8B6F-F57D0D164C99}" type="presParOf" srcId="{B10A1AE5-CC77-446E-BD92-DB12602D7A59}" destId="{E47F3F54-455B-4C59-9E24-CE152C509A81}" srcOrd="2" destOrd="0" presId="urn:microsoft.com/office/officeart/2005/8/layout/orgChart1"/>
    <dgm:cxn modelId="{EB4FCE47-775B-4A96-8A1C-D58976BE364D}" type="presParOf" srcId="{FBACB623-385E-4780-BFFC-F3E0E11B9281}" destId="{63515A3B-2B27-47E9-BCC1-6C4459F078BD}" srcOrd="8" destOrd="0" presId="urn:microsoft.com/office/officeart/2005/8/layout/orgChart1"/>
    <dgm:cxn modelId="{89F8FC1C-F991-464C-A6BE-3C989F2828C6}" type="presParOf" srcId="{FBACB623-385E-4780-BFFC-F3E0E11B9281}" destId="{006E1A2C-BF45-423E-8231-B253258B0077}" srcOrd="9" destOrd="0" presId="urn:microsoft.com/office/officeart/2005/8/layout/orgChart1"/>
    <dgm:cxn modelId="{8D498C70-12C7-4161-BA52-481D9F964A2E}" type="presParOf" srcId="{006E1A2C-BF45-423E-8231-B253258B0077}" destId="{CD6E2F82-31FE-48BD-9EC5-BE8E295AD28D}" srcOrd="0" destOrd="0" presId="urn:microsoft.com/office/officeart/2005/8/layout/orgChart1"/>
    <dgm:cxn modelId="{194A93FF-7EA4-437F-80D5-01BC456C4967}" type="presParOf" srcId="{CD6E2F82-31FE-48BD-9EC5-BE8E295AD28D}" destId="{62BE11DF-9F87-4CD3-B00C-19237343E4C0}" srcOrd="0" destOrd="0" presId="urn:microsoft.com/office/officeart/2005/8/layout/orgChart1"/>
    <dgm:cxn modelId="{99D929ED-6CB5-45FF-8B33-635186D7DCA3}" type="presParOf" srcId="{CD6E2F82-31FE-48BD-9EC5-BE8E295AD28D}" destId="{B6C20EBF-9CD6-4ECC-A22B-B9345730E134}" srcOrd="1" destOrd="0" presId="urn:microsoft.com/office/officeart/2005/8/layout/orgChart1"/>
    <dgm:cxn modelId="{1DE05DDB-B7B1-46C5-855B-D75F78959FD1}" type="presParOf" srcId="{006E1A2C-BF45-423E-8231-B253258B0077}" destId="{F7C26D73-E6BF-4BF7-B971-09BB2B3B8A64}" srcOrd="1" destOrd="0" presId="urn:microsoft.com/office/officeart/2005/8/layout/orgChart1"/>
    <dgm:cxn modelId="{D3E2D3B5-9265-44C2-8544-AEB51CC2D08B}" type="presParOf" srcId="{006E1A2C-BF45-423E-8231-B253258B0077}" destId="{7CC57D2B-2C0C-42F2-B74A-AA83CC4D1878}" srcOrd="2" destOrd="0" presId="urn:microsoft.com/office/officeart/2005/8/layout/orgChart1"/>
    <dgm:cxn modelId="{60D59548-841A-4441-88C9-8F5F35C18A76}" type="presParOf" srcId="{FBACB623-385E-4780-BFFC-F3E0E11B9281}" destId="{4040EE67-901F-4D78-A2F6-1C9055913A45}" srcOrd="10" destOrd="0" presId="urn:microsoft.com/office/officeart/2005/8/layout/orgChart1"/>
    <dgm:cxn modelId="{0F75CBCE-732D-4A04-9A51-45C342C0C730}" type="presParOf" srcId="{FBACB623-385E-4780-BFFC-F3E0E11B9281}" destId="{54F784C5-4843-4196-BEE7-5F9D40E06CF7}" srcOrd="11" destOrd="0" presId="urn:microsoft.com/office/officeart/2005/8/layout/orgChart1"/>
    <dgm:cxn modelId="{D1D88C0D-84AD-4E4C-9F64-6D726C97B71C}" type="presParOf" srcId="{54F784C5-4843-4196-BEE7-5F9D40E06CF7}" destId="{AFE03D15-2604-4924-A670-14E935EFBBA4}" srcOrd="0" destOrd="0" presId="urn:microsoft.com/office/officeart/2005/8/layout/orgChart1"/>
    <dgm:cxn modelId="{7E6412E1-8A1F-464D-BB10-B334F2AF9136}" type="presParOf" srcId="{AFE03D15-2604-4924-A670-14E935EFBBA4}" destId="{98C955EE-9223-40F7-A383-D8681757B6CA}" srcOrd="0" destOrd="0" presId="urn:microsoft.com/office/officeart/2005/8/layout/orgChart1"/>
    <dgm:cxn modelId="{C053745E-FE40-492F-8E29-AB22974A0359}" type="presParOf" srcId="{AFE03D15-2604-4924-A670-14E935EFBBA4}" destId="{6E399A34-F259-44F7-9BA1-01DF24364E5F}" srcOrd="1" destOrd="0" presId="urn:microsoft.com/office/officeart/2005/8/layout/orgChart1"/>
    <dgm:cxn modelId="{26DEB715-6F9C-49D1-9719-B21D1AA873C2}" type="presParOf" srcId="{54F784C5-4843-4196-BEE7-5F9D40E06CF7}" destId="{C576057F-A9E6-4754-8D8C-0EAF0311F388}" srcOrd="1" destOrd="0" presId="urn:microsoft.com/office/officeart/2005/8/layout/orgChart1"/>
    <dgm:cxn modelId="{257D0EAF-8D7F-4361-911E-0265BB1FEBCF}" type="presParOf" srcId="{54F784C5-4843-4196-BEE7-5F9D40E06CF7}" destId="{588A6770-AAD9-4851-9EF0-ED5CFADBDE78}" srcOrd="2" destOrd="0" presId="urn:microsoft.com/office/officeart/2005/8/layout/orgChart1"/>
    <dgm:cxn modelId="{885B2EC9-6DBE-4450-82E0-ACB8B693A6E0}" type="presParOf" srcId="{FBACB623-385E-4780-BFFC-F3E0E11B9281}" destId="{B7A1A2F6-197B-495F-A1C6-14AB357B0349}" srcOrd="12" destOrd="0" presId="urn:microsoft.com/office/officeart/2005/8/layout/orgChart1"/>
    <dgm:cxn modelId="{3424C657-F46C-4F33-92FD-A46A393C1D8F}" type="presParOf" srcId="{FBACB623-385E-4780-BFFC-F3E0E11B9281}" destId="{64A2C83B-96D5-4EE9-B9F1-C3DD9A1DA427}" srcOrd="13" destOrd="0" presId="urn:microsoft.com/office/officeart/2005/8/layout/orgChart1"/>
    <dgm:cxn modelId="{EB2250F9-5F06-4144-A59F-D75C09F8373D}" type="presParOf" srcId="{64A2C83B-96D5-4EE9-B9F1-C3DD9A1DA427}" destId="{027DBAF6-6F24-4476-81E7-62B1920ACE9E}" srcOrd="0" destOrd="0" presId="urn:microsoft.com/office/officeart/2005/8/layout/orgChart1"/>
    <dgm:cxn modelId="{832400AB-EA0B-41D9-8429-0C3A6D696EB7}" type="presParOf" srcId="{027DBAF6-6F24-4476-81E7-62B1920ACE9E}" destId="{FAA6A5D9-D755-4E1E-83BF-2986F2533353}" srcOrd="0" destOrd="0" presId="urn:microsoft.com/office/officeart/2005/8/layout/orgChart1"/>
    <dgm:cxn modelId="{67DAD617-6BD8-44B7-8900-6E65187CBB75}" type="presParOf" srcId="{027DBAF6-6F24-4476-81E7-62B1920ACE9E}" destId="{5D57D112-FCA8-42E3-BD40-6F45072E8ED9}" srcOrd="1" destOrd="0" presId="urn:microsoft.com/office/officeart/2005/8/layout/orgChart1"/>
    <dgm:cxn modelId="{BFBFE282-794A-4E18-A38A-FAF9B84D97FD}" type="presParOf" srcId="{64A2C83B-96D5-4EE9-B9F1-C3DD9A1DA427}" destId="{D888E0B6-BDEE-4BC6-905C-3D83AD86745A}" srcOrd="1" destOrd="0" presId="urn:microsoft.com/office/officeart/2005/8/layout/orgChart1"/>
    <dgm:cxn modelId="{06FBE625-80F3-4AC2-899A-D733468A707D}" type="presParOf" srcId="{64A2C83B-96D5-4EE9-B9F1-C3DD9A1DA427}" destId="{7C91C552-81EE-4E31-9520-6EEFC9DB016C}" srcOrd="2" destOrd="0" presId="urn:microsoft.com/office/officeart/2005/8/layout/orgChart1"/>
    <dgm:cxn modelId="{F8AFFF85-8E84-49A2-A17A-6EB6807E7444}" type="presParOf" srcId="{FBACB623-385E-4780-BFFC-F3E0E11B9281}" destId="{014B136C-7600-47C3-B309-F41FA8606DE7}" srcOrd="14" destOrd="0" presId="urn:microsoft.com/office/officeart/2005/8/layout/orgChart1"/>
    <dgm:cxn modelId="{422DB58D-96C3-4723-A1A6-744A48D99EA2}" type="presParOf" srcId="{FBACB623-385E-4780-BFFC-F3E0E11B9281}" destId="{BD5B4E34-FA23-4C13-9657-C5A38B518E20}" srcOrd="15" destOrd="0" presId="urn:microsoft.com/office/officeart/2005/8/layout/orgChart1"/>
    <dgm:cxn modelId="{FA72102D-934B-4836-BD8F-798A3A21F49B}" type="presParOf" srcId="{BD5B4E34-FA23-4C13-9657-C5A38B518E20}" destId="{5C94A201-6F09-4FC7-B2ED-246E87C8B818}" srcOrd="0" destOrd="0" presId="urn:microsoft.com/office/officeart/2005/8/layout/orgChart1"/>
    <dgm:cxn modelId="{CB7AE06A-D8CF-47F4-9E88-A0933037FE40}" type="presParOf" srcId="{5C94A201-6F09-4FC7-B2ED-246E87C8B818}" destId="{CA567F07-810A-4EB6-B5E6-DE81220AF9C1}" srcOrd="0" destOrd="0" presId="urn:microsoft.com/office/officeart/2005/8/layout/orgChart1"/>
    <dgm:cxn modelId="{17BF17F8-3397-4E13-8BF1-2CDAF44B05F0}" type="presParOf" srcId="{5C94A201-6F09-4FC7-B2ED-246E87C8B818}" destId="{75BDA355-E01B-43D8-A545-E8ECB951CD4F}" srcOrd="1" destOrd="0" presId="urn:microsoft.com/office/officeart/2005/8/layout/orgChart1"/>
    <dgm:cxn modelId="{A5531FCE-6AF7-4964-A96E-0C80F6D7F9C7}" type="presParOf" srcId="{BD5B4E34-FA23-4C13-9657-C5A38B518E20}" destId="{EED75A24-67A4-4038-8C72-66A961187761}" srcOrd="1" destOrd="0" presId="urn:microsoft.com/office/officeart/2005/8/layout/orgChart1"/>
    <dgm:cxn modelId="{8042E2C4-435D-4A6B-9955-771C9951AF60}" type="presParOf" srcId="{BD5B4E34-FA23-4C13-9657-C5A38B518E20}" destId="{5385FD3E-1A31-4383-8164-EF03CFF85496}" srcOrd="2" destOrd="0" presId="urn:microsoft.com/office/officeart/2005/8/layout/orgChart1"/>
    <dgm:cxn modelId="{80902FCE-3BFF-44F5-8353-D4ACC62FD120}" type="presParOf" srcId="{FBACB623-385E-4780-BFFC-F3E0E11B9281}" destId="{F2DF1CA6-805B-46C7-BE51-8FBD9919D53B}" srcOrd="16" destOrd="0" presId="urn:microsoft.com/office/officeart/2005/8/layout/orgChart1"/>
    <dgm:cxn modelId="{3EED4B2D-BF25-4CC6-97BF-0048BEE4BF7F}" type="presParOf" srcId="{FBACB623-385E-4780-BFFC-F3E0E11B9281}" destId="{267A7782-894B-4720-B8DA-EB3867FA4635}" srcOrd="17" destOrd="0" presId="urn:microsoft.com/office/officeart/2005/8/layout/orgChart1"/>
    <dgm:cxn modelId="{D46E1C7A-5DC9-4C41-B5DC-64E191ECFD28}" type="presParOf" srcId="{267A7782-894B-4720-B8DA-EB3867FA4635}" destId="{9368386C-53F2-4666-AF8F-8837FB5A723D}" srcOrd="0" destOrd="0" presId="urn:microsoft.com/office/officeart/2005/8/layout/orgChart1"/>
    <dgm:cxn modelId="{8DE0241C-CF39-4412-AEF9-9C5A71C77096}" type="presParOf" srcId="{9368386C-53F2-4666-AF8F-8837FB5A723D}" destId="{E277ABCE-72B9-4EC2-95B6-606F9C14F95B}" srcOrd="0" destOrd="0" presId="urn:microsoft.com/office/officeart/2005/8/layout/orgChart1"/>
    <dgm:cxn modelId="{FEB6795C-FB5B-48CA-B208-AB1393D6422E}" type="presParOf" srcId="{9368386C-53F2-4666-AF8F-8837FB5A723D}" destId="{D4DAC66C-DA3E-4F40-B772-6BB20BA6B469}" srcOrd="1" destOrd="0" presId="urn:microsoft.com/office/officeart/2005/8/layout/orgChart1"/>
    <dgm:cxn modelId="{C1F973BB-4CB4-4143-A30A-77DA61F4C304}" type="presParOf" srcId="{267A7782-894B-4720-B8DA-EB3867FA4635}" destId="{0063B572-FFC1-4AF5-B85C-6811632FEA20}" srcOrd="1" destOrd="0" presId="urn:microsoft.com/office/officeart/2005/8/layout/orgChart1"/>
    <dgm:cxn modelId="{748A2F76-AB60-475D-8BA1-066DABA458B4}" type="presParOf" srcId="{267A7782-894B-4720-B8DA-EB3867FA4635}" destId="{F5C3ED11-3C50-48D8-9F87-F89AABDC7B15}" srcOrd="2" destOrd="0" presId="urn:microsoft.com/office/officeart/2005/8/layout/orgChart1"/>
    <dgm:cxn modelId="{0AEF29F8-D69D-41AD-94D2-C0CB6C7723F8}" type="presParOf" srcId="{FBACB623-385E-4780-BFFC-F3E0E11B9281}" destId="{B4C9AE87-99F8-4C6D-B23F-8F8AB2F4B8E5}" srcOrd="18" destOrd="0" presId="urn:microsoft.com/office/officeart/2005/8/layout/orgChart1"/>
    <dgm:cxn modelId="{1362016D-636E-4F1A-BCD7-243534A59AA5}" type="presParOf" srcId="{FBACB623-385E-4780-BFFC-F3E0E11B9281}" destId="{651DFA6F-6A4C-4643-A6DA-863D03252E51}" srcOrd="19" destOrd="0" presId="urn:microsoft.com/office/officeart/2005/8/layout/orgChart1"/>
    <dgm:cxn modelId="{97CC9B5C-9D45-45B2-9A9F-7A636EE66A98}" type="presParOf" srcId="{651DFA6F-6A4C-4643-A6DA-863D03252E51}" destId="{1822C6A7-0FC9-430E-B050-F60E44C7F6C1}" srcOrd="0" destOrd="0" presId="urn:microsoft.com/office/officeart/2005/8/layout/orgChart1"/>
    <dgm:cxn modelId="{02390495-A30D-4A6E-9248-81E334CB88DA}" type="presParOf" srcId="{1822C6A7-0FC9-430E-B050-F60E44C7F6C1}" destId="{E82C0BE8-DC35-437E-A28D-6E59E964302F}" srcOrd="0" destOrd="0" presId="urn:microsoft.com/office/officeart/2005/8/layout/orgChart1"/>
    <dgm:cxn modelId="{53181C86-C3BB-4ECD-870C-6C37950BB5AC}" type="presParOf" srcId="{1822C6A7-0FC9-430E-B050-F60E44C7F6C1}" destId="{D9633168-2753-4337-8EC2-E783FB818884}" srcOrd="1" destOrd="0" presId="urn:microsoft.com/office/officeart/2005/8/layout/orgChart1"/>
    <dgm:cxn modelId="{78B253DF-17D0-4DF4-A80D-FECB73651F3D}" type="presParOf" srcId="{651DFA6F-6A4C-4643-A6DA-863D03252E51}" destId="{6F8CF2E5-2C37-4999-8B78-6CB4B7F37D14}" srcOrd="1" destOrd="0" presId="urn:microsoft.com/office/officeart/2005/8/layout/orgChart1"/>
    <dgm:cxn modelId="{CD008E07-3EC5-4A5A-81C7-12A64D2F3981}" type="presParOf" srcId="{651DFA6F-6A4C-4643-A6DA-863D03252E51}" destId="{9155B47E-836C-4CA8-BD4B-1745591E95EE}" srcOrd="2" destOrd="0" presId="urn:microsoft.com/office/officeart/2005/8/layout/orgChart1"/>
    <dgm:cxn modelId="{8E162169-3E5E-49C6-B350-487F729E011F}" type="presParOf" srcId="{FBACB623-385E-4780-BFFC-F3E0E11B9281}" destId="{3CBCFA94-D475-4A42-B541-ABB9C9AD9B66}" srcOrd="20" destOrd="0" presId="urn:microsoft.com/office/officeart/2005/8/layout/orgChart1"/>
    <dgm:cxn modelId="{228A5AD4-443E-4EEC-8A09-0673A4FC12D8}" type="presParOf" srcId="{FBACB623-385E-4780-BFFC-F3E0E11B9281}" destId="{9378F597-E4D5-409A-ACC3-D02A7239BAB9}" srcOrd="21" destOrd="0" presId="urn:microsoft.com/office/officeart/2005/8/layout/orgChart1"/>
    <dgm:cxn modelId="{E5DCADB5-7726-41CE-815E-CA6C527F1522}" type="presParOf" srcId="{9378F597-E4D5-409A-ACC3-D02A7239BAB9}" destId="{A4B97D41-9D57-4517-8039-D645A07C4898}" srcOrd="0" destOrd="0" presId="urn:microsoft.com/office/officeart/2005/8/layout/orgChart1"/>
    <dgm:cxn modelId="{4D57A798-D366-41AA-8E69-0AACA85F855F}" type="presParOf" srcId="{A4B97D41-9D57-4517-8039-D645A07C4898}" destId="{BABD46D4-286E-4065-BB08-74B7FFC08B63}" srcOrd="0" destOrd="0" presId="urn:microsoft.com/office/officeart/2005/8/layout/orgChart1"/>
    <dgm:cxn modelId="{FFA80CDF-F681-42C7-8F61-D1729BA0E9A5}" type="presParOf" srcId="{A4B97D41-9D57-4517-8039-D645A07C4898}" destId="{E6AD758D-91A2-4F36-B312-D43A3C26D56D}" srcOrd="1" destOrd="0" presId="urn:microsoft.com/office/officeart/2005/8/layout/orgChart1"/>
    <dgm:cxn modelId="{EC4C6563-4EFB-4FC0-8EFD-5BF2FFA646A3}" type="presParOf" srcId="{9378F597-E4D5-409A-ACC3-D02A7239BAB9}" destId="{56B3ED32-96C6-46A4-8F24-65F78B5AEA74}" srcOrd="1" destOrd="0" presId="urn:microsoft.com/office/officeart/2005/8/layout/orgChart1"/>
    <dgm:cxn modelId="{F15327F0-163B-4AC9-9AE3-F3A149110BDC}" type="presParOf" srcId="{9378F597-E4D5-409A-ACC3-D02A7239BAB9}" destId="{33AECC95-60BD-4383-92F6-D5FF6C3CEA2A}" srcOrd="2" destOrd="0" presId="urn:microsoft.com/office/officeart/2005/8/layout/orgChart1"/>
    <dgm:cxn modelId="{4B5D1D0E-9A17-4371-BBEE-B070665180C5}" type="presParOf" srcId="{FBACB623-385E-4780-BFFC-F3E0E11B9281}" destId="{ACF8B3A2-3E8F-4BF6-8E2D-BC36D1BB11BF}" srcOrd="22" destOrd="0" presId="urn:microsoft.com/office/officeart/2005/8/layout/orgChart1"/>
    <dgm:cxn modelId="{01019DBF-DEF4-4158-A63B-8C51478781CB}" type="presParOf" srcId="{FBACB623-385E-4780-BFFC-F3E0E11B9281}" destId="{404CC6A0-AE8E-49AA-AE24-9721D1C87919}" srcOrd="23" destOrd="0" presId="urn:microsoft.com/office/officeart/2005/8/layout/orgChart1"/>
    <dgm:cxn modelId="{DA16FD47-329F-4D21-9EEC-983FD96004BA}" type="presParOf" srcId="{404CC6A0-AE8E-49AA-AE24-9721D1C87919}" destId="{200C4D2D-A3D9-40EA-9478-49B102DCEAEA}" srcOrd="0" destOrd="0" presId="urn:microsoft.com/office/officeart/2005/8/layout/orgChart1"/>
    <dgm:cxn modelId="{67B332E4-3544-47A6-BD84-A0A542C4ACCF}" type="presParOf" srcId="{200C4D2D-A3D9-40EA-9478-49B102DCEAEA}" destId="{4E605C9B-C8B5-4CCF-B3C1-FD632AC5DE31}" srcOrd="0" destOrd="0" presId="urn:microsoft.com/office/officeart/2005/8/layout/orgChart1"/>
    <dgm:cxn modelId="{176B2262-CB12-497C-BB3E-89109B8FE74B}" type="presParOf" srcId="{200C4D2D-A3D9-40EA-9478-49B102DCEAEA}" destId="{B3ED62DE-6983-4A44-8536-434114FE7052}" srcOrd="1" destOrd="0" presId="urn:microsoft.com/office/officeart/2005/8/layout/orgChart1"/>
    <dgm:cxn modelId="{31A92977-5886-4637-9158-A8F4FCC2DE16}" type="presParOf" srcId="{404CC6A0-AE8E-49AA-AE24-9721D1C87919}" destId="{C6525448-2EDD-4830-A182-2148DB2BA686}" srcOrd="1" destOrd="0" presId="urn:microsoft.com/office/officeart/2005/8/layout/orgChart1"/>
    <dgm:cxn modelId="{CE059DB7-7DBB-445D-8FB9-0C5224DE7C7F}" type="presParOf" srcId="{404CC6A0-AE8E-49AA-AE24-9721D1C87919}" destId="{BE5FF511-88DC-4476-A70F-2DE0B52DECAA}" srcOrd="2" destOrd="0" presId="urn:microsoft.com/office/officeart/2005/8/layout/orgChart1"/>
    <dgm:cxn modelId="{FACAF381-9A4B-46A3-B471-0BABE629603D}" type="presParOf" srcId="{C6C07011-5A75-4025-A357-1B018C9D071D}" destId="{75C91ADF-A4C9-4647-8784-3984446547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724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52382" cy="49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55" tIns="0" rIns="19455" bIns="0" numCol="1" anchor="t" anchorCtr="0" compatLnSpc="1">
            <a:prstTxWarp prst="textNoShape">
              <a:avLst/>
            </a:prstTxWarp>
          </a:bodyPr>
          <a:lstStyle>
            <a:lvl1pPr defTabSz="934926">
              <a:defRPr sz="1100" i="1" u="none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582" y="2"/>
            <a:ext cx="2952381" cy="49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55" tIns="0" rIns="19455" bIns="0" numCol="1" anchor="t" anchorCtr="0" compatLnSpc="1">
            <a:prstTxWarp prst="textNoShape">
              <a:avLst/>
            </a:prstTxWarp>
          </a:bodyPr>
          <a:lstStyle>
            <a:lvl1pPr algn="r" defTabSz="934926">
              <a:defRPr sz="1100" i="1" u="none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0725" y="749300"/>
            <a:ext cx="5370513" cy="3719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794" y="4724288"/>
            <a:ext cx="4994379" cy="447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8" tIns="47015" rIns="94028" bIns="470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982"/>
            <a:ext cx="2952382" cy="49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55" tIns="0" rIns="19455" bIns="0" numCol="1" anchor="b" anchorCtr="0" compatLnSpc="1">
            <a:prstTxWarp prst="textNoShape">
              <a:avLst/>
            </a:prstTxWarp>
          </a:bodyPr>
          <a:lstStyle>
            <a:lvl1pPr defTabSz="934926">
              <a:defRPr sz="1100" i="1" u="none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582" y="9446982"/>
            <a:ext cx="2952381" cy="49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55" tIns="0" rIns="19455" bIns="0" numCol="1" anchor="b" anchorCtr="0" compatLnSpc="1">
            <a:prstTxWarp prst="textNoShape">
              <a:avLst/>
            </a:prstTxWarp>
          </a:bodyPr>
          <a:lstStyle>
            <a:lvl1pPr algn="r" defTabSz="934926">
              <a:defRPr sz="1100" i="1" u="none">
                <a:latin typeface="Times New Roman" pitchFamily="18" charset="0"/>
              </a:defRPr>
            </a:lvl1pPr>
          </a:lstStyle>
          <a:p>
            <a:fld id="{B5F93E04-CF66-4D5B-82EC-E340A1692BE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209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69AAC9-C35B-4942-9DA1-D48248B3EF5C}" type="slidenum">
              <a:rPr lang="de-DE"/>
              <a:pPr/>
              <a:t>1</a:t>
            </a:fld>
            <a:endParaRPr lang="de-DE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5916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2A256-AB47-4055-89B4-97E96AB5FF30}" type="slidenum">
              <a:rPr lang="de-DE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509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0A3144-05CD-42E4-A6FE-EE7D1BF0CD34}" type="slidenum">
              <a:rPr lang="de-DE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237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403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3B31C4-8E99-4021-A54D-74A7317B18F2}" type="slidenum">
              <a:rPr lang="de-DE"/>
              <a:pPr/>
              <a:t>14</a:t>
            </a:fld>
            <a:endParaRPr lang="de-DE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699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3E898-22C6-4053-A2B1-199A5BA640C2}" type="slidenum">
              <a:rPr lang="de-DE"/>
              <a:pPr/>
              <a:t>15</a:t>
            </a:fld>
            <a:endParaRPr lang="de-DE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3588" y="768350"/>
            <a:ext cx="5324475" cy="3686175"/>
          </a:xfrm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117" y="4762528"/>
            <a:ext cx="5000745" cy="4448637"/>
          </a:xfrm>
        </p:spPr>
        <p:txBody>
          <a:bodyPr/>
          <a:lstStyle/>
          <a:p>
            <a:pPr algn="just"/>
            <a:endParaRPr lang="en-GB"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45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82775-A64C-48C0-9F0E-402C3941BF00}" type="slidenum">
              <a:rPr lang="de-DE"/>
              <a:pPr/>
              <a:t>16</a:t>
            </a:fld>
            <a:endParaRPr lang="de-DE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3588" y="768350"/>
            <a:ext cx="5324475" cy="3686175"/>
          </a:xfrm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117" y="4762528"/>
            <a:ext cx="5000745" cy="4448637"/>
          </a:xfrm>
        </p:spPr>
        <p:txBody>
          <a:bodyPr/>
          <a:lstStyle/>
          <a:p>
            <a:pPr algn="just"/>
            <a:endParaRPr lang="en-GB"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48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AFA99-E6F6-47E9-BF26-9CD9AB7D205B}" type="slidenum">
              <a:rPr lang="de-DE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30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69B58-F35B-4172-B7EA-B618BEF6D90E}" type="slidenum">
              <a:rPr lang="de-DE"/>
              <a:pPr/>
              <a:t>20</a:t>
            </a:fld>
            <a:endParaRPr lang="de-DE"/>
          </a:p>
        </p:txBody>
      </p:sp>
      <p:sp>
        <p:nvSpPr>
          <p:cNvPr id="82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5281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87446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4884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E3C5A-E513-47F3-8300-3ECFEB156FD2}" type="slidenum">
              <a:rPr lang="de-DE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274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3441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18526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27122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35398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69B58-F35B-4172-B7EA-B618BEF6D90E}" type="slidenum">
              <a:rPr lang="de-DE">
                <a:solidFill>
                  <a:prstClr val="black"/>
                </a:solidFill>
              </a:rPr>
              <a:pPr/>
              <a:t>28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2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0026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29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0602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30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4634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2927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0992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506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E3C5A-E513-47F3-8300-3ECFEB156FD2}" type="slidenum">
              <a:rPr lang="de-DE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9580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6767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3830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5742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37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7646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8631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41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4123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42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5008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32CA4-AD7C-467D-8BA1-C350E01460E5}" type="slidenum">
              <a:rPr lang="de-DE">
                <a:solidFill>
                  <a:prstClr val="black"/>
                </a:solidFill>
              </a:rPr>
              <a:pPr/>
              <a:t>43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61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E3C5A-E513-47F3-8300-3ECFEB156FD2}" type="slidenum">
              <a:rPr lang="de-DE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3215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E3C5A-E513-47F3-8300-3ECFEB156FD2}" type="slidenum">
              <a:rPr lang="de-DE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268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C3CE6-A2BD-4BE1-B133-E44F99B2C722}" type="slidenum">
              <a:rPr lang="de-DE">
                <a:solidFill>
                  <a:prstClr val="black"/>
                </a:solidFill>
              </a:rPr>
              <a:pPr/>
              <a:t>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3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911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69B58-F35B-4172-B7EA-B618BEF6D90E}" type="slidenum">
              <a:rPr lang="de-DE"/>
              <a:pPr/>
              <a:t>7</a:t>
            </a:fld>
            <a:endParaRPr lang="de-DE"/>
          </a:p>
        </p:txBody>
      </p:sp>
      <p:sp>
        <p:nvSpPr>
          <p:cNvPr id="82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268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5C60B-CA2D-4A22-A66C-621A9D350446}" type="slidenum">
              <a:rPr lang="de-DE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964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5C60B-CA2D-4A22-A66C-621A9D350446}" type="slidenum">
              <a:rPr lang="de-DE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6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390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0"/>
            <a:ext cx="9906000" cy="744279"/>
          </a:xfrm>
          <a:prstGeom prst="rect">
            <a:avLst/>
          </a:prstGeom>
          <a:solidFill>
            <a:srgbClr val="4A6286">
              <a:alpha val="43922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0"/>
            <a:ext cx="9906000" cy="744279"/>
          </a:xfrm>
          <a:prstGeom prst="rect">
            <a:avLst/>
          </a:prstGeom>
          <a:solidFill>
            <a:srgbClr val="4A6286">
              <a:alpha val="43922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906000" cy="744279"/>
          </a:xfrm>
          <a:prstGeom prst="rect">
            <a:avLst/>
          </a:prstGeom>
          <a:solidFill>
            <a:srgbClr val="4A6286">
              <a:alpha val="43922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906000" cy="744279"/>
          </a:xfrm>
          <a:prstGeom prst="rect">
            <a:avLst/>
          </a:prstGeom>
          <a:solidFill>
            <a:srgbClr val="4A6286">
              <a:alpha val="43922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980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00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1406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884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988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08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0487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205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0474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645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70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4767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523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3461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489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577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49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669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732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707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6027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73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slide" Target="../slides/slide16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" Target="../slides/slide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" Target="../slides/slide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" Target="../slides/slide16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" Target="../slides/slide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slide" Target="../slides/slide16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" Target="../slides/slide2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" Target="../slides/slide10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" Target="../slides/slide1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" Target="../slides/slide18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6" Type="http://schemas.openxmlformats.org/officeDocument/2006/relationships/slide" Target="../slides/slide16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" Target="../slides/slide20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" Target="../slides/slide1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" Target="../slides/slide16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" Target="../slides/slide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5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6" name="AutoShape 2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7" name="AutoShape 2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9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5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6063"/>
            <a:ext cx="83216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9352" tIns="39676" rIns="79352" bIns="39676" numCol="1" anchor="t" anchorCtr="0" compatLnSpc="1">
            <a:prstTxWarp prst="textNoShape">
              <a:avLst/>
            </a:prstTxWarp>
          </a:bodyPr>
          <a:lstStyle>
            <a:lvl1pPr defTabSz="793750">
              <a:tabLst>
                <a:tab pos="8863013" algn="r"/>
              </a:tabLst>
              <a:defRPr sz="1000" u="none">
                <a:latin typeface="Federation" pitchFamily="2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/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CF88494D-2B9D-4D3D-A50B-C7E7055B2A8D}" type="slidenum">
              <a:rPr lang="de-DE" sz="900" u="none"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>
            <a:off x="0" y="4977628"/>
            <a:ext cx="9906001" cy="188037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4A6286">
              <a:alpha val="4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Freeform 7"/>
          <p:cNvSpPr>
            <a:spLocks/>
          </p:cNvSpPr>
          <p:nvPr userDrawn="1"/>
        </p:nvSpPr>
        <p:spPr bwMode="auto">
          <a:xfrm>
            <a:off x="6846261" y="-7088"/>
            <a:ext cx="3059739" cy="6865088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4A6286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Freeform 6"/>
          <p:cNvSpPr>
            <a:spLocks/>
          </p:cNvSpPr>
          <p:nvPr userDrawn="1"/>
        </p:nvSpPr>
        <p:spPr bwMode="auto">
          <a:xfrm rot="10800000" flipH="1">
            <a:off x="0" y="-1"/>
            <a:ext cx="9906000" cy="49335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4A6286">
              <a:alpha val="4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6" r:id="rId3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5" name="AutoShape 2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6" name="AutoShape 22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7" name="AutoShape 23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9" name="AutoShape 25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B24AD02F-586D-4AA1-9EEE-76A6C12A1E04}" type="slidenum">
              <a:rPr lang="de-DE" sz="900" u="none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3" name="Line 59"/>
          <p:cNvSpPr>
            <a:spLocks noChangeShapeType="1"/>
          </p:cNvSpPr>
          <p:nvPr userDrawn="1"/>
        </p:nvSpPr>
        <p:spPr bwMode="auto">
          <a:xfrm>
            <a:off x="0" y="774700"/>
            <a:ext cx="990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4" name="Rectangle 60"/>
          <p:cNvSpPr>
            <a:spLocks noChangeArrowheads="1"/>
          </p:cNvSpPr>
          <p:nvPr userDrawn="1"/>
        </p:nvSpPr>
        <p:spPr bwMode="auto">
          <a:xfrm>
            <a:off x="0" y="0"/>
            <a:ext cx="9906000" cy="749300"/>
          </a:xfrm>
          <a:prstGeom prst="rect">
            <a:avLst/>
          </a:prstGeom>
          <a:solidFill>
            <a:srgbClr val="146AB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 u="none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5" name="AutoShape 2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6" name="AutoShape 22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7" name="AutoShape 23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9" name="AutoShape 25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B24AD02F-586D-4AA1-9EEE-76A6C12A1E04}" type="slidenum">
              <a:rPr lang="de-DE" sz="900" u="none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3" name="Line 59"/>
          <p:cNvSpPr>
            <a:spLocks noChangeShapeType="1"/>
          </p:cNvSpPr>
          <p:nvPr userDrawn="1"/>
        </p:nvSpPr>
        <p:spPr bwMode="auto">
          <a:xfrm>
            <a:off x="0" y="774700"/>
            <a:ext cx="990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4" name="Rectangle 60"/>
          <p:cNvSpPr>
            <a:spLocks noChangeArrowheads="1"/>
          </p:cNvSpPr>
          <p:nvPr userDrawn="1"/>
        </p:nvSpPr>
        <p:spPr bwMode="auto">
          <a:xfrm>
            <a:off x="0" y="0"/>
            <a:ext cx="9906000" cy="749300"/>
          </a:xfrm>
          <a:prstGeom prst="rect">
            <a:avLst/>
          </a:prstGeom>
          <a:solidFill>
            <a:srgbClr val="146AB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 u="none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45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46" name="AutoShape 2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47" name="AutoShape 2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49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5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96063"/>
            <a:ext cx="83216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9352" tIns="39676" rIns="79352" bIns="39676" numCol="1" anchor="t" anchorCtr="0" compatLnSpc="1">
            <a:prstTxWarp prst="textNoShape">
              <a:avLst/>
            </a:prstTxWarp>
          </a:bodyPr>
          <a:lstStyle>
            <a:lvl1pPr defTabSz="793750">
              <a:tabLst>
                <a:tab pos="8863013" algn="r"/>
              </a:tabLst>
              <a:defRPr sz="1000" u="none">
                <a:latin typeface="Federation" pitchFamily="2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CF88494D-2B9D-4D3D-A50B-C7E7055B2A8D}" type="slidenum">
              <a:rPr lang="de-DE" sz="900" u="none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>
            <a:off x="0" y="4977628"/>
            <a:ext cx="9906001" cy="188037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4A6286">
              <a:alpha val="4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Freeform 7"/>
          <p:cNvSpPr>
            <a:spLocks/>
          </p:cNvSpPr>
          <p:nvPr userDrawn="1"/>
        </p:nvSpPr>
        <p:spPr bwMode="auto">
          <a:xfrm>
            <a:off x="6846261" y="-7088"/>
            <a:ext cx="3059739" cy="6865088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4A6286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Freeform 6"/>
          <p:cNvSpPr>
            <a:spLocks/>
          </p:cNvSpPr>
          <p:nvPr userDrawn="1"/>
        </p:nvSpPr>
        <p:spPr bwMode="auto">
          <a:xfrm rot="10800000" flipH="1">
            <a:off x="0" y="-1"/>
            <a:ext cx="9906000" cy="49335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4A6286">
              <a:alpha val="4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5" name="AutoShape 2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6" name="AutoShape 22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7" name="AutoShape 23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9" name="AutoShape 25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B24AD02F-586D-4AA1-9EEE-76A6C12A1E04}" type="slidenum">
              <a:rPr lang="de-DE" sz="900" u="none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3" name="Line 59"/>
          <p:cNvSpPr>
            <a:spLocks noChangeShapeType="1"/>
          </p:cNvSpPr>
          <p:nvPr userDrawn="1"/>
        </p:nvSpPr>
        <p:spPr bwMode="auto">
          <a:xfrm>
            <a:off x="0" y="774700"/>
            <a:ext cx="990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4" name="Rectangle 60"/>
          <p:cNvSpPr>
            <a:spLocks noChangeArrowheads="1"/>
          </p:cNvSpPr>
          <p:nvPr userDrawn="1"/>
        </p:nvSpPr>
        <p:spPr bwMode="auto">
          <a:xfrm>
            <a:off x="0" y="0"/>
            <a:ext cx="9906000" cy="749300"/>
          </a:xfrm>
          <a:prstGeom prst="rect">
            <a:avLst/>
          </a:prstGeom>
          <a:solidFill>
            <a:srgbClr val="146AB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 u="none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5" name="AutoShape 2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6" name="AutoShape 22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7" name="AutoShape 23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9" name="AutoShape 25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B24AD02F-586D-4AA1-9EEE-76A6C12A1E04}" type="slidenum">
              <a:rPr lang="de-DE" sz="900" u="none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3" name="Line 59"/>
          <p:cNvSpPr>
            <a:spLocks noChangeShapeType="1"/>
          </p:cNvSpPr>
          <p:nvPr userDrawn="1"/>
        </p:nvSpPr>
        <p:spPr bwMode="auto">
          <a:xfrm>
            <a:off x="0" y="774700"/>
            <a:ext cx="990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4" name="Rectangle 60"/>
          <p:cNvSpPr>
            <a:spLocks noChangeArrowheads="1"/>
          </p:cNvSpPr>
          <p:nvPr userDrawn="1"/>
        </p:nvSpPr>
        <p:spPr bwMode="auto">
          <a:xfrm>
            <a:off x="0" y="0"/>
            <a:ext cx="9906000" cy="749300"/>
          </a:xfrm>
          <a:prstGeom prst="rect">
            <a:avLst/>
          </a:prstGeom>
          <a:solidFill>
            <a:srgbClr val="146AB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 u="none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AutoShape 2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04800" y="1981200"/>
            <a:ext cx="6096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5" name="AutoShape 2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381000" y="2667000"/>
            <a:ext cx="6858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6" name="AutoShape 22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33528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7" name="AutoShape 23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457200" y="4038600"/>
            <a:ext cx="762000" cy="3810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49" name="AutoShape 25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-533400" y="4648200"/>
            <a:ext cx="838200" cy="457200"/>
          </a:xfrm>
          <a:prstGeom prst="actionButtonForwardNex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9418638" y="6596063"/>
            <a:ext cx="487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352" tIns="39676" rIns="79352" bIns="39676"/>
          <a:lstStyle/>
          <a:p>
            <a:pPr defTabSz="793750">
              <a:tabLst>
                <a:tab pos="8863013" algn="r"/>
              </a:tabLst>
            </a:pPr>
            <a:fld id="{B24AD02F-586D-4AA1-9EEE-76A6C12A1E04}" type="slidenum">
              <a:rPr lang="de-DE" sz="900" u="none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793750">
                <a:tabLst>
                  <a:tab pos="8863013" algn="r"/>
                </a:tabLst>
              </a:pPr>
              <a:t>‹#›</a:t>
            </a:fld>
            <a:endParaRPr lang="de-DE" sz="9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63" name="Line 39"/>
          <p:cNvSpPr>
            <a:spLocks noChangeShapeType="1"/>
          </p:cNvSpPr>
          <p:nvPr userDrawn="1"/>
        </p:nvSpPr>
        <p:spPr bwMode="auto">
          <a:xfrm flipV="1">
            <a:off x="0" y="659765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3" name="Line 59"/>
          <p:cNvSpPr>
            <a:spLocks noChangeShapeType="1"/>
          </p:cNvSpPr>
          <p:nvPr userDrawn="1"/>
        </p:nvSpPr>
        <p:spPr bwMode="auto">
          <a:xfrm>
            <a:off x="0" y="774700"/>
            <a:ext cx="990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84" name="Rectangle 60"/>
          <p:cNvSpPr>
            <a:spLocks noChangeArrowheads="1"/>
          </p:cNvSpPr>
          <p:nvPr userDrawn="1"/>
        </p:nvSpPr>
        <p:spPr bwMode="auto">
          <a:xfrm>
            <a:off x="0" y="0"/>
            <a:ext cx="9906000" cy="749300"/>
          </a:xfrm>
          <a:prstGeom prst="rect">
            <a:avLst/>
          </a:prstGeom>
          <a:solidFill>
            <a:srgbClr val="146AB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0" y="6596063"/>
            <a:ext cx="8321675" cy="261937"/>
          </a:xfrm>
          <a:prstGeom prst="rect">
            <a:avLst/>
          </a:prstGeom>
        </p:spPr>
        <p:txBody>
          <a:bodyPr/>
          <a:lstStyle>
            <a:lvl1pPr>
              <a:defRPr sz="900" u="none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0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2pPr>
      <a:lvl3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3pPr>
      <a:lvl4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4pPr>
      <a:lvl5pPr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5pPr>
      <a:lvl6pPr marL="4572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6pPr>
      <a:lvl7pPr marL="9144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7pPr>
      <a:lvl8pPr marL="13716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8pPr>
      <a:lvl9pPr marL="1828800" algn="ctr" defTabSz="1214438" rtl="0" eaLnBrk="0" fontAlgn="base" hangingPunct="0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charset="0"/>
        </a:defRPr>
      </a:lvl9pPr>
    </p:titleStyle>
    <p:bodyStyle>
      <a:lvl1pPr marL="368300" indent="-368300" algn="l" defTabSz="1214438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796925" indent="-306388" algn="l" defTabSz="1214438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227138" indent="-244475" algn="l" defTabSz="1214438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717675" indent="-244475" algn="l" defTabSz="121443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2098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5pPr>
      <a:lvl6pPr marL="26670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6pPr>
      <a:lvl7pPr marL="31242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7pPr>
      <a:lvl8pPr marL="35814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8pPr>
      <a:lvl9pPr marL="4038600" indent="-246063" algn="l" defTabSz="121443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yrrha_MYRRHA_DV-4.avi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emf"/><Relationship Id="rId4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hyperlink" Target="MYRRHA%20Accelerator%20eXperiment_MAX.htm" TargetMode="External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56.png"/><Relationship Id="rId3" Type="http://schemas.openxmlformats.org/officeDocument/2006/relationships/image" Target="../media/image1.png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11" Type="http://schemas.openxmlformats.org/officeDocument/2006/relationships/image" Target="../media/image54.png"/><Relationship Id="rId5" Type="http://schemas.openxmlformats.org/officeDocument/2006/relationships/image" Target="../media/image42.png"/><Relationship Id="rId10" Type="http://schemas.openxmlformats.org/officeDocument/2006/relationships/image" Target="../media/image53.png"/><Relationship Id="rId4" Type="http://schemas.openxmlformats.org/officeDocument/2006/relationships/image" Target="../media/image39.png"/><Relationship Id="rId9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2.png"/><Relationship Id="rId10" Type="http://schemas.openxmlformats.org/officeDocument/2006/relationships/image" Target="../media/image59.png"/><Relationship Id="rId4" Type="http://schemas.openxmlformats.org/officeDocument/2006/relationships/image" Target="../media/image39.png"/><Relationship Id="rId9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0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2.png"/><Relationship Id="rId10" Type="http://schemas.openxmlformats.org/officeDocument/2006/relationships/image" Target="../media/image64.jpeg"/><Relationship Id="rId4" Type="http://schemas.openxmlformats.org/officeDocument/2006/relationships/image" Target="../media/image39.png"/><Relationship Id="rId9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12" Type="http://schemas.openxmlformats.org/officeDocument/2006/relationships/image" Target="../media/image7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jpeg"/><Relationship Id="rId11" Type="http://schemas.openxmlformats.org/officeDocument/2006/relationships/image" Target="../media/image50.jpeg"/><Relationship Id="rId5" Type="http://schemas.openxmlformats.org/officeDocument/2006/relationships/image" Target="../media/image67.png"/><Relationship Id="rId10" Type="http://schemas.openxmlformats.org/officeDocument/2006/relationships/image" Target="../media/image46.png"/><Relationship Id="rId4" Type="http://schemas.openxmlformats.org/officeDocument/2006/relationships/image" Target="../media/image66.jpeg"/><Relationship Id="rId9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7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50.jpeg"/><Relationship Id="rId4" Type="http://schemas.openxmlformats.org/officeDocument/2006/relationships/image" Target="../media/image72.png"/><Relationship Id="rId9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79.jpeg"/><Relationship Id="rId3" Type="http://schemas.openxmlformats.org/officeDocument/2006/relationships/image" Target="../media/image76.png"/><Relationship Id="rId7" Type="http://schemas.openxmlformats.org/officeDocument/2006/relationships/image" Target="../media/image44.png"/><Relationship Id="rId12" Type="http://schemas.openxmlformats.org/officeDocument/2006/relationships/image" Target="../media/image78.gif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2.png"/><Relationship Id="rId11" Type="http://schemas.openxmlformats.org/officeDocument/2006/relationships/image" Target="../media/image77.png"/><Relationship Id="rId5" Type="http://schemas.openxmlformats.org/officeDocument/2006/relationships/image" Target="../media/image40.png"/><Relationship Id="rId15" Type="http://schemas.openxmlformats.org/officeDocument/2006/relationships/image" Target="../media/image81.png"/><Relationship Id="rId10" Type="http://schemas.openxmlformats.org/officeDocument/2006/relationships/image" Target="../media/image2.png"/><Relationship Id="rId4" Type="http://schemas.openxmlformats.org/officeDocument/2006/relationships/image" Target="../media/image39.png"/><Relationship Id="rId9" Type="http://schemas.openxmlformats.org/officeDocument/2006/relationships/image" Target="../media/image48.png"/><Relationship Id="rId14" Type="http://schemas.openxmlformats.org/officeDocument/2006/relationships/image" Target="../media/image80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image" Target="../media/image39.png"/><Relationship Id="rId4" Type="http://schemas.openxmlformats.org/officeDocument/2006/relationships/image" Target="../media/image78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7.png"/><Relationship Id="rId5" Type="http://schemas.openxmlformats.org/officeDocument/2006/relationships/image" Target="../media/image50.jpeg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20" name="Rectangle 72"/>
          <p:cNvSpPr>
            <a:spLocks noChangeArrowheads="1"/>
          </p:cNvSpPr>
          <p:nvPr/>
        </p:nvSpPr>
        <p:spPr bwMode="auto">
          <a:xfrm>
            <a:off x="723900" y="1854961"/>
            <a:ext cx="6562725" cy="2308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800" b="1" u="none" kern="0" dirty="0" smtClean="0">
                <a:solidFill>
                  <a:srgbClr val="146AB2"/>
                </a:solidFill>
                <a:latin typeface="Calibri"/>
                <a:ea typeface="+mj-ea"/>
                <a:cs typeface="+mj-cs"/>
              </a:rPr>
              <a:t>MYRTE WP2</a:t>
            </a:r>
          </a:p>
          <a:p>
            <a:pPr algn="ctr"/>
            <a:r>
              <a:rPr lang="en-US" sz="4800" b="1" u="none" kern="0" dirty="0" smtClean="0">
                <a:solidFill>
                  <a:srgbClr val="146AB2"/>
                </a:solidFill>
                <a:latin typeface="Calibri"/>
                <a:ea typeface="+mj-ea"/>
                <a:cs typeface="+mj-cs"/>
              </a:rPr>
              <a:t> </a:t>
            </a:r>
            <a:r>
              <a:rPr lang="en-US" sz="4800" b="1" i="1" u="none" kern="0" dirty="0" smtClean="0">
                <a:solidFill>
                  <a:srgbClr val="146AB2"/>
                </a:solidFill>
                <a:latin typeface="Calibri"/>
                <a:ea typeface="+mj-ea"/>
                <a:cs typeface="+mj-cs"/>
              </a:rPr>
              <a:t>“Accelerator R&amp;D for </a:t>
            </a:r>
          </a:p>
          <a:p>
            <a:pPr algn="ctr"/>
            <a:r>
              <a:rPr lang="en-US" sz="4800" b="1" i="1" u="none" kern="0" dirty="0" smtClean="0">
                <a:solidFill>
                  <a:srgbClr val="146AB2"/>
                </a:solidFill>
                <a:latin typeface="Calibri"/>
                <a:ea typeface="+mj-ea"/>
                <a:cs typeface="+mj-cs"/>
              </a:rPr>
              <a:t>ADS/MYRRHA”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33523"/>
            <a:ext cx="4015563" cy="68152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Jean-Luc BIARROTTE</a:t>
            </a:r>
            <a:r>
              <a:rPr kumimoji="0" lang="fr-FR" sz="1600" b="1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endParaRPr lang="fr-FR" sz="1600" b="1" dirty="0" smtClean="0">
              <a:solidFill>
                <a:srgbClr val="1C1C1C"/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i="1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CNRS-IN2P3 / </a:t>
            </a:r>
            <a:r>
              <a:rPr kumimoji="0" lang="fr-FR" sz="1600" i="1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IPN Orsay, France</a:t>
            </a:r>
          </a:p>
        </p:txBody>
      </p:sp>
      <p:pic>
        <p:nvPicPr>
          <p:cNvPr id="16" name="Picture 18" descr="IPN_gif64trans_L200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0400" y="5381625"/>
            <a:ext cx="1269556" cy="743453"/>
          </a:xfrm>
          <a:prstGeom prst="rect">
            <a:avLst/>
          </a:prstGeom>
          <a:noFill/>
        </p:spPr>
      </p:pic>
      <p:pic>
        <p:nvPicPr>
          <p:cNvPr id="17" name="Picture 25" descr="cnrsin2p3o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2970" y="5238042"/>
            <a:ext cx="1711325" cy="971138"/>
          </a:xfrm>
          <a:prstGeom prst="rect">
            <a:avLst/>
          </a:prstGeom>
          <a:noFill/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pic>
        <p:nvPicPr>
          <p:cNvPr id="45066" name="Picture 10" descr="http://ec.europa.eu/digital-agenda/sites/digital-agenda/files/newsroom/horizon2020_0_5682_1.jpg"/>
          <p:cNvPicPr>
            <a:picLocks noChangeAspect="1" noChangeArrowheads="1"/>
          </p:cNvPicPr>
          <p:nvPr/>
        </p:nvPicPr>
        <p:blipFill>
          <a:blip r:embed="rId5" cstate="print"/>
          <a:srcRect t="11712" b="33631"/>
          <a:stretch>
            <a:fillRect/>
          </a:stretch>
        </p:blipFill>
        <p:spPr bwMode="auto">
          <a:xfrm>
            <a:off x="6972300" y="0"/>
            <a:ext cx="2933700" cy="898727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</p:pic>
      <p:pic>
        <p:nvPicPr>
          <p:cNvPr id="45070" name="Picture 14" descr="https://pbs.twimg.com/profile_images/454552902703407104/STojf5Wt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</p:spPr>
      </p:pic>
      <p:pic>
        <p:nvPicPr>
          <p:cNvPr id="45072" name="Picture 16"/>
          <p:cNvPicPr>
            <a:picLocks noChangeAspect="1" noChangeArrowheads="1"/>
          </p:cNvPicPr>
          <p:nvPr/>
        </p:nvPicPr>
        <p:blipFill>
          <a:blip r:embed="rId7" cstate="print"/>
          <a:srcRect t="7005" r="12073"/>
          <a:stretch>
            <a:fillRect/>
          </a:stretch>
        </p:blipFill>
        <p:spPr bwMode="auto">
          <a:xfrm>
            <a:off x="1330136" y="0"/>
            <a:ext cx="5756465" cy="918382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19" name="Connecteur droit 18"/>
          <p:cNvCxnSpPr/>
          <p:nvPr/>
        </p:nvCxnSpPr>
        <p:spPr bwMode="auto">
          <a:xfrm flipV="1">
            <a:off x="967014" y="904875"/>
            <a:ext cx="8926286" cy="4082"/>
          </a:xfrm>
          <a:prstGeom prst="line">
            <a:avLst/>
          </a:prstGeom>
          <a:ln w="22225">
            <a:headEnd type="none" w="sm" len="sm"/>
            <a:tailEnd type="none" w="sm" len="sm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MYRRHA as an ADS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demonstrator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62211" name="Picture 3" descr="accelerator driven system ADS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932" t="8336"/>
          <a:stretch>
            <a:fillRect/>
          </a:stretch>
        </p:blipFill>
        <p:spPr bwMode="auto">
          <a:xfrm>
            <a:off x="3867267" y="2538413"/>
            <a:ext cx="5981700" cy="4016375"/>
          </a:xfrm>
          <a:prstGeom prst="rect">
            <a:avLst/>
          </a:prstGeom>
          <a:noFill/>
        </p:spPr>
      </p:pic>
      <p:sp>
        <p:nvSpPr>
          <p:cNvPr id="862212" name="Text Box 4"/>
          <p:cNvSpPr txBox="1">
            <a:spLocks noChangeArrowheads="1"/>
          </p:cNvSpPr>
          <p:nvPr/>
        </p:nvSpPr>
        <p:spPr bwMode="auto">
          <a:xfrm>
            <a:off x="279400" y="3854450"/>
            <a:ext cx="3856038" cy="1954381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 eaLnBrk="1" hangingPunct="1">
              <a:spcBef>
                <a:spcPct val="50000"/>
              </a:spcBef>
            </a:pPr>
            <a:r>
              <a:rPr lang="it-IT" sz="1600" b="1" u="none" dirty="0" smtClean="0">
                <a:solidFill>
                  <a:srgbClr val="3333FF"/>
                </a:solidFill>
                <a:sym typeface="Symbol" pitchFamily="18" charset="2"/>
              </a:rPr>
              <a:t>Main features of the ADS demo</a:t>
            </a:r>
          </a:p>
          <a:p>
            <a:pPr marL="457200" indent="-457200" algn="ctr" eaLnBrk="1" hangingPunct="1">
              <a:spcBef>
                <a:spcPct val="50000"/>
              </a:spcBef>
            </a:pPr>
            <a:r>
              <a:rPr lang="it-IT" sz="1400" u="none" dirty="0" smtClean="0">
                <a:solidFill>
                  <a:srgbClr val="3333FF"/>
                </a:solidFill>
                <a:sym typeface="Symbol" pitchFamily="18" charset="2"/>
              </a:rPr>
              <a:t>50-100 MWth power</a:t>
            </a:r>
          </a:p>
          <a:p>
            <a:pPr marL="457200" indent="-457200" algn="ctr" eaLnBrk="1" hangingPunct="1">
              <a:spcBef>
                <a:spcPct val="50000"/>
              </a:spcBef>
            </a:pPr>
            <a:r>
              <a:rPr lang="it-IT" sz="1400" u="none" dirty="0" smtClean="0">
                <a:solidFill>
                  <a:srgbClr val="3333FF"/>
                </a:solidFill>
                <a:sym typeface="Symbol" pitchFamily="18" charset="2"/>
              </a:rPr>
              <a:t>Highly-enriched MOX fuel</a:t>
            </a:r>
          </a:p>
          <a:p>
            <a:pPr marL="457200" indent="-457200" algn="ctr" eaLnBrk="1" hangingPunct="1">
              <a:spcBef>
                <a:spcPct val="50000"/>
              </a:spcBef>
            </a:pPr>
            <a:r>
              <a:rPr lang="it-IT" sz="1400" u="none" dirty="0" smtClean="0">
                <a:solidFill>
                  <a:srgbClr val="3333FF"/>
                </a:solidFill>
                <a:sym typeface="Symbol" pitchFamily="18" charset="2"/>
              </a:rPr>
              <a:t>Pb-Bi Eutectic coolant &amp; target</a:t>
            </a:r>
          </a:p>
          <a:p>
            <a:pPr marL="457200" indent="-457200" algn="ctr" eaLnBrk="1" hangingPunct="1">
              <a:spcBef>
                <a:spcPct val="50000"/>
              </a:spcBef>
            </a:pPr>
            <a:r>
              <a:rPr lang="it-IT" sz="1400" u="none" dirty="0" smtClean="0">
                <a:solidFill>
                  <a:srgbClr val="3333FF"/>
                </a:solidFill>
                <a:sym typeface="Symbol" pitchFamily="18" charset="2"/>
              </a:rPr>
              <a:t>k</a:t>
            </a:r>
            <a:r>
              <a:rPr lang="it-IT" sz="1400" u="none" baseline="-25000" dirty="0" smtClean="0">
                <a:solidFill>
                  <a:srgbClr val="3333FF"/>
                </a:solidFill>
                <a:sym typeface="Symbol" pitchFamily="18" charset="2"/>
              </a:rPr>
              <a:t>eff</a:t>
            </a:r>
            <a:r>
              <a:rPr lang="it-IT" sz="1400" u="none" dirty="0" smtClean="0">
                <a:solidFill>
                  <a:srgbClr val="3333FF"/>
                </a:solidFill>
                <a:sym typeface="Symbol" pitchFamily="18" charset="2"/>
              </a:rPr>
              <a:t> around 0.95 in subcritical mode </a:t>
            </a:r>
          </a:p>
          <a:p>
            <a:pPr marL="457200" indent="-457200" algn="ctr" eaLnBrk="1" hangingPunct="1">
              <a:spcBef>
                <a:spcPct val="50000"/>
              </a:spcBef>
            </a:pPr>
            <a:r>
              <a:rPr lang="it-IT" sz="1400" u="none" dirty="0" smtClean="0">
                <a:solidFill>
                  <a:srgbClr val="3333FF"/>
                </a:solidFill>
                <a:sym typeface="Symbol" pitchFamily="18" charset="2"/>
              </a:rPr>
              <a:t>600 MeV, 2.5 - 4 mA proton beam</a:t>
            </a:r>
          </a:p>
        </p:txBody>
      </p:sp>
      <p:sp>
        <p:nvSpPr>
          <p:cNvPr id="862213" name="Text Box 5"/>
          <p:cNvSpPr txBox="1">
            <a:spLocks noChangeArrowheads="1"/>
          </p:cNvSpPr>
          <p:nvPr/>
        </p:nvSpPr>
        <p:spPr bwMode="auto">
          <a:xfrm>
            <a:off x="0" y="981075"/>
            <a:ext cx="95408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700" indent="-12700" eaLnBrk="1" hangingPunct="1">
              <a:spcBef>
                <a:spcPct val="50000"/>
              </a:spcBef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Demonstrate the physics and technology of an Accelerator Driven System (ADS) for transmuting long-lived radioactive waste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Demonstrate the</a:t>
            </a: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ADS concept </a:t>
            </a:r>
            <a:b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(coupling accelerator +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spallation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source + power reactor)</a:t>
            </a:r>
            <a:r>
              <a:rPr lang="fr-FR" dirty="0" smtClean="0">
                <a:solidFill>
                  <a:srgbClr val="000000"/>
                </a:solidFill>
                <a:sym typeface="Wingdings" pitchFamily="2" charset="2"/>
              </a:rPr>
              <a:t> </a:t>
            </a:r>
            <a:endParaRPr lang="en-US" b="1" u="none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Demonstrate the </a:t>
            </a: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t</a:t>
            </a: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ransmutation</a:t>
            </a:r>
            <a:b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fr-FR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</a:t>
            </a:r>
            <a:r>
              <a:rPr lang="fr-FR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experimental</a:t>
            </a:r>
            <a:r>
              <a:rPr lang="fr-FR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fr-FR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assemblies</a:t>
            </a:r>
            <a:r>
              <a:rPr lang="fr-FR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)</a:t>
            </a:r>
            <a:endParaRPr lang="en-GB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6"/>
          <a:stretch>
            <a:fillRect/>
          </a:stretch>
        </p:blipFill>
        <p:spPr bwMode="auto">
          <a:xfrm>
            <a:off x="2121135" y="808075"/>
            <a:ext cx="5626456" cy="577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Afficher l'image d'origine"/>
          <p:cNvPicPr>
            <a:picLocks noChangeAspect="1" noChangeArrowheads="1"/>
          </p:cNvPicPr>
          <p:nvPr/>
        </p:nvPicPr>
        <p:blipFill>
          <a:blip r:embed="rId3" cstate="print"/>
          <a:srcRect t="83364" r="88656" b="5731"/>
          <a:stretch>
            <a:fillRect/>
          </a:stretch>
        </p:blipFill>
        <p:spPr bwMode="auto">
          <a:xfrm>
            <a:off x="1733107" y="5688419"/>
            <a:ext cx="584791" cy="776176"/>
          </a:xfrm>
          <a:prstGeom prst="rect">
            <a:avLst/>
          </a:prstGeom>
          <a:noFill/>
        </p:spPr>
      </p:pic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MYRRHA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reactor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layout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(V1.6)</a:t>
            </a:r>
          </a:p>
        </p:txBody>
      </p:sp>
      <p:sp>
        <p:nvSpPr>
          <p:cNvPr id="15374" name="Rectangle 97"/>
          <p:cNvSpPr>
            <a:spLocks noChangeArrowheads="1"/>
          </p:cNvSpPr>
          <p:nvPr/>
        </p:nvSpPr>
        <p:spPr bwMode="auto">
          <a:xfrm>
            <a:off x="4178597" y="6072929"/>
            <a:ext cx="1552353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Main vessel</a:t>
            </a:r>
            <a:endParaRPr lang="en-GB" sz="1600" dirty="0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J-L. Biarrotte, CERN, 16 November 2015.</a:t>
            </a:r>
            <a:endParaRPr lang="de-DE" dirty="0"/>
          </a:p>
        </p:txBody>
      </p:sp>
      <p:cxnSp>
        <p:nvCxnSpPr>
          <p:cNvPr id="39" name="Connecteur droit avec flèche 38"/>
          <p:cNvCxnSpPr>
            <a:stCxn id="15374" idx="0"/>
          </p:cNvCxnSpPr>
          <p:nvPr/>
        </p:nvCxnSpPr>
        <p:spPr bwMode="auto">
          <a:xfrm flipH="1" flipV="1">
            <a:off x="4529470" y="5358809"/>
            <a:ext cx="425304" cy="71412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3" name="Rectangle 97"/>
          <p:cNvSpPr>
            <a:spLocks noChangeArrowheads="1"/>
          </p:cNvSpPr>
          <p:nvPr/>
        </p:nvSpPr>
        <p:spPr bwMode="auto">
          <a:xfrm>
            <a:off x="886047" y="1132333"/>
            <a:ext cx="1552353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Beam tube</a:t>
            </a:r>
            <a:endParaRPr lang="en-GB" sz="1600" dirty="0"/>
          </a:p>
        </p:txBody>
      </p:sp>
      <p:cxnSp>
        <p:nvCxnSpPr>
          <p:cNvPr id="44" name="Connecteur droit avec flèche 43"/>
          <p:cNvCxnSpPr>
            <a:stCxn id="43" idx="3"/>
          </p:cNvCxnSpPr>
          <p:nvPr/>
        </p:nvCxnSpPr>
        <p:spPr bwMode="auto">
          <a:xfrm flipV="1">
            <a:off x="2438400" y="1127051"/>
            <a:ext cx="2505740" cy="201116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8" name="Rectangle 97"/>
          <p:cNvSpPr>
            <a:spLocks noChangeArrowheads="1"/>
          </p:cNvSpPr>
          <p:nvPr/>
        </p:nvSpPr>
        <p:spPr bwMode="auto">
          <a:xfrm>
            <a:off x="212652" y="2663422"/>
            <a:ext cx="1789815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Reactor cover</a:t>
            </a:r>
            <a:endParaRPr lang="en-GB" sz="1600" dirty="0"/>
          </a:p>
        </p:txBody>
      </p:sp>
      <p:cxnSp>
        <p:nvCxnSpPr>
          <p:cNvPr id="49" name="Connecteur droit avec flèche 48"/>
          <p:cNvCxnSpPr/>
          <p:nvPr/>
        </p:nvCxnSpPr>
        <p:spPr bwMode="auto">
          <a:xfrm>
            <a:off x="1988288" y="2860158"/>
            <a:ext cx="2020186" cy="53163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0" name="Rectangle 97"/>
          <p:cNvSpPr>
            <a:spLocks noChangeArrowheads="1"/>
          </p:cNvSpPr>
          <p:nvPr/>
        </p:nvSpPr>
        <p:spPr bwMode="auto">
          <a:xfrm>
            <a:off x="7230140" y="2837088"/>
            <a:ext cx="2463211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Primary pumps (</a:t>
            </a:r>
            <a:r>
              <a:rPr lang="en-GB" u="none" dirty="0" smtClean="0">
                <a:sym typeface="Symbol"/>
              </a:rPr>
              <a:t></a:t>
            </a:r>
            <a:r>
              <a:rPr lang="en-GB" u="none" dirty="0" smtClean="0"/>
              <a:t>2)</a:t>
            </a:r>
            <a:endParaRPr lang="en-GB" sz="1600" dirty="0"/>
          </a:p>
        </p:txBody>
      </p:sp>
      <p:cxnSp>
        <p:nvCxnSpPr>
          <p:cNvPr id="61" name="Connecteur droit avec flèche 60"/>
          <p:cNvCxnSpPr>
            <a:stCxn id="60" idx="1"/>
          </p:cNvCxnSpPr>
          <p:nvPr/>
        </p:nvCxnSpPr>
        <p:spPr bwMode="auto">
          <a:xfrm flipH="1" flipV="1">
            <a:off x="5592726" y="2679406"/>
            <a:ext cx="1637414" cy="353516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5" name="Rectangle 97"/>
          <p:cNvSpPr>
            <a:spLocks noChangeArrowheads="1"/>
          </p:cNvSpPr>
          <p:nvPr/>
        </p:nvSpPr>
        <p:spPr bwMode="auto">
          <a:xfrm>
            <a:off x="7113181" y="1118157"/>
            <a:ext cx="2604979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Heat exchangers (</a:t>
            </a:r>
            <a:r>
              <a:rPr lang="en-GB" u="none" dirty="0" smtClean="0">
                <a:sym typeface="Symbol"/>
              </a:rPr>
              <a:t>4</a:t>
            </a:r>
            <a:r>
              <a:rPr lang="en-GB" u="none" dirty="0" smtClean="0"/>
              <a:t>)</a:t>
            </a:r>
            <a:endParaRPr lang="en-GB" sz="1600" dirty="0"/>
          </a:p>
        </p:txBody>
      </p:sp>
      <p:cxnSp>
        <p:nvCxnSpPr>
          <p:cNvPr id="66" name="Connecteur droit avec flèche 65"/>
          <p:cNvCxnSpPr>
            <a:stCxn id="65" idx="1"/>
          </p:cNvCxnSpPr>
          <p:nvPr/>
        </p:nvCxnSpPr>
        <p:spPr bwMode="auto">
          <a:xfrm flipH="1">
            <a:off x="5872716" y="1313991"/>
            <a:ext cx="1240465" cy="1177573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9" name="Rectangle 97"/>
          <p:cNvSpPr>
            <a:spLocks noChangeArrowheads="1"/>
          </p:cNvSpPr>
          <p:nvPr/>
        </p:nvSpPr>
        <p:spPr bwMode="auto">
          <a:xfrm>
            <a:off x="127591" y="3896798"/>
            <a:ext cx="2892056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Fuel manipulators (</a:t>
            </a:r>
            <a:r>
              <a:rPr lang="en-GB" u="none" dirty="0" smtClean="0">
                <a:sym typeface="Symbol"/>
              </a:rPr>
              <a:t>2</a:t>
            </a:r>
            <a:r>
              <a:rPr lang="en-GB" u="none" dirty="0" smtClean="0"/>
              <a:t>)</a:t>
            </a:r>
            <a:endParaRPr lang="en-GB" sz="1600" dirty="0"/>
          </a:p>
        </p:txBody>
      </p:sp>
      <p:cxnSp>
        <p:nvCxnSpPr>
          <p:cNvPr id="70" name="Connecteur droit avec flèche 69"/>
          <p:cNvCxnSpPr>
            <a:stCxn id="69" idx="3"/>
          </p:cNvCxnSpPr>
          <p:nvPr/>
        </p:nvCxnSpPr>
        <p:spPr bwMode="auto">
          <a:xfrm>
            <a:off x="3019647" y="4092632"/>
            <a:ext cx="1403498" cy="902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4" name="Rectangle 97"/>
          <p:cNvSpPr>
            <a:spLocks noChangeArrowheads="1"/>
          </p:cNvSpPr>
          <p:nvPr/>
        </p:nvSpPr>
        <p:spPr bwMode="auto">
          <a:xfrm>
            <a:off x="7924799" y="4967145"/>
            <a:ext cx="1789815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Diaphragm</a:t>
            </a:r>
            <a:endParaRPr lang="en-GB" sz="1600" dirty="0"/>
          </a:p>
        </p:txBody>
      </p:sp>
      <p:cxnSp>
        <p:nvCxnSpPr>
          <p:cNvPr id="75" name="Connecteur droit avec flèche 74"/>
          <p:cNvCxnSpPr>
            <a:stCxn id="74" idx="1"/>
          </p:cNvCxnSpPr>
          <p:nvPr/>
        </p:nvCxnSpPr>
        <p:spPr bwMode="auto">
          <a:xfrm flipH="1" flipV="1">
            <a:off x="5380074" y="5103628"/>
            <a:ext cx="2544725" cy="59351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7" name="Rectangle 97"/>
          <p:cNvSpPr>
            <a:spLocks noChangeArrowheads="1"/>
          </p:cNvSpPr>
          <p:nvPr/>
        </p:nvSpPr>
        <p:spPr bwMode="auto">
          <a:xfrm>
            <a:off x="7712148" y="3988950"/>
            <a:ext cx="1789815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Core</a:t>
            </a:r>
            <a:endParaRPr lang="en-GB" sz="1600" dirty="0"/>
          </a:p>
        </p:txBody>
      </p:sp>
      <p:cxnSp>
        <p:nvCxnSpPr>
          <p:cNvPr id="81" name="Connecteur droit avec flèche 80"/>
          <p:cNvCxnSpPr>
            <a:stCxn id="77" idx="1"/>
          </p:cNvCxnSpPr>
          <p:nvPr/>
        </p:nvCxnSpPr>
        <p:spPr bwMode="auto">
          <a:xfrm flipH="1" flipV="1">
            <a:off x="4968949" y="4043918"/>
            <a:ext cx="2743199" cy="140866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3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269" y="5582091"/>
            <a:ext cx="1480792" cy="89828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Rectangle 97"/>
          <p:cNvSpPr>
            <a:spLocks noChangeArrowheads="1"/>
          </p:cNvSpPr>
          <p:nvPr/>
        </p:nvSpPr>
        <p:spPr bwMode="auto">
          <a:xfrm>
            <a:off x="315432" y="5013219"/>
            <a:ext cx="1789815" cy="39166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83219" tIns="41610" rIns="83219" bIns="41610"/>
          <a:lstStyle/>
          <a:p>
            <a:pPr marL="309563" indent="-309563" algn="ctr" defTabSz="685800"/>
            <a:r>
              <a:rPr lang="en-GB" u="none" dirty="0" smtClean="0"/>
              <a:t>You </a:t>
            </a:r>
            <a:r>
              <a:rPr lang="en-GB" u="none" dirty="0" smtClean="0">
                <a:sym typeface="Wingdings" pitchFamily="2" charset="2"/>
              </a:rPr>
              <a:t>:)</a:t>
            </a:r>
            <a:endParaRPr lang="en-GB" sz="1600" dirty="0"/>
          </a:p>
        </p:txBody>
      </p:sp>
      <p:cxnSp>
        <p:nvCxnSpPr>
          <p:cNvPr id="88" name="Connecteur droit avec flèche 87"/>
          <p:cNvCxnSpPr/>
          <p:nvPr/>
        </p:nvCxnSpPr>
        <p:spPr bwMode="auto">
          <a:xfrm>
            <a:off x="1350335" y="5369442"/>
            <a:ext cx="616688" cy="510363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2457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 animBg="1"/>
      <p:bldP spid="43" grpId="0" animBg="1"/>
      <p:bldP spid="48" grpId="0" animBg="1"/>
      <p:bldP spid="60" grpId="0" animBg="1"/>
      <p:bldP spid="65" grpId="0" animBg="1"/>
      <p:bldP spid="69" grpId="0" animBg="1"/>
      <p:bldP spid="74" grpId="0" animBg="1"/>
      <p:bldP spid="77" grpId="0" animBg="1"/>
      <p:bldP spid="8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0" y="1676400"/>
          <a:ext cx="9906000" cy="4095749"/>
        </p:xfrm>
        <a:graphic>
          <a:graphicData uri="http://schemas.openxmlformats.org/drawingml/2006/table">
            <a:tbl>
              <a:tblPr/>
              <a:tblGrid>
                <a:gridCol w="5309025"/>
                <a:gridCol w="4596975"/>
              </a:tblGrid>
              <a:tr h="4411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Proton energy</a:t>
                      </a:r>
                      <a:endParaRPr lang="fr-FR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600 MeV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4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Peak beam current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0.1 to 4.0 mA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Repetition rate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 to 250 Hz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Beam duty cycle</a:t>
                      </a:r>
                      <a:endParaRPr lang="fr-FR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10</a:t>
                      </a:r>
                      <a:r>
                        <a:rPr lang="en-US" sz="1800" baseline="300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-4</a:t>
                      </a: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to 1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Beam power stability</a:t>
                      </a:r>
                      <a:endParaRPr lang="fr-FR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&lt; ± 2% on a time scale of 100ms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Beam footprint on reactor window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Circular </a:t>
                      </a: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  <a:sym typeface="Symbol"/>
                        </a:rPr>
                        <a:t></a:t>
                      </a: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85mm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Beam footprint stability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&lt; ± 10% on a time scale of 1s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# of allowed beam trips on reactor longer than 3 sec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10 maximum per 3-month operation period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# of allowed beam trips on reactor longer than 0.1 sec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100 maximum per day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# of allowed beam trips on reactor shorter than 0.1 sec</a:t>
                      </a:r>
                      <a:endParaRPr lang="fr-FR" sz="18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unlimited</a:t>
                      </a:r>
                      <a:endParaRPr lang="fr-FR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66660" name="Text Box 4"/>
          <p:cNvSpPr txBox="1">
            <a:spLocks noChangeArrowheads="1"/>
          </p:cNvSpPr>
          <p:nvPr/>
        </p:nvSpPr>
        <p:spPr bwMode="auto">
          <a:xfrm>
            <a:off x="0" y="139700"/>
            <a:ext cx="784383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MYRRHA proton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beam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requirements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0" y="1687512"/>
            <a:ext cx="9906000" cy="1665288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963613" y="896938"/>
            <a:ext cx="7770812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 algn="ctr">
              <a:spcBef>
                <a:spcPct val="50000"/>
              </a:spcBef>
            </a:pPr>
            <a:r>
              <a:rPr lang="fr-FR" sz="2800" b="1" u="none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High power proton </a:t>
            </a:r>
            <a:r>
              <a:rPr lang="fr-FR" sz="2800" b="1" u="none" dirty="0" err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beam</a:t>
            </a:r>
            <a:r>
              <a:rPr lang="fr-FR" sz="2800" b="1" u="none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(up to 2.4 MW)</a:t>
            </a: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 flipV="1">
            <a:off x="1238250" y="1181099"/>
            <a:ext cx="561974" cy="1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4554537"/>
            <a:ext cx="9906000" cy="120808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 dirty="0" smtClean="0">
              <a:solidFill>
                <a:srgbClr val="C00000"/>
              </a:solidFill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087563" y="5792788"/>
            <a:ext cx="4494212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Extreme</a:t>
            </a:r>
            <a:r>
              <a:rPr lang="fr-FR" sz="2800" b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reliability</a:t>
            </a:r>
            <a:r>
              <a:rPr lang="fr-FR" sz="2800" b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level</a:t>
            </a:r>
            <a:endParaRPr lang="fr-FR" sz="2800" b="1" u="none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V="1">
            <a:off x="1466850" y="6076949"/>
            <a:ext cx="561974" cy="1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-2" y="139700"/>
            <a:ext cx="8915401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Panorama of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high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-power hadron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accelerators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00" y="828000"/>
            <a:ext cx="8794547" cy="575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6460066" y="1651000"/>
            <a:ext cx="127000" cy="135466"/>
          </a:xfrm>
          <a:prstGeom prst="rect">
            <a:avLst/>
          </a:prstGeom>
          <a:solidFill>
            <a:srgbClr val="3399FF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B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451600" y="1092201"/>
            <a:ext cx="127000" cy="135466"/>
          </a:xfrm>
          <a:prstGeom prst="rect">
            <a:avLst/>
          </a:prstGeom>
          <a:solidFill>
            <a:srgbClr val="DA0000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1" name="Triangle isocèle 10"/>
          <p:cNvSpPr/>
          <p:nvPr/>
        </p:nvSpPr>
        <p:spPr bwMode="auto">
          <a:xfrm>
            <a:off x="6466840" y="1371600"/>
            <a:ext cx="96520" cy="96520"/>
          </a:xfrm>
          <a:prstGeom prst="triangle">
            <a:avLst/>
          </a:prstGeom>
          <a:solidFill>
            <a:srgbClr val="DA0000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6488854" y="2228427"/>
            <a:ext cx="93133" cy="93133"/>
          </a:xfrm>
          <a:prstGeom prst="ellipse">
            <a:avLst/>
          </a:prstGeom>
          <a:solidFill>
            <a:srgbClr val="0099FF">
              <a:alpha val="68000"/>
            </a:srgb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3" name="Organigramme : Décision 12"/>
          <p:cNvSpPr/>
          <p:nvPr/>
        </p:nvSpPr>
        <p:spPr bwMode="auto">
          <a:xfrm>
            <a:off x="6468535" y="1927860"/>
            <a:ext cx="140546" cy="138854"/>
          </a:xfrm>
          <a:prstGeom prst="flowChartDecision">
            <a:avLst/>
          </a:prstGeom>
          <a:solidFill>
            <a:srgbClr val="0099FF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570133" y="1017694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none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Existing</a:t>
            </a:r>
            <a:r>
              <a:rPr lang="fr-FR" sz="1200" b="1" u="none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NC machines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587913" y="1289473"/>
            <a:ext cx="2514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u="none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Under construction NC machines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637866" y="1583267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none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Existing</a:t>
            </a:r>
            <a:r>
              <a:rPr lang="fr-FR" sz="1200" b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SC machines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663266" y="1864360"/>
            <a:ext cx="2514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Under construction SC machines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672580" y="2125133"/>
            <a:ext cx="2514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i="1" u="none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Planned</a:t>
            </a:r>
            <a:r>
              <a:rPr lang="fr-FR" sz="1100" b="1" i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SC machines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56656" y="4995572"/>
            <a:ext cx="3887214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algn="ctr" eaLnBrk="1" hangingPunct="1">
              <a:spcBef>
                <a:spcPct val="50000"/>
              </a:spcBef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Only 2 accelerators are presently above the MW level: PSI &amp; SNS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400800" y="6180306"/>
            <a:ext cx="265747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u="none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J-L. Biarrotte, Proc. SRF 2013</a:t>
            </a:r>
            <a:endParaRPr lang="fr-FR" sz="1600" u="none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58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50" name="Text Box 2"/>
          <p:cNvSpPr txBox="1">
            <a:spLocks noChangeArrowheads="1"/>
          </p:cNvSpPr>
          <p:nvPr/>
        </p:nvSpPr>
        <p:spPr bwMode="auto">
          <a:xfrm>
            <a:off x="0" y="139700"/>
            <a:ext cx="8691563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The ADS </a:t>
            </a:r>
            <a:r>
              <a:rPr lang="fr-FR" sz="2800" b="1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reliability</a:t>
            </a:r>
            <a:r>
              <a:rPr lang="fr-FR" sz="2800" b="1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fr-FR" sz="2800" b="1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requirement</a:t>
            </a:r>
            <a:endParaRPr lang="fr-FR" sz="2800" b="1" u="none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923651" name="Text Box 3"/>
          <p:cNvSpPr txBox="1">
            <a:spLocks noChangeArrowheads="1"/>
          </p:cNvSpPr>
          <p:nvPr/>
        </p:nvSpPr>
        <p:spPr bwMode="auto">
          <a:xfrm>
            <a:off x="-1" y="4634726"/>
            <a:ext cx="10058401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®"/>
            </a:pP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In any case, reliability guidelines are needed for the ADS accelerator design:</a:t>
            </a: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Strong design</a:t>
            </a: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i.e. robust optics, simplicity, low thermal stress, operation margins…</a:t>
            </a:r>
            <a:endParaRPr lang="en-US" sz="1400" u="none" dirty="0" smtClean="0"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Redundancy </a:t>
            </a: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(serial where possible, or parallel) to be able to tolerate failures</a:t>
            </a: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u="none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Repairability</a:t>
            </a: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(on-line where possible) and efficient maintenance schemes</a:t>
            </a:r>
            <a:endParaRPr lang="en-US" u="none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923654" name="Text Box 6"/>
          <p:cNvSpPr txBox="1">
            <a:spLocks noChangeArrowheads="1"/>
          </p:cNvSpPr>
          <p:nvPr/>
        </p:nvSpPr>
        <p:spPr bwMode="auto">
          <a:xfrm>
            <a:off x="0" y="901700"/>
            <a:ext cx="9906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®"/>
            </a:pPr>
            <a:r>
              <a:rPr lang="en-US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sym typeface="Symbol" pitchFamily="18" charset="2"/>
              </a:rPr>
              <a:t>Beam trips longer than 3 sec </a:t>
            </a: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sym typeface="Symbol" pitchFamily="18" charset="2"/>
              </a:rPr>
              <a:t>must be very rare:</a:t>
            </a: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To limit</a:t>
            </a:r>
            <a:r>
              <a:rPr lang="en-US" sz="140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 </a:t>
            </a: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sym typeface="Symbol" pitchFamily="18" charset="2"/>
              </a:rPr>
              <a:t>thermal stress &amp; fatigue on the target window, reactor structures &amp; fuel assemblies</a:t>
            </a:r>
            <a:endParaRPr lang="en-US" sz="1600" u="none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sym typeface="Symbol" pitchFamily="18" charset="2"/>
            </a:endParaRP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To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ensure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a 80%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availability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en-US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sym typeface="Symbol" pitchFamily="18" charset="2"/>
              </a:rPr>
              <a:t>– given the foreseen reactor start-up procedures</a:t>
            </a:r>
            <a:endParaRPr lang="fr-FR" u="none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sym typeface="Symbol" pitchFamily="18" charset="2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624" y="2744675"/>
            <a:ext cx="9906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®"/>
            </a:pP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sym typeface="Symbol" pitchFamily="18" charset="2"/>
              </a:rPr>
              <a:t> </a:t>
            </a:r>
            <a:r>
              <a:rPr lang="en-US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sym typeface="Symbol" pitchFamily="18" charset="2"/>
              </a:rPr>
              <a:t>Present MYRRHA s</a:t>
            </a:r>
            <a:r>
              <a:rPr lang="fr-FR" b="1" u="none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pecifications</a:t>
            </a:r>
            <a:r>
              <a:rPr lang="fr-FR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: 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&lt;10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beam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trips per 3-month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operation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period</a:t>
            </a:r>
            <a:r>
              <a:rPr lang="fr-FR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(i.e. MTBF &gt; 250h) </a:t>
            </a:r>
            <a:r>
              <a:rPr lang="en-US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sym typeface="Symbol" pitchFamily="18" charset="2"/>
              </a:rPr>
              <a:t>– derived from the PHENIX reactor operation analysis </a:t>
            </a:r>
            <a:endParaRPr lang="en-US" u="none" dirty="0" smtClean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sym typeface="Symbol" pitchFamily="18" charset="2"/>
            </a:endParaRP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Far above present HPPA accelerator performance </a:t>
            </a:r>
            <a:r>
              <a:rPr lang="en-US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sym typeface="Symbol" pitchFamily="18" charset="2"/>
              </a:rPr>
              <a:t>– MTBF is a few hours at PSI or SNS</a:t>
            </a:r>
          </a:p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Far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above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present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ADS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specifications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in US or </a:t>
            </a:r>
            <a:r>
              <a:rPr lang="fr-FR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Japan</a:t>
            </a:r>
            <a:r>
              <a:rPr lang="fr-FR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en-US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sym typeface="Symbol" pitchFamily="18" charset="2"/>
              </a:rPr>
              <a:t>– based on simulations</a:t>
            </a:r>
            <a:endParaRPr lang="fr-FR" u="none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sym typeface="Symbol" pitchFamily="18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9236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92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5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339850"/>
            <a:ext cx="4867275" cy="2095500"/>
            <a:chOff x="0" y="1284"/>
            <a:chExt cx="3066" cy="1320"/>
          </a:xfrm>
        </p:grpSpPr>
        <p:sp>
          <p:nvSpPr>
            <p:cNvPr id="994309" name="Rectangle 5"/>
            <p:cNvSpPr>
              <a:spLocks noChangeArrowheads="1"/>
            </p:cNvSpPr>
            <p:nvPr/>
          </p:nvSpPr>
          <p:spPr bwMode="auto">
            <a:xfrm>
              <a:off x="2309" y="1971"/>
              <a:ext cx="171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943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5" y="1642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4311" name="Line 7"/>
            <p:cNvSpPr>
              <a:spLocks noChangeShapeType="1"/>
            </p:cNvSpPr>
            <p:nvPr/>
          </p:nvSpPr>
          <p:spPr bwMode="auto">
            <a:xfrm>
              <a:off x="787" y="1828"/>
              <a:ext cx="1278" cy="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12" name="Line 8"/>
            <p:cNvSpPr>
              <a:spLocks noChangeShapeType="1"/>
            </p:cNvSpPr>
            <p:nvPr/>
          </p:nvSpPr>
          <p:spPr bwMode="auto">
            <a:xfrm>
              <a:off x="2060" y="1834"/>
              <a:ext cx="348" cy="20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13" name="Line 9"/>
            <p:cNvSpPr>
              <a:spLocks noChangeShapeType="1"/>
            </p:cNvSpPr>
            <p:nvPr/>
          </p:nvSpPr>
          <p:spPr bwMode="auto">
            <a:xfrm>
              <a:off x="2402" y="2043"/>
              <a:ext cx="6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pic>
          <p:nvPicPr>
            <p:cNvPr id="9943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3" y="2141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4315" name="Line 11"/>
            <p:cNvSpPr>
              <a:spLocks noChangeShapeType="1"/>
            </p:cNvSpPr>
            <p:nvPr/>
          </p:nvSpPr>
          <p:spPr bwMode="auto">
            <a:xfrm>
              <a:off x="785" y="2327"/>
              <a:ext cx="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16" name="Text Box 12"/>
            <p:cNvSpPr txBox="1">
              <a:spLocks noChangeArrowheads="1"/>
            </p:cNvSpPr>
            <p:nvPr/>
          </p:nvSpPr>
          <p:spPr bwMode="auto">
            <a:xfrm>
              <a:off x="2400" y="1698"/>
              <a:ext cx="234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fr-FR"/>
            </a:p>
          </p:txBody>
        </p:sp>
        <p:sp>
          <p:nvSpPr>
            <p:cNvPr id="994317" name="Text Box 13"/>
            <p:cNvSpPr txBox="1">
              <a:spLocks noChangeArrowheads="1"/>
            </p:cNvSpPr>
            <p:nvPr/>
          </p:nvSpPr>
          <p:spPr bwMode="auto">
            <a:xfrm>
              <a:off x="2268" y="1971"/>
              <a:ext cx="15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u="none"/>
                <a:t>+</a:t>
              </a:r>
            </a:p>
          </p:txBody>
        </p:sp>
        <p:sp>
          <p:nvSpPr>
            <p:cNvPr id="994318" name="Text Box 14"/>
            <p:cNvSpPr txBox="1">
              <a:spLocks noChangeArrowheads="1"/>
            </p:cNvSpPr>
            <p:nvPr/>
          </p:nvSpPr>
          <p:spPr bwMode="auto">
            <a:xfrm>
              <a:off x="0" y="1530"/>
              <a:ext cx="2091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b="1" i="1" u="none">
                  <a:solidFill>
                    <a:srgbClr val="0000FF"/>
                  </a:solidFill>
                </a:rPr>
                <a:t>Operational injector 1: RF + PS + beam ON</a:t>
              </a:r>
            </a:p>
          </p:txBody>
        </p:sp>
        <p:sp>
          <p:nvSpPr>
            <p:cNvPr id="994319" name="Text Box 15"/>
            <p:cNvSpPr txBox="1">
              <a:spLocks noChangeArrowheads="1"/>
            </p:cNvSpPr>
            <p:nvPr/>
          </p:nvSpPr>
          <p:spPr bwMode="auto">
            <a:xfrm>
              <a:off x="0" y="2449"/>
              <a:ext cx="249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b="1" i="1" u="none">
                  <a:solidFill>
                    <a:srgbClr val="0000FF"/>
                  </a:solidFill>
                </a:rPr>
                <a:t>Warm stand-by injector 2: RF+ PS ON, beam OFF (on FC)</a:t>
              </a:r>
            </a:p>
          </p:txBody>
        </p:sp>
        <p:sp>
          <p:nvSpPr>
            <p:cNvPr id="994320" name="Text Box 16"/>
            <p:cNvSpPr txBox="1">
              <a:spLocks noChangeArrowheads="1"/>
            </p:cNvSpPr>
            <p:nvPr/>
          </p:nvSpPr>
          <p:spPr bwMode="auto">
            <a:xfrm>
              <a:off x="300" y="1284"/>
              <a:ext cx="2358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u="none" dirty="0">
                  <a:sym typeface="Wingdings" pitchFamily="2" charset="2"/>
                </a:rPr>
                <a:t> Initial configuration</a:t>
              </a:r>
            </a:p>
          </p:txBody>
        </p:sp>
        <p:sp>
          <p:nvSpPr>
            <p:cNvPr id="994321" name="Rectangle 17"/>
            <p:cNvSpPr>
              <a:spLocks noChangeArrowheads="1"/>
            </p:cNvSpPr>
            <p:nvPr/>
          </p:nvSpPr>
          <p:spPr bwMode="auto">
            <a:xfrm>
              <a:off x="42" y="1530"/>
              <a:ext cx="3024" cy="107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962525" y="1343025"/>
            <a:ext cx="4811713" cy="2098675"/>
            <a:chOff x="3126" y="1286"/>
            <a:chExt cx="3031" cy="1322"/>
          </a:xfrm>
        </p:grpSpPr>
        <p:sp>
          <p:nvSpPr>
            <p:cNvPr id="994323" name="Rectangle 19"/>
            <p:cNvSpPr>
              <a:spLocks noChangeArrowheads="1"/>
            </p:cNvSpPr>
            <p:nvPr/>
          </p:nvSpPr>
          <p:spPr bwMode="auto">
            <a:xfrm>
              <a:off x="5235" y="1966"/>
              <a:ext cx="171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9432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1" y="1637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9432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79" y="2136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4326" name="Line 22"/>
            <p:cNvSpPr>
              <a:spLocks noChangeShapeType="1"/>
            </p:cNvSpPr>
            <p:nvPr/>
          </p:nvSpPr>
          <p:spPr bwMode="auto">
            <a:xfrm>
              <a:off x="3711" y="2322"/>
              <a:ext cx="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27" name="Line 23"/>
            <p:cNvSpPr>
              <a:spLocks noChangeShapeType="1"/>
            </p:cNvSpPr>
            <p:nvPr/>
          </p:nvSpPr>
          <p:spPr bwMode="auto">
            <a:xfrm>
              <a:off x="3712" y="1825"/>
              <a:ext cx="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28" name="Text Box 24"/>
            <p:cNvSpPr txBox="1">
              <a:spLocks noChangeArrowheads="1"/>
            </p:cNvSpPr>
            <p:nvPr/>
          </p:nvSpPr>
          <p:spPr bwMode="auto">
            <a:xfrm>
              <a:off x="5198" y="1961"/>
              <a:ext cx="15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u="none"/>
                <a:t>-</a:t>
              </a:r>
            </a:p>
          </p:txBody>
        </p:sp>
        <p:sp>
          <p:nvSpPr>
            <p:cNvPr id="994329" name="Text Box 25"/>
            <p:cNvSpPr txBox="1">
              <a:spLocks noChangeArrowheads="1"/>
            </p:cNvSpPr>
            <p:nvPr/>
          </p:nvSpPr>
          <p:spPr bwMode="auto">
            <a:xfrm>
              <a:off x="3248" y="1286"/>
              <a:ext cx="2830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u="none">
                  <a:sym typeface="Wingdings" pitchFamily="2" charset="2"/>
                </a:rPr>
                <a:t> The failure is localized in injector</a:t>
              </a:r>
            </a:p>
          </p:txBody>
        </p:sp>
        <p:sp>
          <p:nvSpPr>
            <p:cNvPr id="994330" name="Text Box 26"/>
            <p:cNvSpPr txBox="1">
              <a:spLocks noChangeArrowheads="1"/>
            </p:cNvSpPr>
            <p:nvPr/>
          </p:nvSpPr>
          <p:spPr bwMode="auto">
            <a:xfrm>
              <a:off x="5176" y="1706"/>
              <a:ext cx="981" cy="3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b="1" i="1" u="none">
                  <a:solidFill>
                    <a:srgbClr val="0000FF"/>
                  </a:solidFill>
                </a:rPr>
                <a:t>The switching magnet polarity is changed 	(</a:t>
              </a:r>
              <a:r>
                <a:rPr lang="fr-FR" sz="1000" b="1" i="1" u="none">
                  <a:solidFill>
                    <a:srgbClr val="0000FF"/>
                  </a:solidFill>
                  <a:cs typeface="Arial" charset="0"/>
                </a:rPr>
                <a:t>~</a:t>
              </a:r>
              <a:r>
                <a:rPr lang="fr-FR" sz="1000" b="1" i="1" u="none">
                  <a:solidFill>
                    <a:srgbClr val="0000FF"/>
                  </a:solidFill>
                </a:rPr>
                <a:t>1s)</a:t>
              </a:r>
            </a:p>
          </p:txBody>
        </p:sp>
        <p:sp>
          <p:nvSpPr>
            <p:cNvPr id="994331" name="Rectangle 27"/>
            <p:cNvSpPr>
              <a:spLocks noChangeArrowheads="1"/>
            </p:cNvSpPr>
            <p:nvPr/>
          </p:nvSpPr>
          <p:spPr bwMode="auto">
            <a:xfrm>
              <a:off x="3126" y="1534"/>
              <a:ext cx="3024" cy="107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7625" y="3806825"/>
            <a:ext cx="4810125" cy="2120900"/>
            <a:chOff x="0" y="2788"/>
            <a:chExt cx="3030" cy="1336"/>
          </a:xfrm>
        </p:grpSpPr>
        <p:sp>
          <p:nvSpPr>
            <p:cNvPr id="994333" name="Rectangle 29"/>
            <p:cNvSpPr>
              <a:spLocks noChangeArrowheads="1"/>
            </p:cNvSpPr>
            <p:nvPr/>
          </p:nvSpPr>
          <p:spPr bwMode="auto">
            <a:xfrm>
              <a:off x="2303" y="3516"/>
              <a:ext cx="171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9433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9" y="3187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9433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" y="3686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4336" name="Line 32"/>
            <p:cNvSpPr>
              <a:spLocks noChangeShapeType="1"/>
            </p:cNvSpPr>
            <p:nvPr/>
          </p:nvSpPr>
          <p:spPr bwMode="auto">
            <a:xfrm>
              <a:off x="779" y="3872"/>
              <a:ext cx="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37" name="Line 33"/>
            <p:cNvSpPr>
              <a:spLocks noChangeShapeType="1"/>
            </p:cNvSpPr>
            <p:nvPr/>
          </p:nvSpPr>
          <p:spPr bwMode="auto">
            <a:xfrm>
              <a:off x="780" y="3375"/>
              <a:ext cx="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38" name="Text Box 34"/>
            <p:cNvSpPr txBox="1">
              <a:spLocks noChangeArrowheads="1"/>
            </p:cNvSpPr>
            <p:nvPr/>
          </p:nvSpPr>
          <p:spPr bwMode="auto">
            <a:xfrm>
              <a:off x="2266" y="3511"/>
              <a:ext cx="15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u="none"/>
                <a:t>+</a:t>
              </a:r>
            </a:p>
          </p:txBody>
        </p:sp>
        <p:sp>
          <p:nvSpPr>
            <p:cNvPr id="994339" name="Text Box 35"/>
            <p:cNvSpPr txBox="1">
              <a:spLocks noChangeArrowheads="1"/>
            </p:cNvSpPr>
            <p:nvPr/>
          </p:nvSpPr>
          <p:spPr bwMode="auto">
            <a:xfrm>
              <a:off x="262" y="2788"/>
              <a:ext cx="2472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u="none">
                  <a:sym typeface="Wingdings" pitchFamily="2" charset="2"/>
                </a:rPr>
                <a:t> A failure is detected anywhere</a:t>
              </a:r>
            </a:p>
          </p:txBody>
        </p:sp>
        <p:sp>
          <p:nvSpPr>
            <p:cNvPr id="994340" name="Text Box 36"/>
            <p:cNvSpPr txBox="1">
              <a:spLocks noChangeArrowheads="1"/>
            </p:cNvSpPr>
            <p:nvPr/>
          </p:nvSpPr>
          <p:spPr bwMode="auto">
            <a:xfrm>
              <a:off x="0" y="3058"/>
              <a:ext cx="2733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b="1" i="1" u="none">
                  <a:solidFill>
                    <a:srgbClr val="0000FF"/>
                  </a:solidFill>
                </a:rPr>
                <a:t>Beam is stopped in injector 1 by the Machine Protection System @t</a:t>
              </a:r>
              <a:r>
                <a:rPr lang="fr-FR" sz="1000" b="1" i="1" u="none" baseline="-25000">
                  <a:solidFill>
                    <a:srgbClr val="0000FF"/>
                  </a:solidFill>
                </a:rPr>
                <a:t>0</a:t>
              </a:r>
              <a:endParaRPr lang="fr-FR" sz="1000" b="1" i="1" u="none">
                <a:solidFill>
                  <a:srgbClr val="0000FF"/>
                </a:solidFill>
              </a:endParaRPr>
            </a:p>
          </p:txBody>
        </p:sp>
        <p:sp>
          <p:nvSpPr>
            <p:cNvPr id="994341" name="Rectangle 37"/>
            <p:cNvSpPr>
              <a:spLocks noChangeArrowheads="1"/>
            </p:cNvSpPr>
            <p:nvPr/>
          </p:nvSpPr>
          <p:spPr bwMode="auto">
            <a:xfrm>
              <a:off x="6" y="3050"/>
              <a:ext cx="3024" cy="107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4962525" y="3822700"/>
            <a:ext cx="4800600" cy="2101850"/>
            <a:chOff x="2976" y="2804"/>
            <a:chExt cx="3024" cy="1324"/>
          </a:xfrm>
        </p:grpSpPr>
        <p:sp>
          <p:nvSpPr>
            <p:cNvPr id="994343" name="Rectangle 39"/>
            <p:cNvSpPr>
              <a:spLocks noChangeArrowheads="1"/>
            </p:cNvSpPr>
            <p:nvPr/>
          </p:nvSpPr>
          <p:spPr bwMode="auto">
            <a:xfrm>
              <a:off x="5233" y="3488"/>
              <a:ext cx="171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943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3" y="3159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9434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13" y="3658"/>
              <a:ext cx="140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4346" name="Text Box 42"/>
            <p:cNvSpPr txBox="1">
              <a:spLocks noChangeArrowheads="1"/>
            </p:cNvSpPr>
            <p:nvPr/>
          </p:nvSpPr>
          <p:spPr bwMode="auto">
            <a:xfrm>
              <a:off x="5196" y="3483"/>
              <a:ext cx="156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u="none"/>
                <a:t>-</a:t>
              </a:r>
            </a:p>
          </p:txBody>
        </p:sp>
        <p:sp>
          <p:nvSpPr>
            <p:cNvPr id="994347" name="Line 43"/>
            <p:cNvSpPr>
              <a:spLocks noChangeShapeType="1"/>
            </p:cNvSpPr>
            <p:nvPr/>
          </p:nvSpPr>
          <p:spPr bwMode="auto">
            <a:xfrm>
              <a:off x="3743" y="3845"/>
              <a:ext cx="1278" cy="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48" name="Line 44"/>
            <p:cNvSpPr>
              <a:spLocks noChangeShapeType="1"/>
            </p:cNvSpPr>
            <p:nvPr/>
          </p:nvSpPr>
          <p:spPr bwMode="auto">
            <a:xfrm flipV="1">
              <a:off x="5016" y="3573"/>
              <a:ext cx="31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49" name="Line 45"/>
            <p:cNvSpPr>
              <a:spLocks noChangeShapeType="1"/>
            </p:cNvSpPr>
            <p:nvPr/>
          </p:nvSpPr>
          <p:spPr bwMode="auto">
            <a:xfrm>
              <a:off x="5325" y="3568"/>
              <a:ext cx="6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50" name="Line 46"/>
            <p:cNvSpPr>
              <a:spLocks noChangeShapeType="1"/>
            </p:cNvSpPr>
            <p:nvPr/>
          </p:nvSpPr>
          <p:spPr bwMode="auto">
            <a:xfrm>
              <a:off x="3734" y="3344"/>
              <a:ext cx="5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94351" name="Text Box 47"/>
            <p:cNvSpPr txBox="1">
              <a:spLocks noChangeArrowheads="1"/>
            </p:cNvSpPr>
            <p:nvPr/>
          </p:nvSpPr>
          <p:spPr bwMode="auto">
            <a:xfrm>
              <a:off x="3278" y="2804"/>
              <a:ext cx="2440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u="none">
                  <a:sym typeface="Wingdings" pitchFamily="2" charset="2"/>
                </a:rPr>
                <a:t> Beam is resumed  </a:t>
              </a:r>
            </a:p>
          </p:txBody>
        </p:sp>
        <p:sp>
          <p:nvSpPr>
            <p:cNvPr id="994352" name="Text Box 48"/>
            <p:cNvSpPr txBox="1">
              <a:spLocks noChangeArrowheads="1"/>
            </p:cNvSpPr>
            <p:nvPr/>
          </p:nvSpPr>
          <p:spPr bwMode="auto">
            <a:xfrm>
              <a:off x="3146" y="3960"/>
              <a:ext cx="1839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b="1" i="1" u="none">
                  <a:solidFill>
                    <a:srgbClr val="0000FF"/>
                  </a:solidFill>
                </a:rPr>
                <a:t>Injector 2 operational (@t</a:t>
              </a:r>
              <a:r>
                <a:rPr lang="fr-FR" sz="1000" b="1" i="1" u="none" baseline="-25000">
                  <a:solidFill>
                    <a:srgbClr val="0000FF"/>
                  </a:solidFill>
                </a:rPr>
                <a:t>1</a:t>
              </a:r>
              <a:r>
                <a:rPr lang="fr-FR" sz="1000" b="1" i="1" u="none">
                  <a:solidFill>
                    <a:srgbClr val="0000FF"/>
                  </a:solidFill>
                </a:rPr>
                <a:t> &lt; t</a:t>
              </a:r>
              <a:r>
                <a:rPr lang="fr-FR" sz="1000" b="1" i="1" u="none" baseline="-25000">
                  <a:solidFill>
                    <a:srgbClr val="0000FF"/>
                  </a:solidFill>
                </a:rPr>
                <a:t>0</a:t>
              </a:r>
              <a:r>
                <a:rPr lang="fr-FR" sz="1000" b="1" i="1" u="none">
                  <a:solidFill>
                    <a:srgbClr val="0000FF"/>
                  </a:solidFill>
                </a:rPr>
                <a:t> +3sec)</a:t>
              </a:r>
            </a:p>
          </p:txBody>
        </p:sp>
        <p:sp>
          <p:nvSpPr>
            <p:cNvPr id="994353" name="Text Box 49"/>
            <p:cNvSpPr txBox="1">
              <a:spLocks noChangeArrowheads="1"/>
            </p:cNvSpPr>
            <p:nvPr/>
          </p:nvSpPr>
          <p:spPr bwMode="auto">
            <a:xfrm>
              <a:off x="2988" y="3052"/>
              <a:ext cx="2355" cy="1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 b="1" i="1" u="none">
                  <a:solidFill>
                    <a:srgbClr val="0000FF"/>
                  </a:solidFill>
                </a:rPr>
                <a:t>Failed injector 1, to be repaired on-line if possible</a:t>
              </a:r>
            </a:p>
          </p:txBody>
        </p:sp>
        <p:sp>
          <p:nvSpPr>
            <p:cNvPr id="994354" name="Rectangle 50"/>
            <p:cNvSpPr>
              <a:spLocks noChangeArrowheads="1"/>
            </p:cNvSpPr>
            <p:nvPr/>
          </p:nvSpPr>
          <p:spPr bwMode="auto">
            <a:xfrm>
              <a:off x="2976" y="3054"/>
              <a:ext cx="3024" cy="107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94355" name="Rectangle 51"/>
          <p:cNvSpPr>
            <a:spLocks noChangeArrowheads="1"/>
          </p:cNvSpPr>
          <p:nvPr/>
        </p:nvSpPr>
        <p:spPr bwMode="auto">
          <a:xfrm>
            <a:off x="5024438" y="3209925"/>
            <a:ext cx="3325812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000" b="1" i="1" u="none">
                <a:solidFill>
                  <a:srgbClr val="0000FF"/>
                </a:solidFill>
              </a:rPr>
              <a:t>Need for an efficient fault diagnostic system !</a:t>
            </a:r>
            <a:endParaRPr lang="fr-FR" sz="1000" b="1" i="1" u="none">
              <a:solidFill>
                <a:srgbClr val="0000FF"/>
              </a:solidFill>
            </a:endParaRP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0" y="139700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Strategy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fault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injector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parallel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redundancy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" name="Espace réservé du pied de page 5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 l="1660" t="948" r="1660"/>
          <a:stretch>
            <a:fillRect/>
          </a:stretch>
        </p:blipFill>
        <p:spPr bwMode="auto">
          <a:xfrm>
            <a:off x="4659066" y="2891076"/>
            <a:ext cx="5246934" cy="136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0692" name="Text Box 4"/>
          <p:cNvSpPr txBox="1">
            <a:spLocks noChangeArrowheads="1"/>
          </p:cNvSpPr>
          <p:nvPr/>
        </p:nvSpPr>
        <p:spPr bwMode="auto">
          <a:xfrm>
            <a:off x="4198938" y="2662238"/>
            <a:ext cx="3714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010693" name="Text Box 5"/>
          <p:cNvSpPr txBox="1">
            <a:spLocks noChangeArrowheads="1"/>
          </p:cNvSpPr>
          <p:nvPr/>
        </p:nvSpPr>
        <p:spPr bwMode="auto">
          <a:xfrm>
            <a:off x="2844800" y="989013"/>
            <a:ext cx="5881688" cy="763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none">
                <a:sym typeface="Wingdings" pitchFamily="2" charset="2"/>
              </a:rPr>
              <a:t> A failure is detected anywhere</a:t>
            </a:r>
          </a:p>
          <a:p>
            <a:pPr>
              <a:spcBef>
                <a:spcPct val="50000"/>
              </a:spcBef>
            </a:pPr>
            <a:r>
              <a:rPr lang="en-US" sz="1600" u="none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→ </a:t>
            </a:r>
            <a:r>
              <a:rPr lang="en-US" sz="1600" u="none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Beam is stopped by the MPS in injector at t</a:t>
            </a:r>
            <a:r>
              <a:rPr lang="en-US" sz="1600" u="none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fr-FR" sz="1600" u="none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0694" name="Text Box 6"/>
          <p:cNvSpPr txBox="1">
            <a:spLocks noChangeArrowheads="1"/>
          </p:cNvSpPr>
          <p:nvPr/>
        </p:nvSpPr>
        <p:spPr bwMode="auto">
          <a:xfrm>
            <a:off x="2808288" y="1876425"/>
            <a:ext cx="5881687" cy="7635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none">
                <a:sym typeface="Wingdings" pitchFamily="2" charset="2"/>
              </a:rPr>
              <a:t> The fault is localized in a SC cavity RF loop</a:t>
            </a:r>
          </a:p>
          <a:p>
            <a:pPr>
              <a:spcBef>
                <a:spcPct val="50000"/>
              </a:spcBef>
            </a:pPr>
            <a:r>
              <a:rPr lang="en-US" sz="1600" u="none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→ </a:t>
            </a:r>
            <a:r>
              <a:rPr lang="en-US" sz="1600" u="none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Need for an efficient fault diagnostic system</a:t>
            </a:r>
            <a:endParaRPr lang="fr-FR" sz="1600" u="none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0695" name="Text Box 7"/>
          <p:cNvSpPr txBox="1">
            <a:spLocks noChangeArrowheads="1"/>
          </p:cNvSpPr>
          <p:nvPr/>
        </p:nvSpPr>
        <p:spPr bwMode="auto">
          <a:xfrm>
            <a:off x="246064" y="2968625"/>
            <a:ext cx="4440236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u="none" dirty="0">
                <a:sym typeface="Wingdings" pitchFamily="2" charset="2"/>
              </a:rPr>
              <a:t> New </a:t>
            </a:r>
            <a:r>
              <a:rPr lang="fr-FR" u="none" dirty="0" smtClean="0">
                <a:sym typeface="Wingdings" pitchFamily="2" charset="2"/>
              </a:rPr>
              <a:t>V/</a:t>
            </a:r>
            <a:r>
              <a:rPr lang="el-GR" u="none" dirty="0" smtClean="0">
                <a:sym typeface="Wingdings" pitchFamily="2" charset="2"/>
              </a:rPr>
              <a:t>φ </a:t>
            </a:r>
            <a:r>
              <a:rPr lang="fr-FR" u="none" dirty="0" smtClean="0">
                <a:sym typeface="Wingdings" pitchFamily="2" charset="2"/>
              </a:rPr>
              <a:t>set-points </a:t>
            </a:r>
            <a:r>
              <a:rPr lang="fr-FR" u="none" dirty="0">
                <a:sym typeface="Wingdings" pitchFamily="2" charset="2"/>
              </a:rPr>
              <a:t>are </a:t>
            </a:r>
            <a:r>
              <a:rPr lang="fr-FR" u="none" dirty="0" err="1">
                <a:sym typeface="Wingdings" pitchFamily="2" charset="2"/>
              </a:rPr>
              <a:t>updated</a:t>
            </a:r>
            <a:r>
              <a:rPr lang="fr-FR" u="none" dirty="0">
                <a:sym typeface="Wingdings" pitchFamily="2" charset="2"/>
              </a:rPr>
              <a:t> in </a:t>
            </a:r>
            <a:r>
              <a:rPr lang="fr-FR" u="none" dirty="0" err="1">
                <a:sym typeface="Wingdings" pitchFamily="2" charset="2"/>
              </a:rPr>
              <a:t>cavities</a:t>
            </a:r>
            <a:r>
              <a:rPr lang="fr-FR" u="none" dirty="0">
                <a:sym typeface="Wingdings" pitchFamily="2" charset="2"/>
              </a:rPr>
              <a:t> adjacent to the </a:t>
            </a:r>
            <a:r>
              <a:rPr lang="fr-FR" u="none" dirty="0" err="1">
                <a:sym typeface="Wingdings" pitchFamily="2" charset="2"/>
              </a:rPr>
              <a:t>failed</a:t>
            </a:r>
            <a:r>
              <a:rPr lang="fr-FR" u="none" dirty="0">
                <a:sym typeface="Wingdings" pitchFamily="2" charset="2"/>
              </a:rPr>
              <a:t> one</a:t>
            </a:r>
          </a:p>
          <a:p>
            <a:pPr>
              <a:spcBef>
                <a:spcPct val="50000"/>
              </a:spcBef>
            </a:pPr>
            <a:r>
              <a:rPr lang="en-US" sz="1600" u="none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→ </a:t>
            </a:r>
            <a:r>
              <a:rPr lang="en-US" sz="1600" u="none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Set-points </a:t>
            </a:r>
            <a:r>
              <a:rPr lang="en-US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determined via virtual accelerator application and/or at </a:t>
            </a:r>
            <a:r>
              <a:rPr lang="en-US" sz="1600" u="none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commissioning phase</a:t>
            </a:r>
            <a:endParaRPr lang="fr-FR" sz="1600" u="none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0696" name="Text Box 8"/>
          <p:cNvSpPr txBox="1">
            <a:spLocks noChangeArrowheads="1"/>
          </p:cNvSpPr>
          <p:nvPr/>
        </p:nvSpPr>
        <p:spPr bwMode="auto">
          <a:xfrm>
            <a:off x="165100" y="4479925"/>
            <a:ext cx="9371013" cy="7635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none" dirty="0">
                <a:sym typeface="Wingdings" pitchFamily="2" charset="2"/>
              </a:rPr>
              <a:t> The </a:t>
            </a:r>
            <a:r>
              <a:rPr lang="fr-FR" u="none" dirty="0" err="1">
                <a:sym typeface="Wingdings" pitchFamily="2" charset="2"/>
              </a:rPr>
              <a:t>failed</a:t>
            </a:r>
            <a:r>
              <a:rPr lang="fr-FR" u="none" dirty="0">
                <a:sym typeface="Wingdings" pitchFamily="2" charset="2"/>
              </a:rPr>
              <a:t> </a:t>
            </a:r>
            <a:r>
              <a:rPr lang="fr-FR" u="none" dirty="0" err="1">
                <a:sym typeface="Wingdings" pitchFamily="2" charset="2"/>
              </a:rPr>
              <a:t>cavity</a:t>
            </a:r>
            <a:r>
              <a:rPr lang="fr-FR" u="none" dirty="0">
                <a:sym typeface="Wingdings" pitchFamily="2" charset="2"/>
              </a:rPr>
              <a:t> </a:t>
            </a:r>
            <a:r>
              <a:rPr lang="fr-FR" u="none" dirty="0" err="1">
                <a:sym typeface="Wingdings" pitchFamily="2" charset="2"/>
              </a:rPr>
              <a:t>is</a:t>
            </a:r>
            <a:r>
              <a:rPr lang="fr-FR" u="none" dirty="0">
                <a:sym typeface="Wingdings" pitchFamily="2" charset="2"/>
              </a:rPr>
              <a:t> </a:t>
            </a:r>
            <a:r>
              <a:rPr lang="fr-FR" u="none" dirty="0" err="1">
                <a:sym typeface="Wingdings" pitchFamily="2" charset="2"/>
              </a:rPr>
              <a:t>detuned</a:t>
            </a:r>
            <a:r>
              <a:rPr lang="fr-FR" u="none" dirty="0">
                <a:sym typeface="Wingdings" pitchFamily="2" charset="2"/>
              </a:rPr>
              <a:t> (to </a:t>
            </a:r>
            <a:r>
              <a:rPr lang="fr-FR" u="none" dirty="0" err="1">
                <a:sym typeface="Wingdings" pitchFamily="2" charset="2"/>
              </a:rPr>
              <a:t>avoid</a:t>
            </a:r>
            <a:r>
              <a:rPr lang="fr-FR" u="none" dirty="0">
                <a:sym typeface="Wingdings" pitchFamily="2" charset="2"/>
              </a:rPr>
              <a:t> the </a:t>
            </a:r>
            <a:r>
              <a:rPr lang="fr-FR" u="none" dirty="0" err="1">
                <a:sym typeface="Wingdings" pitchFamily="2" charset="2"/>
              </a:rPr>
              <a:t>beam</a:t>
            </a:r>
            <a:r>
              <a:rPr lang="fr-FR" u="none" dirty="0">
                <a:sym typeface="Wingdings" pitchFamily="2" charset="2"/>
              </a:rPr>
              <a:t> </a:t>
            </a:r>
            <a:r>
              <a:rPr lang="fr-FR" u="none" dirty="0" err="1">
                <a:sym typeface="Wingdings" pitchFamily="2" charset="2"/>
              </a:rPr>
              <a:t>loading</a:t>
            </a:r>
            <a:r>
              <a:rPr lang="fr-FR" u="none" dirty="0">
                <a:sym typeface="Wingdings" pitchFamily="2" charset="2"/>
              </a:rPr>
              <a:t> </a:t>
            </a:r>
            <a:r>
              <a:rPr lang="fr-FR" u="none" dirty="0" err="1">
                <a:sym typeface="Wingdings" pitchFamily="2" charset="2"/>
              </a:rPr>
              <a:t>effect</a:t>
            </a:r>
            <a:r>
              <a:rPr lang="fr-FR" u="none" dirty="0">
                <a:sym typeface="Wingdings" pitchFamily="2" charset="2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600" u="none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→ </a:t>
            </a:r>
            <a:r>
              <a:rPr lang="en-US" sz="1600" u="none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Using the Cold Tuning System</a:t>
            </a:r>
            <a:endParaRPr lang="fr-FR" sz="1600" u="none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0697" name="Text Box 9"/>
          <p:cNvSpPr txBox="1">
            <a:spLocks noChangeArrowheads="1"/>
          </p:cNvSpPr>
          <p:nvPr/>
        </p:nvSpPr>
        <p:spPr bwMode="auto">
          <a:xfrm>
            <a:off x="3041650" y="5437188"/>
            <a:ext cx="5849938" cy="10683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none">
                <a:sym typeface="Wingdings" pitchFamily="2" charset="2"/>
              </a:rPr>
              <a:t> Once steady state is reached, </a:t>
            </a:r>
            <a:br>
              <a:rPr lang="fr-FR" u="none">
                <a:sym typeface="Wingdings" pitchFamily="2" charset="2"/>
              </a:rPr>
            </a:br>
            <a:r>
              <a:rPr lang="fr-FR" u="none">
                <a:sym typeface="Wingdings" pitchFamily="2" charset="2"/>
              </a:rPr>
              <a:t>beam is resumed at t</a:t>
            </a:r>
            <a:r>
              <a:rPr lang="fr-FR" u="none" baseline="-25000">
                <a:sym typeface="Wingdings" pitchFamily="2" charset="2"/>
              </a:rPr>
              <a:t>1</a:t>
            </a:r>
            <a:r>
              <a:rPr lang="fr-FR" u="none">
                <a:sym typeface="Wingdings" pitchFamily="2" charset="2"/>
              </a:rPr>
              <a:t> &lt; t</a:t>
            </a:r>
            <a:r>
              <a:rPr lang="fr-FR" u="none" baseline="-25000">
                <a:sym typeface="Wingdings" pitchFamily="2" charset="2"/>
              </a:rPr>
              <a:t>0</a:t>
            </a:r>
            <a:r>
              <a:rPr lang="fr-FR" u="none">
                <a:sym typeface="Wingdings" pitchFamily="2" charset="2"/>
              </a:rPr>
              <a:t> + 3sec</a:t>
            </a:r>
          </a:p>
          <a:p>
            <a:pPr>
              <a:spcBef>
                <a:spcPct val="50000"/>
              </a:spcBef>
            </a:pPr>
            <a:r>
              <a:rPr lang="en-US" sz="1600" u="none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→ </a:t>
            </a:r>
            <a:r>
              <a:rPr lang="en-US" sz="1600" u="none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Failed RF cavity system to be repaired on-line if possible</a:t>
            </a:r>
            <a:endParaRPr lang="fr-FR" sz="1600" u="none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10710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22938"/>
            <a:ext cx="2606675" cy="65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010711" name="Picture 23"/>
          <p:cNvPicPr>
            <a:picLocks noChangeAspect="1" noChangeArrowheads="1"/>
          </p:cNvPicPr>
          <p:nvPr/>
        </p:nvPicPr>
        <p:blipFill>
          <a:blip r:embed="rId5" cstate="print"/>
          <a:srcRect l="5850"/>
          <a:stretch>
            <a:fillRect/>
          </a:stretch>
        </p:blipFill>
        <p:spPr bwMode="auto">
          <a:xfrm>
            <a:off x="6350" y="838200"/>
            <a:ext cx="2682875" cy="1873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0" y="129055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Strategy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fault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main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linac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serial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redundancy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8" name="Text Box 6"/>
          <p:cNvSpPr txBox="1">
            <a:spLocks noChangeArrowheads="1"/>
          </p:cNvSpPr>
          <p:nvPr/>
        </p:nvSpPr>
        <p:spPr bwMode="auto">
          <a:xfrm>
            <a:off x="0" y="139700"/>
            <a:ext cx="642937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Layout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MYRRHA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linac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 cstate="print"/>
          <a:srcRect l="-51" t="5774" b="4769"/>
          <a:stretch>
            <a:fillRect/>
          </a:stretch>
        </p:blipFill>
        <p:spPr bwMode="auto">
          <a:xfrm>
            <a:off x="0" y="808074"/>
            <a:ext cx="41046019" cy="578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774E-6 -3.33333E-6 L -0.94729 -3.33333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4729 -3.33333E-6 L -1.83242 -3.33333E-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3242 -3.33333E-6 L -2.65203 -0.00023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5123 -3.33333E-6 L -3.13409 -3.33333E-6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-51" t="5774" b="4769"/>
          <a:stretch>
            <a:fillRect/>
          </a:stretch>
        </p:blipFill>
        <p:spPr bwMode="auto">
          <a:xfrm>
            <a:off x="-31076221" y="808073"/>
            <a:ext cx="41046019" cy="578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-51" t="5774" b="4769"/>
          <a:stretch>
            <a:fillRect/>
          </a:stretch>
        </p:blipFill>
        <p:spPr bwMode="auto">
          <a:xfrm>
            <a:off x="0" y="818700"/>
            <a:ext cx="9906000" cy="139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8901" name="Text Box 5"/>
          <p:cNvSpPr txBox="1">
            <a:spLocks noChangeArrowheads="1"/>
          </p:cNvSpPr>
          <p:nvPr/>
        </p:nvSpPr>
        <p:spPr bwMode="auto">
          <a:xfrm>
            <a:off x="0" y="139700"/>
            <a:ext cx="642937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Layout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MYRRHA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linac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pic>
        <p:nvPicPr>
          <p:cNvPr id="8" name="Image 7" descr="MYRRHA_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7"/>
          <a:stretch>
            <a:fillRect/>
          </a:stretch>
        </p:blipFill>
        <p:spPr>
          <a:xfrm>
            <a:off x="0" y="2213150"/>
            <a:ext cx="9906000" cy="438967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24000" y="24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5537E-6 -3.33333E-6 L 1.56007 -0.32129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0" y="-16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" y="2549170"/>
            <a:ext cx="1727881" cy="2684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2638" y="5617030"/>
            <a:ext cx="6800145" cy="94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265" y="2676270"/>
            <a:ext cx="2720203" cy="203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8354" name="Text Box 2"/>
          <p:cNvSpPr txBox="1">
            <a:spLocks noChangeArrowheads="1"/>
          </p:cNvSpPr>
          <p:nvPr/>
        </p:nvSpPr>
        <p:spPr bwMode="auto">
          <a:xfrm>
            <a:off x="0" y="139700"/>
            <a:ext cx="77724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MYRRHA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within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EURATOM FP7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3135313" y="2533651"/>
            <a:ext cx="3598862" cy="1572074"/>
            <a:chOff x="1919" y="1514"/>
            <a:chExt cx="2422" cy="1100"/>
          </a:xfrm>
        </p:grpSpPr>
        <p:sp>
          <p:nvSpPr>
            <p:cNvPr id="868356" name="AutoShape 4"/>
            <p:cNvSpPr>
              <a:spLocks noChangeArrowheads="1"/>
            </p:cNvSpPr>
            <p:nvPr/>
          </p:nvSpPr>
          <p:spPr bwMode="auto">
            <a:xfrm>
              <a:off x="1919" y="1568"/>
              <a:ext cx="2422" cy="986"/>
            </a:xfrm>
            <a:prstGeom prst="ribbon">
              <a:avLst>
                <a:gd name="adj1" fmla="val 12500"/>
                <a:gd name="adj2" fmla="val 5000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mtClean="0">
                <a:solidFill>
                  <a:srgbClr val="000000"/>
                </a:solidFill>
              </a:endParaRPr>
            </a:p>
          </p:txBody>
        </p:sp>
        <p:pic>
          <p:nvPicPr>
            <p:cNvPr id="868357" name="Image 186" descr="Logo-MYRRHA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34" y="1514"/>
              <a:ext cx="1199" cy="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143750" y="840238"/>
            <a:ext cx="2417763" cy="1751013"/>
            <a:chOff x="4500" y="726"/>
            <a:chExt cx="1523" cy="1103"/>
          </a:xfrm>
        </p:grpSpPr>
        <p:sp>
          <p:nvSpPr>
            <p:cNvPr id="868359" name="AutoShape 7"/>
            <p:cNvSpPr>
              <a:spLocks noChangeArrowheads="1"/>
            </p:cNvSpPr>
            <p:nvPr/>
          </p:nvSpPr>
          <p:spPr bwMode="auto">
            <a:xfrm>
              <a:off x="4500" y="726"/>
              <a:ext cx="1523" cy="1103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mtClean="0">
                <a:solidFill>
                  <a:srgbClr val="000000"/>
                </a:solidFill>
              </a:endParaRPr>
            </a:p>
          </p:txBody>
        </p:sp>
        <p:sp>
          <p:nvSpPr>
            <p:cNvPr id="868360" name="Text Box 8"/>
            <p:cNvSpPr txBox="1">
              <a:spLocks noChangeArrowheads="1"/>
            </p:cNvSpPr>
            <p:nvPr/>
          </p:nvSpPr>
          <p:spPr bwMode="auto">
            <a:xfrm>
              <a:off x="4594" y="754"/>
              <a:ext cx="1346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36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FREYA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8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GUINEVERE exp. 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SCK</a:t>
              </a: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  <a:sym typeface="Symbol" pitchFamily="18" charset="2"/>
                </a:rPr>
                <a:t>●</a:t>
              </a: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CEN</a:t>
              </a:r>
              <a:b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</a:br>
              <a:r>
                <a:rPr lang="it-IT" sz="1600" b="1" i="1" u="none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(2011-2016)</a:t>
              </a:r>
              <a:endParaRPr lang="it-IT" sz="16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endParaRP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384175" y="829851"/>
            <a:ext cx="2381250" cy="1765300"/>
            <a:chOff x="242" y="712"/>
            <a:chExt cx="1500" cy="1112"/>
          </a:xfrm>
        </p:grpSpPr>
        <p:sp>
          <p:nvSpPr>
            <p:cNvPr id="868362" name="AutoShape 10"/>
            <p:cNvSpPr>
              <a:spLocks noChangeArrowheads="1"/>
            </p:cNvSpPr>
            <p:nvPr/>
          </p:nvSpPr>
          <p:spPr bwMode="auto">
            <a:xfrm>
              <a:off x="242" y="712"/>
              <a:ext cx="1500" cy="1112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mtClean="0">
                <a:solidFill>
                  <a:srgbClr val="000000"/>
                </a:solidFill>
              </a:endParaRPr>
            </a:p>
          </p:txBody>
        </p:sp>
        <p:sp>
          <p:nvSpPr>
            <p:cNvPr id="868363" name="Text Box 11"/>
            <p:cNvSpPr txBox="1">
              <a:spLocks noChangeArrowheads="1"/>
            </p:cNvSpPr>
            <p:nvPr/>
          </p:nvSpPr>
          <p:spPr bwMode="auto">
            <a:xfrm>
              <a:off x="328" y="747"/>
              <a:ext cx="1346" cy="1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36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CDT</a:t>
              </a:r>
            </a:p>
            <a:p>
              <a:pPr marL="9525" indent="-9525" algn="ctr" eaLnBrk="1" hangingPunct="1">
                <a:spcBef>
                  <a:spcPts val="1080"/>
                </a:spcBef>
                <a:buFont typeface="Wingdings" pitchFamily="2" charset="2"/>
                <a:buNone/>
              </a:pPr>
              <a:r>
                <a:rPr lang="it-IT" sz="18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Reactor design</a:t>
              </a:r>
            </a:p>
            <a:p>
              <a:pPr marL="9525" indent="-9525" algn="ctr" eaLnBrk="1" hangingPunct="1">
                <a:spcBef>
                  <a:spcPts val="1080"/>
                </a:spcBef>
                <a:buFont typeface="Wingdings" pitchFamily="2" charset="2"/>
                <a:buNone/>
              </a:pP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SCK</a:t>
              </a: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  <a:sym typeface="Symbol" pitchFamily="18" charset="2"/>
                </a:rPr>
                <a:t>●</a:t>
              </a: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CEN</a:t>
              </a:r>
              <a:b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</a:br>
              <a:r>
                <a:rPr lang="it-IT" sz="1600" b="1" i="1" u="none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(2009-2012)</a:t>
              </a: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3787779" y="4188681"/>
            <a:ext cx="2487615" cy="1677988"/>
            <a:chOff x="2378" y="3055"/>
            <a:chExt cx="1500" cy="1057"/>
          </a:xfrm>
        </p:grpSpPr>
        <p:sp>
          <p:nvSpPr>
            <p:cNvPr id="868365" name="AutoShape 13"/>
            <p:cNvSpPr>
              <a:spLocks noChangeArrowheads="1"/>
            </p:cNvSpPr>
            <p:nvPr/>
          </p:nvSpPr>
          <p:spPr bwMode="auto">
            <a:xfrm>
              <a:off x="2378" y="3068"/>
              <a:ext cx="1500" cy="1036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mtClean="0">
                <a:solidFill>
                  <a:srgbClr val="000000"/>
                </a:solidFill>
              </a:endParaRPr>
            </a:p>
          </p:txBody>
        </p:sp>
        <p:sp>
          <p:nvSpPr>
            <p:cNvPr id="868366" name="Text Box 14"/>
            <p:cNvSpPr txBox="1">
              <a:spLocks noChangeArrowheads="1"/>
            </p:cNvSpPr>
            <p:nvPr/>
          </p:nvSpPr>
          <p:spPr bwMode="auto">
            <a:xfrm>
              <a:off x="2404" y="3055"/>
              <a:ext cx="1452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36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MAX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8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Accelerator design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CNRS</a:t>
              </a:r>
              <a:br>
                <a:rPr lang="it-IT" sz="16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</a:br>
              <a:r>
                <a:rPr lang="it-IT" sz="1600" b="1" i="1" u="none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(2011-2014)</a:t>
              </a:r>
            </a:p>
          </p:txBody>
        </p:sp>
      </p:grpSp>
      <p:sp>
        <p:nvSpPr>
          <p:cNvPr id="868367" name="Arc 15"/>
          <p:cNvSpPr>
            <a:spLocks/>
          </p:cNvSpPr>
          <p:nvPr/>
        </p:nvSpPr>
        <p:spPr bwMode="auto">
          <a:xfrm>
            <a:off x="2808288" y="1514925"/>
            <a:ext cx="4341812" cy="2032000"/>
          </a:xfrm>
          <a:custGeom>
            <a:avLst/>
            <a:gdLst>
              <a:gd name="G0" fmla="+- 12274 0 0"/>
              <a:gd name="G1" fmla="+- 21600 0 0"/>
              <a:gd name="G2" fmla="+- 21600 0 0"/>
              <a:gd name="T0" fmla="*/ 0 w 24364"/>
              <a:gd name="T1" fmla="*/ 3826 h 21600"/>
              <a:gd name="T2" fmla="*/ 24364 w 24364"/>
              <a:gd name="T3" fmla="*/ 3700 h 21600"/>
              <a:gd name="T4" fmla="*/ 12274 w 2436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64" h="21600" fill="none" extrusionOk="0">
                <a:moveTo>
                  <a:pt x="0" y="3826"/>
                </a:moveTo>
                <a:cubicBezTo>
                  <a:pt x="3608" y="1334"/>
                  <a:pt x="7889" y="-1"/>
                  <a:pt x="12274" y="0"/>
                </a:cubicBezTo>
                <a:cubicBezTo>
                  <a:pt x="16582" y="0"/>
                  <a:pt x="20793" y="1288"/>
                  <a:pt x="24363" y="3700"/>
                </a:cubicBezTo>
              </a:path>
              <a:path w="24364" h="21600" stroke="0" extrusionOk="0">
                <a:moveTo>
                  <a:pt x="0" y="3826"/>
                </a:moveTo>
                <a:cubicBezTo>
                  <a:pt x="3608" y="1334"/>
                  <a:pt x="7889" y="-1"/>
                  <a:pt x="12274" y="0"/>
                </a:cubicBezTo>
                <a:cubicBezTo>
                  <a:pt x="16582" y="0"/>
                  <a:pt x="20793" y="1288"/>
                  <a:pt x="24363" y="3700"/>
                </a:cubicBezTo>
                <a:lnTo>
                  <a:pt x="12274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868369" name="Arc 17"/>
          <p:cNvSpPr>
            <a:spLocks/>
          </p:cNvSpPr>
          <p:nvPr/>
        </p:nvSpPr>
        <p:spPr bwMode="auto">
          <a:xfrm>
            <a:off x="1824038" y="2584039"/>
            <a:ext cx="3849687" cy="2174875"/>
          </a:xfrm>
          <a:custGeom>
            <a:avLst/>
            <a:gdLst>
              <a:gd name="G0" fmla="+- 21600 0 0"/>
              <a:gd name="G1" fmla="+- 4275 0 0"/>
              <a:gd name="G2" fmla="+- 21600 0 0"/>
              <a:gd name="T0" fmla="*/ 11049 w 21600"/>
              <a:gd name="T1" fmla="*/ 23123 h 23123"/>
              <a:gd name="T2" fmla="*/ 427 w 21600"/>
              <a:gd name="T3" fmla="*/ 0 h 23123"/>
              <a:gd name="T4" fmla="*/ 21600 w 21600"/>
              <a:gd name="T5" fmla="*/ 4275 h 23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123" fill="none" extrusionOk="0">
                <a:moveTo>
                  <a:pt x="11049" y="23122"/>
                </a:moveTo>
                <a:cubicBezTo>
                  <a:pt x="4226" y="19303"/>
                  <a:pt x="0" y="12094"/>
                  <a:pt x="0" y="4275"/>
                </a:cubicBezTo>
                <a:cubicBezTo>
                  <a:pt x="-1" y="2839"/>
                  <a:pt x="143" y="1407"/>
                  <a:pt x="427" y="0"/>
                </a:cubicBezTo>
              </a:path>
              <a:path w="21600" h="23123" stroke="0" extrusionOk="0">
                <a:moveTo>
                  <a:pt x="11049" y="23122"/>
                </a:moveTo>
                <a:cubicBezTo>
                  <a:pt x="4226" y="19303"/>
                  <a:pt x="0" y="12094"/>
                  <a:pt x="0" y="4275"/>
                </a:cubicBezTo>
                <a:cubicBezTo>
                  <a:pt x="-1" y="2839"/>
                  <a:pt x="143" y="1407"/>
                  <a:pt x="427" y="0"/>
                </a:cubicBezTo>
                <a:lnTo>
                  <a:pt x="21600" y="4275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868370" name="Arc 18"/>
          <p:cNvSpPr>
            <a:spLocks/>
          </p:cNvSpPr>
          <p:nvPr/>
        </p:nvSpPr>
        <p:spPr bwMode="auto">
          <a:xfrm>
            <a:off x="4578350" y="2565487"/>
            <a:ext cx="3849688" cy="2125663"/>
          </a:xfrm>
          <a:custGeom>
            <a:avLst/>
            <a:gdLst>
              <a:gd name="G0" fmla="+- 0 0 0"/>
              <a:gd name="G1" fmla="+- 3199 0 0"/>
              <a:gd name="G2" fmla="+- 21600 0 0"/>
              <a:gd name="T0" fmla="*/ 21362 w 21600"/>
              <a:gd name="T1" fmla="*/ 0 h 22584"/>
              <a:gd name="T2" fmla="*/ 9528 w 21600"/>
              <a:gd name="T3" fmla="*/ 22584 h 22584"/>
              <a:gd name="T4" fmla="*/ 0 w 21600"/>
              <a:gd name="T5" fmla="*/ 3199 h 22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584" fill="none" extrusionOk="0">
                <a:moveTo>
                  <a:pt x="21361" y="0"/>
                </a:moveTo>
                <a:cubicBezTo>
                  <a:pt x="21520" y="1058"/>
                  <a:pt x="21600" y="2128"/>
                  <a:pt x="21600" y="3199"/>
                </a:cubicBezTo>
                <a:cubicBezTo>
                  <a:pt x="21600" y="11433"/>
                  <a:pt x="16918" y="18951"/>
                  <a:pt x="9527" y="22583"/>
                </a:cubicBezTo>
              </a:path>
              <a:path w="21600" h="22584" stroke="0" extrusionOk="0">
                <a:moveTo>
                  <a:pt x="21361" y="0"/>
                </a:moveTo>
                <a:cubicBezTo>
                  <a:pt x="21520" y="1058"/>
                  <a:pt x="21600" y="2128"/>
                  <a:pt x="21600" y="3199"/>
                </a:cubicBezTo>
                <a:cubicBezTo>
                  <a:pt x="21600" y="11433"/>
                  <a:pt x="16918" y="18951"/>
                  <a:pt x="9527" y="22583"/>
                </a:cubicBezTo>
                <a:lnTo>
                  <a:pt x="0" y="3199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grpSp>
        <p:nvGrpSpPr>
          <p:cNvPr id="25" name="Group 12"/>
          <p:cNvGrpSpPr>
            <a:grpSpLocks/>
          </p:cNvGrpSpPr>
          <p:nvPr/>
        </p:nvGrpSpPr>
        <p:grpSpPr bwMode="auto">
          <a:xfrm>
            <a:off x="7553325" y="4685978"/>
            <a:ext cx="2179019" cy="1238571"/>
            <a:chOff x="2443" y="3019"/>
            <a:chExt cx="1084" cy="1040"/>
          </a:xfrm>
        </p:grpSpPr>
        <p:sp>
          <p:nvSpPr>
            <p:cNvPr id="28" name="AutoShape 13"/>
            <p:cNvSpPr>
              <a:spLocks noChangeArrowheads="1"/>
            </p:cNvSpPr>
            <p:nvPr/>
          </p:nvSpPr>
          <p:spPr bwMode="auto">
            <a:xfrm>
              <a:off x="2482" y="3019"/>
              <a:ext cx="985" cy="992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z="1200" smtClean="0">
                <a:solidFill>
                  <a:srgbClr val="000000"/>
                </a:solidFill>
              </a:endParaRPr>
            </a:p>
          </p:txBody>
        </p:sp>
        <p:sp>
          <p:nvSpPr>
            <p:cNvPr id="29" name="Text Box 14"/>
            <p:cNvSpPr txBox="1">
              <a:spLocks noChangeArrowheads="1"/>
            </p:cNvSpPr>
            <p:nvPr/>
          </p:nvSpPr>
          <p:spPr bwMode="auto">
            <a:xfrm>
              <a:off x="2443" y="3055"/>
              <a:ext cx="1084" cy="1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24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ARCAS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2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Transmutation economics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SCK</a:t>
              </a: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  <a:sym typeface="Symbol" pitchFamily="18" charset="2"/>
                </a:rPr>
                <a:t>●</a:t>
              </a: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CEN </a:t>
              </a:r>
              <a:b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</a:br>
              <a:r>
                <a:rPr lang="it-IT" sz="1100" b="1" i="1" u="none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(2010-2013)</a:t>
              </a:r>
              <a:endParaRPr lang="it-IT" sz="11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endParaRPr>
            </a:p>
          </p:txBody>
        </p:sp>
      </p:grpSp>
      <p:grpSp>
        <p:nvGrpSpPr>
          <p:cNvPr id="30" name="Group 12"/>
          <p:cNvGrpSpPr>
            <a:grpSpLocks/>
          </p:cNvGrpSpPr>
          <p:nvPr/>
        </p:nvGrpSpPr>
        <p:grpSpPr bwMode="auto">
          <a:xfrm>
            <a:off x="215899" y="4663349"/>
            <a:ext cx="1927226" cy="1235420"/>
            <a:chOff x="2378" y="3000"/>
            <a:chExt cx="1197" cy="921"/>
          </a:xfrm>
        </p:grpSpPr>
        <p:sp>
          <p:nvSpPr>
            <p:cNvPr id="31" name="AutoShape 13"/>
            <p:cNvSpPr>
              <a:spLocks noChangeArrowheads="1"/>
            </p:cNvSpPr>
            <p:nvPr/>
          </p:nvSpPr>
          <p:spPr bwMode="auto">
            <a:xfrm>
              <a:off x="2378" y="3000"/>
              <a:ext cx="1197" cy="912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z="1200" smtClean="0">
                <a:solidFill>
                  <a:srgbClr val="000000"/>
                </a:solidFill>
              </a:endParaRPr>
            </a:p>
          </p:txBody>
        </p:sp>
        <p:sp>
          <p:nvSpPr>
            <p:cNvPr id="32" name="Text Box 14"/>
            <p:cNvSpPr txBox="1">
              <a:spLocks noChangeArrowheads="1"/>
            </p:cNvSpPr>
            <p:nvPr/>
          </p:nvSpPr>
          <p:spPr bwMode="auto">
            <a:xfrm>
              <a:off x="2443" y="3055"/>
              <a:ext cx="1084" cy="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24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MAXSIMA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2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Safety assesment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SCK</a:t>
              </a: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  <a:sym typeface="Symbol" pitchFamily="18" charset="2"/>
                </a:rPr>
                <a:t>●</a:t>
              </a: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CEN</a:t>
              </a:r>
              <a:b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</a:br>
              <a:r>
                <a:rPr lang="it-IT" sz="1100" b="1" i="1" u="none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(2012-2018)</a:t>
              </a:r>
              <a:endParaRPr lang="it-IT" sz="11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endParaRPr>
            </a:p>
          </p:txBody>
        </p:sp>
      </p:grp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909564" y="910500"/>
            <a:ext cx="2072065" cy="1420532"/>
            <a:chOff x="2443" y="3000"/>
            <a:chExt cx="1436" cy="1059"/>
          </a:xfrm>
        </p:grpSpPr>
        <p:sp>
          <p:nvSpPr>
            <p:cNvPr id="26" name="AutoShape 13"/>
            <p:cNvSpPr>
              <a:spLocks noChangeArrowheads="1"/>
            </p:cNvSpPr>
            <p:nvPr/>
          </p:nvSpPr>
          <p:spPr bwMode="auto">
            <a:xfrm>
              <a:off x="2499" y="3000"/>
              <a:ext cx="1307" cy="1033"/>
            </a:xfrm>
            <a:prstGeom prst="foldedCorner">
              <a:avLst>
                <a:gd name="adj" fmla="val 125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fr-FR" sz="1200" smtClean="0">
                <a:solidFill>
                  <a:srgbClr val="000000"/>
                </a:solidFill>
              </a:endParaRPr>
            </a:p>
          </p:txBody>
        </p:sp>
        <p:sp>
          <p:nvSpPr>
            <p:cNvPr id="27" name="Text Box 14"/>
            <p:cNvSpPr txBox="1">
              <a:spLocks noChangeArrowheads="1"/>
            </p:cNvSpPr>
            <p:nvPr/>
          </p:nvSpPr>
          <p:spPr bwMode="auto">
            <a:xfrm>
              <a:off x="2443" y="3055"/>
              <a:ext cx="1436" cy="1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24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MARISA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200" b="1" u="none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Consortium organisation &amp; licensing</a:t>
              </a:r>
            </a:p>
            <a:p>
              <a:pPr marL="9525" indent="-9525" algn="ctr" eaLnBrk="1" hangingPunct="1">
                <a:spcBef>
                  <a:spcPct val="50000"/>
                </a:spcBef>
                <a:buFont typeface="Wingdings" pitchFamily="2" charset="2"/>
                <a:buNone/>
              </a:pP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SCK</a:t>
              </a: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  <a:sym typeface="Symbol" pitchFamily="18" charset="2"/>
                </a:rPr>
                <a:t>●</a:t>
              </a:r>
              <a: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CEN</a:t>
              </a:r>
              <a:br>
                <a:rPr lang="it-IT" sz="1100" b="1" i="1" u="none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</a:br>
              <a:r>
                <a:rPr lang="it-IT" sz="1100" b="1" i="1" u="none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(2013-2016)</a:t>
              </a:r>
              <a:endParaRPr lang="it-IT" sz="11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367" grpId="0" animBg="1"/>
      <p:bldP spid="868369" grpId="0" animBg="1"/>
      <p:bldP spid="8683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Nuclear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wastes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08968" name="Text Box 8"/>
          <p:cNvSpPr txBox="1">
            <a:spLocks noChangeArrowheads="1"/>
          </p:cNvSpPr>
          <p:nvPr/>
        </p:nvSpPr>
        <p:spPr bwMode="auto">
          <a:xfrm>
            <a:off x="0" y="889356"/>
            <a:ext cx="8610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</a:rPr>
              <a:t> 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About 2500 tons 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Spent Nuclear Fuel are produced every year by the 145 reactors of EU</a:t>
            </a:r>
            <a:endParaRPr lang="en-GB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502" r="14885"/>
          <a:stretch>
            <a:fillRect/>
          </a:stretch>
        </p:blipFill>
        <p:spPr bwMode="auto">
          <a:xfrm>
            <a:off x="4656739" y="1364632"/>
            <a:ext cx="5249261" cy="49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5257800" y="6075607"/>
            <a:ext cx="464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u="none" dirty="0" smtClean="0">
                <a:solidFill>
                  <a:srgbClr val="000000"/>
                </a:solidFill>
              </a:rPr>
              <a:t>Activity of High Level Waste remaining after processing of 1 ton of Spent Nuclear Fuel in dependence of time</a:t>
            </a:r>
            <a:endParaRPr lang="fr-FR" sz="1400" i="1" u="none" dirty="0">
              <a:solidFill>
                <a:srgbClr val="000000"/>
              </a:solidFill>
            </a:endParaRPr>
          </a:p>
        </p:txBody>
      </p:sp>
      <p:cxnSp>
        <p:nvCxnSpPr>
          <p:cNvPr id="15" name="Connecteur droit 14"/>
          <p:cNvCxnSpPr/>
          <p:nvPr/>
        </p:nvCxnSpPr>
        <p:spPr bwMode="auto">
          <a:xfrm flipV="1">
            <a:off x="5326743" y="3766457"/>
            <a:ext cx="4546599" cy="24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-1" y="1738444"/>
            <a:ext cx="49856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High Level Wastes represent 0.2% in volume &amp; 95% in </a:t>
            </a:r>
            <a:r>
              <a:rPr lang="en-GB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radiotoxicity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are long-term dominated by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Minor Actinides 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(MA, especially </a:t>
            </a:r>
            <a:r>
              <a:rPr lang="en-GB" u="none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241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48600" y="3495693"/>
            <a:ext cx="20791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u="none" dirty="0" smtClean="0">
                <a:solidFill>
                  <a:srgbClr val="C00000"/>
                </a:solidFill>
              </a:rPr>
              <a:t>Initial Uranium ore</a:t>
            </a:r>
            <a:endParaRPr lang="fr-FR" sz="1400" b="1" i="1" u="none" dirty="0">
              <a:solidFill>
                <a:srgbClr val="C0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-1" y="3197129"/>
            <a:ext cx="52033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Reference solution for HLW management = long-term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geological disposals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t="9802" b="21881"/>
          <a:stretch>
            <a:fillRect/>
          </a:stretch>
        </p:blipFill>
        <p:spPr bwMode="auto">
          <a:xfrm>
            <a:off x="429985" y="3929742"/>
            <a:ext cx="3880758" cy="212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0" y="6086495"/>
            <a:ext cx="4680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u="none" dirty="0" smtClean="0">
                <a:solidFill>
                  <a:srgbClr val="000000"/>
                </a:solidFill>
              </a:rPr>
              <a:t>The Yucca Mountain Nuclear Waste Repository (USA)</a:t>
            </a:r>
            <a:br>
              <a:rPr lang="en-US" sz="1400" i="1" u="none" dirty="0" smtClean="0">
                <a:solidFill>
                  <a:srgbClr val="000000"/>
                </a:solidFill>
              </a:rPr>
            </a:br>
            <a:r>
              <a:rPr lang="en-US" sz="1400" i="1" u="none" dirty="0" smtClean="0">
                <a:solidFill>
                  <a:srgbClr val="000000"/>
                </a:solidFill>
              </a:rPr>
              <a:t> project de-funded in 2011</a:t>
            </a:r>
            <a:endParaRPr lang="fr-FR" sz="1400" i="1" u="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68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ChangeArrowheads="1"/>
          </p:cNvSpPr>
          <p:nvPr/>
        </p:nvSpPr>
        <p:spPr bwMode="auto">
          <a:xfrm>
            <a:off x="287078" y="1485759"/>
            <a:ext cx="9276022" cy="4339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457200" indent="-457200"/>
            <a:endParaRPr lang="fr-FR" sz="3600" b="1" u="none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/>
            <a:endParaRPr lang="fr-FR" sz="3600" b="1" u="none" dirty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fr-FR" sz="3200" b="1" u="none" dirty="0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The MYRRHA </a:t>
            </a:r>
            <a:r>
              <a:rPr lang="fr-FR" sz="3200" b="1" u="none" dirty="0" err="1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linac</a:t>
            </a:r>
            <a:r>
              <a:rPr lang="fr-FR" sz="3200" b="1" u="none" dirty="0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 concept</a:t>
            </a:r>
          </a:p>
          <a:p>
            <a:pPr marL="457200" lvl="0" indent="-457200">
              <a:buFontTx/>
              <a:buAutoNum type="arabicPeriod"/>
            </a:pPr>
            <a:endParaRPr lang="fr-FR" sz="3200" b="1" u="none" dirty="0" smtClean="0">
              <a:solidFill>
                <a:srgbClr val="FFFFFF"/>
              </a:solidFill>
              <a:effectLst>
                <a:outerShdw blurRad="76200" dist="88900" algn="l" rotWithShape="0">
                  <a:srgbClr val="006DDA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r-FR" sz="4400" b="1" u="none" dirty="0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Main MAX </a:t>
            </a:r>
            <a:r>
              <a:rPr lang="en-US" sz="4400" b="1" u="none" dirty="0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achievements</a:t>
            </a:r>
          </a:p>
          <a:p>
            <a:pPr marL="457200" lvl="0" indent="-457200">
              <a:buFontTx/>
              <a:buAutoNum type="arabicPeriod"/>
            </a:pPr>
            <a:endParaRPr lang="fr-FR" sz="3200" b="1" u="none" dirty="0" smtClean="0">
              <a:solidFill>
                <a:srgbClr val="FFFFFF"/>
              </a:solidFill>
              <a:effectLst>
                <a:outerShdw blurRad="76200" dist="88900" algn="l" rotWithShape="0">
                  <a:srgbClr val="146AB2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r-FR" sz="3200" b="1" u="none" dirty="0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MYRTE WP2 objectives &amp; organisation</a:t>
            </a:r>
          </a:p>
          <a:p>
            <a:pPr marL="457200" indent="-457200"/>
            <a:endParaRPr lang="fr-FR" sz="3200" b="1" u="none" dirty="0" smtClean="0">
              <a:solidFill>
                <a:schemeClr val="bg1"/>
              </a:solidFill>
              <a:effectLst>
                <a:outerShdw blurRad="76200" dist="88900" algn="l" rotWithShape="0">
                  <a:srgbClr val="146AB2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pic>
        <p:nvPicPr>
          <p:cNvPr id="7" name="Picture 10" descr="http://ec.europa.eu/digital-agenda/sites/digital-agenda/files/newsroom/horizon2020_0_5682_1.jpg"/>
          <p:cNvPicPr>
            <a:picLocks noChangeAspect="1" noChangeArrowheads="1"/>
          </p:cNvPicPr>
          <p:nvPr/>
        </p:nvPicPr>
        <p:blipFill>
          <a:blip r:embed="rId3" cstate="print"/>
          <a:srcRect t="11712" b="33631"/>
          <a:stretch>
            <a:fillRect/>
          </a:stretch>
        </p:blipFill>
        <p:spPr bwMode="auto">
          <a:xfrm>
            <a:off x="6972300" y="0"/>
            <a:ext cx="2933700" cy="898727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</p:pic>
      <p:pic>
        <p:nvPicPr>
          <p:cNvPr id="8" name="Picture 14" descr="https://pbs.twimg.com/profile_images/454552902703407104/STojf5W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5" cstate="print"/>
          <a:srcRect t="7005" r="12073"/>
          <a:stretch>
            <a:fillRect/>
          </a:stretch>
        </p:blipFill>
        <p:spPr bwMode="auto">
          <a:xfrm>
            <a:off x="1330136" y="0"/>
            <a:ext cx="5756465" cy="918382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11" name="Connecteur droit 10"/>
          <p:cNvCxnSpPr/>
          <p:nvPr/>
        </p:nvCxnSpPr>
        <p:spPr bwMode="auto">
          <a:xfrm flipV="1">
            <a:off x="967014" y="904875"/>
            <a:ext cx="8926286" cy="4082"/>
          </a:xfrm>
          <a:prstGeom prst="line">
            <a:avLst/>
          </a:prstGeom>
          <a:ln w="22225">
            <a:headEnd type="none" w="sm" len="sm"/>
            <a:tailEnd type="none" w="sm" len="sm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2748" y="2447925"/>
            <a:ext cx="4594677" cy="411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070092" y="2036105"/>
            <a:ext cx="3485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96969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hlinkClick r:id="rId3" action="ppaction://hlinkfile"/>
              </a:rPr>
              <a:t>http://ipnweb.in2p3.fr/MAX/</a:t>
            </a:r>
            <a:endParaRPr lang="fr-FR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96969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2102" y="3773212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t="26217" b="19277"/>
          <a:stretch>
            <a:fillRect/>
          </a:stretch>
        </p:blipFill>
        <p:spPr bwMode="auto">
          <a:xfrm>
            <a:off x="658111" y="5676456"/>
            <a:ext cx="1365492" cy="74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 t="30910" b="33636"/>
          <a:stretch>
            <a:fillRect/>
          </a:stretch>
        </p:blipFill>
        <p:spPr bwMode="auto">
          <a:xfrm>
            <a:off x="4397493" y="4982054"/>
            <a:ext cx="1478767" cy="52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 t="17415" b="12971"/>
          <a:stretch>
            <a:fillRect/>
          </a:stretch>
        </p:blipFill>
        <p:spPr bwMode="auto">
          <a:xfrm>
            <a:off x="1845174" y="4772689"/>
            <a:ext cx="1237158" cy="86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2614" y="3837024"/>
            <a:ext cx="947498" cy="94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7827" y="5495702"/>
            <a:ext cx="947278" cy="94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52455" y="3848637"/>
            <a:ext cx="839972" cy="83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print"/>
          <a:srcRect t="10606"/>
          <a:stretch>
            <a:fillRect/>
          </a:stretch>
        </p:blipFill>
        <p:spPr bwMode="auto">
          <a:xfrm>
            <a:off x="3288329" y="4774463"/>
            <a:ext cx="1035135" cy="925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 cstate="print"/>
          <a:srcRect t="28546" b="16570"/>
          <a:stretch>
            <a:fillRect/>
          </a:stretch>
        </p:blipFill>
        <p:spPr bwMode="auto">
          <a:xfrm>
            <a:off x="3084103" y="5718988"/>
            <a:ext cx="1143000" cy="62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 cstate="print"/>
          <a:srcRect b="16202"/>
          <a:stretch>
            <a:fillRect/>
          </a:stretch>
        </p:blipFill>
        <p:spPr bwMode="auto">
          <a:xfrm>
            <a:off x="4285585" y="5509663"/>
            <a:ext cx="1143000" cy="9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3350" y="3771900"/>
            <a:ext cx="1681937" cy="168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47625" y="806561"/>
            <a:ext cx="9715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Goal</a:t>
            </a:r>
            <a:r>
              <a:rPr lang="fr-FR" sz="2400" b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2400" b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deliver a consolidated reference layout of the MYRRHA </a:t>
            </a:r>
            <a:r>
              <a:rPr lang="en-US" sz="2400" b="1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en-US" sz="2400" b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br>
              <a:rPr lang="en-US" sz="2400" b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4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with sufficient detail and adequate level of confidence in order to initiate </a:t>
            </a:r>
            <a:br>
              <a:rPr lang="en-US" sz="24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4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 2015 its engineering design and subsequent construction phase</a:t>
            </a:r>
            <a:endParaRPr lang="fr-FR" sz="2400" u="none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0" y="0"/>
            <a:ext cx="65627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1214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The MAX project (2011-2014)</a:t>
            </a:r>
            <a:endParaRPr kumimoji="0" lang="fr-FR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00015" y="2387710"/>
            <a:ext cx="1949124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11 </a:t>
            </a:r>
            <a:r>
              <a:rPr lang="fr-FR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partners</a:t>
            </a:r>
            <a:endParaRPr lang="fr-FR" u="none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fr-FR" u="none" dirty="0" smtClean="0">
                <a:solidFill>
                  <a:srgbClr val="000000"/>
                </a:solidFill>
                <a:latin typeface="Times New Roman"/>
                <a:cs typeface="Times New Roman"/>
              </a:rPr>
              <a:t>~ </a:t>
            </a:r>
            <a:r>
              <a:rPr lang="fr-FR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 M€ total </a:t>
            </a:r>
            <a:r>
              <a:rPr lang="fr-FR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cost</a:t>
            </a:r>
            <a:endParaRPr lang="fr-FR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u="none" dirty="0" smtClean="0">
                <a:solidFill>
                  <a:srgbClr val="000000"/>
                </a:solidFill>
                <a:latin typeface="Times New Roman"/>
                <a:cs typeface="Times New Roman"/>
              </a:rPr>
              <a:t>~ </a:t>
            </a:r>
            <a:r>
              <a:rPr lang="fr-FR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10 people FTE</a:t>
            </a:r>
            <a:endParaRPr lang="fr-FR" u="none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6199" y="1991134"/>
            <a:ext cx="342900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800" u="none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WP1: Global </a:t>
            </a:r>
            <a:r>
              <a:rPr lang="fr-FR" sz="1800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accelerator</a:t>
            </a: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design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WP2: </a:t>
            </a:r>
            <a:r>
              <a:rPr lang="fr-FR" sz="1800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Injector</a:t>
            </a: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developments</a:t>
            </a:r>
            <a:endParaRPr lang="fr-FR" sz="18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WP3: Main </a:t>
            </a:r>
            <a:r>
              <a:rPr lang="fr-FR" sz="1800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developments</a:t>
            </a:r>
            <a:endParaRPr lang="fr-FR" sz="1800" u="none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sz="1800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WP4: System optimisation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WP1 – Global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accelerator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design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9" name="Picture 18" descr="IPN_gif64trans_L200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350" y="5696987"/>
            <a:ext cx="1143675" cy="669736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4355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 t="17415" b="12971"/>
          <a:stretch>
            <a:fillRect/>
          </a:stretch>
        </p:blipFill>
        <p:spPr bwMode="auto">
          <a:xfrm>
            <a:off x="2188045" y="5686425"/>
            <a:ext cx="123143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64638" y="5619750"/>
            <a:ext cx="845512" cy="84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s://encrypted-tbn1.gstatic.com/images?q=tbn:ANd9GcRI2_Ydvm9MB31xCdmggfq-nPtXfj-Aq68LD6XN7MdSai4D1g8Rq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9126" y="5772150"/>
            <a:ext cx="1287535" cy="615950"/>
          </a:xfrm>
          <a:prstGeom prst="rect">
            <a:avLst/>
          </a:prstGeom>
          <a:noFill/>
        </p:spPr>
      </p:pic>
      <p:pic>
        <p:nvPicPr>
          <p:cNvPr id="18" name="Picture 5" descr="http://lpsc.in2p3.fr/images/Support_activites_scientifiques/Mecanique/MYRRHA%20LEBT-20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33368" y="1396999"/>
            <a:ext cx="4151932" cy="3403601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52696">
            <a:off x="2690727" y="2351805"/>
            <a:ext cx="7002207" cy="146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0" cstate="print"/>
          <a:srcRect b="11996"/>
          <a:stretch>
            <a:fillRect/>
          </a:stretch>
        </p:blipFill>
        <p:spPr bwMode="auto">
          <a:xfrm>
            <a:off x="3499338" y="2085708"/>
            <a:ext cx="6317762" cy="289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1" cstate="print"/>
          <a:srcRect t="5967"/>
          <a:stretch>
            <a:fillRect/>
          </a:stretch>
        </p:blipFill>
        <p:spPr bwMode="auto">
          <a:xfrm>
            <a:off x="4040233" y="1974851"/>
            <a:ext cx="5840367" cy="30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523" y="933859"/>
            <a:ext cx="849947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US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Production of a reference design for the whole MYRRHA accelerator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LEBT, together w/ MARISA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(presently under construction by SCK+LPSC)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RFQ + CH booster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(incl. several improved versions)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MEBT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(conceptual design)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Main SRF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linac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(incl. fault-tolerance capabilities)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HEBT, from CDT inputs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(ISOL deviation + reactor interface)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Definition of beam time structure &amp; power control strategy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/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 cstate="print"/>
          <a:srcRect b="4685"/>
          <a:stretch>
            <a:fillRect/>
          </a:stretch>
        </p:blipFill>
        <p:spPr bwMode="auto">
          <a:xfrm>
            <a:off x="4267200" y="1647631"/>
            <a:ext cx="5588000" cy="333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07831" y="2590800"/>
            <a:ext cx="6598169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WP1 – Global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accelerator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design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9" name="Picture 18" descr="IPN_gif64trans_L200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350" y="5696987"/>
            <a:ext cx="1143675" cy="669736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4355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 t="17415" b="12971"/>
          <a:stretch>
            <a:fillRect/>
          </a:stretch>
        </p:blipFill>
        <p:spPr bwMode="auto">
          <a:xfrm>
            <a:off x="2188045" y="5686425"/>
            <a:ext cx="123143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64638" y="5619750"/>
            <a:ext cx="845512" cy="84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s://encrypted-tbn1.gstatic.com/images?q=tbn:ANd9GcRI2_Ydvm9MB31xCdmggfq-nPtXfj-Aq68LD6XN7MdSai4D1g8Rq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9126" y="5772150"/>
            <a:ext cx="1287535" cy="615950"/>
          </a:xfrm>
          <a:prstGeom prst="rect">
            <a:avLst/>
          </a:prstGeom>
          <a:noFill/>
        </p:spPr>
      </p:pic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0" y="873534"/>
            <a:ext cx="98298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MYRRHA </a:t>
            </a:r>
            <a:r>
              <a:rPr lang="en-GB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linac</a:t>
            </a: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GB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</a:t>
            </a:r>
            <a:r>
              <a:rPr lang="en-US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nternational</a:t>
            </a:r>
            <a:r>
              <a:rPr lang="en-US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review (Brussels, Nov. 2012)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Very encouraging feedback, list of very valuable recommendations 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/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0" y="1911759"/>
            <a:ext cx="52578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Consolidation of the</a:t>
            </a:r>
            <a:r>
              <a:rPr lang="en-US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reference design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Beam dynamics benchmarking activities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Beam simulations from source to target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Monte Carlo error studies (incl. fault compensation cases)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Longitudinal acceptance is the key point for beam loss control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Compensation schemes should be slightly less aggressive (i.e. involving more cavities)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8" name="Image 2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13400" y="1676400"/>
            <a:ext cx="3746500" cy="1930400"/>
          </a:xfrm>
          <a:prstGeom prst="rect">
            <a:avLst/>
          </a:prstGeom>
        </p:spPr>
      </p:pic>
      <p:pic>
        <p:nvPicPr>
          <p:cNvPr id="29" name="Image 2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651501" y="3530599"/>
            <a:ext cx="3365499" cy="1701801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40399" y="5298428"/>
            <a:ext cx="3870325" cy="43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5398" y="5226459"/>
            <a:ext cx="98298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Assessments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of the MYRRHA buildings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layout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endParaRPr lang="en-US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D:\Podlech\PROJEKTE\FRANZ\CH-Rebuncher\2015\20150227_FRANZ_CH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1900" y="2818995"/>
            <a:ext cx="4749800" cy="3289705"/>
          </a:xfrm>
          <a:prstGeom prst="rect">
            <a:avLst/>
          </a:prstGeom>
          <a:noFill/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521" y="933859"/>
            <a:ext cx="784860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R&amp;D on the MYRRHA 176 MHz RFQ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4-rod 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w/ technology choices optimized for reliable CW operation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Fabrication and successful high-power RF test of a short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prototype </a:t>
            </a:r>
            <a:r>
              <a:rPr lang="en-US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→ 116 kW/m</a:t>
            </a:r>
            <a:endParaRPr lang="en-US" sz="1600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of the 4m-long MYRRHA RFQ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US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–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Injector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developments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6475" y="54483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 t="17415" b="12971"/>
          <a:stretch>
            <a:fillRect/>
          </a:stretch>
        </p:blipFill>
        <p:spPr bwMode="auto">
          <a:xfrm>
            <a:off x="597370" y="5581650"/>
            <a:ext cx="123143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6" cstate="print"/>
          <a:srcRect t="28546" b="16570"/>
          <a:stretch>
            <a:fillRect/>
          </a:stretch>
        </p:blipFill>
        <p:spPr bwMode="auto">
          <a:xfrm>
            <a:off x="3817528" y="5699938"/>
            <a:ext cx="1143000" cy="62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Grafik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r="6384"/>
          <a:stretch/>
        </p:blipFill>
        <p:spPr>
          <a:xfrm>
            <a:off x="4505325" y="2228849"/>
            <a:ext cx="5400675" cy="3455408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220" y="1333500"/>
            <a:ext cx="4070780" cy="272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 descr="D:\Podlech\PROJEKTE\325MHz_CH\Kaltmessungen\Mai2014\325MHzCH_Ea_Q0_072014_NeueKalibrierung.png"/>
          <p:cNvPicPr>
            <a:picLocks noChangeAspect="1" noChangeArrowheads="1"/>
          </p:cNvPicPr>
          <p:nvPr/>
        </p:nvPicPr>
        <p:blipFill>
          <a:blip r:embed="rId9" cstate="print"/>
          <a:srcRect l="5110" t="7919" r="11405" b="4501"/>
          <a:stretch>
            <a:fillRect/>
          </a:stretch>
        </p:blipFill>
        <p:spPr bwMode="auto">
          <a:xfrm>
            <a:off x="5156200" y="3081668"/>
            <a:ext cx="4749800" cy="3496932"/>
          </a:xfrm>
          <a:prstGeom prst="rect">
            <a:avLst/>
          </a:prstGeom>
          <a:noFill/>
        </p:spPr>
      </p:pic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8575" y="3286534"/>
            <a:ext cx="784860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R&amp;D on the MYRRHA CH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cavities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NC and SC CH cavity design 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incl. ancillaries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Fabrication of a NC 5-gap CH-prototype</a:t>
            </a:r>
            <a:endParaRPr lang="en-US" sz="1600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Fabrication and successful tests of a SC 7-gap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CH-prototype </a:t>
            </a:r>
            <a:r>
              <a:rPr lang="en-US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→ 14 MV/m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US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2" name="Picture 2" descr="D:\Podlech\BILDER\325MHz_CH\Messungen\Kaltmessungen\Dezember2012\L1040796.JPG"/>
          <p:cNvPicPr>
            <a:picLocks noChangeAspect="1" noChangeArrowheads="1"/>
          </p:cNvPicPr>
          <p:nvPr/>
        </p:nvPicPr>
        <p:blipFill>
          <a:blip r:embed="rId10" cstate="print"/>
          <a:srcRect t="27972"/>
          <a:stretch>
            <a:fillRect/>
          </a:stretch>
        </p:blipFill>
        <p:spPr bwMode="auto">
          <a:xfrm>
            <a:off x="7648214" y="850900"/>
            <a:ext cx="2206985" cy="288448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1726" y="1359250"/>
            <a:ext cx="3695700" cy="221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Image 22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8864" y="1286727"/>
            <a:ext cx="4467136" cy="4348439"/>
          </a:xfrm>
          <a:prstGeom prst="rect">
            <a:avLst/>
          </a:prstGeom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521" y="883059"/>
            <a:ext cx="8982079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R&amp;D on the MYRRHA 352 MHz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Spoke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cryomodule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of the MYRRHA spoke 2-gap cavity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incl. call for tender for 2 prototypes (presently in fabrication)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Detailed design of the MYRRHA spoke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cryomodule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incl. engineering drawings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US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WP3 – Main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linac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developments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1540" y="1323975"/>
            <a:ext cx="3826835" cy="399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C:\Users\marouan\Desktop\01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22" y="1404763"/>
            <a:ext cx="3231928" cy="378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75" y="3723162"/>
            <a:ext cx="3762375" cy="2407920"/>
          </a:xfrm>
          <a:prstGeom prst="rect">
            <a:avLst/>
          </a:prstGeom>
          <a:ln>
            <a:noFill/>
          </a:ln>
        </p:spPr>
      </p:pic>
      <p:pic>
        <p:nvPicPr>
          <p:cNvPr id="28" name="Picture 18" descr="IPN_gif64trans_L200px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250" y="5820812"/>
            <a:ext cx="1143675" cy="669736"/>
          </a:xfrm>
          <a:prstGeom prst="rect">
            <a:avLst/>
          </a:prstGeom>
          <a:noFill/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9" cstate="print"/>
          <a:srcRect t="13974" b="12917"/>
          <a:stretch>
            <a:fillRect/>
          </a:stretch>
        </p:blipFill>
        <p:spPr bwMode="auto">
          <a:xfrm>
            <a:off x="3181776" y="5819775"/>
            <a:ext cx="99017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0"/>
          <p:cNvPicPr>
            <a:picLocks noChangeAspect="1" noChangeArrowheads="1"/>
          </p:cNvPicPr>
          <p:nvPr/>
        </p:nvPicPr>
        <p:blipFill>
          <a:blip r:embed="rId10" cstate="print"/>
          <a:srcRect t="10606" b="12651"/>
          <a:stretch>
            <a:fillRect/>
          </a:stretch>
        </p:blipFill>
        <p:spPr bwMode="auto">
          <a:xfrm>
            <a:off x="1726229" y="5691679"/>
            <a:ext cx="1159846" cy="89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https://encrypted-tbn1.gstatic.com/images?q=tbn:ANd9GcRI2_Ydvm9MB31xCdmggfq-nPtXfj-Aq68LD6XN7MdSai4D1g8Rqw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32302" y="5928128"/>
            <a:ext cx="1120774" cy="536172"/>
          </a:xfrm>
          <a:prstGeom prst="rect">
            <a:avLst/>
          </a:prstGeom>
          <a:noFill/>
        </p:spPr>
      </p:pic>
      <p:pic>
        <p:nvPicPr>
          <p:cNvPr id="38" name="Picture 5" descr="C:\Users\administrator\Downloads\20130910_12004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02377" y="1457324"/>
            <a:ext cx="3555998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0" y="2870609"/>
            <a:ext cx="99060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R&amp;D on 704 MHz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elliptical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cavities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High-power commissioning of the test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cryomodule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w/ 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Symbol"/>
              </a:rPr>
              <a:t>=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0.5 5-cell cavity, 80kW IOT, @2K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Development and test of an innovative control system </a:t>
            </a:r>
            <a:endParaRPr lang="en-US" sz="1600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Main sequences of the fault recovery scenario tested, incl. LLRF + </a:t>
            </a:r>
            <a:r>
              <a:rPr lang="en-US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pizo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-based CTS + ADEX smart control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Low-beta elliptical cavities are too soft mechanically -&gt; might be replaced by ESS-type spoke cavities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Assessments on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multipacting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2075" y="3277453"/>
            <a:ext cx="5876925" cy="238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4478" y="3232149"/>
            <a:ext cx="4441522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520" y="933859"/>
            <a:ext cx="9896479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Reliability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analysis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Development of a reliability model of the SNS accelerator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&amp; benchmark w/ SNS logbook data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Development of the MYRRHA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linac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reliability model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Diagnostics and C&amp;C must be designed with increased reliability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We expect 13 compensation events per 3-month cycle -&gt; the 30% margin on RF power could be lowered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WP4 – System optimisation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t="10909" b="16364"/>
          <a:stretch>
            <a:fillRect/>
          </a:stretch>
        </p:blipFill>
        <p:spPr bwMode="auto">
          <a:xfrm>
            <a:off x="7239000" y="5734050"/>
            <a:ext cx="1047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0" y="3327809"/>
            <a:ext cx="784860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R&amp;D on 700 MHz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solid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-state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amplifiers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of a 32kW SSPA for MYRRHA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Development &amp; test of a 800W elementary module</a:t>
            </a:r>
            <a:endParaRPr lang="en-US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0" y="4775609"/>
            <a:ext cx="9105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Conceptual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of the MYRRHA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cryogenic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plant &amp;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choice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of 2K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operation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0" y="5274084"/>
            <a:ext cx="78486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Main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lessons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learned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from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the GUINEVERE ADS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operation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analysis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6" cstate="print"/>
          <a:srcRect t="26217" b="19277"/>
          <a:stretch>
            <a:fillRect/>
          </a:stretch>
        </p:blipFill>
        <p:spPr bwMode="auto">
          <a:xfrm>
            <a:off x="143760" y="5714556"/>
            <a:ext cx="1468719" cy="80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7" cstate="print"/>
          <a:srcRect t="30910" b="33636"/>
          <a:stretch>
            <a:fillRect/>
          </a:stretch>
        </p:blipFill>
        <p:spPr bwMode="auto">
          <a:xfrm>
            <a:off x="3543300" y="5753579"/>
            <a:ext cx="1911613" cy="67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8" cstate="print"/>
          <a:srcRect t="26298" b="32869"/>
          <a:stretch>
            <a:fillRect/>
          </a:stretch>
        </p:blipFill>
        <p:spPr bwMode="auto">
          <a:xfrm>
            <a:off x="1875759" y="5753100"/>
            <a:ext cx="1469571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8" descr="IPN_gif64trans_L200px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77900" y="5800724"/>
            <a:ext cx="1073516" cy="628651"/>
          </a:xfrm>
          <a:prstGeom prst="rect">
            <a:avLst/>
          </a:prstGeom>
          <a:noFill/>
        </p:spPr>
      </p:pic>
      <p:pic>
        <p:nvPicPr>
          <p:cNvPr id="32" name="Picture 2" descr="https://encrypted-tbn1.gstatic.com/images?q=tbn:ANd9GcRI2_Ydvm9MB31xCdmggfq-nPtXfj-Aq68LD6XN7MdSai4D1g8Rq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08652" y="5870978"/>
            <a:ext cx="1120774" cy="53617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MAX final report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is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available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on http://ipnwww.in2p3.fr/MAX 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8700" y="838200"/>
            <a:ext cx="695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Connecteur droit avec flèche 32"/>
          <p:cNvCxnSpPr/>
          <p:nvPr/>
        </p:nvCxnSpPr>
        <p:spPr bwMode="auto">
          <a:xfrm flipH="1">
            <a:off x="6337300" y="4584700"/>
            <a:ext cx="2019300" cy="81280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ChangeArrowheads="1"/>
          </p:cNvSpPr>
          <p:nvPr/>
        </p:nvSpPr>
        <p:spPr bwMode="auto">
          <a:xfrm>
            <a:off x="287080" y="1660747"/>
            <a:ext cx="8323520" cy="41242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457200" indent="-457200"/>
            <a:endParaRPr lang="fr-FR" sz="3600" b="1" u="none" dirty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fr-FR" sz="2400" b="1" u="none" dirty="0">
              <a:solidFill>
                <a:srgbClr val="FFFFFF"/>
              </a:solidFill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3200" b="1" u="none" dirty="0" smtClean="0">
                <a:solidFill>
                  <a:srgbClr val="FFFFFF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The MYRRHA </a:t>
            </a:r>
            <a:r>
              <a:rPr lang="en-US" sz="3200" b="1" u="none" dirty="0" err="1" smtClean="0">
                <a:solidFill>
                  <a:srgbClr val="FFFFFF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linac</a:t>
            </a:r>
            <a:r>
              <a:rPr lang="en-US" sz="3200" b="1" u="none" dirty="0" smtClean="0">
                <a:solidFill>
                  <a:srgbClr val="FFFFFF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 concept</a:t>
            </a:r>
          </a:p>
          <a:p>
            <a:pPr marL="457200" indent="-457200">
              <a:buFontTx/>
              <a:buAutoNum type="arabicPeriod"/>
            </a:pPr>
            <a:r>
              <a:rPr lang="en-US" sz="3200" b="1" u="none" dirty="0" smtClean="0">
                <a:solidFill>
                  <a:srgbClr val="FFFFFF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Main MAX achievements</a:t>
            </a:r>
          </a:p>
          <a:p>
            <a:pPr marL="457200" lvl="0" indent="-457200">
              <a:buFontTx/>
              <a:buAutoNum type="arabicPeriod"/>
            </a:pPr>
            <a:endParaRPr lang="en-US" sz="3200" b="1" u="none" dirty="0" smtClean="0">
              <a:solidFill>
                <a:srgbClr val="FFFFFF"/>
              </a:solidFill>
              <a:effectLst>
                <a:outerShdw blurRad="76200" dist="88900" algn="l" rotWithShape="0">
                  <a:srgbClr val="146AB2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4400" b="1" u="none" dirty="0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MYRTE WP2 objectives &amp; </a:t>
            </a:r>
            <a:r>
              <a:rPr lang="en-US" sz="4400" b="1" u="none" dirty="0" err="1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organisation</a:t>
            </a:r>
            <a:endParaRPr lang="en-US" sz="3200" b="1" u="none" dirty="0" smtClean="0">
              <a:solidFill>
                <a:srgbClr val="FFFFFF"/>
              </a:solidFill>
              <a:effectLst>
                <a:outerShdw blurRad="76200" dist="88900" algn="l" rotWithShape="0">
                  <a:srgbClr val="146AB2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/>
            <a:endParaRPr lang="en-US" sz="1800" b="1" u="none" dirty="0">
              <a:solidFill>
                <a:srgbClr val="9696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7" name="Picture 10" descr="http://ec.europa.eu/digital-agenda/sites/digital-agenda/files/newsroom/horizon2020_0_5682_1.jpg"/>
          <p:cNvPicPr>
            <a:picLocks noChangeAspect="1" noChangeArrowheads="1"/>
          </p:cNvPicPr>
          <p:nvPr/>
        </p:nvPicPr>
        <p:blipFill>
          <a:blip r:embed="rId3" cstate="print"/>
          <a:srcRect t="11712" b="33631"/>
          <a:stretch>
            <a:fillRect/>
          </a:stretch>
        </p:blipFill>
        <p:spPr bwMode="auto">
          <a:xfrm>
            <a:off x="6972300" y="0"/>
            <a:ext cx="2933700" cy="898727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</p:pic>
      <p:pic>
        <p:nvPicPr>
          <p:cNvPr id="8" name="Picture 14" descr="https://pbs.twimg.com/profile_images/454552902703407104/STojf5W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 cstate="print"/>
          <a:srcRect t="7005" r="12073"/>
          <a:stretch>
            <a:fillRect/>
          </a:stretch>
        </p:blipFill>
        <p:spPr bwMode="auto">
          <a:xfrm>
            <a:off x="1330136" y="0"/>
            <a:ext cx="5756465" cy="918382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10" name="Connecteur droit 9"/>
          <p:cNvCxnSpPr/>
          <p:nvPr/>
        </p:nvCxnSpPr>
        <p:spPr bwMode="auto">
          <a:xfrm flipV="1">
            <a:off x="967014" y="904875"/>
            <a:ext cx="8926286" cy="4082"/>
          </a:xfrm>
          <a:prstGeom prst="line">
            <a:avLst/>
          </a:prstGeom>
          <a:ln w="22225">
            <a:headEnd type="none" w="sm" len="sm"/>
            <a:tailEnd type="none" w="sm" len="sm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The MYRTE project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" y="1014413"/>
            <a:ext cx="880110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Motivation for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Partitioning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&amp; Transmutation</a:t>
            </a:r>
          </a:p>
        </p:txBody>
      </p:sp>
      <p:sp>
        <p:nvSpPr>
          <p:cNvPr id="12" name="Sous-titr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925811"/>
            <a:ext cx="990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Partitioning &amp; Transmutation (P&amp;T) strategy: 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reduce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radiotoxicity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volume and heat loads of long-lived nuclear wastes (MA) before geological storage</a:t>
            </a:r>
            <a:endParaRPr lang="en-GB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5558" t="21292" r="2917" b="6740"/>
          <a:stretch>
            <a:fillRect/>
          </a:stretch>
        </p:blipFill>
        <p:spPr bwMode="auto">
          <a:xfrm>
            <a:off x="763315" y="1752719"/>
            <a:ext cx="7879942" cy="464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7311655" y="6307132"/>
            <a:ext cx="2594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H. Aït </a:t>
            </a:r>
            <a:r>
              <a:rPr lang="fr-FR" sz="1400" i="1" u="none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Abderrahim</a:t>
            </a:r>
            <a:r>
              <a:rPr lang="fr-FR" sz="1400" i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(SCK•CEN)</a:t>
            </a:r>
            <a:endParaRPr lang="fr-FR" sz="1400" i="1" u="none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342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MYRTE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overview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" y="1063624"/>
            <a:ext cx="9484325" cy="521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MYRTE WP2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overview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20131" y="3206247"/>
            <a:ext cx="7594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13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partners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4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research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institutes (</a:t>
            </a:r>
            <a:r>
              <a:rPr lang="fr-FR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CNRS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SCK*CEN, </a:t>
            </a:r>
            <a:r>
              <a:rPr lang="fr-FR" sz="1600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CERN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CEA) for a total of 206 pm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2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universities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(IAP, </a:t>
            </a:r>
            <a:r>
              <a:rPr lang="fr-FR" sz="1600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U. Darmstadt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) for a total of 39 pm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7 SME &amp; industries (ACS, ADEX, EA, </a:t>
            </a:r>
            <a:r>
              <a:rPr lang="fr-FR" sz="1600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IBA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</a:t>
            </a:r>
            <a:r>
              <a:rPr lang="fr-FR" sz="1600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COSYLAB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TED, </a:t>
            </a:r>
            <a:r>
              <a:rPr lang="fr-FR" sz="1600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NTG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) for a total of 104 pm</a:t>
            </a:r>
            <a:endParaRPr lang="fr-FR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Overall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budget: 5.3 M€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 349 pm over 4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years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(about 8 FTE)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 1760 k€ for consumables and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travels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EC contribution: 4.0 M€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334" y="913191"/>
            <a:ext cx="7239603" cy="214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6069" y="1933579"/>
            <a:ext cx="1105956" cy="110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 t="26217" b="19277"/>
          <a:stretch>
            <a:fillRect/>
          </a:stretch>
        </p:blipFill>
        <p:spPr bwMode="auto">
          <a:xfrm>
            <a:off x="7069624" y="4840995"/>
            <a:ext cx="1498643" cy="81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 t="17415" b="12971"/>
          <a:stretch>
            <a:fillRect/>
          </a:stretch>
        </p:blipFill>
        <p:spPr bwMode="auto">
          <a:xfrm>
            <a:off x="8593308" y="2063978"/>
            <a:ext cx="1276711" cy="888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/>
          <a:srcRect t="13918" b="11355"/>
          <a:stretch>
            <a:fillRect/>
          </a:stretch>
        </p:blipFill>
        <p:spPr bwMode="auto">
          <a:xfrm>
            <a:off x="7000876" y="5615443"/>
            <a:ext cx="1284240" cy="95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95660" y="3038149"/>
            <a:ext cx="829734" cy="829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9" cstate="print"/>
          <a:srcRect t="29476" b="31454"/>
          <a:stretch>
            <a:fillRect/>
          </a:stretch>
        </p:blipFill>
        <p:spPr bwMode="auto">
          <a:xfrm>
            <a:off x="5335001" y="4856989"/>
            <a:ext cx="1513475" cy="59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5" descr="cnrsin2p3ok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02601" y="968172"/>
            <a:ext cx="1456267" cy="826398"/>
          </a:xfrm>
          <a:prstGeom prst="rect">
            <a:avLst/>
          </a:prstGeom>
          <a:noFill/>
        </p:spPr>
      </p:pic>
      <p:pic>
        <p:nvPicPr>
          <p:cNvPr id="93186" name="Picture 2" descr="http://www.ict-slovenia.net/eng/images/stories/clani/cosylab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7369" y="4019845"/>
            <a:ext cx="2025650" cy="495537"/>
          </a:xfrm>
          <a:prstGeom prst="rect">
            <a:avLst/>
          </a:prstGeom>
          <a:noFill/>
        </p:spPr>
      </p:pic>
      <p:pic>
        <p:nvPicPr>
          <p:cNvPr id="93188" name="Picture 4" descr="http://www.iba-worldwide.com/assets/img/logo-iba-med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800043" y="3154370"/>
            <a:ext cx="902759" cy="624409"/>
          </a:xfrm>
          <a:prstGeom prst="rect">
            <a:avLst/>
          </a:prstGeom>
          <a:noFill/>
        </p:spPr>
      </p:pic>
      <p:pic>
        <p:nvPicPr>
          <p:cNvPr id="93190" name="Picture 6" descr="https://webcast.web.cern.ch/webcast/static/images/cern_logo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829023" y="4712505"/>
            <a:ext cx="854727" cy="840570"/>
          </a:xfrm>
          <a:prstGeom prst="rect">
            <a:avLst/>
          </a:prstGeom>
          <a:noFill/>
        </p:spPr>
      </p:pic>
      <p:pic>
        <p:nvPicPr>
          <p:cNvPr id="93192" name="Picture 8" descr="http://www.acsfrance.com/assets/templates/ACS/img/logo_acs.jpg"/>
          <p:cNvPicPr>
            <a:picLocks noChangeAspect="1" noChangeArrowheads="1"/>
          </p:cNvPicPr>
          <p:nvPr/>
        </p:nvPicPr>
        <p:blipFill>
          <a:blip r:embed="rId14" cstate="print"/>
          <a:srcRect t="18385" b="17473"/>
          <a:stretch>
            <a:fillRect/>
          </a:stretch>
        </p:blipFill>
        <p:spPr bwMode="auto">
          <a:xfrm>
            <a:off x="5092699" y="5991225"/>
            <a:ext cx="2023533" cy="485775"/>
          </a:xfrm>
          <a:prstGeom prst="rect">
            <a:avLst/>
          </a:prstGeom>
          <a:noFill/>
        </p:spPr>
      </p:pic>
      <p:pic>
        <p:nvPicPr>
          <p:cNvPr id="93194" name="Picture 10" descr="http://www.tu-darmstadt.de/media/corporate_design/cd_grafiken/tud_logo_web_druck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10575" y="5745757"/>
            <a:ext cx="1379007" cy="635712"/>
          </a:xfrm>
          <a:prstGeom prst="rect">
            <a:avLst/>
          </a:prstGeom>
          <a:noFill/>
        </p:spPr>
      </p:pic>
      <p:pic>
        <p:nvPicPr>
          <p:cNvPr id="93196" name="Picture 12" descr="http://t3.gstatic.com/images?q=tbn:ANd9GcTMAWh0NX9F6GgwKVaLCJ7ePmx6C-XkR77gwEimq2YVqvBFA1PxyTT4398"/>
          <p:cNvPicPr>
            <a:picLocks noChangeAspect="1" noChangeArrowheads="1"/>
          </p:cNvPicPr>
          <p:nvPr/>
        </p:nvPicPr>
        <p:blipFill>
          <a:blip r:embed="rId16" cstate="print"/>
          <a:srcRect l="10238" t="53055" r="28690"/>
          <a:stretch>
            <a:fillRect/>
          </a:stretch>
        </p:blipFill>
        <p:spPr bwMode="auto">
          <a:xfrm>
            <a:off x="4629150" y="5600700"/>
            <a:ext cx="1628775" cy="2682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3" cstate="print"/>
          <a:srcRect l="2153" t="6679"/>
          <a:stretch>
            <a:fillRect/>
          </a:stretch>
        </p:blipFill>
        <p:spPr bwMode="auto">
          <a:xfrm>
            <a:off x="0" y="2162175"/>
            <a:ext cx="9838201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Rectangle 58"/>
          <p:cNvSpPr/>
          <p:nvPr/>
        </p:nvSpPr>
        <p:spPr bwMode="auto">
          <a:xfrm>
            <a:off x="3933825" y="3676650"/>
            <a:ext cx="5800725" cy="2892879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objectives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932500"/>
            <a:ext cx="97821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Pursue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the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research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design and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development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of the MYRRHA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accelerator</a:t>
            </a:r>
            <a:endParaRPr lang="fr-FR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2551" r="11340"/>
          <a:stretch>
            <a:fillRect/>
          </a:stretch>
        </p:blipFill>
        <p:spPr bwMode="auto">
          <a:xfrm rot="21402362">
            <a:off x="-27103" y="2261977"/>
            <a:ext cx="840954" cy="57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5" cstate="print"/>
          <a:srcRect l="167"/>
          <a:stretch>
            <a:fillRect/>
          </a:stretch>
        </p:blipFill>
        <p:spPr bwMode="auto">
          <a:xfrm>
            <a:off x="801777" y="2295526"/>
            <a:ext cx="4531099" cy="36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1.jpg"/>
          <p:cNvPicPr>
            <a:picLocks noChangeAspect="1"/>
          </p:cNvPicPr>
          <p:nvPr/>
        </p:nvPicPr>
        <p:blipFill>
          <a:blip r:embed="rId6" cstate="print"/>
          <a:srcRect b="11336"/>
          <a:stretch>
            <a:fillRect/>
          </a:stretch>
        </p:blipFill>
        <p:spPr>
          <a:xfrm>
            <a:off x="8223460" y="2932339"/>
            <a:ext cx="558390" cy="489857"/>
          </a:xfrm>
          <a:prstGeom prst="rect">
            <a:avLst/>
          </a:prstGeom>
        </p:spPr>
      </p:pic>
      <p:pic>
        <p:nvPicPr>
          <p:cNvPr id="11" name="Image 10" descr="1.jpg"/>
          <p:cNvPicPr>
            <a:picLocks noChangeAspect="1"/>
          </p:cNvPicPr>
          <p:nvPr/>
        </p:nvPicPr>
        <p:blipFill>
          <a:blip r:embed="rId6" cstate="print"/>
          <a:srcRect b="12321"/>
          <a:stretch>
            <a:fillRect/>
          </a:stretch>
        </p:blipFill>
        <p:spPr>
          <a:xfrm>
            <a:off x="8936474" y="2937782"/>
            <a:ext cx="558390" cy="484414"/>
          </a:xfrm>
          <a:prstGeom prst="rect">
            <a:avLst/>
          </a:prstGeom>
        </p:spPr>
      </p:pic>
      <p:pic>
        <p:nvPicPr>
          <p:cNvPr id="13" name="Image 12" descr="1.jpg"/>
          <p:cNvPicPr>
            <a:picLocks noChangeAspect="1"/>
          </p:cNvPicPr>
          <p:nvPr/>
        </p:nvPicPr>
        <p:blipFill>
          <a:blip r:embed="rId6" cstate="print"/>
          <a:srcRect b="12321"/>
          <a:stretch>
            <a:fillRect/>
          </a:stretch>
        </p:blipFill>
        <p:spPr>
          <a:xfrm>
            <a:off x="9665821" y="2937781"/>
            <a:ext cx="558390" cy="484415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1403985"/>
            <a:ext cx="990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lvl="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W/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special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focus on the first section of the INJECTOR part (building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from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previous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work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)</a:t>
            </a:r>
            <a:endParaRPr lang="fr-FR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cxnSp>
        <p:nvCxnSpPr>
          <p:cNvPr id="16" name="Connecteur droit avec flèche 15"/>
          <p:cNvCxnSpPr/>
          <p:nvPr/>
        </p:nvCxnSpPr>
        <p:spPr bwMode="auto">
          <a:xfrm>
            <a:off x="200025" y="2238375"/>
            <a:ext cx="51435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18" name="ZoneTexte 17"/>
          <p:cNvSpPr txBox="1"/>
          <p:nvPr/>
        </p:nvSpPr>
        <p:spPr>
          <a:xfrm>
            <a:off x="1838326" y="1924050"/>
            <a:ext cx="2000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MYRRHA </a:t>
            </a:r>
            <a:r>
              <a:rPr lang="fr-FR" sz="1600" b="1" u="none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injector</a:t>
            </a:r>
            <a:r>
              <a:rPr lang="fr-FR" sz="1600" b="1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#1</a:t>
            </a:r>
            <a:endParaRPr lang="fr-FR" sz="1600" b="1" u="none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324601" y="1943100"/>
            <a:ext cx="790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MEBT</a:t>
            </a:r>
            <a:endParaRPr lang="fr-FR" sz="1600" b="1" u="none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 bwMode="auto">
          <a:xfrm>
            <a:off x="5343525" y="2247900"/>
            <a:ext cx="2714625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24" name="Connecteur droit avec flèche 23"/>
          <p:cNvCxnSpPr/>
          <p:nvPr/>
        </p:nvCxnSpPr>
        <p:spPr bwMode="auto">
          <a:xfrm>
            <a:off x="8020050" y="2247900"/>
            <a:ext cx="2714625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arrow" w="sm" len="sm"/>
            <a:tailEnd type="none" w="sm" len="sm"/>
          </a:ln>
          <a:effectLst/>
        </p:spPr>
      </p:cxnSp>
      <p:sp>
        <p:nvSpPr>
          <p:cNvPr id="25" name="ZoneTexte 24"/>
          <p:cNvSpPr txBox="1"/>
          <p:nvPr/>
        </p:nvSpPr>
        <p:spPr>
          <a:xfrm>
            <a:off x="8486776" y="1943100"/>
            <a:ext cx="1238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Main LINAC</a:t>
            </a:r>
            <a:endParaRPr lang="fr-FR" sz="1600" b="1" u="none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7" cstate="print"/>
          <a:srcRect l="2468" r="41415"/>
          <a:stretch>
            <a:fillRect/>
          </a:stretch>
        </p:blipFill>
        <p:spPr bwMode="auto">
          <a:xfrm>
            <a:off x="57149" y="3684292"/>
            <a:ext cx="3813275" cy="285938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0" name="Connecteur droit avec flèche 29"/>
          <p:cNvCxnSpPr>
            <a:endCxn id="6" idx="2"/>
          </p:cNvCxnSpPr>
          <p:nvPr/>
        </p:nvCxnSpPr>
        <p:spPr bwMode="auto">
          <a:xfrm flipH="1" flipV="1">
            <a:off x="409898" y="2836678"/>
            <a:ext cx="361627" cy="83044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170090" y="5823856"/>
            <a:ext cx="3629025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800" b="1" u="none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Existing</a:t>
            </a:r>
            <a:r>
              <a:rPr lang="fr-FR" sz="1800" b="1" u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Source + LEBT </a:t>
            </a:r>
            <a:br>
              <a:rPr lang="fr-FR" sz="1800" b="1" u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1800" b="1" u="none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installed</a:t>
            </a:r>
            <a:r>
              <a:rPr lang="fr-FR" sz="1800" b="1" u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1" u="none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at</a:t>
            </a:r>
            <a:r>
              <a:rPr lang="fr-FR" sz="1800" b="1" u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CNRS/LPSC Grenoble</a:t>
            </a:r>
            <a:endParaRPr lang="fr-FR" sz="1800" b="1" u="non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Ellipse 47"/>
          <p:cNvSpPr/>
          <p:nvPr/>
        </p:nvSpPr>
        <p:spPr bwMode="auto">
          <a:xfrm>
            <a:off x="-9525" y="1847850"/>
            <a:ext cx="1781175" cy="1304925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Connecteur droit avec flèche 49"/>
          <p:cNvCxnSpPr/>
          <p:nvPr/>
        </p:nvCxnSpPr>
        <p:spPr bwMode="auto">
          <a:xfrm flipH="1" flipV="1">
            <a:off x="1410023" y="2589029"/>
            <a:ext cx="2990527" cy="10780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2" name="ZoneTexte 51"/>
          <p:cNvSpPr txBox="1"/>
          <p:nvPr/>
        </p:nvSpPr>
        <p:spPr>
          <a:xfrm>
            <a:off x="1047750" y="2476500"/>
            <a:ext cx="704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u="none" dirty="0" smtClean="0">
                <a:latin typeface="Calibri" pitchFamily="34" charset="0"/>
                <a:cs typeface="Calibri" pitchFamily="34" charset="0"/>
              </a:rPr>
              <a:t>RFQ</a:t>
            </a:r>
            <a:endParaRPr lang="fr-FR" sz="1000" b="1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197552" y="2537733"/>
            <a:ext cx="1162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u="none" dirty="0" smtClean="0">
                <a:latin typeface="Calibri" pitchFamily="34" charset="0"/>
                <a:cs typeface="Calibri" pitchFamily="34" charset="0"/>
              </a:rPr>
              <a:t>NC CH </a:t>
            </a:r>
            <a:r>
              <a:rPr lang="fr-FR" sz="1000" b="1" u="none" dirty="0" err="1" smtClean="0">
                <a:latin typeface="Calibri" pitchFamily="34" charset="0"/>
                <a:cs typeface="Calibri" pitchFamily="34" charset="0"/>
              </a:rPr>
              <a:t>cavities</a:t>
            </a:r>
            <a:endParaRPr lang="fr-FR" sz="1000" b="1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4029074" y="2571750"/>
            <a:ext cx="1162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u="none" dirty="0" smtClean="0">
                <a:latin typeface="Calibri" pitchFamily="34" charset="0"/>
                <a:cs typeface="Calibri" pitchFamily="34" charset="0"/>
              </a:rPr>
              <a:t>SC CH </a:t>
            </a:r>
            <a:r>
              <a:rPr lang="fr-FR" sz="1000" b="1" u="none" dirty="0" err="1" smtClean="0">
                <a:latin typeface="Calibri" pitchFamily="34" charset="0"/>
                <a:cs typeface="Calibri" pitchFamily="34" charset="0"/>
              </a:rPr>
              <a:t>cavities</a:t>
            </a:r>
            <a:endParaRPr lang="fr-FR" sz="1000" b="1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8601074" y="2752725"/>
            <a:ext cx="1162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u="none" dirty="0" smtClean="0">
                <a:latin typeface="Calibri" pitchFamily="34" charset="0"/>
                <a:cs typeface="Calibri" pitchFamily="34" charset="0"/>
              </a:rPr>
              <a:t>SC </a:t>
            </a:r>
            <a:r>
              <a:rPr lang="fr-FR" sz="1000" b="1" u="none" dirty="0" err="1" smtClean="0">
                <a:latin typeface="Calibri" pitchFamily="34" charset="0"/>
                <a:cs typeface="Calibri" pitchFamily="34" charset="0"/>
              </a:rPr>
              <a:t>Spoke</a:t>
            </a:r>
            <a:r>
              <a:rPr lang="fr-FR" sz="1000" b="1" u="none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000" b="1" u="none" dirty="0" err="1" smtClean="0">
                <a:latin typeface="Calibri" pitchFamily="34" charset="0"/>
                <a:cs typeface="Calibri" pitchFamily="34" charset="0"/>
              </a:rPr>
              <a:t>cavities</a:t>
            </a:r>
            <a:endParaRPr lang="fr-FR" sz="1000" b="1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0" y="2571750"/>
            <a:ext cx="704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u="none" dirty="0" smtClean="0">
                <a:latin typeface="Calibri" pitchFamily="34" charset="0"/>
                <a:cs typeface="Calibri" pitchFamily="34" charset="0"/>
              </a:rPr>
              <a:t>Source</a:t>
            </a:r>
            <a:endParaRPr lang="fr-FR" sz="1000" b="1" u="none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490" y="3752850"/>
            <a:ext cx="3899085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" descr="E:\MAX\MAX Test-RFQ Bilder\4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28544" y="4043873"/>
            <a:ext cx="2846618" cy="215026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ZoneTexte 61"/>
          <p:cNvSpPr txBox="1"/>
          <p:nvPr/>
        </p:nvSpPr>
        <p:spPr>
          <a:xfrm>
            <a:off x="5123089" y="6052457"/>
            <a:ext cx="23009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800" b="1" u="none" dirty="0" smtClean="0">
                <a:latin typeface="Calibri" pitchFamily="34" charset="0"/>
                <a:cs typeface="Calibri" pitchFamily="34" charset="0"/>
              </a:rPr>
              <a:t>MYRRHA RFQ design</a:t>
            </a:r>
            <a:endParaRPr lang="fr-FR" sz="1800" b="1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7609112" y="5849255"/>
            <a:ext cx="2090057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800" b="1" u="none" dirty="0" smtClean="0">
                <a:latin typeface="Calibri" pitchFamily="34" charset="0"/>
                <a:cs typeface="Calibri" pitchFamily="34" charset="0"/>
              </a:rPr>
              <a:t>MAX RFQ short prototype</a:t>
            </a:r>
            <a:endParaRPr lang="fr-FR" sz="1800" b="1" u="none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4" grpId="0"/>
      <p:bldP spid="18" grpId="0"/>
      <p:bldP spid="20" grpId="0"/>
      <p:bldP spid="25" grpId="0"/>
      <p:bldP spid="38" grpId="0" animBg="1"/>
      <p:bldP spid="48" grpId="1" animBg="1"/>
      <p:bldP spid="52" grpId="0"/>
      <p:bldP spid="53" grpId="0"/>
      <p:bldP spid="54" grpId="0"/>
      <p:bldP spid="55" grpId="0"/>
      <p:bldP spid="56" grpId="0"/>
      <p:bldP spid="62" grpId="0" animBg="1"/>
      <p:bldP spid="6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objectives –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Injector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demonstration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839686" y="1015886"/>
            <a:ext cx="79248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Realisation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of a full-size MYRRHA-type RFQ demonstrator (Task 2.1)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IAP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NTG, U. Darmstadt, SCK•CEN, CEA, CNRS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2017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Construction of a prototype Solid State RF power amplifier (Task 2.2)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IBA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SCK•CEN, CNRS, </a:t>
            </a:r>
            <a:r>
              <a:rPr lang="en-US" u="non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Cosylab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IAP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2017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Digital Low Level RF development (Task 2.3)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CNRS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SCK•CEN, </a:t>
            </a:r>
            <a:r>
              <a:rPr lang="en-US" u="non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Cosylab</a:t>
            </a:r>
            <a:endParaRPr lang="en-US" u="none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2017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Injector commissioning (Task 2.7)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SCK•CEN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CNRS, ADEX, CEA, </a:t>
            </a:r>
            <a:r>
              <a:rPr lang="en-US" u="non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Cosylab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IAP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2017 → April 2019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t="17415" b="12971"/>
          <a:stretch>
            <a:fillRect/>
          </a:stretch>
        </p:blipFill>
        <p:spPr bwMode="auto">
          <a:xfrm>
            <a:off x="576945" y="1323748"/>
            <a:ext cx="1596876" cy="111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iba-worldwide.com/assets/img/logo-iba-me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383" y="2762486"/>
            <a:ext cx="1225701" cy="847778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 t="11124" b="16566"/>
          <a:stretch>
            <a:fillRect/>
          </a:stretch>
        </p:blipFill>
        <p:spPr bwMode="auto">
          <a:xfrm>
            <a:off x="587830" y="5431971"/>
            <a:ext cx="1369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8" descr="IPN_gif64trans_L200p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57294" y="4270958"/>
            <a:ext cx="1143675" cy="669736"/>
          </a:xfrm>
          <a:prstGeom prst="rect">
            <a:avLst/>
          </a:prstGeom>
          <a:noFill/>
        </p:spPr>
      </p:pic>
      <p:pic>
        <p:nvPicPr>
          <p:cNvPr id="118786" name="Picture 2" descr="http://upload.wikimedia.org/wikipedia/fr/thumb/0/0f/CNRS_fr_quadri.svg/1012px-CNRS_fr_quadri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1257" y="4120922"/>
            <a:ext cx="803274" cy="81279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objectives –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Beam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characterization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&amp; control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948546" y="1015886"/>
            <a:ext cx="79248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Space-charge experiments (Task 2.8)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CNRS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CEA, IAP, SCK•CEN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2017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Beam diagnostics development (Task 2.4)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CEA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CNRS, SCK•CEN, </a:t>
            </a:r>
            <a:r>
              <a:rPr lang="en-US" u="non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Cosylab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April 2019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Control system in a highly reliable accelerator context  (Task 2.5)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Cosylab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SCK•CEN, ADEX, ACS, CEA, CNRS, IAP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April 2019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Beam simulation code development, global coherence  (Task 2.6)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CEA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CNRS, SCK•CEN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April 2019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US" u="none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18786" name="Picture 2" descr="http://upload.wikimedia.org/wikipedia/fr/thumb/0/0f/CNRS_fr_quadri.svg/1012px-CNRS_fr_quadri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713" y="1396904"/>
            <a:ext cx="827315" cy="837125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573" y="2743201"/>
            <a:ext cx="917853" cy="91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s://encrypted-tbn1.gstatic.com/images?q=tbn:ANd9GcRI2_Ydvm9MB31xCdmggfq-nPtXfj-Aq68LD6XN7MdSai4D1g8Rq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8358" y="1657313"/>
            <a:ext cx="1173841" cy="561559"/>
          </a:xfrm>
          <a:prstGeom prst="rect">
            <a:avLst/>
          </a:prstGeom>
          <a:noFill/>
        </p:spPr>
      </p:pic>
      <p:pic>
        <p:nvPicPr>
          <p:cNvPr id="15" name="Picture 2" descr="http://www.ict-slovenia.net/eng/images/stories/clani/cosyla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225" y="4424095"/>
            <a:ext cx="2286603" cy="559374"/>
          </a:xfrm>
          <a:prstGeom prst="rect">
            <a:avLst/>
          </a:prstGeom>
          <a:noFill/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030" y="5410201"/>
            <a:ext cx="917853" cy="91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objectives –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Others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948546" y="1015886"/>
            <a:ext cx="79248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LINAC4 reliability analysis (Task 2.9)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CERN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EA, SCK•CEN, TED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April 2019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MYRRHA SRF spoke R&amp;D (Task 2.10)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CNRS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ACS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2017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SRF CH demonstration with beam (Task 2.11)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IAP</a:t>
            </a:r>
            <a:endParaRPr lang="en-US" u="none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2017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MYRRHA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linac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cost estimation  (Task 2.12)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SCK•CEN</a:t>
            </a: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ACS, TED, CNRS, IAP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April 2015 → Oct. 2016</a:t>
            </a:r>
          </a:p>
          <a:p>
            <a:pPr marL="1371600" lvl="2" indent="-457200"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US" u="none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1" name="Picture 6" descr="https://webcast.web.cern.ch/webcast/static/images/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030" y="1339761"/>
            <a:ext cx="1007836" cy="991143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 t="17415" b="12971"/>
          <a:stretch>
            <a:fillRect/>
          </a:stretch>
        </p:blipFill>
        <p:spPr bwMode="auto">
          <a:xfrm>
            <a:off x="402774" y="4023406"/>
            <a:ext cx="1596876" cy="111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 t="11124" b="16566"/>
          <a:stretch>
            <a:fillRect/>
          </a:stretch>
        </p:blipFill>
        <p:spPr bwMode="auto">
          <a:xfrm>
            <a:off x="587830" y="5431971"/>
            <a:ext cx="1369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8" descr="IPN_gif64trans_L200p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8437" y="2942901"/>
            <a:ext cx="1143675" cy="669736"/>
          </a:xfrm>
          <a:prstGeom prst="rect">
            <a:avLst/>
          </a:prstGeom>
          <a:noFill/>
        </p:spPr>
      </p:pic>
      <p:pic>
        <p:nvPicPr>
          <p:cNvPr id="19" name="Picture 2" descr="http://upload.wikimedia.org/wikipedia/fr/thumb/0/0f/CNRS_fr_quadri.svg/1012px-CNRS_fr_quadri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2792865"/>
            <a:ext cx="803274" cy="81279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42900" y="942975"/>
            <a:ext cx="9220199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algn="ctr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12 Tasks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en-GB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structure, timing &amp; organisation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19101" y="2552700"/>
            <a:ext cx="2752724" cy="18774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4 Milestones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MS1 @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month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+6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MS2 @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month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+18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MS3 @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month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+30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MS4 @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month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+48</a:t>
            </a:r>
            <a:endParaRPr lang="en-GB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graphicFrame>
        <p:nvGraphicFramePr>
          <p:cNvPr id="8" name="Diagramme 7"/>
          <p:cNvGraphicFramePr/>
          <p:nvPr/>
        </p:nvGraphicFramePr>
        <p:xfrm>
          <a:off x="9525" y="1228725"/>
          <a:ext cx="99060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71476" y="4781550"/>
            <a:ext cx="3333749" cy="15081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12 Deliverables (1 per Task)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1 due @MS2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6 due @MS3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5 due @MS4</a:t>
            </a:r>
            <a:endParaRPr lang="en-GB" b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52852" y="2721352"/>
            <a:ext cx="5810248" cy="15081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WP2 meetings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WP2 kick-off meeting in Paris, </a:t>
            </a:r>
            <a:r>
              <a:rPr lang="fr-FR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June</a:t>
            </a:r>
            <a:r>
              <a:rPr lang="fr-FR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15-16, 2015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Then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1 WP2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general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meeting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every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6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month</a:t>
            </a:r>
            <a:endParaRPr lang="fr-FR" sz="1600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In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parallel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, as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many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technical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task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meetings as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necessary</a:t>
            </a:r>
            <a:endParaRPr lang="fr-FR" sz="1600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419602" y="4969252"/>
            <a:ext cx="5114923" cy="11387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Progress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review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&amp; </a:t>
            </a:r>
            <a:r>
              <a:rPr lang="fr-FR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quality</a:t>
            </a:r>
            <a:r>
              <a:rPr lang="fr-FR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assurance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Technical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design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reviews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when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needed</a:t>
            </a:r>
            <a:endParaRPr lang="fr-FR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Progress monitoring by « Performance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indicators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 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6247"/>
            <a:ext cx="9906000" cy="579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WP2 performance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indicators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4" cstate="print"/>
          <a:srcRect t="16708" r="20312" b="945"/>
          <a:stretch>
            <a:fillRect/>
          </a:stretch>
        </p:blipFill>
        <p:spPr bwMode="auto">
          <a:xfrm>
            <a:off x="6568057" y="5823860"/>
            <a:ext cx="3229083" cy="63969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914401" y="3095625"/>
            <a:ext cx="827722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algn="ctr" eaLnBrk="1" hangingPunct="1">
              <a:spcBef>
                <a:spcPct val="50000"/>
              </a:spcBef>
            </a:pPr>
            <a:r>
              <a:rPr lang="en-GB" sz="2800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TB filled and agreed </a:t>
            </a:r>
            <a:r>
              <a:rPr lang="en-GB" sz="2800" b="1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asap</a:t>
            </a:r>
            <a:r>
              <a:rPr lang="en-GB" sz="2800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MYRTE management structure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9" name="Picture 2" descr="Management Structure_S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1" y="1607928"/>
            <a:ext cx="5422900" cy="326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6451600" y="2730500"/>
            <a:ext cx="2946400" cy="169277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u="none" dirty="0" smtClean="0">
                <a:latin typeface="Calibri" pitchFamily="34" charset="0"/>
                <a:cs typeface="Calibri" pitchFamily="34" charset="0"/>
              </a:rPr>
              <a:t>PCO</a:t>
            </a:r>
            <a:endParaRPr lang="fr-FR" u="none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Peter BAETEN (SCK*CEN)</a:t>
            </a:r>
          </a:p>
          <a:p>
            <a:pPr algn="ctr"/>
            <a:r>
              <a:rPr lang="fr-FR" sz="1200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pbaeten@SCKCEN.BE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w/ management assistant: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Margot DEGREVE </a:t>
            </a:r>
          </a:p>
          <a:p>
            <a:pPr algn="ctr"/>
            <a:r>
              <a:rPr lang="fr-FR" sz="1200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mdegreve@SCKCEN.BE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8100" y="4966831"/>
            <a:ext cx="2057400" cy="13234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Your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 main contacts for ALL </a:t>
            </a:r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scientific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 aspects, communication, </a:t>
            </a:r>
          </a:p>
          <a:p>
            <a:pPr algn="ctr"/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WP2 organisation, </a:t>
            </a:r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general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 information…</a:t>
            </a:r>
            <a:endParaRPr lang="fr-FR" sz="1050" u="none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953000" y="2755900"/>
            <a:ext cx="1066800" cy="307777"/>
          </a:xfrm>
          <a:prstGeom prst="rect">
            <a:avLst/>
          </a:prstGeom>
          <a:gradFill>
            <a:gsLst>
              <a:gs pos="0">
                <a:srgbClr val="92D050"/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u="none" dirty="0" smtClean="0">
                <a:latin typeface="Calibri" pitchFamily="34" charset="0"/>
                <a:cs typeface="Calibri" pitchFamily="34" charset="0"/>
              </a:rPr>
              <a:t>REPORTING</a:t>
            </a:r>
            <a:endParaRPr lang="fr-FR" sz="1000" u="none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Ellipse 23"/>
          <p:cNvSpPr/>
          <p:nvPr/>
        </p:nvSpPr>
        <p:spPr bwMode="auto">
          <a:xfrm>
            <a:off x="2324100" y="4305300"/>
            <a:ext cx="609600" cy="609600"/>
          </a:xfrm>
          <a:prstGeom prst="ellipse">
            <a:avLst/>
          </a:prstGeom>
          <a:solidFill>
            <a:srgbClr val="C00000">
              <a:alpha val="29020"/>
            </a:srgbClr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413000" y="4784229"/>
            <a:ext cx="2946400" cy="169277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u="none" dirty="0" smtClean="0">
                <a:latin typeface="Calibri" pitchFamily="34" charset="0"/>
                <a:cs typeface="Calibri" pitchFamily="34" charset="0"/>
              </a:rPr>
              <a:t>WP2 leader</a:t>
            </a:r>
            <a:endParaRPr lang="fr-FR" u="none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J-Luc BIARROTTE (CNRS)</a:t>
            </a:r>
          </a:p>
          <a:p>
            <a:pPr algn="ctr"/>
            <a:r>
              <a:rPr lang="fr-FR" sz="1200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biarrott@ipno.in2p3.fr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w/ management assistant: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Virginie LAURENCIER </a:t>
            </a:r>
          </a:p>
          <a:p>
            <a:pPr algn="ctr"/>
            <a:r>
              <a:rPr lang="fr-FR" sz="1200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laurenci@ipno.in2p3.fr</a:t>
            </a:r>
          </a:p>
        </p:txBody>
      </p:sp>
      <p:sp>
        <p:nvSpPr>
          <p:cNvPr id="25" name="Ellipse 24"/>
          <p:cNvSpPr/>
          <p:nvPr/>
        </p:nvSpPr>
        <p:spPr bwMode="auto">
          <a:xfrm>
            <a:off x="3873500" y="3213100"/>
            <a:ext cx="1257300" cy="825500"/>
          </a:xfrm>
          <a:prstGeom prst="ellipse">
            <a:avLst/>
          </a:prstGeom>
          <a:solidFill>
            <a:srgbClr val="C00000">
              <a:alpha val="29020"/>
            </a:srgbClr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Ellipse 25"/>
          <p:cNvSpPr/>
          <p:nvPr/>
        </p:nvSpPr>
        <p:spPr bwMode="auto">
          <a:xfrm>
            <a:off x="1638300" y="3200400"/>
            <a:ext cx="1257300" cy="939800"/>
          </a:xfrm>
          <a:prstGeom prst="ellipse">
            <a:avLst/>
          </a:prstGeom>
          <a:solidFill>
            <a:srgbClr val="C00000">
              <a:alpha val="29020"/>
            </a:srgbClr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2057400" y="1727200"/>
            <a:ext cx="1257300" cy="673100"/>
          </a:xfrm>
          <a:prstGeom prst="ellipse">
            <a:avLst/>
          </a:prstGeom>
          <a:solidFill>
            <a:srgbClr val="C00000">
              <a:alpha val="29020"/>
            </a:srgbClr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44500" y="3136900"/>
            <a:ext cx="142240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u="none" dirty="0" smtClean="0">
                <a:latin typeface="Calibri" pitchFamily="34" charset="0"/>
                <a:cs typeface="Calibri" pitchFamily="34" charset="0"/>
              </a:rPr>
              <a:t>TEC</a:t>
            </a:r>
            <a:endParaRPr lang="fr-FR" u="none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WP leaders + PCO</a:t>
            </a:r>
            <a:endParaRPr lang="fr-FR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09600" y="901700"/>
            <a:ext cx="227330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u="none" dirty="0" smtClean="0">
                <a:latin typeface="Calibri" pitchFamily="34" charset="0"/>
                <a:cs typeface="Calibri" pitchFamily="34" charset="0"/>
              </a:rPr>
              <a:t>GOV</a:t>
            </a:r>
            <a:r>
              <a:rPr lang="fr-FR" u="none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1 </a:t>
            </a:r>
            <a:r>
              <a:rPr lang="fr-FR" u="none" dirty="0" err="1" smtClean="0">
                <a:latin typeface="Calibri" pitchFamily="34" charset="0"/>
                <a:cs typeface="Calibri" pitchFamily="34" charset="0"/>
              </a:rPr>
              <a:t>representative</a:t>
            </a:r>
            <a:r>
              <a:rPr lang="fr-FR" u="none" dirty="0" smtClean="0">
                <a:latin typeface="Calibri" pitchFamily="34" charset="0"/>
                <a:cs typeface="Calibri" pitchFamily="34" charset="0"/>
              </a:rPr>
              <a:t> for </a:t>
            </a:r>
            <a:r>
              <a:rPr lang="fr-FR" u="none" dirty="0" err="1" smtClean="0">
                <a:latin typeface="Calibri" pitchFamily="34" charset="0"/>
                <a:cs typeface="Calibri" pitchFamily="34" charset="0"/>
              </a:rPr>
              <a:t>each</a:t>
            </a:r>
            <a:r>
              <a:rPr lang="fr-FR" u="none" dirty="0" smtClean="0">
                <a:latin typeface="Calibri" pitchFamily="34" charset="0"/>
                <a:cs typeface="Calibri" pitchFamily="34" charset="0"/>
              </a:rPr>
              <a:t> institution</a:t>
            </a:r>
            <a:endParaRPr lang="fr-FR" u="non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Ellipse 27"/>
          <p:cNvSpPr/>
          <p:nvPr/>
        </p:nvSpPr>
        <p:spPr bwMode="auto">
          <a:xfrm>
            <a:off x="5854700" y="1816100"/>
            <a:ext cx="1257300" cy="673100"/>
          </a:xfrm>
          <a:prstGeom prst="ellipse">
            <a:avLst/>
          </a:prstGeom>
          <a:solidFill>
            <a:srgbClr val="C00000">
              <a:alpha val="29020"/>
            </a:srgbClr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Ellipse 28"/>
          <p:cNvSpPr/>
          <p:nvPr/>
        </p:nvSpPr>
        <p:spPr bwMode="auto">
          <a:xfrm>
            <a:off x="4165600" y="1778000"/>
            <a:ext cx="1257300" cy="673100"/>
          </a:xfrm>
          <a:prstGeom prst="ellipse">
            <a:avLst/>
          </a:prstGeom>
          <a:solidFill>
            <a:srgbClr val="C00000">
              <a:alpha val="29020"/>
            </a:srgbClr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6210300" y="4987429"/>
            <a:ext cx="3403600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Your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 main contacts </a:t>
            </a:r>
            <a:r>
              <a:rPr lang="fr-FR" sz="1600" i="1" u="none" dirty="0" smtClean="0">
                <a:latin typeface="Calibri" pitchFamily="34" charset="0"/>
                <a:cs typeface="Calibri" pitchFamily="34" charset="0"/>
              </a:rPr>
              <a:t>(if </a:t>
            </a:r>
            <a:r>
              <a:rPr lang="fr-FR" sz="1600" i="1" u="none" dirty="0" err="1" smtClean="0">
                <a:latin typeface="Calibri" pitchFamily="34" charset="0"/>
                <a:cs typeface="Calibri" pitchFamily="34" charset="0"/>
              </a:rPr>
              <a:t>you</a:t>
            </a:r>
            <a:r>
              <a:rPr lang="fr-FR" sz="1600" i="1" u="none" dirty="0" smtClean="0">
                <a:latin typeface="Calibri" pitchFamily="34" charset="0"/>
                <a:cs typeface="Calibri" pitchFamily="34" charset="0"/>
              </a:rPr>
              <a:t> are the </a:t>
            </a:r>
            <a:r>
              <a:rPr lang="fr-FR" sz="1600" i="1" u="none" dirty="0" err="1" smtClean="0">
                <a:latin typeface="Calibri" pitchFamily="34" charset="0"/>
                <a:cs typeface="Calibri" pitchFamily="34" charset="0"/>
              </a:rPr>
              <a:t>representative</a:t>
            </a:r>
            <a:r>
              <a:rPr lang="fr-FR" sz="1600" i="1" u="none" dirty="0" smtClean="0">
                <a:latin typeface="Calibri" pitchFamily="34" charset="0"/>
                <a:cs typeface="Calibri" pitchFamily="34" charset="0"/>
              </a:rPr>
              <a:t> of </a:t>
            </a:r>
            <a:r>
              <a:rPr lang="fr-FR" sz="1600" i="1" u="none" dirty="0" err="1" smtClean="0">
                <a:latin typeface="Calibri" pitchFamily="34" charset="0"/>
                <a:cs typeface="Calibri" pitchFamily="34" charset="0"/>
              </a:rPr>
              <a:t>your</a:t>
            </a:r>
            <a:r>
              <a:rPr lang="fr-FR" sz="1600" i="1" u="none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i="1" u="none" dirty="0" err="1" smtClean="0">
                <a:latin typeface="Calibri" pitchFamily="34" charset="0"/>
                <a:cs typeface="Calibri" pitchFamily="34" charset="0"/>
              </a:rPr>
              <a:t>institute</a:t>
            </a:r>
            <a:r>
              <a:rPr lang="fr-FR" sz="1600" i="1" u="none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for </a:t>
            </a:r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financial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, administrative &amp; </a:t>
            </a:r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legal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 aspects (cf. </a:t>
            </a:r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periodic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u="none" dirty="0" err="1" smtClean="0">
                <a:latin typeface="Calibri" pitchFamily="34" charset="0"/>
                <a:cs typeface="Calibri" pitchFamily="34" charset="0"/>
              </a:rPr>
              <a:t>reporting</a:t>
            </a:r>
            <a:r>
              <a:rPr lang="fr-FR" sz="1600" u="none" dirty="0" smtClean="0">
                <a:latin typeface="Calibri" pitchFamily="34" charset="0"/>
                <a:cs typeface="Calibri" pitchFamily="34" charset="0"/>
              </a:rPr>
              <a:t>) </a:t>
            </a:r>
            <a:endParaRPr lang="fr-FR" sz="1600" u="none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2" name="Connecteur droit avec flèche 31"/>
          <p:cNvCxnSpPr>
            <a:stCxn id="22" idx="3"/>
            <a:endCxn id="21" idx="1"/>
          </p:cNvCxnSpPr>
          <p:nvPr/>
        </p:nvCxnSpPr>
        <p:spPr bwMode="auto">
          <a:xfrm>
            <a:off x="2095500" y="5628551"/>
            <a:ext cx="317500" cy="206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8" name="Connecteur droit avec flèche 37"/>
          <p:cNvCxnSpPr>
            <a:stCxn id="30" idx="0"/>
            <a:endCxn id="18" idx="2"/>
          </p:cNvCxnSpPr>
          <p:nvPr/>
        </p:nvCxnSpPr>
        <p:spPr bwMode="auto">
          <a:xfrm flipV="1">
            <a:off x="7912100" y="4423271"/>
            <a:ext cx="12700" cy="56415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ZoneTexte 18"/>
          <p:cNvSpPr txBox="1"/>
          <p:nvPr/>
        </p:nvSpPr>
        <p:spPr>
          <a:xfrm>
            <a:off x="6591300" y="1003300"/>
            <a:ext cx="1981200" cy="8925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u="none" dirty="0" smtClean="0">
                <a:latin typeface="Calibri" pitchFamily="34" charset="0"/>
                <a:cs typeface="Calibri" pitchFamily="34" charset="0"/>
              </a:rPr>
              <a:t>EC </a:t>
            </a:r>
            <a:r>
              <a:rPr lang="fr-FR" b="1" u="none" dirty="0" err="1" smtClean="0">
                <a:latin typeface="Calibri" pitchFamily="34" charset="0"/>
                <a:cs typeface="Calibri" pitchFamily="34" charset="0"/>
              </a:rPr>
              <a:t>officer</a:t>
            </a:r>
            <a:r>
              <a:rPr lang="fr-FR" u="none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Roger GARBIL </a:t>
            </a:r>
          </a:p>
          <a:p>
            <a:pPr algn="ctr"/>
            <a:r>
              <a:rPr lang="fr-FR" sz="1200" u="none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Roger.GARBIL@ec.europa.eu</a:t>
            </a:r>
            <a:endParaRPr lang="fr-FR" sz="1200" u="none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568700" y="850900"/>
            <a:ext cx="227330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u="none" dirty="0" smtClean="0">
                <a:latin typeface="Calibri" pitchFamily="34" charset="0"/>
                <a:cs typeface="Calibri" pitchFamily="34" charset="0"/>
              </a:rPr>
              <a:t>MMT</a:t>
            </a:r>
            <a:r>
              <a:rPr lang="fr-FR" u="none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fr-FR" u="none" dirty="0" smtClean="0">
                <a:latin typeface="Calibri" pitchFamily="34" charset="0"/>
                <a:cs typeface="Calibri" pitchFamily="34" charset="0"/>
              </a:rPr>
              <a:t>MYRRHA project management team</a:t>
            </a:r>
            <a:endParaRPr lang="fr-FR" u="none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1" animBg="1"/>
      <p:bldP spid="23" grpId="1" animBg="1"/>
      <p:bldP spid="24" grpId="0" animBg="1"/>
      <p:bldP spid="21" grpId="0" animBg="1"/>
      <p:bldP spid="25" grpId="0" animBg="1"/>
      <p:bldP spid="26" grpId="0" animBg="1"/>
      <p:bldP spid="27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19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5" descr="C:\Users\Garbil\Pictures\Research Partipant Portal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047" y="1007104"/>
            <a:ext cx="3671153" cy="62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605366" y="-41098"/>
            <a:ext cx="9224963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5pPr>
            <a:lvl6pPr marL="457039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6pPr>
            <a:lvl7pPr marL="914077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7pPr>
            <a:lvl8pPr marL="1371116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8pPr>
            <a:lvl9pPr marL="1828155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34EA2"/>
                </a:solidFill>
                <a:latin typeface="Tahoma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Periodic Reporting Overview</a:t>
            </a:r>
            <a:br>
              <a:rPr kumimoji="0" lang="en-GB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en-GB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Electronic-only Submission/Signature</a:t>
            </a:r>
            <a:endParaRPr kumimoji="0" lang="en-GB" alt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/>
              <a:ea typeface="+mj-ea"/>
              <a:cs typeface="+mj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922" y="5878736"/>
            <a:ext cx="4034631" cy="318849"/>
          </a:xfrm>
          <a:prstGeom prst="rect">
            <a:avLst/>
          </a:prstGeom>
          <a:solidFill>
            <a:srgbClr val="00AE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EU validates final DELx, PAR, PMR, PFR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75855" y="2637060"/>
            <a:ext cx="1982273" cy="523188"/>
          </a:xfrm>
          <a:prstGeom prst="rect">
            <a:avLst/>
          </a:prstGeom>
          <a:solidFill>
            <a:srgbClr val="00AE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 dirty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EU checks </a:t>
            </a:r>
            <a:r>
              <a:rPr lang="en-GB" altLang="zh-CN" sz="1400" b="0" dirty="0" err="1" smtClean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DELx</a:t>
            </a:r>
            <a:r>
              <a:rPr lang="en-GB" altLang="zh-CN" sz="1400" b="0" dirty="0" smtClean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, PAR,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 dirty="0" smtClean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PMR, PFR and costs</a:t>
            </a:r>
            <a:endParaRPr lang="en-GB" altLang="zh-CN" sz="1400" b="0" dirty="0">
              <a:solidFill>
                <a:srgbClr val="000000"/>
              </a:solidFill>
              <a:latin typeface="Tahoma" pitchFamily="34" charset="0"/>
              <a:ea typeface="SimSun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483792" y="3245519"/>
            <a:ext cx="1803826" cy="523188"/>
          </a:xfrm>
          <a:prstGeom prst="rect">
            <a:avLst/>
          </a:prstGeom>
          <a:solidFill>
            <a:srgbClr val="00AE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 dirty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EU checks ‘detailed’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 dirty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Electronic </a:t>
            </a:r>
            <a:r>
              <a:rPr lang="en-GB" altLang="zh-CN" sz="1400" b="0" dirty="0" err="1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FormCs</a:t>
            </a:r>
            <a:endParaRPr lang="en-GB" altLang="zh-CN" sz="1400" b="0" dirty="0">
              <a:solidFill>
                <a:srgbClr val="000000"/>
              </a:solidFill>
              <a:latin typeface="Tahoma" pitchFamily="34" charset="0"/>
              <a:ea typeface="SimSun" pitchFamily="2" charset="-122"/>
            </a:endParaRPr>
          </a:p>
        </p:txBody>
      </p:sp>
      <p:sp>
        <p:nvSpPr>
          <p:cNvPr id="9" name="Rectangle 103"/>
          <p:cNvSpPr>
            <a:spLocks noChangeArrowheads="1"/>
          </p:cNvSpPr>
          <p:nvPr/>
        </p:nvSpPr>
        <p:spPr bwMode="auto">
          <a:xfrm>
            <a:off x="0" y="6323236"/>
            <a:ext cx="9906000" cy="26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100" b="1">
                <a:solidFill>
                  <a:srgbClr val="000000"/>
                </a:solidFill>
                <a:latin typeface="Tahoma"/>
                <a:ea typeface="SimSun" pitchFamily="2" charset="-122"/>
              </a:rPr>
              <a:t>COO:</a:t>
            </a:r>
            <a:r>
              <a:rPr lang="en-GB" altLang="zh-CN" sz="1100">
                <a:solidFill>
                  <a:srgbClr val="000000"/>
                </a:solidFill>
                <a:latin typeface="Tahoma"/>
                <a:ea typeface="SimSun" pitchFamily="2" charset="-122"/>
              </a:rPr>
              <a:t> Coordinator, </a:t>
            </a:r>
            <a:r>
              <a:rPr lang="en-GB" altLang="zh-CN" sz="1100" b="1">
                <a:solidFill>
                  <a:srgbClr val="000000"/>
                </a:solidFill>
                <a:latin typeface="Tahoma"/>
                <a:ea typeface="SimSun" pitchFamily="2" charset="-122"/>
              </a:rPr>
              <a:t>PAR:</a:t>
            </a:r>
            <a:r>
              <a:rPr lang="en-GB" altLang="zh-CN" sz="1100">
                <a:solidFill>
                  <a:srgbClr val="000000"/>
                </a:solidFill>
                <a:latin typeface="Tahoma"/>
                <a:ea typeface="SimSun" pitchFamily="2" charset="-122"/>
              </a:rPr>
              <a:t> Project Activity Report, </a:t>
            </a:r>
            <a:r>
              <a:rPr lang="en-GB" altLang="zh-CN" sz="1100" b="1">
                <a:solidFill>
                  <a:srgbClr val="000000"/>
                </a:solidFill>
                <a:latin typeface="Tahoma"/>
                <a:ea typeface="SimSun" pitchFamily="2" charset="-122"/>
              </a:rPr>
              <a:t>PMR:</a:t>
            </a:r>
            <a:r>
              <a:rPr lang="en-GB" altLang="zh-CN" sz="1100">
                <a:solidFill>
                  <a:srgbClr val="000000"/>
                </a:solidFill>
                <a:latin typeface="Tahoma"/>
                <a:ea typeface="SimSun" pitchFamily="2" charset="-122"/>
              </a:rPr>
              <a:t> Project Management Report, </a:t>
            </a:r>
            <a:r>
              <a:rPr lang="en-GB" altLang="zh-CN" sz="1100" b="1">
                <a:solidFill>
                  <a:srgbClr val="000000"/>
                </a:solidFill>
                <a:latin typeface="Tahoma"/>
                <a:ea typeface="SimSun" pitchFamily="2" charset="-122"/>
              </a:rPr>
              <a:t>PFR:</a:t>
            </a:r>
            <a:r>
              <a:rPr lang="en-GB" altLang="zh-CN" sz="1100">
                <a:solidFill>
                  <a:srgbClr val="000000"/>
                </a:solidFill>
                <a:latin typeface="Tahoma"/>
                <a:ea typeface="SimSun" pitchFamily="2" charset="-122"/>
              </a:rPr>
              <a:t> Project Final Report, </a:t>
            </a:r>
            <a:r>
              <a:rPr lang="en-GB" altLang="zh-CN" sz="1100" b="1">
                <a:solidFill>
                  <a:srgbClr val="000000"/>
                </a:solidFill>
                <a:latin typeface="Tahoma"/>
                <a:ea typeface="SimSun" pitchFamily="2" charset="-122"/>
              </a:rPr>
              <a:t>DELx:</a:t>
            </a:r>
            <a:r>
              <a:rPr lang="en-GB" altLang="zh-CN" sz="1100">
                <a:solidFill>
                  <a:srgbClr val="000000"/>
                </a:solidFill>
                <a:latin typeface="Tahoma"/>
                <a:ea typeface="SimSun" pitchFamily="2" charset="-122"/>
              </a:rPr>
              <a:t> Due Deliverables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048542" y="3865786"/>
            <a:ext cx="2232341" cy="738631"/>
          </a:xfrm>
          <a:prstGeom prst="rect">
            <a:avLst/>
          </a:prstGeom>
          <a:solidFill>
            <a:srgbClr val="00AE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EU executes Payment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 on the basis of Electronic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documentation available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49250" y="5504087"/>
            <a:ext cx="1733102" cy="5231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EU closes period Px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 and/or project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02038" y="2343373"/>
            <a:ext cx="2643608" cy="307744"/>
          </a:xfrm>
          <a:prstGeom prst="rect">
            <a:avLst/>
          </a:prstGeom>
          <a:solidFill>
            <a:srgbClr val="00CC99">
              <a:lumMod val="20000"/>
              <a:lumOff val="80000"/>
            </a:srgbClr>
          </a:solidFill>
          <a:ln w="0" cap="rnd">
            <a:noFill/>
          </a:ln>
        </p:spPr>
        <p:txBody>
          <a:bodyPr wrap="none" lIns="91408" tIns="45704" rIns="91408" bIns="45704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E-Mail From EC to </a:t>
            </a:r>
            <a:r>
              <a:rPr kumimoji="0" lang="en-GB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COOrdinator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SimSun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92801" y="3287938"/>
            <a:ext cx="3601499" cy="523188"/>
          </a:xfrm>
          <a:prstGeom prst="rect">
            <a:avLst/>
          </a:prstGeom>
          <a:solidFill>
            <a:srgbClr val="CC0099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Beneficiaries fill in their ‘detailed’ Forms C,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Beneficiaries’ FSIGN finalise them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70971" y="5432651"/>
            <a:ext cx="5112941" cy="318849"/>
          </a:xfrm>
          <a:prstGeom prst="rect">
            <a:avLst/>
          </a:prstGeom>
          <a:solidFill>
            <a:srgbClr val="CC0099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COO submits final DELx, periodic reports PAR, PMR, PFR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80691" y="3891185"/>
            <a:ext cx="2662844" cy="307744"/>
          </a:xfrm>
          <a:prstGeom prst="rect">
            <a:avLst/>
          </a:prstGeom>
          <a:solidFill>
            <a:srgbClr val="CC0099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COO fills in his ‘detailed’ FormC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829111" y="4288060"/>
            <a:ext cx="3028329" cy="307744"/>
          </a:xfrm>
          <a:prstGeom prst="rect">
            <a:avLst/>
          </a:prstGeom>
          <a:solidFill>
            <a:srgbClr val="CC0099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COO validates Beneficiaries’ FormCs</a:t>
            </a:r>
          </a:p>
        </p:txBody>
      </p:sp>
      <p:sp>
        <p:nvSpPr>
          <p:cNvPr id="17" name="Rectangle 74"/>
          <p:cNvSpPr>
            <a:spLocks noChangeArrowheads="1"/>
          </p:cNvSpPr>
          <p:nvPr/>
        </p:nvSpPr>
        <p:spPr bwMode="auto">
          <a:xfrm>
            <a:off x="319884" y="1660748"/>
            <a:ext cx="9209485" cy="576262"/>
          </a:xfrm>
          <a:prstGeom prst="rect">
            <a:avLst/>
          </a:prstGeom>
          <a:solidFill>
            <a:srgbClr val="33CC33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08" tIns="45704" rIns="91408" bIns="45704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18" name="Straight Connector 78"/>
          <p:cNvCxnSpPr>
            <a:cxnSpLocks noChangeShapeType="1"/>
          </p:cNvCxnSpPr>
          <p:nvPr/>
        </p:nvCxnSpPr>
        <p:spPr bwMode="auto">
          <a:xfrm flipV="1">
            <a:off x="992320" y="1916337"/>
            <a:ext cx="8371946" cy="9525"/>
          </a:xfrm>
          <a:prstGeom prst="line">
            <a:avLst/>
          </a:prstGeom>
          <a:noFill/>
          <a:ln w="9525" algn="ctr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2"/>
          <p:cNvCxnSpPr>
            <a:cxnSpLocks noChangeShapeType="1"/>
          </p:cNvCxnSpPr>
          <p:nvPr/>
        </p:nvCxnSpPr>
        <p:spPr bwMode="auto">
          <a:xfrm>
            <a:off x="775627" y="1949675"/>
            <a:ext cx="0" cy="393700"/>
          </a:xfrm>
          <a:prstGeom prst="straightConnector1">
            <a:avLst/>
          </a:prstGeom>
          <a:noFill/>
          <a:ln w="25400" cap="sq" algn="ctr">
            <a:solidFill>
              <a:srgbClr val="000000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5"/>
          <p:cNvCxnSpPr>
            <a:cxnSpLocks noChangeShapeType="1"/>
          </p:cNvCxnSpPr>
          <p:nvPr/>
        </p:nvCxnSpPr>
        <p:spPr bwMode="auto">
          <a:xfrm flipV="1">
            <a:off x="9529366" y="1948085"/>
            <a:ext cx="0" cy="3792538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76"/>
          <p:cNvCxnSpPr>
            <a:cxnSpLocks noChangeShapeType="1"/>
          </p:cNvCxnSpPr>
          <p:nvPr/>
        </p:nvCxnSpPr>
        <p:spPr bwMode="auto">
          <a:xfrm flipH="1">
            <a:off x="5807737" y="1944910"/>
            <a:ext cx="0" cy="3627438"/>
          </a:xfrm>
          <a:prstGeom prst="straightConnector1">
            <a:avLst/>
          </a:prstGeom>
          <a:noFill/>
          <a:ln w="25400" cap="sq" algn="ctr">
            <a:solidFill>
              <a:srgbClr val="000000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Oval 27"/>
          <p:cNvSpPr>
            <a:spLocks noChangeArrowheads="1"/>
          </p:cNvSpPr>
          <p:nvPr/>
        </p:nvSpPr>
        <p:spPr bwMode="auto">
          <a:xfrm rot="-5400000">
            <a:off x="5571465" y="3945560"/>
            <a:ext cx="1304925" cy="44370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lIns="91408" tIns="45704" rIns="91408" bIns="45704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Project Review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(if applicable)</a:t>
            </a:r>
          </a:p>
        </p:txBody>
      </p:sp>
      <p:sp>
        <p:nvSpPr>
          <p:cNvPr id="23" name="Rectangular Callout 98"/>
          <p:cNvSpPr>
            <a:spLocks noChangeArrowheads="1"/>
          </p:cNvSpPr>
          <p:nvPr/>
        </p:nvSpPr>
        <p:spPr bwMode="auto">
          <a:xfrm>
            <a:off x="192618" y="1089250"/>
            <a:ext cx="1221052" cy="542169"/>
          </a:xfrm>
          <a:prstGeom prst="wedgeRectCallout">
            <a:avLst>
              <a:gd name="adj1" fmla="val -3338"/>
              <a:gd name="adj2" fmla="val 87329"/>
            </a:avLst>
          </a:prstGeom>
          <a:solidFill>
            <a:srgbClr val="00AEEF"/>
          </a:solidFill>
          <a:ln w="31750" algn="ctr">
            <a:solidFill>
              <a:srgbClr val="C00000"/>
            </a:solidFill>
            <a:prstDash val="sysDash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/>
                <a:ea typeface="SimSun" pitchFamily="2" charset="-122"/>
              </a:rPr>
              <a:t>Deadline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/>
                <a:ea typeface="SimSun" pitchFamily="2" charset="-122"/>
              </a:rPr>
              <a:t>Period Ends</a:t>
            </a:r>
          </a:p>
        </p:txBody>
      </p:sp>
      <p:sp>
        <p:nvSpPr>
          <p:cNvPr id="24" name="Rectangular Callout 112"/>
          <p:cNvSpPr>
            <a:spLocks noChangeArrowheads="1"/>
          </p:cNvSpPr>
          <p:nvPr/>
        </p:nvSpPr>
        <p:spPr bwMode="auto">
          <a:xfrm>
            <a:off x="8327234" y="1052737"/>
            <a:ext cx="1398191" cy="542169"/>
          </a:xfrm>
          <a:prstGeom prst="wedgeRectCallout">
            <a:avLst>
              <a:gd name="adj1" fmla="val 37625"/>
              <a:gd name="adj2" fmla="val 110370"/>
            </a:avLst>
          </a:prstGeom>
          <a:solidFill>
            <a:srgbClr val="00AEEF"/>
          </a:solidFill>
          <a:ln w="31750" algn="ctr">
            <a:solidFill>
              <a:srgbClr val="C00000"/>
            </a:solidFill>
            <a:prstDash val="sysDash"/>
            <a:round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/>
                <a:ea typeface="SimSun" pitchFamily="2" charset="-122"/>
              </a:rPr>
              <a:t>Deadline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/>
                <a:ea typeface="SimSun" pitchFamily="2" charset="-122"/>
              </a:rPr>
              <a:t>END</a:t>
            </a:r>
          </a:p>
        </p:txBody>
      </p:sp>
      <p:sp>
        <p:nvSpPr>
          <p:cNvPr id="25" name="Horizontal Scroll 118"/>
          <p:cNvSpPr>
            <a:spLocks noChangeArrowheads="1"/>
          </p:cNvSpPr>
          <p:nvPr/>
        </p:nvSpPr>
        <p:spPr bwMode="auto">
          <a:xfrm>
            <a:off x="2032794" y="1552799"/>
            <a:ext cx="2698354" cy="755650"/>
          </a:xfrm>
          <a:prstGeom prst="horizontalScroll">
            <a:avLst>
              <a:gd name="adj" fmla="val 125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91408" tIns="45704" rIns="91408" bIns="45704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COO Submission to EC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60 Days Max.</a:t>
            </a:r>
          </a:p>
        </p:txBody>
      </p:sp>
      <p:sp>
        <p:nvSpPr>
          <p:cNvPr id="26" name="Horizontal Scroll 119"/>
          <p:cNvSpPr>
            <a:spLocks noChangeArrowheads="1"/>
          </p:cNvSpPr>
          <p:nvPr/>
        </p:nvSpPr>
        <p:spPr bwMode="auto">
          <a:xfrm>
            <a:off x="6223927" y="1538513"/>
            <a:ext cx="2022475" cy="785813"/>
          </a:xfrm>
          <a:prstGeom prst="horizontalScroll">
            <a:avLst>
              <a:gd name="adj" fmla="val 125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91408" tIns="45704" rIns="91408" bIns="45704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EU Approval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90 Days Max.</a:t>
            </a:r>
          </a:p>
        </p:txBody>
      </p:sp>
      <p:sp>
        <p:nvSpPr>
          <p:cNvPr id="27" name="Rounded Rectangular Callout 26"/>
          <p:cNvSpPr>
            <a:spLocks noChangeArrowheads="1"/>
          </p:cNvSpPr>
          <p:nvPr/>
        </p:nvSpPr>
        <p:spPr bwMode="auto">
          <a:xfrm>
            <a:off x="669001" y="44624"/>
            <a:ext cx="2748227" cy="1238250"/>
          </a:xfrm>
          <a:prstGeom prst="wedgeRoundRectCallout">
            <a:avLst>
              <a:gd name="adj1" fmla="val -55931"/>
              <a:gd name="adj2" fmla="val 122667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MYRTE </a:t>
            </a: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(48 months)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Start Date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01/04/15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P1 (18)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30/09/16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P2 (18)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31/03/18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PF (12)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31/03/19  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  </a:t>
            </a:r>
          </a:p>
        </p:txBody>
      </p:sp>
      <p:sp>
        <p:nvSpPr>
          <p:cNvPr id="28" name="Rounded Rectangular Callout 27"/>
          <p:cNvSpPr>
            <a:spLocks noChangeArrowheads="1"/>
          </p:cNvSpPr>
          <p:nvPr/>
        </p:nvSpPr>
        <p:spPr bwMode="auto">
          <a:xfrm>
            <a:off x="4476621" y="2013173"/>
            <a:ext cx="1666478" cy="774700"/>
          </a:xfrm>
          <a:prstGeom prst="wedgeRoundRectCallout">
            <a:avLst>
              <a:gd name="adj1" fmla="val 30588"/>
              <a:gd name="adj2" fmla="val 98625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P1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30/11/16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P2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31/05/18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PF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31/05/19  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  </a:t>
            </a:r>
          </a:p>
        </p:txBody>
      </p:sp>
      <p:sp>
        <p:nvSpPr>
          <p:cNvPr id="29" name="Rounded Rectangular Callout 28"/>
          <p:cNvSpPr>
            <a:spLocks noChangeArrowheads="1"/>
          </p:cNvSpPr>
          <p:nvPr/>
        </p:nvSpPr>
        <p:spPr bwMode="auto">
          <a:xfrm>
            <a:off x="8043467" y="1730601"/>
            <a:ext cx="1688835" cy="782637"/>
          </a:xfrm>
          <a:prstGeom prst="wedgeRoundRectCallout">
            <a:avLst>
              <a:gd name="adj1" fmla="val 36546"/>
              <a:gd name="adj2" fmla="val 72403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91408" tIns="45704" rIns="91408" bIns="45704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P1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28/02/17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P2 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31/08/18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PF </a:t>
            </a:r>
            <a:r>
              <a:rPr lang="en-GB" altLang="zh-CN" sz="1400" b="1" dirty="0" smtClean="0">
                <a:solidFill>
                  <a:srgbClr val="000000"/>
                </a:solidFill>
                <a:latin typeface="Tahoma"/>
                <a:ea typeface="SimSun" pitchFamily="2" charset="-122"/>
              </a:rPr>
              <a:t>31/08/19  </a:t>
            </a:r>
            <a:endParaRPr lang="en-GB" altLang="zh-CN" sz="1400" b="1" dirty="0">
              <a:solidFill>
                <a:srgbClr val="000000"/>
              </a:solidFill>
              <a:latin typeface="Tahoma"/>
              <a:ea typeface="SimSun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dirty="0">
                <a:solidFill>
                  <a:srgbClr val="000000"/>
                </a:solidFill>
                <a:latin typeface="Tahoma"/>
                <a:ea typeface="SimSun" pitchFamily="2" charset="-122"/>
              </a:rPr>
              <a:t>  </a:t>
            </a:r>
          </a:p>
        </p:txBody>
      </p:sp>
      <p:pic>
        <p:nvPicPr>
          <p:cNvPr id="30" name="Picture 44" descr="C:\Users\Garbil\Pictures\Participant Portal Lo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67" y="2743426"/>
            <a:ext cx="3498056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Connector 30"/>
          <p:cNvCxnSpPr>
            <a:cxnSpLocks noChangeShapeType="1"/>
          </p:cNvCxnSpPr>
          <p:nvPr/>
        </p:nvCxnSpPr>
        <p:spPr bwMode="auto">
          <a:xfrm flipV="1">
            <a:off x="5319316" y="3549876"/>
            <a:ext cx="0" cy="649287"/>
          </a:xfrm>
          <a:prstGeom prst="line">
            <a:avLst/>
          </a:prstGeom>
          <a:noFill/>
          <a:ln w="635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 flipH="1">
            <a:off x="4818857" y="3549873"/>
            <a:ext cx="514218" cy="0"/>
          </a:xfrm>
          <a:prstGeom prst="line">
            <a:avLst/>
          </a:prstGeom>
          <a:noFill/>
          <a:ln w="63500" algn="ctr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923648" y="4653188"/>
            <a:ext cx="691356" cy="318849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YES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068227" y="4288061"/>
            <a:ext cx="503898" cy="318849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NO</a:t>
            </a:r>
          </a:p>
        </p:txBody>
      </p:sp>
      <p:cxnSp>
        <p:nvCxnSpPr>
          <p:cNvPr id="35" name="Straight Connector 34"/>
          <p:cNvCxnSpPr>
            <a:cxnSpLocks noChangeShapeType="1"/>
          </p:cNvCxnSpPr>
          <p:nvPr/>
        </p:nvCxnSpPr>
        <p:spPr bwMode="auto">
          <a:xfrm flipH="1">
            <a:off x="2706955" y="4610326"/>
            <a:ext cx="5160" cy="420687"/>
          </a:xfrm>
          <a:prstGeom prst="line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300351" y="5037360"/>
            <a:ext cx="3053977" cy="307744"/>
          </a:xfrm>
          <a:prstGeom prst="rect">
            <a:avLst/>
          </a:prstGeom>
          <a:solidFill>
            <a:srgbClr val="CC0099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 b="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COOrdinator FSIGN finalises FormCs</a:t>
            </a:r>
          </a:p>
        </p:txBody>
      </p:sp>
      <p:cxnSp>
        <p:nvCxnSpPr>
          <p:cNvPr id="37" name="Straight Connector 36"/>
          <p:cNvCxnSpPr>
            <a:cxnSpLocks noChangeShapeType="1"/>
          </p:cNvCxnSpPr>
          <p:nvPr/>
        </p:nvCxnSpPr>
        <p:spPr bwMode="auto">
          <a:xfrm>
            <a:off x="5995194" y="6186710"/>
            <a:ext cx="724033" cy="0"/>
          </a:xfrm>
          <a:prstGeom prst="lin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37"/>
          <p:cNvCxnSpPr>
            <a:cxnSpLocks noChangeShapeType="1"/>
          </p:cNvCxnSpPr>
          <p:nvPr/>
        </p:nvCxnSpPr>
        <p:spPr bwMode="auto">
          <a:xfrm flipV="1">
            <a:off x="6695152" y="2852963"/>
            <a:ext cx="24077" cy="3344863"/>
          </a:xfrm>
          <a:prstGeom prst="lin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38"/>
          <p:cNvCxnSpPr>
            <a:cxnSpLocks noChangeShapeType="1"/>
          </p:cNvCxnSpPr>
          <p:nvPr/>
        </p:nvCxnSpPr>
        <p:spPr bwMode="auto">
          <a:xfrm>
            <a:off x="6698592" y="2857726"/>
            <a:ext cx="512498" cy="1587"/>
          </a:xfrm>
          <a:prstGeom prst="line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18165" y="5934299"/>
            <a:ext cx="505619" cy="318849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NO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167974" y="5966049"/>
            <a:ext cx="693076" cy="318849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1400">
                <a:solidFill>
                  <a:srgbClr val="000000"/>
                </a:solidFill>
                <a:latin typeface="Tahoma" pitchFamily="34" charset="0"/>
                <a:ea typeface="SimSun" pitchFamily="2" charset="-122"/>
              </a:rPr>
              <a:t>YES</a:t>
            </a:r>
          </a:p>
        </p:txBody>
      </p:sp>
      <p:cxnSp>
        <p:nvCxnSpPr>
          <p:cNvPr id="42" name="Straight Connector 41"/>
          <p:cNvCxnSpPr>
            <a:cxnSpLocks noChangeShapeType="1"/>
          </p:cNvCxnSpPr>
          <p:nvPr/>
        </p:nvCxnSpPr>
        <p:spPr bwMode="auto">
          <a:xfrm flipV="1">
            <a:off x="417910" y="2964085"/>
            <a:ext cx="0" cy="2914650"/>
          </a:xfrm>
          <a:prstGeom prst="line">
            <a:avLst/>
          </a:prstGeom>
          <a:noFill/>
          <a:ln w="635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Connector 42"/>
          <p:cNvCxnSpPr>
            <a:cxnSpLocks noChangeShapeType="1"/>
            <a:endCxn id="30" idx="1"/>
          </p:cNvCxnSpPr>
          <p:nvPr/>
        </p:nvCxnSpPr>
        <p:spPr bwMode="auto">
          <a:xfrm>
            <a:off x="386955" y="2964085"/>
            <a:ext cx="565811" cy="0"/>
          </a:xfrm>
          <a:prstGeom prst="line">
            <a:avLst/>
          </a:prstGeom>
          <a:noFill/>
          <a:ln w="63500" algn="ctr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43"/>
          <p:cNvSpPr txBox="1"/>
          <p:nvPr/>
        </p:nvSpPr>
        <p:spPr bwMode="auto">
          <a:xfrm>
            <a:off x="7696609" y="4746849"/>
            <a:ext cx="1434944" cy="523188"/>
          </a:xfrm>
          <a:prstGeom prst="rect">
            <a:avLst/>
          </a:prstGeom>
          <a:solidFill>
            <a:srgbClr val="00CC99">
              <a:lumMod val="20000"/>
              <a:lumOff val="80000"/>
            </a:srgbClr>
          </a:solidFill>
          <a:ln w="0" cap="rnd">
            <a:noFill/>
          </a:ln>
        </p:spPr>
        <p:txBody>
          <a:bodyPr wrap="none" lIns="91408" tIns="45704" rIns="91408" bIns="45704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E-Mail From EC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 to </a:t>
            </a:r>
            <a:r>
              <a:rPr kumimoji="0" lang="en-GB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SimSun" pitchFamily="2" charset="-122"/>
              </a:rPr>
              <a:t>COOrdinator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SimSun" pitchFamily="2" charset="-122"/>
            </a:endParaRPr>
          </a:p>
        </p:txBody>
      </p:sp>
      <p:cxnSp>
        <p:nvCxnSpPr>
          <p:cNvPr id="45" name="Straight Connector 44"/>
          <p:cNvCxnSpPr>
            <a:cxnSpLocks noChangeShapeType="1"/>
          </p:cNvCxnSpPr>
          <p:nvPr/>
        </p:nvCxnSpPr>
        <p:spPr bwMode="auto">
          <a:xfrm>
            <a:off x="6215330" y="2616423"/>
            <a:ext cx="1007798" cy="0"/>
          </a:xfrm>
          <a:prstGeom prst="line">
            <a:avLst/>
          </a:prstGeom>
          <a:noFill/>
          <a:ln w="63500" algn="ctr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45"/>
          <p:cNvCxnSpPr>
            <a:cxnSpLocks noChangeShapeType="1"/>
          </p:cNvCxnSpPr>
          <p:nvPr/>
        </p:nvCxnSpPr>
        <p:spPr bwMode="auto">
          <a:xfrm flipV="1">
            <a:off x="6215327" y="2651351"/>
            <a:ext cx="34396" cy="3227387"/>
          </a:xfrm>
          <a:prstGeom prst="line">
            <a:avLst/>
          </a:prstGeom>
          <a:noFill/>
          <a:ln w="63500" algn="ctr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46"/>
          <p:cNvCxnSpPr>
            <a:cxnSpLocks noChangeShapeType="1"/>
          </p:cNvCxnSpPr>
          <p:nvPr/>
        </p:nvCxnSpPr>
        <p:spPr bwMode="auto">
          <a:xfrm flipH="1">
            <a:off x="5135301" y="5858098"/>
            <a:ext cx="1097227" cy="0"/>
          </a:xfrm>
          <a:prstGeom prst="line">
            <a:avLst/>
          </a:prstGeom>
          <a:noFill/>
          <a:ln w="63500" algn="ctr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Espace réservé du pied de page 4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186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6" grpId="0" animBg="1"/>
      <p:bldP spid="40" grpId="0" animBg="1"/>
      <p:bldP spid="41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Text Box 2"/>
          <p:cNvSpPr txBox="1">
            <a:spLocks noChangeArrowheads="1"/>
          </p:cNvSpPr>
          <p:nvPr/>
        </p:nvSpPr>
        <p:spPr bwMode="auto">
          <a:xfrm>
            <a:off x="0" y="139700"/>
            <a:ext cx="790575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Present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options for MA transmutation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958469"/>
            <a:ext cx="7184571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Transmutation of MA into fission products is efficient only if: </a:t>
            </a:r>
          </a:p>
          <a:p>
            <a:pPr marL="469900" lvl="1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Fission to capture cross section ratio is high enough</a:t>
            </a:r>
          </a:p>
          <a:p>
            <a:pPr marL="469900" lvl="1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Enough neutrons are available to feed the transmutation process</a:t>
            </a:r>
          </a:p>
          <a:p>
            <a:pPr marL="469900" lvl="1" indent="-12700" eaLnBrk="1" hangingPunct="1">
              <a:spcBef>
                <a:spcPct val="50000"/>
              </a:spcBef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=&gt;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Need for a fast neutron spectrum </a:t>
            </a:r>
          </a:p>
        </p:txBody>
      </p:sp>
      <p:pic>
        <p:nvPicPr>
          <p:cNvPr id="13" name="Image 12"/>
          <p:cNvPicPr/>
          <p:nvPr/>
        </p:nvPicPr>
        <p:blipFill>
          <a:blip r:embed="rId3" cstate="print"/>
          <a:srcRect r="4561"/>
          <a:stretch>
            <a:fillRect/>
          </a:stretch>
        </p:blipFill>
        <p:spPr bwMode="auto">
          <a:xfrm>
            <a:off x="6727371" y="947057"/>
            <a:ext cx="317862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" y="3364210"/>
            <a:ext cx="9710056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which type of fast reactor could we transmute ? </a:t>
            </a:r>
          </a:p>
          <a:p>
            <a:pPr marL="469900" lvl="1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the next generation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GEN-IV nuclear power plants 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(critical Fast Reactors)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homogeneous mode with low AM content in fuel (&lt; 3%) for safety reasons </a:t>
            </a:r>
          </a:p>
          <a:p>
            <a:pPr marL="927100" lvl="2" indent="-1270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heterogeneous mode (MA blankets) </a:t>
            </a:r>
          </a:p>
          <a:p>
            <a:pPr marL="469900" lvl="1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a few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dedicated MA burners 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(subcritical Accelerator Driven Systems), highly loaded with MA </a:t>
            </a:r>
          </a:p>
          <a:p>
            <a:pPr marL="469900" lvl="1" indent="-12700" eaLnBrk="1" hangingPunct="1">
              <a:spcBef>
                <a:spcPct val="50000"/>
              </a:spcBef>
            </a:pP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=&gt; sensitive compromise </a:t>
            </a:r>
            <a:r>
              <a:rPr lang="en-GB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btwn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safety / economics / proliferation / politics...</a:t>
            </a:r>
          </a:p>
        </p:txBody>
      </p:sp>
    </p:spTree>
    <p:extLst>
      <p:ext uri="{BB962C8B-B14F-4D97-AF65-F5344CB8AC3E}">
        <p14:creationId xmlns:p14="http://schemas.microsoft.com/office/powerpoint/2010/main" val="1296035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29" y="866429"/>
            <a:ext cx="9197446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-20186" y="6195021"/>
            <a:ext cx="9615356" cy="346765"/>
          </a:xfrm>
          <a:prstGeom prst="rect">
            <a:avLst/>
          </a:prstGeom>
        </p:spPr>
        <p:txBody>
          <a:bodyPr lIns="91408" tIns="45704" rIns="91408" bIns="45704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034EA2"/>
                </a:solidFill>
                <a:latin typeface="Tahoma"/>
              </a:rPr>
              <a:t>http://ec.europa.eu/research/participants/portal/</a:t>
            </a:r>
          </a:p>
        </p:txBody>
      </p:sp>
      <p:sp>
        <p:nvSpPr>
          <p:cNvPr id="6" name="Title 1"/>
          <p:cNvSpPr>
            <a:spLocks/>
          </p:cNvSpPr>
          <p:nvPr/>
        </p:nvSpPr>
        <p:spPr bwMode="auto">
          <a:xfrm>
            <a:off x="194471" y="-100013"/>
            <a:ext cx="9673075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1" tIns="45691" rIns="91381" bIns="45691" anchor="ctr"/>
          <a:lstStyle>
            <a:lvl1pPr defTabSz="91281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91281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91281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91281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91281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800" u="none" dirty="0" smtClean="0">
                <a:solidFill>
                  <a:srgbClr val="FFFFFF"/>
                </a:solidFill>
                <a:latin typeface="Tahoma" pitchFamily="34" charset="0"/>
              </a:rPr>
              <a:t>EC Research </a:t>
            </a:r>
            <a:r>
              <a:rPr lang="en-GB" altLang="en-US" sz="2800" u="none" dirty="0">
                <a:solidFill>
                  <a:srgbClr val="FFFFFF"/>
                </a:solidFill>
                <a:latin typeface="Tahoma" pitchFamily="34" charset="0"/>
              </a:rPr>
              <a:t>Participant </a:t>
            </a:r>
            <a:r>
              <a:rPr lang="en-GB" altLang="en-US" sz="2800" u="none" dirty="0" smtClean="0">
                <a:solidFill>
                  <a:srgbClr val="FFFFFF"/>
                </a:solidFill>
                <a:latin typeface="Tahoma" pitchFamily="34" charset="0"/>
              </a:rPr>
              <a:t>Portal</a:t>
            </a:r>
            <a:endParaRPr lang="en-US" altLang="en-US" sz="2800" u="none" dirty="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782699" y="2522612"/>
            <a:ext cx="752033" cy="504056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08" tIns="45704" rIns="91408" bIns="4570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0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243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Communication &amp;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Dissemination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14300" y="977900"/>
            <a:ext cx="9550400" cy="1446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All MYRTE WP2 future reports (Deliverables 2.1 to 2.12) have a CONFIDENTIAL dissemination level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Don’t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spread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them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away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! 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We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can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ask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for exceptions if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needed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…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2400" y="4064000"/>
            <a:ext cx="9499600" cy="221599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Publications  &amp; communications to conferences, workshops... are highly welcome </a:t>
            </a:r>
            <a:b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but need to:</a:t>
            </a:r>
          </a:p>
          <a:p>
            <a:pPr marL="800100" lvl="1" indent="-342900" eaLnBrk="1" hangingPunct="1">
              <a:spcBef>
                <a:spcPct val="50000"/>
              </a:spcBef>
              <a:buAutoNum type="alphaLcParenBoth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display the EU emblem</a:t>
            </a:r>
          </a:p>
          <a:p>
            <a:pPr marL="800100" lvl="1" indent="-342900" eaLnBrk="1" hangingPunct="1">
              <a:spcBef>
                <a:spcPct val="50000"/>
              </a:spcBef>
              <a:buAutoNum type="alphaLcParenBoth"/>
            </a:pPr>
            <a:r>
              <a:rPr lang="en-US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include the following text:</a:t>
            </a:r>
          </a:p>
          <a:p>
            <a:pPr marL="469900" lvl="1" indent="-12700" eaLnBrk="1" hangingPunct="1">
              <a:spcBef>
                <a:spcPct val="50000"/>
              </a:spcBef>
            </a:pPr>
            <a:r>
              <a:rPr lang="en-US" b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“This work has received funding from the </a:t>
            </a:r>
            <a:r>
              <a:rPr lang="en-US" b="1" u="non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Euratom</a:t>
            </a:r>
            <a:r>
              <a:rPr lang="en-US" b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research and training </a:t>
            </a:r>
            <a:r>
              <a:rPr lang="en-US" b="1" u="none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programme</a:t>
            </a:r>
            <a:r>
              <a:rPr lang="en-US" b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2014-2018 under grant agreement N° 662186 (MYRTE project)”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14300" y="2667000"/>
            <a:ext cx="9550400" cy="11387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The MYRTE web-site is under development at SCK*CEN for information exchange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In the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mean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time, FP6/FP7 reports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can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still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be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found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on the MAX web-site </a:t>
            </a:r>
            <a:r>
              <a:rPr lang="fr-FR" sz="1600" u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http://ipnwww.in2p3.fr/MAX/</a:t>
            </a:r>
          </a:p>
          <a:p>
            <a:pPr marL="469900" lvl="1" indent="-12700" eaLnBrk="1" hangingPunct="1">
              <a:spcBef>
                <a:spcPct val="50000"/>
              </a:spcBef>
              <a:buFont typeface="Courier New" pitchFamily="49" charset="0"/>
              <a:buChar char="o"/>
            </a:pPr>
            <a:r>
              <a:rPr lang="fr-FR" sz="16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Please</a:t>
            </a:r>
            <a:r>
              <a:rPr lang="fr-FR" sz="16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ask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for a login if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you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fr-FR" sz="16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need</a:t>
            </a:r>
            <a:r>
              <a:rPr lang="fr-FR" sz="160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one! ;)</a:t>
            </a:r>
          </a:p>
        </p:txBody>
      </p:sp>
      <p:pic>
        <p:nvPicPr>
          <p:cNvPr id="17" name="Picture 2" descr="I:\MYRTE KoM\EC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011" y="4469722"/>
            <a:ext cx="3265289" cy="101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0" y="139700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Communication &amp;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Dissemination</a:t>
            </a:r>
            <a:endParaRPr lang="fr-FR" sz="2800" b="1" u="none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829300" y="2463800"/>
            <a:ext cx="2857500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1 Accelerator school </a:t>
            </a:r>
            <a:b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(October 2016? TBD)</a:t>
            </a: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9626"/>
            <a:ext cx="5507117" cy="122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700" y="2032432"/>
            <a:ext cx="5372100" cy="453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727700" y="5207000"/>
            <a:ext cx="3962400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At least 1 international workshop </a:t>
            </a:r>
            <a:br>
              <a:rPr lang="en-GB" b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</a:b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(End of project)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96051" y="1226502"/>
            <a:ext cx="9304337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sz="4400" b="1" u="none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Thank</a:t>
            </a:r>
            <a:r>
              <a:rPr lang="fr-FR" sz="4400" b="1" u="none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You for </a:t>
            </a:r>
            <a:r>
              <a:rPr lang="fr-FR" sz="4400" b="1" u="none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your</a:t>
            </a:r>
            <a:r>
              <a:rPr lang="fr-FR" sz="4400" b="1" u="none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attention…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sz="4400" b="1" u="none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…&amp; long live Paris!  </a:t>
            </a:r>
            <a:endParaRPr lang="fr-FR" sz="240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Picture 2" descr="IPN Solidai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86"/>
          <a:stretch/>
        </p:blipFill>
        <p:spPr bwMode="auto">
          <a:xfrm>
            <a:off x="2784324" y="3514637"/>
            <a:ext cx="4090609" cy="272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887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7021"/>
          <a:stretch>
            <a:fillRect/>
          </a:stretch>
        </p:blipFill>
        <p:spPr bwMode="auto">
          <a:xfrm>
            <a:off x="5943600" y="838199"/>
            <a:ext cx="3962400" cy="2605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62" name="Text Box 2"/>
          <p:cNvSpPr txBox="1">
            <a:spLocks noChangeArrowheads="1"/>
          </p:cNvSpPr>
          <p:nvPr/>
        </p:nvSpPr>
        <p:spPr bwMode="auto">
          <a:xfrm>
            <a:off x="0" y="139700"/>
            <a:ext cx="862148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ADS (Accelerator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Driven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System)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0" y="1245345"/>
            <a:ext cx="590005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</a:pP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ADS sub-critical systems </a:t>
            </a:r>
            <a:r>
              <a:rPr lang="en-GB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present 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reference solution for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dedicated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“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transmuter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facilities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Suited for various strategies on nuclear energy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One “small” 400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MW</a:t>
            </a:r>
            <a:r>
              <a:rPr lang="en-US" sz="14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industrial ADS could burn about 100kg of MA / year (→ 10 to 20 units for EU)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311655" y="3455075"/>
            <a:ext cx="2594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u="none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G. Van den Eynde (SCK•CEN)</a:t>
            </a:r>
            <a:endParaRPr lang="fr-FR" sz="1400" i="1" u="none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0" y="3683745"/>
            <a:ext cx="9906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</a:pPr>
            <a:r>
              <a:rPr lang="en-GB" b="1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ADS reactor </a:t>
            </a:r>
            <a:r>
              <a:rPr lang="fr-FR" b="1" u="none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specificities</a:t>
            </a:r>
            <a:endParaRPr lang="en-US" u="none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Neutron multiplication factor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sz="1200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&lt;1 (typically between 0.93 &amp; 0.97)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Driven by external neutron source </a:t>
            </a:r>
            <a:b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(proton beam +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spallation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target)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 control rods, no safety rods</a:t>
            </a:r>
          </a:p>
          <a:p>
            <a:pPr marL="12700" indent="-127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Some very fast neutrons (&gt; 20 </a:t>
            </a:r>
            <a:r>
              <a:rPr lang="en-US" u="none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MeV</a:t>
            </a:r>
            <a:r>
              <a:rPr lang="en-US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in the core 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 l="5424" t="13877" b="10917"/>
          <a:stretch>
            <a:fillRect/>
          </a:stretch>
        </p:blipFill>
        <p:spPr bwMode="auto">
          <a:xfrm>
            <a:off x="4245429" y="4757057"/>
            <a:ext cx="2754087" cy="67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9514" y="4842975"/>
            <a:ext cx="2906486" cy="103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8172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6914" y="857838"/>
            <a:ext cx="6760029" cy="570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6692"/>
            <a:ext cx="9906000" cy="564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865413"/>
            <a:ext cx="4572000" cy="571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 l="1510" r="11938"/>
          <a:stretch>
            <a:fillRect/>
          </a:stretch>
        </p:blipFill>
        <p:spPr bwMode="auto">
          <a:xfrm>
            <a:off x="6030685" y="936170"/>
            <a:ext cx="3831771" cy="5487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658" y="914399"/>
            <a:ext cx="5301343" cy="555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3538" name="Text Box 2"/>
          <p:cNvSpPr txBox="1">
            <a:spLocks noChangeArrowheads="1"/>
          </p:cNvSpPr>
          <p:nvPr/>
        </p:nvSpPr>
        <p:spPr bwMode="auto">
          <a:xfrm>
            <a:off x="0" y="139700"/>
            <a:ext cx="99060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P&amp;T =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small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part of 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complex</a:t>
            </a: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equation</a:t>
            </a:r>
            <a:r>
              <a:rPr lang="fr-FR" sz="2800" b="1" u="none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4058" y="3723666"/>
            <a:ext cx="2296886" cy="262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77968" y="4894515"/>
            <a:ext cx="34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none" dirty="0" smtClean="0">
                <a:solidFill>
                  <a:srgbClr val="000000"/>
                </a:solidFill>
              </a:rPr>
              <a:t>+</a:t>
            </a:r>
            <a:endParaRPr lang="fr-FR" sz="2400" u="none" dirty="0">
              <a:solidFill>
                <a:srgbClr val="00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74192" y="2151321"/>
            <a:ext cx="34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none" dirty="0" smtClean="0">
                <a:solidFill>
                  <a:srgbClr val="000000"/>
                </a:solidFill>
              </a:rPr>
              <a:t>+</a:t>
            </a:r>
            <a:endParaRPr lang="fr-FR" sz="2400" u="none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 l="8042" t="854" r="8801"/>
          <a:stretch>
            <a:fillRect/>
          </a:stretch>
        </p:blipFill>
        <p:spPr bwMode="auto">
          <a:xfrm>
            <a:off x="0" y="1023258"/>
            <a:ext cx="6062758" cy="542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2604958" y="4862117"/>
            <a:ext cx="34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none" dirty="0" smtClean="0">
                <a:solidFill>
                  <a:srgbClr val="000000"/>
                </a:solidFill>
              </a:rPr>
              <a:t>+</a:t>
            </a:r>
            <a:endParaRPr lang="fr-FR" sz="2400" u="none" dirty="0">
              <a:solidFill>
                <a:srgbClr val="0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704327" y="5014012"/>
            <a:ext cx="34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none" dirty="0" smtClean="0">
                <a:solidFill>
                  <a:srgbClr val="000000"/>
                </a:solidFill>
              </a:rPr>
              <a:t>=</a:t>
            </a:r>
            <a:endParaRPr lang="fr-FR" sz="2400" u="none" dirty="0">
              <a:solidFill>
                <a:srgbClr val="0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580422" y="1994870"/>
            <a:ext cx="34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none" dirty="0" smtClean="0">
                <a:solidFill>
                  <a:srgbClr val="000000"/>
                </a:solidFill>
              </a:rPr>
              <a:t>+</a:t>
            </a:r>
            <a:endParaRPr lang="fr-FR" sz="2400" u="none" dirty="0">
              <a:solidFill>
                <a:srgbClr val="000000"/>
              </a:solidFill>
            </a:endParaRPr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000000"/>
                </a:solidFill>
              </a:rPr>
              <a:t>J-L. Biarrotte, CERN, 16 November 2015.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285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-3.7037E-6 L -0.34327 -0.2231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00096 -0.2294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-4.07407E-6 L 0.08077 -0.2342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-117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5128E-6 4.07407E-6 L -0.12468 0.2085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974E-6 -4.07407E-6 L -0.19903 0.20533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0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12821E-7 -4.44444E-6 L 0.12468 0.2044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102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500" fill="hold"/>
                                        <p:tgtEl>
                                          <p:spTgt spid="2054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8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9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ChangeArrowheads="1"/>
          </p:cNvSpPr>
          <p:nvPr/>
        </p:nvSpPr>
        <p:spPr bwMode="auto">
          <a:xfrm>
            <a:off x="287080" y="1308322"/>
            <a:ext cx="8933120" cy="461664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457200" indent="-457200"/>
            <a:endParaRPr lang="fr-FR" sz="3600" b="1" u="none" dirty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fr-FR" sz="2400" b="1" u="none" dirty="0">
              <a:solidFill>
                <a:schemeClr val="bg1"/>
              </a:solidFill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fr-FR" sz="4400" b="1" u="none" dirty="0" smtClean="0">
              <a:solidFill>
                <a:srgbClr val="146AB2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r-FR" sz="4400" b="1" u="none" dirty="0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 The MYRRHA </a:t>
            </a:r>
            <a:r>
              <a:rPr lang="fr-FR" sz="4400" b="1" u="none" dirty="0" err="1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fr-FR" sz="4400" b="1" u="none" dirty="0" smtClean="0">
                <a:solidFill>
                  <a:srgbClr val="146AB2"/>
                </a:solidFill>
                <a:latin typeface="Calibri" pitchFamily="34" charset="0"/>
                <a:cs typeface="Calibri" pitchFamily="34" charset="0"/>
              </a:rPr>
              <a:t> concept</a:t>
            </a:r>
            <a:endParaRPr lang="fr-FR" sz="4400" b="1" u="none" dirty="0">
              <a:solidFill>
                <a:srgbClr val="146AB2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endParaRPr lang="fr-FR" sz="3200" b="1" u="none" dirty="0">
              <a:solidFill>
                <a:schemeClr val="bg1"/>
              </a:solidFill>
              <a:effectLst>
                <a:outerShdw blurRad="50800" dist="50800" dir="5400000" algn="ctr" rotWithShape="0">
                  <a:srgbClr val="006DDA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r-FR" sz="3200" b="1" u="none" dirty="0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Main MAX </a:t>
            </a:r>
            <a:r>
              <a:rPr lang="fr-FR" sz="3200" b="1" u="none" dirty="0" err="1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achievements</a:t>
            </a:r>
            <a:endParaRPr lang="fr-FR" sz="3200" b="1" u="none" dirty="0" smtClean="0">
              <a:solidFill>
                <a:schemeClr val="bg1"/>
              </a:solidFill>
              <a:effectLst>
                <a:outerShdw blurRad="76200" dist="88900" algn="l" rotWithShape="0">
                  <a:srgbClr val="146AB2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r-FR" sz="3200" b="1" u="none" dirty="0" smtClean="0">
                <a:solidFill>
                  <a:schemeClr val="bg1"/>
                </a:solidFill>
                <a:effectLst>
                  <a:outerShdw blurRad="76200" dist="88900" algn="l" rotWithShape="0">
                    <a:srgbClr val="146AB2"/>
                  </a:outerShdw>
                </a:effectLst>
                <a:latin typeface="Calibri" pitchFamily="34" charset="0"/>
                <a:cs typeface="Calibri" pitchFamily="34" charset="0"/>
              </a:rPr>
              <a:t>MYRTE WP2 objectives &amp; organisation</a:t>
            </a:r>
          </a:p>
          <a:p>
            <a:pPr marL="457200" indent="-457200"/>
            <a:endParaRPr lang="fr-FR" sz="3200" b="1" u="none" dirty="0" smtClean="0">
              <a:solidFill>
                <a:schemeClr val="bg1"/>
              </a:solidFill>
              <a:effectLst>
                <a:outerShdw blurRad="76200" dist="88900" algn="l" rotWithShape="0">
                  <a:srgbClr val="146AB2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indent="-457200"/>
            <a:endParaRPr lang="de-DE" sz="1800" b="1" u="none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  <p:pic>
        <p:nvPicPr>
          <p:cNvPr id="7" name="Picture 10" descr="http://ec.europa.eu/digital-agenda/sites/digital-agenda/files/newsroom/horizon2020_0_5682_1.jpg"/>
          <p:cNvPicPr>
            <a:picLocks noChangeAspect="1" noChangeArrowheads="1"/>
          </p:cNvPicPr>
          <p:nvPr/>
        </p:nvPicPr>
        <p:blipFill>
          <a:blip r:embed="rId3" cstate="print"/>
          <a:srcRect t="11712" b="33631"/>
          <a:stretch>
            <a:fillRect/>
          </a:stretch>
        </p:blipFill>
        <p:spPr bwMode="auto">
          <a:xfrm>
            <a:off x="6972300" y="0"/>
            <a:ext cx="2933700" cy="898727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</p:pic>
      <p:pic>
        <p:nvPicPr>
          <p:cNvPr id="8" name="Picture 14" descr="https://pbs.twimg.com/profile_images/454552902703407104/STojf5W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 cstate="print"/>
          <a:srcRect t="7005" r="12073"/>
          <a:stretch>
            <a:fillRect/>
          </a:stretch>
        </p:blipFill>
        <p:spPr bwMode="auto">
          <a:xfrm>
            <a:off x="1330136" y="0"/>
            <a:ext cx="5756465" cy="918382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10" name="Connecteur droit 9"/>
          <p:cNvCxnSpPr/>
          <p:nvPr/>
        </p:nvCxnSpPr>
        <p:spPr bwMode="auto">
          <a:xfrm flipV="1">
            <a:off x="967014" y="904875"/>
            <a:ext cx="8926286" cy="4082"/>
          </a:xfrm>
          <a:prstGeom prst="line">
            <a:avLst/>
          </a:prstGeom>
          <a:ln w="22225">
            <a:headEnd type="none" w="sm" len="sm"/>
            <a:tailEnd type="none" w="sm" len="sm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891870"/>
            <a:ext cx="9626600" cy="554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0162" name="Text Box 2"/>
          <p:cNvSpPr txBox="1">
            <a:spLocks noChangeArrowheads="1"/>
          </p:cNvSpPr>
          <p:nvPr/>
        </p:nvSpPr>
        <p:spPr bwMode="auto">
          <a:xfrm>
            <a:off x="38100" y="139700"/>
            <a:ext cx="88074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MYRRHA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project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601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15350" y="5618163"/>
            <a:ext cx="1208088" cy="817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J-L. Biarrotte, MYRTE WP2 kick-off meeting, Paris, 15-16 June 2015.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2" name="Text Box 2"/>
          <p:cNvSpPr txBox="1">
            <a:spLocks noChangeArrowheads="1"/>
          </p:cNvSpPr>
          <p:nvPr/>
        </p:nvSpPr>
        <p:spPr bwMode="auto">
          <a:xfrm>
            <a:off x="38100" y="139700"/>
            <a:ext cx="88074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MYRRHA </a:t>
            </a:r>
            <a:r>
              <a:rPr lang="fr-FR" sz="2800" b="1" u="none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project</a:t>
            </a:r>
            <a:endParaRPr lang="fr-FR" sz="2800" b="1" u="none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J-L. Biarrotte, MYRTE WP2 kick-off meeting, Paris, 15-16 June 2015.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3115" y="1011217"/>
            <a:ext cx="8573386" cy="47847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12144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MYRRHA: a </a:t>
            </a:r>
            <a:r>
              <a:rPr kumimoji="0" lang="de-DE" sz="240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multipurpose</a:t>
            </a:r>
            <a:r>
              <a:rPr kumimoji="0" lang="de-DE" sz="2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de-DE" sz="240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irradiation</a:t>
            </a:r>
            <a:r>
              <a:rPr kumimoji="0" lang="de-DE" sz="2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de-DE" sz="240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facility</a:t>
            </a:r>
            <a:r>
              <a:rPr kumimoji="0" lang="de-DE" sz="2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de-DE" sz="240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at</a:t>
            </a:r>
            <a:endParaRPr kumimoji="0" lang="en-US" sz="440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20" y="1663700"/>
            <a:ext cx="9482280" cy="485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1250" y="896565"/>
            <a:ext cx="1035050" cy="7004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60168</TotalTime>
  <Words>3127</Words>
  <Application>Microsoft Office PowerPoint</Application>
  <PresentationFormat>A4 Paper (210x297 mm)</PresentationFormat>
  <Paragraphs>504</Paragraphs>
  <Slides>43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43</vt:i4>
      </vt:variant>
    </vt:vector>
  </HeadingPairs>
  <TitlesOfParts>
    <vt:vector size="60" baseType="lpstr">
      <vt:lpstr>SimSun</vt:lpstr>
      <vt:lpstr>Arial</vt:lpstr>
      <vt:lpstr>Bookman Old Style</vt:lpstr>
      <vt:lpstr>Calibri</vt:lpstr>
      <vt:lpstr>Courier New</vt:lpstr>
      <vt:lpstr>Federation</vt:lpstr>
      <vt:lpstr>Symbol</vt:lpstr>
      <vt:lpstr>Tahoma</vt:lpstr>
      <vt:lpstr>Times New Roman</vt:lpstr>
      <vt:lpstr>Wingdings</vt:lpstr>
      <vt:lpstr>Standarddesign</vt:lpstr>
      <vt:lpstr>1_Standarddesign</vt:lpstr>
      <vt:lpstr>4_Standarddesign</vt:lpstr>
      <vt:lpstr>2_Standarddesign</vt:lpstr>
      <vt:lpstr>3_Standarddesign</vt:lpstr>
      <vt:lpstr>5_Standarddesign</vt:lpstr>
      <vt:lpstr>6_Standarddesign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BIARROTTE Jean-Luc</dc:creator>
  <cp:lastModifiedBy>Rudiger Schmidt</cp:lastModifiedBy>
  <cp:revision>1391</cp:revision>
  <cp:lastPrinted>2015-11-16T11:44:53Z</cp:lastPrinted>
  <dcterms:created xsi:type="dcterms:W3CDTF">1998-05-25T07:42:57Z</dcterms:created>
  <dcterms:modified xsi:type="dcterms:W3CDTF">2015-11-17T11:06:23Z</dcterms:modified>
</cp:coreProperties>
</file>