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6" r:id="rId2"/>
    <p:sldMasterId id="2147483698" r:id="rId3"/>
  </p:sldMasterIdLst>
  <p:notesMasterIdLst>
    <p:notesMasterId r:id="rId49"/>
  </p:notesMasterIdLst>
  <p:sldIdLst>
    <p:sldId id="256" r:id="rId4"/>
    <p:sldId id="265" r:id="rId5"/>
    <p:sldId id="263" r:id="rId6"/>
    <p:sldId id="270" r:id="rId7"/>
    <p:sldId id="272" r:id="rId8"/>
    <p:sldId id="264" r:id="rId9"/>
    <p:sldId id="277" r:id="rId10"/>
    <p:sldId id="273" r:id="rId11"/>
    <p:sldId id="278" r:id="rId12"/>
    <p:sldId id="281" r:id="rId13"/>
    <p:sldId id="339" r:id="rId14"/>
    <p:sldId id="280" r:id="rId15"/>
    <p:sldId id="324" r:id="rId16"/>
    <p:sldId id="287" r:id="rId17"/>
    <p:sldId id="351" r:id="rId18"/>
    <p:sldId id="352" r:id="rId19"/>
    <p:sldId id="288" r:id="rId20"/>
    <p:sldId id="290" r:id="rId21"/>
    <p:sldId id="327" r:id="rId22"/>
    <p:sldId id="329" r:id="rId23"/>
    <p:sldId id="348" r:id="rId24"/>
    <p:sldId id="312" r:id="rId25"/>
    <p:sldId id="337" r:id="rId26"/>
    <p:sldId id="338" r:id="rId27"/>
    <p:sldId id="342" r:id="rId28"/>
    <p:sldId id="314" r:id="rId29"/>
    <p:sldId id="349" r:id="rId30"/>
    <p:sldId id="350" r:id="rId31"/>
    <p:sldId id="333" r:id="rId32"/>
    <p:sldId id="295" r:id="rId33"/>
    <p:sldId id="296" r:id="rId34"/>
    <p:sldId id="297" r:id="rId35"/>
    <p:sldId id="298" r:id="rId36"/>
    <p:sldId id="325" r:id="rId37"/>
    <p:sldId id="299" r:id="rId38"/>
    <p:sldId id="315" r:id="rId39"/>
    <p:sldId id="305" r:id="rId40"/>
    <p:sldId id="345" r:id="rId41"/>
    <p:sldId id="346" r:id="rId42"/>
    <p:sldId id="347" r:id="rId43"/>
    <p:sldId id="321" r:id="rId44"/>
    <p:sldId id="355" r:id="rId45"/>
    <p:sldId id="356" r:id="rId46"/>
    <p:sldId id="357" r:id="rId47"/>
    <p:sldId id="358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4CA91-BCA8-4D65-BFED-793BCB1835E8}" type="datetimeFigureOut">
              <a:rPr lang="en-GB" smtClean="0"/>
              <a:t>17/11/2015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B2C78-4790-413F-A374-8E30E79613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096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Important</a:t>
            </a:r>
            <a:r>
              <a:rPr lang="en-US" baseline="0" dirty="0" smtClean="0"/>
              <a:t> parameter is the peak luminosity – most important term on </a:t>
            </a:r>
            <a:r>
              <a:rPr lang="en-US" baseline="0" dirty="0" err="1" smtClean="0"/>
              <a:t>lumi</a:t>
            </a:r>
            <a:r>
              <a:rPr lang="en-US" baseline="0" dirty="0" smtClean="0"/>
              <a:t> formula is brightness (n. of protons in the given emittance – density of the beam) – density is created in the injector, where we have to fight against space charge (</a:t>
            </a:r>
            <a:r>
              <a:rPr lang="en-US" baseline="0" dirty="0" err="1" smtClean="0"/>
              <a:t>couplomb</a:t>
            </a:r>
            <a:r>
              <a:rPr lang="en-US" baseline="0" dirty="0" smtClean="0"/>
              <a:t> repulsion).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389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space</a:t>
            </a:r>
            <a:r>
              <a:rPr lang="en-US" baseline="0" dirty="0" smtClean="0"/>
              <a:t> for energy upgrade – parallel to the present Linac2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78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198C-1392-4C67-B56B-8BD59AC945F8}" type="datetime1">
              <a:rPr lang="en-GB" smtClean="0"/>
              <a:t>17/11/2015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725F81E-4C3B-4164-AA6F-CE9C27E63BCA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9F1A-FB3A-4782-81F3-13965C8299E3}" type="datetime1">
              <a:rPr lang="en-GB" smtClean="0"/>
              <a:t>17/11/2015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01A1-F2CA-4A43-B86C-42CF556DCEF9}" type="datetime1">
              <a:rPr lang="en-GB" smtClean="0"/>
              <a:t>17/11/2015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096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295400"/>
            <a:ext cx="7966075" cy="47244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715000" y="6245225"/>
            <a:ext cx="2971800" cy="476250"/>
          </a:xfrm>
        </p:spPr>
        <p:txBody>
          <a:bodyPr/>
          <a:lstStyle>
            <a:lvl1pPr>
              <a:defRPr/>
            </a:lvl1pPr>
          </a:lstStyle>
          <a:p>
            <a:fld id="{6FB99035-376A-4A6D-BFDD-6C6C2ADB94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88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313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423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245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85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488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6191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277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8330-2F01-4069-A3A3-FC5DE2B1EB46}" type="datetime1">
              <a:rPr lang="en-GB" smtClean="0"/>
              <a:t>17/11/2015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3818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0339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573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3263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3716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4201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4969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4263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6620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92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63EFF-5991-4443-8A46-F4E0A1F8A9CD}" type="datetime1">
              <a:rPr lang="en-GB" smtClean="0"/>
              <a:t>17/11/2015</a:t>
            </a:fld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0018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3927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1533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5026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439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EE6E-C862-47CF-8D63-117FF3BCC331}" type="datetime1">
              <a:rPr lang="en-GB" smtClean="0"/>
              <a:t>17/11/2015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ED43-A090-46F0-B90A-EB3B9A5AC5B5}" type="datetime1">
              <a:rPr lang="en-GB" smtClean="0"/>
              <a:t>17/11/2015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0D97-0200-429C-8DC9-74CC0387400C}" type="datetime1">
              <a:rPr lang="en-GB" smtClean="0"/>
              <a:t>17/11/2015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4C53A-75EA-436F-AEAE-27D23F2E0B36}" type="datetime1">
              <a:rPr lang="en-GB" smtClean="0"/>
              <a:t>17/11/2015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7DF85-65BB-46E0-AA15-EE8A92BD96EB}" type="datetime1">
              <a:rPr lang="en-GB" smtClean="0"/>
              <a:t>17/11/2015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B1847-8146-4DFB-A778-C81D4B294608}" type="datetime1">
              <a:rPr lang="en-GB" smtClean="0"/>
              <a:t>17/11/2015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917A18-FE1B-4B39-AAD0-68777A8B9905}" type="datetime1">
              <a:rPr lang="en-GB" smtClean="0"/>
              <a:t>17/11/2015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725F81E-4C3B-4164-AA6F-CE9C27E63BC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5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582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33002-B69F-4C37-8E5D-6C9655CFC98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13BCC-298E-459B-933C-A746B78D95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376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39.jpeg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wmf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w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gif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jpeg"/><Relationship Id="rId5" Type="http://schemas.openxmlformats.org/officeDocument/2006/relationships/image" Target="../media/image83.png"/><Relationship Id="rId4" Type="http://schemas.openxmlformats.org/officeDocument/2006/relationships/image" Target="../media/image82.png"/><Relationship Id="rId9" Type="http://schemas.openxmlformats.org/officeDocument/2006/relationships/image" Target="../media/image87.gi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2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alessandra</a:t>
            </a:r>
            <a:r>
              <a:rPr lang="en-GB" dirty="0" smtClean="0"/>
              <a:t> </a:t>
            </a:r>
            <a:r>
              <a:rPr lang="en-GB" dirty="0" err="1" smtClean="0"/>
              <a:t>lombardi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sz="1200" dirty="0" smtClean="0"/>
              <a:t>Description of the </a:t>
            </a:r>
            <a:r>
              <a:rPr lang="en-GB" sz="1200" dirty="0" err="1" smtClean="0"/>
              <a:t>linac</a:t>
            </a:r>
            <a:r>
              <a:rPr lang="en-GB" sz="1200" dirty="0" smtClean="0"/>
              <a:t> and the commissioning with the purpose of triggering discussion on reliability issues.</a:t>
            </a:r>
            <a:endParaRPr lang="en-GB" sz="1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LINAC4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47" y="107773"/>
            <a:ext cx="1331640" cy="13530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145185"/>
            <a:ext cx="1371600" cy="13716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13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LINAC4 PARAMETERS</a:t>
            </a:r>
            <a:endParaRPr lang="en-GB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8664E-ECD0-40A4-924B-AC06AFF30D46}" type="slidenum">
              <a:rPr lang="en-US"/>
              <a:pPr/>
              <a:t>10</a:t>
            </a:fld>
            <a:endParaRPr lang="en-US"/>
          </a:p>
        </p:txBody>
      </p:sp>
      <p:sp>
        <p:nvSpPr>
          <p:cNvPr id="840709" name="Text Box 5"/>
          <p:cNvSpPr txBox="1">
            <a:spLocks noChangeArrowheads="1"/>
          </p:cNvSpPr>
          <p:nvPr/>
        </p:nvSpPr>
        <p:spPr bwMode="auto">
          <a:xfrm>
            <a:off x="155913" y="1755249"/>
            <a:ext cx="6553200" cy="378565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/>
              <a:t>Ion species		H</a:t>
            </a:r>
            <a:r>
              <a:rPr lang="en-US" sz="1600" baseline="30000" dirty="0"/>
              <a:t>−</a:t>
            </a:r>
          </a:p>
          <a:p>
            <a:r>
              <a:rPr lang="en-US" sz="1600" dirty="0"/>
              <a:t>Output Energy		160	MeV</a:t>
            </a:r>
          </a:p>
          <a:p>
            <a:r>
              <a:rPr lang="en-US" sz="1600" dirty="0"/>
              <a:t>Bunch Frequency		352.2	MHz</a:t>
            </a:r>
          </a:p>
          <a:p>
            <a:r>
              <a:rPr lang="en-US" sz="1600" dirty="0"/>
              <a:t>Max. Rep. </a:t>
            </a:r>
            <a:r>
              <a:rPr lang="en-US" sz="1600" dirty="0" smtClean="0"/>
              <a:t>Frequency</a:t>
            </a:r>
            <a:r>
              <a:rPr lang="en-US" sz="1600" dirty="0"/>
              <a:t>	2 	Hz</a:t>
            </a:r>
          </a:p>
          <a:p>
            <a:r>
              <a:rPr lang="en-US" sz="1600" dirty="0"/>
              <a:t>Max. Beam Pulse Length	</a:t>
            </a:r>
            <a:r>
              <a:rPr lang="en-US" sz="1600" dirty="0" smtClean="0"/>
              <a:t>0.4</a:t>
            </a:r>
            <a:r>
              <a:rPr lang="en-US" sz="1600" dirty="0"/>
              <a:t>	ms</a:t>
            </a:r>
          </a:p>
          <a:p>
            <a:r>
              <a:rPr lang="en-US" sz="1600" dirty="0"/>
              <a:t>Max. Beam Duty Cycle	</a:t>
            </a:r>
            <a:r>
              <a:rPr lang="en-US" sz="1600" dirty="0" smtClean="0"/>
              <a:t>0.08 </a:t>
            </a:r>
            <a:r>
              <a:rPr lang="en-US" sz="1600" dirty="0"/>
              <a:t>	%</a:t>
            </a:r>
          </a:p>
          <a:p>
            <a:r>
              <a:rPr lang="en-US" sz="1600" dirty="0"/>
              <a:t>Chopper Beam-on Factor	65 	%</a:t>
            </a:r>
          </a:p>
          <a:p>
            <a:r>
              <a:rPr lang="en-US" sz="1600" dirty="0"/>
              <a:t>Chopping scheme: </a:t>
            </a:r>
            <a:r>
              <a:rPr lang="en-US" sz="1600" dirty="0" smtClean="0"/>
              <a:t>   222 </a:t>
            </a:r>
            <a:r>
              <a:rPr lang="en-US" sz="1600" dirty="0"/>
              <a:t>transmitted /133 empty buckets</a:t>
            </a:r>
          </a:p>
          <a:p>
            <a:r>
              <a:rPr lang="en-US" sz="1600" dirty="0"/>
              <a:t>Source current		80 	mA</a:t>
            </a:r>
            <a:endParaRPr lang="fr-FR" sz="1600" dirty="0"/>
          </a:p>
          <a:p>
            <a:r>
              <a:rPr lang="fr-FR" sz="1600" dirty="0"/>
              <a:t>RFQ output </a:t>
            </a:r>
            <a:r>
              <a:rPr lang="fr-FR" sz="1600" dirty="0" err="1"/>
              <a:t>current</a:t>
            </a:r>
            <a:r>
              <a:rPr lang="fr-FR" sz="1600" dirty="0"/>
              <a:t>	70	mA</a:t>
            </a:r>
          </a:p>
          <a:p>
            <a:r>
              <a:rPr lang="fr-FR" sz="1600" dirty="0"/>
              <a:t>Linac pulse </a:t>
            </a:r>
            <a:r>
              <a:rPr lang="fr-FR" sz="1600" dirty="0" err="1"/>
              <a:t>current</a:t>
            </a:r>
            <a:r>
              <a:rPr lang="fr-FR" sz="1600" dirty="0"/>
              <a:t>	40	mA</a:t>
            </a:r>
            <a:endParaRPr lang="en-US" sz="1600" dirty="0"/>
          </a:p>
          <a:p>
            <a:r>
              <a:rPr lang="en-GB" sz="1600" dirty="0" smtClean="0"/>
              <a:t>Tr. emittance (source)</a:t>
            </a:r>
            <a:r>
              <a:rPr lang="en-GB" sz="1600" dirty="0"/>
              <a:t>	</a:t>
            </a:r>
            <a:r>
              <a:rPr lang="en-GB" sz="1600" dirty="0" smtClean="0"/>
              <a:t>0.25</a:t>
            </a:r>
            <a:r>
              <a:rPr lang="en-GB" sz="1600" dirty="0"/>
              <a:t>	</a:t>
            </a:r>
            <a:r>
              <a:rPr lang="en-GB" sz="1600" dirty="0">
                <a:latin typeface="Symbol" pitchFamily="18" charset="2"/>
              </a:rPr>
              <a:t>p</a:t>
            </a:r>
            <a:r>
              <a:rPr lang="en-GB" sz="1600" dirty="0"/>
              <a:t> mm </a:t>
            </a:r>
            <a:r>
              <a:rPr lang="en-GB" sz="1600" dirty="0" smtClean="0"/>
              <a:t>mrad</a:t>
            </a:r>
          </a:p>
          <a:p>
            <a:r>
              <a:rPr lang="en-GB" sz="1600" dirty="0" smtClean="0"/>
              <a:t>Tr. emittance (linac exit)	0.4	</a:t>
            </a:r>
            <a:r>
              <a:rPr lang="en-GB" sz="1600" dirty="0" smtClean="0">
                <a:latin typeface="Symbol" pitchFamily="18" charset="2"/>
              </a:rPr>
              <a:t>p</a:t>
            </a:r>
            <a:r>
              <a:rPr lang="en-GB" sz="1600" dirty="0" smtClean="0"/>
              <a:t> mm mrad</a:t>
            </a:r>
          </a:p>
          <a:p>
            <a:endParaRPr lang="en-GB" sz="1600" dirty="0"/>
          </a:p>
          <a:p>
            <a:r>
              <a:rPr lang="en-GB" sz="1600" dirty="0">
                <a:solidFill>
                  <a:srgbClr val="C00000"/>
                </a:solidFill>
              </a:rPr>
              <a:t>Max. </a:t>
            </a:r>
            <a:r>
              <a:rPr lang="en-GB" sz="1600" dirty="0" smtClean="0">
                <a:solidFill>
                  <a:srgbClr val="C00000"/>
                </a:solidFill>
              </a:rPr>
              <a:t>repetition frequency for </a:t>
            </a:r>
            <a:r>
              <a:rPr lang="en-GB" sz="1600" dirty="0">
                <a:solidFill>
                  <a:srgbClr val="C00000"/>
                </a:solidFill>
              </a:rPr>
              <a:t>accelerating structures 	50 Hz 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096000" y="3861048"/>
            <a:ext cx="3048000" cy="1323439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1600" dirty="0" smtClean="0">
                <a:latin typeface="Comic Sans MS" pitchFamily="66" charset="0"/>
              </a:rPr>
              <a:t>- Structures </a:t>
            </a:r>
            <a:r>
              <a:rPr lang="en-GB" sz="1600" dirty="0">
                <a:latin typeface="Comic Sans MS" pitchFamily="66" charset="0"/>
              </a:rPr>
              <a:t>and klystrons dimensioned for 50 </a:t>
            </a:r>
            <a:r>
              <a:rPr lang="en-GB" sz="1600" dirty="0" smtClean="0">
                <a:latin typeface="Comic Sans MS" pitchFamily="66" charset="0"/>
              </a:rPr>
              <a:t>Hz. </a:t>
            </a:r>
            <a:endParaRPr lang="en-GB" sz="1600" dirty="0">
              <a:latin typeface="Comic Sans MS" pitchFamily="66" charset="0"/>
            </a:endParaRPr>
          </a:p>
          <a:p>
            <a:pPr eaLnBrk="1" hangingPunct="1"/>
            <a:r>
              <a:rPr lang="en-GB" sz="1600" dirty="0" smtClean="0">
                <a:latin typeface="Comic Sans MS" pitchFamily="66" charset="0"/>
              </a:rPr>
              <a:t>- Power supplies, electronics, cooling and electricity) </a:t>
            </a:r>
            <a:r>
              <a:rPr lang="en-GB" sz="1600" dirty="0">
                <a:latin typeface="Comic Sans MS" pitchFamily="66" charset="0"/>
              </a:rPr>
              <a:t>dimensioned for 2 </a:t>
            </a:r>
            <a:r>
              <a:rPr lang="en-GB" sz="1600" dirty="0" smtClean="0">
                <a:latin typeface="Comic Sans MS" pitchFamily="66" charset="0"/>
              </a:rPr>
              <a:t>Hz.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096000" y="2101476"/>
            <a:ext cx="2590800" cy="584775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1600" dirty="0" smtClean="0">
                <a:latin typeface="Comic Sans MS" pitchFamily="66" charset="0"/>
              </a:rPr>
              <a:t>1.1 Hz maximum required for injection in the PSB</a:t>
            </a:r>
            <a:endParaRPr lang="en-GB" sz="1600" dirty="0">
              <a:latin typeface="Comic Sans MS" pitchFamily="66" charset="0"/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>
            <a:off x="4499992" y="2686251"/>
            <a:ext cx="179464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H="1">
            <a:off x="4963828" y="3314700"/>
            <a:ext cx="1143000" cy="228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096000" y="3048000"/>
            <a:ext cx="2895600" cy="600075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1600" dirty="0">
                <a:latin typeface="Comic Sans MS" pitchFamily="66" charset="0"/>
              </a:rPr>
              <a:t>Chopping at low energy to reduce beam loss at PSB.</a:t>
            </a:r>
          </a:p>
        </p:txBody>
      </p:sp>
    </p:spTree>
    <p:extLst>
      <p:ext uri="{BB962C8B-B14F-4D97-AF65-F5344CB8AC3E}">
        <p14:creationId xmlns:p14="http://schemas.microsoft.com/office/powerpoint/2010/main" val="106769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2835">
            <a:off x="-127727" y="805301"/>
            <a:ext cx="9224393" cy="4453684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652920"/>
              </p:ext>
            </p:extLst>
          </p:nvPr>
        </p:nvGraphicFramePr>
        <p:xfrm>
          <a:off x="20504" y="5541783"/>
          <a:ext cx="8991600" cy="1150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8600"/>
                <a:gridCol w="1498600"/>
                <a:gridCol w="1498600"/>
                <a:gridCol w="1371600"/>
                <a:gridCol w="1625600"/>
                <a:gridCol w="1498600"/>
              </a:tblGrid>
              <a:tr h="322901">
                <a:tc gridSpan="6"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Commissioning</a:t>
                      </a:r>
                      <a:r>
                        <a:rPr lang="en-GB" sz="1400" baseline="0" dirty="0" smtClean="0"/>
                        <a:t> stages 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290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160 MeV 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105 MeV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50 MeV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 MeV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 MeV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45 </a:t>
                      </a:r>
                      <a:r>
                        <a:rPr lang="en-GB" sz="1400" dirty="0" err="1" smtClean="0"/>
                        <a:t>keV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50425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August</a:t>
                      </a:r>
                      <a:r>
                        <a:rPr lang="en-GB" sz="1200" baseline="0" dirty="0" smtClean="0"/>
                        <a:t> 2016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/>
                        <a:t>March 2016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October 2015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Completed </a:t>
                      </a:r>
                    </a:p>
                    <a:p>
                      <a:r>
                        <a:rPr lang="en-GB" sz="1200" dirty="0" smtClean="0"/>
                        <a:t>(10mA- Aug 14)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Chopping demonstrated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Not</a:t>
                      </a:r>
                      <a:r>
                        <a:rPr lang="en-GB" sz="1200" baseline="0" dirty="0" smtClean="0"/>
                        <a:t> the final source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586" y="5674424"/>
            <a:ext cx="435769" cy="43576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766" y="3575010"/>
            <a:ext cx="435769" cy="435769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211379"/>
              </p:ext>
            </p:extLst>
          </p:nvPr>
        </p:nvGraphicFramePr>
        <p:xfrm>
          <a:off x="1043609" y="-45905"/>
          <a:ext cx="7772588" cy="2340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3837"/>
                <a:gridCol w="2107982"/>
                <a:gridCol w="1387622"/>
                <a:gridCol w="1943147"/>
              </a:tblGrid>
              <a:tr h="314619">
                <a:tc gridSpan="4"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LINAC4</a:t>
                      </a:r>
                      <a:r>
                        <a:rPr lang="en-GB" sz="1400" baseline="0" dirty="0" smtClean="0"/>
                        <a:t> machine layout- 352MHz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14619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Π</a:t>
                      </a:r>
                      <a:r>
                        <a:rPr lang="en-GB" sz="1400" dirty="0" smtClean="0"/>
                        <a:t>-mode 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CCDTL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DTL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Pre-injector</a:t>
                      </a:r>
                    </a:p>
                  </a:txBody>
                  <a:tcPr marL="68580" marR="68580" marT="34290" marB="34290"/>
                </a:tc>
              </a:tr>
              <a:tr h="325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160 MeV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100 MeV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50 MeV 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3MeV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1386024">
                <a:tc>
                  <a:txBody>
                    <a:bodyPr/>
                    <a:lstStyle/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23 m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fr-FR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12 Modules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fr-FR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8 Klystrons: 12MW</a:t>
                      </a:r>
                    </a:p>
                    <a:p>
                      <a:pPr eaLnBrk="0" hangingPunct="0"/>
                      <a:r>
                        <a:rPr lang="fr-FR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12 EMQ</a:t>
                      </a:r>
                    </a:p>
                    <a:p>
                      <a:pPr eaLnBrk="0" hangingPunct="0"/>
                      <a:r>
                        <a:rPr lang="fr-FR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12 </a:t>
                      </a:r>
                      <a:r>
                        <a:rPr lang="fr-FR" sz="900" dirty="0" err="1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steerer</a:t>
                      </a:r>
                      <a:endParaRPr lang="fr-FR" sz="900" dirty="0" smtClean="0">
                        <a:solidFill>
                          <a:schemeClr val="tx1"/>
                        </a:solidFill>
                        <a:cs typeface="Times New Roman" pitchFamily="18" charset="0"/>
                      </a:endParaRPr>
                    </a:p>
                    <a:p>
                      <a:pPr eaLnBrk="0" hangingPunct="0"/>
                      <a:endParaRPr lang="fr-FR" sz="900" dirty="0" smtClean="0">
                        <a:solidFill>
                          <a:schemeClr val="tx1"/>
                        </a:solidFill>
                        <a:cs typeface="Times New Roman" pitchFamily="18" charset="0"/>
                      </a:endParaRPr>
                    </a:p>
                    <a:p>
                      <a:pPr eaLnBrk="0" hangingPunct="0"/>
                      <a:endParaRPr lang="fr-FR" sz="900" dirty="0" smtClean="0">
                        <a:solidFill>
                          <a:schemeClr val="tx1"/>
                        </a:solidFill>
                        <a:cs typeface="Times New Roman" pitchFamily="18" charset="0"/>
                      </a:endParaRPr>
                    </a:p>
                    <a:p>
                      <a:pPr eaLnBrk="0" hangingPunct="0"/>
                      <a:r>
                        <a:rPr lang="fr-FR" sz="1400" dirty="0" smtClean="0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3/12 </a:t>
                      </a:r>
                      <a:r>
                        <a:rPr lang="fr-FR" sz="1400" dirty="0" err="1" smtClean="0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installed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25 m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7 Modules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7 Klystrons : 7 MW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7 EMQ + 14 PMQ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7 </a:t>
                      </a:r>
                      <a:r>
                        <a:rPr lang="en-US" sz="900" dirty="0" err="1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steerers</a:t>
                      </a:r>
                      <a:endParaRPr lang="en-US" sz="900" dirty="0" smtClean="0">
                        <a:solidFill>
                          <a:schemeClr val="tx1"/>
                        </a:solidFill>
                        <a:cs typeface="Times New Roman" pitchFamily="18" charset="0"/>
                      </a:endParaRPr>
                    </a:p>
                    <a:p>
                      <a:pPr eaLnBrk="0" hangingPunct="0"/>
                      <a:endParaRPr lang="en-US" sz="900" dirty="0" smtClean="0">
                        <a:solidFill>
                          <a:schemeClr val="tx1"/>
                        </a:solidFill>
                        <a:cs typeface="Times New Roman" pitchFamily="18" charset="0"/>
                      </a:endParaRPr>
                    </a:p>
                    <a:p>
                      <a:pPr eaLnBrk="0" hangingPunct="0"/>
                      <a:endParaRPr lang="en-US" sz="900" dirty="0" smtClean="0">
                        <a:solidFill>
                          <a:schemeClr val="tx1"/>
                        </a:solidFill>
                        <a:cs typeface="Times New Roman" pitchFamily="18" charset="0"/>
                      </a:endParaRPr>
                    </a:p>
                    <a:p>
                      <a:pPr eaLnBrk="0" hangingPunct="0"/>
                      <a:r>
                        <a:rPr lang="en-US" sz="1400" dirty="0" smtClean="0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4/7 installed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19 m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3 Tanks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3 Klystrons : 5 MW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1 EMQ 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114 PMQ</a:t>
                      </a:r>
                    </a:p>
                    <a:p>
                      <a:pPr marL="0" marR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2 </a:t>
                      </a:r>
                      <a:r>
                        <a:rPr lang="en-US" sz="900" dirty="0" err="1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steerers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9 m</a:t>
                      </a:r>
                    </a:p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Source(s)</a:t>
                      </a:r>
                    </a:p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2 solenoids</a:t>
                      </a:r>
                    </a:p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RFQ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11 EMQ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3 Cavities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2 Chopper units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In-line dump 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H="1">
            <a:off x="5600700" y="3086100"/>
            <a:ext cx="14859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966350" y="3105350"/>
            <a:ext cx="12573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prstClr val="black"/>
                </a:solidFill>
              </a:rPr>
              <a:t>beam</a:t>
            </a:r>
          </a:p>
        </p:txBody>
      </p:sp>
    </p:spTree>
    <p:extLst>
      <p:ext uri="{BB962C8B-B14F-4D97-AF65-F5344CB8AC3E}">
        <p14:creationId xmlns:p14="http://schemas.microsoft.com/office/powerpoint/2010/main" val="229408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EDE6111-17D0-46EC-97EE-DCEFBC02FF6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1560" y="4149080"/>
            <a:ext cx="8153400" cy="223224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No superconductivity (not economically justified in this range of beta’s and for duty cycle up to 50 Hz) </a:t>
            </a:r>
          </a:p>
          <a:p>
            <a:r>
              <a:rPr lang="en-US" sz="1800" dirty="0" smtClean="0"/>
              <a:t>Single RF frequency of 352 MHz (no sections at 704 MHz, standardised RF allows for considerable cost savings) </a:t>
            </a:r>
          </a:p>
          <a:p>
            <a:r>
              <a:rPr lang="en-US" sz="1800" dirty="0" smtClean="0"/>
              <a:t>H- for injection in the PS Booster, chopping to minimize capture loss.</a:t>
            </a:r>
          </a:p>
          <a:p>
            <a:r>
              <a:rPr lang="en-US" sz="1800" dirty="0" smtClean="0"/>
              <a:t>High efficiency, high reliability, flexible operation </a:t>
            </a:r>
            <a:r>
              <a:rPr lang="en-US" sz="1800" dirty="0" smtClean="0">
                <a:latin typeface="Arial"/>
                <a:cs typeface="Arial"/>
              </a:rPr>
              <a:t>→ </a:t>
            </a:r>
            <a:r>
              <a:rPr lang="en-US" sz="1800" dirty="0" smtClean="0"/>
              <a:t>three types of accelerating structures.</a:t>
            </a:r>
          </a:p>
        </p:txBody>
      </p:sp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011" y="2060848"/>
            <a:ext cx="7543800" cy="1682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Linac4 architecture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12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RF System – overall 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EDE6111-17D0-46EC-97EE-DCEFBC02FF6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 descr="RF-GO-linac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95400"/>
            <a:ext cx="763775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2400" y="1295400"/>
            <a:ext cx="5943600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Initial installation: 13 LEP klystrons (1.3 MW) + 6 new klystrons (2.8 MW) </a:t>
            </a:r>
            <a:r>
              <a:rPr lang="en-US" sz="1600" dirty="0" smtClean="0">
                <a:latin typeface="Arial"/>
                <a:cs typeface="Arial"/>
              </a:rPr>
              <a:t>→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2 cavities/klystron only in the PIMS section;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86200" y="5943600"/>
            <a:ext cx="5181600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Progressively, pairs of LEP klystrons replaced by new klystrons, extending the section with 2 cavities/klystron. 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Final installation: 14 new klystrons</a:t>
            </a:r>
          </a:p>
        </p:txBody>
      </p:sp>
    </p:spTree>
    <p:extLst>
      <p:ext uri="{BB962C8B-B14F-4D97-AF65-F5344CB8AC3E}">
        <p14:creationId xmlns:p14="http://schemas.microsoft.com/office/powerpoint/2010/main" val="113502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ion source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EDE6111-17D0-46EC-97EE-DCEFBC02FF6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456" y="1194713"/>
            <a:ext cx="4191000" cy="284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495800" y="1709547"/>
            <a:ext cx="4343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Hydrogen bottle – atoms (</a:t>
            </a:r>
            <a:r>
              <a:rPr lang="en-GB" sz="1400" dirty="0" err="1" smtClean="0">
                <a:latin typeface="Calibri" pitchFamily="34" charset="0"/>
              </a:rPr>
              <a:t>proton+electron</a:t>
            </a:r>
            <a:r>
              <a:rPr lang="en-GB" sz="1400" dirty="0" smtClean="0">
                <a:latin typeface="Calibri" pitchFamily="34" charset="0"/>
              </a:rPr>
              <a:t>) are injected in the plasma chamber – an externally applied electric field heats the atoms and separates protons and electrons – creation of a plasma, confined by magnetic fields – the RF field applied excites a resonance of the atoms, that can attract an electron and create an H- ion – the H- is then extracted via the high voltage electrodes of the source.</a:t>
            </a:r>
          </a:p>
        </p:txBody>
      </p:sp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456" y="3657600"/>
            <a:ext cx="2983715" cy="3063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5" descr="image0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548464"/>
            <a:ext cx="4224646" cy="3172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305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258" y="1217621"/>
            <a:ext cx="6675698" cy="31549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857252"/>
            <a:ext cx="4198434" cy="343714"/>
          </a:xfrm>
        </p:spPr>
        <p:txBody>
          <a:bodyPr>
            <a:normAutofit/>
          </a:bodyPr>
          <a:lstStyle/>
          <a:p>
            <a:r>
              <a:rPr lang="en-GB" sz="1650" b="1" dirty="0">
                <a:solidFill>
                  <a:srgbClr val="00B050"/>
                </a:solidFill>
              </a:rPr>
              <a:t>                                                    Cs: 21.5 mg</a:t>
            </a:r>
            <a:endParaRPr lang="en-GB" sz="2325" b="1" dirty="0">
              <a:solidFill>
                <a:srgbClr val="00B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26998" y="5732235"/>
            <a:ext cx="1543050" cy="273844"/>
          </a:xfrm>
        </p:spPr>
        <p:txBody>
          <a:bodyPr/>
          <a:lstStyle/>
          <a:p>
            <a:fld id="{C0D67B14-F7D9-4A2B-A165-CDF58F92A29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746681" y="1393604"/>
            <a:ext cx="3240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728084" y="1221909"/>
            <a:ext cx="1927446" cy="33098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929283" y="1396695"/>
            <a:ext cx="37804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742121" y="1221909"/>
            <a:ext cx="1728788" cy="330988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8786" y="4052429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2015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502781" y="4065456"/>
            <a:ext cx="10096" cy="508505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00325" y="4722892"/>
            <a:ext cx="93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Opposite</a:t>
            </a:r>
            <a:endParaRPr lang="en-GB" sz="1200" dirty="0">
              <a:solidFill>
                <a:prstClr val="black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3142712" y="2574740"/>
            <a:ext cx="226583" cy="1014545"/>
          </a:xfrm>
          <a:prstGeom prst="line">
            <a:avLst/>
          </a:prstGeom>
          <a:ln w="1905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 rot="186690">
            <a:off x="3222703" y="3691518"/>
            <a:ext cx="4103648" cy="3552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 rot="21272487">
            <a:off x="3501042" y="1659533"/>
            <a:ext cx="3846982" cy="656058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80626" y="3262621"/>
            <a:ext cx="3452342" cy="276999"/>
          </a:xfrm>
          <a:prstGeom prst="rect">
            <a:avLst/>
          </a:prstGeom>
          <a:solidFill>
            <a:srgbClr val="FFFF00">
              <a:alpha val="21000"/>
            </a:srgbClr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prstClr val="black"/>
                </a:solidFill>
              </a:rPr>
              <a:t>9-weeks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3525747" y="2242232"/>
            <a:ext cx="183466" cy="873411"/>
          </a:xfrm>
          <a:prstGeom prst="line">
            <a:avLst/>
          </a:prstGeom>
          <a:ln w="1905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3369295" y="2535473"/>
            <a:ext cx="230654" cy="78535"/>
          </a:xfrm>
          <a:prstGeom prst="line">
            <a:avLst/>
          </a:prstGeom>
          <a:ln w="1905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175956" y="5003587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350" dirty="0">
              <a:solidFill>
                <a:prstClr val="black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7643" y="4429346"/>
            <a:ext cx="3055325" cy="1573401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5291557" y="4366211"/>
            <a:ext cx="2335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i="1" dirty="0">
                <a:solidFill>
                  <a:prstClr val="white">
                    <a:lumMod val="50000"/>
                  </a:prstClr>
                </a:solidFill>
              </a:rPr>
              <a:t>Plasma chamber                   Extraction / e-dump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67489" y="4722892"/>
            <a:ext cx="654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0000FF"/>
                </a:solidFill>
              </a:rPr>
              <a:t>Parallel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58407" y="2757677"/>
            <a:ext cx="1257680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prstClr val="black"/>
                </a:solidFill>
              </a:rPr>
              <a:t>No Cond. effect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75300" y="4498740"/>
            <a:ext cx="1913820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50" i="1" dirty="0">
                <a:solidFill>
                  <a:prstClr val="black"/>
                </a:solidFill>
              </a:rPr>
              <a:t>Filter &amp; dump B-Field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852528"/>
            <a:ext cx="258724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prstClr val="black"/>
                </a:solidFill>
              </a:rPr>
              <a:t>Achieved :</a:t>
            </a:r>
          </a:p>
          <a:p>
            <a:endParaRPr lang="en-GB" sz="1350" dirty="0">
              <a:solidFill>
                <a:prstClr val="black"/>
              </a:solidFill>
            </a:endParaRPr>
          </a:p>
          <a:p>
            <a:r>
              <a:rPr lang="en-GB" sz="1350" dirty="0">
                <a:solidFill>
                  <a:prstClr val="black"/>
                </a:solidFill>
              </a:rPr>
              <a:t>Stable plasma generator</a:t>
            </a:r>
          </a:p>
          <a:p>
            <a:endParaRPr lang="en-GB" sz="1350" dirty="0">
              <a:solidFill>
                <a:prstClr val="black"/>
              </a:solidFill>
            </a:endParaRPr>
          </a:p>
          <a:p>
            <a:endParaRPr lang="en-GB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07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0"/>
            <a:ext cx="4000500" cy="2200557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696772"/>
              </p:ext>
            </p:extLst>
          </p:nvPr>
        </p:nvGraphicFramePr>
        <p:xfrm>
          <a:off x="0" y="857250"/>
          <a:ext cx="914400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2571750">
                <a:tc>
                  <a:txBody>
                    <a:bodyPr/>
                    <a:lstStyle/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1)  30 mA at 3MeV </a:t>
                      </a:r>
                      <a:endParaRPr lang="en-GB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2) The emit from the source exceeds the RFQ acceptance</a:t>
                      </a:r>
                      <a:endParaRPr lang="en-GB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71750">
                <a:tc>
                  <a:txBody>
                    <a:bodyPr/>
                    <a:lstStyle/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dirty="0" smtClean="0"/>
                    </a:p>
                    <a:p>
                      <a:endParaRPr lang="en-GB" sz="1000" b="1" dirty="0" smtClean="0"/>
                    </a:p>
                    <a:p>
                      <a:endParaRPr lang="en-GB" sz="1000" b="1" dirty="0" smtClean="0"/>
                    </a:p>
                    <a:p>
                      <a:endParaRPr lang="en-GB" sz="1000" b="1" dirty="0" smtClean="0"/>
                    </a:p>
                    <a:p>
                      <a:endParaRPr lang="en-GB" sz="1000" b="1" dirty="0" smtClean="0"/>
                    </a:p>
                    <a:p>
                      <a:r>
                        <a:rPr lang="en-GB" sz="1000" b="1" dirty="0" smtClean="0"/>
                        <a:t>3) Due</a:t>
                      </a:r>
                      <a:r>
                        <a:rPr lang="en-GB" sz="1000" b="1" baseline="0" dirty="0" smtClean="0"/>
                        <a:t> to mismatch between the source and the LEBT we lose some beam already in the first solenoid</a:t>
                      </a:r>
                      <a:endParaRPr lang="en-GB" sz="10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00" y="857250"/>
            <a:ext cx="4282850" cy="1993900"/>
          </a:xfrm>
          <a:prstGeom prst="rect">
            <a:avLst/>
          </a:prstGeom>
        </p:spPr>
      </p:pic>
      <p:pic>
        <p:nvPicPr>
          <p:cNvPr id="7" name="Picture 2" descr="http://elogbook.cern.ch/eLogbook/attach_reader?attach_id=149660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29" y="3429000"/>
            <a:ext cx="4116671" cy="209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42" r="53014" b="4264"/>
          <a:stretch/>
        </p:blipFill>
        <p:spPr>
          <a:xfrm>
            <a:off x="4572001" y="3429964"/>
            <a:ext cx="4534550" cy="23929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73600" y="3727450"/>
            <a:ext cx="685800" cy="507831"/>
          </a:xfrm>
          <a:prstGeom prst="rect">
            <a:avLst/>
          </a:prstGeom>
          <a:noFill/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GB" sz="1350" dirty="0"/>
              <a:t>45 </a:t>
            </a:r>
            <a:r>
              <a:rPr lang="en-GB" sz="1350" dirty="0" err="1"/>
              <a:t>keV</a:t>
            </a:r>
            <a:endParaRPr lang="en-GB" sz="1350" dirty="0"/>
          </a:p>
          <a:p>
            <a:r>
              <a:rPr lang="en-GB" sz="1350" dirty="0"/>
              <a:t>BCT1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72124" y="3485076"/>
            <a:ext cx="685800" cy="5078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350" dirty="0"/>
              <a:t>3MeV BCT2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359400" y="4212198"/>
            <a:ext cx="304801" cy="455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200900" y="3969823"/>
            <a:ext cx="241300" cy="242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04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RFQ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EDE6111-17D0-46EC-97EE-DCEFBC02FF6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2495798"/>
            <a:ext cx="5638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alibri" pitchFamily="34" charset="0"/>
              </a:rPr>
              <a:t>The Radio Frequency Quadrupole (RFQ) is the first accelerator in Linac4 (3m, up to 3 MeV). It focuses bunches and accelerates the beam in a quadrupole channel inside an RF resonator.</a:t>
            </a:r>
          </a:p>
          <a:p>
            <a:r>
              <a:rPr lang="en-GB" sz="1600" dirty="0" smtClean="0">
                <a:latin typeface="Calibri" pitchFamily="34" charset="0"/>
              </a:rPr>
              <a:t>3 MeV because below the activation threshold</a:t>
            </a: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 cstate="print">
            <a:lum bright="18000" contrast="12000"/>
          </a:blip>
          <a:srcRect/>
          <a:stretch>
            <a:fillRect/>
          </a:stretch>
        </p:blipFill>
        <p:spPr bwMode="auto">
          <a:xfrm>
            <a:off x="5801664" y="623236"/>
            <a:ext cx="3184071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3" name="Picture 3" descr="C:\RF_photos\Linac4_RFQ\RFQ_L4_08_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73016"/>
            <a:ext cx="4165600" cy="3124200"/>
          </a:xfrm>
          <a:prstGeom prst="rect">
            <a:avLst/>
          </a:prstGeom>
          <a:noFill/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51520" y="2126466"/>
            <a:ext cx="49664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u="sng" dirty="0">
                <a:solidFill>
                  <a:schemeClr val="accent2"/>
                </a:solidFill>
                <a:latin typeface="Times New Roman" pitchFamily="18" charset="0"/>
              </a:rPr>
              <a:t>RFQ = </a:t>
            </a:r>
            <a:r>
              <a:rPr lang="en-US" u="sng" dirty="0" smtClean="0">
                <a:solidFill>
                  <a:schemeClr val="accent2"/>
                </a:solidFill>
                <a:latin typeface="Times New Roman" pitchFamily="18" charset="0"/>
              </a:rPr>
              <a:t>F</a:t>
            </a:r>
            <a:r>
              <a:rPr lang="en-US" b="0" u="sng" dirty="0" smtClean="0">
                <a:solidFill>
                  <a:schemeClr val="accent2"/>
                </a:solidFill>
                <a:latin typeface="Times New Roman" pitchFamily="18" charset="0"/>
              </a:rPr>
              <a:t>ocusing </a:t>
            </a:r>
            <a:r>
              <a:rPr lang="en-US" b="0" u="sng" dirty="0">
                <a:solidFill>
                  <a:schemeClr val="accent2"/>
                </a:solidFill>
                <a:latin typeface="Times New Roman" pitchFamily="18" charset="0"/>
              </a:rPr>
              <a:t>channel + bunching + acceleration</a:t>
            </a:r>
            <a:endParaRPr lang="en-US" sz="1800" b="0" dirty="0">
              <a:latin typeface="Times New Roman" pitchFamily="18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7944" y="3717032"/>
            <a:ext cx="36068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3348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into an RFQ…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C6D4DA58-6EE7-421F-A59D-1B46DBFEBC48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780290" name="Picture 2" descr="C:\RF_photos\New Folder\IMG_26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914488" y="1295311"/>
            <a:ext cx="4267201" cy="5181778"/>
          </a:xfrm>
          <a:prstGeom prst="rect">
            <a:avLst/>
          </a:prstGeom>
          <a:noFill/>
        </p:spPr>
      </p:pic>
      <p:pic>
        <p:nvPicPr>
          <p:cNvPr id="780291" name="Picture 3" descr="C:\RF_photos\New Folder\IMG_2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114800"/>
            <a:ext cx="2524388" cy="189344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943600" y="17526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/>
              <a:t>Looking from the RF port into the new CERN RFQ (Linac4, 2011) </a:t>
            </a:r>
          </a:p>
        </p:txBody>
      </p:sp>
    </p:spTree>
    <p:extLst>
      <p:ext uri="{BB962C8B-B14F-4D97-AF65-F5344CB8AC3E}">
        <p14:creationId xmlns:p14="http://schemas.microsoft.com/office/powerpoint/2010/main" val="150011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DCC9C4-7DA0-4B48-900D-E39E9C1D7105}" type="slidenum">
              <a:rPr lang="en-US" smtClean="0"/>
              <a:pPr eaLnBrk="1" hangingPunct="1"/>
              <a:t>19</a:t>
            </a:fld>
            <a:endParaRPr lang="en-US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transverse field in an RFQ</a:t>
            </a:r>
          </a:p>
        </p:txBody>
      </p:sp>
      <p:grpSp>
        <p:nvGrpSpPr>
          <p:cNvPr id="21508" name="Group 3"/>
          <p:cNvGrpSpPr>
            <a:grpSpLocks noChangeAspect="1"/>
          </p:cNvGrpSpPr>
          <p:nvPr/>
        </p:nvGrpSpPr>
        <p:grpSpPr bwMode="auto">
          <a:xfrm>
            <a:off x="468313" y="1341438"/>
            <a:ext cx="4611687" cy="4598987"/>
            <a:chOff x="1800" y="2320"/>
            <a:chExt cx="9085" cy="9060"/>
          </a:xfrm>
        </p:grpSpPr>
        <p:pic>
          <p:nvPicPr>
            <p:cNvPr id="21526" name="Picture 4" descr="New-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0" y="6835"/>
              <a:ext cx="4545" cy="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7" name="Picture 5" descr="New-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0" y="6835"/>
              <a:ext cx="4545" cy="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8" name="Picture 6" descr="New-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0" y="2320"/>
              <a:ext cx="4545" cy="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9" name="Picture 7" descr="New-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0" y="2330"/>
              <a:ext cx="4545" cy="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509" name="Text Box 8"/>
          <p:cNvSpPr txBox="1">
            <a:spLocks noChangeArrowheads="1"/>
          </p:cNvSpPr>
          <p:nvPr/>
        </p:nvSpPr>
        <p:spPr bwMode="auto">
          <a:xfrm>
            <a:off x="5364163" y="1484313"/>
            <a:ext cx="3095625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alternating gradient focussing structure with period length </a:t>
            </a:r>
            <a:r>
              <a:rPr lang="en-US">
                <a:sym typeface="Symbol" pitchFamily="18" charset="2"/>
              </a:rPr>
              <a:t></a:t>
            </a:r>
            <a:endParaRPr lang="en-US"/>
          </a:p>
          <a:p>
            <a:r>
              <a:rPr lang="en-US"/>
              <a:t>(in half RF period the particles have travelled a length </a:t>
            </a:r>
            <a:r>
              <a:rPr lang="en-US">
                <a:sym typeface="Symbol" pitchFamily="18" charset="2"/>
              </a:rPr>
              <a:t></a:t>
            </a:r>
            <a:r>
              <a:rPr lang="en-US"/>
              <a:t>/2 )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0" y="908050"/>
            <a:ext cx="5940425" cy="5621338"/>
            <a:chOff x="0" y="572"/>
            <a:chExt cx="3742" cy="3541"/>
          </a:xfrm>
        </p:grpSpPr>
        <p:sp>
          <p:nvSpPr>
            <p:cNvPr id="21522" name="Text Box 10"/>
            <p:cNvSpPr txBox="1">
              <a:spLocks noChangeArrowheads="1"/>
            </p:cNvSpPr>
            <p:nvPr/>
          </p:nvSpPr>
          <p:spPr bwMode="auto">
            <a:xfrm>
              <a:off x="3243" y="2160"/>
              <a:ext cx="49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3200"/>
                <a:t>+</a:t>
              </a:r>
            </a:p>
          </p:txBody>
        </p:sp>
        <p:sp>
          <p:nvSpPr>
            <p:cNvPr id="21523" name="Text Box 11"/>
            <p:cNvSpPr txBox="1">
              <a:spLocks noChangeArrowheads="1"/>
            </p:cNvSpPr>
            <p:nvPr/>
          </p:nvSpPr>
          <p:spPr bwMode="auto">
            <a:xfrm>
              <a:off x="1610" y="572"/>
              <a:ext cx="49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3200"/>
                <a:t>-</a:t>
              </a:r>
            </a:p>
          </p:txBody>
        </p:sp>
        <p:sp>
          <p:nvSpPr>
            <p:cNvPr id="21524" name="Text Box 12"/>
            <p:cNvSpPr txBox="1">
              <a:spLocks noChangeArrowheads="1"/>
            </p:cNvSpPr>
            <p:nvPr/>
          </p:nvSpPr>
          <p:spPr bwMode="auto">
            <a:xfrm>
              <a:off x="1565" y="3748"/>
              <a:ext cx="49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3200"/>
                <a:t>-</a:t>
              </a:r>
            </a:p>
          </p:txBody>
        </p:sp>
        <p:sp>
          <p:nvSpPr>
            <p:cNvPr id="21525" name="Text Box 13"/>
            <p:cNvSpPr txBox="1">
              <a:spLocks noChangeArrowheads="1"/>
            </p:cNvSpPr>
            <p:nvPr/>
          </p:nvSpPr>
          <p:spPr bwMode="auto">
            <a:xfrm>
              <a:off x="0" y="2160"/>
              <a:ext cx="49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3200"/>
                <a:t>+</a:t>
              </a:r>
            </a:p>
          </p:txBody>
        </p:sp>
      </p:grpSp>
      <p:sp>
        <p:nvSpPr>
          <p:cNvPr id="586766" name="Oval 14"/>
          <p:cNvSpPr>
            <a:spLocks noChangeArrowheads="1"/>
          </p:cNvSpPr>
          <p:nvPr/>
        </p:nvSpPr>
        <p:spPr bwMode="auto">
          <a:xfrm>
            <a:off x="3851275" y="3500438"/>
            <a:ext cx="215900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Arc 15"/>
          <p:cNvSpPr>
            <a:spLocks/>
          </p:cNvSpPr>
          <p:nvPr/>
        </p:nvSpPr>
        <p:spPr bwMode="auto">
          <a:xfrm flipH="1" flipV="1">
            <a:off x="2843213" y="2565400"/>
            <a:ext cx="936625" cy="100806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/>
          <a:p>
            <a:endParaRPr lang="en-GB"/>
          </a:p>
        </p:txBody>
      </p:sp>
      <p:sp>
        <p:nvSpPr>
          <p:cNvPr id="586768" name="Arc 16"/>
          <p:cNvSpPr>
            <a:spLocks/>
          </p:cNvSpPr>
          <p:nvPr/>
        </p:nvSpPr>
        <p:spPr bwMode="auto">
          <a:xfrm flipH="1" flipV="1">
            <a:off x="2843213" y="2636838"/>
            <a:ext cx="936625" cy="93662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86769" name="Oval 17"/>
          <p:cNvSpPr>
            <a:spLocks noChangeArrowheads="1"/>
          </p:cNvSpPr>
          <p:nvPr/>
        </p:nvSpPr>
        <p:spPr bwMode="auto">
          <a:xfrm>
            <a:off x="2771775" y="2492375"/>
            <a:ext cx="215900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 rot="-5400000">
            <a:off x="-159544" y="851694"/>
            <a:ext cx="5940425" cy="5621338"/>
            <a:chOff x="0" y="572"/>
            <a:chExt cx="3742" cy="3541"/>
          </a:xfrm>
        </p:grpSpPr>
        <p:sp>
          <p:nvSpPr>
            <p:cNvPr id="21518" name="Text Box 19"/>
            <p:cNvSpPr txBox="1">
              <a:spLocks noChangeArrowheads="1"/>
            </p:cNvSpPr>
            <p:nvPr/>
          </p:nvSpPr>
          <p:spPr bwMode="auto">
            <a:xfrm>
              <a:off x="3243" y="2160"/>
              <a:ext cx="49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3200"/>
                <a:t>+</a:t>
              </a:r>
            </a:p>
          </p:txBody>
        </p:sp>
        <p:sp>
          <p:nvSpPr>
            <p:cNvPr id="21519" name="Text Box 20"/>
            <p:cNvSpPr txBox="1">
              <a:spLocks noChangeArrowheads="1"/>
            </p:cNvSpPr>
            <p:nvPr/>
          </p:nvSpPr>
          <p:spPr bwMode="auto">
            <a:xfrm>
              <a:off x="1610" y="572"/>
              <a:ext cx="49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3200"/>
                <a:t>-</a:t>
              </a:r>
            </a:p>
          </p:txBody>
        </p:sp>
        <p:sp>
          <p:nvSpPr>
            <p:cNvPr id="21520" name="Text Box 21"/>
            <p:cNvSpPr txBox="1">
              <a:spLocks noChangeArrowheads="1"/>
            </p:cNvSpPr>
            <p:nvPr/>
          </p:nvSpPr>
          <p:spPr bwMode="auto">
            <a:xfrm>
              <a:off x="1565" y="3748"/>
              <a:ext cx="49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3200"/>
                <a:t>-</a:t>
              </a:r>
            </a:p>
          </p:txBody>
        </p:sp>
        <p:sp>
          <p:nvSpPr>
            <p:cNvPr id="21521" name="Text Box 22"/>
            <p:cNvSpPr txBox="1">
              <a:spLocks noChangeArrowheads="1"/>
            </p:cNvSpPr>
            <p:nvPr/>
          </p:nvSpPr>
          <p:spPr bwMode="auto">
            <a:xfrm>
              <a:off x="0" y="2160"/>
              <a:ext cx="49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3200"/>
                <a:t>+</a:t>
              </a:r>
            </a:p>
          </p:txBody>
        </p:sp>
      </p:grpSp>
      <p:sp>
        <p:nvSpPr>
          <p:cNvPr id="586775" name="Arc 23"/>
          <p:cNvSpPr>
            <a:spLocks/>
          </p:cNvSpPr>
          <p:nvPr/>
        </p:nvSpPr>
        <p:spPr bwMode="auto">
          <a:xfrm flipH="1" flipV="1">
            <a:off x="2843213" y="2636838"/>
            <a:ext cx="936625" cy="93662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86776" name="Oval 24"/>
          <p:cNvSpPr>
            <a:spLocks noChangeArrowheads="1"/>
          </p:cNvSpPr>
          <p:nvPr/>
        </p:nvSpPr>
        <p:spPr bwMode="auto">
          <a:xfrm>
            <a:off x="3851275" y="3500438"/>
            <a:ext cx="215900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6" name="Picture 9"/>
          <p:cNvPicPr>
            <a:picLocks noChangeAspect="1" noChangeArrowheads="1"/>
          </p:cNvPicPr>
          <p:nvPr/>
        </p:nvPicPr>
        <p:blipFill>
          <a:blip r:embed="rId6" cstate="print">
            <a:lum bright="18000" contrast="12000"/>
          </a:blip>
          <a:srcRect/>
          <a:stretch>
            <a:fillRect/>
          </a:stretch>
        </p:blipFill>
        <p:spPr bwMode="auto">
          <a:xfrm>
            <a:off x="5621338" y="3500438"/>
            <a:ext cx="3184071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872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86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86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5867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6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86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2000"/>
                                        <p:tgtEl>
                                          <p:spTgt spid="5867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6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86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5867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6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86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6766" grpId="0" animBg="1"/>
      <p:bldP spid="586766" grpId="1" animBg="1"/>
      <p:bldP spid="586768" grpId="0" animBg="1"/>
      <p:bldP spid="586768" grpId="1" animBg="1"/>
      <p:bldP spid="586769" grpId="0" animBg="1"/>
      <p:bldP spid="586769" grpId="1" animBg="1"/>
      <p:bldP spid="586775" grpId="0" animBg="1"/>
      <p:bldP spid="58677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://www.physics.buffalo.edu/hepcos/LHC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556792"/>
            <a:ext cx="3659509" cy="273891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LHC </a:t>
            </a:r>
            <a:r>
              <a:rPr lang="fr-CH" dirty="0" err="1" smtClean="0"/>
              <a:t>Luminosity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EDE6111-17D0-46EC-97EE-DCEFBC02FF6D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2695588"/>
              </p:ext>
            </p:extLst>
          </p:nvPr>
        </p:nvGraphicFramePr>
        <p:xfrm>
          <a:off x="801688" y="1751013"/>
          <a:ext cx="34290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4" name="Equation" r:id="rId4" imgW="1866600" imgH="457200" progId="Equation.3">
                  <p:embed/>
                </p:oleObj>
              </mc:Choice>
              <mc:Fallback>
                <p:oleObj name="Equation" r:id="rId4" imgW="18666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688" y="1751013"/>
                        <a:ext cx="3429000" cy="838200"/>
                      </a:xfrm>
                      <a:prstGeom prst="rect">
                        <a:avLst/>
                      </a:prstGeom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154165" y="4295705"/>
            <a:ext cx="3581400" cy="2133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>
            <a:noAutofit/>
          </a:bodyPr>
          <a:lstStyle/>
          <a:p>
            <a:pPr marL="0" marR="0" lvl="1" indent="0" algn="l" defTabSz="7620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9144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</a:rPr>
              <a:t>N</a:t>
            </a:r>
            <a:r>
              <a:rPr kumimoji="0" lang="en-US" sz="1400" b="1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</a:rPr>
              <a:t>b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</a:rPr>
              <a:t> 	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</a:rPr>
              <a:t>number of particles per bunch</a:t>
            </a:r>
          </a:p>
          <a:p>
            <a:pPr marL="0" marR="0" lvl="1" indent="0" algn="l" defTabSz="7620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9144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</a:rPr>
              <a:t>n</a:t>
            </a:r>
            <a:r>
              <a:rPr kumimoji="0" lang="en-US" sz="1400" b="1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</a:rPr>
              <a:t>b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</a:rPr>
              <a:t> 	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</a:rPr>
              <a:t>number of bunches</a:t>
            </a:r>
          </a:p>
          <a:p>
            <a:pPr marL="0" marR="0" lvl="1" indent="0" algn="l" defTabSz="7620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9144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</a:rPr>
              <a:t>f</a:t>
            </a:r>
            <a:r>
              <a:rPr kumimoji="0" lang="en-US" sz="1400" b="1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</a:rPr>
              <a:t>r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</a:rPr>
              <a:t> 	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</a:rPr>
              <a:t>revolution frequency</a:t>
            </a:r>
          </a:p>
          <a:p>
            <a:pPr marL="0" marR="0" lvl="1" indent="0" algn="l" defTabSz="7620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9144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</a:t>
            </a:r>
            <a:r>
              <a:rPr kumimoji="0" lang="en-US" sz="1400" b="1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n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 	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normalised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 emittance</a:t>
            </a:r>
          </a:p>
          <a:p>
            <a:pPr marL="0" marR="0" lvl="1" indent="0" algn="l" defTabSz="7620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9144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</a:t>
            </a:r>
            <a:r>
              <a:rPr kumimoji="0" lang="en-US" sz="1400" b="1" i="0" u="none" strike="noStrike" kern="1200" cap="none" spc="0" normalizeH="0" baseline="2500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*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 	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beta value at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Ip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cs typeface="Microsoft Sans Serif" pitchFamily="34" charset="0"/>
              <a:sym typeface="Symbol" pitchFamily="18" charset="2"/>
            </a:endParaRPr>
          </a:p>
          <a:p>
            <a:pPr marL="0" marR="0" lvl="1" indent="0" algn="l" defTabSz="7620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9144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F 	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reduction factor due to crossing angle</a:t>
            </a:r>
          </a:p>
          <a:p>
            <a:pPr marL="0" marR="0" lvl="1" indent="0" algn="l" defTabSz="7620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914400" algn="l"/>
              </a:tabLst>
              <a:defRPr/>
            </a:pP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cs typeface="Microsoft Sans Serif" pitchFamily="34" charset="0"/>
              <a:sym typeface="Symbol" pitchFamily="18" charset="2"/>
            </a:endParaRPr>
          </a:p>
          <a:p>
            <a:pPr marL="0" marR="0" lvl="1" indent="0" algn="l" defTabSz="7620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9144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N</a:t>
            </a:r>
            <a:r>
              <a:rPr kumimoji="0" lang="en-US" sz="1400" b="1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b</a:t>
            </a:r>
            <a:r>
              <a:rPr lang="en-US" sz="1400" b="1" dirty="0" smtClean="0">
                <a:latin typeface="+mj-lt"/>
                <a:cs typeface="Microsoft Sans Serif" pitchFamily="34" charset="0"/>
                <a:sym typeface="Symbol" pitchFamily="18" charset="2"/>
              </a:rPr>
              <a:t> ,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 </a:t>
            </a:r>
            <a:r>
              <a:rPr kumimoji="0" lang="en-US" sz="1400" b="1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n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	defined by the injector</a:t>
            </a:r>
            <a:r>
              <a:rPr kumimoji="0" lang="en-US" sz="1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 chain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cs typeface="Microsoft Sans Serif" pitchFamily="34" charset="0"/>
              <a:sym typeface="Symbol" pitchFamily="18" charset="2"/>
            </a:endParaRPr>
          </a:p>
          <a:p>
            <a:pPr marL="0" marR="0" lvl="1" indent="0" algn="l" defTabSz="7620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9144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</a:t>
            </a:r>
            <a:r>
              <a:rPr kumimoji="0" lang="en-US" sz="1400" b="1" i="0" u="none" strike="noStrike" kern="1200" cap="none" spc="0" normalizeH="0" baseline="2500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*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	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LHC insertion</a:t>
            </a:r>
          </a:p>
          <a:p>
            <a:pPr marL="0" marR="0" lvl="1" indent="0" algn="l" defTabSz="7620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9144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F	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beam separation schemes</a:t>
            </a:r>
          </a:p>
          <a:p>
            <a:pPr marL="0" marR="0" lvl="1" indent="0" algn="l" defTabSz="7620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9144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n</a:t>
            </a:r>
            <a:r>
              <a:rPr kumimoji="0" lang="en-US" sz="1400" b="1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b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	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Microsoft Sans Serif" pitchFamily="34" charset="0"/>
                <a:sym typeface="Symbol" pitchFamily="18" charset="2"/>
              </a:rPr>
              <a:t>electron cloud effect</a:t>
            </a:r>
          </a:p>
          <a:p>
            <a:pPr marL="457200" marR="0" lvl="1" indent="0" algn="l" defTabSz="762000" rtl="0" eaLnBrk="1" fontAlgn="auto" latinLnBrk="0" hangingPunct="1">
              <a:lnSpc>
                <a:spcPct val="80000"/>
              </a:lnSpc>
              <a:spcBef>
                <a:spcPct val="4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914400" algn="l"/>
              </a:tabLst>
              <a:defRPr/>
            </a:pP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cs typeface="Microsoft Sans Serif" pitchFamily="34" charset="0"/>
              <a:sym typeface="Symbol" pitchFamily="18" charset="2"/>
            </a:endParaRPr>
          </a:p>
          <a:p>
            <a:pPr marL="457200" marR="0" lvl="1" indent="0" algn="l" defTabSz="762000" rtl="0" eaLnBrk="1" fontAlgn="auto" latinLnBrk="0" hangingPunct="1">
              <a:lnSpc>
                <a:spcPct val="80000"/>
              </a:lnSpc>
              <a:spcBef>
                <a:spcPct val="4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>
                <a:tab pos="914400" algn="l"/>
              </a:tabLst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cs typeface="Microsoft Sans Serif" pitchFamily="34" charset="0"/>
            </a:endParaRPr>
          </a:p>
        </p:txBody>
      </p:sp>
      <p:sp>
        <p:nvSpPr>
          <p:cNvPr id="9" name="Line Callout 1 8"/>
          <p:cNvSpPr/>
          <p:nvPr/>
        </p:nvSpPr>
        <p:spPr>
          <a:xfrm>
            <a:off x="766292" y="4077072"/>
            <a:ext cx="2229172" cy="720080"/>
          </a:xfrm>
          <a:prstGeom prst="borderCallout1">
            <a:avLst>
              <a:gd name="adj1" fmla="val 35417"/>
              <a:gd name="adj2" fmla="val 101389"/>
              <a:gd name="adj3" fmla="val -200294"/>
              <a:gd name="adj4" fmla="val 1123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From machine design and limitations (e cloud)</a:t>
            </a:r>
            <a:endParaRPr lang="en-US" sz="1400" dirty="0"/>
          </a:p>
        </p:txBody>
      </p:sp>
      <p:sp>
        <p:nvSpPr>
          <p:cNvPr id="10" name="Line Callout 1 9"/>
          <p:cNvSpPr/>
          <p:nvPr/>
        </p:nvSpPr>
        <p:spPr>
          <a:xfrm>
            <a:off x="251520" y="3096891"/>
            <a:ext cx="1629358" cy="766287"/>
          </a:xfrm>
          <a:prstGeom prst="borderCallout1">
            <a:avLst>
              <a:gd name="adj1" fmla="val 2808"/>
              <a:gd name="adj2" fmla="val 78718"/>
              <a:gd name="adj3" fmla="val -84576"/>
              <a:gd name="adj4" fmla="val 1285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From optics at Interaction point </a:t>
            </a:r>
            <a:endParaRPr lang="en-US" sz="1400" dirty="0"/>
          </a:p>
        </p:txBody>
      </p:sp>
      <p:sp>
        <p:nvSpPr>
          <p:cNvPr id="11" name="Line Callout 1 10"/>
          <p:cNvSpPr/>
          <p:nvPr/>
        </p:nvSpPr>
        <p:spPr>
          <a:xfrm>
            <a:off x="3275856" y="3696072"/>
            <a:ext cx="1512168" cy="1389112"/>
          </a:xfrm>
          <a:prstGeom prst="borderCallout1">
            <a:avLst>
              <a:gd name="adj1" fmla="val -3472"/>
              <a:gd name="adj2" fmla="val 75764"/>
              <a:gd name="adj3" fmla="val -76230"/>
              <a:gd name="adj4" fmla="val 508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Brightness from Injectors : defined at low energy</a:t>
            </a:r>
          </a:p>
          <a:p>
            <a:pPr algn="ctr"/>
            <a:endParaRPr lang="en-US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30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52652E-CF18-44D7-9C67-DABE170FEBBC}" type="slidenum">
              <a:rPr lang="en-US" smtClean="0"/>
              <a:pPr eaLnBrk="1" hangingPunct="1"/>
              <a:t>20</a:t>
            </a:fld>
            <a:endParaRPr lang="en-US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acceleration in RFQ</a:t>
            </a:r>
          </a:p>
        </p:txBody>
      </p:sp>
      <p:pic>
        <p:nvPicPr>
          <p:cNvPr id="2355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4" t="9180" r="8102" b="7341"/>
          <a:stretch>
            <a:fillRect/>
          </a:stretch>
        </p:blipFill>
        <p:spPr>
          <a:xfrm>
            <a:off x="179512" y="1666060"/>
            <a:ext cx="5329113" cy="4109139"/>
          </a:xfrm>
          <a:noFill/>
        </p:spPr>
      </p:pic>
      <p:sp>
        <p:nvSpPr>
          <p:cNvPr id="23557" name="Text Box 6"/>
          <p:cNvSpPr txBox="1">
            <a:spLocks noChangeArrowheads="1"/>
          </p:cNvSpPr>
          <p:nvPr/>
        </p:nvSpPr>
        <p:spPr bwMode="auto">
          <a:xfrm>
            <a:off x="323850" y="5805488"/>
            <a:ext cx="6769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longitudinal modulation on the electrodes creates a longitudinal component in the TE mode</a:t>
            </a:r>
          </a:p>
        </p:txBody>
      </p:sp>
      <p:pic>
        <p:nvPicPr>
          <p:cNvPr id="23558" name="Picture 6" descr="C:\Users\lombarda\AppData\Local\Microsoft\Windows\Temporary Internet Files\Content.Outlook\SAXYDI7W\DSC012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2924175"/>
            <a:ext cx="3551238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783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92" y="1612232"/>
            <a:ext cx="7431087" cy="409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rfq</a:t>
            </a:r>
            <a:r>
              <a:rPr lang="en-GB" dirty="0" smtClean="0"/>
              <a:t> works to specs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5661248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RFQ Transmission </a:t>
            </a:r>
            <a:r>
              <a:rPr lang="en-GB" dirty="0"/>
              <a:t>vs. RF </a:t>
            </a:r>
            <a:r>
              <a:rPr lang="en-GB" dirty="0" smtClean="0"/>
              <a:t>power for </a:t>
            </a:r>
            <a:r>
              <a:rPr lang="en-GB" dirty="0"/>
              <a:t>different pressure in the LEBT (neutralisation</a:t>
            </a:r>
            <a:r>
              <a:rPr lang="en-GB" dirty="0" smtClean="0"/>
              <a:t>). The nominal RFQ power is 400 kW. 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2A23-18F5-4E03-BF2C-3A406117C351}" type="datetime1">
              <a:rPr lang="en-US" smtClean="0"/>
              <a:t>11/17/2015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6019800" y="1752600"/>
            <a:ext cx="0" cy="33528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53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Chopper line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22</a:t>
            </a:fld>
            <a:endParaRPr lang="en-GB"/>
          </a:p>
        </p:txBody>
      </p:sp>
      <p:pic>
        <p:nvPicPr>
          <p:cNvPr id="5" name="Picture 2" descr="li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1772816"/>
            <a:ext cx="4114799" cy="267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Picture 01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475" y="1781305"/>
            <a:ext cx="3578894" cy="2684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P103090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59" y="1781305"/>
            <a:ext cx="4098452" cy="3074924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8410063"/>
              </p:ext>
            </p:extLst>
          </p:nvPr>
        </p:nvGraphicFramePr>
        <p:xfrm>
          <a:off x="217031" y="5085184"/>
          <a:ext cx="5694362" cy="1166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1" name="Photo Editor Photo" r:id="rId6" imgW="6095238" imgH="4571429" progId="MSPhotoEd.3">
                  <p:embed/>
                </p:oleObj>
              </mc:Choice>
              <mc:Fallback>
                <p:oleObj name="Photo Editor Photo" r:id="rId6" imgW="6095238" imgH="4571429" progId="MSPhotoEd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000" t="38333" r="5000" b="35001"/>
                      <a:stretch>
                        <a:fillRect/>
                      </a:stretch>
                    </p:blipFill>
                    <p:spPr bwMode="auto">
                      <a:xfrm>
                        <a:off x="217031" y="5085184"/>
                        <a:ext cx="5694362" cy="1166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5445036"/>
              </p:ext>
            </p:extLst>
          </p:nvPr>
        </p:nvGraphicFramePr>
        <p:xfrm>
          <a:off x="6300192" y="4725144"/>
          <a:ext cx="2393950" cy="165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2" name="Photo Editor Photo" r:id="rId8" imgW="6095238" imgH="4571429" progId="MSPhotoEd.3">
                  <p:embed/>
                </p:oleObj>
              </mc:Choice>
              <mc:Fallback>
                <p:oleObj name="Photo Editor Photo" r:id="rId8" imgW="6095238" imgH="4571429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4725144"/>
                        <a:ext cx="2393950" cy="165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6015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9092-F0E7-4766-9122-4B41BFA0E7AF}" type="slidenum">
              <a:rPr lang="en-US"/>
              <a:pPr/>
              <a:t>23</a:t>
            </a:fld>
            <a:endParaRPr lang="en-US"/>
          </a:p>
        </p:txBody>
      </p:sp>
      <p:sp>
        <p:nvSpPr>
          <p:cNvPr id="66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chopping</a:t>
            </a:r>
          </a:p>
        </p:txBody>
      </p:sp>
      <p:sp>
        <p:nvSpPr>
          <p:cNvPr id="66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“longitudinal matching” from a </a:t>
            </a:r>
            <a:r>
              <a:rPr lang="en-GB" sz="2800" dirty="0" err="1"/>
              <a:t>linac</a:t>
            </a:r>
            <a:r>
              <a:rPr lang="en-GB" sz="2800" dirty="0"/>
              <a:t> to a ring with the purpose of controlling the losses </a:t>
            </a:r>
          </a:p>
          <a:p>
            <a:pPr lvl="1"/>
            <a:r>
              <a:rPr lang="en-GB" sz="2400" dirty="0"/>
              <a:t>rise time of the injection kickers/length of the machine.</a:t>
            </a:r>
          </a:p>
          <a:p>
            <a:pPr lvl="1"/>
            <a:r>
              <a:rPr lang="en-GB" sz="2400" dirty="0"/>
              <a:t>Shave the </a:t>
            </a:r>
            <a:r>
              <a:rPr lang="en-GB" sz="2400" dirty="0" err="1"/>
              <a:t>linac</a:t>
            </a:r>
            <a:r>
              <a:rPr lang="en-GB" sz="2400" dirty="0"/>
              <a:t> beam to match the RF bucket of the ring </a:t>
            </a:r>
          </a:p>
          <a:p>
            <a:r>
              <a:rPr lang="en-GB" sz="2800" dirty="0"/>
              <a:t>Perform the chopping at low enough energy but when the beam has already imprinted the RF structure, i.e. after the first stage of acceleration.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8907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E7B42-3F3B-4A91-B923-3965724BCA89}" type="slidenum">
              <a:rPr lang="en-US"/>
              <a:pPr/>
              <a:t>24</a:t>
            </a:fld>
            <a:endParaRPr lang="en-US"/>
          </a:p>
        </p:txBody>
      </p:sp>
      <p:grpSp>
        <p:nvGrpSpPr>
          <p:cNvPr id="698401" name="Group 33"/>
          <p:cNvGrpSpPr>
            <a:grpSpLocks/>
          </p:cNvGrpSpPr>
          <p:nvPr/>
        </p:nvGrpSpPr>
        <p:grpSpPr bwMode="auto">
          <a:xfrm>
            <a:off x="539750" y="4508500"/>
            <a:ext cx="5943600" cy="1858963"/>
            <a:chOff x="1379" y="1872"/>
            <a:chExt cx="3744" cy="1171"/>
          </a:xfrm>
        </p:grpSpPr>
        <p:sp>
          <p:nvSpPr>
            <p:cNvPr id="698372" name="Line 4"/>
            <p:cNvSpPr>
              <a:spLocks noChangeShapeType="1"/>
            </p:cNvSpPr>
            <p:nvPr/>
          </p:nvSpPr>
          <p:spPr bwMode="auto">
            <a:xfrm>
              <a:off x="1379" y="2304"/>
              <a:ext cx="37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98373" name="Rectangle 5"/>
            <p:cNvSpPr>
              <a:spLocks noChangeArrowheads="1"/>
            </p:cNvSpPr>
            <p:nvPr/>
          </p:nvSpPr>
          <p:spPr bwMode="auto">
            <a:xfrm>
              <a:off x="1811" y="187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74" name="Rectangle 6"/>
            <p:cNvSpPr>
              <a:spLocks noChangeArrowheads="1"/>
            </p:cNvSpPr>
            <p:nvPr/>
          </p:nvSpPr>
          <p:spPr bwMode="auto">
            <a:xfrm>
              <a:off x="1955" y="187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75" name="Rectangle 7"/>
            <p:cNvSpPr>
              <a:spLocks noChangeArrowheads="1"/>
            </p:cNvSpPr>
            <p:nvPr/>
          </p:nvSpPr>
          <p:spPr bwMode="auto">
            <a:xfrm>
              <a:off x="2099" y="187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76" name="Rectangle 8"/>
            <p:cNvSpPr>
              <a:spLocks noChangeArrowheads="1"/>
            </p:cNvSpPr>
            <p:nvPr/>
          </p:nvSpPr>
          <p:spPr bwMode="auto">
            <a:xfrm>
              <a:off x="2243" y="187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77" name="Rectangle 9"/>
            <p:cNvSpPr>
              <a:spLocks noChangeArrowheads="1"/>
            </p:cNvSpPr>
            <p:nvPr/>
          </p:nvSpPr>
          <p:spPr bwMode="auto">
            <a:xfrm>
              <a:off x="2387" y="187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78" name="Rectangle 10"/>
            <p:cNvSpPr>
              <a:spLocks noChangeArrowheads="1"/>
            </p:cNvSpPr>
            <p:nvPr/>
          </p:nvSpPr>
          <p:spPr bwMode="auto">
            <a:xfrm>
              <a:off x="2531" y="1872"/>
              <a:ext cx="48" cy="4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79" name="Rectangle 11"/>
            <p:cNvSpPr>
              <a:spLocks noChangeArrowheads="1"/>
            </p:cNvSpPr>
            <p:nvPr/>
          </p:nvSpPr>
          <p:spPr bwMode="auto">
            <a:xfrm>
              <a:off x="2675" y="1872"/>
              <a:ext cx="48" cy="4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80" name="Rectangle 12"/>
            <p:cNvSpPr>
              <a:spLocks noChangeArrowheads="1"/>
            </p:cNvSpPr>
            <p:nvPr/>
          </p:nvSpPr>
          <p:spPr bwMode="auto">
            <a:xfrm>
              <a:off x="2819" y="1872"/>
              <a:ext cx="48" cy="4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81" name="Rectangle 13"/>
            <p:cNvSpPr>
              <a:spLocks noChangeArrowheads="1"/>
            </p:cNvSpPr>
            <p:nvPr/>
          </p:nvSpPr>
          <p:spPr bwMode="auto">
            <a:xfrm>
              <a:off x="2963" y="187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82" name="Rectangle 14"/>
            <p:cNvSpPr>
              <a:spLocks noChangeArrowheads="1"/>
            </p:cNvSpPr>
            <p:nvPr/>
          </p:nvSpPr>
          <p:spPr bwMode="auto">
            <a:xfrm>
              <a:off x="3107" y="187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83" name="Rectangle 15"/>
            <p:cNvSpPr>
              <a:spLocks noChangeArrowheads="1"/>
            </p:cNvSpPr>
            <p:nvPr/>
          </p:nvSpPr>
          <p:spPr bwMode="auto">
            <a:xfrm>
              <a:off x="3251" y="187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84" name="Rectangle 16"/>
            <p:cNvSpPr>
              <a:spLocks noChangeArrowheads="1"/>
            </p:cNvSpPr>
            <p:nvPr/>
          </p:nvSpPr>
          <p:spPr bwMode="auto">
            <a:xfrm>
              <a:off x="3395" y="187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85" name="Rectangle 17"/>
            <p:cNvSpPr>
              <a:spLocks noChangeArrowheads="1"/>
            </p:cNvSpPr>
            <p:nvPr/>
          </p:nvSpPr>
          <p:spPr bwMode="auto">
            <a:xfrm>
              <a:off x="3539" y="187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86" name="Rectangle 18"/>
            <p:cNvSpPr>
              <a:spLocks noChangeArrowheads="1"/>
            </p:cNvSpPr>
            <p:nvPr/>
          </p:nvSpPr>
          <p:spPr bwMode="auto">
            <a:xfrm>
              <a:off x="3683" y="1872"/>
              <a:ext cx="48" cy="4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87" name="Rectangle 19"/>
            <p:cNvSpPr>
              <a:spLocks noChangeArrowheads="1"/>
            </p:cNvSpPr>
            <p:nvPr/>
          </p:nvSpPr>
          <p:spPr bwMode="auto">
            <a:xfrm>
              <a:off x="3827" y="1872"/>
              <a:ext cx="48" cy="4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88" name="Rectangle 20"/>
            <p:cNvSpPr>
              <a:spLocks noChangeArrowheads="1"/>
            </p:cNvSpPr>
            <p:nvPr/>
          </p:nvSpPr>
          <p:spPr bwMode="auto">
            <a:xfrm>
              <a:off x="3971" y="1872"/>
              <a:ext cx="48" cy="4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89" name="Rectangle 21"/>
            <p:cNvSpPr>
              <a:spLocks noChangeArrowheads="1"/>
            </p:cNvSpPr>
            <p:nvPr/>
          </p:nvSpPr>
          <p:spPr bwMode="auto">
            <a:xfrm>
              <a:off x="4115" y="187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90" name="Rectangle 22"/>
            <p:cNvSpPr>
              <a:spLocks noChangeArrowheads="1"/>
            </p:cNvSpPr>
            <p:nvPr/>
          </p:nvSpPr>
          <p:spPr bwMode="auto">
            <a:xfrm>
              <a:off x="4259" y="187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91" name="Rectangle 23"/>
            <p:cNvSpPr>
              <a:spLocks noChangeArrowheads="1"/>
            </p:cNvSpPr>
            <p:nvPr/>
          </p:nvSpPr>
          <p:spPr bwMode="auto">
            <a:xfrm>
              <a:off x="4403" y="187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92" name="Rectangle 24"/>
            <p:cNvSpPr>
              <a:spLocks noChangeArrowheads="1"/>
            </p:cNvSpPr>
            <p:nvPr/>
          </p:nvSpPr>
          <p:spPr bwMode="auto">
            <a:xfrm>
              <a:off x="4547" y="187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93" name="Rectangle 25"/>
            <p:cNvSpPr>
              <a:spLocks noChangeArrowheads="1"/>
            </p:cNvSpPr>
            <p:nvPr/>
          </p:nvSpPr>
          <p:spPr bwMode="auto">
            <a:xfrm>
              <a:off x="4691" y="187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394" name="Line 26"/>
            <p:cNvSpPr>
              <a:spLocks noChangeShapeType="1"/>
            </p:cNvSpPr>
            <p:nvPr/>
          </p:nvSpPr>
          <p:spPr bwMode="auto">
            <a:xfrm>
              <a:off x="1811" y="2304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98395" name="Line 27"/>
            <p:cNvSpPr>
              <a:spLocks noChangeShapeType="1"/>
            </p:cNvSpPr>
            <p:nvPr/>
          </p:nvSpPr>
          <p:spPr bwMode="auto">
            <a:xfrm>
              <a:off x="1955" y="2304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98396" name="Line 28"/>
            <p:cNvSpPr>
              <a:spLocks noChangeShapeType="1"/>
            </p:cNvSpPr>
            <p:nvPr/>
          </p:nvSpPr>
          <p:spPr bwMode="auto">
            <a:xfrm>
              <a:off x="1571" y="273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98397" name="Line 29"/>
            <p:cNvSpPr>
              <a:spLocks noChangeShapeType="1"/>
            </p:cNvSpPr>
            <p:nvPr/>
          </p:nvSpPr>
          <p:spPr bwMode="auto">
            <a:xfrm flipH="1">
              <a:off x="1955" y="273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98398" name="Text Box 30"/>
            <p:cNvSpPr txBox="1">
              <a:spLocks noChangeArrowheads="1"/>
            </p:cNvSpPr>
            <p:nvPr/>
          </p:nvSpPr>
          <p:spPr bwMode="auto">
            <a:xfrm>
              <a:off x="1619" y="2755"/>
              <a:ext cx="67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400">
                  <a:latin typeface="Times New Roman" pitchFamily="18" charset="0"/>
                </a:rPr>
                <a:t>2.84 ns</a:t>
              </a:r>
            </a:p>
          </p:txBody>
        </p:sp>
      </p:grpSp>
      <p:sp>
        <p:nvSpPr>
          <p:cNvPr id="698400" name="Rectangle 32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Chopping-example</a:t>
            </a:r>
          </a:p>
        </p:txBody>
      </p:sp>
      <p:grpSp>
        <p:nvGrpSpPr>
          <p:cNvPr id="698430" name="Group 62"/>
          <p:cNvGrpSpPr>
            <a:grpSpLocks/>
          </p:cNvGrpSpPr>
          <p:nvPr/>
        </p:nvGrpSpPr>
        <p:grpSpPr bwMode="auto">
          <a:xfrm>
            <a:off x="539750" y="1700213"/>
            <a:ext cx="5943600" cy="1858962"/>
            <a:chOff x="748" y="1162"/>
            <a:chExt cx="3744" cy="1171"/>
          </a:xfrm>
        </p:grpSpPr>
        <p:sp>
          <p:nvSpPr>
            <p:cNvPr id="698403" name="Line 35"/>
            <p:cNvSpPr>
              <a:spLocks noChangeShapeType="1"/>
            </p:cNvSpPr>
            <p:nvPr/>
          </p:nvSpPr>
          <p:spPr bwMode="auto">
            <a:xfrm>
              <a:off x="748" y="1594"/>
              <a:ext cx="37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98404" name="Rectangle 36"/>
            <p:cNvSpPr>
              <a:spLocks noChangeArrowheads="1"/>
            </p:cNvSpPr>
            <p:nvPr/>
          </p:nvSpPr>
          <p:spPr bwMode="auto">
            <a:xfrm>
              <a:off x="1180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05" name="Rectangle 37"/>
            <p:cNvSpPr>
              <a:spLocks noChangeArrowheads="1"/>
            </p:cNvSpPr>
            <p:nvPr/>
          </p:nvSpPr>
          <p:spPr bwMode="auto">
            <a:xfrm>
              <a:off x="1324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06" name="Rectangle 38"/>
            <p:cNvSpPr>
              <a:spLocks noChangeArrowheads="1"/>
            </p:cNvSpPr>
            <p:nvPr/>
          </p:nvSpPr>
          <p:spPr bwMode="auto">
            <a:xfrm>
              <a:off x="1468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07" name="Rectangle 39"/>
            <p:cNvSpPr>
              <a:spLocks noChangeArrowheads="1"/>
            </p:cNvSpPr>
            <p:nvPr/>
          </p:nvSpPr>
          <p:spPr bwMode="auto">
            <a:xfrm>
              <a:off x="1612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08" name="Rectangle 40"/>
            <p:cNvSpPr>
              <a:spLocks noChangeArrowheads="1"/>
            </p:cNvSpPr>
            <p:nvPr/>
          </p:nvSpPr>
          <p:spPr bwMode="auto">
            <a:xfrm>
              <a:off x="1756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09" name="Rectangle 41"/>
            <p:cNvSpPr>
              <a:spLocks noChangeArrowheads="1"/>
            </p:cNvSpPr>
            <p:nvPr/>
          </p:nvSpPr>
          <p:spPr bwMode="auto">
            <a:xfrm>
              <a:off x="1900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10" name="Rectangle 42"/>
            <p:cNvSpPr>
              <a:spLocks noChangeArrowheads="1"/>
            </p:cNvSpPr>
            <p:nvPr/>
          </p:nvSpPr>
          <p:spPr bwMode="auto">
            <a:xfrm>
              <a:off x="2044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11" name="Rectangle 43"/>
            <p:cNvSpPr>
              <a:spLocks noChangeArrowheads="1"/>
            </p:cNvSpPr>
            <p:nvPr/>
          </p:nvSpPr>
          <p:spPr bwMode="auto">
            <a:xfrm>
              <a:off x="2188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12" name="Rectangle 44"/>
            <p:cNvSpPr>
              <a:spLocks noChangeArrowheads="1"/>
            </p:cNvSpPr>
            <p:nvPr/>
          </p:nvSpPr>
          <p:spPr bwMode="auto">
            <a:xfrm>
              <a:off x="2332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13" name="Rectangle 45"/>
            <p:cNvSpPr>
              <a:spLocks noChangeArrowheads="1"/>
            </p:cNvSpPr>
            <p:nvPr/>
          </p:nvSpPr>
          <p:spPr bwMode="auto">
            <a:xfrm>
              <a:off x="2476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14" name="Rectangle 46"/>
            <p:cNvSpPr>
              <a:spLocks noChangeArrowheads="1"/>
            </p:cNvSpPr>
            <p:nvPr/>
          </p:nvSpPr>
          <p:spPr bwMode="auto">
            <a:xfrm>
              <a:off x="2620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15" name="Rectangle 47"/>
            <p:cNvSpPr>
              <a:spLocks noChangeArrowheads="1"/>
            </p:cNvSpPr>
            <p:nvPr/>
          </p:nvSpPr>
          <p:spPr bwMode="auto">
            <a:xfrm>
              <a:off x="2764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16" name="Rectangle 48"/>
            <p:cNvSpPr>
              <a:spLocks noChangeArrowheads="1"/>
            </p:cNvSpPr>
            <p:nvPr/>
          </p:nvSpPr>
          <p:spPr bwMode="auto">
            <a:xfrm>
              <a:off x="2908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17" name="Rectangle 49"/>
            <p:cNvSpPr>
              <a:spLocks noChangeArrowheads="1"/>
            </p:cNvSpPr>
            <p:nvPr/>
          </p:nvSpPr>
          <p:spPr bwMode="auto">
            <a:xfrm>
              <a:off x="3052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18" name="Rectangle 50"/>
            <p:cNvSpPr>
              <a:spLocks noChangeArrowheads="1"/>
            </p:cNvSpPr>
            <p:nvPr/>
          </p:nvSpPr>
          <p:spPr bwMode="auto">
            <a:xfrm>
              <a:off x="3196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19" name="Rectangle 51"/>
            <p:cNvSpPr>
              <a:spLocks noChangeArrowheads="1"/>
            </p:cNvSpPr>
            <p:nvPr/>
          </p:nvSpPr>
          <p:spPr bwMode="auto">
            <a:xfrm>
              <a:off x="3340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20" name="Rectangle 52"/>
            <p:cNvSpPr>
              <a:spLocks noChangeArrowheads="1"/>
            </p:cNvSpPr>
            <p:nvPr/>
          </p:nvSpPr>
          <p:spPr bwMode="auto">
            <a:xfrm>
              <a:off x="3484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21" name="Rectangle 53"/>
            <p:cNvSpPr>
              <a:spLocks noChangeArrowheads="1"/>
            </p:cNvSpPr>
            <p:nvPr/>
          </p:nvSpPr>
          <p:spPr bwMode="auto">
            <a:xfrm>
              <a:off x="3628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22" name="Rectangle 54"/>
            <p:cNvSpPr>
              <a:spLocks noChangeArrowheads="1"/>
            </p:cNvSpPr>
            <p:nvPr/>
          </p:nvSpPr>
          <p:spPr bwMode="auto">
            <a:xfrm>
              <a:off x="3772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23" name="Rectangle 55"/>
            <p:cNvSpPr>
              <a:spLocks noChangeArrowheads="1"/>
            </p:cNvSpPr>
            <p:nvPr/>
          </p:nvSpPr>
          <p:spPr bwMode="auto">
            <a:xfrm>
              <a:off x="3916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24" name="Rectangle 56"/>
            <p:cNvSpPr>
              <a:spLocks noChangeArrowheads="1"/>
            </p:cNvSpPr>
            <p:nvPr/>
          </p:nvSpPr>
          <p:spPr bwMode="auto">
            <a:xfrm>
              <a:off x="4060" y="1162"/>
              <a:ext cx="48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8425" name="Line 57"/>
            <p:cNvSpPr>
              <a:spLocks noChangeShapeType="1"/>
            </p:cNvSpPr>
            <p:nvPr/>
          </p:nvSpPr>
          <p:spPr bwMode="auto">
            <a:xfrm>
              <a:off x="1180" y="1594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98426" name="Line 58"/>
            <p:cNvSpPr>
              <a:spLocks noChangeShapeType="1"/>
            </p:cNvSpPr>
            <p:nvPr/>
          </p:nvSpPr>
          <p:spPr bwMode="auto">
            <a:xfrm>
              <a:off x="1324" y="1594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98427" name="Line 59"/>
            <p:cNvSpPr>
              <a:spLocks noChangeShapeType="1"/>
            </p:cNvSpPr>
            <p:nvPr/>
          </p:nvSpPr>
          <p:spPr bwMode="auto">
            <a:xfrm>
              <a:off x="940" y="202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98428" name="Line 60"/>
            <p:cNvSpPr>
              <a:spLocks noChangeShapeType="1"/>
            </p:cNvSpPr>
            <p:nvPr/>
          </p:nvSpPr>
          <p:spPr bwMode="auto">
            <a:xfrm flipH="1">
              <a:off x="1324" y="202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98429" name="Text Box 61"/>
            <p:cNvSpPr txBox="1">
              <a:spLocks noChangeArrowheads="1"/>
            </p:cNvSpPr>
            <p:nvPr/>
          </p:nvSpPr>
          <p:spPr bwMode="auto">
            <a:xfrm>
              <a:off x="988" y="2045"/>
              <a:ext cx="67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400">
                  <a:latin typeface="Times New Roman" pitchFamily="18" charset="0"/>
                </a:rPr>
                <a:t>2.84 ns</a:t>
              </a:r>
            </a:p>
          </p:txBody>
        </p:sp>
      </p:grpSp>
      <p:sp>
        <p:nvSpPr>
          <p:cNvPr id="698431" name="Oval 63"/>
          <p:cNvSpPr>
            <a:spLocks noChangeArrowheads="1"/>
          </p:cNvSpPr>
          <p:nvPr/>
        </p:nvSpPr>
        <p:spPr bwMode="auto">
          <a:xfrm>
            <a:off x="2339975" y="1700213"/>
            <a:ext cx="1871663" cy="10810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98435" name="AutoShape 67"/>
          <p:cNvSpPr>
            <a:spLocks/>
          </p:cNvSpPr>
          <p:nvPr/>
        </p:nvSpPr>
        <p:spPr bwMode="auto">
          <a:xfrm>
            <a:off x="5292725" y="981075"/>
            <a:ext cx="1220788" cy="609600"/>
          </a:xfrm>
          <a:prstGeom prst="borderCallout1">
            <a:avLst>
              <a:gd name="adj1" fmla="val 18750"/>
              <a:gd name="adj2" fmla="val -6241"/>
              <a:gd name="adj3" fmla="val 125000"/>
              <a:gd name="adj4" fmla="val -11235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>
                <a:solidFill>
                  <a:srgbClr val="FF0000"/>
                </a:solidFill>
              </a:rPr>
              <a:t>LOSSES</a:t>
            </a:r>
          </a:p>
        </p:txBody>
      </p:sp>
      <p:sp>
        <p:nvSpPr>
          <p:cNvPr id="698436" name="Text Box 68"/>
          <p:cNvSpPr txBox="1">
            <a:spLocks noChangeArrowheads="1"/>
          </p:cNvSpPr>
          <p:nvPr/>
        </p:nvSpPr>
        <p:spPr bwMode="auto">
          <a:xfrm>
            <a:off x="4356100" y="3213100"/>
            <a:ext cx="43910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Beam from a 352 MHz linac injected in a 40 MHz ring</a:t>
            </a:r>
          </a:p>
        </p:txBody>
      </p:sp>
      <p:sp>
        <p:nvSpPr>
          <p:cNvPr id="698437" name="AutoShape 69"/>
          <p:cNvSpPr>
            <a:spLocks/>
          </p:cNvSpPr>
          <p:nvPr/>
        </p:nvSpPr>
        <p:spPr bwMode="auto">
          <a:xfrm>
            <a:off x="5440363" y="5907088"/>
            <a:ext cx="2803525" cy="950912"/>
          </a:xfrm>
          <a:prstGeom prst="borderCallout1">
            <a:avLst>
              <a:gd name="adj1" fmla="val 12019"/>
              <a:gd name="adj2" fmla="val -2718"/>
              <a:gd name="adj3" fmla="val -25875"/>
              <a:gd name="adj4" fmla="val -6693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/>
              <a:t>Injected in the stable area of the bucket : no losses </a:t>
            </a:r>
          </a:p>
        </p:txBody>
      </p:sp>
      <p:sp>
        <p:nvSpPr>
          <p:cNvPr id="698438" name="Oval 70"/>
          <p:cNvSpPr>
            <a:spLocks noChangeArrowheads="1"/>
          </p:cNvSpPr>
          <p:nvPr/>
        </p:nvSpPr>
        <p:spPr bwMode="auto">
          <a:xfrm>
            <a:off x="2627313" y="4437063"/>
            <a:ext cx="1871662" cy="10810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243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9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9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8435" grpId="0" animBg="1"/>
      <p:bldP spid="69843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mtClean="0"/>
              <a:t>Special feature 1: “chopping” </a:t>
            </a:r>
            <a:br>
              <a:rPr lang="en-US" altLang="en-US" smtClean="0"/>
            </a:br>
            <a:r>
              <a:rPr lang="en-US" altLang="en-US" sz="2000" smtClean="0"/>
              <a:t>removing microbunches (150/352) to adapt the 352MHz linac bunches  to the 1 MHz booster frequency</a:t>
            </a:r>
            <a:endParaRPr lang="en-US" altLang="en-US" smtClean="0"/>
          </a:p>
        </p:txBody>
      </p:sp>
      <p:grpSp>
        <p:nvGrpSpPr>
          <p:cNvPr id="13315" name="Group 17"/>
          <p:cNvGrpSpPr>
            <a:grpSpLocks/>
          </p:cNvGrpSpPr>
          <p:nvPr/>
        </p:nvGrpSpPr>
        <p:grpSpPr bwMode="auto">
          <a:xfrm>
            <a:off x="304800" y="1600200"/>
            <a:ext cx="7313613" cy="4114800"/>
            <a:chOff x="1370013" y="1827213"/>
            <a:chExt cx="7313612" cy="4114800"/>
          </a:xfrm>
        </p:grpSpPr>
        <p:pic>
          <p:nvPicPr>
            <p:cNvPr id="13322" name="Picture 4" descr="ChopperLin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2599" y="1827213"/>
              <a:ext cx="5350423" cy="4114800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AutoShape 6"/>
            <p:cNvSpPr>
              <a:spLocks/>
            </p:cNvSpPr>
            <p:nvPr/>
          </p:nvSpPr>
          <p:spPr bwMode="auto">
            <a:xfrm rot="-6362125">
              <a:off x="2061361" y="2296932"/>
              <a:ext cx="516030" cy="1898726"/>
            </a:xfrm>
            <a:prstGeom prst="rightBrace">
              <a:avLst>
                <a:gd name="adj1" fmla="val 28124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324" name="Text Box 7"/>
            <p:cNvSpPr txBox="1">
              <a:spLocks noChangeArrowheads="1"/>
            </p:cNvSpPr>
            <p:nvPr/>
          </p:nvSpPr>
          <p:spPr bwMode="auto">
            <a:xfrm>
              <a:off x="1510659" y="2407747"/>
              <a:ext cx="1406464" cy="584775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Match from the RFQ</a:t>
              </a:r>
            </a:p>
          </p:txBody>
        </p:sp>
        <p:sp>
          <p:nvSpPr>
            <p:cNvPr id="13325" name="AutoShape 8"/>
            <p:cNvSpPr>
              <a:spLocks/>
            </p:cNvSpPr>
            <p:nvPr/>
          </p:nvSpPr>
          <p:spPr bwMode="auto">
            <a:xfrm rot="-6362125">
              <a:off x="6069783" y="1458383"/>
              <a:ext cx="516030" cy="1898726"/>
            </a:xfrm>
            <a:prstGeom prst="rightBrace">
              <a:avLst>
                <a:gd name="adj1" fmla="val 28124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326" name="AutoShape 9"/>
            <p:cNvSpPr>
              <a:spLocks/>
            </p:cNvSpPr>
            <p:nvPr/>
          </p:nvSpPr>
          <p:spPr bwMode="auto">
            <a:xfrm rot="-6362125">
              <a:off x="4094874" y="1861988"/>
              <a:ext cx="516030" cy="2180019"/>
            </a:xfrm>
            <a:prstGeom prst="rightBrace">
              <a:avLst>
                <a:gd name="adj1" fmla="val 32291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327" name="Text Box 10"/>
            <p:cNvSpPr txBox="1">
              <a:spLocks noChangeArrowheads="1"/>
            </p:cNvSpPr>
            <p:nvPr/>
          </p:nvSpPr>
          <p:spPr bwMode="auto">
            <a:xfrm>
              <a:off x="7277161" y="1891717"/>
              <a:ext cx="1406464" cy="575158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/>
                <a:t>Match to the DTL</a:t>
              </a:r>
            </a:p>
          </p:txBody>
        </p:sp>
        <p:sp>
          <p:nvSpPr>
            <p:cNvPr id="13328" name="Text Box 11"/>
            <p:cNvSpPr txBox="1">
              <a:spLocks noChangeArrowheads="1"/>
            </p:cNvSpPr>
            <p:nvPr/>
          </p:nvSpPr>
          <p:spPr bwMode="auto">
            <a:xfrm>
              <a:off x="3479709" y="2278739"/>
              <a:ext cx="1406464" cy="342676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/>
                <a:t>Chop </a:t>
              </a:r>
            </a:p>
          </p:txBody>
        </p:sp>
      </p:grpSp>
      <p:pic>
        <p:nvPicPr>
          <p:cNvPr id="13316" name="Picture 22" descr="image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724400"/>
            <a:ext cx="2654300" cy="1647825"/>
          </a:xfrm>
          <a:prstGeom prst="rect">
            <a:avLst/>
          </a:prstGeom>
          <a:noFill/>
          <a:ln w="95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13317" name="Line 24"/>
          <p:cNvSpPr>
            <a:spLocks noChangeShapeType="1"/>
          </p:cNvSpPr>
          <p:nvPr/>
        </p:nvSpPr>
        <p:spPr bwMode="auto">
          <a:xfrm flipH="1" flipV="1">
            <a:off x="3200400" y="3581400"/>
            <a:ext cx="457200" cy="1143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3318" name="Picture 23" descr="image0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667000"/>
            <a:ext cx="2438400" cy="15144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9" name="Line 24"/>
          <p:cNvSpPr>
            <a:spLocks noChangeShapeType="1"/>
          </p:cNvSpPr>
          <p:nvPr/>
        </p:nvSpPr>
        <p:spPr bwMode="auto">
          <a:xfrm flipH="1">
            <a:off x="4648200" y="2819400"/>
            <a:ext cx="18288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419600"/>
            <a:ext cx="3505200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TextBox 9"/>
          <p:cNvSpPr txBox="1">
            <a:spLocks noChangeArrowheads="1"/>
          </p:cNvSpPr>
          <p:nvPr/>
        </p:nvSpPr>
        <p:spPr bwMode="auto">
          <a:xfrm>
            <a:off x="5410200" y="6096000"/>
            <a:ext cx="3581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altLang="en-US"/>
              <a:t>Emittance increase 20-30%</a:t>
            </a:r>
          </a:p>
        </p:txBody>
      </p:sp>
    </p:spTree>
    <p:extLst>
      <p:ext uri="{BB962C8B-B14F-4D97-AF65-F5344CB8AC3E}">
        <p14:creationId xmlns:p14="http://schemas.microsoft.com/office/powerpoint/2010/main" val="326478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0" y="1524000"/>
            <a:ext cx="8640763" cy="1600200"/>
            <a:chOff x="204" y="2750"/>
            <a:chExt cx="5443" cy="1008"/>
          </a:xfrm>
        </p:grpSpPr>
        <p:sp>
          <p:nvSpPr>
            <p:cNvPr id="3097" name="Line 25"/>
            <p:cNvSpPr>
              <a:spLocks noChangeShapeType="1"/>
            </p:cNvSpPr>
            <p:nvPr/>
          </p:nvSpPr>
          <p:spPr bwMode="auto">
            <a:xfrm>
              <a:off x="204" y="3254"/>
              <a:ext cx="544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6" name="Rectangle 24"/>
            <p:cNvSpPr>
              <a:spLocks noChangeArrowheads="1"/>
            </p:cNvSpPr>
            <p:nvPr/>
          </p:nvSpPr>
          <p:spPr bwMode="auto">
            <a:xfrm>
              <a:off x="2262" y="3215"/>
              <a:ext cx="597" cy="7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5" name="Rectangle 23"/>
            <p:cNvSpPr>
              <a:spLocks noChangeArrowheads="1"/>
            </p:cNvSpPr>
            <p:nvPr/>
          </p:nvSpPr>
          <p:spPr bwMode="auto">
            <a:xfrm>
              <a:off x="1664" y="3215"/>
              <a:ext cx="598" cy="7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Text Box 22"/>
            <p:cNvSpPr txBox="1">
              <a:spLocks noChangeArrowheads="1"/>
            </p:cNvSpPr>
            <p:nvPr/>
          </p:nvSpPr>
          <p:spPr bwMode="auto">
            <a:xfrm>
              <a:off x="270" y="3138"/>
              <a:ext cx="200" cy="232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rIns="0"/>
            <a:lstStyle/>
            <a:p>
              <a:pPr algn="ctr"/>
              <a:endParaRPr lang="en-US"/>
            </a:p>
          </p:txBody>
        </p:sp>
        <p:sp>
          <p:nvSpPr>
            <p:cNvPr id="3093" name="Text Box 21"/>
            <p:cNvSpPr txBox="1">
              <a:spLocks noChangeArrowheads="1"/>
            </p:cNvSpPr>
            <p:nvPr/>
          </p:nvSpPr>
          <p:spPr bwMode="auto">
            <a:xfrm>
              <a:off x="1133" y="3138"/>
              <a:ext cx="199" cy="232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rIns="0"/>
            <a:lstStyle/>
            <a:p>
              <a:pPr algn="ctr"/>
              <a:endParaRPr lang="en-US"/>
            </a:p>
          </p:txBody>
        </p:sp>
        <p:sp>
          <p:nvSpPr>
            <p:cNvPr id="3092" name="Text Box 20"/>
            <p:cNvSpPr txBox="1">
              <a:spLocks noChangeArrowheads="1"/>
            </p:cNvSpPr>
            <p:nvPr/>
          </p:nvSpPr>
          <p:spPr bwMode="auto">
            <a:xfrm>
              <a:off x="1399" y="3138"/>
              <a:ext cx="199" cy="232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rIns="0"/>
            <a:lstStyle/>
            <a:p>
              <a:pPr algn="ctr"/>
              <a:endParaRPr lang="en-US"/>
            </a:p>
          </p:txBody>
        </p:sp>
        <p:sp>
          <p:nvSpPr>
            <p:cNvPr id="3091" name="Text Box 19"/>
            <p:cNvSpPr txBox="1">
              <a:spLocks noChangeArrowheads="1"/>
            </p:cNvSpPr>
            <p:nvPr/>
          </p:nvSpPr>
          <p:spPr bwMode="auto">
            <a:xfrm>
              <a:off x="801" y="2750"/>
              <a:ext cx="266" cy="1008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0" name="Text Box 18"/>
            <p:cNvSpPr txBox="1">
              <a:spLocks noChangeArrowheads="1"/>
            </p:cNvSpPr>
            <p:nvPr/>
          </p:nvSpPr>
          <p:spPr bwMode="auto">
            <a:xfrm>
              <a:off x="4718" y="2750"/>
              <a:ext cx="265" cy="1008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9" name="Text Box 17"/>
            <p:cNvSpPr txBox="1">
              <a:spLocks noChangeArrowheads="1"/>
            </p:cNvSpPr>
            <p:nvPr/>
          </p:nvSpPr>
          <p:spPr bwMode="auto">
            <a:xfrm>
              <a:off x="2926" y="2750"/>
              <a:ext cx="265" cy="1008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8" name="Text Box 16"/>
            <p:cNvSpPr txBox="1">
              <a:spLocks noChangeArrowheads="1"/>
            </p:cNvSpPr>
            <p:nvPr/>
          </p:nvSpPr>
          <p:spPr bwMode="auto">
            <a:xfrm>
              <a:off x="1797" y="3060"/>
              <a:ext cx="332" cy="38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 sz="1600"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/>
            </a:p>
          </p:txBody>
        </p:sp>
        <p:sp>
          <p:nvSpPr>
            <p:cNvPr id="3087" name="Text Box 15"/>
            <p:cNvSpPr txBox="1">
              <a:spLocks noChangeArrowheads="1"/>
            </p:cNvSpPr>
            <p:nvPr/>
          </p:nvSpPr>
          <p:spPr bwMode="auto">
            <a:xfrm>
              <a:off x="2394" y="3060"/>
              <a:ext cx="332" cy="38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 sz="1600"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/>
            </a:p>
          </p:txBody>
        </p:sp>
        <p:sp>
          <p:nvSpPr>
            <p:cNvPr id="3086" name="Text Box 14"/>
            <p:cNvSpPr txBox="1">
              <a:spLocks noChangeArrowheads="1"/>
            </p:cNvSpPr>
            <p:nvPr/>
          </p:nvSpPr>
          <p:spPr bwMode="auto">
            <a:xfrm>
              <a:off x="3379" y="3158"/>
              <a:ext cx="226" cy="231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3085" name="AutoShape 13"/>
            <p:cNvSpPr>
              <a:spLocks noChangeArrowheads="1"/>
            </p:cNvSpPr>
            <p:nvPr/>
          </p:nvSpPr>
          <p:spPr bwMode="auto">
            <a:xfrm rot="-5400000">
              <a:off x="3872" y="3121"/>
              <a:ext cx="232" cy="26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Text Box 12"/>
            <p:cNvSpPr txBox="1">
              <a:spLocks noChangeArrowheads="1"/>
            </p:cNvSpPr>
            <p:nvPr/>
          </p:nvSpPr>
          <p:spPr bwMode="auto">
            <a:xfrm>
              <a:off x="5315" y="3138"/>
              <a:ext cx="199" cy="232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rIns="0"/>
            <a:lstStyle/>
            <a:p>
              <a:endParaRPr lang="en-US"/>
            </a:p>
          </p:txBody>
        </p:sp>
        <p:sp>
          <p:nvSpPr>
            <p:cNvPr id="3083" name="Text Box 11"/>
            <p:cNvSpPr txBox="1">
              <a:spLocks noChangeArrowheads="1"/>
            </p:cNvSpPr>
            <p:nvPr/>
          </p:nvSpPr>
          <p:spPr bwMode="auto">
            <a:xfrm>
              <a:off x="5050" y="3138"/>
              <a:ext cx="199" cy="232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Text Box 10"/>
            <p:cNvSpPr txBox="1">
              <a:spLocks noChangeArrowheads="1"/>
            </p:cNvSpPr>
            <p:nvPr/>
          </p:nvSpPr>
          <p:spPr bwMode="auto">
            <a:xfrm>
              <a:off x="4452" y="3138"/>
              <a:ext cx="199" cy="232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rIns="0"/>
            <a:lstStyle/>
            <a:p>
              <a:pPr algn="ctr"/>
              <a:endParaRPr lang="en-US"/>
            </a:p>
          </p:txBody>
        </p:sp>
        <p:sp>
          <p:nvSpPr>
            <p:cNvPr id="3081" name="Text Box 9"/>
            <p:cNvSpPr txBox="1">
              <a:spLocks noChangeArrowheads="1"/>
            </p:cNvSpPr>
            <p:nvPr/>
          </p:nvSpPr>
          <p:spPr bwMode="auto">
            <a:xfrm>
              <a:off x="4187" y="3138"/>
              <a:ext cx="199" cy="232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rIns="0"/>
            <a:lstStyle/>
            <a:p>
              <a:pPr algn="ctr"/>
              <a:endParaRPr lang="en-US"/>
            </a:p>
          </p:txBody>
        </p:sp>
        <p:sp>
          <p:nvSpPr>
            <p:cNvPr id="3080" name="Text Box 8"/>
            <p:cNvSpPr txBox="1">
              <a:spLocks noChangeArrowheads="1"/>
            </p:cNvSpPr>
            <p:nvPr/>
          </p:nvSpPr>
          <p:spPr bwMode="auto">
            <a:xfrm>
              <a:off x="536" y="3138"/>
              <a:ext cx="199" cy="232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rIns="0"/>
            <a:lstStyle/>
            <a:p>
              <a:pPr algn="ctr"/>
              <a:endParaRPr lang="en-US"/>
            </a:p>
          </p:txBody>
        </p:sp>
      </p:grpSp>
      <p:sp>
        <p:nvSpPr>
          <p:cNvPr id="3118" name="AutoShape 46"/>
          <p:cNvSpPr>
            <a:spLocks/>
          </p:cNvSpPr>
          <p:nvPr/>
        </p:nvSpPr>
        <p:spPr bwMode="auto">
          <a:xfrm rot="-5400000">
            <a:off x="945356" y="2089944"/>
            <a:ext cx="341313" cy="2232025"/>
          </a:xfrm>
          <a:prstGeom prst="leftBrace">
            <a:avLst>
              <a:gd name="adj1" fmla="val 5449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9" name="AutoShape 47"/>
          <p:cNvSpPr>
            <a:spLocks/>
          </p:cNvSpPr>
          <p:nvPr/>
        </p:nvSpPr>
        <p:spPr bwMode="auto">
          <a:xfrm rot="-5400000">
            <a:off x="7244557" y="2126456"/>
            <a:ext cx="342900" cy="2160587"/>
          </a:xfrm>
          <a:prstGeom prst="leftBrace">
            <a:avLst>
              <a:gd name="adj1" fmla="val 5250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0" name="Text Box 48"/>
          <p:cNvSpPr txBox="1">
            <a:spLocks noChangeArrowheads="1"/>
          </p:cNvSpPr>
          <p:nvPr/>
        </p:nvSpPr>
        <p:spPr bwMode="auto">
          <a:xfrm>
            <a:off x="144463" y="3467100"/>
            <a:ext cx="1943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/>
              <a:t>Matching section</a:t>
            </a:r>
            <a:endParaRPr lang="en-US"/>
          </a:p>
        </p:txBody>
      </p:sp>
      <p:sp>
        <p:nvSpPr>
          <p:cNvPr id="3122" name="Text Box 50"/>
          <p:cNvSpPr txBox="1">
            <a:spLocks noChangeArrowheads="1"/>
          </p:cNvSpPr>
          <p:nvPr/>
        </p:nvSpPr>
        <p:spPr bwMode="auto">
          <a:xfrm>
            <a:off x="6335713" y="3395663"/>
            <a:ext cx="1943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 err="1"/>
              <a:t>Matching</a:t>
            </a:r>
            <a:r>
              <a:rPr lang="fr-FR" dirty="0"/>
              <a:t> section</a:t>
            </a:r>
            <a:endParaRPr lang="en-US" dirty="0"/>
          </a:p>
        </p:txBody>
      </p:sp>
      <p:sp>
        <p:nvSpPr>
          <p:cNvPr id="3124" name="Text Box 52"/>
          <p:cNvSpPr txBox="1">
            <a:spLocks noChangeArrowheads="1"/>
          </p:cNvSpPr>
          <p:nvPr/>
        </p:nvSpPr>
        <p:spPr bwMode="auto">
          <a:xfrm>
            <a:off x="2879725" y="30353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127" name="AutoShape 55"/>
          <p:cNvSpPr>
            <a:spLocks/>
          </p:cNvSpPr>
          <p:nvPr/>
        </p:nvSpPr>
        <p:spPr bwMode="auto">
          <a:xfrm rot="-5400000">
            <a:off x="4112419" y="1299369"/>
            <a:ext cx="415925" cy="3887787"/>
          </a:xfrm>
          <a:prstGeom prst="leftBrace">
            <a:avLst>
              <a:gd name="adj1" fmla="val 7789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8" name="Text Box 56"/>
          <p:cNvSpPr txBox="1">
            <a:spLocks noChangeArrowheads="1"/>
          </p:cNvSpPr>
          <p:nvPr/>
        </p:nvSpPr>
        <p:spPr bwMode="auto">
          <a:xfrm>
            <a:off x="3384550" y="346710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 err="1"/>
              <a:t>Chopping</a:t>
            </a:r>
            <a:r>
              <a:rPr lang="fr-FR" dirty="0"/>
              <a:t> section</a:t>
            </a:r>
            <a:endParaRPr lang="en-US" dirty="0"/>
          </a:p>
        </p:txBody>
      </p:sp>
      <p:pic>
        <p:nvPicPr>
          <p:cNvPr id="1026" name="Picture 2" descr="li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81449"/>
            <a:ext cx="4114799" cy="267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itle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Chopper line layout</a:t>
            </a:r>
            <a:endParaRPr lang="en-US" dirty="0"/>
          </a:p>
        </p:txBody>
      </p:sp>
      <p:grpSp>
        <p:nvGrpSpPr>
          <p:cNvPr id="65" name="Group 5"/>
          <p:cNvGrpSpPr>
            <a:grpSpLocks/>
          </p:cNvGrpSpPr>
          <p:nvPr/>
        </p:nvGrpSpPr>
        <p:grpSpPr bwMode="auto">
          <a:xfrm>
            <a:off x="4191000" y="4114800"/>
            <a:ext cx="4800600" cy="1904999"/>
            <a:chOff x="2880" y="4393"/>
            <a:chExt cx="9360" cy="2927"/>
          </a:xfrm>
        </p:grpSpPr>
        <p:sp>
          <p:nvSpPr>
            <p:cNvPr id="66" name="Line 6"/>
            <p:cNvSpPr>
              <a:spLocks noChangeShapeType="1"/>
            </p:cNvSpPr>
            <p:nvPr/>
          </p:nvSpPr>
          <p:spPr bwMode="auto">
            <a:xfrm>
              <a:off x="2880" y="5473"/>
              <a:ext cx="93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Rectangle 7"/>
            <p:cNvSpPr>
              <a:spLocks noChangeArrowheads="1"/>
            </p:cNvSpPr>
            <p:nvPr/>
          </p:nvSpPr>
          <p:spPr bwMode="auto">
            <a:xfrm>
              <a:off x="3960" y="4393"/>
              <a:ext cx="120" cy="1080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68" name="Rectangle 8"/>
            <p:cNvSpPr>
              <a:spLocks noChangeArrowheads="1"/>
            </p:cNvSpPr>
            <p:nvPr/>
          </p:nvSpPr>
          <p:spPr bwMode="auto">
            <a:xfrm>
              <a:off x="4320" y="4393"/>
              <a:ext cx="120" cy="1080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69" name="Rectangle 9"/>
            <p:cNvSpPr>
              <a:spLocks noChangeArrowheads="1"/>
            </p:cNvSpPr>
            <p:nvPr/>
          </p:nvSpPr>
          <p:spPr bwMode="auto">
            <a:xfrm>
              <a:off x="4680" y="4393"/>
              <a:ext cx="120" cy="1080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70" name="Rectangle 10"/>
            <p:cNvSpPr>
              <a:spLocks noChangeArrowheads="1"/>
            </p:cNvSpPr>
            <p:nvPr/>
          </p:nvSpPr>
          <p:spPr bwMode="auto">
            <a:xfrm>
              <a:off x="5040" y="4393"/>
              <a:ext cx="120" cy="1080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71" name="Rectangle 11"/>
            <p:cNvSpPr>
              <a:spLocks noChangeArrowheads="1"/>
            </p:cNvSpPr>
            <p:nvPr/>
          </p:nvSpPr>
          <p:spPr bwMode="auto">
            <a:xfrm>
              <a:off x="5400" y="4393"/>
              <a:ext cx="120" cy="1080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72" name="Rectangle 12"/>
            <p:cNvSpPr>
              <a:spLocks noChangeArrowheads="1"/>
            </p:cNvSpPr>
            <p:nvPr/>
          </p:nvSpPr>
          <p:spPr bwMode="auto">
            <a:xfrm>
              <a:off x="5760" y="4393"/>
              <a:ext cx="120" cy="108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73" name="Rectangle 13"/>
            <p:cNvSpPr>
              <a:spLocks noChangeArrowheads="1"/>
            </p:cNvSpPr>
            <p:nvPr/>
          </p:nvSpPr>
          <p:spPr bwMode="auto">
            <a:xfrm>
              <a:off x="6120" y="4393"/>
              <a:ext cx="120" cy="108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74" name="Rectangle 14"/>
            <p:cNvSpPr>
              <a:spLocks noChangeArrowheads="1"/>
            </p:cNvSpPr>
            <p:nvPr/>
          </p:nvSpPr>
          <p:spPr bwMode="auto">
            <a:xfrm>
              <a:off x="6480" y="4393"/>
              <a:ext cx="120" cy="108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75" name="Rectangle 15"/>
            <p:cNvSpPr>
              <a:spLocks noChangeArrowheads="1"/>
            </p:cNvSpPr>
            <p:nvPr/>
          </p:nvSpPr>
          <p:spPr bwMode="auto">
            <a:xfrm>
              <a:off x="6840" y="4393"/>
              <a:ext cx="120" cy="1080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76" name="Rectangle 16"/>
            <p:cNvSpPr>
              <a:spLocks noChangeArrowheads="1"/>
            </p:cNvSpPr>
            <p:nvPr/>
          </p:nvSpPr>
          <p:spPr bwMode="auto">
            <a:xfrm>
              <a:off x="7200" y="4393"/>
              <a:ext cx="120" cy="1080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77" name="Rectangle 17"/>
            <p:cNvSpPr>
              <a:spLocks noChangeArrowheads="1"/>
            </p:cNvSpPr>
            <p:nvPr/>
          </p:nvSpPr>
          <p:spPr bwMode="auto">
            <a:xfrm>
              <a:off x="7560" y="4393"/>
              <a:ext cx="120" cy="1080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78" name="Rectangle 18"/>
            <p:cNvSpPr>
              <a:spLocks noChangeArrowheads="1"/>
            </p:cNvSpPr>
            <p:nvPr/>
          </p:nvSpPr>
          <p:spPr bwMode="auto">
            <a:xfrm>
              <a:off x="7920" y="4393"/>
              <a:ext cx="120" cy="1080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79" name="Rectangle 19"/>
            <p:cNvSpPr>
              <a:spLocks noChangeArrowheads="1"/>
            </p:cNvSpPr>
            <p:nvPr/>
          </p:nvSpPr>
          <p:spPr bwMode="auto">
            <a:xfrm>
              <a:off x="8280" y="4393"/>
              <a:ext cx="120" cy="1080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0" name="Rectangle 20"/>
            <p:cNvSpPr>
              <a:spLocks noChangeArrowheads="1"/>
            </p:cNvSpPr>
            <p:nvPr/>
          </p:nvSpPr>
          <p:spPr bwMode="auto">
            <a:xfrm>
              <a:off x="8640" y="4393"/>
              <a:ext cx="120" cy="108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1" name="Rectangle 21"/>
            <p:cNvSpPr>
              <a:spLocks noChangeArrowheads="1"/>
            </p:cNvSpPr>
            <p:nvPr/>
          </p:nvSpPr>
          <p:spPr bwMode="auto">
            <a:xfrm>
              <a:off x="9000" y="4393"/>
              <a:ext cx="120" cy="108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2" name="Rectangle 22"/>
            <p:cNvSpPr>
              <a:spLocks noChangeArrowheads="1"/>
            </p:cNvSpPr>
            <p:nvPr/>
          </p:nvSpPr>
          <p:spPr bwMode="auto">
            <a:xfrm>
              <a:off x="9360" y="4393"/>
              <a:ext cx="120" cy="108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3" name="Rectangle 23"/>
            <p:cNvSpPr>
              <a:spLocks noChangeArrowheads="1"/>
            </p:cNvSpPr>
            <p:nvPr/>
          </p:nvSpPr>
          <p:spPr bwMode="auto">
            <a:xfrm>
              <a:off x="9720" y="4393"/>
              <a:ext cx="120" cy="1080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4" name="Rectangle 24"/>
            <p:cNvSpPr>
              <a:spLocks noChangeArrowheads="1"/>
            </p:cNvSpPr>
            <p:nvPr/>
          </p:nvSpPr>
          <p:spPr bwMode="auto">
            <a:xfrm>
              <a:off x="10080" y="4393"/>
              <a:ext cx="120" cy="1080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5" name="Rectangle 25"/>
            <p:cNvSpPr>
              <a:spLocks noChangeArrowheads="1"/>
            </p:cNvSpPr>
            <p:nvPr/>
          </p:nvSpPr>
          <p:spPr bwMode="auto">
            <a:xfrm>
              <a:off x="10440" y="4393"/>
              <a:ext cx="120" cy="1080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6" name="Rectangle 26"/>
            <p:cNvSpPr>
              <a:spLocks noChangeArrowheads="1"/>
            </p:cNvSpPr>
            <p:nvPr/>
          </p:nvSpPr>
          <p:spPr bwMode="auto">
            <a:xfrm>
              <a:off x="10800" y="4393"/>
              <a:ext cx="120" cy="1080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7" name="Rectangle 27"/>
            <p:cNvSpPr>
              <a:spLocks noChangeArrowheads="1"/>
            </p:cNvSpPr>
            <p:nvPr/>
          </p:nvSpPr>
          <p:spPr bwMode="auto">
            <a:xfrm>
              <a:off x="11160" y="4393"/>
              <a:ext cx="120" cy="1080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8" name="Line 28"/>
            <p:cNvSpPr>
              <a:spLocks noChangeShapeType="1"/>
            </p:cNvSpPr>
            <p:nvPr/>
          </p:nvSpPr>
          <p:spPr bwMode="auto">
            <a:xfrm>
              <a:off x="3960" y="5473"/>
              <a:ext cx="0" cy="10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Line 29"/>
            <p:cNvSpPr>
              <a:spLocks noChangeShapeType="1"/>
            </p:cNvSpPr>
            <p:nvPr/>
          </p:nvSpPr>
          <p:spPr bwMode="auto">
            <a:xfrm>
              <a:off x="4320" y="5473"/>
              <a:ext cx="0" cy="10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Line 30"/>
            <p:cNvSpPr>
              <a:spLocks noChangeShapeType="1"/>
            </p:cNvSpPr>
            <p:nvPr/>
          </p:nvSpPr>
          <p:spPr bwMode="auto">
            <a:xfrm>
              <a:off x="3360" y="6553"/>
              <a:ext cx="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Line 31"/>
            <p:cNvSpPr>
              <a:spLocks noChangeShapeType="1"/>
            </p:cNvSpPr>
            <p:nvPr/>
          </p:nvSpPr>
          <p:spPr bwMode="auto">
            <a:xfrm flipH="1">
              <a:off x="4320" y="6553"/>
              <a:ext cx="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Text Box 32"/>
            <p:cNvSpPr txBox="1">
              <a:spLocks noChangeArrowheads="1"/>
            </p:cNvSpPr>
            <p:nvPr/>
          </p:nvSpPr>
          <p:spPr bwMode="auto">
            <a:xfrm>
              <a:off x="3480" y="6600"/>
              <a:ext cx="1678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dirty="0">
                  <a:solidFill>
                    <a:srgbClr val="000000"/>
                  </a:solidFill>
                  <a:cs typeface="Times New Roman" pitchFamily="18" charset="0"/>
                </a:rPr>
                <a:t>2.84 ns</a:t>
              </a:r>
              <a:endParaRPr lang="en-US" dirty="0"/>
            </a:p>
          </p:txBody>
        </p:sp>
        <p:sp>
          <p:nvSpPr>
            <p:cNvPr id="93" name="Rectangle 33"/>
            <p:cNvSpPr>
              <a:spLocks noChangeArrowheads="1"/>
            </p:cNvSpPr>
            <p:nvPr/>
          </p:nvSpPr>
          <p:spPr bwMode="auto">
            <a:xfrm>
              <a:off x="5760" y="5232"/>
              <a:ext cx="120" cy="241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94" name="Text Box 34"/>
            <p:cNvSpPr txBox="1">
              <a:spLocks noChangeArrowheads="1"/>
            </p:cNvSpPr>
            <p:nvPr/>
          </p:nvSpPr>
          <p:spPr bwMode="auto">
            <a:xfrm>
              <a:off x="7775" y="6022"/>
              <a:ext cx="2510" cy="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2000" dirty="0">
                  <a:solidFill>
                    <a:srgbClr val="000000"/>
                  </a:solidFill>
                  <a:cs typeface="Times New Roman" pitchFamily="18" charset="0"/>
                </a:rPr>
                <a:t>1.15×10</a:t>
              </a:r>
              <a:r>
                <a:rPr lang="en-US" sz="2000" baseline="30000" dirty="0">
                  <a:solidFill>
                    <a:srgbClr val="000000"/>
                  </a:solidFill>
                  <a:cs typeface="Times New Roman" pitchFamily="18" charset="0"/>
                </a:rPr>
                <a:t>9</a:t>
              </a:r>
              <a:r>
                <a:rPr lang="en-US" sz="2000" dirty="0">
                  <a:solidFill>
                    <a:srgbClr val="000000"/>
                  </a:solidFill>
                  <a:cs typeface="Times New Roman" pitchFamily="18" charset="0"/>
                </a:rPr>
                <a:t> ions</a:t>
              </a:r>
              <a:endParaRPr lang="en-US" dirty="0"/>
            </a:p>
          </p:txBody>
        </p:sp>
        <p:sp>
          <p:nvSpPr>
            <p:cNvPr id="95" name="Text Box 35"/>
            <p:cNvSpPr txBox="1">
              <a:spLocks noChangeArrowheads="1"/>
            </p:cNvSpPr>
            <p:nvPr/>
          </p:nvSpPr>
          <p:spPr bwMode="auto">
            <a:xfrm>
              <a:off x="5735" y="6000"/>
              <a:ext cx="1585" cy="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2000">
                  <a:solidFill>
                    <a:srgbClr val="000000"/>
                  </a:solidFill>
                  <a:cs typeface="Times New Roman" pitchFamily="18" charset="0"/>
                </a:rPr>
                <a:t>10</a:t>
              </a:r>
              <a:r>
                <a:rPr lang="en-US" sz="2000" baseline="30000">
                  <a:solidFill>
                    <a:srgbClr val="000000"/>
                  </a:solidFill>
                  <a:cs typeface="Times New Roman" pitchFamily="18" charset="0"/>
                </a:rPr>
                <a:t>4</a:t>
              </a:r>
              <a:r>
                <a:rPr lang="en-US" sz="2000">
                  <a:solidFill>
                    <a:srgbClr val="000000"/>
                  </a:solidFill>
                  <a:cs typeface="Times New Roman" pitchFamily="18" charset="0"/>
                </a:rPr>
                <a:t> ions</a:t>
              </a:r>
              <a:endParaRPr lang="en-US"/>
            </a:p>
          </p:txBody>
        </p:sp>
        <p:sp>
          <p:nvSpPr>
            <p:cNvPr id="96" name="Line 36"/>
            <p:cNvSpPr>
              <a:spLocks noChangeShapeType="1"/>
            </p:cNvSpPr>
            <p:nvPr/>
          </p:nvSpPr>
          <p:spPr bwMode="auto">
            <a:xfrm flipH="1" flipV="1">
              <a:off x="5880" y="5640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Line 37"/>
            <p:cNvSpPr>
              <a:spLocks noChangeShapeType="1"/>
            </p:cNvSpPr>
            <p:nvPr/>
          </p:nvSpPr>
          <p:spPr bwMode="auto">
            <a:xfrm flipH="1" flipV="1">
              <a:off x="7680" y="5640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8" name="Rectangle 97"/>
          <p:cNvSpPr/>
          <p:nvPr/>
        </p:nvSpPr>
        <p:spPr>
          <a:xfrm>
            <a:off x="4114800" y="6096000"/>
            <a:ext cx="4724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for PSB : suppress 150/352 </a:t>
            </a:r>
            <a:r>
              <a:rPr lang="en-US" sz="1400" dirty="0" err="1" smtClean="0"/>
              <a:t>microbunches</a:t>
            </a:r>
            <a:r>
              <a:rPr lang="en-US" sz="1400" dirty="0" smtClean="0"/>
              <a:t> (1MHz)</a:t>
            </a:r>
          </a:p>
          <a:p>
            <a:r>
              <a:rPr lang="en-US" sz="1400" dirty="0" smtClean="0"/>
              <a:t>for SPL and </a:t>
            </a:r>
            <a:r>
              <a:rPr lang="en-US" sz="1400" dirty="0" err="1" smtClean="0"/>
              <a:t>Nufact</a:t>
            </a:r>
            <a:r>
              <a:rPr lang="en-US" sz="1400" dirty="0" smtClean="0"/>
              <a:t> : suppress 3/8 </a:t>
            </a:r>
            <a:r>
              <a:rPr lang="en-US" sz="1400" dirty="0" err="1" smtClean="0"/>
              <a:t>microbunches</a:t>
            </a:r>
            <a:r>
              <a:rPr lang="en-US" sz="1400" dirty="0" smtClean="0"/>
              <a:t> (40 MHz CERN </a:t>
            </a:r>
            <a:r>
              <a:rPr lang="en-US" sz="1400" dirty="0" err="1" smtClean="0"/>
              <a:t>nufact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99" name="Rectangle 98"/>
          <p:cNvSpPr/>
          <p:nvPr/>
        </p:nvSpPr>
        <p:spPr bwMode="auto">
          <a:xfrm>
            <a:off x="4114800" y="4114800"/>
            <a:ext cx="5029200" cy="27432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87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Chopper works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79287-1561-4020-A280-567F123749C4}" type="datetime1">
              <a:rPr lang="en-US" smtClean="0"/>
              <a:t>11/17/2015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04800" y="1676400"/>
          <a:ext cx="85344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267200"/>
              </a:tblGrid>
              <a:tr h="457200">
                <a:tc>
                  <a:txBody>
                    <a:bodyPr/>
                    <a:lstStyle/>
                    <a:p>
                      <a:r>
                        <a:rPr lang="en-GB" dirty="0" smtClean="0"/>
                        <a:t>At the BCT </a:t>
                      </a:r>
                      <a:r>
                        <a:rPr lang="en-GB" u="sng" dirty="0" smtClean="0"/>
                        <a:t>after</a:t>
                      </a:r>
                      <a:r>
                        <a:rPr lang="en-GB" dirty="0" smtClean="0"/>
                        <a:t> the inline dump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At the wire scanner </a:t>
                      </a:r>
                      <a:r>
                        <a:rPr lang="en-GB" u="sng" dirty="0" smtClean="0"/>
                        <a:t>before </a:t>
                      </a:r>
                      <a:r>
                        <a:rPr lang="en-GB" u="none" dirty="0" smtClean="0"/>
                        <a:t>the dump</a:t>
                      </a:r>
                      <a:endParaRPr lang="en-GB" u="none" dirty="0"/>
                    </a:p>
                  </a:txBody>
                  <a:tcPr/>
                </a:tc>
              </a:tr>
              <a:tr h="3098800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84811" y="4794684"/>
            <a:ext cx="4114800" cy="1654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2133600"/>
            <a:ext cx="419481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76"/>
          <a:stretch/>
        </p:blipFill>
        <p:spPr bwMode="auto">
          <a:xfrm>
            <a:off x="4648200" y="2188333"/>
            <a:ext cx="4038600" cy="188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7" b="6309"/>
          <a:stretch/>
        </p:blipFill>
        <p:spPr bwMode="auto">
          <a:xfrm>
            <a:off x="4681888" y="4071487"/>
            <a:ext cx="3901848" cy="2671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696200" y="2188333"/>
            <a:ext cx="990600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Meas</a:t>
            </a:r>
            <a:r>
              <a:rPr lang="en-GB" dirty="0" smtClean="0"/>
              <a:t> 2014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467600" y="5802798"/>
            <a:ext cx="990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/>
              <a:t>Simu</a:t>
            </a:r>
            <a:endParaRPr lang="en-GB" dirty="0" smtClean="0"/>
          </a:p>
          <a:p>
            <a:r>
              <a:rPr lang="en-GB" dirty="0" smtClean="0"/>
              <a:t>2008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A3178-E619-4F95-AF85-F244651C89DB}" type="datetime1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618" b="35776"/>
          <a:stretch/>
        </p:blipFill>
        <p:spPr bwMode="auto">
          <a:xfrm flipH="1">
            <a:off x="2111827" y="457200"/>
            <a:ext cx="5236030" cy="266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7" b="6309"/>
          <a:stretch/>
        </p:blipFill>
        <p:spPr bwMode="auto">
          <a:xfrm rot="5400000">
            <a:off x="2827904" y="2211000"/>
            <a:ext cx="3901848" cy="5138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186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4419600" cy="457200"/>
          </a:xfrm>
          <a:noFill/>
        </p:spPr>
        <p:txBody>
          <a:bodyPr/>
          <a:lstStyle/>
          <a:p>
            <a:r>
              <a:rPr lang="it-IT"/>
              <a:t>A. Lombardi – LINAC4 Status – SLHCPP 4 Feb 2010</a:t>
            </a:r>
            <a:endParaRPr lang="en-US"/>
          </a:p>
        </p:txBody>
      </p:sp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3 to 160  </a:t>
            </a:r>
            <a:r>
              <a:rPr lang="en-US" dirty="0" err="1" smtClean="0"/>
              <a:t>mev</a:t>
            </a:r>
            <a:endParaRPr lang="en-US" dirty="0" smtClean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24200" y="1524000"/>
            <a:ext cx="2667000" cy="5181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905500" y="1512771"/>
            <a:ext cx="2667000" cy="5181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04800" y="1524000"/>
            <a:ext cx="2667000" cy="5181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487" name="Text Box 6"/>
          <p:cNvSpPr txBox="1">
            <a:spLocks noChangeArrowheads="1"/>
          </p:cNvSpPr>
          <p:nvPr/>
        </p:nvSpPr>
        <p:spPr bwMode="auto">
          <a:xfrm>
            <a:off x="609600" y="1447800"/>
            <a:ext cx="2209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DTL, 3 – 50 MeV</a:t>
            </a:r>
          </a:p>
        </p:txBody>
      </p:sp>
      <p:sp>
        <p:nvSpPr>
          <p:cNvPr id="20488" name="Text Box 7"/>
          <p:cNvSpPr txBox="1">
            <a:spLocks noChangeArrowheads="1"/>
          </p:cNvSpPr>
          <p:nvPr/>
        </p:nvSpPr>
        <p:spPr bwMode="auto">
          <a:xfrm>
            <a:off x="3200400" y="1524000"/>
            <a:ext cx="2514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CCDTL, 50 – 100 MeV</a:t>
            </a:r>
          </a:p>
        </p:txBody>
      </p:sp>
      <p:sp>
        <p:nvSpPr>
          <p:cNvPr id="20489" name="Text Box 8"/>
          <p:cNvSpPr txBox="1">
            <a:spLocks noChangeArrowheads="1"/>
          </p:cNvSpPr>
          <p:nvPr/>
        </p:nvSpPr>
        <p:spPr bwMode="auto">
          <a:xfrm>
            <a:off x="6096000" y="1524000"/>
            <a:ext cx="2514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PIMS, 100 – 160 MeV</a:t>
            </a:r>
          </a:p>
        </p:txBody>
      </p:sp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550" y="1828800"/>
            <a:ext cx="210661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Text Box 42"/>
          <p:cNvSpPr txBox="1">
            <a:spLocks noChangeArrowheads="1"/>
          </p:cNvSpPr>
          <p:nvPr/>
        </p:nvSpPr>
        <p:spPr bwMode="auto">
          <a:xfrm>
            <a:off x="6019800" y="5257800"/>
            <a:ext cx="2438400" cy="646331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</a:pPr>
            <a:r>
              <a:rPr lang="en-GB" sz="1400" b="1" dirty="0">
                <a:solidFill>
                  <a:srgbClr val="000000"/>
                </a:solidFill>
              </a:rPr>
              <a:t> </a:t>
            </a:r>
            <a:r>
              <a:rPr lang="fr-CA" sz="1400" b="1" dirty="0">
                <a:solidFill>
                  <a:srgbClr val="000000"/>
                </a:solidFill>
                <a:sym typeface="Symbol" pitchFamily="18" charset="2"/>
              </a:rPr>
              <a:t>7-cell </a:t>
            </a:r>
            <a:r>
              <a:rPr lang="fr-CA" sz="1400" b="1" dirty="0" err="1">
                <a:solidFill>
                  <a:srgbClr val="000000"/>
                </a:solidFill>
                <a:sym typeface="Symbol" pitchFamily="18" charset="2"/>
              </a:rPr>
              <a:t>cavities</a:t>
            </a:r>
            <a:r>
              <a:rPr lang="fr-CA" sz="1400" b="1" dirty="0">
                <a:solidFill>
                  <a:srgbClr val="000000"/>
                </a:solidFill>
                <a:sym typeface="Symbol" pitchFamily="18" charset="2"/>
              </a:rPr>
              <a:t> in p-mode (12 </a:t>
            </a:r>
            <a:r>
              <a:rPr lang="fr-CA" sz="1400" b="1" dirty="0" err="1">
                <a:solidFill>
                  <a:srgbClr val="000000"/>
                </a:solidFill>
                <a:sym typeface="Symbol" pitchFamily="18" charset="2"/>
              </a:rPr>
              <a:t>cavities</a:t>
            </a:r>
            <a:r>
              <a:rPr lang="fr-CA" sz="1400" b="1" dirty="0">
                <a:solidFill>
                  <a:srgbClr val="000000"/>
                </a:solidFill>
                <a:sym typeface="Symbol" pitchFamily="18" charset="2"/>
              </a:rPr>
              <a:t>)</a:t>
            </a:r>
          </a:p>
          <a:p>
            <a:pPr marL="179388" lvl="1" eaLnBrk="1">
              <a:buClr>
                <a:srgbClr val="FF3300"/>
              </a:buClr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</a:pPr>
            <a:endParaRPr lang="fr-CA" sz="1400" b="1" dirty="0">
              <a:solidFill>
                <a:srgbClr val="000000"/>
              </a:solidFill>
              <a:sym typeface="Symbol" pitchFamily="18" charset="2"/>
            </a:endParaRPr>
          </a:p>
        </p:txBody>
      </p:sp>
      <p:sp>
        <p:nvSpPr>
          <p:cNvPr id="20492" name="Text Box 42"/>
          <p:cNvSpPr txBox="1">
            <a:spLocks noChangeArrowheads="1"/>
          </p:cNvSpPr>
          <p:nvPr/>
        </p:nvSpPr>
        <p:spPr bwMode="auto">
          <a:xfrm>
            <a:off x="457200" y="5867400"/>
            <a:ext cx="2362200" cy="58477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</a:pPr>
            <a:r>
              <a:rPr lang="en-GB" sz="200" b="1" dirty="0">
                <a:solidFill>
                  <a:srgbClr val="000000"/>
                </a:solidFill>
              </a:rPr>
              <a:t> </a:t>
            </a:r>
          </a:p>
          <a:p>
            <a:pPr marL="179388" lvl="1" eaLnBrk="1">
              <a:buClr>
                <a:srgbClr val="FF3300"/>
              </a:buClr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</a:pPr>
            <a:r>
              <a:rPr lang="fr-CA" sz="1200" b="1" dirty="0" smtClean="0">
                <a:solidFill>
                  <a:srgbClr val="000000"/>
                </a:solidFill>
                <a:sym typeface="Symbol" pitchFamily="18" charset="2"/>
              </a:rPr>
              <a:t>DTL </a:t>
            </a:r>
            <a:r>
              <a:rPr lang="fr-CA" sz="1200" b="1" dirty="0" err="1" smtClean="0">
                <a:solidFill>
                  <a:srgbClr val="000000"/>
                </a:solidFill>
                <a:sym typeface="Symbol" pitchFamily="18" charset="2"/>
              </a:rPr>
              <a:t>equipped</a:t>
            </a:r>
            <a:r>
              <a:rPr lang="fr-CA" sz="1200" b="1" dirty="0" smtClean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fr-CA" sz="1200" b="1" dirty="0" err="1" smtClean="0">
                <a:solidFill>
                  <a:srgbClr val="000000"/>
                </a:solidFill>
                <a:sym typeface="Symbol" pitchFamily="18" charset="2"/>
              </a:rPr>
              <a:t>with</a:t>
            </a:r>
            <a:r>
              <a:rPr lang="fr-CA" sz="1200" b="1" dirty="0" smtClean="0">
                <a:solidFill>
                  <a:srgbClr val="000000"/>
                </a:solidFill>
                <a:sym typeface="Symbol" pitchFamily="18" charset="2"/>
              </a:rPr>
              <a:t> permanent </a:t>
            </a:r>
            <a:r>
              <a:rPr lang="fr-CA" sz="1200" b="1" dirty="0" err="1" smtClean="0">
                <a:solidFill>
                  <a:srgbClr val="000000"/>
                </a:solidFill>
                <a:sym typeface="Symbol" pitchFamily="18" charset="2"/>
              </a:rPr>
              <a:t>magnet</a:t>
            </a:r>
            <a:r>
              <a:rPr lang="fr-CA" sz="1200" b="1" dirty="0" smtClean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fr-CA" sz="1200" b="1" dirty="0" err="1" smtClean="0">
                <a:solidFill>
                  <a:srgbClr val="000000"/>
                </a:solidFill>
                <a:sym typeface="Symbol" pitchFamily="18" charset="2"/>
              </a:rPr>
              <a:t>quadrupole</a:t>
            </a:r>
            <a:endParaRPr lang="fr-CA" sz="1200" b="1" dirty="0">
              <a:solidFill>
                <a:srgbClr val="000000"/>
              </a:solidFill>
              <a:sym typeface="Symbol" pitchFamily="18" charset="2"/>
            </a:endParaRPr>
          </a:p>
        </p:txBody>
      </p:sp>
      <p:sp>
        <p:nvSpPr>
          <p:cNvPr id="20493" name="Text Box 42"/>
          <p:cNvSpPr txBox="1">
            <a:spLocks noChangeArrowheads="1"/>
          </p:cNvSpPr>
          <p:nvPr/>
        </p:nvSpPr>
        <p:spPr bwMode="auto">
          <a:xfrm>
            <a:off x="3200400" y="5791200"/>
            <a:ext cx="2514600" cy="215444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lvl="1" eaLnBrk="1">
              <a:buClr>
                <a:srgbClr val="FF3300"/>
              </a:buClr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</a:pPr>
            <a:endParaRPr lang="en-GB" sz="1400" b="1" dirty="0">
              <a:solidFill>
                <a:srgbClr val="000000"/>
              </a:solidFill>
            </a:endParaRPr>
          </a:p>
        </p:txBody>
      </p:sp>
      <p:pic>
        <p:nvPicPr>
          <p:cNvPr id="20494" name="Picture 16" descr="PN102461sn01.jpg"/>
          <p:cNvPicPr>
            <a:picLocks noChangeAspect="1"/>
          </p:cNvPicPr>
          <p:nvPr/>
        </p:nvPicPr>
        <p:blipFill>
          <a:blip r:embed="rId3" cstate="print"/>
          <a:srcRect l="28500" t="12000" r="28000" b="32001"/>
          <a:stretch>
            <a:fillRect/>
          </a:stretch>
        </p:blipFill>
        <p:spPr bwMode="auto">
          <a:xfrm>
            <a:off x="1447800" y="4648200"/>
            <a:ext cx="1341438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810000"/>
            <a:ext cx="2438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6" name="Picture 2" descr="P1010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1828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7" name="Picture 9" descr="PIMS-2-cells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1905000"/>
            <a:ext cx="2438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653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Upgrading LHC Luminosity</a:t>
            </a:r>
            <a:endParaRPr lang="en-US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EDE6111-17D0-46EC-97EE-DCEFBC02FF6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05588" y="1844824"/>
            <a:ext cx="335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(*) protons per bunch, in 3 </a:t>
            </a:r>
            <a:r>
              <a:rPr lang="en-US" sz="1400" i="1" dirty="0" smtClean="0">
                <a:latin typeface="Symbol" pitchFamily="18" charset="2"/>
              </a:rPr>
              <a:t>m</a:t>
            </a:r>
            <a:r>
              <a:rPr lang="en-US" sz="1400" i="1" dirty="0" smtClean="0"/>
              <a:t>m emittance</a:t>
            </a:r>
            <a:endParaRPr lang="en-US" sz="1400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92830"/>
              </p:ext>
            </p:extLst>
          </p:nvPr>
        </p:nvGraphicFramePr>
        <p:xfrm>
          <a:off x="127131" y="1775460"/>
          <a:ext cx="5257800" cy="193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4239"/>
                <a:gridCol w="1303361"/>
                <a:gridCol w="1600200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Luminosity (</a:t>
                      </a:r>
                      <a:r>
                        <a:rPr lang="en-US" sz="1600" baseline="0" dirty="0" smtClean="0"/>
                        <a:t>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baseline="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Beam intensity @ injection (*)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Present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smtClean="0"/>
                        <a:t>(2012)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  </a:t>
                      </a:r>
                      <a:r>
                        <a:rPr lang="en-US" sz="1600" dirty="0" smtClean="0">
                          <a:latin typeface="Comic Sans MS"/>
                        </a:rPr>
                        <a:t>~</a:t>
                      </a:r>
                      <a:r>
                        <a:rPr lang="en-US" sz="1600" dirty="0" smtClean="0"/>
                        <a:t>2 x10</a:t>
                      </a:r>
                      <a:r>
                        <a:rPr lang="en-US" sz="1600" baseline="30000" dirty="0" smtClean="0"/>
                        <a:t>33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Nominal </a:t>
                      </a:r>
                      <a:r>
                        <a:rPr lang="en-US" sz="1600" dirty="0" smtClean="0"/>
                        <a:t>()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   1 x 10</a:t>
                      </a:r>
                      <a:r>
                        <a:rPr lang="en-US" sz="1600" baseline="30000" dirty="0" smtClean="0"/>
                        <a:t>34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  1.1 x10</a:t>
                      </a:r>
                      <a:r>
                        <a:rPr lang="en-US" sz="1600" baseline="30000" dirty="0" smtClean="0"/>
                        <a:t>11</a:t>
                      </a:r>
                      <a:endParaRPr lang="en-US" sz="160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Upgraded </a:t>
                      </a:r>
                      <a:r>
                        <a:rPr lang="en-US" sz="1600" dirty="0" smtClean="0"/>
                        <a:t>()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 </a:t>
                      </a:r>
                      <a:r>
                        <a:rPr lang="en-US" sz="1600" dirty="0" smtClean="0">
                          <a:latin typeface="Comic Sans MS"/>
                        </a:rPr>
                        <a:t>~</a:t>
                      </a:r>
                      <a:r>
                        <a:rPr lang="en-US" sz="1600" dirty="0" smtClean="0"/>
                        <a:t>5 x10</a:t>
                      </a:r>
                      <a:r>
                        <a:rPr lang="en-US" sz="1600" baseline="30000" dirty="0" smtClean="0"/>
                        <a:t>34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~2.4 x10</a:t>
                      </a:r>
                      <a:r>
                        <a:rPr lang="en-US" sz="1600" baseline="30000" dirty="0" smtClean="0"/>
                        <a:t>11</a:t>
                      </a:r>
                      <a:endParaRPr lang="en-US" sz="160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2400" y="4149080"/>
            <a:ext cx="32766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At the moment, the injectors can provide only the intensity required for the nominal luminosity</a:t>
            </a:r>
          </a:p>
          <a:p>
            <a:endParaRPr lang="en-US" sz="1000" dirty="0" smtClean="0"/>
          </a:p>
          <a:p>
            <a:endParaRPr lang="en-US" sz="1000" dirty="0" smtClean="0"/>
          </a:p>
          <a:p>
            <a:r>
              <a:rPr lang="en-US" sz="1600" dirty="0" smtClean="0"/>
              <a:t>Need of an </a:t>
            </a:r>
            <a:r>
              <a:rPr lang="en-US" sz="1600" dirty="0" smtClean="0">
                <a:solidFill>
                  <a:srgbClr val="FF0000"/>
                </a:solidFill>
              </a:rPr>
              <a:t>upgrade program </a:t>
            </a:r>
            <a:r>
              <a:rPr lang="en-US" sz="1600" dirty="0" smtClean="0"/>
              <a:t>of the injectors for higher brightness and intensity.</a:t>
            </a:r>
          </a:p>
          <a:p>
            <a:endParaRPr lang="en-US" sz="1600" dirty="0" smtClean="0"/>
          </a:p>
        </p:txBody>
      </p:sp>
      <p:sp>
        <p:nvSpPr>
          <p:cNvPr id="13" name="Curved Left Arrow 12"/>
          <p:cNvSpPr/>
          <p:nvPr/>
        </p:nvSpPr>
        <p:spPr>
          <a:xfrm>
            <a:off x="5562600" y="3084731"/>
            <a:ext cx="381000" cy="457200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urved Left Arrow 16"/>
          <p:cNvSpPr/>
          <p:nvPr/>
        </p:nvSpPr>
        <p:spPr>
          <a:xfrm>
            <a:off x="5562600" y="2627531"/>
            <a:ext cx="381000" cy="457200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41970" y="2627531"/>
            <a:ext cx="728084" cy="276999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planned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041970" y="3084731"/>
            <a:ext cx="281940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requires upgrade of both LHC and injectors, to be completed in the 3</a:t>
            </a:r>
            <a:r>
              <a:rPr lang="en-US" sz="1200" baseline="30000" dirty="0" smtClean="0"/>
              <a:t>rd</a:t>
            </a:r>
            <a:r>
              <a:rPr lang="en-US" sz="1200" dirty="0" smtClean="0"/>
              <a:t> long LHC Shut-down (</a:t>
            </a:r>
            <a:r>
              <a:rPr lang="en-US" sz="1200" dirty="0" smtClean="0">
                <a:latin typeface="Comic Sans MS"/>
              </a:rPr>
              <a:t>~</a:t>
            </a:r>
            <a:r>
              <a:rPr lang="en-US" sz="1200" dirty="0" smtClean="0"/>
              <a:t>2021/22)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615" y="4365104"/>
            <a:ext cx="2149551" cy="10359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256" y="4293096"/>
            <a:ext cx="1418844" cy="1709889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47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– Drift Tube Linac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4B2F72-5111-4132-B1DA-339737C8F277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5" name="Picture 7" descr="DTL_T1_1.jpg"/>
          <p:cNvPicPr>
            <a:picLocks noChangeAspect="1"/>
          </p:cNvPicPr>
          <p:nvPr/>
        </p:nvPicPr>
        <p:blipFill>
          <a:blip r:embed="rId2" cstate="print"/>
          <a:srcRect l="7899" t="18456" r="7899" b="32651"/>
          <a:stretch>
            <a:fillRect/>
          </a:stretch>
        </p:blipFill>
        <p:spPr bwMode="auto">
          <a:xfrm>
            <a:off x="304800" y="4267200"/>
            <a:ext cx="5754688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XsectionFinalTitle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5387" y="4495800"/>
            <a:ext cx="2868613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5880100" y="260350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04800" y="1633888"/>
            <a:ext cx="5410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400" dirty="0" smtClean="0">
                <a:solidFill>
                  <a:schemeClr val="tx1"/>
                </a:solidFill>
              </a:rPr>
              <a:t>3-50 MeV, 3 tanks.</a:t>
            </a: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400" dirty="0" smtClean="0">
                <a:solidFill>
                  <a:schemeClr val="tx1"/>
                </a:solidFill>
              </a:rPr>
              <a:t>New CERN design, tested on a prototype (1m, 12 drift tubes) at full RF power (10% duty cycle).</a:t>
            </a: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400" dirty="0" smtClean="0">
                <a:solidFill>
                  <a:schemeClr val="tx1"/>
                </a:solidFill>
              </a:rPr>
              <a:t>Main features: drift tubes rigidly mounted on a girder, with </a:t>
            </a:r>
            <a:r>
              <a:rPr lang="en-US" sz="1400" dirty="0" smtClean="0"/>
              <a:t>special mounting mechanism, only metallic joints  and </a:t>
            </a:r>
            <a:r>
              <a:rPr lang="en-US" sz="1400" dirty="0" smtClean="0">
                <a:solidFill>
                  <a:schemeClr val="tx1"/>
                </a:solidFill>
              </a:rPr>
              <a:t>no adjustment. Tank in Cu-plated stainless steel. Permanent Magnet Quadrupoles in vacuum. </a:t>
            </a:r>
          </a:p>
        </p:txBody>
      </p:sp>
      <p:pic>
        <p:nvPicPr>
          <p:cNvPr id="10" name="Picture 9" descr="prototype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219200"/>
            <a:ext cx="2438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925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B4BCD02-ED5E-4CD3-A253-D0DF5746D4A7}" type="slidenum">
              <a:rPr lang="en-GB"/>
              <a:pPr/>
              <a:t>31</a:t>
            </a:fld>
            <a:endParaRPr lang="en-GB"/>
          </a:p>
        </p:txBody>
      </p:sp>
      <p:sp>
        <p:nvSpPr>
          <p:cNvPr id="6338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/>
              <a:t>Linac4 DTL</a:t>
            </a:r>
            <a:endParaRPr lang="en-US" dirty="0"/>
          </a:p>
        </p:txBody>
      </p:sp>
      <p:pic>
        <p:nvPicPr>
          <p:cNvPr id="633861" name="Picture 5" descr="DTL_v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28800"/>
            <a:ext cx="8077200" cy="4111625"/>
          </a:xfrm>
          <a:prstGeom prst="rect">
            <a:avLst/>
          </a:prstGeom>
          <a:noFill/>
        </p:spPr>
      </p:pic>
      <p:sp>
        <p:nvSpPr>
          <p:cNvPr id="633862" name="Line 6"/>
          <p:cNvSpPr>
            <a:spLocks noChangeShapeType="1"/>
          </p:cNvSpPr>
          <p:nvPr/>
        </p:nvSpPr>
        <p:spPr bwMode="auto">
          <a:xfrm flipV="1">
            <a:off x="609600" y="4724400"/>
            <a:ext cx="304800" cy="1524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3863" name="Text Box 7"/>
          <p:cNvSpPr txBox="1">
            <a:spLocks noChangeArrowheads="1"/>
          </p:cNvSpPr>
          <p:nvPr/>
        </p:nvSpPr>
        <p:spPr bwMode="auto">
          <a:xfrm>
            <a:off x="304800" y="5029200"/>
            <a:ext cx="6477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400"/>
              <a:t>beam</a:t>
            </a:r>
            <a:endParaRPr lang="en-US" sz="1400"/>
          </a:p>
        </p:txBody>
      </p:sp>
      <p:sp>
        <p:nvSpPr>
          <p:cNvPr id="633864" name="Text Box 8"/>
          <p:cNvSpPr txBox="1">
            <a:spLocks noChangeArrowheads="1"/>
          </p:cNvSpPr>
          <p:nvPr/>
        </p:nvSpPr>
        <p:spPr bwMode="auto">
          <a:xfrm>
            <a:off x="5220072" y="4279900"/>
            <a:ext cx="3589040" cy="233910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600" b="0" dirty="0"/>
              <a:t>352 MHz frequency</a:t>
            </a:r>
          </a:p>
          <a:p>
            <a:pPr algn="r"/>
            <a:r>
              <a:rPr lang="en-US" sz="1600" b="0" dirty="0"/>
              <a:t>Tank diameter 500mm</a:t>
            </a:r>
          </a:p>
          <a:p>
            <a:pPr algn="r"/>
            <a:r>
              <a:rPr lang="en-US" sz="1600" b="0" dirty="0"/>
              <a:t>3 resonators (tanks)</a:t>
            </a:r>
          </a:p>
          <a:p>
            <a:pPr algn="r"/>
            <a:r>
              <a:rPr lang="en-US" sz="1600" b="0" dirty="0"/>
              <a:t>Length 19 m</a:t>
            </a:r>
          </a:p>
          <a:p>
            <a:pPr algn="r"/>
            <a:r>
              <a:rPr lang="en-US" sz="1600" b="0" dirty="0"/>
              <a:t>120 Drift Tubes</a:t>
            </a:r>
          </a:p>
          <a:p>
            <a:pPr algn="r"/>
            <a:r>
              <a:rPr lang="en-US" sz="1600" b="0" dirty="0"/>
              <a:t>Energy 3 MeV to 50 MeV</a:t>
            </a:r>
          </a:p>
          <a:p>
            <a:pPr algn="r"/>
            <a:r>
              <a:rPr lang="en-US" sz="1600" b="0" dirty="0"/>
              <a:t>Beta 0.08 to 0.31 </a:t>
            </a:r>
            <a:r>
              <a:rPr lang="en-US" sz="1600" b="0" dirty="0">
                <a:sym typeface="Symbol" pitchFamily="18" charset="2"/>
              </a:rPr>
              <a:t> cell length (</a:t>
            </a:r>
            <a:r>
              <a:rPr lang="en-US" sz="1600" b="0" dirty="0" err="1">
                <a:latin typeface="Symbol" pitchFamily="18" charset="2"/>
                <a:sym typeface="Symbol" pitchFamily="18" charset="2"/>
              </a:rPr>
              <a:t>bl</a:t>
            </a:r>
            <a:r>
              <a:rPr lang="en-US" sz="1600" b="0" dirty="0">
                <a:sym typeface="Symbol" pitchFamily="18" charset="2"/>
              </a:rPr>
              <a:t>) 68mm to 264mm</a:t>
            </a:r>
          </a:p>
          <a:p>
            <a:pPr algn="r"/>
            <a:r>
              <a:rPr lang="en-US" sz="1600" b="0" dirty="0">
                <a:sym typeface="Symbol" pitchFamily="18" charset="2"/>
              </a:rPr>
              <a:t></a:t>
            </a:r>
            <a:r>
              <a:rPr lang="en-US" dirty="0">
                <a:sym typeface="Symbol" pitchFamily="18" charset="2"/>
              </a:rPr>
              <a:t> </a:t>
            </a:r>
            <a:r>
              <a:rPr lang="en-US" sz="1600" b="0" dirty="0">
                <a:sym typeface="Symbol" pitchFamily="18" charset="2"/>
              </a:rPr>
              <a:t>factor 3.9 increase in cell length</a:t>
            </a:r>
            <a:r>
              <a:rPr lang="en-US" sz="1600" b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1077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PMQs for the DTL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076056" y="2078124"/>
            <a:ext cx="3886200" cy="3921224"/>
          </a:xfrm>
        </p:spPr>
        <p:txBody>
          <a:bodyPr>
            <a:normAutofit fontScale="55000" lnSpcReduction="20000"/>
          </a:bodyPr>
          <a:lstStyle/>
          <a:p>
            <a:pPr marL="285750" indent="-285750">
              <a:lnSpc>
                <a:spcPct val="78000"/>
              </a:lnSpc>
              <a:spcBef>
                <a:spcPct val="60000"/>
              </a:spcBef>
              <a:buFontTx/>
              <a:buChar char="•"/>
            </a:pPr>
            <a:r>
              <a:rPr lang="en-US" sz="2200" dirty="0" smtClean="0"/>
              <a:t> </a:t>
            </a:r>
            <a:r>
              <a:rPr lang="en-US" sz="2200" b="1" dirty="0" smtClean="0"/>
              <a:t>One PMQ installed in each Drift Tube</a:t>
            </a:r>
            <a:endParaRPr lang="en-US" sz="2200" dirty="0" smtClean="0"/>
          </a:p>
          <a:p>
            <a:pPr marL="685800" lvl="1" indent="-228600">
              <a:lnSpc>
                <a:spcPct val="78000"/>
              </a:lnSpc>
              <a:spcBef>
                <a:spcPct val="30000"/>
              </a:spcBef>
              <a:buFontTx/>
              <a:buChar char="–"/>
            </a:pPr>
            <a:r>
              <a:rPr lang="en-US" sz="2200" b="0" dirty="0" smtClean="0"/>
              <a:t>FFDD system</a:t>
            </a:r>
          </a:p>
          <a:p>
            <a:pPr marL="685800" lvl="1" indent="-228600">
              <a:lnSpc>
                <a:spcPct val="78000"/>
              </a:lnSpc>
              <a:spcBef>
                <a:spcPct val="30000"/>
              </a:spcBef>
              <a:buFontTx/>
              <a:buChar char="–"/>
            </a:pPr>
            <a:r>
              <a:rPr lang="en-US" sz="2200" b="0" dirty="0" smtClean="0"/>
              <a:t>Max/Min integrated gradient= 2.4/1.2 T </a:t>
            </a:r>
          </a:p>
          <a:p>
            <a:pPr marL="685800" lvl="1" indent="-228600">
              <a:lnSpc>
                <a:spcPct val="78000"/>
              </a:lnSpc>
              <a:spcBef>
                <a:spcPct val="30000"/>
              </a:spcBef>
              <a:buFontTx/>
              <a:buChar char="–"/>
            </a:pPr>
            <a:r>
              <a:rPr lang="en-US" sz="2200" b="0" dirty="0" smtClean="0"/>
              <a:t>Tolerance : ±0.5% on the field, 1mrad on the roll, harmonics &lt;0.01 at 75%radius, </a:t>
            </a:r>
          </a:p>
          <a:p>
            <a:pPr marL="285750" indent="-285750">
              <a:lnSpc>
                <a:spcPct val="78000"/>
              </a:lnSpc>
              <a:spcBef>
                <a:spcPct val="60000"/>
              </a:spcBef>
              <a:buFontTx/>
              <a:buChar char="•"/>
            </a:pPr>
            <a:r>
              <a:rPr lang="en-US" sz="2200" b="1" dirty="0" smtClean="0"/>
              <a:t>Magnet Material - Samarium Cobalt </a:t>
            </a:r>
            <a:r>
              <a:rPr lang="en-US" sz="2200" dirty="0" smtClean="0"/>
              <a:t>(Sm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Co</a:t>
            </a:r>
            <a:r>
              <a:rPr lang="en-US" sz="2200" baseline="-25000" dirty="0" smtClean="0"/>
              <a:t>17</a:t>
            </a:r>
            <a:r>
              <a:rPr lang="en-US" sz="2200" dirty="0" smtClean="0"/>
              <a:t>)</a:t>
            </a:r>
          </a:p>
          <a:p>
            <a:pPr marL="685800" lvl="1" indent="-228600">
              <a:lnSpc>
                <a:spcPct val="78000"/>
              </a:lnSpc>
              <a:spcBef>
                <a:spcPct val="30000"/>
              </a:spcBef>
              <a:buFontTx/>
              <a:buChar char="–"/>
            </a:pPr>
            <a:r>
              <a:rPr lang="en-US" sz="2200" b="0" dirty="0" smtClean="0"/>
              <a:t>PM material selected to minimize field strength loss due to neutron </a:t>
            </a:r>
            <a:r>
              <a:rPr lang="en-US" sz="2200" b="0" dirty="0" err="1" smtClean="0"/>
              <a:t>fluence</a:t>
            </a:r>
            <a:r>
              <a:rPr lang="en-US" sz="2200" b="0" dirty="0" smtClean="0"/>
              <a:t>.</a:t>
            </a:r>
          </a:p>
          <a:p>
            <a:pPr marL="285750" indent="-285750">
              <a:lnSpc>
                <a:spcPct val="78000"/>
              </a:lnSpc>
              <a:spcBef>
                <a:spcPct val="60000"/>
              </a:spcBef>
              <a:spcAft>
                <a:spcPct val="30000"/>
              </a:spcAft>
              <a:buFontTx/>
              <a:buChar char="•"/>
            </a:pPr>
            <a:r>
              <a:rPr lang="en-US" sz="2200" b="1" dirty="0" smtClean="0"/>
              <a:t>Housing Material - Stainless Steel  (</a:t>
            </a:r>
            <a:r>
              <a:rPr lang="en-US" sz="2200" dirty="0" smtClean="0"/>
              <a:t>316LN)</a:t>
            </a:r>
          </a:p>
          <a:p>
            <a:pPr marL="685800" lvl="1" indent="-228600">
              <a:lnSpc>
                <a:spcPct val="78000"/>
              </a:lnSpc>
              <a:spcBef>
                <a:spcPct val="30000"/>
              </a:spcBef>
              <a:buFontTx/>
              <a:buChar char="–"/>
            </a:pPr>
            <a:r>
              <a:rPr lang="en-US" sz="2200" b="0" dirty="0" smtClean="0"/>
              <a:t>For use in vacuum (low degassing)</a:t>
            </a:r>
          </a:p>
          <a:p>
            <a:pPr marL="685800" lvl="1" indent="-228600">
              <a:lnSpc>
                <a:spcPct val="78000"/>
              </a:lnSpc>
              <a:spcBef>
                <a:spcPct val="30000"/>
              </a:spcBef>
              <a:buFontTx/>
              <a:buChar char="–"/>
            </a:pPr>
            <a:r>
              <a:rPr lang="en-US" sz="2200" dirty="0" smtClean="0"/>
              <a:t>Stable against corrosion (galvanic couple with copper)</a:t>
            </a:r>
            <a:endParaRPr lang="en-US" sz="2200" b="0" dirty="0" smtClean="0"/>
          </a:p>
          <a:p>
            <a:pPr marL="685800" lvl="1" indent="-228600">
              <a:lnSpc>
                <a:spcPct val="78000"/>
              </a:lnSpc>
              <a:spcBef>
                <a:spcPct val="30000"/>
              </a:spcBef>
              <a:buFontTx/>
              <a:buChar char="–"/>
            </a:pPr>
            <a:r>
              <a:rPr lang="en-US" sz="2200" b="0" dirty="0" smtClean="0"/>
              <a:t>Thermal expansion coefficient similar to copper</a:t>
            </a:r>
          </a:p>
          <a:p>
            <a:pPr marL="685800" lvl="1" indent="-228600">
              <a:lnSpc>
                <a:spcPct val="78000"/>
              </a:lnSpc>
              <a:spcBef>
                <a:spcPct val="30000"/>
              </a:spcBef>
              <a:buFontTx/>
              <a:buChar char="–"/>
            </a:pPr>
            <a:r>
              <a:rPr lang="en-US" sz="2200" dirty="0" smtClean="0"/>
              <a:t>Low conductivity protects against accidental heating during the welding process</a:t>
            </a:r>
          </a:p>
          <a:p>
            <a:pPr marL="285750" indent="-285750">
              <a:lnSpc>
                <a:spcPct val="78000"/>
              </a:lnSpc>
              <a:spcBef>
                <a:spcPct val="60000"/>
              </a:spcBef>
              <a:buFontTx/>
              <a:buChar char="•"/>
            </a:pPr>
            <a:r>
              <a:rPr lang="en-US" sz="2200" b="1" dirty="0" smtClean="0"/>
              <a:t>Installation in Drift tube</a:t>
            </a:r>
            <a:r>
              <a:rPr lang="en-US" sz="2200" dirty="0" smtClean="0"/>
              <a:t> </a:t>
            </a:r>
          </a:p>
          <a:p>
            <a:pPr marL="685800" lvl="1" indent="-228600">
              <a:lnSpc>
                <a:spcPct val="78000"/>
              </a:lnSpc>
              <a:spcBef>
                <a:spcPct val="30000"/>
              </a:spcBef>
              <a:buFontTx/>
              <a:buChar char="–"/>
            </a:pPr>
            <a:r>
              <a:rPr lang="en-US" sz="2200" dirty="0" smtClean="0"/>
              <a:t>Each  PMQ will be positioned </a:t>
            </a:r>
            <a:r>
              <a:rPr lang="en-US" sz="2200" dirty="0"/>
              <a:t>in the centre of the drift tube, oriented with a dowel pin and clamped in position by a spring </a:t>
            </a:r>
            <a:r>
              <a:rPr lang="en-US" sz="2200" dirty="0" smtClean="0"/>
              <a:t>washer</a:t>
            </a:r>
          </a:p>
          <a:p>
            <a:pPr marL="685800" lvl="1" indent="-228600">
              <a:lnSpc>
                <a:spcPct val="78000"/>
              </a:lnSpc>
              <a:spcBef>
                <a:spcPct val="30000"/>
              </a:spcBef>
              <a:buFontTx/>
              <a:buChar char="–"/>
            </a:pPr>
            <a:r>
              <a:rPr lang="en-US" sz="2200" dirty="0"/>
              <a:t>The drift tube will not have a full bore tube and the end-caps, located on the PMQ, will be welded to the body of the drift tube </a:t>
            </a:r>
            <a:r>
              <a:rPr lang="en-US" sz="2200" dirty="0" smtClean="0"/>
              <a:t>after positioning of the PMQ. </a:t>
            </a:r>
          </a:p>
          <a:p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495800"/>
            <a:ext cx="297447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\\cern.ch\dfs\Users\g\gdemiche\Public\PMQs_photo\Foto(513).jpg"/>
          <p:cNvPicPr>
            <a:picLocks noChangeAspect="1" noChangeArrowheads="1"/>
          </p:cNvPicPr>
          <p:nvPr/>
        </p:nvPicPr>
        <p:blipFill>
          <a:blip r:embed="rId3" cstate="print"/>
          <a:srcRect l="25594" t="9479" r="16108" b="14686"/>
          <a:stretch>
            <a:fillRect/>
          </a:stretch>
        </p:blipFill>
        <p:spPr bwMode="auto">
          <a:xfrm>
            <a:off x="152400" y="1295400"/>
            <a:ext cx="3173753" cy="309634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429000" y="1600200"/>
            <a:ext cx="1275184" cy="3385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48 screws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37120" y="4523184"/>
            <a:ext cx="1619672" cy="8309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Hole and Pin to position in drift tube</a:t>
            </a:r>
            <a:endParaRPr lang="en-US" sz="16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900808" y="5747320"/>
            <a:ext cx="864096" cy="50405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7120" y="6251376"/>
            <a:ext cx="1944216" cy="3385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16 pole pieces </a:t>
            </a:r>
            <a:endParaRPr lang="en-US" sz="1600" dirty="0"/>
          </a:p>
        </p:txBody>
      </p:sp>
      <p:cxnSp>
        <p:nvCxnSpPr>
          <p:cNvPr id="15" name="Straight Arrow Connector 14"/>
          <p:cNvCxnSpPr>
            <a:stCxn id="9" idx="1"/>
          </p:cNvCxnSpPr>
          <p:nvPr/>
        </p:nvCxnSpPr>
        <p:spPr>
          <a:xfrm rot="10800000" flipV="1">
            <a:off x="2132112" y="1769477"/>
            <a:ext cx="1296888" cy="21517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" idx="3"/>
          </p:cNvCxnSpPr>
          <p:nvPr/>
        </p:nvCxnSpPr>
        <p:spPr>
          <a:xfrm>
            <a:off x="1756792" y="4938683"/>
            <a:ext cx="720080" cy="8855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7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E770916A-8A41-4DBD-A396-B82F6BE0E377}" type="slidenum">
              <a:rPr lang="en-GB"/>
              <a:pPr/>
              <a:t>33</a:t>
            </a:fld>
            <a:endParaRPr lang="en-GB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The Cell-Coupled Drift Tube Linac</a:t>
            </a:r>
            <a:endParaRPr lang="en-US" sz="3200"/>
          </a:p>
        </p:txBody>
      </p:sp>
      <p:pic>
        <p:nvPicPr>
          <p:cNvPr id="628741" name="Picture 5" descr="ccdtl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4267200" cy="3201988"/>
          </a:xfrm>
          <a:prstGeom prst="rect">
            <a:avLst/>
          </a:prstGeom>
          <a:noFill/>
        </p:spPr>
      </p:pic>
      <p:sp>
        <p:nvSpPr>
          <p:cNvPr id="628742" name="AutoShape 6"/>
          <p:cNvSpPr>
            <a:spLocks/>
          </p:cNvSpPr>
          <p:nvPr/>
        </p:nvSpPr>
        <p:spPr bwMode="auto">
          <a:xfrm>
            <a:off x="5029200" y="1752600"/>
            <a:ext cx="1143000" cy="668288"/>
          </a:xfrm>
          <a:prstGeom prst="borderCallout1">
            <a:avLst>
              <a:gd name="adj1" fmla="val 23079"/>
              <a:gd name="adj2" fmla="val -6667"/>
              <a:gd name="adj3" fmla="val 55769"/>
              <a:gd name="adj4" fmla="val -1175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200" b="0" dirty="0"/>
              <a:t>DTL-like tank (2 drift tubes)</a:t>
            </a:r>
          </a:p>
        </p:txBody>
      </p:sp>
      <p:sp>
        <p:nvSpPr>
          <p:cNvPr id="628743" name="AutoShape 7"/>
          <p:cNvSpPr>
            <a:spLocks/>
          </p:cNvSpPr>
          <p:nvPr/>
        </p:nvSpPr>
        <p:spPr bwMode="auto">
          <a:xfrm>
            <a:off x="4953000" y="3886200"/>
            <a:ext cx="1143000" cy="687388"/>
          </a:xfrm>
          <a:prstGeom prst="borderCallout1">
            <a:avLst>
              <a:gd name="adj1" fmla="val 23079"/>
              <a:gd name="adj2" fmla="val -6667"/>
              <a:gd name="adj3" fmla="val -269231"/>
              <a:gd name="adj4" fmla="val -249167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200" b="0" dirty="0"/>
              <a:t>DTL-like tank (2 drift tubes)</a:t>
            </a:r>
          </a:p>
        </p:txBody>
      </p:sp>
      <p:sp>
        <p:nvSpPr>
          <p:cNvPr id="628744" name="AutoShape 8"/>
          <p:cNvSpPr>
            <a:spLocks/>
          </p:cNvSpPr>
          <p:nvPr/>
        </p:nvSpPr>
        <p:spPr bwMode="auto">
          <a:xfrm>
            <a:off x="5029200" y="2895600"/>
            <a:ext cx="1143000" cy="533400"/>
          </a:xfrm>
          <a:prstGeom prst="borderCallout1">
            <a:avLst>
              <a:gd name="adj1" fmla="val 37500"/>
              <a:gd name="adj2" fmla="val -6667"/>
              <a:gd name="adj3" fmla="val -109375"/>
              <a:gd name="adj4" fmla="val -1825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200" b="0" dirty="0"/>
              <a:t>Coupling cell</a:t>
            </a:r>
          </a:p>
        </p:txBody>
      </p:sp>
      <p:sp>
        <p:nvSpPr>
          <p:cNvPr id="628745" name="Text Box 9"/>
          <p:cNvSpPr txBox="1">
            <a:spLocks noChangeArrowheads="1"/>
          </p:cNvSpPr>
          <p:nvPr/>
        </p:nvSpPr>
        <p:spPr bwMode="auto">
          <a:xfrm>
            <a:off x="6470650" y="1600200"/>
            <a:ext cx="213995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0">
                <a:latin typeface="Times New Roman" pitchFamily="18" charset="0"/>
              </a:rPr>
              <a:t>Series of DTL-like tanks (0-mode), coupled by coupling cells (</a:t>
            </a:r>
            <a:r>
              <a:rPr lang="en-US" sz="1800" b="0">
                <a:latin typeface="Symbol" pitchFamily="18" charset="2"/>
              </a:rPr>
              <a:t>p</a:t>
            </a:r>
            <a:r>
              <a:rPr lang="en-US" sz="1800" b="0">
                <a:latin typeface="Times New Roman" pitchFamily="18" charset="0"/>
              </a:rPr>
              <a:t>/2 mode) </a:t>
            </a:r>
          </a:p>
          <a:p>
            <a:endParaRPr lang="en-US" sz="1800" b="0">
              <a:latin typeface="Times New Roman" pitchFamily="18" charset="0"/>
            </a:endParaRPr>
          </a:p>
          <a:p>
            <a:r>
              <a:rPr lang="en-US" sz="1800" b="0">
                <a:latin typeface="Times New Roman" pitchFamily="18" charset="0"/>
              </a:rPr>
              <a:t>352 MHz, will be used for the CERN Linac4 in the range 40-100 MeV. </a:t>
            </a:r>
          </a:p>
          <a:p>
            <a:endParaRPr lang="en-US" sz="1800" b="0">
              <a:latin typeface="Times New Roman" pitchFamily="18" charset="0"/>
            </a:endParaRPr>
          </a:p>
          <a:p>
            <a:r>
              <a:rPr lang="en-US" sz="1800" b="0">
                <a:latin typeface="Times New Roman" pitchFamily="18" charset="0"/>
              </a:rPr>
              <a:t>Quadrupoles between tanks </a:t>
            </a:r>
            <a:r>
              <a:rPr lang="en-US" sz="1800" b="0">
                <a:latin typeface="Times New Roman" pitchFamily="18" charset="0"/>
                <a:sym typeface="Symbol" pitchFamily="18" charset="2"/>
              </a:rPr>
              <a:t> easier alignment, lower cost than standard DTL</a:t>
            </a:r>
            <a:endParaRPr lang="en-US" sz="1800" b="0">
              <a:latin typeface="Times New Roman" pitchFamily="18" charset="0"/>
            </a:endParaRPr>
          </a:p>
        </p:txBody>
      </p:sp>
      <p:pic>
        <p:nvPicPr>
          <p:cNvPr id="628746" name="Picture 10" descr="WG&amp;CavityAssemb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648200"/>
            <a:ext cx="2895600" cy="1995488"/>
          </a:xfrm>
          <a:prstGeom prst="rect">
            <a:avLst/>
          </a:prstGeom>
          <a:noFill/>
        </p:spPr>
      </p:pic>
      <p:sp>
        <p:nvSpPr>
          <p:cNvPr id="628747" name="AutoShape 11"/>
          <p:cNvSpPr>
            <a:spLocks/>
          </p:cNvSpPr>
          <p:nvPr/>
        </p:nvSpPr>
        <p:spPr bwMode="auto">
          <a:xfrm>
            <a:off x="4210050" y="5589240"/>
            <a:ext cx="1485900" cy="666328"/>
          </a:xfrm>
          <a:prstGeom prst="borderCallout1">
            <a:avLst>
              <a:gd name="adj1" fmla="val 23079"/>
              <a:gd name="adj2" fmla="val -6667"/>
              <a:gd name="adj3" fmla="val -301286"/>
              <a:gd name="adj4" fmla="val -142804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200" b="0" dirty="0"/>
              <a:t>Waveguide input coupler</a:t>
            </a:r>
          </a:p>
        </p:txBody>
      </p:sp>
    </p:spTree>
    <p:extLst>
      <p:ext uri="{BB962C8B-B14F-4D97-AF65-F5344CB8AC3E}">
        <p14:creationId xmlns:p14="http://schemas.microsoft.com/office/powerpoint/2010/main" val="21248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– Cell-coupled DTL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4B2F72-5111-4132-B1DA-339737C8F277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4" name="Picture 31" descr="2009-12-03_Модуль 1 на рам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191000"/>
            <a:ext cx="3347864" cy="2240567"/>
          </a:xfrm>
          <a:prstGeom prst="rect">
            <a:avLst/>
          </a:prstGeom>
          <a:noFill/>
        </p:spPr>
      </p:pic>
      <p:pic>
        <p:nvPicPr>
          <p:cNvPr id="6" name="Picture 33" descr="WG&amp;CavityAssemb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524000"/>
            <a:ext cx="3299601" cy="2172816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Picture 35" descr="CCDTLTank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114800"/>
            <a:ext cx="3455988" cy="240665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28600" y="1295400"/>
            <a:ext cx="5486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/>
              <a:t>50</a:t>
            </a:r>
            <a:r>
              <a:rPr lang="en-US" sz="1600" dirty="0" smtClean="0">
                <a:solidFill>
                  <a:schemeClr val="tx1"/>
                </a:solidFill>
              </a:rPr>
              <a:t>-100 MeV, 7 modules of 3 tanks each.</a:t>
            </a: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>
                <a:solidFill>
                  <a:schemeClr val="tx1"/>
                </a:solidFill>
              </a:rPr>
              <a:t>New design, tested on a prototype (2 tanks, 4 drift tubes) at full RF power (10% duty cycle).</a:t>
            </a:r>
            <a:endParaRPr lang="en-US" sz="16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>
                <a:solidFill>
                  <a:schemeClr val="tx1"/>
                </a:solidFill>
              </a:rPr>
              <a:t>Main features: Focusing by PMQs (2/3) and EMQs (1/3) external to drift tubes. Short t</a:t>
            </a:r>
            <a:r>
              <a:rPr lang="en-US" sz="1600" dirty="0" smtClean="0"/>
              <a:t>anks with 2 drift tubes connected by coupling cells.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/>
              <a:t>Construction started at VNIITF (</a:t>
            </a:r>
            <a:r>
              <a:rPr lang="en-US" sz="1600" dirty="0" err="1" smtClean="0"/>
              <a:t>Snezinsk</a:t>
            </a:r>
            <a:r>
              <a:rPr lang="en-US" sz="1600" dirty="0" smtClean="0"/>
              <a:t>) and BINP (Novosibirsk) in January 2010. </a:t>
            </a: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/>
              <a:t>  </a:t>
            </a:r>
            <a:endParaRPr lang="en-US" sz="1600" dirty="0">
              <a:solidFill>
                <a:schemeClr val="tx1"/>
              </a:solidFill>
            </a:endParaRPr>
          </a:p>
          <a:p>
            <a:pPr marL="800100" lvl="1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6324600"/>
            <a:ext cx="5562600" cy="369332"/>
          </a:xfrm>
          <a:prstGeom prst="rect">
            <a:avLst/>
          </a:prstGeom>
          <a:solidFill>
            <a:srgbClr val="FFFFCC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Structure used for the first time in a particle accelerator !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024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– Pi-Mode Structure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4B2F72-5111-4132-B1DA-339737C8F277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2400" y="1600200"/>
            <a:ext cx="5334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400" dirty="0" smtClean="0"/>
              <a:t>100</a:t>
            </a:r>
            <a:r>
              <a:rPr lang="en-US" sz="1400" dirty="0" smtClean="0">
                <a:solidFill>
                  <a:schemeClr val="tx1"/>
                </a:solidFill>
              </a:rPr>
              <a:t>-160 MeV, 12 tanks of 7 cells each.</a:t>
            </a: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400" dirty="0" smtClean="0"/>
              <a:t>T</a:t>
            </a:r>
            <a:r>
              <a:rPr lang="en-US" sz="1400" dirty="0" smtClean="0">
                <a:solidFill>
                  <a:schemeClr val="tx1"/>
                </a:solidFill>
              </a:rPr>
              <a:t>ank #1 (pre-series) </a:t>
            </a:r>
            <a:r>
              <a:rPr lang="en-US" sz="1400" dirty="0" smtClean="0"/>
              <a:t>completed and RF conditioned to 1.25 times the design voltage. </a:t>
            </a: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400" dirty="0" smtClean="0">
                <a:solidFill>
                  <a:schemeClr val="tx1"/>
                </a:solidFill>
              </a:rPr>
              <a:t>Main features: Focusing by external EMQs, tanks of 7 cells in pi-mode. Full-Cu elements, EB-welded.</a:t>
            </a: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400" dirty="0" smtClean="0"/>
              <a:t>Construction started (2011) in collaboration with </a:t>
            </a:r>
            <a:r>
              <a:rPr lang="en-US" sz="1400" dirty="0" err="1" smtClean="0"/>
              <a:t>Soltan</a:t>
            </a:r>
            <a:r>
              <a:rPr lang="en-US" sz="1400" dirty="0" smtClean="0"/>
              <a:t> Institute (Warsaw) and FZ </a:t>
            </a:r>
            <a:r>
              <a:rPr lang="en-US" sz="1400" dirty="0" err="1" smtClean="0"/>
              <a:t>Julich</a:t>
            </a:r>
            <a:r>
              <a:rPr lang="en-US" sz="1400" dirty="0" smtClean="0"/>
              <a:t>.  </a:t>
            </a:r>
            <a:endParaRPr lang="en-US" sz="1400" dirty="0">
              <a:solidFill>
                <a:schemeClr val="tx1"/>
              </a:solidFill>
            </a:endParaRPr>
          </a:p>
          <a:p>
            <a:pPr marL="800100" lvl="1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295400"/>
            <a:ext cx="32258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556000"/>
            <a:ext cx="1905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3581400"/>
            <a:ext cx="33782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5" descr="PIMS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68326" y="4724400"/>
            <a:ext cx="2775674" cy="21336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0" y="3733800"/>
            <a:ext cx="2522554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152400" y="6324600"/>
            <a:ext cx="6291808" cy="369332"/>
          </a:xfrm>
          <a:prstGeom prst="rect">
            <a:avLst/>
          </a:prstGeom>
          <a:solidFill>
            <a:srgbClr val="FFFFCC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Structure used for the first time in a proton accelerator !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371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12"/>
          <p:cNvGrpSpPr>
            <a:grpSpLocks/>
          </p:cNvGrpSpPr>
          <p:nvPr/>
        </p:nvGrpSpPr>
        <p:grpSpPr bwMode="auto">
          <a:xfrm>
            <a:off x="3505200" y="1295400"/>
            <a:ext cx="5638800" cy="3505200"/>
            <a:chOff x="0" y="1828800"/>
            <a:chExt cx="8991600" cy="5029200"/>
          </a:xfrm>
        </p:grpSpPr>
        <p:pic>
          <p:nvPicPr>
            <p:cNvPr id="14345" name="Picture 1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828800"/>
              <a:ext cx="7132638" cy="5029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Rectangle 11"/>
            <p:cNvSpPr>
              <a:spLocks noChangeArrowheads="1"/>
            </p:cNvSpPr>
            <p:nvPr/>
          </p:nvSpPr>
          <p:spPr bwMode="auto">
            <a:xfrm>
              <a:off x="5410200" y="3048000"/>
              <a:ext cx="3581400" cy="6096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/>
                <a:t>EoT (n=11,12)=3.28 MV/m </a:t>
              </a:r>
            </a:p>
            <a:p>
              <a:pPr algn="ctr"/>
              <a:r>
                <a:rPr lang="en-US" sz="1000">
                  <a:sym typeface="Wingdings" pitchFamily="2" charset="2"/>
                </a:rPr>
                <a:t></a:t>
              </a:r>
              <a:r>
                <a:rPr lang="en-US" sz="1000">
                  <a:latin typeface="Symbol" pitchFamily="18" charset="2"/>
                  <a:sym typeface="Wingdings" pitchFamily="2" charset="2"/>
                </a:rPr>
                <a:t>D</a:t>
              </a:r>
              <a:r>
                <a:rPr lang="en-US" sz="1000">
                  <a:sym typeface="Wingdings" pitchFamily="2" charset="2"/>
                </a:rPr>
                <a:t>E=+1MeV</a:t>
              </a:r>
              <a:endParaRPr lang="en-US" sz="1000"/>
            </a:p>
          </p:txBody>
        </p:sp>
        <p:sp>
          <p:nvSpPr>
            <p:cNvPr id="14347" name="Rectangle 12"/>
            <p:cNvSpPr>
              <a:spLocks noChangeArrowheads="1"/>
            </p:cNvSpPr>
            <p:nvPr/>
          </p:nvSpPr>
          <p:spPr bwMode="auto">
            <a:xfrm>
              <a:off x="5562600" y="4114800"/>
              <a:ext cx="3429000" cy="6096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>
                  <a:latin typeface="Arial Unicode MS" pitchFamily="34" charset="-128"/>
                </a:rPr>
                <a:t>EoT (n=11,12)=2.93 MV/m </a:t>
              </a:r>
            </a:p>
            <a:p>
              <a:pPr algn="ctr"/>
              <a:r>
                <a:rPr lang="en-US" sz="1000">
                  <a:latin typeface="Arial Unicode MS" pitchFamily="34" charset="-128"/>
                  <a:sym typeface="Wingdings" pitchFamily="2" charset="2"/>
                </a:rPr>
                <a:t> nominal E=159.4 MeV</a:t>
              </a:r>
              <a:endParaRPr lang="en-US" sz="1000">
                <a:latin typeface="Arial Unicode MS" pitchFamily="34" charset="-128"/>
              </a:endParaRPr>
            </a:p>
          </p:txBody>
        </p:sp>
        <p:sp>
          <p:nvSpPr>
            <p:cNvPr id="14348" name="Rectangle 13"/>
            <p:cNvSpPr>
              <a:spLocks noChangeArrowheads="1"/>
            </p:cNvSpPr>
            <p:nvPr/>
          </p:nvSpPr>
          <p:spPr bwMode="auto">
            <a:xfrm>
              <a:off x="5562600" y="5181600"/>
              <a:ext cx="3352800" cy="6096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/>
                <a:t>EoT (n=11,12)=2.6 MV/m </a:t>
              </a:r>
            </a:p>
            <a:p>
              <a:pPr algn="ctr"/>
              <a:r>
                <a:rPr lang="en-US" sz="1000">
                  <a:sym typeface="Wingdings" pitchFamily="2" charset="2"/>
                </a:rPr>
                <a:t></a:t>
              </a:r>
              <a:r>
                <a:rPr lang="en-US" sz="1000">
                  <a:latin typeface="Symbol" pitchFamily="18" charset="2"/>
                  <a:sym typeface="Wingdings" pitchFamily="2" charset="2"/>
                </a:rPr>
                <a:t>D</a:t>
              </a:r>
              <a:r>
                <a:rPr lang="en-US" sz="1000">
                  <a:sym typeface="Wingdings" pitchFamily="2" charset="2"/>
                </a:rPr>
                <a:t>E=-1MeV</a:t>
              </a:r>
              <a:endParaRPr lang="en-US" sz="1000"/>
            </a:p>
          </p:txBody>
        </p:sp>
        <p:sp>
          <p:nvSpPr>
            <p:cNvPr id="14349" name="Line 15"/>
            <p:cNvSpPr>
              <a:spLocks noChangeShapeType="1"/>
            </p:cNvSpPr>
            <p:nvPr/>
          </p:nvSpPr>
          <p:spPr bwMode="auto">
            <a:xfrm flipV="1">
              <a:off x="4876800" y="3352800"/>
              <a:ext cx="533400" cy="15240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50" name="Line 16"/>
            <p:cNvSpPr>
              <a:spLocks noChangeShapeType="1"/>
            </p:cNvSpPr>
            <p:nvPr/>
          </p:nvSpPr>
          <p:spPr bwMode="auto">
            <a:xfrm flipV="1">
              <a:off x="4876800" y="4495800"/>
              <a:ext cx="685800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51" name="Line 17"/>
            <p:cNvSpPr>
              <a:spLocks noChangeShapeType="1"/>
            </p:cNvSpPr>
            <p:nvPr/>
          </p:nvSpPr>
          <p:spPr bwMode="auto">
            <a:xfrm>
              <a:off x="4876800" y="5257800"/>
              <a:ext cx="685800" cy="152400"/>
            </a:xfrm>
            <a:prstGeom prst="line">
              <a:avLst/>
            </a:prstGeom>
            <a:noFill/>
            <a:ln w="38100">
              <a:solidFill>
                <a:srgbClr val="6666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4" name="Title 1"/>
          <p:cNvSpPr txBox="1">
            <a:spLocks/>
          </p:cNvSpPr>
          <p:nvPr/>
        </p:nvSpPr>
        <p:spPr>
          <a:xfrm>
            <a:off x="685800" y="301625"/>
            <a:ext cx="7997825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“</a:t>
            </a:r>
            <a:r>
              <a:rPr lang="en-US" sz="3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energy painting” </a:t>
            </a:r>
            <a:r>
              <a:rPr lang="en-US" sz="20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linear energy variation over 10 + 10 µsec (20 turns) to better fit the 100 µsec pulse to the booster bucket , 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35814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0" y="1752600"/>
            <a:ext cx="373380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/>
              <a:t>The field in the last two tanks of the PIMS is linearly increased /decreased from 2.6 to 3.28 MV/m over 20</a:t>
            </a:r>
            <a:r>
              <a:rPr lang="en-US" sz="1600" kern="0" dirty="0">
                <a:solidFill>
                  <a:schemeClr val="tx2"/>
                </a:solidFill>
              </a:rPr>
              <a:t> </a:t>
            </a:r>
            <a:r>
              <a:rPr lang="en-US" sz="1600" kern="0" dirty="0"/>
              <a:t>µsec to </a:t>
            </a:r>
            <a:r>
              <a:rPr lang="en-US" sz="1600" dirty="0"/>
              <a:t>vary the beam energy by </a:t>
            </a:r>
          </a:p>
          <a:p>
            <a:pPr>
              <a:defRPr/>
            </a:pPr>
            <a:r>
              <a:rPr lang="en-US" sz="1600" dirty="0"/>
              <a:t>± 1MeV /160 MeV……</a:t>
            </a:r>
          </a:p>
        </p:txBody>
      </p:sp>
      <p:sp>
        <p:nvSpPr>
          <p:cNvPr id="14342" name="TextBox 16"/>
          <p:cNvSpPr txBox="1">
            <a:spLocks noChangeArrowheads="1"/>
          </p:cNvSpPr>
          <p:nvPr/>
        </p:nvSpPr>
        <p:spPr bwMode="auto">
          <a:xfrm>
            <a:off x="3733800" y="5486400"/>
            <a:ext cx="5105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endParaRPr lang="en-US"/>
          </a:p>
        </p:txBody>
      </p:sp>
      <p:sp>
        <p:nvSpPr>
          <p:cNvPr id="14343" name="TextBox 17"/>
          <p:cNvSpPr txBox="1">
            <a:spLocks noChangeArrowheads="1"/>
          </p:cNvSpPr>
          <p:nvPr/>
        </p:nvSpPr>
        <p:spPr bwMode="auto">
          <a:xfrm>
            <a:off x="3733800" y="4953000"/>
            <a:ext cx="5029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US"/>
              <a:t>….as a results the booster bucket is uniformly filled (up+down) over 20 injection turns.</a:t>
            </a:r>
          </a:p>
        </p:txBody>
      </p:sp>
      <p:cxnSp>
        <p:nvCxnSpPr>
          <p:cNvPr id="14344" name="Elbow Connector 22"/>
          <p:cNvCxnSpPr>
            <a:cxnSpLocks noChangeShapeType="1"/>
          </p:cNvCxnSpPr>
          <p:nvPr/>
        </p:nvCxnSpPr>
        <p:spPr bwMode="auto">
          <a:xfrm rot="16200000" flipH="1">
            <a:off x="2362200" y="3505200"/>
            <a:ext cx="1752600" cy="1447800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67094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dynamics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37</a:t>
            </a:fld>
            <a:endParaRPr lang="en-GB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02607"/>
            <a:ext cx="8820471" cy="4664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20072" y="4797152"/>
            <a:ext cx="3384376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 err="1" smtClean="0"/>
              <a:t>emittance</a:t>
            </a:r>
            <a:r>
              <a:rPr lang="en-GB" dirty="0" smtClean="0"/>
              <a:t> (and current) are determined in the first 10 meters!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160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Focusing field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8450263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304800" y="4953000"/>
            <a:ext cx="8458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altLang="en-US"/>
              <a:t>“Locally” irregular due to extra space for intertank and diagnostic</a:t>
            </a:r>
          </a:p>
          <a:p>
            <a:endParaRPr lang="en-US" altLang="en-US"/>
          </a:p>
          <a:p>
            <a:r>
              <a:rPr lang="en-US" altLang="en-US"/>
              <a:t>Can match current from 30 to 80 mA, nominal is 70mA</a:t>
            </a:r>
          </a:p>
        </p:txBody>
      </p:sp>
    </p:spTree>
    <p:extLst>
      <p:ext uri="{BB962C8B-B14F-4D97-AF65-F5344CB8AC3E}">
        <p14:creationId xmlns:p14="http://schemas.microsoft.com/office/powerpoint/2010/main" val="288332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Accelerating field and phase</a:t>
            </a:r>
          </a:p>
        </p:txBody>
      </p:sp>
      <p:pic>
        <p:nvPicPr>
          <p:cNvPr id="614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1800"/>
            <a:ext cx="45720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25" y="1524000"/>
            <a:ext cx="4524375" cy="275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7650"/>
            <a:ext cx="46482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906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INJECTOR CHAIN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4</a:t>
            </a:fld>
            <a:endParaRPr lang="en-GB"/>
          </a:p>
        </p:txBody>
      </p:sp>
      <p:pic>
        <p:nvPicPr>
          <p:cNvPr id="6" name="Picture 2" descr="http://public-old.web.cern.ch/public-old/Objects/Chapters/AboutCERN/HowStudyPrtcles/CERNAccelComplex/Accelerators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3620"/>
          <a:stretch>
            <a:fillRect/>
          </a:stretch>
        </p:blipFill>
        <p:spPr bwMode="auto">
          <a:xfrm>
            <a:off x="683568" y="1772816"/>
            <a:ext cx="3482521" cy="437356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85184" y="1772816"/>
            <a:ext cx="3343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u="sng" dirty="0" smtClean="0"/>
              <a:t>Linac2 (50 MeV)  </a:t>
            </a:r>
          </a:p>
          <a:p>
            <a:r>
              <a:rPr lang="en-US" sz="1200" b="1" i="1" dirty="0" smtClean="0"/>
              <a:t>160mA , 100 µsec , 1 Hz</a:t>
            </a:r>
            <a:endParaRPr lang="en-US" sz="1200" b="1" i="1" dirty="0"/>
          </a:p>
          <a:p>
            <a:endParaRPr lang="en-US" sz="1200" b="1" i="1" u="sng" dirty="0" smtClean="0"/>
          </a:p>
          <a:p>
            <a:endParaRPr lang="en-US" sz="1200" b="1" i="1" u="sng" dirty="0" smtClean="0"/>
          </a:p>
          <a:p>
            <a:endParaRPr lang="en-US" sz="1200" b="1" i="1" u="sng" dirty="0" smtClean="0"/>
          </a:p>
          <a:p>
            <a:r>
              <a:rPr lang="en-US" sz="1200" b="1" i="1" dirty="0" smtClean="0"/>
              <a:t>↓</a:t>
            </a:r>
          </a:p>
          <a:p>
            <a:r>
              <a:rPr lang="en-US" sz="1200" b="1" i="1" u="sng" dirty="0" smtClean="0"/>
              <a:t>PS Booster (1.4 </a:t>
            </a:r>
            <a:r>
              <a:rPr lang="en-US" sz="1200" b="1" i="1" u="sng" dirty="0" err="1" smtClean="0"/>
              <a:t>GeV</a:t>
            </a:r>
            <a:r>
              <a:rPr lang="en-US" sz="1200" b="1" i="1" u="sng" dirty="0" smtClean="0"/>
              <a:t>) </a:t>
            </a:r>
            <a:r>
              <a:rPr lang="en-US" sz="1200" b="1" i="1" dirty="0" smtClean="0"/>
              <a:t>1972 – radius 25 m </a:t>
            </a:r>
          </a:p>
          <a:p>
            <a:r>
              <a:rPr lang="en-US" sz="1200" b="1" i="1" dirty="0" smtClean="0"/>
              <a:t>4 rings stacked</a:t>
            </a:r>
          </a:p>
          <a:p>
            <a:r>
              <a:rPr lang="en-US" sz="1200" b="1" i="1" dirty="0" smtClean="0"/>
              <a:t>Output energy already upgraded twice</a:t>
            </a:r>
          </a:p>
          <a:p>
            <a:endParaRPr lang="en-US" sz="1200" b="1" i="1" dirty="0" smtClean="0"/>
          </a:p>
          <a:p>
            <a:endParaRPr lang="en-US" sz="1200" b="1" i="1" dirty="0" smtClean="0"/>
          </a:p>
          <a:p>
            <a:endParaRPr lang="en-US" sz="1200" b="1" i="1" dirty="0" smtClean="0"/>
          </a:p>
          <a:p>
            <a:r>
              <a:rPr lang="en-US" sz="1200" b="1" i="1" dirty="0" smtClean="0"/>
              <a:t>↓</a:t>
            </a:r>
          </a:p>
          <a:p>
            <a:r>
              <a:rPr lang="en-US" sz="1200" b="1" i="1" u="sng" dirty="0" smtClean="0"/>
              <a:t>PS (25 </a:t>
            </a:r>
            <a:r>
              <a:rPr lang="en-US" sz="1200" b="1" i="1" u="sng" dirty="0" err="1" smtClean="0"/>
              <a:t>GeV</a:t>
            </a:r>
            <a:r>
              <a:rPr lang="en-US" sz="1200" b="1" i="1" u="sng" dirty="0" smtClean="0"/>
              <a:t>) </a:t>
            </a:r>
            <a:r>
              <a:rPr lang="en-US" sz="1200" b="1" i="1" dirty="0" smtClean="0"/>
              <a:t>1959 – radius 100 m </a:t>
            </a:r>
          </a:p>
          <a:p>
            <a:endParaRPr lang="en-US" sz="1200" b="1" i="1" dirty="0" smtClean="0"/>
          </a:p>
          <a:p>
            <a:endParaRPr lang="en-US" sz="1200" b="1" i="1" dirty="0" smtClean="0"/>
          </a:p>
          <a:p>
            <a:endParaRPr lang="en-US" sz="1200" b="1" i="1" dirty="0" smtClean="0"/>
          </a:p>
          <a:p>
            <a:r>
              <a:rPr lang="en-US" sz="1200" b="1" i="1" dirty="0" smtClean="0"/>
              <a:t>↓</a:t>
            </a:r>
          </a:p>
          <a:p>
            <a:r>
              <a:rPr lang="en-US" sz="1200" b="1" i="1" u="sng" dirty="0" smtClean="0"/>
              <a:t>SPS (450 </a:t>
            </a:r>
            <a:r>
              <a:rPr lang="en-US" sz="1200" b="1" i="1" u="sng" dirty="0" err="1" smtClean="0"/>
              <a:t>GeV</a:t>
            </a:r>
            <a:r>
              <a:rPr lang="en-US" sz="1200" b="1" i="1" u="sng" dirty="0" smtClean="0"/>
              <a:t>) </a:t>
            </a:r>
            <a:r>
              <a:rPr lang="en-US" sz="1200" b="1" i="1" dirty="0" smtClean="0"/>
              <a:t> - 1976 radius 1100 m </a:t>
            </a:r>
          </a:p>
          <a:p>
            <a:endParaRPr lang="en-US" sz="1200" b="1" i="1" dirty="0" smtClean="0"/>
          </a:p>
          <a:p>
            <a:endParaRPr lang="en-US" sz="1200" b="1" i="1" dirty="0" smtClean="0"/>
          </a:p>
          <a:p>
            <a:endParaRPr lang="en-US" sz="1200" b="1" i="1" dirty="0" smtClean="0"/>
          </a:p>
          <a:p>
            <a:r>
              <a:rPr lang="en-US" sz="1200" b="1" i="1" dirty="0" smtClean="0"/>
              <a:t>↓</a:t>
            </a:r>
          </a:p>
          <a:p>
            <a:r>
              <a:rPr lang="en-US" sz="1200" b="1" i="1" dirty="0" smtClean="0"/>
              <a:t>LHC</a:t>
            </a:r>
            <a:endParaRPr lang="en-US" sz="1200" b="1" i="1" dirty="0"/>
          </a:p>
        </p:txBody>
      </p:sp>
      <p:sp>
        <p:nvSpPr>
          <p:cNvPr id="10" name="Left Arrow 9"/>
          <p:cNvSpPr/>
          <p:nvPr/>
        </p:nvSpPr>
        <p:spPr>
          <a:xfrm>
            <a:off x="5940152" y="2132856"/>
            <a:ext cx="2088232" cy="6480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444208" y="2238687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Max Space charge Tune </a:t>
            </a:r>
            <a:r>
              <a:rPr lang="en-GB" sz="1200" dirty="0"/>
              <a:t>S</a:t>
            </a:r>
            <a:r>
              <a:rPr lang="en-GB" sz="1200" dirty="0" smtClean="0"/>
              <a:t>hift reached</a:t>
            </a:r>
            <a:endParaRPr lang="en-GB" sz="1200" dirty="0"/>
          </a:p>
        </p:txBody>
      </p:sp>
      <p:sp>
        <p:nvSpPr>
          <p:cNvPr id="12" name="Left Arrow 11"/>
          <p:cNvSpPr/>
          <p:nvPr/>
        </p:nvSpPr>
        <p:spPr>
          <a:xfrm>
            <a:off x="5956049" y="3384524"/>
            <a:ext cx="2088232" cy="6480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386211" y="3477727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Max Space charge Tune </a:t>
            </a:r>
            <a:r>
              <a:rPr lang="en-GB" sz="1200" dirty="0"/>
              <a:t>S</a:t>
            </a:r>
            <a:r>
              <a:rPr lang="en-GB" sz="1200" dirty="0" smtClean="0"/>
              <a:t>hift reached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9325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413" y="0"/>
            <a:ext cx="5589587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0400"/>
            <a:ext cx="5589588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Box 7"/>
          <p:cNvSpPr txBox="1">
            <a:spLocks noChangeArrowheads="1"/>
          </p:cNvSpPr>
          <p:nvPr/>
        </p:nvSpPr>
        <p:spPr bwMode="auto">
          <a:xfrm>
            <a:off x="5943600" y="3276600"/>
            <a:ext cx="29718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altLang="en-US"/>
              <a:t>Phase advance is smooth</a:t>
            </a:r>
          </a:p>
          <a:p>
            <a:endParaRPr lang="en-US" altLang="en-US"/>
          </a:p>
          <a:p>
            <a:r>
              <a:rPr lang="en-US" altLang="en-US"/>
              <a:t>Ratio long/transv is such as to avoid resonances</a:t>
            </a:r>
          </a:p>
          <a:p>
            <a:endParaRPr lang="en-US" altLang="en-US"/>
          </a:p>
          <a:p>
            <a:r>
              <a:rPr lang="en-US" altLang="en-US"/>
              <a:t>Limit to the max current comes from the longitudinal phase advance</a:t>
            </a:r>
          </a:p>
        </p:txBody>
      </p:sp>
      <p:sp>
        <p:nvSpPr>
          <p:cNvPr id="7173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313613" cy="1143000"/>
          </a:xfrm>
        </p:spPr>
        <p:txBody>
          <a:bodyPr/>
          <a:lstStyle/>
          <a:p>
            <a:r>
              <a:rPr lang="en-US" altLang="en-US" smtClean="0"/>
              <a:t>Phase advance</a:t>
            </a:r>
          </a:p>
        </p:txBody>
      </p:sp>
    </p:spTree>
    <p:extLst>
      <p:ext uri="{BB962C8B-B14F-4D97-AF65-F5344CB8AC3E}">
        <p14:creationId xmlns:p14="http://schemas.microsoft.com/office/powerpoint/2010/main" val="52364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collaborations</a:t>
            </a:r>
            <a:endParaRPr lang="en-GB" dirty="0"/>
          </a:p>
        </p:txBody>
      </p:sp>
      <p:sp>
        <p:nvSpPr>
          <p:cNvPr id="33" name="Content Placeholder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EDE6111-17D0-46EC-97EE-DCEFBC02FF6D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 flipV="1">
            <a:off x="2381224" y="4014790"/>
            <a:ext cx="690578" cy="59530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 flipV="1">
            <a:off x="3595670" y="4110030"/>
            <a:ext cx="71438" cy="571504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 flipV="1">
            <a:off x="4519602" y="4167190"/>
            <a:ext cx="76200" cy="44290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 flipV="1">
            <a:off x="5129202" y="4167190"/>
            <a:ext cx="914400" cy="457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10" descr="MPj036267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0"/>
            <a:ext cx="604806" cy="401105"/>
          </a:xfrm>
          <a:prstGeom prst="rect">
            <a:avLst/>
          </a:prstGeom>
          <a:noFill/>
        </p:spPr>
      </p:pic>
      <p:pic>
        <p:nvPicPr>
          <p:cNvPr id="9" name="Picture 11" descr="EUUN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19" y="4610096"/>
            <a:ext cx="606121" cy="406186"/>
          </a:xfrm>
          <a:prstGeom prst="rect">
            <a:avLst/>
          </a:prstGeom>
          <a:noFill/>
        </p:spPr>
      </p:pic>
      <p:pic>
        <p:nvPicPr>
          <p:cNvPr id="10" name="Picture 12" descr="RUSS0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1487" y="4635282"/>
            <a:ext cx="598913" cy="403434"/>
          </a:xfrm>
          <a:prstGeom prst="rect">
            <a:avLst/>
          </a:prstGeom>
          <a:noFill/>
        </p:spPr>
      </p:pic>
      <p:pic>
        <p:nvPicPr>
          <p:cNvPr id="11" name="Picture 13" descr="INDA0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0"/>
            <a:ext cx="576250" cy="386168"/>
          </a:xfrm>
          <a:prstGeom prst="rect">
            <a:avLst/>
          </a:prstGeom>
          <a:noFill/>
        </p:spPr>
      </p:pic>
      <p:grpSp>
        <p:nvGrpSpPr>
          <p:cNvPr id="12" name="Group 14"/>
          <p:cNvGrpSpPr>
            <a:grpSpLocks noChangeAspect="1"/>
          </p:cNvGrpSpPr>
          <p:nvPr/>
        </p:nvGrpSpPr>
        <p:grpSpPr bwMode="auto">
          <a:xfrm>
            <a:off x="2005002" y="3328990"/>
            <a:ext cx="3910013" cy="1117600"/>
            <a:chOff x="1731" y="1053"/>
            <a:chExt cx="2463" cy="704"/>
          </a:xfrm>
        </p:grpSpPr>
        <p:sp>
          <p:nvSpPr>
            <p:cNvPr id="13" name="AutoShape 15"/>
            <p:cNvSpPr>
              <a:spLocks noChangeAspect="1" noChangeArrowheads="1" noTextEdit="1"/>
            </p:cNvSpPr>
            <p:nvPr/>
          </p:nvSpPr>
          <p:spPr bwMode="auto">
            <a:xfrm>
              <a:off x="1731" y="1053"/>
              <a:ext cx="2463" cy="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1734" y="1283"/>
              <a:ext cx="164" cy="201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731" y="1281"/>
              <a:ext cx="172" cy="20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207"/>
                </a:cxn>
                <a:cxn ang="0">
                  <a:pos x="1" y="207"/>
                </a:cxn>
                <a:cxn ang="0">
                  <a:pos x="1" y="208"/>
                </a:cxn>
                <a:cxn ang="0">
                  <a:pos x="171" y="208"/>
                </a:cxn>
                <a:cxn ang="0">
                  <a:pos x="171" y="207"/>
                </a:cxn>
                <a:cxn ang="0">
                  <a:pos x="172" y="207"/>
                </a:cxn>
                <a:cxn ang="0">
                  <a:pos x="172" y="1"/>
                </a:cxn>
                <a:cxn ang="0">
                  <a:pos x="171" y="1"/>
                </a:cxn>
                <a:cxn ang="0">
                  <a:pos x="171" y="0"/>
                </a:cxn>
                <a:cxn ang="0">
                  <a:pos x="169" y="0"/>
                </a:cxn>
                <a:cxn ang="0">
                  <a:pos x="3" y="0"/>
                </a:cxn>
                <a:cxn ang="0">
                  <a:pos x="5" y="5"/>
                </a:cxn>
                <a:cxn ang="0">
                  <a:pos x="167" y="5"/>
                </a:cxn>
                <a:cxn ang="0">
                  <a:pos x="167" y="203"/>
                </a:cxn>
                <a:cxn ang="0">
                  <a:pos x="5" y="203"/>
                </a:cxn>
                <a:cxn ang="0">
                  <a:pos x="5" y="5"/>
                </a:cxn>
                <a:cxn ang="0">
                  <a:pos x="3" y="0"/>
                </a:cxn>
              </a:cxnLst>
              <a:rect l="0" t="0" r="r" b="b"/>
              <a:pathLst>
                <a:path w="172" h="208">
                  <a:moveTo>
                    <a:pt x="3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07"/>
                  </a:lnTo>
                  <a:lnTo>
                    <a:pt x="1" y="207"/>
                  </a:lnTo>
                  <a:lnTo>
                    <a:pt x="1" y="208"/>
                  </a:lnTo>
                  <a:lnTo>
                    <a:pt x="171" y="208"/>
                  </a:lnTo>
                  <a:lnTo>
                    <a:pt x="171" y="207"/>
                  </a:lnTo>
                  <a:lnTo>
                    <a:pt x="172" y="207"/>
                  </a:lnTo>
                  <a:lnTo>
                    <a:pt x="172" y="1"/>
                  </a:lnTo>
                  <a:lnTo>
                    <a:pt x="171" y="1"/>
                  </a:lnTo>
                  <a:lnTo>
                    <a:pt x="171" y="0"/>
                  </a:lnTo>
                  <a:lnTo>
                    <a:pt x="169" y="0"/>
                  </a:lnTo>
                  <a:lnTo>
                    <a:pt x="3" y="0"/>
                  </a:lnTo>
                  <a:lnTo>
                    <a:pt x="5" y="5"/>
                  </a:lnTo>
                  <a:lnTo>
                    <a:pt x="167" y="5"/>
                  </a:lnTo>
                  <a:lnTo>
                    <a:pt x="167" y="203"/>
                  </a:lnTo>
                  <a:lnTo>
                    <a:pt x="5" y="203"/>
                  </a:lnTo>
                  <a:lnTo>
                    <a:pt x="5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1740" y="1311"/>
              <a:ext cx="8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800">
                  <a:solidFill>
                    <a:srgbClr val="000000"/>
                  </a:solidFill>
                  <a:latin typeface="Times New Roman" pitchFamily="18" charset="0"/>
                </a:rPr>
                <a:t>   </a:t>
              </a:r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1826" y="1311"/>
              <a:ext cx="2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800">
                  <a:solidFill>
                    <a:srgbClr val="000000"/>
                  </a:solidFill>
                  <a:latin typeface="Times New Roman" pitchFamily="18" charset="0"/>
                </a:rPr>
                <a:t>-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1740" y="1387"/>
              <a:ext cx="14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source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2096" y="1281"/>
              <a:ext cx="223" cy="201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094" y="1278"/>
              <a:ext cx="230" cy="2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209"/>
                </a:cxn>
                <a:cxn ang="0">
                  <a:pos x="1" y="209"/>
                </a:cxn>
                <a:cxn ang="0">
                  <a:pos x="1" y="210"/>
                </a:cxn>
                <a:cxn ang="0">
                  <a:pos x="229" y="210"/>
                </a:cxn>
                <a:cxn ang="0">
                  <a:pos x="229" y="209"/>
                </a:cxn>
                <a:cxn ang="0">
                  <a:pos x="230" y="209"/>
                </a:cxn>
                <a:cxn ang="0">
                  <a:pos x="230" y="1"/>
                </a:cxn>
                <a:cxn ang="0">
                  <a:pos x="229" y="1"/>
                </a:cxn>
                <a:cxn ang="0">
                  <a:pos x="229" y="0"/>
                </a:cxn>
                <a:cxn ang="0">
                  <a:pos x="228" y="0"/>
                </a:cxn>
                <a:cxn ang="0">
                  <a:pos x="2" y="0"/>
                </a:cxn>
                <a:cxn ang="0">
                  <a:pos x="5" y="5"/>
                </a:cxn>
                <a:cxn ang="0">
                  <a:pos x="225" y="5"/>
                </a:cxn>
                <a:cxn ang="0">
                  <a:pos x="225" y="204"/>
                </a:cxn>
                <a:cxn ang="0">
                  <a:pos x="5" y="204"/>
                </a:cxn>
                <a:cxn ang="0">
                  <a:pos x="5" y="5"/>
                </a:cxn>
                <a:cxn ang="0">
                  <a:pos x="2" y="0"/>
                </a:cxn>
              </a:cxnLst>
              <a:rect l="0" t="0" r="r" b="b"/>
              <a:pathLst>
                <a:path w="230" h="210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09"/>
                  </a:lnTo>
                  <a:lnTo>
                    <a:pt x="1" y="209"/>
                  </a:lnTo>
                  <a:lnTo>
                    <a:pt x="1" y="210"/>
                  </a:lnTo>
                  <a:lnTo>
                    <a:pt x="229" y="210"/>
                  </a:lnTo>
                  <a:lnTo>
                    <a:pt x="229" y="209"/>
                  </a:lnTo>
                  <a:lnTo>
                    <a:pt x="230" y="209"/>
                  </a:lnTo>
                  <a:lnTo>
                    <a:pt x="230" y="1"/>
                  </a:lnTo>
                  <a:lnTo>
                    <a:pt x="229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" y="0"/>
                  </a:lnTo>
                  <a:lnTo>
                    <a:pt x="5" y="5"/>
                  </a:lnTo>
                  <a:lnTo>
                    <a:pt x="225" y="5"/>
                  </a:lnTo>
                  <a:lnTo>
                    <a:pt x="225" y="204"/>
                  </a:lnTo>
                  <a:lnTo>
                    <a:pt x="5" y="204"/>
                  </a:lnTo>
                  <a:lnTo>
                    <a:pt x="5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2112" y="1327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RFQ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2655" y="1281"/>
              <a:ext cx="324" cy="201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2653" y="1278"/>
              <a:ext cx="331" cy="2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209"/>
                </a:cxn>
                <a:cxn ang="0">
                  <a:pos x="1" y="209"/>
                </a:cxn>
                <a:cxn ang="0">
                  <a:pos x="1" y="210"/>
                </a:cxn>
                <a:cxn ang="0">
                  <a:pos x="329" y="210"/>
                </a:cxn>
                <a:cxn ang="0">
                  <a:pos x="329" y="209"/>
                </a:cxn>
                <a:cxn ang="0">
                  <a:pos x="331" y="209"/>
                </a:cxn>
                <a:cxn ang="0">
                  <a:pos x="331" y="1"/>
                </a:cxn>
                <a:cxn ang="0">
                  <a:pos x="329" y="1"/>
                </a:cxn>
                <a:cxn ang="0">
                  <a:pos x="329" y="0"/>
                </a:cxn>
                <a:cxn ang="0">
                  <a:pos x="328" y="0"/>
                </a:cxn>
                <a:cxn ang="0">
                  <a:pos x="2" y="0"/>
                </a:cxn>
                <a:cxn ang="0">
                  <a:pos x="5" y="5"/>
                </a:cxn>
                <a:cxn ang="0">
                  <a:pos x="326" y="5"/>
                </a:cxn>
                <a:cxn ang="0">
                  <a:pos x="326" y="204"/>
                </a:cxn>
                <a:cxn ang="0">
                  <a:pos x="5" y="204"/>
                </a:cxn>
                <a:cxn ang="0">
                  <a:pos x="5" y="5"/>
                </a:cxn>
                <a:cxn ang="0">
                  <a:pos x="2" y="0"/>
                </a:cxn>
              </a:cxnLst>
              <a:rect l="0" t="0" r="r" b="b"/>
              <a:pathLst>
                <a:path w="331" h="210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09"/>
                  </a:lnTo>
                  <a:lnTo>
                    <a:pt x="1" y="209"/>
                  </a:lnTo>
                  <a:lnTo>
                    <a:pt x="1" y="210"/>
                  </a:lnTo>
                  <a:lnTo>
                    <a:pt x="329" y="210"/>
                  </a:lnTo>
                  <a:lnTo>
                    <a:pt x="329" y="209"/>
                  </a:lnTo>
                  <a:lnTo>
                    <a:pt x="331" y="209"/>
                  </a:lnTo>
                  <a:lnTo>
                    <a:pt x="331" y="1"/>
                  </a:lnTo>
                  <a:lnTo>
                    <a:pt x="329" y="1"/>
                  </a:lnTo>
                  <a:lnTo>
                    <a:pt x="329" y="0"/>
                  </a:lnTo>
                  <a:lnTo>
                    <a:pt x="328" y="0"/>
                  </a:lnTo>
                  <a:lnTo>
                    <a:pt x="2" y="0"/>
                  </a:lnTo>
                  <a:lnTo>
                    <a:pt x="5" y="5"/>
                  </a:lnTo>
                  <a:lnTo>
                    <a:pt x="326" y="5"/>
                  </a:lnTo>
                  <a:lnTo>
                    <a:pt x="326" y="204"/>
                  </a:lnTo>
                  <a:lnTo>
                    <a:pt x="5" y="204"/>
                  </a:lnTo>
                  <a:lnTo>
                    <a:pt x="5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2683" y="1327"/>
              <a:ext cx="21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DTL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627" y="1379"/>
              <a:ext cx="26" cy="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1" y="5"/>
                </a:cxn>
                <a:cxn ang="0">
                  <a:pos x="3" y="5"/>
                </a:cxn>
                <a:cxn ang="0">
                  <a:pos x="23" y="7"/>
                </a:cxn>
                <a:cxn ang="0">
                  <a:pos x="24" y="7"/>
                </a:cxn>
                <a:cxn ang="0">
                  <a:pos x="26" y="5"/>
                </a:cxn>
                <a:cxn ang="0">
                  <a:pos x="26" y="2"/>
                </a:cxn>
                <a:cxn ang="0">
                  <a:pos x="24" y="1"/>
                </a:cxn>
                <a:cxn ang="0">
                  <a:pos x="23" y="1"/>
                </a:cxn>
                <a:cxn ang="0">
                  <a:pos x="3" y="0"/>
                </a:cxn>
              </a:cxnLst>
              <a:rect l="0" t="0" r="r" b="b"/>
              <a:pathLst>
                <a:path w="26" h="7">
                  <a:moveTo>
                    <a:pt x="3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3" y="5"/>
                  </a:lnTo>
                  <a:lnTo>
                    <a:pt x="23" y="7"/>
                  </a:lnTo>
                  <a:lnTo>
                    <a:pt x="24" y="7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1833" y="1053"/>
              <a:ext cx="2155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000" dirty="0">
                  <a:solidFill>
                    <a:srgbClr val="000000"/>
                  </a:solidFill>
                  <a:latin typeface="Times New Roman" pitchFamily="18" charset="0"/>
                </a:rPr>
                <a:t>45 keV             3 MeV               50 MeV      </a:t>
              </a: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</a:rPr>
                <a:t>100 </a:t>
              </a:r>
              <a:r>
                <a:rPr lang="en-US" sz="1000" dirty="0">
                  <a:solidFill>
                    <a:srgbClr val="000000"/>
                  </a:solidFill>
                  <a:latin typeface="Times New Roman" pitchFamily="18" charset="0"/>
                </a:rPr>
                <a:t>MeV      160 MeV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922" y="1162"/>
              <a:ext cx="8" cy="139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8" y="3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137"/>
                </a:cxn>
                <a:cxn ang="0">
                  <a:pos x="1" y="137"/>
                </a:cxn>
                <a:cxn ang="0">
                  <a:pos x="2" y="139"/>
                </a:cxn>
                <a:cxn ang="0">
                  <a:pos x="6" y="139"/>
                </a:cxn>
                <a:cxn ang="0">
                  <a:pos x="6" y="137"/>
                </a:cxn>
                <a:cxn ang="0">
                  <a:pos x="8" y="137"/>
                </a:cxn>
                <a:cxn ang="0">
                  <a:pos x="8" y="134"/>
                </a:cxn>
                <a:cxn ang="0">
                  <a:pos x="8" y="5"/>
                </a:cxn>
              </a:cxnLst>
              <a:rect l="0" t="0" r="r" b="b"/>
              <a:pathLst>
                <a:path w="8" h="139">
                  <a:moveTo>
                    <a:pt x="8" y="5"/>
                  </a:moveTo>
                  <a:lnTo>
                    <a:pt x="8" y="3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137"/>
                  </a:lnTo>
                  <a:lnTo>
                    <a:pt x="1" y="137"/>
                  </a:lnTo>
                  <a:lnTo>
                    <a:pt x="2" y="139"/>
                  </a:lnTo>
                  <a:lnTo>
                    <a:pt x="6" y="139"/>
                  </a:lnTo>
                  <a:lnTo>
                    <a:pt x="6" y="137"/>
                  </a:lnTo>
                  <a:lnTo>
                    <a:pt x="8" y="137"/>
                  </a:lnTo>
                  <a:lnTo>
                    <a:pt x="8" y="134"/>
                  </a:lnTo>
                  <a:lnTo>
                    <a:pt x="8" y="5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1910" y="1260"/>
              <a:ext cx="32" cy="3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6" y="36"/>
                </a:cxn>
                <a:cxn ang="0">
                  <a:pos x="0" y="0"/>
                </a:cxn>
                <a:cxn ang="0">
                  <a:pos x="32" y="0"/>
                </a:cxn>
              </a:cxnLst>
              <a:rect l="0" t="0" r="r" b="b"/>
              <a:pathLst>
                <a:path w="32" h="36">
                  <a:moveTo>
                    <a:pt x="32" y="0"/>
                  </a:moveTo>
                  <a:lnTo>
                    <a:pt x="16" y="36"/>
                  </a:lnTo>
                  <a:lnTo>
                    <a:pt x="0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1907" y="1256"/>
              <a:ext cx="39" cy="45"/>
            </a:xfrm>
            <a:custGeom>
              <a:avLst/>
              <a:gdLst/>
              <a:ahLst/>
              <a:cxnLst>
                <a:cxn ang="0">
                  <a:pos x="29" y="9"/>
                </a:cxn>
                <a:cxn ang="0">
                  <a:pos x="19" y="30"/>
                </a:cxn>
                <a:cxn ang="0">
                  <a:pos x="10" y="9"/>
                </a:cxn>
                <a:cxn ang="0">
                  <a:pos x="29" y="9"/>
                </a:cxn>
                <a:cxn ang="0">
                  <a:pos x="3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5" y="42"/>
                </a:cxn>
                <a:cxn ang="0">
                  <a:pos x="15" y="43"/>
                </a:cxn>
                <a:cxn ang="0">
                  <a:pos x="16" y="43"/>
                </a:cxn>
                <a:cxn ang="0">
                  <a:pos x="17" y="45"/>
                </a:cxn>
                <a:cxn ang="0">
                  <a:pos x="21" y="45"/>
                </a:cxn>
                <a:cxn ang="0">
                  <a:pos x="21" y="43"/>
                </a:cxn>
                <a:cxn ang="0">
                  <a:pos x="23" y="42"/>
                </a:cxn>
                <a:cxn ang="0">
                  <a:pos x="39" y="6"/>
                </a:cxn>
                <a:cxn ang="0">
                  <a:pos x="39" y="3"/>
                </a:cxn>
                <a:cxn ang="0">
                  <a:pos x="38" y="2"/>
                </a:cxn>
                <a:cxn ang="0">
                  <a:pos x="38" y="0"/>
                </a:cxn>
                <a:cxn ang="0">
                  <a:pos x="35" y="0"/>
                </a:cxn>
                <a:cxn ang="0">
                  <a:pos x="29" y="9"/>
                </a:cxn>
              </a:cxnLst>
              <a:rect l="0" t="0" r="r" b="b"/>
              <a:pathLst>
                <a:path w="39" h="45">
                  <a:moveTo>
                    <a:pt x="29" y="9"/>
                  </a:moveTo>
                  <a:lnTo>
                    <a:pt x="19" y="30"/>
                  </a:lnTo>
                  <a:lnTo>
                    <a:pt x="10" y="9"/>
                  </a:lnTo>
                  <a:lnTo>
                    <a:pt x="29" y="9"/>
                  </a:lnTo>
                  <a:lnTo>
                    <a:pt x="3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15" y="42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7" y="45"/>
                  </a:lnTo>
                  <a:lnTo>
                    <a:pt x="21" y="45"/>
                  </a:lnTo>
                  <a:lnTo>
                    <a:pt x="21" y="43"/>
                  </a:lnTo>
                  <a:lnTo>
                    <a:pt x="23" y="42"/>
                  </a:lnTo>
                  <a:lnTo>
                    <a:pt x="39" y="6"/>
                  </a:lnTo>
                  <a:lnTo>
                    <a:pt x="39" y="3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9" y="9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Rectangle 37"/>
            <p:cNvSpPr>
              <a:spLocks noChangeArrowheads="1"/>
            </p:cNvSpPr>
            <p:nvPr/>
          </p:nvSpPr>
          <p:spPr bwMode="auto">
            <a:xfrm>
              <a:off x="2337" y="1350"/>
              <a:ext cx="293" cy="82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2334" y="1347"/>
              <a:ext cx="301" cy="9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89"/>
                </a:cxn>
                <a:cxn ang="0">
                  <a:pos x="2" y="89"/>
                </a:cxn>
                <a:cxn ang="0">
                  <a:pos x="2" y="91"/>
                </a:cxn>
                <a:cxn ang="0">
                  <a:pos x="300" y="91"/>
                </a:cxn>
                <a:cxn ang="0">
                  <a:pos x="300" y="89"/>
                </a:cxn>
                <a:cxn ang="0">
                  <a:pos x="301" y="89"/>
                </a:cxn>
                <a:cxn ang="0">
                  <a:pos x="301" y="1"/>
                </a:cxn>
                <a:cxn ang="0">
                  <a:pos x="300" y="1"/>
                </a:cxn>
                <a:cxn ang="0">
                  <a:pos x="300" y="0"/>
                </a:cxn>
                <a:cxn ang="0">
                  <a:pos x="298" y="0"/>
                </a:cxn>
                <a:cxn ang="0">
                  <a:pos x="3" y="0"/>
                </a:cxn>
                <a:cxn ang="0">
                  <a:pos x="5" y="6"/>
                </a:cxn>
                <a:cxn ang="0">
                  <a:pos x="296" y="6"/>
                </a:cxn>
                <a:cxn ang="0">
                  <a:pos x="296" y="85"/>
                </a:cxn>
                <a:cxn ang="0">
                  <a:pos x="5" y="85"/>
                </a:cxn>
                <a:cxn ang="0">
                  <a:pos x="5" y="6"/>
                </a:cxn>
                <a:cxn ang="0">
                  <a:pos x="3" y="0"/>
                </a:cxn>
              </a:cxnLst>
              <a:rect l="0" t="0" r="r" b="b"/>
              <a:pathLst>
                <a:path w="301" h="91">
                  <a:moveTo>
                    <a:pt x="3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89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300" y="91"/>
                  </a:lnTo>
                  <a:lnTo>
                    <a:pt x="300" y="89"/>
                  </a:lnTo>
                  <a:lnTo>
                    <a:pt x="301" y="89"/>
                  </a:lnTo>
                  <a:lnTo>
                    <a:pt x="301" y="1"/>
                  </a:lnTo>
                  <a:lnTo>
                    <a:pt x="300" y="1"/>
                  </a:lnTo>
                  <a:lnTo>
                    <a:pt x="300" y="0"/>
                  </a:lnTo>
                  <a:lnTo>
                    <a:pt x="298" y="0"/>
                  </a:lnTo>
                  <a:lnTo>
                    <a:pt x="3" y="0"/>
                  </a:lnTo>
                  <a:lnTo>
                    <a:pt x="5" y="6"/>
                  </a:lnTo>
                  <a:lnTo>
                    <a:pt x="296" y="6"/>
                  </a:lnTo>
                  <a:lnTo>
                    <a:pt x="296" y="85"/>
                  </a:lnTo>
                  <a:lnTo>
                    <a:pt x="5" y="85"/>
                  </a:lnTo>
                  <a:lnTo>
                    <a:pt x="5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2342" y="1353"/>
              <a:ext cx="28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chopper line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2318" y="1384"/>
              <a:ext cx="19" cy="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1" y="5"/>
                </a:cxn>
                <a:cxn ang="0">
                  <a:pos x="1" y="6"/>
                </a:cxn>
                <a:cxn ang="0">
                  <a:pos x="18" y="6"/>
                </a:cxn>
                <a:cxn ang="0">
                  <a:pos x="18" y="5"/>
                </a:cxn>
                <a:cxn ang="0">
                  <a:pos x="19" y="5"/>
                </a:cxn>
                <a:cxn ang="0">
                  <a:pos x="19" y="2"/>
                </a:cxn>
                <a:cxn ang="0">
                  <a:pos x="18" y="2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2" y="0"/>
                </a:cxn>
              </a:cxnLst>
              <a:rect l="0" t="0" r="r" b="b"/>
              <a:pathLst>
                <a:path w="19" h="6">
                  <a:moveTo>
                    <a:pt x="2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18" y="6"/>
                  </a:lnTo>
                  <a:lnTo>
                    <a:pt x="18" y="5"/>
                  </a:lnTo>
                  <a:lnTo>
                    <a:pt x="19" y="5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Rectangle 41"/>
            <p:cNvSpPr>
              <a:spLocks noChangeArrowheads="1"/>
            </p:cNvSpPr>
            <p:nvPr/>
          </p:nvSpPr>
          <p:spPr bwMode="auto">
            <a:xfrm>
              <a:off x="3713" y="1350"/>
              <a:ext cx="472" cy="69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3711" y="1347"/>
              <a:ext cx="479" cy="7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76"/>
                </a:cxn>
                <a:cxn ang="0">
                  <a:pos x="1" y="76"/>
                </a:cxn>
                <a:cxn ang="0">
                  <a:pos x="1" y="78"/>
                </a:cxn>
                <a:cxn ang="0">
                  <a:pos x="478" y="78"/>
                </a:cxn>
                <a:cxn ang="0">
                  <a:pos x="478" y="76"/>
                </a:cxn>
                <a:cxn ang="0">
                  <a:pos x="479" y="76"/>
                </a:cxn>
                <a:cxn ang="0">
                  <a:pos x="479" y="1"/>
                </a:cxn>
                <a:cxn ang="0">
                  <a:pos x="478" y="1"/>
                </a:cxn>
                <a:cxn ang="0">
                  <a:pos x="478" y="0"/>
                </a:cxn>
                <a:cxn ang="0">
                  <a:pos x="477" y="0"/>
                </a:cxn>
                <a:cxn ang="0">
                  <a:pos x="2" y="0"/>
                </a:cxn>
                <a:cxn ang="0">
                  <a:pos x="5" y="6"/>
                </a:cxn>
                <a:cxn ang="0">
                  <a:pos x="474" y="6"/>
                </a:cxn>
                <a:cxn ang="0">
                  <a:pos x="474" y="72"/>
                </a:cxn>
                <a:cxn ang="0">
                  <a:pos x="5" y="72"/>
                </a:cxn>
                <a:cxn ang="0">
                  <a:pos x="5" y="6"/>
                </a:cxn>
                <a:cxn ang="0">
                  <a:pos x="2" y="0"/>
                </a:cxn>
              </a:cxnLst>
              <a:rect l="0" t="0" r="r" b="b"/>
              <a:pathLst>
                <a:path w="479" h="78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76"/>
                  </a:lnTo>
                  <a:lnTo>
                    <a:pt x="1" y="76"/>
                  </a:lnTo>
                  <a:lnTo>
                    <a:pt x="1" y="78"/>
                  </a:lnTo>
                  <a:lnTo>
                    <a:pt x="478" y="78"/>
                  </a:lnTo>
                  <a:lnTo>
                    <a:pt x="478" y="76"/>
                  </a:lnTo>
                  <a:lnTo>
                    <a:pt x="479" y="76"/>
                  </a:lnTo>
                  <a:lnTo>
                    <a:pt x="479" y="1"/>
                  </a:lnTo>
                  <a:lnTo>
                    <a:pt x="478" y="1"/>
                  </a:lnTo>
                  <a:lnTo>
                    <a:pt x="478" y="0"/>
                  </a:lnTo>
                  <a:lnTo>
                    <a:pt x="477" y="0"/>
                  </a:lnTo>
                  <a:lnTo>
                    <a:pt x="2" y="0"/>
                  </a:lnTo>
                  <a:lnTo>
                    <a:pt x="5" y="6"/>
                  </a:lnTo>
                  <a:lnTo>
                    <a:pt x="474" y="6"/>
                  </a:lnTo>
                  <a:lnTo>
                    <a:pt x="474" y="72"/>
                  </a:lnTo>
                  <a:lnTo>
                    <a:pt x="5" y="72"/>
                  </a:lnTo>
                  <a:lnTo>
                    <a:pt x="5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896" y="1384"/>
              <a:ext cx="25" cy="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2" y="5"/>
                </a:cxn>
                <a:cxn ang="0">
                  <a:pos x="2" y="6"/>
                </a:cxn>
                <a:cxn ang="0">
                  <a:pos x="23" y="6"/>
                </a:cxn>
                <a:cxn ang="0">
                  <a:pos x="23" y="5"/>
                </a:cxn>
                <a:cxn ang="0">
                  <a:pos x="25" y="5"/>
                </a:cxn>
                <a:cxn ang="0">
                  <a:pos x="25" y="2"/>
                </a:cxn>
                <a:cxn ang="0">
                  <a:pos x="23" y="2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3" y="0"/>
                </a:cxn>
              </a:cxnLst>
              <a:rect l="0" t="0" r="r" b="b"/>
              <a:pathLst>
                <a:path w="25" h="6">
                  <a:moveTo>
                    <a:pt x="3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23" y="6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Rectangle 44"/>
            <p:cNvSpPr>
              <a:spLocks noChangeArrowheads="1"/>
            </p:cNvSpPr>
            <p:nvPr/>
          </p:nvSpPr>
          <p:spPr bwMode="auto">
            <a:xfrm>
              <a:off x="3012" y="1282"/>
              <a:ext cx="323" cy="202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3009" y="1279"/>
              <a:ext cx="331" cy="21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209"/>
                </a:cxn>
                <a:cxn ang="0">
                  <a:pos x="1" y="209"/>
                </a:cxn>
                <a:cxn ang="0">
                  <a:pos x="1" y="210"/>
                </a:cxn>
                <a:cxn ang="0">
                  <a:pos x="330" y="210"/>
                </a:cxn>
                <a:cxn ang="0">
                  <a:pos x="330" y="209"/>
                </a:cxn>
                <a:cxn ang="0">
                  <a:pos x="331" y="209"/>
                </a:cxn>
                <a:cxn ang="0">
                  <a:pos x="331" y="2"/>
                </a:cxn>
                <a:cxn ang="0">
                  <a:pos x="330" y="2"/>
                </a:cxn>
                <a:cxn ang="0">
                  <a:pos x="330" y="0"/>
                </a:cxn>
                <a:cxn ang="0">
                  <a:pos x="329" y="0"/>
                </a:cxn>
                <a:cxn ang="0">
                  <a:pos x="3" y="0"/>
                </a:cxn>
                <a:cxn ang="0">
                  <a:pos x="5" y="6"/>
                </a:cxn>
                <a:cxn ang="0">
                  <a:pos x="326" y="6"/>
                </a:cxn>
                <a:cxn ang="0">
                  <a:pos x="326" y="205"/>
                </a:cxn>
                <a:cxn ang="0">
                  <a:pos x="5" y="205"/>
                </a:cxn>
                <a:cxn ang="0">
                  <a:pos x="5" y="6"/>
                </a:cxn>
                <a:cxn ang="0">
                  <a:pos x="3" y="0"/>
                </a:cxn>
              </a:cxnLst>
              <a:rect l="0" t="0" r="r" b="b"/>
              <a:pathLst>
                <a:path w="331" h="210">
                  <a:moveTo>
                    <a:pt x="3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09"/>
                  </a:lnTo>
                  <a:lnTo>
                    <a:pt x="1" y="209"/>
                  </a:lnTo>
                  <a:lnTo>
                    <a:pt x="1" y="210"/>
                  </a:lnTo>
                  <a:lnTo>
                    <a:pt x="330" y="210"/>
                  </a:lnTo>
                  <a:lnTo>
                    <a:pt x="330" y="209"/>
                  </a:lnTo>
                  <a:lnTo>
                    <a:pt x="331" y="209"/>
                  </a:lnTo>
                  <a:lnTo>
                    <a:pt x="331" y="2"/>
                  </a:lnTo>
                  <a:lnTo>
                    <a:pt x="330" y="2"/>
                  </a:lnTo>
                  <a:lnTo>
                    <a:pt x="330" y="0"/>
                  </a:lnTo>
                  <a:lnTo>
                    <a:pt x="329" y="0"/>
                  </a:lnTo>
                  <a:lnTo>
                    <a:pt x="3" y="0"/>
                  </a:lnTo>
                  <a:lnTo>
                    <a:pt x="5" y="6"/>
                  </a:lnTo>
                  <a:lnTo>
                    <a:pt x="326" y="6"/>
                  </a:lnTo>
                  <a:lnTo>
                    <a:pt x="326" y="205"/>
                  </a:lnTo>
                  <a:lnTo>
                    <a:pt x="5" y="205"/>
                  </a:lnTo>
                  <a:lnTo>
                    <a:pt x="5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Rectangle 46"/>
            <p:cNvSpPr>
              <a:spLocks noChangeArrowheads="1"/>
            </p:cNvSpPr>
            <p:nvPr/>
          </p:nvSpPr>
          <p:spPr bwMode="auto">
            <a:xfrm>
              <a:off x="3000" y="1325"/>
              <a:ext cx="34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CCDTL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45" name="Rectangle 47"/>
            <p:cNvSpPr>
              <a:spLocks noChangeArrowheads="1"/>
            </p:cNvSpPr>
            <p:nvPr/>
          </p:nvSpPr>
          <p:spPr bwMode="auto">
            <a:xfrm>
              <a:off x="3364" y="1282"/>
              <a:ext cx="324" cy="202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3362" y="1279"/>
              <a:ext cx="331" cy="2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209"/>
                </a:cxn>
                <a:cxn ang="0">
                  <a:pos x="1" y="209"/>
                </a:cxn>
                <a:cxn ang="0">
                  <a:pos x="1" y="210"/>
                </a:cxn>
                <a:cxn ang="0">
                  <a:pos x="329" y="210"/>
                </a:cxn>
                <a:cxn ang="0">
                  <a:pos x="329" y="209"/>
                </a:cxn>
                <a:cxn ang="0">
                  <a:pos x="331" y="209"/>
                </a:cxn>
                <a:cxn ang="0">
                  <a:pos x="331" y="2"/>
                </a:cxn>
                <a:cxn ang="0">
                  <a:pos x="329" y="2"/>
                </a:cxn>
                <a:cxn ang="0">
                  <a:pos x="329" y="0"/>
                </a:cxn>
                <a:cxn ang="0">
                  <a:pos x="328" y="0"/>
                </a:cxn>
                <a:cxn ang="0">
                  <a:pos x="2" y="0"/>
                </a:cxn>
                <a:cxn ang="0">
                  <a:pos x="5" y="6"/>
                </a:cxn>
                <a:cxn ang="0">
                  <a:pos x="326" y="6"/>
                </a:cxn>
                <a:cxn ang="0">
                  <a:pos x="326" y="205"/>
                </a:cxn>
                <a:cxn ang="0">
                  <a:pos x="5" y="205"/>
                </a:cxn>
                <a:cxn ang="0">
                  <a:pos x="5" y="6"/>
                </a:cxn>
                <a:cxn ang="0">
                  <a:pos x="2" y="0"/>
                </a:cxn>
              </a:cxnLst>
              <a:rect l="0" t="0" r="r" b="b"/>
              <a:pathLst>
                <a:path w="331" h="210">
                  <a:moveTo>
                    <a:pt x="2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09"/>
                  </a:lnTo>
                  <a:lnTo>
                    <a:pt x="1" y="209"/>
                  </a:lnTo>
                  <a:lnTo>
                    <a:pt x="1" y="210"/>
                  </a:lnTo>
                  <a:lnTo>
                    <a:pt x="329" y="210"/>
                  </a:lnTo>
                  <a:lnTo>
                    <a:pt x="329" y="209"/>
                  </a:lnTo>
                  <a:lnTo>
                    <a:pt x="331" y="209"/>
                  </a:lnTo>
                  <a:lnTo>
                    <a:pt x="331" y="2"/>
                  </a:lnTo>
                  <a:lnTo>
                    <a:pt x="329" y="2"/>
                  </a:lnTo>
                  <a:lnTo>
                    <a:pt x="329" y="0"/>
                  </a:lnTo>
                  <a:lnTo>
                    <a:pt x="328" y="0"/>
                  </a:lnTo>
                  <a:lnTo>
                    <a:pt x="2" y="0"/>
                  </a:lnTo>
                  <a:lnTo>
                    <a:pt x="5" y="6"/>
                  </a:lnTo>
                  <a:lnTo>
                    <a:pt x="326" y="6"/>
                  </a:lnTo>
                  <a:lnTo>
                    <a:pt x="326" y="205"/>
                  </a:lnTo>
                  <a:lnTo>
                    <a:pt x="5" y="205"/>
                  </a:lnTo>
                  <a:lnTo>
                    <a:pt x="5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Rectangle 49"/>
            <p:cNvSpPr>
              <a:spLocks noChangeArrowheads="1"/>
            </p:cNvSpPr>
            <p:nvPr/>
          </p:nvSpPr>
          <p:spPr bwMode="auto">
            <a:xfrm>
              <a:off x="3376" y="1321"/>
              <a:ext cx="25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PIMS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3338" y="1379"/>
              <a:ext cx="25" cy="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1" y="5"/>
                </a:cxn>
                <a:cxn ang="0">
                  <a:pos x="2" y="5"/>
                </a:cxn>
                <a:cxn ang="0">
                  <a:pos x="22" y="7"/>
                </a:cxn>
                <a:cxn ang="0">
                  <a:pos x="24" y="7"/>
                </a:cxn>
                <a:cxn ang="0">
                  <a:pos x="25" y="5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1"/>
                </a:cxn>
                <a:cxn ang="0">
                  <a:pos x="2" y="0"/>
                </a:cxn>
              </a:cxnLst>
              <a:rect l="0" t="0" r="r" b="b"/>
              <a:pathLst>
                <a:path w="25" h="7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2" y="5"/>
                  </a:lnTo>
                  <a:lnTo>
                    <a:pt x="22" y="7"/>
                  </a:lnTo>
                  <a:lnTo>
                    <a:pt x="24" y="7"/>
                  </a:lnTo>
                  <a:lnTo>
                    <a:pt x="25" y="5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2984" y="1377"/>
              <a:ext cx="25" cy="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1" y="6"/>
                </a:cxn>
                <a:cxn ang="0">
                  <a:pos x="2" y="6"/>
                </a:cxn>
                <a:cxn ang="0">
                  <a:pos x="23" y="7"/>
                </a:cxn>
                <a:cxn ang="0">
                  <a:pos x="24" y="7"/>
                </a:cxn>
                <a:cxn ang="0">
                  <a:pos x="25" y="6"/>
                </a:cxn>
                <a:cxn ang="0">
                  <a:pos x="25" y="3"/>
                </a:cxn>
                <a:cxn ang="0">
                  <a:pos x="24" y="2"/>
                </a:cxn>
                <a:cxn ang="0">
                  <a:pos x="23" y="2"/>
                </a:cxn>
                <a:cxn ang="0">
                  <a:pos x="2" y="0"/>
                </a:cxn>
              </a:cxnLst>
              <a:rect l="0" t="0" r="r" b="b"/>
              <a:pathLst>
                <a:path w="25" h="7">
                  <a:moveTo>
                    <a:pt x="2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6"/>
                  </a:lnTo>
                  <a:lnTo>
                    <a:pt x="2" y="6"/>
                  </a:lnTo>
                  <a:lnTo>
                    <a:pt x="23" y="7"/>
                  </a:lnTo>
                  <a:lnTo>
                    <a:pt x="24" y="7"/>
                  </a:lnTo>
                  <a:lnTo>
                    <a:pt x="25" y="6"/>
                  </a:lnTo>
                  <a:lnTo>
                    <a:pt x="25" y="3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Rectangle 52"/>
            <p:cNvSpPr>
              <a:spLocks noChangeArrowheads="1"/>
            </p:cNvSpPr>
            <p:nvPr/>
          </p:nvSpPr>
          <p:spPr bwMode="auto">
            <a:xfrm>
              <a:off x="3728" y="1348"/>
              <a:ext cx="44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transfer line to PSB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3689" y="1379"/>
              <a:ext cx="27" cy="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1" y="5"/>
                </a:cxn>
                <a:cxn ang="0">
                  <a:pos x="2" y="5"/>
                </a:cxn>
                <a:cxn ang="0">
                  <a:pos x="24" y="7"/>
                </a:cxn>
                <a:cxn ang="0">
                  <a:pos x="25" y="7"/>
                </a:cxn>
                <a:cxn ang="0">
                  <a:pos x="27" y="5"/>
                </a:cxn>
                <a:cxn ang="0">
                  <a:pos x="27" y="2"/>
                </a:cxn>
                <a:cxn ang="0">
                  <a:pos x="25" y="1"/>
                </a:cxn>
                <a:cxn ang="0">
                  <a:pos x="24" y="1"/>
                </a:cxn>
                <a:cxn ang="0">
                  <a:pos x="2" y="0"/>
                </a:cxn>
              </a:cxnLst>
              <a:rect l="0" t="0" r="r" b="b"/>
              <a:pathLst>
                <a:path w="27" h="7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2" y="5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7" y="5"/>
                  </a:lnTo>
                  <a:lnTo>
                    <a:pt x="27" y="2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54"/>
            <p:cNvSpPr>
              <a:spLocks noChangeArrowheads="1"/>
            </p:cNvSpPr>
            <p:nvPr/>
          </p:nvSpPr>
          <p:spPr bwMode="auto">
            <a:xfrm>
              <a:off x="1921" y="1350"/>
              <a:ext cx="155" cy="82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1918" y="1347"/>
              <a:ext cx="163" cy="9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89"/>
                </a:cxn>
                <a:cxn ang="0">
                  <a:pos x="1" y="89"/>
                </a:cxn>
                <a:cxn ang="0">
                  <a:pos x="1" y="91"/>
                </a:cxn>
                <a:cxn ang="0">
                  <a:pos x="162" y="91"/>
                </a:cxn>
                <a:cxn ang="0">
                  <a:pos x="162" y="89"/>
                </a:cxn>
                <a:cxn ang="0">
                  <a:pos x="163" y="89"/>
                </a:cxn>
                <a:cxn ang="0">
                  <a:pos x="163" y="1"/>
                </a:cxn>
                <a:cxn ang="0">
                  <a:pos x="162" y="1"/>
                </a:cxn>
                <a:cxn ang="0">
                  <a:pos x="162" y="0"/>
                </a:cxn>
                <a:cxn ang="0">
                  <a:pos x="161" y="0"/>
                </a:cxn>
                <a:cxn ang="0">
                  <a:pos x="3" y="0"/>
                </a:cxn>
                <a:cxn ang="0">
                  <a:pos x="5" y="6"/>
                </a:cxn>
                <a:cxn ang="0">
                  <a:pos x="158" y="6"/>
                </a:cxn>
                <a:cxn ang="0">
                  <a:pos x="158" y="85"/>
                </a:cxn>
                <a:cxn ang="0">
                  <a:pos x="5" y="85"/>
                </a:cxn>
                <a:cxn ang="0">
                  <a:pos x="5" y="6"/>
                </a:cxn>
                <a:cxn ang="0">
                  <a:pos x="3" y="0"/>
                </a:cxn>
              </a:cxnLst>
              <a:rect l="0" t="0" r="r" b="b"/>
              <a:pathLst>
                <a:path w="163" h="91">
                  <a:moveTo>
                    <a:pt x="3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89"/>
                  </a:lnTo>
                  <a:lnTo>
                    <a:pt x="1" y="89"/>
                  </a:lnTo>
                  <a:lnTo>
                    <a:pt x="1" y="91"/>
                  </a:lnTo>
                  <a:lnTo>
                    <a:pt x="162" y="91"/>
                  </a:lnTo>
                  <a:lnTo>
                    <a:pt x="162" y="89"/>
                  </a:lnTo>
                  <a:lnTo>
                    <a:pt x="163" y="89"/>
                  </a:lnTo>
                  <a:lnTo>
                    <a:pt x="163" y="1"/>
                  </a:lnTo>
                  <a:lnTo>
                    <a:pt x="162" y="1"/>
                  </a:lnTo>
                  <a:lnTo>
                    <a:pt x="162" y="0"/>
                  </a:lnTo>
                  <a:lnTo>
                    <a:pt x="161" y="0"/>
                  </a:lnTo>
                  <a:lnTo>
                    <a:pt x="3" y="0"/>
                  </a:lnTo>
                  <a:lnTo>
                    <a:pt x="5" y="6"/>
                  </a:lnTo>
                  <a:lnTo>
                    <a:pt x="158" y="6"/>
                  </a:lnTo>
                  <a:lnTo>
                    <a:pt x="158" y="85"/>
                  </a:lnTo>
                  <a:lnTo>
                    <a:pt x="5" y="85"/>
                  </a:lnTo>
                  <a:lnTo>
                    <a:pt x="5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Rectangle 56"/>
            <p:cNvSpPr>
              <a:spLocks noChangeArrowheads="1"/>
            </p:cNvSpPr>
            <p:nvPr/>
          </p:nvSpPr>
          <p:spPr bwMode="auto">
            <a:xfrm>
              <a:off x="1930" y="1355"/>
              <a:ext cx="13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LEBT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2080" y="1384"/>
              <a:ext cx="19" cy="7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2" y="7"/>
                </a:cxn>
                <a:cxn ang="0">
                  <a:pos x="16" y="6"/>
                </a:cxn>
                <a:cxn ang="0">
                  <a:pos x="18" y="6"/>
                </a:cxn>
                <a:cxn ang="0">
                  <a:pos x="19" y="5"/>
                </a:cxn>
                <a:cxn ang="0">
                  <a:pos x="19" y="2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2" y="2"/>
                </a:cxn>
              </a:cxnLst>
              <a:rect l="0" t="0" r="r" b="b"/>
              <a:pathLst>
                <a:path w="19" h="7">
                  <a:moveTo>
                    <a:pt x="2" y="2"/>
                  </a:moveTo>
                  <a:lnTo>
                    <a:pt x="1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16" y="6"/>
                  </a:lnTo>
                  <a:lnTo>
                    <a:pt x="18" y="6"/>
                  </a:lnTo>
                  <a:lnTo>
                    <a:pt x="19" y="5"/>
                  </a:lnTo>
                  <a:lnTo>
                    <a:pt x="19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2337" y="1161"/>
              <a:ext cx="9" cy="1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134"/>
                </a:cxn>
                <a:cxn ang="0">
                  <a:pos x="1" y="137"/>
                </a:cxn>
                <a:cxn ang="0">
                  <a:pos x="2" y="137"/>
                </a:cxn>
                <a:cxn ang="0">
                  <a:pos x="4" y="138"/>
                </a:cxn>
                <a:cxn ang="0">
                  <a:pos x="8" y="138"/>
                </a:cxn>
                <a:cxn ang="0">
                  <a:pos x="8" y="137"/>
                </a:cxn>
                <a:cxn ang="0">
                  <a:pos x="9" y="135"/>
                </a:cxn>
                <a:cxn ang="0">
                  <a:pos x="9" y="134"/>
                </a:cxn>
                <a:cxn ang="0">
                  <a:pos x="8" y="4"/>
                </a:cxn>
              </a:cxnLst>
              <a:rect l="0" t="0" r="r" b="b"/>
              <a:pathLst>
                <a:path w="9" h="138">
                  <a:moveTo>
                    <a:pt x="8" y="4"/>
                  </a:move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134"/>
                  </a:lnTo>
                  <a:lnTo>
                    <a:pt x="1" y="137"/>
                  </a:lnTo>
                  <a:lnTo>
                    <a:pt x="2" y="137"/>
                  </a:lnTo>
                  <a:lnTo>
                    <a:pt x="4" y="138"/>
                  </a:lnTo>
                  <a:lnTo>
                    <a:pt x="8" y="138"/>
                  </a:lnTo>
                  <a:lnTo>
                    <a:pt x="8" y="137"/>
                  </a:lnTo>
                  <a:lnTo>
                    <a:pt x="9" y="135"/>
                  </a:lnTo>
                  <a:lnTo>
                    <a:pt x="9" y="13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2325" y="1259"/>
              <a:ext cx="32" cy="3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7" y="36"/>
                </a:cxn>
                <a:cxn ang="0">
                  <a:pos x="0" y="0"/>
                </a:cxn>
                <a:cxn ang="0">
                  <a:pos x="32" y="0"/>
                </a:cxn>
              </a:cxnLst>
              <a:rect l="0" t="0" r="r" b="b"/>
              <a:pathLst>
                <a:path w="32" h="36">
                  <a:moveTo>
                    <a:pt x="32" y="0"/>
                  </a:moveTo>
                  <a:lnTo>
                    <a:pt x="17" y="36"/>
                  </a:lnTo>
                  <a:lnTo>
                    <a:pt x="0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2322" y="1255"/>
              <a:ext cx="39" cy="44"/>
            </a:xfrm>
            <a:custGeom>
              <a:avLst/>
              <a:gdLst/>
              <a:ahLst/>
              <a:cxnLst>
                <a:cxn ang="0">
                  <a:pos x="29" y="8"/>
                </a:cxn>
                <a:cxn ang="0">
                  <a:pos x="20" y="30"/>
                </a:cxn>
                <a:cxn ang="0">
                  <a:pos x="10" y="8"/>
                </a:cxn>
                <a:cxn ang="0">
                  <a:pos x="29" y="8"/>
                </a:cxn>
                <a:cxn ang="0">
                  <a:pos x="3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5"/>
                </a:cxn>
                <a:cxn ang="0">
                  <a:pos x="16" y="41"/>
                </a:cxn>
                <a:cxn ang="0">
                  <a:pos x="19" y="44"/>
                </a:cxn>
                <a:cxn ang="0">
                  <a:pos x="21" y="44"/>
                </a:cxn>
                <a:cxn ang="0">
                  <a:pos x="24" y="41"/>
                </a:cxn>
                <a:cxn ang="0">
                  <a:pos x="39" y="5"/>
                </a:cxn>
                <a:cxn ang="0">
                  <a:pos x="39" y="3"/>
                </a:cxn>
                <a:cxn ang="0">
                  <a:pos x="38" y="1"/>
                </a:cxn>
                <a:cxn ang="0">
                  <a:pos x="38" y="0"/>
                </a:cxn>
                <a:cxn ang="0">
                  <a:pos x="35" y="0"/>
                </a:cxn>
                <a:cxn ang="0">
                  <a:pos x="29" y="8"/>
                </a:cxn>
              </a:cxnLst>
              <a:rect l="0" t="0" r="r" b="b"/>
              <a:pathLst>
                <a:path w="39" h="44">
                  <a:moveTo>
                    <a:pt x="29" y="8"/>
                  </a:moveTo>
                  <a:lnTo>
                    <a:pt x="20" y="30"/>
                  </a:lnTo>
                  <a:lnTo>
                    <a:pt x="10" y="8"/>
                  </a:lnTo>
                  <a:lnTo>
                    <a:pt x="29" y="8"/>
                  </a:lnTo>
                  <a:lnTo>
                    <a:pt x="3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5"/>
                  </a:lnTo>
                  <a:lnTo>
                    <a:pt x="16" y="41"/>
                  </a:lnTo>
                  <a:lnTo>
                    <a:pt x="19" y="44"/>
                  </a:lnTo>
                  <a:lnTo>
                    <a:pt x="21" y="44"/>
                  </a:lnTo>
                  <a:lnTo>
                    <a:pt x="24" y="41"/>
                  </a:lnTo>
                  <a:lnTo>
                    <a:pt x="39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2993" y="1154"/>
              <a:ext cx="7" cy="138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137"/>
                </a:cxn>
                <a:cxn ang="0">
                  <a:pos x="1" y="137"/>
                </a:cxn>
                <a:cxn ang="0">
                  <a:pos x="2" y="138"/>
                </a:cxn>
                <a:cxn ang="0">
                  <a:pos x="6" y="138"/>
                </a:cxn>
                <a:cxn ang="0">
                  <a:pos x="6" y="137"/>
                </a:cxn>
                <a:cxn ang="0">
                  <a:pos x="7" y="137"/>
                </a:cxn>
                <a:cxn ang="0">
                  <a:pos x="7" y="134"/>
                </a:cxn>
                <a:cxn ang="0">
                  <a:pos x="7" y="4"/>
                </a:cxn>
              </a:cxnLst>
              <a:rect l="0" t="0" r="r" b="b"/>
              <a:pathLst>
                <a:path w="7" h="138">
                  <a:moveTo>
                    <a:pt x="7" y="4"/>
                  </a:move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137"/>
                  </a:lnTo>
                  <a:lnTo>
                    <a:pt x="1" y="137"/>
                  </a:lnTo>
                  <a:lnTo>
                    <a:pt x="2" y="138"/>
                  </a:lnTo>
                  <a:lnTo>
                    <a:pt x="6" y="138"/>
                  </a:lnTo>
                  <a:lnTo>
                    <a:pt x="6" y="137"/>
                  </a:lnTo>
                  <a:lnTo>
                    <a:pt x="7" y="137"/>
                  </a:lnTo>
                  <a:lnTo>
                    <a:pt x="7" y="134"/>
                  </a:lnTo>
                  <a:lnTo>
                    <a:pt x="7" y="4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2981" y="1252"/>
              <a:ext cx="32" cy="3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5" y="36"/>
                </a:cxn>
                <a:cxn ang="0">
                  <a:pos x="0" y="0"/>
                </a:cxn>
                <a:cxn ang="0">
                  <a:pos x="32" y="0"/>
                </a:cxn>
              </a:cxnLst>
              <a:rect l="0" t="0" r="r" b="b"/>
              <a:pathLst>
                <a:path w="32" h="36">
                  <a:moveTo>
                    <a:pt x="32" y="0"/>
                  </a:moveTo>
                  <a:lnTo>
                    <a:pt x="15" y="36"/>
                  </a:lnTo>
                  <a:lnTo>
                    <a:pt x="0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2977" y="1247"/>
              <a:ext cx="40" cy="45"/>
            </a:xfrm>
            <a:custGeom>
              <a:avLst/>
              <a:gdLst/>
              <a:ahLst/>
              <a:cxnLst>
                <a:cxn ang="0">
                  <a:pos x="30" y="9"/>
                </a:cxn>
                <a:cxn ang="0">
                  <a:pos x="19" y="31"/>
                </a:cxn>
                <a:cxn ang="0">
                  <a:pos x="10" y="9"/>
                </a:cxn>
                <a:cxn ang="0">
                  <a:pos x="30" y="9"/>
                </a:cxn>
                <a:cxn ang="0">
                  <a:pos x="3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6" y="42"/>
                </a:cxn>
                <a:cxn ang="0">
                  <a:pos x="16" y="44"/>
                </a:cxn>
                <a:cxn ang="0">
                  <a:pos x="17" y="44"/>
                </a:cxn>
                <a:cxn ang="0">
                  <a:pos x="18" y="45"/>
                </a:cxn>
                <a:cxn ang="0">
                  <a:pos x="22" y="45"/>
                </a:cxn>
                <a:cxn ang="0">
                  <a:pos x="22" y="44"/>
                </a:cxn>
                <a:cxn ang="0">
                  <a:pos x="23" y="42"/>
                </a:cxn>
                <a:cxn ang="0">
                  <a:pos x="40" y="6"/>
                </a:cxn>
                <a:cxn ang="0">
                  <a:pos x="40" y="3"/>
                </a:cxn>
                <a:cxn ang="0">
                  <a:pos x="38" y="2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0" y="9"/>
                </a:cxn>
              </a:cxnLst>
              <a:rect l="0" t="0" r="r" b="b"/>
              <a:pathLst>
                <a:path w="40" h="45">
                  <a:moveTo>
                    <a:pt x="30" y="9"/>
                  </a:moveTo>
                  <a:lnTo>
                    <a:pt x="19" y="31"/>
                  </a:lnTo>
                  <a:lnTo>
                    <a:pt x="10" y="9"/>
                  </a:lnTo>
                  <a:lnTo>
                    <a:pt x="30" y="9"/>
                  </a:lnTo>
                  <a:lnTo>
                    <a:pt x="3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16" y="42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8" y="45"/>
                  </a:lnTo>
                  <a:lnTo>
                    <a:pt x="22" y="45"/>
                  </a:lnTo>
                  <a:lnTo>
                    <a:pt x="22" y="44"/>
                  </a:lnTo>
                  <a:lnTo>
                    <a:pt x="23" y="42"/>
                  </a:lnTo>
                  <a:lnTo>
                    <a:pt x="40" y="6"/>
                  </a:lnTo>
                  <a:lnTo>
                    <a:pt x="40" y="3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0" y="9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3350" y="1141"/>
              <a:ext cx="8" cy="1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37"/>
                </a:cxn>
                <a:cxn ang="0">
                  <a:pos x="2" y="137"/>
                </a:cxn>
                <a:cxn ang="0">
                  <a:pos x="3" y="138"/>
                </a:cxn>
                <a:cxn ang="0">
                  <a:pos x="7" y="138"/>
                </a:cxn>
                <a:cxn ang="0">
                  <a:pos x="7" y="137"/>
                </a:cxn>
                <a:cxn ang="0">
                  <a:pos x="8" y="137"/>
                </a:cxn>
                <a:cxn ang="0">
                  <a:pos x="8" y="134"/>
                </a:cxn>
                <a:cxn ang="0">
                  <a:pos x="8" y="4"/>
                </a:cxn>
              </a:cxnLst>
              <a:rect l="0" t="0" r="r" b="b"/>
              <a:pathLst>
                <a:path w="8" h="138">
                  <a:moveTo>
                    <a:pt x="8" y="4"/>
                  </a:moveTo>
                  <a:lnTo>
                    <a:pt x="8" y="3"/>
                  </a:lnTo>
                  <a:lnTo>
                    <a:pt x="7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137"/>
                  </a:lnTo>
                  <a:lnTo>
                    <a:pt x="2" y="137"/>
                  </a:lnTo>
                  <a:lnTo>
                    <a:pt x="3" y="138"/>
                  </a:lnTo>
                  <a:lnTo>
                    <a:pt x="7" y="138"/>
                  </a:lnTo>
                  <a:lnTo>
                    <a:pt x="7" y="137"/>
                  </a:lnTo>
                  <a:lnTo>
                    <a:pt x="8" y="137"/>
                  </a:lnTo>
                  <a:lnTo>
                    <a:pt x="8" y="13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3339" y="1237"/>
              <a:ext cx="32" cy="3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5" y="38"/>
                </a:cxn>
                <a:cxn ang="0">
                  <a:pos x="0" y="2"/>
                </a:cxn>
                <a:cxn ang="0">
                  <a:pos x="32" y="0"/>
                </a:cxn>
              </a:cxnLst>
              <a:rect l="0" t="0" r="r" b="b"/>
              <a:pathLst>
                <a:path w="32" h="38">
                  <a:moveTo>
                    <a:pt x="32" y="0"/>
                  </a:moveTo>
                  <a:lnTo>
                    <a:pt x="15" y="38"/>
                  </a:lnTo>
                  <a:lnTo>
                    <a:pt x="0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3335" y="1233"/>
              <a:ext cx="39" cy="46"/>
            </a:xfrm>
            <a:custGeom>
              <a:avLst/>
              <a:gdLst/>
              <a:ahLst/>
              <a:cxnLst>
                <a:cxn ang="0">
                  <a:pos x="29" y="9"/>
                </a:cxn>
                <a:cxn ang="0">
                  <a:pos x="19" y="32"/>
                </a:cxn>
                <a:cxn ang="0">
                  <a:pos x="10" y="10"/>
                </a:cxn>
                <a:cxn ang="0">
                  <a:pos x="29" y="9"/>
                </a:cxn>
                <a:cxn ang="0">
                  <a:pos x="36" y="0"/>
                </a:cxn>
                <a:cxn ang="0">
                  <a:pos x="4" y="1"/>
                </a:cxn>
                <a:cxn ang="0">
                  <a:pos x="3" y="1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15" y="43"/>
                </a:cxn>
                <a:cxn ang="0">
                  <a:pos x="18" y="46"/>
                </a:cxn>
                <a:cxn ang="0">
                  <a:pos x="22" y="46"/>
                </a:cxn>
                <a:cxn ang="0">
                  <a:pos x="22" y="45"/>
                </a:cxn>
                <a:cxn ang="0">
                  <a:pos x="23" y="43"/>
                </a:cxn>
                <a:cxn ang="0">
                  <a:pos x="39" y="6"/>
                </a:cxn>
                <a:cxn ang="0">
                  <a:pos x="39" y="1"/>
                </a:cxn>
                <a:cxn ang="0">
                  <a:pos x="38" y="1"/>
                </a:cxn>
                <a:cxn ang="0">
                  <a:pos x="37" y="0"/>
                </a:cxn>
                <a:cxn ang="0">
                  <a:pos x="36" y="0"/>
                </a:cxn>
                <a:cxn ang="0">
                  <a:pos x="29" y="9"/>
                </a:cxn>
              </a:cxnLst>
              <a:rect l="0" t="0" r="r" b="b"/>
              <a:pathLst>
                <a:path w="39" h="46">
                  <a:moveTo>
                    <a:pt x="29" y="9"/>
                  </a:moveTo>
                  <a:lnTo>
                    <a:pt x="19" y="32"/>
                  </a:lnTo>
                  <a:lnTo>
                    <a:pt x="10" y="10"/>
                  </a:lnTo>
                  <a:lnTo>
                    <a:pt x="29" y="9"/>
                  </a:lnTo>
                  <a:lnTo>
                    <a:pt x="36" y="0"/>
                  </a:lnTo>
                  <a:lnTo>
                    <a:pt x="4" y="1"/>
                  </a:lnTo>
                  <a:lnTo>
                    <a:pt x="3" y="1"/>
                  </a:lnTo>
                  <a:lnTo>
                    <a:pt x="0" y="4"/>
                  </a:lnTo>
                  <a:lnTo>
                    <a:pt x="0" y="7"/>
                  </a:lnTo>
                  <a:lnTo>
                    <a:pt x="15" y="43"/>
                  </a:lnTo>
                  <a:lnTo>
                    <a:pt x="18" y="46"/>
                  </a:lnTo>
                  <a:lnTo>
                    <a:pt x="22" y="46"/>
                  </a:lnTo>
                  <a:lnTo>
                    <a:pt x="22" y="45"/>
                  </a:lnTo>
                  <a:lnTo>
                    <a:pt x="23" y="43"/>
                  </a:lnTo>
                  <a:lnTo>
                    <a:pt x="39" y="6"/>
                  </a:lnTo>
                  <a:lnTo>
                    <a:pt x="39" y="1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29" y="9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3713" y="1148"/>
              <a:ext cx="8" cy="1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37"/>
                </a:cxn>
                <a:cxn ang="0">
                  <a:pos x="1" y="137"/>
                </a:cxn>
                <a:cxn ang="0">
                  <a:pos x="3" y="138"/>
                </a:cxn>
                <a:cxn ang="0">
                  <a:pos x="6" y="138"/>
                </a:cxn>
                <a:cxn ang="0">
                  <a:pos x="6" y="137"/>
                </a:cxn>
                <a:cxn ang="0">
                  <a:pos x="8" y="137"/>
                </a:cxn>
                <a:cxn ang="0">
                  <a:pos x="8" y="134"/>
                </a:cxn>
                <a:cxn ang="0">
                  <a:pos x="8" y="4"/>
                </a:cxn>
              </a:cxnLst>
              <a:rect l="0" t="0" r="r" b="b"/>
              <a:pathLst>
                <a:path w="8" h="138">
                  <a:moveTo>
                    <a:pt x="8" y="4"/>
                  </a:moveTo>
                  <a:lnTo>
                    <a:pt x="8" y="3"/>
                  </a:lnTo>
                  <a:lnTo>
                    <a:pt x="6" y="2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137"/>
                  </a:lnTo>
                  <a:lnTo>
                    <a:pt x="1" y="137"/>
                  </a:lnTo>
                  <a:lnTo>
                    <a:pt x="3" y="138"/>
                  </a:lnTo>
                  <a:lnTo>
                    <a:pt x="6" y="138"/>
                  </a:lnTo>
                  <a:lnTo>
                    <a:pt x="6" y="137"/>
                  </a:lnTo>
                  <a:lnTo>
                    <a:pt x="8" y="137"/>
                  </a:lnTo>
                  <a:lnTo>
                    <a:pt x="8" y="13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3702" y="1246"/>
              <a:ext cx="31" cy="36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15" y="36"/>
                </a:cxn>
                <a:cxn ang="0">
                  <a:pos x="0" y="0"/>
                </a:cxn>
                <a:cxn ang="0">
                  <a:pos x="31" y="0"/>
                </a:cxn>
              </a:cxnLst>
              <a:rect l="0" t="0" r="r" b="b"/>
              <a:pathLst>
                <a:path w="31" h="36">
                  <a:moveTo>
                    <a:pt x="31" y="0"/>
                  </a:moveTo>
                  <a:lnTo>
                    <a:pt x="15" y="36"/>
                  </a:ln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3698" y="1242"/>
              <a:ext cx="39" cy="44"/>
            </a:xfrm>
            <a:custGeom>
              <a:avLst/>
              <a:gdLst/>
              <a:ahLst/>
              <a:cxnLst>
                <a:cxn ang="0">
                  <a:pos x="29" y="8"/>
                </a:cxn>
                <a:cxn ang="0">
                  <a:pos x="19" y="30"/>
                </a:cxn>
                <a:cxn ang="0">
                  <a:pos x="10" y="8"/>
                </a:cxn>
                <a:cxn ang="0">
                  <a:pos x="29" y="8"/>
                </a:cxn>
                <a:cxn ang="0">
                  <a:pos x="3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15" y="41"/>
                </a:cxn>
                <a:cxn ang="0">
                  <a:pos x="15" y="43"/>
                </a:cxn>
                <a:cxn ang="0">
                  <a:pos x="16" y="43"/>
                </a:cxn>
                <a:cxn ang="0">
                  <a:pos x="18" y="44"/>
                </a:cxn>
                <a:cxn ang="0">
                  <a:pos x="21" y="44"/>
                </a:cxn>
                <a:cxn ang="0">
                  <a:pos x="21" y="43"/>
                </a:cxn>
                <a:cxn ang="0">
                  <a:pos x="23" y="41"/>
                </a:cxn>
                <a:cxn ang="0">
                  <a:pos x="39" y="5"/>
                </a:cxn>
                <a:cxn ang="0">
                  <a:pos x="39" y="3"/>
                </a:cxn>
                <a:cxn ang="0">
                  <a:pos x="38" y="1"/>
                </a:cxn>
                <a:cxn ang="0">
                  <a:pos x="38" y="0"/>
                </a:cxn>
                <a:cxn ang="0">
                  <a:pos x="35" y="0"/>
                </a:cxn>
                <a:cxn ang="0">
                  <a:pos x="29" y="8"/>
                </a:cxn>
              </a:cxnLst>
              <a:rect l="0" t="0" r="r" b="b"/>
              <a:pathLst>
                <a:path w="39" h="44">
                  <a:moveTo>
                    <a:pt x="29" y="8"/>
                  </a:moveTo>
                  <a:lnTo>
                    <a:pt x="19" y="30"/>
                  </a:lnTo>
                  <a:lnTo>
                    <a:pt x="10" y="8"/>
                  </a:lnTo>
                  <a:lnTo>
                    <a:pt x="29" y="8"/>
                  </a:lnTo>
                  <a:lnTo>
                    <a:pt x="3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15" y="41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8" y="44"/>
                  </a:lnTo>
                  <a:lnTo>
                    <a:pt x="21" y="44"/>
                  </a:lnTo>
                  <a:lnTo>
                    <a:pt x="21" y="43"/>
                  </a:lnTo>
                  <a:lnTo>
                    <a:pt x="23" y="41"/>
                  </a:lnTo>
                  <a:lnTo>
                    <a:pt x="39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1933" y="1641"/>
              <a:ext cx="1765" cy="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2" y="5"/>
                </a:cxn>
                <a:cxn ang="0">
                  <a:pos x="1764" y="5"/>
                </a:cxn>
                <a:cxn ang="0">
                  <a:pos x="1764" y="4"/>
                </a:cxn>
                <a:cxn ang="0">
                  <a:pos x="1765" y="4"/>
                </a:cxn>
                <a:cxn ang="0">
                  <a:pos x="1765" y="1"/>
                </a:cxn>
                <a:cxn ang="0">
                  <a:pos x="1764" y="1"/>
                </a:cxn>
                <a:cxn ang="0">
                  <a:pos x="1764" y="0"/>
                </a:cxn>
                <a:cxn ang="0">
                  <a:pos x="1762" y="0"/>
                </a:cxn>
                <a:cxn ang="0">
                  <a:pos x="3" y="0"/>
                </a:cxn>
              </a:cxnLst>
              <a:rect l="0" t="0" r="r" b="b"/>
              <a:pathLst>
                <a:path w="1765" h="5">
                  <a:moveTo>
                    <a:pt x="3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1764" y="5"/>
                  </a:lnTo>
                  <a:lnTo>
                    <a:pt x="1764" y="4"/>
                  </a:lnTo>
                  <a:lnTo>
                    <a:pt x="1765" y="4"/>
                  </a:lnTo>
                  <a:lnTo>
                    <a:pt x="1765" y="1"/>
                  </a:lnTo>
                  <a:lnTo>
                    <a:pt x="1764" y="1"/>
                  </a:lnTo>
                  <a:lnTo>
                    <a:pt x="1764" y="0"/>
                  </a:lnTo>
                  <a:lnTo>
                    <a:pt x="176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1936" y="1629"/>
              <a:ext cx="23" cy="27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15"/>
                </a:cxn>
                <a:cxn ang="0">
                  <a:pos x="23" y="27"/>
                </a:cxn>
                <a:cxn ang="0">
                  <a:pos x="11" y="15"/>
                </a:cxn>
                <a:cxn ang="0">
                  <a:pos x="23" y="0"/>
                </a:cxn>
              </a:cxnLst>
              <a:rect l="0" t="0" r="r" b="b"/>
              <a:pathLst>
                <a:path w="23" h="27">
                  <a:moveTo>
                    <a:pt x="23" y="0"/>
                  </a:moveTo>
                  <a:lnTo>
                    <a:pt x="0" y="15"/>
                  </a:lnTo>
                  <a:lnTo>
                    <a:pt x="23" y="27"/>
                  </a:lnTo>
                  <a:lnTo>
                    <a:pt x="11" y="1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1933" y="1626"/>
              <a:ext cx="28" cy="33"/>
            </a:xfrm>
            <a:custGeom>
              <a:avLst/>
              <a:gdLst/>
              <a:ahLst/>
              <a:cxnLst>
                <a:cxn ang="0">
                  <a:pos x="27" y="5"/>
                </a:cxn>
                <a:cxn ang="0">
                  <a:pos x="28" y="5"/>
                </a:cxn>
                <a:cxn ang="0">
                  <a:pos x="28" y="2"/>
                </a:cxn>
                <a:cxn ang="0">
                  <a:pos x="27" y="2"/>
                </a:cxn>
                <a:cxn ang="0">
                  <a:pos x="27" y="0"/>
                </a:cxn>
                <a:cxn ang="0">
                  <a:pos x="25" y="0"/>
                </a:cxn>
                <a:cxn ang="0">
                  <a:pos x="2" y="15"/>
                </a:cxn>
                <a:cxn ang="0">
                  <a:pos x="2" y="16"/>
                </a:cxn>
                <a:cxn ang="0">
                  <a:pos x="0" y="16"/>
                </a:cxn>
                <a:cxn ang="0">
                  <a:pos x="0" y="19"/>
                </a:cxn>
                <a:cxn ang="0">
                  <a:pos x="2" y="19"/>
                </a:cxn>
                <a:cxn ang="0">
                  <a:pos x="2" y="20"/>
                </a:cxn>
                <a:cxn ang="0">
                  <a:pos x="25" y="33"/>
                </a:cxn>
                <a:cxn ang="0">
                  <a:pos x="27" y="33"/>
                </a:cxn>
                <a:cxn ang="0">
                  <a:pos x="28" y="32"/>
                </a:cxn>
                <a:cxn ang="0">
                  <a:pos x="28" y="29"/>
                </a:cxn>
                <a:cxn ang="0">
                  <a:pos x="27" y="29"/>
                </a:cxn>
                <a:cxn ang="0">
                  <a:pos x="18" y="18"/>
                </a:cxn>
                <a:cxn ang="0">
                  <a:pos x="27" y="5"/>
                </a:cxn>
                <a:cxn ang="0">
                  <a:pos x="13" y="15"/>
                </a:cxn>
                <a:cxn ang="0">
                  <a:pos x="13" y="16"/>
                </a:cxn>
                <a:cxn ang="0">
                  <a:pos x="12" y="16"/>
                </a:cxn>
                <a:cxn ang="0">
                  <a:pos x="12" y="19"/>
                </a:cxn>
                <a:cxn ang="0">
                  <a:pos x="13" y="19"/>
                </a:cxn>
                <a:cxn ang="0">
                  <a:pos x="13" y="20"/>
                </a:cxn>
                <a:cxn ang="0">
                  <a:pos x="8" y="18"/>
                </a:cxn>
                <a:cxn ang="0">
                  <a:pos x="13" y="15"/>
                </a:cxn>
                <a:cxn ang="0">
                  <a:pos x="27" y="5"/>
                </a:cxn>
              </a:cxnLst>
              <a:rect l="0" t="0" r="r" b="b"/>
              <a:pathLst>
                <a:path w="28" h="33">
                  <a:moveTo>
                    <a:pt x="27" y="5"/>
                  </a:moveTo>
                  <a:lnTo>
                    <a:pt x="28" y="5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5" y="33"/>
                  </a:lnTo>
                  <a:lnTo>
                    <a:pt x="27" y="33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18" y="18"/>
                  </a:lnTo>
                  <a:lnTo>
                    <a:pt x="27" y="5"/>
                  </a:lnTo>
                  <a:lnTo>
                    <a:pt x="13" y="15"/>
                  </a:lnTo>
                  <a:lnTo>
                    <a:pt x="13" y="16"/>
                  </a:lnTo>
                  <a:lnTo>
                    <a:pt x="12" y="16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20"/>
                  </a:lnTo>
                  <a:lnTo>
                    <a:pt x="8" y="18"/>
                  </a:lnTo>
                  <a:lnTo>
                    <a:pt x="13" y="15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1933" y="1626"/>
              <a:ext cx="5" cy="33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32"/>
                </a:cxn>
                <a:cxn ang="0">
                  <a:pos x="2" y="32"/>
                </a:cxn>
                <a:cxn ang="0">
                  <a:pos x="2" y="33"/>
                </a:cxn>
                <a:cxn ang="0">
                  <a:pos x="4" y="33"/>
                </a:cxn>
                <a:cxn ang="0">
                  <a:pos x="4" y="32"/>
                </a:cxn>
                <a:cxn ang="0">
                  <a:pos x="5" y="32"/>
                </a:cxn>
                <a:cxn ang="0">
                  <a:pos x="5" y="30"/>
                </a:cxn>
                <a:cxn ang="0">
                  <a:pos x="5" y="3"/>
                </a:cxn>
              </a:cxnLst>
              <a:rect l="0" t="0" r="r" b="b"/>
              <a:pathLst>
                <a:path w="5" h="33">
                  <a:moveTo>
                    <a:pt x="5" y="3"/>
                  </a:moveTo>
                  <a:lnTo>
                    <a:pt x="5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32"/>
                  </a:lnTo>
                  <a:lnTo>
                    <a:pt x="2" y="32"/>
                  </a:lnTo>
                  <a:lnTo>
                    <a:pt x="2" y="33"/>
                  </a:lnTo>
                  <a:lnTo>
                    <a:pt x="4" y="33"/>
                  </a:lnTo>
                  <a:lnTo>
                    <a:pt x="4" y="32"/>
                  </a:lnTo>
                  <a:lnTo>
                    <a:pt x="5" y="32"/>
                  </a:lnTo>
                  <a:lnTo>
                    <a:pt x="5" y="3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3671" y="1629"/>
              <a:ext cx="24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15"/>
                </a:cxn>
                <a:cxn ang="0">
                  <a:pos x="0" y="27"/>
                </a:cxn>
                <a:cxn ang="0">
                  <a:pos x="13" y="15"/>
                </a:cxn>
                <a:cxn ang="0">
                  <a:pos x="0" y="0"/>
                </a:cxn>
              </a:cxnLst>
              <a:rect l="0" t="0" r="r" b="b"/>
              <a:pathLst>
                <a:path w="24" h="27">
                  <a:moveTo>
                    <a:pt x="0" y="0"/>
                  </a:moveTo>
                  <a:lnTo>
                    <a:pt x="24" y="15"/>
                  </a:lnTo>
                  <a:lnTo>
                    <a:pt x="0" y="27"/>
                  </a:lnTo>
                  <a:lnTo>
                    <a:pt x="13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3669" y="1626"/>
              <a:ext cx="29" cy="33"/>
            </a:xfrm>
            <a:custGeom>
              <a:avLst/>
              <a:gdLst/>
              <a:ahLst/>
              <a:cxnLst>
                <a:cxn ang="0">
                  <a:pos x="16" y="15"/>
                </a:cxn>
                <a:cxn ang="0">
                  <a:pos x="21" y="18"/>
                </a:cxn>
                <a:cxn ang="0">
                  <a:pos x="17" y="19"/>
                </a:cxn>
                <a:cxn ang="0">
                  <a:pos x="16" y="19"/>
                </a:cxn>
                <a:cxn ang="0">
                  <a:pos x="17" y="19"/>
                </a:cxn>
                <a:cxn ang="0">
                  <a:pos x="17" y="16"/>
                </a:cxn>
                <a:cxn ang="0">
                  <a:pos x="16" y="16"/>
                </a:cxn>
                <a:cxn ang="0">
                  <a:pos x="16" y="15"/>
                </a:cxn>
                <a:cxn ang="0">
                  <a:pos x="1" y="5"/>
                </a:cxn>
                <a:cxn ang="0">
                  <a:pos x="11" y="18"/>
                </a:cxn>
                <a:cxn ang="0">
                  <a:pos x="1" y="29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1" y="33"/>
                </a:cxn>
                <a:cxn ang="0">
                  <a:pos x="3" y="33"/>
                </a:cxn>
                <a:cxn ang="0">
                  <a:pos x="28" y="20"/>
                </a:cxn>
                <a:cxn ang="0">
                  <a:pos x="28" y="19"/>
                </a:cxn>
                <a:cxn ang="0">
                  <a:pos x="29" y="19"/>
                </a:cxn>
                <a:cxn ang="0">
                  <a:pos x="29" y="16"/>
                </a:cxn>
                <a:cxn ang="0">
                  <a:pos x="28" y="16"/>
                </a:cxn>
                <a:cxn ang="0">
                  <a:pos x="28" y="15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1" y="5"/>
                </a:cxn>
                <a:cxn ang="0">
                  <a:pos x="16" y="15"/>
                </a:cxn>
              </a:cxnLst>
              <a:rect l="0" t="0" r="r" b="b"/>
              <a:pathLst>
                <a:path w="29" h="33">
                  <a:moveTo>
                    <a:pt x="16" y="15"/>
                  </a:moveTo>
                  <a:lnTo>
                    <a:pt x="21" y="18"/>
                  </a:lnTo>
                  <a:lnTo>
                    <a:pt x="17" y="19"/>
                  </a:lnTo>
                  <a:lnTo>
                    <a:pt x="16" y="19"/>
                  </a:lnTo>
                  <a:lnTo>
                    <a:pt x="17" y="19"/>
                  </a:lnTo>
                  <a:lnTo>
                    <a:pt x="17" y="16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" y="5"/>
                  </a:lnTo>
                  <a:lnTo>
                    <a:pt x="11" y="18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3"/>
                  </a:lnTo>
                  <a:lnTo>
                    <a:pt x="3" y="3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9" y="19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1" y="5"/>
                  </a:lnTo>
                  <a:lnTo>
                    <a:pt x="16" y="15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3693" y="1626"/>
              <a:ext cx="5" cy="33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32"/>
                </a:cxn>
                <a:cxn ang="0">
                  <a:pos x="1" y="32"/>
                </a:cxn>
                <a:cxn ang="0">
                  <a:pos x="1" y="33"/>
                </a:cxn>
                <a:cxn ang="0">
                  <a:pos x="4" y="33"/>
                </a:cxn>
                <a:cxn ang="0">
                  <a:pos x="4" y="32"/>
                </a:cxn>
                <a:cxn ang="0">
                  <a:pos x="5" y="32"/>
                </a:cxn>
                <a:cxn ang="0">
                  <a:pos x="5" y="30"/>
                </a:cxn>
                <a:cxn ang="0">
                  <a:pos x="5" y="3"/>
                </a:cxn>
              </a:cxnLst>
              <a:rect l="0" t="0" r="r" b="b"/>
              <a:pathLst>
                <a:path w="5" h="33">
                  <a:moveTo>
                    <a:pt x="5" y="3"/>
                  </a:moveTo>
                  <a:lnTo>
                    <a:pt x="5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32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4" y="33"/>
                  </a:lnTo>
                  <a:lnTo>
                    <a:pt x="4" y="32"/>
                  </a:lnTo>
                  <a:lnTo>
                    <a:pt x="5" y="32"/>
                  </a:lnTo>
                  <a:lnTo>
                    <a:pt x="5" y="3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Rectangle 79"/>
            <p:cNvSpPr>
              <a:spLocks noChangeArrowheads="1"/>
            </p:cNvSpPr>
            <p:nvPr/>
          </p:nvSpPr>
          <p:spPr bwMode="auto">
            <a:xfrm>
              <a:off x="2802" y="1651"/>
              <a:ext cx="17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80 m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</p:grpSp>
      <p:pic>
        <p:nvPicPr>
          <p:cNvPr id="80" name="Picture 84" descr="flagPolan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4635282"/>
            <a:ext cx="626294" cy="392224"/>
          </a:xfrm>
          <a:prstGeom prst="rect">
            <a:avLst/>
          </a:prstGeom>
          <a:noFill/>
        </p:spPr>
      </p:pic>
      <p:sp>
        <p:nvSpPr>
          <p:cNvPr id="81" name="Text Box 85"/>
          <p:cNvSpPr txBox="1">
            <a:spLocks noChangeArrowheads="1"/>
          </p:cNvSpPr>
          <p:nvPr/>
        </p:nvSpPr>
        <p:spPr bwMode="auto">
          <a:xfrm>
            <a:off x="609600" y="5105400"/>
            <a:ext cx="164307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/>
              <a:t>Chopper line </a:t>
            </a:r>
            <a:r>
              <a:rPr lang="en-US" sz="1600" dirty="0" smtClean="0"/>
              <a:t>built in </a:t>
            </a:r>
            <a:r>
              <a:rPr lang="en-US" sz="1600" dirty="0"/>
              <a:t>a EU Joint Research Activity</a:t>
            </a:r>
          </a:p>
          <a:p>
            <a:pPr eaLnBrk="0" hangingPunct="0"/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2" name="Text Box 86"/>
          <p:cNvSpPr txBox="1">
            <a:spLocks noChangeArrowheads="1"/>
          </p:cNvSpPr>
          <p:nvPr/>
        </p:nvSpPr>
        <p:spPr bwMode="auto">
          <a:xfrm>
            <a:off x="2524100" y="5181600"/>
            <a:ext cx="178595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/>
              <a:t>Participation of ESS-Bilbao in DTL  construction,</a:t>
            </a:r>
          </a:p>
          <a:p>
            <a:pPr eaLnBrk="0" hangingPunct="0"/>
            <a:r>
              <a:rPr lang="en-US" sz="1600" dirty="0" smtClean="0"/>
              <a:t> </a:t>
            </a:r>
            <a:endParaRPr lang="en-US" sz="1600" dirty="0"/>
          </a:p>
        </p:txBody>
      </p:sp>
      <p:pic>
        <p:nvPicPr>
          <p:cNvPr id="83" name="Picture 8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81355" y="4711482"/>
            <a:ext cx="596767" cy="39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" name="Text Box 90"/>
          <p:cNvSpPr txBox="1">
            <a:spLocks noChangeArrowheads="1"/>
          </p:cNvSpPr>
          <p:nvPr/>
        </p:nvSpPr>
        <p:spPr bwMode="auto">
          <a:xfrm>
            <a:off x="4238612" y="5110162"/>
            <a:ext cx="146209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/>
              <a:t>Construction of CCDTL in Russia, via an ISTC </a:t>
            </a:r>
            <a:r>
              <a:rPr lang="en-US" sz="1600" dirty="0"/>
              <a:t>Project </a:t>
            </a:r>
            <a:r>
              <a:rPr lang="en-US" sz="1600" dirty="0" smtClean="0"/>
              <a:t>            </a:t>
            </a:r>
          </a:p>
          <a:p>
            <a:pPr eaLnBrk="0" hangingPunct="0"/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5" name="Text Box 91"/>
          <p:cNvSpPr txBox="1">
            <a:spLocks noChangeArrowheads="1"/>
          </p:cNvSpPr>
          <p:nvPr/>
        </p:nvSpPr>
        <p:spPr bwMode="auto">
          <a:xfrm>
            <a:off x="6096000" y="5105400"/>
            <a:ext cx="2286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/>
              <a:t>Collaboration agreement with </a:t>
            </a:r>
            <a:r>
              <a:rPr lang="en-US" sz="1600" dirty="0" err="1" smtClean="0"/>
              <a:t>Soltan</a:t>
            </a:r>
            <a:r>
              <a:rPr lang="en-US" sz="1600" dirty="0" smtClean="0"/>
              <a:t> Institute (Poland) for PIMS construction</a:t>
            </a:r>
            <a:r>
              <a:rPr lang="en-US" sz="1600" dirty="0"/>
              <a:t>.</a:t>
            </a:r>
            <a:r>
              <a:rPr lang="en-US" sz="1600" i="1" dirty="0" smtClean="0">
                <a:solidFill>
                  <a:srgbClr val="FF0000"/>
                </a:solidFill>
              </a:rPr>
              <a:t> 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7" name="Text Box 93"/>
          <p:cNvSpPr txBox="1">
            <a:spLocks noChangeArrowheads="1"/>
          </p:cNvSpPr>
          <p:nvPr/>
        </p:nvSpPr>
        <p:spPr bwMode="auto">
          <a:xfrm>
            <a:off x="4876800" y="2133600"/>
            <a:ext cx="30908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/>
              <a:t>Prototype modulator, waveguide </a:t>
            </a:r>
            <a:r>
              <a:rPr lang="en-US" sz="1600" dirty="0"/>
              <a:t>couplers, </a:t>
            </a:r>
            <a:r>
              <a:rPr lang="en-US" sz="1600" dirty="0" smtClean="0"/>
              <a:t>alignment jacks </a:t>
            </a:r>
            <a:r>
              <a:rPr lang="en-US" sz="1600" dirty="0"/>
              <a:t>from India, 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8" name="Line 5"/>
          <p:cNvSpPr>
            <a:spLocks noChangeShapeType="1"/>
          </p:cNvSpPr>
          <p:nvPr/>
        </p:nvSpPr>
        <p:spPr bwMode="auto">
          <a:xfrm flipH="1">
            <a:off x="2809852" y="3038460"/>
            <a:ext cx="0" cy="579449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Text Box 86"/>
          <p:cNvSpPr txBox="1">
            <a:spLocks noChangeArrowheads="1"/>
          </p:cNvSpPr>
          <p:nvPr/>
        </p:nvSpPr>
        <p:spPr bwMode="auto">
          <a:xfrm>
            <a:off x="1219200" y="2133600"/>
            <a:ext cx="3429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/>
              <a:t>RFQ RF design, RF amplifiers, modulator construction (French Special Contribution), </a:t>
            </a:r>
            <a:r>
              <a:rPr lang="en-US" sz="1600" i="1" dirty="0" smtClean="0">
                <a:solidFill>
                  <a:srgbClr val="FF0000"/>
                </a:solidFill>
              </a:rPr>
              <a:t>completed.</a:t>
            </a:r>
            <a:endParaRPr lang="en-US" sz="1600" dirty="0"/>
          </a:p>
        </p:txBody>
      </p:sp>
      <p:sp>
        <p:nvSpPr>
          <p:cNvPr id="90" name="Line 5"/>
          <p:cNvSpPr>
            <a:spLocks noChangeShapeType="1"/>
          </p:cNvSpPr>
          <p:nvPr/>
        </p:nvSpPr>
        <p:spPr bwMode="auto">
          <a:xfrm>
            <a:off x="3095604" y="3038460"/>
            <a:ext cx="142876" cy="722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Line 5"/>
          <p:cNvSpPr>
            <a:spLocks noChangeShapeType="1"/>
          </p:cNvSpPr>
          <p:nvPr/>
        </p:nvSpPr>
        <p:spPr bwMode="auto">
          <a:xfrm>
            <a:off x="3309918" y="3109898"/>
            <a:ext cx="1000132" cy="436574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Line 5"/>
          <p:cNvSpPr>
            <a:spLocks noChangeShapeType="1"/>
          </p:cNvSpPr>
          <p:nvPr/>
        </p:nvSpPr>
        <p:spPr bwMode="auto">
          <a:xfrm flipH="1">
            <a:off x="4724400" y="2971800"/>
            <a:ext cx="457200" cy="533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194" name="Picture 2" descr="http://www.33ff.com/flags/XL_flags/Italy_flag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48600" y="3352800"/>
            <a:ext cx="609600" cy="406400"/>
          </a:xfrm>
          <a:prstGeom prst="rect">
            <a:avLst/>
          </a:prstGeom>
          <a:noFill/>
        </p:spPr>
      </p:pic>
      <p:sp>
        <p:nvSpPr>
          <p:cNvPr id="93" name="Text Box 93"/>
          <p:cNvSpPr txBox="1">
            <a:spLocks noChangeArrowheads="1"/>
          </p:cNvSpPr>
          <p:nvPr/>
        </p:nvSpPr>
        <p:spPr bwMode="auto">
          <a:xfrm>
            <a:off x="6019800" y="3276600"/>
            <a:ext cx="1905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/>
              <a:t>Movable tuners from Italy</a:t>
            </a:r>
            <a:r>
              <a:rPr lang="en-US" sz="1600" dirty="0" smtClean="0"/>
              <a:t>,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95" name="Line 5"/>
          <p:cNvSpPr>
            <a:spLocks noChangeShapeType="1"/>
          </p:cNvSpPr>
          <p:nvPr/>
        </p:nvSpPr>
        <p:spPr bwMode="auto">
          <a:xfrm flipH="1">
            <a:off x="4876800" y="3581400"/>
            <a:ext cx="1219200" cy="76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15" y="3259131"/>
            <a:ext cx="766242" cy="574681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76677" y="3833812"/>
            <a:ext cx="16330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Beam dynamics studies and </a:t>
            </a:r>
          </a:p>
          <a:p>
            <a:r>
              <a:rPr lang="en-GB" sz="1600" dirty="0"/>
              <a:t>c</a:t>
            </a:r>
            <a:r>
              <a:rPr lang="en-GB" sz="1600" dirty="0" smtClean="0"/>
              <a:t>ommissioning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0743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1028700"/>
            <a:ext cx="5943600" cy="671513"/>
          </a:xfrm>
        </p:spPr>
        <p:txBody>
          <a:bodyPr/>
          <a:lstStyle/>
          <a:p>
            <a:r>
              <a:rPr lang="fr-CH" sz="2700" dirty="0"/>
              <a:t>Medium-</a:t>
            </a:r>
            <a:r>
              <a:rPr lang="fr-CH" sz="2700" dirty="0" err="1"/>
              <a:t>term</a:t>
            </a:r>
            <a:r>
              <a:rPr lang="fr-CH" sz="2700" dirty="0"/>
              <a:t> </a:t>
            </a:r>
            <a:r>
              <a:rPr lang="fr-CH" sz="2700" dirty="0" err="1"/>
              <a:t>schedule</a:t>
            </a:r>
            <a:r>
              <a:rPr lang="fr-CH" sz="2700" dirty="0"/>
              <a:t> (2015-16)</a:t>
            </a:r>
            <a:endParaRPr lang="en-US" sz="27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43001" y="-9388520"/>
            <a:ext cx="108217" cy="20491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1415" tIns="20053332" rIns="35708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35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011"/>
          <a:stretch/>
        </p:blipFill>
        <p:spPr>
          <a:xfrm>
            <a:off x="704851" y="1578888"/>
            <a:ext cx="7677782" cy="38217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72101" y="5328915"/>
            <a:ext cx="194431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500" dirty="0">
                <a:solidFill>
                  <a:prstClr val="black"/>
                </a:solidFill>
              </a:rPr>
              <a:t>Planning by J. Coupard</a:t>
            </a:r>
            <a:endParaRPr lang="en-GB" sz="1500" dirty="0">
              <a:solidFill>
                <a:prstClr val="black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343150" y="2557484"/>
            <a:ext cx="0" cy="14859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26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4550" y="971550"/>
            <a:ext cx="5757863" cy="1085850"/>
          </a:xfrm>
        </p:spPr>
        <p:txBody>
          <a:bodyPr/>
          <a:lstStyle/>
          <a:p>
            <a:r>
              <a:rPr lang="fr-CH" sz="3000" dirty="0"/>
              <a:t>Longer-</a:t>
            </a:r>
            <a:r>
              <a:rPr lang="fr-CH" sz="3000" dirty="0" err="1"/>
              <a:t>term</a:t>
            </a:r>
            <a:r>
              <a:rPr lang="fr-CH" sz="3000" dirty="0"/>
              <a:t> </a:t>
            </a:r>
            <a:r>
              <a:rPr lang="fr-CH" sz="3000" dirty="0" err="1"/>
              <a:t>schedule</a:t>
            </a:r>
            <a:r>
              <a:rPr lang="fr-CH" sz="3000" dirty="0"/>
              <a:t> (2017/20)</a:t>
            </a:r>
            <a:endParaRPr lang="en-US" sz="30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43001" y="-9388520"/>
            <a:ext cx="108217" cy="20491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1415" tIns="20053332" rIns="35708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35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062" y="2643188"/>
            <a:ext cx="6731795" cy="1559013"/>
          </a:xfrm>
          <a:prstGeom prst="rect">
            <a:avLst/>
          </a:prstGeom>
        </p:spPr>
      </p:pic>
      <p:sp>
        <p:nvSpPr>
          <p:cNvPr id="3" name="Line Callout 1 2"/>
          <p:cNvSpPr/>
          <p:nvPr/>
        </p:nvSpPr>
        <p:spPr>
          <a:xfrm>
            <a:off x="1370409" y="4586288"/>
            <a:ext cx="1200150" cy="857250"/>
          </a:xfrm>
          <a:prstGeom prst="borderCallout1">
            <a:avLst>
              <a:gd name="adj1" fmla="val -3750"/>
              <a:gd name="adj2" fmla="val 46279"/>
              <a:gd name="adj3" fmla="val -131602"/>
              <a:gd name="adj4" fmla="val 46786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25" dirty="0">
                <a:solidFill>
                  <a:prstClr val="white"/>
                </a:solidFill>
              </a:rPr>
              <a:t>Install </a:t>
            </a:r>
            <a:r>
              <a:rPr lang="fr-CH" sz="825" dirty="0" err="1">
                <a:solidFill>
                  <a:prstClr val="white"/>
                </a:solidFill>
              </a:rPr>
              <a:t>Debuncher</a:t>
            </a:r>
            <a:r>
              <a:rPr lang="fr-CH" sz="825" dirty="0">
                <a:solidFill>
                  <a:prstClr val="white"/>
                </a:solidFill>
              </a:rPr>
              <a:t> at the position of the HST, </a:t>
            </a:r>
            <a:r>
              <a:rPr lang="fr-CH" sz="825" dirty="0" err="1">
                <a:solidFill>
                  <a:prstClr val="white"/>
                </a:solidFill>
              </a:rPr>
              <a:t>leave</a:t>
            </a:r>
            <a:r>
              <a:rPr lang="fr-CH" sz="825" dirty="0">
                <a:solidFill>
                  <a:prstClr val="white"/>
                </a:solidFill>
              </a:rPr>
              <a:t> </a:t>
            </a:r>
            <a:r>
              <a:rPr lang="fr-CH" sz="825" dirty="0" err="1">
                <a:solidFill>
                  <a:prstClr val="white"/>
                </a:solidFill>
              </a:rPr>
              <a:t>temporary</a:t>
            </a:r>
            <a:r>
              <a:rPr lang="fr-CH" sz="825" dirty="0">
                <a:solidFill>
                  <a:prstClr val="white"/>
                </a:solidFill>
              </a:rPr>
              <a:t> dump in, </a:t>
            </a:r>
            <a:r>
              <a:rPr lang="fr-CH" sz="825" dirty="0" err="1">
                <a:solidFill>
                  <a:prstClr val="white"/>
                </a:solidFill>
              </a:rPr>
              <a:t>send</a:t>
            </a:r>
            <a:r>
              <a:rPr lang="fr-CH" sz="825" dirty="0">
                <a:solidFill>
                  <a:prstClr val="white"/>
                </a:solidFill>
              </a:rPr>
              <a:t> </a:t>
            </a:r>
            <a:r>
              <a:rPr lang="fr-CH" sz="825" dirty="0" err="1">
                <a:solidFill>
                  <a:prstClr val="white"/>
                </a:solidFill>
              </a:rPr>
              <a:t>beam</a:t>
            </a:r>
            <a:r>
              <a:rPr lang="fr-CH" sz="825" dirty="0">
                <a:solidFill>
                  <a:prstClr val="white"/>
                </a:solidFill>
              </a:rPr>
              <a:t> in first 3 </a:t>
            </a:r>
            <a:r>
              <a:rPr lang="fr-CH" sz="825" dirty="0" err="1">
                <a:solidFill>
                  <a:prstClr val="white"/>
                </a:solidFill>
              </a:rPr>
              <a:t>bendings</a:t>
            </a:r>
            <a:r>
              <a:rPr lang="fr-CH" sz="825" dirty="0">
                <a:solidFill>
                  <a:prstClr val="white"/>
                </a:solidFill>
              </a:rPr>
              <a:t> and in </a:t>
            </a:r>
            <a:r>
              <a:rPr lang="fr-CH" sz="825" dirty="0" err="1">
                <a:solidFill>
                  <a:prstClr val="white"/>
                </a:solidFill>
              </a:rPr>
              <a:t>debuncher</a:t>
            </a:r>
            <a:endParaRPr lang="en-GB" sz="825" dirty="0">
              <a:solidFill>
                <a:prstClr val="white"/>
              </a:solidFill>
            </a:endParaRPr>
          </a:p>
        </p:txBody>
      </p:sp>
      <p:sp>
        <p:nvSpPr>
          <p:cNvPr id="6" name="Line Callout 1 5"/>
          <p:cNvSpPr/>
          <p:nvPr/>
        </p:nvSpPr>
        <p:spPr>
          <a:xfrm>
            <a:off x="2684859" y="4814888"/>
            <a:ext cx="914400" cy="628650"/>
          </a:xfrm>
          <a:prstGeom prst="borderCallout1">
            <a:avLst>
              <a:gd name="adj1" fmla="val -6250"/>
              <a:gd name="adj2" fmla="val 30208"/>
              <a:gd name="adj3" fmla="val -219405"/>
              <a:gd name="adj4" fmla="val -3208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25" dirty="0">
                <a:solidFill>
                  <a:prstClr val="white"/>
                </a:solidFill>
              </a:rPr>
              <a:t>6-month long </a:t>
            </a:r>
            <a:r>
              <a:rPr lang="fr-CH" sz="825" dirty="0" err="1">
                <a:solidFill>
                  <a:prstClr val="white"/>
                </a:solidFill>
              </a:rPr>
              <a:t>reliability</a:t>
            </a:r>
            <a:r>
              <a:rPr lang="fr-CH" sz="825" dirty="0">
                <a:solidFill>
                  <a:prstClr val="white"/>
                </a:solidFill>
              </a:rPr>
              <a:t> </a:t>
            </a:r>
            <a:r>
              <a:rPr lang="fr-CH" sz="825" dirty="0" err="1">
                <a:solidFill>
                  <a:prstClr val="white"/>
                </a:solidFill>
              </a:rPr>
              <a:t>run</a:t>
            </a:r>
            <a:r>
              <a:rPr lang="fr-CH" sz="825" dirty="0">
                <a:solidFill>
                  <a:prstClr val="white"/>
                </a:solidFill>
              </a:rPr>
              <a:t> (</a:t>
            </a:r>
            <a:r>
              <a:rPr lang="fr-CH" sz="825" dirty="0" err="1">
                <a:solidFill>
                  <a:prstClr val="white"/>
                </a:solidFill>
              </a:rPr>
              <a:t>beam</a:t>
            </a:r>
            <a:r>
              <a:rPr lang="fr-CH" sz="825" dirty="0">
                <a:solidFill>
                  <a:prstClr val="white"/>
                </a:solidFill>
              </a:rPr>
              <a:t> sent on the main dump)</a:t>
            </a:r>
            <a:endParaRPr lang="en-GB" sz="825" dirty="0">
              <a:solidFill>
                <a:prstClr val="white"/>
              </a:solidFill>
            </a:endParaRPr>
          </a:p>
        </p:txBody>
      </p:sp>
      <p:sp>
        <p:nvSpPr>
          <p:cNvPr id="7" name="Line Callout 1 6"/>
          <p:cNvSpPr/>
          <p:nvPr/>
        </p:nvSpPr>
        <p:spPr>
          <a:xfrm>
            <a:off x="3713559" y="4572000"/>
            <a:ext cx="914400" cy="871538"/>
          </a:xfrm>
          <a:prstGeom prst="borderCallout1">
            <a:avLst>
              <a:gd name="adj1" fmla="val -6250"/>
              <a:gd name="adj2" fmla="val 30208"/>
              <a:gd name="adj3" fmla="val -102192"/>
              <a:gd name="adj4" fmla="val -552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25" dirty="0">
                <a:solidFill>
                  <a:prstClr val="white"/>
                </a:solidFill>
              </a:rPr>
              <a:t>8-month </a:t>
            </a:r>
            <a:r>
              <a:rPr lang="fr-CH" sz="825" dirty="0" err="1">
                <a:solidFill>
                  <a:prstClr val="white"/>
                </a:solidFill>
              </a:rPr>
              <a:t>window</a:t>
            </a:r>
            <a:r>
              <a:rPr lang="fr-CH" sz="825" dirty="0">
                <a:solidFill>
                  <a:prstClr val="white"/>
                </a:solidFill>
              </a:rPr>
              <a:t> for interventions and </a:t>
            </a:r>
            <a:r>
              <a:rPr lang="fr-CH" sz="825" dirty="0" err="1">
                <a:solidFill>
                  <a:prstClr val="white"/>
                </a:solidFill>
              </a:rPr>
              <a:t>repairs</a:t>
            </a:r>
            <a:r>
              <a:rPr lang="fr-CH" sz="825" dirty="0">
                <a:solidFill>
                  <a:prstClr val="white"/>
                </a:solidFill>
              </a:rPr>
              <a:t> </a:t>
            </a:r>
            <a:r>
              <a:rPr lang="fr-CH" sz="825" dirty="0" err="1">
                <a:solidFill>
                  <a:prstClr val="white"/>
                </a:solidFill>
              </a:rPr>
              <a:t>after</a:t>
            </a:r>
            <a:r>
              <a:rPr lang="fr-CH" sz="825" dirty="0">
                <a:solidFill>
                  <a:prstClr val="white"/>
                </a:solidFill>
              </a:rPr>
              <a:t> </a:t>
            </a:r>
            <a:r>
              <a:rPr lang="fr-CH" sz="825" dirty="0" err="1">
                <a:solidFill>
                  <a:prstClr val="white"/>
                </a:solidFill>
              </a:rPr>
              <a:t>reliability</a:t>
            </a:r>
            <a:r>
              <a:rPr lang="fr-CH" sz="825" dirty="0">
                <a:solidFill>
                  <a:prstClr val="white"/>
                </a:solidFill>
              </a:rPr>
              <a:t> </a:t>
            </a:r>
            <a:r>
              <a:rPr lang="fr-CH" sz="825" dirty="0" err="1">
                <a:solidFill>
                  <a:prstClr val="white"/>
                </a:solidFill>
              </a:rPr>
              <a:t>run</a:t>
            </a:r>
            <a:r>
              <a:rPr lang="fr-CH" sz="825" dirty="0">
                <a:solidFill>
                  <a:prstClr val="white"/>
                </a:solidFill>
              </a:rPr>
              <a:t> (</a:t>
            </a:r>
            <a:r>
              <a:rPr lang="fr-CH" sz="825" dirty="0" err="1">
                <a:solidFill>
                  <a:prstClr val="white"/>
                </a:solidFill>
              </a:rPr>
              <a:t>eg</a:t>
            </a:r>
            <a:r>
              <a:rPr lang="fr-CH" sz="825" dirty="0">
                <a:solidFill>
                  <a:prstClr val="white"/>
                </a:solidFill>
              </a:rPr>
              <a:t>. DTL2)</a:t>
            </a:r>
            <a:endParaRPr lang="en-GB" sz="825" dirty="0">
              <a:solidFill>
                <a:prstClr val="white"/>
              </a:solidFill>
            </a:endParaRPr>
          </a:p>
        </p:txBody>
      </p:sp>
      <p:sp>
        <p:nvSpPr>
          <p:cNvPr id="8" name="Line Callout 1 7"/>
          <p:cNvSpPr/>
          <p:nvPr/>
        </p:nvSpPr>
        <p:spPr>
          <a:xfrm>
            <a:off x="4749404" y="4743450"/>
            <a:ext cx="792956" cy="700088"/>
          </a:xfrm>
          <a:prstGeom prst="borderCallout1">
            <a:avLst>
              <a:gd name="adj1" fmla="val -14413"/>
              <a:gd name="adj2" fmla="val 4082"/>
              <a:gd name="adj3" fmla="val -181650"/>
              <a:gd name="adj4" fmla="val -5550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25" dirty="0">
                <a:solidFill>
                  <a:prstClr val="white"/>
                </a:solidFill>
              </a:rPr>
              <a:t>3-month </a:t>
            </a:r>
            <a:r>
              <a:rPr lang="fr-CH" sz="825" dirty="0" err="1">
                <a:solidFill>
                  <a:prstClr val="white"/>
                </a:solidFill>
              </a:rPr>
              <a:t>beam</a:t>
            </a:r>
            <a:r>
              <a:rPr lang="fr-CH" sz="825" dirty="0">
                <a:solidFill>
                  <a:prstClr val="white"/>
                </a:solidFill>
              </a:rPr>
              <a:t> </a:t>
            </a:r>
            <a:r>
              <a:rPr lang="fr-CH" sz="825" dirty="0" err="1">
                <a:solidFill>
                  <a:prstClr val="white"/>
                </a:solidFill>
              </a:rPr>
              <a:t>testing</a:t>
            </a:r>
            <a:r>
              <a:rPr lang="fr-CH" sz="825" dirty="0">
                <a:solidFill>
                  <a:prstClr val="white"/>
                </a:solidFill>
              </a:rPr>
              <a:t> </a:t>
            </a:r>
            <a:r>
              <a:rPr lang="fr-CH" sz="825" dirty="0" err="1">
                <a:solidFill>
                  <a:prstClr val="white"/>
                </a:solidFill>
              </a:rPr>
              <a:t>after</a:t>
            </a:r>
            <a:r>
              <a:rPr lang="fr-CH" sz="825" dirty="0">
                <a:solidFill>
                  <a:prstClr val="white"/>
                </a:solidFill>
              </a:rPr>
              <a:t> the </a:t>
            </a:r>
            <a:r>
              <a:rPr lang="fr-CH" sz="825" dirty="0" err="1">
                <a:solidFill>
                  <a:prstClr val="white"/>
                </a:solidFill>
              </a:rPr>
              <a:t>repairs</a:t>
            </a:r>
            <a:r>
              <a:rPr lang="fr-CH" sz="825" dirty="0">
                <a:solidFill>
                  <a:prstClr val="white"/>
                </a:solidFill>
              </a:rPr>
              <a:t> and interventions</a:t>
            </a:r>
            <a:endParaRPr lang="en-GB" sz="825" dirty="0">
              <a:solidFill>
                <a:prstClr val="white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456509" y="2400300"/>
            <a:ext cx="0" cy="1085850"/>
          </a:xfrm>
          <a:prstGeom prst="line">
            <a:avLst/>
          </a:prstGeom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42210" y="2124954"/>
            <a:ext cx="1794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>
                <a:solidFill>
                  <a:prstClr val="black"/>
                </a:solidFill>
              </a:rPr>
              <a:t>start</a:t>
            </a:r>
            <a:r>
              <a:rPr lang="fr-CH" sz="1200" dirty="0">
                <a:solidFill>
                  <a:prstClr val="black"/>
                </a:solidFill>
              </a:rPr>
              <a:t> </a:t>
            </a:r>
            <a:r>
              <a:rPr lang="fr-CH" sz="1200" dirty="0" err="1">
                <a:solidFill>
                  <a:prstClr val="black"/>
                </a:solidFill>
              </a:rPr>
              <a:t>connection</a:t>
            </a:r>
            <a:r>
              <a:rPr lang="fr-CH" sz="1200" dirty="0">
                <a:solidFill>
                  <a:prstClr val="black"/>
                </a:solidFill>
              </a:rPr>
              <a:t> </a:t>
            </a:r>
            <a:r>
              <a:rPr lang="fr-CH" sz="1200" dirty="0" err="1">
                <a:solidFill>
                  <a:prstClr val="black"/>
                </a:solidFill>
              </a:rPr>
              <a:t>activities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2" name="Line Callout 1 11"/>
          <p:cNvSpPr/>
          <p:nvPr/>
        </p:nvSpPr>
        <p:spPr>
          <a:xfrm>
            <a:off x="5828109" y="4743450"/>
            <a:ext cx="1314450" cy="700088"/>
          </a:xfrm>
          <a:prstGeom prst="borderCallout1">
            <a:avLst>
              <a:gd name="adj1" fmla="val -9311"/>
              <a:gd name="adj2" fmla="val 23104"/>
              <a:gd name="adj3" fmla="val -182670"/>
              <a:gd name="adj4" fmla="val -11485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25" dirty="0" err="1">
                <a:solidFill>
                  <a:prstClr val="white"/>
                </a:solidFill>
              </a:rPr>
              <a:t>After</a:t>
            </a:r>
            <a:r>
              <a:rPr lang="fr-CH" sz="825" dirty="0">
                <a:solidFill>
                  <a:prstClr val="white"/>
                </a:solidFill>
              </a:rPr>
              <a:t> installation of new LBE and dump at PSB entrance, transport and </a:t>
            </a:r>
            <a:r>
              <a:rPr lang="fr-CH" sz="825" dirty="0" err="1">
                <a:solidFill>
                  <a:prstClr val="white"/>
                </a:solidFill>
              </a:rPr>
              <a:t>measure</a:t>
            </a:r>
            <a:r>
              <a:rPr lang="fr-CH" sz="825" dirty="0">
                <a:solidFill>
                  <a:prstClr val="white"/>
                </a:solidFill>
              </a:rPr>
              <a:t> the </a:t>
            </a:r>
            <a:r>
              <a:rPr lang="fr-CH" sz="825" dirty="0" err="1">
                <a:solidFill>
                  <a:prstClr val="white"/>
                </a:solidFill>
              </a:rPr>
              <a:t>beam</a:t>
            </a:r>
            <a:r>
              <a:rPr lang="fr-CH" sz="825" dirty="0">
                <a:solidFill>
                  <a:prstClr val="white"/>
                </a:solidFill>
              </a:rPr>
              <a:t> in LBE (PS </a:t>
            </a:r>
            <a:r>
              <a:rPr lang="fr-CH" sz="825" dirty="0" err="1">
                <a:solidFill>
                  <a:prstClr val="white"/>
                </a:solidFill>
              </a:rPr>
              <a:t>closed</a:t>
            </a:r>
            <a:r>
              <a:rPr lang="fr-CH" sz="825" dirty="0">
                <a:solidFill>
                  <a:prstClr val="white"/>
                </a:solidFill>
              </a:rPr>
              <a:t>)</a:t>
            </a:r>
            <a:endParaRPr lang="en-GB" sz="82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0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Hardware Reliability issues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Source stability : RF plasma generator , 45 kV extraction</a:t>
            </a:r>
          </a:p>
          <a:p>
            <a:endParaRPr lang="en-GB" dirty="0"/>
          </a:p>
          <a:p>
            <a:r>
              <a:rPr lang="en-GB" dirty="0" smtClean="0"/>
              <a:t>RF power sources : 19 klystron and 4 solid </a:t>
            </a:r>
            <a:r>
              <a:rPr lang="en-GB" smtClean="0"/>
              <a:t>state </a:t>
            </a:r>
            <a:r>
              <a:rPr lang="en-GB" smtClean="0"/>
              <a:t>amplifiers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Chopper : 4 chopper drivers </a:t>
            </a:r>
          </a:p>
          <a:p>
            <a:endParaRPr lang="en-GB" dirty="0"/>
          </a:p>
          <a:p>
            <a:r>
              <a:rPr lang="en-GB" dirty="0" smtClean="0"/>
              <a:t>Quads, </a:t>
            </a:r>
            <a:r>
              <a:rPr lang="en-GB" dirty="0" err="1" smtClean="0"/>
              <a:t>steerers</a:t>
            </a:r>
            <a:r>
              <a:rPr lang="en-GB" dirty="0" smtClean="0"/>
              <a:t> and other </a:t>
            </a:r>
            <a:r>
              <a:rPr lang="en-GB" dirty="0" err="1" smtClean="0"/>
              <a:t>foc</a:t>
            </a:r>
            <a:r>
              <a:rPr lang="en-GB" dirty="0" smtClean="0"/>
              <a:t> elements (about 50 circuits)</a:t>
            </a:r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02185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software Reliability issues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Controls in general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 smtClean="0"/>
              <a:t>BIS/SIS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232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2" descr="\\cern.ch\dfs\Users\g\garoby\Desktop\A0_accel_shema-linac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9" t="11271" r="15918" b="27538"/>
          <a:stretch/>
        </p:blipFill>
        <p:spPr bwMode="auto">
          <a:xfrm>
            <a:off x="971600" y="1412776"/>
            <a:ext cx="7474200" cy="49247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247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EDE6111-17D0-46EC-97EE-DCEFBC02FF6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9342" y="1930188"/>
            <a:ext cx="4605057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Three </a:t>
            </a:r>
            <a:r>
              <a:rPr lang="en-US" sz="1200" dirty="0" smtClean="0">
                <a:solidFill>
                  <a:srgbClr val="FF0000"/>
                </a:solidFill>
              </a:rPr>
              <a:t>bottlenecks</a:t>
            </a:r>
            <a:r>
              <a:rPr lang="en-US" sz="1200" dirty="0" smtClean="0"/>
              <a:t> for higher intensity from the LHC injectors:</a:t>
            </a:r>
          </a:p>
          <a:p>
            <a:pPr marL="342900" indent="-342900">
              <a:spcBef>
                <a:spcPts val="300"/>
              </a:spcBef>
              <a:buFont typeface="+mj-lt"/>
              <a:buAutoNum type="arabicPeriod"/>
            </a:pPr>
            <a:r>
              <a:rPr lang="en-US" sz="1200" dirty="0" smtClean="0"/>
              <a:t>Space charge tune shift at PSB injection (50 MeV).</a:t>
            </a:r>
          </a:p>
          <a:p>
            <a:pPr marL="342900" indent="-342900">
              <a:spcBef>
                <a:spcPts val="300"/>
              </a:spcBef>
              <a:buFont typeface="+mj-lt"/>
              <a:buAutoNum type="arabicPeriod"/>
            </a:pPr>
            <a:r>
              <a:rPr lang="en-US" sz="1200" dirty="0" smtClean="0"/>
              <a:t>Space charge tune shift at PS injection (1.4 GeV).</a:t>
            </a:r>
          </a:p>
          <a:p>
            <a:pPr marL="342900" indent="-342900">
              <a:spcBef>
                <a:spcPts val="300"/>
              </a:spcBef>
              <a:buFont typeface="+mj-lt"/>
              <a:buAutoNum type="arabicPeriod"/>
            </a:pPr>
            <a:r>
              <a:rPr lang="en-US" sz="1200" dirty="0" smtClean="0"/>
              <a:t>Electron cloud and instabilities in SPS.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6952" r="2624" b="5944"/>
          <a:stretch>
            <a:fillRect/>
          </a:stretch>
        </p:blipFill>
        <p:spPr bwMode="auto">
          <a:xfrm>
            <a:off x="228598" y="3018243"/>
            <a:ext cx="4054463" cy="324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644009" y="1772487"/>
            <a:ext cx="4464496" cy="44088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In its June 2007 session the CERN Council has approved the White Paper "Scientific Activities and Budget Estimates for 2007 and Provisional Projections for the Years 2008-2010 and Perspectives for Long-Term", which includes construction of a 160 MeV H- linear accelerator called LINAC4, and the study of a 5GeV, high beam power, superconducting proton </a:t>
            </a:r>
            <a:r>
              <a:rPr lang="en-US" sz="1400" dirty="0" err="1"/>
              <a:t>Linac</a:t>
            </a:r>
            <a:r>
              <a:rPr lang="en-US" sz="1400" dirty="0"/>
              <a:t> (SPL).</a:t>
            </a:r>
          </a:p>
          <a:p>
            <a:endParaRPr 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Low injection energy into the PSB is the first and most important limitation → </a:t>
            </a:r>
          </a:p>
          <a:p>
            <a:endParaRPr lang="en-US" sz="105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Arial"/>
                <a:cs typeface="Arial"/>
              </a:rPr>
              <a:t>increase PSB injection energy from 50 to 160 MeV (factor 2 in </a:t>
            </a:r>
            <a:r>
              <a:rPr lang="en-US" sz="1600" dirty="0" smtClean="0">
                <a:solidFill>
                  <a:schemeClr val="tx1"/>
                </a:solidFill>
                <a:latin typeface="Symbol" pitchFamily="18" charset="2"/>
                <a:cs typeface="Arial"/>
              </a:rPr>
              <a:t>bg</a:t>
            </a:r>
            <a:r>
              <a:rPr lang="en-US" sz="1600" baseline="30000" dirty="0" smtClean="0">
                <a:solidFill>
                  <a:schemeClr val="tx1"/>
                </a:solidFill>
                <a:latin typeface="Arial"/>
                <a:cs typeface="Arial"/>
              </a:rPr>
              <a:t>2</a:t>
            </a:r>
            <a:r>
              <a:rPr lang="en-US" sz="1600" dirty="0" smtClean="0">
                <a:solidFill>
                  <a:schemeClr val="tx1"/>
                </a:solidFill>
                <a:latin typeface="Arial"/>
                <a:cs typeface="Arial"/>
              </a:rPr>
              <a:t> and brightness) and go from proton to H</a:t>
            </a:r>
            <a:r>
              <a:rPr lang="en-US" sz="1400" dirty="0" smtClean="0">
                <a:solidFill>
                  <a:schemeClr val="tx1"/>
                </a:solidFill>
                <a:latin typeface="Arial"/>
                <a:cs typeface="Arial"/>
              </a:rPr>
              <a:t>¯</a:t>
            </a:r>
            <a:r>
              <a:rPr lang="en-US" sz="1600" dirty="0" smtClean="0">
                <a:solidFill>
                  <a:schemeClr val="tx1"/>
                </a:solidFill>
                <a:latin typeface="Arial"/>
                <a:cs typeface="Arial"/>
              </a:rPr>
              <a:t> injection.</a:t>
            </a:r>
          </a:p>
          <a:p>
            <a:endParaRPr lang="en-US" sz="16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Arial"/>
                <a:cs typeface="Arial"/>
              </a:rPr>
              <a:t>Factor 2 in PSB beam intensity for LHC beams and for other PSB users + modern injector </a:t>
            </a:r>
          </a:p>
        </p:txBody>
      </p:sp>
      <p:sp>
        <p:nvSpPr>
          <p:cNvPr id="17" name="Oval 16"/>
          <p:cNvSpPr/>
          <p:nvPr/>
        </p:nvSpPr>
        <p:spPr>
          <a:xfrm rot="2496170">
            <a:off x="1295255" y="5544634"/>
            <a:ext cx="1349200" cy="8099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28600" y="5410200"/>
            <a:ext cx="457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LIMITATIONS TO INTENSITY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917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Linac2  (1978 , upgraded 1993)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7</a:t>
            </a:fld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7544" y="1772816"/>
            <a:ext cx="3600400" cy="2808312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smtClean="0"/>
              <a:t>A </a:t>
            </a:r>
            <a:r>
              <a:rPr lang="en-US" sz="1200" b="1" dirty="0" err="1" smtClean="0"/>
              <a:t>Duoplasmatron</a:t>
            </a:r>
            <a:r>
              <a:rPr lang="en-US" sz="1200" b="1" dirty="0" smtClean="0"/>
              <a:t> ion source giving up to 300 mA of beam current, 200mA protons. 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Until 1993 the pre-injector was a 750 kV Cockcroft-Walton replaced by a 4-vane RFQ (</a:t>
            </a:r>
            <a:r>
              <a:rPr lang="en-US" sz="1200" b="1" u="sng" dirty="0" smtClean="0"/>
              <a:t>RFQ2</a:t>
            </a:r>
            <a:r>
              <a:rPr lang="en-US" sz="1200" b="1" dirty="0" smtClean="0"/>
              <a:t>) with an injection energy of 90 kV and an output energy of 750 </a:t>
            </a:r>
            <a:r>
              <a:rPr lang="en-US" sz="1200" b="1" dirty="0" err="1" smtClean="0"/>
              <a:t>keV</a:t>
            </a:r>
            <a:r>
              <a:rPr lang="en-US" sz="1200" b="1" dirty="0" smtClean="0"/>
              <a:t>.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 A three tank , 202.56 MHz drift tube </a:t>
            </a:r>
            <a:r>
              <a:rPr lang="en-US" sz="1200" b="1" dirty="0" err="1" smtClean="0"/>
              <a:t>linac</a:t>
            </a:r>
            <a:r>
              <a:rPr lang="en-US" sz="1200" b="1" dirty="0" smtClean="0"/>
              <a:t> with </a:t>
            </a:r>
            <a:r>
              <a:rPr lang="en-US" sz="1200" b="1" dirty="0" err="1" smtClean="0"/>
              <a:t>quadrupole</a:t>
            </a:r>
            <a:r>
              <a:rPr lang="en-US" sz="1200" b="1" dirty="0" smtClean="0"/>
              <a:t>  focusing brings the beam energy to 50 MeV.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An 80 meter beam transport carries the </a:t>
            </a:r>
            <a:r>
              <a:rPr lang="en-US" sz="1200" b="1" dirty="0" err="1" smtClean="0"/>
              <a:t>linac</a:t>
            </a:r>
            <a:r>
              <a:rPr lang="en-US" sz="1200" b="1" dirty="0" smtClean="0"/>
              <a:t> beam to the 1.4 </a:t>
            </a:r>
            <a:r>
              <a:rPr lang="en-US" sz="1200" b="1" dirty="0" err="1" smtClean="0"/>
              <a:t>GeV</a:t>
            </a:r>
            <a:r>
              <a:rPr lang="en-US" sz="1200" b="1" dirty="0" smtClean="0"/>
              <a:t> PSB . </a:t>
            </a:r>
          </a:p>
          <a:p>
            <a:endParaRPr lang="en-US" dirty="0" smtClean="0"/>
          </a:p>
        </p:txBody>
      </p:sp>
      <p:pic>
        <p:nvPicPr>
          <p:cNvPr id="7" name="Picture 4" descr="Linac2tank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303" y="1765234"/>
            <a:ext cx="4940366" cy="37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260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LINAC4-Motivation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42900">
              <a:buAutoNum type="arabicPeriod"/>
            </a:pPr>
            <a:r>
              <a:rPr lang="en-US" dirty="0" err="1" smtClean="0">
                <a:latin typeface="Calibri" pitchFamily="34" charset="0"/>
              </a:rPr>
              <a:t>Linac</a:t>
            </a:r>
            <a:r>
              <a:rPr lang="en-US" dirty="0" smtClean="0">
                <a:latin typeface="Calibri" pitchFamily="34" charset="0"/>
              </a:rPr>
              <a:t> 2 has </a:t>
            </a:r>
            <a:r>
              <a:rPr lang="en-US" dirty="0">
                <a:latin typeface="Calibri" pitchFamily="34" charset="0"/>
              </a:rPr>
              <a:t>a low energy that limits the intensity in the PSB (and the LHC luminosity); </a:t>
            </a:r>
          </a:p>
          <a:p>
            <a:pPr indent="-342900">
              <a:buAutoNum type="arabicPeriod"/>
            </a:pPr>
            <a:r>
              <a:rPr lang="en-US" dirty="0" smtClean="0">
                <a:latin typeface="Calibri" pitchFamily="34" charset="0"/>
              </a:rPr>
              <a:t>Linac2 experiences </a:t>
            </a:r>
            <a:r>
              <a:rPr lang="en-US" dirty="0">
                <a:latin typeface="Calibri" pitchFamily="34" charset="0"/>
              </a:rPr>
              <a:t>persistent vacuum problems (leaks) rising concerns for its future;</a:t>
            </a:r>
          </a:p>
          <a:p>
            <a:pPr indent="-342900">
              <a:buAutoNum type="arabicPeriod"/>
            </a:pPr>
            <a:r>
              <a:rPr lang="en-US" dirty="0" smtClean="0">
                <a:latin typeface="Calibri" pitchFamily="34" charset="0"/>
              </a:rPr>
              <a:t>Linac2 is </a:t>
            </a:r>
            <a:r>
              <a:rPr lang="en-US" dirty="0">
                <a:latin typeface="Calibri" pitchFamily="34" charset="0"/>
              </a:rPr>
              <a:t>one of the 2 last injectors in the world still using protons: all modern machines went to H- ions (easier injection, less expensive </a:t>
            </a:r>
            <a:r>
              <a:rPr lang="en-US" dirty="0" err="1">
                <a:latin typeface="Calibri" pitchFamily="34" charset="0"/>
              </a:rPr>
              <a:t>linac</a:t>
            </a:r>
            <a:r>
              <a:rPr lang="en-US" dirty="0">
                <a:latin typeface="Calibri" pitchFamily="34" charset="0"/>
              </a:rPr>
              <a:t>, lower beam loss)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02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 and expectation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alessandra lombardi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F81E-4C3B-4164-AA6F-CE9C27E63BCA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353261"/>
              </p:ext>
            </p:extLst>
          </p:nvPr>
        </p:nvGraphicFramePr>
        <p:xfrm>
          <a:off x="251520" y="1556792"/>
          <a:ext cx="8640960" cy="5296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3672408"/>
                <a:gridCol w="2736304"/>
              </a:tblGrid>
              <a:tr h="49540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LINAC2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LINAC4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protons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Charge exchange injection (reduce </a:t>
                      </a:r>
                      <a:r>
                        <a:rPr lang="en-US" sz="1400" baseline="0" dirty="0" err="1" smtClean="0"/>
                        <a:t>emittance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H- 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160mA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Lower current means better beam quality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40mA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100 µsec 1Hz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Longer</a:t>
                      </a:r>
                      <a:r>
                        <a:rPr lang="en-US" sz="1400" baseline="0" dirty="0" smtClean="0"/>
                        <a:t> injection in the PSB (100turns)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400 µsec 1Hz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50 MeV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Space charge tune shift at PSB</a:t>
                      </a:r>
                      <a:r>
                        <a:rPr lang="en-US" sz="1400" baseline="0" dirty="0" smtClean="0"/>
                        <a:t> injection </a:t>
                      </a:r>
                      <a:r>
                        <a:rPr lang="en-US" sz="1400" dirty="0" smtClean="0"/>
                        <a:t>is half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160 MeV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200 MHz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RF frequency</a:t>
                      </a:r>
                      <a:r>
                        <a:rPr lang="en-US" sz="1400" baseline="0" dirty="0" smtClean="0"/>
                        <a:t> that is not widespread anymore. No components “off the shelf”.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352 MHz 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49540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Since 1978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Tanks, vacuum,</a:t>
                      </a:r>
                      <a:r>
                        <a:rPr lang="en-US" sz="1400" baseline="0" dirty="0" smtClean="0"/>
                        <a:t> mechanics are aging.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All new component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49540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 longitudinal matching at</a:t>
                      </a:r>
                      <a:r>
                        <a:rPr lang="en-US" sz="1400" baseline="0" dirty="0" smtClean="0"/>
                        <a:t> injection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30-50%</a:t>
                      </a:r>
                      <a:r>
                        <a:rPr lang="en-US" sz="1400" baseline="0" dirty="0" smtClean="0"/>
                        <a:t> of the beam lost at injection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Fast</a:t>
                      </a:r>
                      <a:r>
                        <a:rPr lang="en-US" sz="1400" baseline="0" dirty="0" smtClean="0"/>
                        <a:t> chopping </a:t>
                      </a:r>
                    </a:p>
                    <a:p>
                      <a:r>
                        <a:rPr lang="en-US" sz="1400" baseline="0" dirty="0" smtClean="0"/>
                        <a:t>Energy painting </a:t>
                      </a:r>
                      <a:endParaRPr lang="en-US" sz="1400" dirty="0"/>
                    </a:p>
                  </a:txBody>
                  <a:tcPr marT="45730" marB="45730"/>
                </a:tc>
              </a:tr>
              <a:tr h="49540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98%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Availability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???????</a:t>
                      </a:r>
                      <a:endParaRPr lang="en-US" sz="1400" dirty="0"/>
                    </a:p>
                  </a:txBody>
                  <a:tcPr marT="45730" marB="4573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90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7002</TotalTime>
  <Words>2549</Words>
  <Application>Microsoft Office PowerPoint</Application>
  <PresentationFormat>On-screen Show (4:3)</PresentationFormat>
  <Paragraphs>509</Paragraphs>
  <Slides>45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63" baseType="lpstr">
      <vt:lpstr>Arial Unicode MS</vt:lpstr>
      <vt:lpstr>Arial</vt:lpstr>
      <vt:lpstr>Book Antiqua</vt:lpstr>
      <vt:lpstr>Calibri</vt:lpstr>
      <vt:lpstr>Calibri Light</vt:lpstr>
      <vt:lpstr>Century Gothic</vt:lpstr>
      <vt:lpstr>Comic Sans MS</vt:lpstr>
      <vt:lpstr>Microsoft Sans Serif</vt:lpstr>
      <vt:lpstr>StarSymbol</vt:lpstr>
      <vt:lpstr>Symbol</vt:lpstr>
      <vt:lpstr>Times New Roman</vt:lpstr>
      <vt:lpstr>Verdana</vt:lpstr>
      <vt:lpstr>Wingdings</vt:lpstr>
      <vt:lpstr>Apothecary</vt:lpstr>
      <vt:lpstr>Office Theme</vt:lpstr>
      <vt:lpstr>1_Office Theme</vt:lpstr>
      <vt:lpstr>Equation</vt:lpstr>
      <vt:lpstr>Photo Editor Photo</vt:lpstr>
      <vt:lpstr>LINAC4</vt:lpstr>
      <vt:lpstr>LHC Luminosity</vt:lpstr>
      <vt:lpstr>Upgrading LHC Luminosity</vt:lpstr>
      <vt:lpstr>LHC INJECTOR CHAIN </vt:lpstr>
      <vt:lpstr>PowerPoint Presentation</vt:lpstr>
      <vt:lpstr>LIMITATIONS TO INTENSITY</vt:lpstr>
      <vt:lpstr>Linac2  (1978 , upgraded 1993)</vt:lpstr>
      <vt:lpstr>LINAC4-Motivation </vt:lpstr>
      <vt:lpstr>Present and expectation</vt:lpstr>
      <vt:lpstr>LINAC4 PARAMETERS</vt:lpstr>
      <vt:lpstr>PowerPoint Presentation</vt:lpstr>
      <vt:lpstr>Linac4 architecture</vt:lpstr>
      <vt:lpstr>The RF System – overall view</vt:lpstr>
      <vt:lpstr>The ion source</vt:lpstr>
      <vt:lpstr>                                                    Cs: 21.5 mg</vt:lpstr>
      <vt:lpstr>PowerPoint Presentation</vt:lpstr>
      <vt:lpstr>The RFQ</vt:lpstr>
      <vt:lpstr>looking into an RFQ…</vt:lpstr>
      <vt:lpstr>transverse field in an RFQ</vt:lpstr>
      <vt:lpstr>acceleration in RFQ</vt:lpstr>
      <vt:lpstr>rfq works to specs</vt:lpstr>
      <vt:lpstr>Chopper line</vt:lpstr>
      <vt:lpstr>chopping</vt:lpstr>
      <vt:lpstr>PowerPoint Presentation</vt:lpstr>
      <vt:lpstr>Special feature 1: “chopping”  removing microbunches (150/352) to adapt the 352MHz linac bunches  to the 1 MHz booster frequency</vt:lpstr>
      <vt:lpstr>Chopper line layout</vt:lpstr>
      <vt:lpstr>Chopper works</vt:lpstr>
      <vt:lpstr>PowerPoint Presentation</vt:lpstr>
      <vt:lpstr>FROM 3 to 160  mev</vt:lpstr>
      <vt:lpstr>Linac4 – Drift Tube Linac</vt:lpstr>
      <vt:lpstr>the Linac4 DTL</vt:lpstr>
      <vt:lpstr>PMQs for the DTL</vt:lpstr>
      <vt:lpstr>The Cell-Coupled Drift Tube Linac</vt:lpstr>
      <vt:lpstr>Linac4 – Cell-coupled DTL</vt:lpstr>
      <vt:lpstr>Linac4 – Pi-Mode Structure</vt:lpstr>
      <vt:lpstr>PowerPoint Presentation</vt:lpstr>
      <vt:lpstr>Beam dynamics</vt:lpstr>
      <vt:lpstr>Focusing field</vt:lpstr>
      <vt:lpstr>Accelerating field and phase</vt:lpstr>
      <vt:lpstr>Phase advance</vt:lpstr>
      <vt:lpstr>collaborations</vt:lpstr>
      <vt:lpstr>Medium-term schedule (2015-16)</vt:lpstr>
      <vt:lpstr>Longer-term schedule (2017/20)</vt:lpstr>
      <vt:lpstr>Hardware Reliability issues</vt:lpstr>
      <vt:lpstr>software Reliability issues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Alessandra Lombardi</dc:creator>
  <cp:lastModifiedBy>Alessandra Lombardi</cp:lastModifiedBy>
  <cp:revision>87</cp:revision>
  <dcterms:created xsi:type="dcterms:W3CDTF">2013-03-15T15:21:21Z</dcterms:created>
  <dcterms:modified xsi:type="dcterms:W3CDTF">2015-11-17T12:29:45Z</dcterms:modified>
</cp:coreProperties>
</file>