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733" r:id="rId8"/>
    <p:sldMasterId id="2147483745" r:id="rId9"/>
    <p:sldMasterId id="2147483757" r:id="rId10"/>
    <p:sldMasterId id="2147483773" r:id="rId11"/>
  </p:sldMasterIdLst>
  <p:notesMasterIdLst>
    <p:notesMasterId r:id="rId48"/>
  </p:notesMasterIdLst>
  <p:handoutMasterIdLst>
    <p:handoutMasterId r:id="rId49"/>
  </p:handoutMasterIdLst>
  <p:sldIdLst>
    <p:sldId id="257" r:id="rId12"/>
    <p:sldId id="601" r:id="rId13"/>
    <p:sldId id="712" r:id="rId14"/>
    <p:sldId id="691" r:id="rId15"/>
    <p:sldId id="664" r:id="rId16"/>
    <p:sldId id="662" r:id="rId17"/>
    <p:sldId id="688" r:id="rId18"/>
    <p:sldId id="699" r:id="rId19"/>
    <p:sldId id="700" r:id="rId20"/>
    <p:sldId id="670" r:id="rId21"/>
    <p:sldId id="689" r:id="rId22"/>
    <p:sldId id="663" r:id="rId23"/>
    <p:sldId id="690" r:id="rId24"/>
    <p:sldId id="665" r:id="rId25"/>
    <p:sldId id="683" r:id="rId26"/>
    <p:sldId id="692" r:id="rId27"/>
    <p:sldId id="705" r:id="rId28"/>
    <p:sldId id="661" r:id="rId29"/>
    <p:sldId id="668" r:id="rId30"/>
    <p:sldId id="707" r:id="rId31"/>
    <p:sldId id="693" r:id="rId32"/>
    <p:sldId id="701" r:id="rId33"/>
    <p:sldId id="672" r:id="rId34"/>
    <p:sldId id="694" r:id="rId35"/>
    <p:sldId id="676" r:id="rId36"/>
    <p:sldId id="696" r:id="rId37"/>
    <p:sldId id="702" r:id="rId38"/>
    <p:sldId id="706" r:id="rId39"/>
    <p:sldId id="674" r:id="rId40"/>
    <p:sldId id="675" r:id="rId41"/>
    <p:sldId id="697" r:id="rId42"/>
    <p:sldId id="687" r:id="rId43"/>
    <p:sldId id="658" r:id="rId44"/>
    <p:sldId id="684" r:id="rId45"/>
    <p:sldId id="686" r:id="rId46"/>
    <p:sldId id="681" r:id="rId47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ABE9FF"/>
    <a:srgbClr val="AD0F80"/>
    <a:srgbClr val="EC24B3"/>
    <a:srgbClr val="6B094F"/>
    <a:srgbClr val="60145C"/>
    <a:srgbClr val="451361"/>
    <a:srgbClr val="0000FF"/>
    <a:srgbClr val="0226BE"/>
    <a:srgbClr val="17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 autoAdjust="0"/>
    <p:restoredTop sz="94632" autoAdjust="0"/>
  </p:normalViewPr>
  <p:slideViewPr>
    <p:cSldViewPr showGuides="1">
      <p:cViewPr varScale="1">
        <p:scale>
          <a:sx n="162" d="100"/>
          <a:sy n="162" d="100"/>
        </p:scale>
        <p:origin x="12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E684A-6E41-46D2-B2AD-D9B53EA2F563}" type="datetimeFigureOut">
              <a:rPr lang="en-GB" smtClean="0"/>
              <a:t>16/11/2015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1E0FE-4EA5-443D-9732-663E754FD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418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8DEE0-0E1C-45B7-A91C-8DA8645B2B2A}" type="slidenum">
              <a:rPr lang="en-GB"/>
              <a:pPr/>
              <a:t>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414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4690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56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983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600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52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1776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212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260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712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241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059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783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0045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9085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7938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4480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29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4773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0C7F0-19E7-4FAF-BF2D-369F646BC6A5}" type="slidenum">
              <a:rPr lang="en-GB"/>
              <a:pPr/>
              <a:t>30</a:t>
            </a:fld>
            <a:endParaRPr lang="en-GB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96897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8516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387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78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3220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9449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929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683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44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181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858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297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11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175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5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076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1v0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87135" y="2195900"/>
            <a:ext cx="6969730" cy="2466201"/>
            <a:chOff x="1087209" y="1981200"/>
            <a:chExt cx="6969730" cy="2466201"/>
          </a:xfrm>
        </p:grpSpPr>
        <p:sp>
          <p:nvSpPr>
            <p:cNvPr id="4" name="Rectangle 3"/>
            <p:cNvSpPr/>
            <p:nvPr userDrawn="1"/>
          </p:nvSpPr>
          <p:spPr>
            <a:xfrm>
              <a:off x="1255679" y="1981200"/>
              <a:ext cx="6632777" cy="175432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Dependability Workshop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&amp;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Availability Working Group Status</a:t>
              </a: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087209" y="4078069"/>
              <a:ext cx="6969730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B. Todd, A. Apollonio, L. Ponce on behalf of the DWS </a:t>
              </a:r>
              <a:r>
                <a:rPr lang="en-US" b="1" dirty="0" err="1" smtClean="0">
                  <a:solidFill>
                    <a:srgbClr val="FFFFFF"/>
                  </a:solidFill>
                  <a:latin typeface="Calibri" pitchFamily="34" charset="0"/>
                </a:rPr>
                <a:t>organisers</a:t>
              </a:r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 &amp; AWG.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6647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353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511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280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41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297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316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905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50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07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93609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6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44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5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Availability Working Group</a:t>
            </a:r>
          </a:p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FFFF">
                    <a:lumMod val="65000"/>
                  </a:srgbClr>
                </a:solidFill>
                <a:latin typeface="Calibri" pitchFamily="34" charset="0"/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907767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Evian Preparation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384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4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10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573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8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05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716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41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538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830731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388719"/>
      </p:ext>
    </p:extLst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76196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545759"/>
      </p:ext>
    </p:extLst>
  </p:cSld>
  <p:clrMapOvr>
    <a:masterClrMapping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142059"/>
      </p:ext>
    </p:extLst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44181"/>
      </p:ext>
    </p:extLst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203734"/>
      </p:ext>
    </p:extLst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778966"/>
      </p:ext>
    </p:extLst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221135"/>
      </p:ext>
    </p:extLst>
  </p:cSld>
  <p:clrMapOvr>
    <a:masterClrMapping/>
  </p:clrMapOvr>
  <p:transition spd="med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777051"/>
      </p:ext>
    </p:extLst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59187"/>
      </p:ext>
    </p:extLst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088183"/>
      </p:ext>
    </p:extLst>
  </p:cSld>
  <p:clrMapOvr>
    <a:masterClrMapping/>
  </p:clrMapOvr>
  <p:transition spd="med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542941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95555"/>
      </p:ext>
    </p:extLst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7347046"/>
      </p:ext>
    </p:extLst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779093"/>
      </p:ext>
    </p:extLst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70520"/>
      </p:ext>
    </p:extLst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863866"/>
      </p:ext>
    </p:extLst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04372"/>
      </p:ext>
    </p:extLst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447917"/>
      </p:ext>
    </p:extLst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282884"/>
      </p:ext>
    </p:extLst>
  </p:cSld>
  <p:clrMapOvr>
    <a:masterClrMapping/>
  </p:clrMapOvr>
  <p:transition spd="med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857312"/>
      </p:ext>
    </p:extLst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374019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15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0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20038FFA-3A97-494A-BECD-4DC9B4D1BD4C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20038FFA-3A97-494A-BECD-4DC9B4D1BD4C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442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899592" y="1988840"/>
            <a:ext cx="7272808" cy="1413521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002754" y="2084655"/>
            <a:ext cx="70664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GB" sz="3600" b="1" dirty="0" smtClean="0">
                <a:solidFill>
                  <a:srgbClr val="FFFF00"/>
                </a:solidFill>
              </a:rPr>
              <a:t>Overview of Dependability Studies at CERN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15616" y="4221088"/>
            <a:ext cx="676875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ctr" eaLnBrk="0" hangingPunct="0">
              <a:buAutoNum type="alphaUcPeriod"/>
            </a:pPr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Apollonio, 17/11/2015</a:t>
            </a:r>
          </a:p>
          <a:p>
            <a:pPr algn="ctr" eaLnBrk="0" hangingPunct="0"/>
            <a:r>
              <a:rPr lang="en-GB" sz="2400" dirty="0" smtClean="0">
                <a:latin typeface="+mn-lt"/>
              </a:rPr>
              <a:t>andrea.apollonio@cern.ch</a:t>
            </a:r>
          </a:p>
          <a:p>
            <a:pPr algn="ctr" eaLnBrk="0" hangingPunct="0"/>
            <a:endParaRPr lang="en-GB" sz="2400" dirty="0" smtClean="0">
              <a:latin typeface="+mn-lt"/>
            </a:endParaRPr>
          </a:p>
          <a:p>
            <a:pPr algn="ctr" eaLnBrk="0" hangingPunct="0"/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Acknowledgements: J. Gutleber, M. Jonker, A. Niemi, R. Schmidt, P. Sollander, B. Todd, J. Uythoven, D. Wollmann, M. Zerlauth, students IMA Stuttgart</a:t>
            </a:r>
            <a:endParaRPr lang="en-GB" sz="24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29030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Beam Dumping System: Retriggering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9650381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7647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66"/>
                </a:solidFill>
              </a:rPr>
              <a:t>V</a:t>
            </a:r>
            <a:r>
              <a:rPr lang="en-GB" sz="1400" dirty="0" smtClean="0">
                <a:solidFill>
                  <a:srgbClr val="000066"/>
                </a:solidFill>
              </a:rPr>
              <a:t>. </a:t>
            </a:r>
            <a:r>
              <a:rPr lang="en-GB" sz="1400" dirty="0" err="1" smtClean="0">
                <a:solidFill>
                  <a:srgbClr val="000066"/>
                </a:solidFill>
              </a:rPr>
              <a:t>Vatansever</a:t>
            </a:r>
            <a:r>
              <a:rPr lang="en-GB" sz="1400" dirty="0">
                <a:solidFill>
                  <a:srgbClr val="000066"/>
                </a:solidFill>
              </a:rPr>
              <a:t>, </a:t>
            </a:r>
            <a:r>
              <a:rPr lang="en-GB" sz="1400" dirty="0" smtClean="0">
                <a:solidFill>
                  <a:srgbClr val="000066"/>
                </a:solidFill>
              </a:rPr>
              <a:t>IMA </a:t>
            </a:r>
            <a:r>
              <a:rPr lang="en-GB" sz="1400" dirty="0">
                <a:solidFill>
                  <a:srgbClr val="000066"/>
                </a:solidFill>
              </a:rPr>
              <a:t>Stuttgart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28311" y="6093296"/>
            <a:ext cx="8064896" cy="5040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FMECA + failure rate with MIL-HDBK-217 (ISOGRAPH)</a:t>
            </a:r>
          </a:p>
        </p:txBody>
      </p:sp>
    </p:spTree>
    <p:extLst>
      <p:ext uri="{BB962C8B-B14F-4D97-AF65-F5344CB8AC3E}">
        <p14:creationId xmlns:p14="http://schemas.microsoft.com/office/powerpoint/2010/main" val="312332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60" y="944664"/>
            <a:ext cx="8807786" cy="5076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44208" y="7647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S. </a:t>
            </a:r>
            <a:r>
              <a:rPr lang="en-GB" sz="1400" dirty="0" err="1" smtClean="0">
                <a:solidFill>
                  <a:srgbClr val="000066"/>
                </a:solidFill>
              </a:rPr>
              <a:t>Guenter</a:t>
            </a:r>
            <a:r>
              <a:rPr lang="en-GB" sz="1400" dirty="0" smtClean="0">
                <a:solidFill>
                  <a:srgbClr val="000066"/>
                </a:solidFill>
              </a:rPr>
              <a:t>, IMA </a:t>
            </a:r>
            <a:r>
              <a:rPr lang="en-GB" sz="1400" dirty="0">
                <a:solidFill>
                  <a:srgbClr val="000066"/>
                </a:solidFill>
              </a:rPr>
              <a:t>Stuttgart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Quench Loop: Reliability Analysis</a:t>
            </a:r>
            <a:endParaRPr lang="en-GB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28311" y="6093296"/>
            <a:ext cx="8064896" cy="5040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FMECA + failure rate with MIL-HDBK-217 (ISOGRAPH)</a:t>
            </a:r>
          </a:p>
        </p:txBody>
      </p:sp>
    </p:spTree>
    <p:extLst>
      <p:ext uri="{BB962C8B-B14F-4D97-AF65-F5344CB8AC3E}">
        <p14:creationId xmlns:p14="http://schemas.microsoft.com/office/powerpoint/2010/main" val="1083625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MPS Reliability Models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764704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T. Griesemer, IMA Stuttgart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5812" y="4725144"/>
            <a:ext cx="4166188" cy="125700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buFont typeface="Arial Unicode MS" pitchFamily="34" charset="-128"/>
              <a:buNone/>
            </a:pPr>
            <a:r>
              <a:rPr lang="de-DE" sz="1800" kern="0" dirty="0" smtClean="0"/>
              <a:t>Warning probability: 8.82·e-2 / mission</a:t>
            </a:r>
          </a:p>
          <a:p>
            <a:pPr marL="0" indent="0">
              <a:buFont typeface="Arial Unicode MS" pitchFamily="34" charset="-128"/>
              <a:buNone/>
            </a:pPr>
            <a:r>
              <a:rPr lang="de-DE" sz="1800" kern="0" dirty="0" smtClean="0"/>
              <a:t>     </a:t>
            </a:r>
            <a:r>
              <a:rPr lang="de-DE" sz="1800" kern="0" dirty="0" smtClean="0">
                <a:sym typeface="Wingdings" panose="05000000000000000000" pitchFamily="2" charset="2"/>
              </a:rPr>
              <a:t></a:t>
            </a:r>
            <a:r>
              <a:rPr lang="de-DE" sz="1800" kern="0" dirty="0" smtClean="0"/>
              <a:t> 35 warnings per year</a:t>
            </a:r>
            <a:endParaRPr lang="en-GB" sz="1800" kern="0" dirty="0"/>
          </a:p>
        </p:txBody>
      </p:sp>
      <p:pic>
        <p:nvPicPr>
          <p:cNvPr id="7" name="Picture 2" descr="\\cern.ch\dfs\Users\t\tgriesem\Desktop\Studienarbeit\blm_warn_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57632"/>
            <a:ext cx="8805529" cy="236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980729"/>
            <a:ext cx="416618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buFont typeface="Arial Unicode MS" pitchFamily="34" charset="-128"/>
              <a:buNone/>
            </a:pPr>
            <a:r>
              <a:rPr lang="de-DE" kern="0" dirty="0" smtClean="0"/>
              <a:t>Example: Beam Loss monitors</a:t>
            </a:r>
            <a:endParaRPr lang="en-GB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590388" y="5085183"/>
            <a:ext cx="2870044" cy="896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buFont typeface="Arial Unicode MS" pitchFamily="34" charset="-128"/>
              <a:buNone/>
            </a:pPr>
            <a:r>
              <a:rPr lang="de-DE" kern="0" dirty="0" smtClean="0"/>
              <a:t>Coherent modelling of MPS (ISOGRAPH)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4062464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PC Controls Upgrade: Reliability Models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764704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V. Schramm, IMA Stuttgart</a:t>
            </a:r>
            <a:endParaRPr lang="en-GB" sz="1400" dirty="0">
              <a:solidFill>
                <a:srgbClr val="00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96752"/>
            <a:ext cx="10563792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434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4128" y="764704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M. </a:t>
            </a:r>
            <a:r>
              <a:rPr lang="en-GB" sz="1400" dirty="0">
                <a:solidFill>
                  <a:srgbClr val="000066"/>
                </a:solidFill>
              </a:rPr>
              <a:t>Blumenschein , IMA Stuttgart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556793"/>
            <a:ext cx="9001000" cy="3956730"/>
          </a:xfrm>
          <a:prstGeom prst="rect">
            <a:avLst/>
          </a:prstGeom>
        </p:spPr>
      </p:pic>
      <p:sp>
        <p:nvSpPr>
          <p:cNvPr id="5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SPS Beam Dumping System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0886416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2771800" y="2348880"/>
            <a:ext cx="1008112" cy="470956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ready</a:t>
            </a:r>
          </a:p>
        </p:txBody>
      </p:sp>
      <p:sp>
        <p:nvSpPr>
          <p:cNvPr id="14" name="Oval 13"/>
          <p:cNvSpPr/>
          <p:nvPr/>
        </p:nvSpPr>
        <p:spPr>
          <a:xfrm>
            <a:off x="4572000" y="1517883"/>
            <a:ext cx="1080120" cy="398949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blind</a:t>
            </a:r>
          </a:p>
        </p:txBody>
      </p:sp>
      <p:sp>
        <p:nvSpPr>
          <p:cNvPr id="15" name="Oval 14"/>
          <p:cNvSpPr/>
          <p:nvPr/>
        </p:nvSpPr>
        <p:spPr>
          <a:xfrm>
            <a:off x="4572000" y="3068960"/>
            <a:ext cx="1080120" cy="470957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false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563888" y="1772816"/>
            <a:ext cx="1008112" cy="648072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>
          <a:xfrm>
            <a:off x="3563888" y="2780928"/>
            <a:ext cx="1008112" cy="523511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11560" y="306896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Switch closed,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ready to open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upon </a:t>
            </a:r>
            <a:r>
              <a:rPr lang="en-US" dirty="0" smtClean="0">
                <a:solidFill>
                  <a:srgbClr val="7030A0"/>
                </a:solidFill>
                <a:latin typeface="Calibri"/>
              </a:rPr>
              <a:t>demand</a:t>
            </a:r>
            <a:endParaRPr lang="en-US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984" y="766445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Switch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not ready to open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upon demand,  failed closed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371703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Switch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open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due to switch-internal failure covered by fail-safe measure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72200" y="2924944"/>
            <a:ext cx="1152128" cy="576064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084168" y="3212976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oval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>
            <a:off x="7236296" y="3212976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/>
          </a:ln>
          <a:effectLst/>
        </p:spPr>
      </p:cxnSp>
      <p:cxnSp>
        <p:nvCxnSpPr>
          <p:cNvPr id="24" name="Straight Connector 23"/>
          <p:cNvCxnSpPr/>
          <p:nvPr/>
        </p:nvCxnSpPr>
        <p:spPr>
          <a:xfrm flipV="1">
            <a:off x="6804248" y="2996952"/>
            <a:ext cx="360040" cy="216024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1115616" y="2276872"/>
            <a:ext cx="1080120" cy="609163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83568" y="2603813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oval"/>
          </a:ln>
          <a:effectLst/>
        </p:spPr>
      </p:cxnSp>
      <p:cxnSp>
        <p:nvCxnSpPr>
          <p:cNvPr id="27" name="Straight Connector 26"/>
          <p:cNvCxnSpPr/>
          <p:nvPr/>
        </p:nvCxnSpPr>
        <p:spPr>
          <a:xfrm>
            <a:off x="1835696" y="2603813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 rot="360000" flipV="1">
            <a:off x="1403451" y="2554186"/>
            <a:ext cx="432000" cy="7200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707904" y="1700808"/>
            <a:ext cx="504056" cy="369332"/>
          </a:xfrm>
          <a:prstGeom prst="rect">
            <a:avLst/>
          </a:prstGeom>
          <a:solidFill>
            <a:srgbClr val="FEFED2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b="1" dirty="0" smtClean="0">
                <a:solidFill>
                  <a:prstClr val="black"/>
                </a:solidFill>
                <a:latin typeface="Calibri"/>
              </a:rPr>
              <a:t>λ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B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79912" y="3131676"/>
            <a:ext cx="432048" cy="369332"/>
          </a:xfrm>
          <a:prstGeom prst="rect">
            <a:avLst/>
          </a:prstGeom>
          <a:solidFill>
            <a:srgbClr val="FEFED2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b="1" dirty="0" smtClean="0">
                <a:solidFill>
                  <a:prstClr val="black"/>
                </a:solidFill>
                <a:latin typeface="Calibri"/>
              </a:rPr>
              <a:t>λ</a:t>
            </a:r>
            <a:r>
              <a:rPr lang="en-US" b="1" baseline="-25000" dirty="0" smtClean="0">
                <a:solidFill>
                  <a:prstClr val="black"/>
                </a:solidFill>
                <a:latin typeface="Calibri"/>
              </a:rPr>
              <a:t>F</a:t>
            </a:r>
            <a:endParaRPr lang="en-US" b="1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72200" y="1412776"/>
            <a:ext cx="1152128" cy="54296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6012160" y="1706618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oval"/>
          </a:ln>
          <a:effectLst/>
        </p:spPr>
      </p:cxnSp>
      <p:cxnSp>
        <p:nvCxnSpPr>
          <p:cNvPr id="34" name="Straight Connector 33"/>
          <p:cNvCxnSpPr/>
          <p:nvPr/>
        </p:nvCxnSpPr>
        <p:spPr>
          <a:xfrm>
            <a:off x="7164288" y="1706618"/>
            <a:ext cx="720080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/>
          </a:ln>
          <a:effectLst/>
        </p:spPr>
      </p:cxnSp>
      <p:cxnSp>
        <p:nvCxnSpPr>
          <p:cNvPr id="35" name="Straight Connector 34"/>
          <p:cNvCxnSpPr/>
          <p:nvPr/>
        </p:nvCxnSpPr>
        <p:spPr>
          <a:xfrm rot="360000" flipV="1">
            <a:off x="6732043" y="1656991"/>
            <a:ext cx="432000" cy="7200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6" name="Arc 35"/>
          <p:cNvSpPr/>
          <p:nvPr/>
        </p:nvSpPr>
        <p:spPr>
          <a:xfrm>
            <a:off x="1259632" y="2387789"/>
            <a:ext cx="504056" cy="504056"/>
          </a:xfrm>
          <a:prstGeom prst="arc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Arc 36"/>
          <p:cNvSpPr/>
          <p:nvPr/>
        </p:nvSpPr>
        <p:spPr>
          <a:xfrm>
            <a:off x="6660232" y="2996952"/>
            <a:ext cx="504056" cy="504056"/>
          </a:xfrm>
          <a:prstGeom prst="arc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2483768" y="4798893"/>
            <a:ext cx="1728192" cy="504056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silent</a:t>
            </a:r>
          </a:p>
        </p:txBody>
      </p:sp>
      <p:sp>
        <p:nvSpPr>
          <p:cNvPr id="39" name="Oval 38"/>
          <p:cNvSpPr/>
          <p:nvPr/>
        </p:nvSpPr>
        <p:spPr>
          <a:xfrm>
            <a:off x="2483768" y="5877272"/>
            <a:ext cx="1800200" cy="432048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demanding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491880" y="5373216"/>
            <a:ext cx="432048" cy="369332"/>
          </a:xfrm>
          <a:prstGeom prst="rect">
            <a:avLst/>
          </a:prstGeom>
          <a:solidFill>
            <a:srgbClr val="FEFED2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x</a:t>
            </a:r>
            <a:endParaRPr lang="en-US" b="1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99992" y="574254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Emergency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condition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detected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demanding system shutdown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99992" y="479715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Nominal condition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347864" y="5301208"/>
            <a:ext cx="0" cy="576064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83568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40152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24328" y="13407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267744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3568" y="25649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67744" y="25649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40152" y="13407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9633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051720" y="4869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51720" y="58772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1400" y="881738"/>
            <a:ext cx="3080440" cy="963086"/>
            <a:chOff x="51400" y="692696"/>
            <a:chExt cx="3080440" cy="963086"/>
          </a:xfrm>
        </p:grpSpPr>
        <p:pic>
          <p:nvPicPr>
            <p:cNvPr id="55" name="Picture 54" descr="QuenchLoopModelOverview.jpg"/>
            <p:cNvPicPr>
              <a:picLocks noChangeAspect="1"/>
            </p:cNvPicPr>
            <p:nvPr/>
          </p:nvPicPr>
          <p:blipFill>
            <a:blip r:embed="rId3" cstate="print"/>
            <a:srcRect t="76424"/>
            <a:stretch>
              <a:fillRect/>
            </a:stretch>
          </p:blipFill>
          <p:spPr>
            <a:xfrm>
              <a:off x="51400" y="692696"/>
              <a:ext cx="3080440" cy="963086"/>
            </a:xfrm>
            <a:prstGeom prst="rect">
              <a:avLst/>
            </a:prstGeom>
          </p:spPr>
        </p:pic>
        <p:sp>
          <p:nvSpPr>
            <p:cNvPr id="56" name="Rectangle 55"/>
            <p:cNvSpPr/>
            <p:nvPr/>
          </p:nvSpPr>
          <p:spPr>
            <a:xfrm>
              <a:off x="2267744" y="692696"/>
              <a:ext cx="360040" cy="144016"/>
            </a:xfrm>
            <a:prstGeom prst="rect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79512" y="5733256"/>
            <a:ext cx="1800200" cy="646331"/>
          </a:xfrm>
          <a:prstGeom prst="rect">
            <a:avLst/>
          </a:prstGeom>
          <a:solidFill>
            <a:srgbClr val="FEFED2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Observation over time period </a:t>
            </a:r>
            <a:r>
              <a:rPr lang="en-US" b="1" dirty="0" err="1" smtClean="0">
                <a:solidFill>
                  <a:prstClr val="black"/>
                </a:solidFill>
                <a:latin typeface="Calibri"/>
              </a:rPr>
              <a:t>tf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smtClean="0"/>
              <a:t>Study of future MPS architectures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0854384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2987825" y="306896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1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The LHC injector chain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16" y="908720"/>
            <a:ext cx="6966668" cy="563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87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Linac4 MPS and commissioning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560" y="1124744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STPA analysis of </a:t>
            </a:r>
            <a:r>
              <a:rPr lang="en-GB" b="1" kern="0" dirty="0" smtClean="0">
                <a:solidFill>
                  <a:srgbClr val="002060"/>
                </a:solidFill>
              </a:rPr>
              <a:t>Linac4 Availability requirements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Study of Linac4 </a:t>
            </a:r>
            <a:r>
              <a:rPr lang="en-GB" b="1" kern="0" dirty="0" smtClean="0">
                <a:solidFill>
                  <a:srgbClr val="002060"/>
                </a:solidFill>
              </a:rPr>
              <a:t>Beam Interlock System Architecture</a:t>
            </a:r>
            <a:endParaRPr lang="en-GB" b="1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2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Follow-up of Linac4 commissioning and </a:t>
            </a:r>
            <a:r>
              <a:rPr lang="en-GB" b="1" kern="0" dirty="0" smtClean="0">
                <a:solidFill>
                  <a:srgbClr val="002060"/>
                </a:solidFill>
              </a:rPr>
              <a:t>reliability run </a:t>
            </a:r>
            <a:r>
              <a:rPr lang="en-GB" kern="0" dirty="0" smtClean="0">
                <a:solidFill>
                  <a:srgbClr val="002060"/>
                </a:solidFill>
              </a:rPr>
              <a:t>(2017)</a:t>
            </a:r>
            <a:endParaRPr lang="en-GB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Linac4 </a:t>
            </a:r>
            <a:r>
              <a:rPr lang="en-GB" b="1" kern="0" dirty="0" smtClean="0">
                <a:solidFill>
                  <a:srgbClr val="002060"/>
                </a:solidFill>
              </a:rPr>
              <a:t>availability model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Use of reliability data from Linac4 reliability run to develop an availability model of MYRRHA (</a:t>
            </a:r>
            <a:r>
              <a:rPr lang="en-GB" kern="0" dirty="0" err="1" smtClean="0">
                <a:solidFill>
                  <a:srgbClr val="002060"/>
                </a:solidFill>
              </a:rPr>
              <a:t>Empresarios</a:t>
            </a:r>
            <a:r>
              <a:rPr lang="en-GB" kern="0" dirty="0" smtClean="0">
                <a:solidFill>
                  <a:srgbClr val="002060"/>
                </a:solidFill>
              </a:rPr>
              <a:t> </a:t>
            </a:r>
            <a:r>
              <a:rPr lang="en-GB" kern="0" dirty="0" err="1" smtClean="0">
                <a:solidFill>
                  <a:srgbClr val="002060"/>
                </a:solidFill>
              </a:rPr>
              <a:t>Agrupados</a:t>
            </a:r>
            <a:r>
              <a:rPr lang="en-GB" kern="0" dirty="0" smtClean="0">
                <a:solidFill>
                  <a:srgbClr val="002060"/>
                </a:solidFill>
              </a:rPr>
              <a:t>, Spain)</a:t>
            </a:r>
          </a:p>
        </p:txBody>
      </p:sp>
    </p:spTree>
    <p:extLst>
      <p:ext uri="{BB962C8B-B14F-4D97-AF65-F5344CB8AC3E}">
        <p14:creationId xmlns:p14="http://schemas.microsoft.com/office/powerpoint/2010/main" val="39750853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Linac4 Machine Protection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26" y="764704"/>
            <a:ext cx="8522947" cy="583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2733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CERN Resources for Availability Studies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611560" y="1052736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kern="0" dirty="0" smtClean="0">
                <a:solidFill>
                  <a:srgbClr val="002060"/>
                </a:solidFill>
              </a:rPr>
              <a:t>Presently at CERN:</a:t>
            </a:r>
          </a:p>
          <a:p>
            <a:pPr marL="0" indent="0" eaLnBrk="1" hangingPunct="1">
              <a:buNone/>
            </a:pPr>
            <a:endParaRPr lang="en-GB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2 PhD students</a:t>
            </a:r>
            <a:endParaRPr lang="en-GB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3 technical students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1 Fellow (Post-Doc)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1 Project associate</a:t>
            </a:r>
            <a:endParaRPr lang="en-GB" kern="0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1400" b="1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10-20 % of about 5 staff members</a:t>
            </a:r>
            <a:endParaRPr lang="en-GB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624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862" y="3356992"/>
            <a:ext cx="5867138" cy="3262051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PSB RF Upgrade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7504" y="908720"/>
            <a:ext cx="8568952" cy="26642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An upgrade of the PSB RF system is foreseen in the framework of the CERN LIU project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b="1" kern="0" dirty="0" err="1" smtClean="0">
                <a:solidFill>
                  <a:srgbClr val="002060"/>
                </a:solidFill>
              </a:rPr>
              <a:t>Finemet</a:t>
            </a:r>
            <a:r>
              <a:rPr lang="en-GB" b="1" kern="0" dirty="0" smtClean="0">
                <a:solidFill>
                  <a:srgbClr val="002060"/>
                </a:solidFill>
              </a:rPr>
              <a:t> cavities </a:t>
            </a:r>
            <a:r>
              <a:rPr lang="en-GB" kern="0" dirty="0" smtClean="0">
                <a:solidFill>
                  <a:srgbClr val="002060"/>
                </a:solidFill>
              </a:rPr>
              <a:t>will be used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It is crucial to ensure that this system will have at least the same reliability of the present one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504" y="3717032"/>
            <a:ext cx="3888432" cy="26642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FMECA + detailed reliability analysis: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</a:rPr>
              <a:t>MOSFET drivers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r>
              <a:rPr lang="en-GB" sz="1600" kern="0" dirty="0" smtClean="0">
                <a:solidFill>
                  <a:schemeClr val="accent1">
                    <a:lumMod val="75000"/>
                  </a:schemeClr>
                </a:solidFill>
              </a:rPr>
              <a:t>RF amplifiers</a:t>
            </a:r>
            <a:endParaRPr lang="en-GB" sz="1600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699792" y="6239770"/>
            <a:ext cx="2016224" cy="28311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1600" kern="0" dirty="0" smtClean="0">
                <a:solidFill>
                  <a:srgbClr val="000066"/>
                </a:solidFill>
              </a:rPr>
              <a:t>Courtesy M. </a:t>
            </a:r>
            <a:r>
              <a:rPr lang="en-GB" sz="1600" kern="0" dirty="0" err="1" smtClean="0">
                <a:solidFill>
                  <a:srgbClr val="000066"/>
                </a:solidFill>
              </a:rPr>
              <a:t>Paoluzzi</a:t>
            </a:r>
            <a:endParaRPr lang="en-GB" sz="1600" kern="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568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4644008" y="306896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18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High-Luminosity LHC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7504" y="836712"/>
            <a:ext cx="8856984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Major LHC upgrade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0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Aims at ~ 10x more luminosity than current LHC (300 fb-1 per year)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0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New technologies and systems (Nb3Sn triplets, new </a:t>
            </a:r>
            <a:r>
              <a:rPr lang="en-GB" kern="0" dirty="0" err="1" smtClean="0">
                <a:solidFill>
                  <a:srgbClr val="002060"/>
                </a:solidFill>
              </a:rPr>
              <a:t>cryo</a:t>
            </a:r>
            <a:r>
              <a:rPr lang="en-GB" kern="0" dirty="0" smtClean="0">
                <a:solidFill>
                  <a:srgbClr val="002060"/>
                </a:solidFill>
              </a:rPr>
              <a:t>-plants, new collimators, SC links, …)</a:t>
            </a:r>
            <a:endParaRPr lang="en-GB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0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Peak luminosity limited by event pile-up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0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b="1" kern="0" dirty="0" smtClean="0">
                <a:solidFill>
                  <a:srgbClr val="002060"/>
                </a:solidFill>
              </a:rPr>
              <a:t>Availability is a crucial </a:t>
            </a:r>
            <a:r>
              <a:rPr lang="en-GB" kern="0" dirty="0" smtClean="0">
                <a:solidFill>
                  <a:srgbClr val="002060"/>
                </a:solidFill>
              </a:rPr>
              <a:t>parameter to achieve the project goals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79503"/>
            <a:ext cx="4931123" cy="182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4335487"/>
            <a:ext cx="2880320" cy="1662778"/>
            <a:chOff x="4860032" y="4149080"/>
            <a:chExt cx="2880320" cy="1662778"/>
          </a:xfrm>
        </p:grpSpPr>
        <p:sp>
          <p:nvSpPr>
            <p:cNvPr id="8" name="Oval 7"/>
            <p:cNvSpPr/>
            <p:nvPr/>
          </p:nvSpPr>
          <p:spPr>
            <a:xfrm>
              <a:off x="4860032" y="4659730"/>
              <a:ext cx="1296144" cy="115212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80112" y="4149080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Beam Performance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15816" y="4335486"/>
            <a:ext cx="3096344" cy="2261866"/>
            <a:chOff x="3563888" y="4149079"/>
            <a:chExt cx="3096344" cy="2261866"/>
          </a:xfrm>
        </p:grpSpPr>
        <p:sp>
          <p:nvSpPr>
            <p:cNvPr id="11" name="Oval 10"/>
            <p:cNvSpPr/>
            <p:nvPr/>
          </p:nvSpPr>
          <p:spPr>
            <a:xfrm>
              <a:off x="3563888" y="4149079"/>
              <a:ext cx="1368152" cy="1973701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49389" y="5949280"/>
              <a:ext cx="24108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solidFill>
                    <a:srgbClr val="FF0000"/>
                  </a:solidFill>
                </a:rPr>
                <a:t>Availability!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0052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268" y="764704"/>
            <a:ext cx="6913463" cy="4877223"/>
          </a:xfrm>
          <a:prstGeom prst="rect">
            <a:avLst/>
          </a:prstGeom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Sensitivity Analysis: HL-LHC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Upgrades</a:t>
            </a:r>
            <a:endParaRPr lang="en-GB" sz="1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87624" y="1196752"/>
            <a:ext cx="0" cy="3888432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318396" y="2895946"/>
            <a:ext cx="122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Reliability</a:t>
            </a:r>
            <a:endParaRPr lang="en-GB" dirty="0">
              <a:solidFill>
                <a:schemeClr val="accent2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051720" y="5661248"/>
            <a:ext cx="4392488" cy="1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496040" y="5733256"/>
            <a:ext cx="172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Maintainability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92280" y="5108991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Fault time: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Diagnostics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Logistics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66"/>
                </a:solidFill>
              </a:rPr>
              <a:t>Repair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2078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6228184" y="306896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1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dirty="0" smtClean="0"/>
              <a:t>CLIC Layout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9036893" cy="5861931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79712" y="6165304"/>
            <a:ext cx="6984776" cy="50405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1800" kern="0" dirty="0" smtClean="0">
                <a:solidFill>
                  <a:srgbClr val="002060"/>
                </a:solidFill>
              </a:rPr>
              <a:t>PhD started in November 2015 (O</a:t>
            </a:r>
            <a:r>
              <a:rPr lang="en-GB" sz="1800" kern="0" dirty="0" smtClean="0">
                <a:solidFill>
                  <a:srgbClr val="002060"/>
                </a:solidFill>
              </a:rPr>
              <a:t>. Rey </a:t>
            </a:r>
            <a:r>
              <a:rPr lang="en-GB" sz="1800" kern="0" dirty="0" smtClean="0">
                <a:solidFill>
                  <a:srgbClr val="002060"/>
                </a:solidFill>
              </a:rPr>
              <a:t>Orozco, previously at ESS)</a:t>
            </a:r>
            <a:endParaRPr lang="en-GB" sz="1800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4123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7308304" y="306896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4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4255918" y="1020472"/>
            <a:ext cx="4896000" cy="5184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477000" cy="762000"/>
          </a:xfrm>
        </p:spPr>
        <p:txBody>
          <a:bodyPr/>
          <a:lstStyle/>
          <a:p>
            <a:pPr algn="ctr"/>
            <a:r>
              <a:rPr lang="en-US" dirty="0" smtClean="0"/>
              <a:t>FCC Study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4967" y="1245749"/>
            <a:ext cx="3996480" cy="4959715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rgbClr val="000099"/>
                </a:solidFill>
              </a:rPr>
              <a:t>Conceptual Design Report (CDR) </a:t>
            </a:r>
            <a:r>
              <a:rPr lang="en-US" dirty="0" smtClean="0">
                <a:solidFill>
                  <a:srgbClr val="000099"/>
                </a:solidFill>
              </a:rPr>
              <a:t>and cost review for the next European Strategy Update in 2018:</a:t>
            </a:r>
            <a:endParaRPr lang="en-US" dirty="0">
              <a:solidFill>
                <a:srgbClr val="000099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kern="0" dirty="0" smtClean="0">
              <a:solidFill>
                <a:srgbClr val="C00000"/>
              </a:solidFill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pp-collider </a:t>
            </a:r>
            <a:r>
              <a:rPr lang="en-US" sz="2400" b="1" kern="0" dirty="0">
                <a:solidFill>
                  <a:srgbClr val="C00000"/>
                </a:solidFill>
                <a:cs typeface="Calibri" pitchFamily="34" charset="0"/>
              </a:rPr>
              <a:t>(</a:t>
            </a: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FCC-</a:t>
            </a:r>
            <a:r>
              <a:rPr lang="en-US" sz="2400" b="1" kern="0" dirty="0" err="1" smtClean="0">
                <a:solidFill>
                  <a:srgbClr val="C00000"/>
                </a:solidFill>
                <a:cs typeface="Calibri" pitchFamily="34" charset="0"/>
              </a:rPr>
              <a:t>hh</a:t>
            </a:r>
            <a:r>
              <a:rPr lang="en-US" sz="2400" b="1" kern="0" dirty="0" smtClean="0">
                <a:solidFill>
                  <a:srgbClr val="C00000"/>
                </a:solidFill>
                <a:cs typeface="Calibri" pitchFamily="34" charset="0"/>
              </a:rPr>
              <a:t>)</a:t>
            </a:r>
            <a:endParaRPr lang="en-US" sz="2400" kern="0" dirty="0" smtClean="0">
              <a:solidFill>
                <a:srgbClr val="000099"/>
              </a:solidFill>
              <a:cs typeface="Calibri" pitchFamily="34" charset="0"/>
            </a:endParaRP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~</a:t>
            </a:r>
            <a:r>
              <a:rPr lang="en-US" sz="2100" b="1" kern="0" dirty="0" smtClean="0">
                <a:solidFill>
                  <a:srgbClr val="C00000"/>
                </a:solidFill>
                <a:cs typeface="Calibri" pitchFamily="34" charset="0"/>
              </a:rPr>
              <a:t>16 T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  <a:sym typeface="Wingdings" panose="05000000000000000000" pitchFamily="2" charset="2"/>
              </a:rPr>
              <a:t>-&gt;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100 </a:t>
            </a:r>
            <a:r>
              <a:rPr lang="en-US" sz="2100" kern="0" dirty="0" err="1" smtClean="0">
                <a:solidFill>
                  <a:srgbClr val="C00000"/>
                </a:solidFill>
                <a:cs typeface="Calibri" pitchFamily="34" charset="0"/>
              </a:rPr>
              <a:t>TeV</a:t>
            </a:r>
            <a:r>
              <a:rPr lang="en-US" sz="2100" dirty="0" smtClean="0">
                <a:solidFill>
                  <a:srgbClr val="C00000"/>
                </a:solidFill>
                <a:cs typeface="Calibri" pitchFamily="34" charset="0"/>
              </a:rPr>
              <a:t> </a:t>
            </a:r>
            <a:r>
              <a:rPr lang="en-US" sz="2100" dirty="0" err="1" smtClean="0">
                <a:solidFill>
                  <a:srgbClr val="C00000"/>
                </a:solidFill>
                <a:cs typeface="Calibri" pitchFamily="34" charset="0"/>
              </a:rPr>
              <a:t>c.m</a:t>
            </a:r>
            <a:r>
              <a:rPr lang="en-US" sz="2100" dirty="0" smtClean="0">
                <a:solidFill>
                  <a:srgbClr val="C00000"/>
                </a:solidFill>
                <a:cs typeface="Calibri" pitchFamily="34" charset="0"/>
              </a:rPr>
              <a:t>.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pp in 100 km</a:t>
            </a: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~</a:t>
            </a:r>
            <a:r>
              <a:rPr lang="en-US" sz="2100" b="1" kern="0" dirty="0" smtClean="0">
                <a:solidFill>
                  <a:srgbClr val="C00000"/>
                </a:solidFill>
                <a:cs typeface="Calibri" pitchFamily="34" charset="0"/>
              </a:rPr>
              <a:t>20 T</a:t>
            </a:r>
            <a:r>
              <a:rPr lang="en-US" sz="2100" dirty="0">
                <a:solidFill>
                  <a:srgbClr val="C00000"/>
                </a:solidFill>
                <a:cs typeface="Calibri" pitchFamily="34" charset="0"/>
                <a:sym typeface="Wingdings" panose="05000000000000000000" pitchFamily="2" charset="2"/>
              </a:rPr>
              <a:t>-&gt;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100 </a:t>
            </a:r>
            <a:r>
              <a:rPr lang="en-US" sz="2100" kern="0" dirty="0" err="1">
                <a:solidFill>
                  <a:srgbClr val="C00000"/>
                </a:solidFill>
                <a:cs typeface="Calibri" pitchFamily="34" charset="0"/>
              </a:rPr>
              <a:t>TeV</a:t>
            </a:r>
            <a:r>
              <a:rPr lang="en-US" sz="2100" kern="0" dirty="0">
                <a:solidFill>
                  <a:srgbClr val="C00000"/>
                </a:solidFill>
                <a:cs typeface="Calibri" pitchFamily="34" charset="0"/>
              </a:rPr>
              <a:t> </a:t>
            </a:r>
            <a:r>
              <a:rPr lang="en-US" sz="2100" kern="0" dirty="0" err="1" smtClean="0">
                <a:solidFill>
                  <a:srgbClr val="C00000"/>
                </a:solidFill>
                <a:cs typeface="Calibri" pitchFamily="34" charset="0"/>
              </a:rPr>
              <a:t>c.m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. pp </a:t>
            </a:r>
            <a:r>
              <a:rPr lang="en-US" sz="2100" kern="0" dirty="0">
                <a:solidFill>
                  <a:srgbClr val="C00000"/>
                </a:solidFill>
                <a:cs typeface="Calibri" pitchFamily="34" charset="0"/>
              </a:rPr>
              <a:t>in </a:t>
            </a:r>
            <a:r>
              <a:rPr lang="en-US" sz="2100" kern="0" dirty="0" smtClean="0">
                <a:solidFill>
                  <a:srgbClr val="C00000"/>
                </a:solidFill>
                <a:cs typeface="Calibri" pitchFamily="34" charset="0"/>
              </a:rPr>
              <a:t>80 km</a:t>
            </a:r>
          </a:p>
          <a:p>
            <a:pPr marL="176213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100" kern="0" dirty="0" smtClean="0">
              <a:solidFill>
                <a:srgbClr val="C00000"/>
              </a:solidFill>
              <a:cs typeface="Calibri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kern="0" dirty="0" err="1" smtClean="0">
                <a:solidFill>
                  <a:srgbClr val="000099"/>
                </a:solidFill>
                <a:cs typeface="Calibri" pitchFamily="34" charset="0"/>
              </a:rPr>
              <a:t>e</a:t>
            </a:r>
            <a:r>
              <a:rPr lang="en-US" sz="2400" kern="0" baseline="30000" dirty="0" err="1" smtClean="0">
                <a:solidFill>
                  <a:srgbClr val="000099"/>
                </a:solidFill>
                <a:cs typeface="Calibri" pitchFamily="34" charset="0"/>
              </a:rPr>
              <a:t>+</a:t>
            </a:r>
            <a:r>
              <a:rPr lang="en-US" sz="2400" kern="0" dirty="0" err="1" smtClean="0">
                <a:solidFill>
                  <a:srgbClr val="000099"/>
                </a:solidFill>
                <a:cs typeface="Calibri" pitchFamily="34" charset="0"/>
              </a:rPr>
              <a:t>e</a:t>
            </a:r>
            <a:r>
              <a:rPr lang="en-US" sz="2400" kern="0" baseline="30000" dirty="0" smtClean="0">
                <a:solidFill>
                  <a:srgbClr val="000099"/>
                </a:solidFill>
                <a:cs typeface="Calibri" pitchFamily="34" charset="0"/>
              </a:rPr>
              <a:t>-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 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collider (FCC-</a:t>
            </a:r>
            <a:r>
              <a:rPr lang="en-US" sz="2400" kern="0" dirty="0" err="1">
                <a:solidFill>
                  <a:srgbClr val="000099"/>
                </a:solidFill>
                <a:cs typeface="Calibri" pitchFamily="34" charset="0"/>
              </a:rPr>
              <a:t>ee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) as potential intermediate 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step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p-e collider (FCC-he</a:t>
            </a:r>
            <a:r>
              <a:rPr lang="en-US" sz="2400" kern="0" dirty="0">
                <a:solidFill>
                  <a:srgbClr val="000099"/>
                </a:solidFill>
                <a:cs typeface="Calibri" pitchFamily="34" charset="0"/>
              </a:rPr>
              <a:t>) </a:t>
            </a:r>
            <a:r>
              <a:rPr lang="en-US" sz="2400" kern="0" dirty="0" smtClean="0">
                <a:solidFill>
                  <a:srgbClr val="000099"/>
                </a:solidFill>
                <a:cs typeface="Calibri" pitchFamily="34" charset="0"/>
              </a:rPr>
              <a:t>option</a:t>
            </a:r>
            <a:endParaRPr lang="en-US" sz="2400" dirty="0" smtClean="0">
              <a:solidFill>
                <a:srgbClr val="000099"/>
              </a:solidFill>
            </a:endParaRPr>
          </a:p>
          <a:p>
            <a:endParaRPr lang="en-GB" sz="2000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5918" y="6012702"/>
            <a:ext cx="4896000" cy="830997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rgbClr val="00CCCC"/>
              </a:buClr>
              <a:buSzPct val="75000"/>
              <a:defRPr/>
            </a:pPr>
            <a:r>
              <a:rPr lang="en-US" sz="2400" kern="0" dirty="0" smtClean="0">
                <a:solidFill>
                  <a:srgbClr val="FFFFFF"/>
                </a:solidFill>
                <a:latin typeface="Arial"/>
                <a:cs typeface="Calibri" pitchFamily="34" charset="0"/>
              </a:rPr>
              <a:t>Requires a 80-100 </a:t>
            </a:r>
            <a:r>
              <a:rPr lang="en-US" sz="2400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km infrastructure in Geneva </a:t>
            </a:r>
            <a:r>
              <a:rPr lang="en-US" sz="2400" kern="0" dirty="0" smtClean="0">
                <a:solidFill>
                  <a:srgbClr val="FFFFFF"/>
                </a:solidFill>
                <a:latin typeface="Arial"/>
                <a:cs typeface="Calibri" pitchFamily="34" charset="0"/>
              </a:rPr>
              <a:t>area</a:t>
            </a:r>
            <a:endParaRPr lang="en-US" sz="2400" kern="0" dirty="0">
              <a:solidFill>
                <a:srgbClr val="FFFFFF"/>
              </a:solidFill>
              <a:latin typeface="Arial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0"/>
            <a:ext cx="1907080" cy="797564"/>
          </a:xfrm>
          <a:prstGeom prst="rect">
            <a:avLst/>
          </a:prstGeom>
          <a:solidFill>
            <a:srgbClr val="FFFFCC"/>
          </a:solidFill>
        </p:spPr>
      </p:pic>
      <p:sp>
        <p:nvSpPr>
          <p:cNvPr id="3" name="TextBox 2"/>
          <p:cNvSpPr txBox="1"/>
          <p:nvPr/>
        </p:nvSpPr>
        <p:spPr>
          <a:xfrm>
            <a:off x="251520" y="6217567"/>
            <a:ext cx="3500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R. Schmidt. DPG </a:t>
            </a:r>
            <a:r>
              <a:rPr lang="en-GB" sz="1400" dirty="0" err="1" smtClean="0">
                <a:solidFill>
                  <a:srgbClr val="000066"/>
                </a:solidFill>
              </a:rPr>
              <a:t>Tagung</a:t>
            </a:r>
            <a:r>
              <a:rPr lang="en-GB" sz="1400" dirty="0" smtClean="0">
                <a:solidFill>
                  <a:srgbClr val="000066"/>
                </a:solidFill>
              </a:rPr>
              <a:t> Wuppertal 2015</a:t>
            </a:r>
            <a:endParaRPr lang="en-GB" sz="1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8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Collaboration with TUT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560" y="1052736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Tampere University of Technology (TUT), Finland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Started in 2015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1 PhD student at </a:t>
            </a:r>
            <a:r>
              <a:rPr lang="en-GB" kern="0" dirty="0" smtClean="0">
                <a:solidFill>
                  <a:srgbClr val="002060"/>
                </a:solidFill>
              </a:rPr>
              <a:t>CERN (A. Niemi) </a:t>
            </a:r>
            <a:r>
              <a:rPr lang="en-GB" kern="0" dirty="0" smtClean="0">
                <a:solidFill>
                  <a:srgbClr val="002060"/>
                </a:solidFill>
              </a:rPr>
              <a:t>+ 2 PhD students in Tampere + involvement of </a:t>
            </a:r>
            <a:r>
              <a:rPr lang="en-GB" kern="0" dirty="0" err="1" smtClean="0">
                <a:solidFill>
                  <a:srgbClr val="002060"/>
                </a:solidFill>
              </a:rPr>
              <a:t>Prof.</a:t>
            </a:r>
            <a:r>
              <a:rPr lang="en-GB" kern="0" dirty="0" smtClean="0">
                <a:solidFill>
                  <a:srgbClr val="002060"/>
                </a:solidFill>
              </a:rPr>
              <a:t> Seppo Virtanen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PhD student from TU Delft working on reliability analysis of the </a:t>
            </a:r>
            <a:r>
              <a:rPr lang="en-GB" b="1" kern="0" dirty="0" smtClean="0">
                <a:solidFill>
                  <a:srgbClr val="002060"/>
                </a:solidFill>
              </a:rPr>
              <a:t>cryogenic system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Goal: development of availability model of a </a:t>
            </a:r>
            <a:r>
              <a:rPr lang="en-GB" b="1" kern="0" dirty="0" smtClean="0">
                <a:solidFill>
                  <a:srgbClr val="002060"/>
                </a:solidFill>
              </a:rPr>
              <a:t>circular collider </a:t>
            </a:r>
            <a:r>
              <a:rPr lang="en-GB" kern="0" dirty="0" smtClean="0">
                <a:solidFill>
                  <a:srgbClr val="002060"/>
                </a:solidFill>
              </a:rPr>
              <a:t>and its </a:t>
            </a:r>
            <a:r>
              <a:rPr lang="en-GB" b="1" kern="0" dirty="0" smtClean="0">
                <a:solidFill>
                  <a:srgbClr val="002060"/>
                </a:solidFill>
              </a:rPr>
              <a:t>injectors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Software:</a:t>
            </a:r>
            <a:r>
              <a:rPr lang="en-GB" b="1" kern="0" dirty="0" smtClean="0">
                <a:solidFill>
                  <a:srgbClr val="002060"/>
                </a:solidFill>
              </a:rPr>
              <a:t> ELMAS </a:t>
            </a:r>
            <a:r>
              <a:rPr lang="en-GB" kern="0" dirty="0" smtClean="0">
                <a:solidFill>
                  <a:srgbClr val="002060"/>
                </a:solidFill>
              </a:rPr>
              <a:t>by </a:t>
            </a:r>
            <a:r>
              <a:rPr lang="en-GB" b="1" kern="0" dirty="0" smtClean="0">
                <a:solidFill>
                  <a:srgbClr val="002060"/>
                </a:solidFill>
              </a:rPr>
              <a:t>RAMENTOR</a:t>
            </a:r>
          </a:p>
        </p:txBody>
      </p:sp>
    </p:spTree>
    <p:extLst>
      <p:ext uri="{BB962C8B-B14F-4D97-AF65-F5344CB8AC3E}">
        <p14:creationId xmlns:p14="http://schemas.microsoft.com/office/powerpoint/2010/main" val="21616857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Availability Modelling: Approach</a:t>
            </a:r>
            <a:endParaRPr lang="en-GB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302462" y="836712"/>
            <a:ext cx="85180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  <a:latin typeface="+mn-lt"/>
              </a:rPr>
              <a:t>Monte </a:t>
            </a:r>
            <a:r>
              <a:rPr lang="en-GB" sz="2200" dirty="0">
                <a:solidFill>
                  <a:srgbClr val="000066"/>
                </a:solidFill>
                <a:latin typeface="+mn-lt"/>
              </a:rPr>
              <a:t>Carlo model for </a:t>
            </a:r>
            <a:r>
              <a:rPr lang="en-GB" sz="2200" b="1" dirty="0" smtClean="0">
                <a:solidFill>
                  <a:srgbClr val="000066"/>
                </a:solidFill>
                <a:latin typeface="+mn-lt"/>
              </a:rPr>
              <a:t>integrated luminosity and cost </a:t>
            </a:r>
            <a:r>
              <a:rPr lang="en-GB" sz="2200" b="1" dirty="0">
                <a:solidFill>
                  <a:srgbClr val="000066"/>
                </a:solidFill>
                <a:latin typeface="+mn-lt"/>
              </a:rPr>
              <a:t>estimates </a:t>
            </a:r>
            <a:r>
              <a:rPr lang="en-GB" sz="2200" dirty="0" smtClean="0">
                <a:solidFill>
                  <a:srgbClr val="000066"/>
                </a:solidFill>
                <a:latin typeface="+mn-lt"/>
              </a:rPr>
              <a:t>(</a:t>
            </a:r>
            <a:r>
              <a:rPr lang="en-GB" sz="2200" b="1" dirty="0" smtClean="0">
                <a:solidFill>
                  <a:srgbClr val="000066"/>
                </a:solidFill>
                <a:latin typeface="+mn-lt"/>
              </a:rPr>
              <a:t>ELMAS</a:t>
            </a:r>
            <a:r>
              <a:rPr lang="en-GB" sz="2200" dirty="0" smtClean="0">
                <a:solidFill>
                  <a:srgbClr val="000066"/>
                </a:solidFill>
                <a:latin typeface="+mn-lt"/>
              </a:rPr>
              <a:t>)</a:t>
            </a:r>
            <a:endParaRPr lang="en-GB" sz="2200" dirty="0">
              <a:solidFill>
                <a:srgbClr val="000066"/>
              </a:solidFill>
              <a:latin typeface="+mn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35496" y="2363328"/>
            <a:ext cx="5888389" cy="9582"/>
          </a:xfrm>
          <a:prstGeom prst="line">
            <a:avLst/>
          </a:prstGeom>
          <a:noFill/>
          <a:ln w="50800" cap="flat" cmpd="sng" algn="ctr">
            <a:solidFill>
              <a:srgbClr val="FFC000">
                <a:lumMod val="1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3" name="Rounded Rectangle 32"/>
          <p:cNvSpPr/>
          <p:nvPr/>
        </p:nvSpPr>
        <p:spPr>
          <a:xfrm>
            <a:off x="231786" y="2120882"/>
            <a:ext cx="792088" cy="504056"/>
          </a:xfrm>
          <a:prstGeom prst="roundRect">
            <a:avLst/>
          </a:prstGeom>
          <a:solidFill>
            <a:srgbClr val="AD0F8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1073759" y="2120882"/>
            <a:ext cx="1224136" cy="50405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699749" y="2120882"/>
            <a:ext cx="792088" cy="504056"/>
          </a:xfrm>
          <a:prstGeom prst="roundRect">
            <a:avLst/>
          </a:prstGeom>
          <a:solidFill>
            <a:srgbClr val="AD0F8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3181008" y="2120882"/>
            <a:ext cx="1446733" cy="504056"/>
          </a:xfrm>
          <a:prstGeom prst="roundRect">
            <a:avLst/>
          </a:prstGeom>
          <a:solidFill>
            <a:srgbClr val="5B9BD5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35253" y="4247535"/>
            <a:ext cx="6412160" cy="0"/>
          </a:xfrm>
          <a:prstGeom prst="line">
            <a:avLst/>
          </a:prstGeom>
          <a:noFill/>
          <a:ln w="50800" cap="flat" cmpd="sng" algn="ctr">
            <a:solidFill>
              <a:srgbClr val="FFC000">
                <a:lumMod val="1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Rounded Rectangle 46"/>
          <p:cNvSpPr/>
          <p:nvPr/>
        </p:nvSpPr>
        <p:spPr>
          <a:xfrm>
            <a:off x="1033001" y="3993090"/>
            <a:ext cx="720079" cy="504056"/>
          </a:xfrm>
          <a:prstGeom prst="roundRect">
            <a:avLst/>
          </a:prstGeom>
          <a:solidFill>
            <a:srgbClr val="70AD47">
              <a:lumMod val="5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HWC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825090" y="3993090"/>
            <a:ext cx="504056" cy="504056"/>
          </a:xfrm>
          <a:prstGeom prst="roundRect">
            <a:avLst/>
          </a:prstGeom>
          <a:solidFill>
            <a:srgbClr val="0000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BC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3691637" y="3993090"/>
            <a:ext cx="1656184" cy="504056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3043564" y="6135717"/>
            <a:ext cx="3816424" cy="0"/>
          </a:xfrm>
          <a:prstGeom prst="line">
            <a:avLst/>
          </a:prstGeom>
          <a:noFill/>
          <a:ln w="50800" cap="flat" cmpd="sng" algn="ctr">
            <a:solidFill>
              <a:srgbClr val="FFC000">
                <a:lumMod val="1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51" name="Rounded Rectangle 50"/>
          <p:cNvSpPr/>
          <p:nvPr/>
        </p:nvSpPr>
        <p:spPr>
          <a:xfrm>
            <a:off x="3403604" y="5883689"/>
            <a:ext cx="720081" cy="504056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4195693" y="5883689"/>
            <a:ext cx="1368152" cy="504056"/>
          </a:xfrm>
          <a:prstGeom prst="round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SB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5635852" y="5883689"/>
            <a:ext cx="864096" cy="504056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FAULT</a:t>
            </a:r>
          </a:p>
        </p:txBody>
      </p:sp>
      <p:sp>
        <p:nvSpPr>
          <p:cNvPr id="54" name="Flowchart: Merge 53"/>
          <p:cNvSpPr/>
          <p:nvPr/>
        </p:nvSpPr>
        <p:spPr>
          <a:xfrm rot="10800000">
            <a:off x="1171357" y="2674880"/>
            <a:ext cx="4949702" cy="1318210"/>
          </a:xfrm>
          <a:prstGeom prst="flowChartMerge">
            <a:avLst/>
          </a:prstGeom>
          <a:solidFill>
            <a:srgbClr val="ABE9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Merge 54"/>
          <p:cNvSpPr/>
          <p:nvPr/>
        </p:nvSpPr>
        <p:spPr>
          <a:xfrm rot="10800000">
            <a:off x="3403604" y="4515535"/>
            <a:ext cx="3024336" cy="1368153"/>
          </a:xfrm>
          <a:prstGeom prst="flowChartMerge">
            <a:avLst/>
          </a:prstGeom>
          <a:solidFill>
            <a:srgbClr val="ABE9FF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2394768" y="3998008"/>
            <a:ext cx="720079" cy="504056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MD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5400981" y="4002928"/>
            <a:ext cx="720079" cy="504056"/>
          </a:xfrm>
          <a:prstGeom prst="roundRect">
            <a:avLst/>
          </a:prstGeom>
          <a:solidFill>
            <a:srgbClr val="FFC00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ION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3181008" y="3993925"/>
            <a:ext cx="446850" cy="504056"/>
          </a:xfrm>
          <a:prstGeom prst="roundRect">
            <a:avLst/>
          </a:prstGeom>
          <a:solidFill>
            <a:srgbClr val="7030A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TS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2345724" y="2118424"/>
            <a:ext cx="792088" cy="504056"/>
          </a:xfrm>
          <a:prstGeom prst="roundRect">
            <a:avLst/>
          </a:prstGeom>
          <a:solidFill>
            <a:srgbClr val="AD0F8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84603" y="2865710"/>
            <a:ext cx="2235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TAT: Turnaround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SB: Stable Beams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FAULT: Machine fault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28619" y="4737918"/>
            <a:ext cx="2235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Collaboration with TUT, Tampere, Finland, </a:t>
            </a:r>
            <a:r>
              <a:rPr lang="en-GB" b="1" dirty="0" err="1" smtClean="0">
                <a:solidFill>
                  <a:prstClr val="black"/>
                </a:solidFill>
                <a:latin typeface="Calibri" panose="020F0502020204030204"/>
              </a:rPr>
              <a:t>Prof.</a:t>
            </a:r>
            <a:r>
              <a:rPr lang="en-GB" b="1" dirty="0" smtClean="0">
                <a:solidFill>
                  <a:prstClr val="black"/>
                </a:solidFill>
                <a:latin typeface="Calibri" panose="020F0502020204030204"/>
              </a:rPr>
              <a:t> Seppo Virtanen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98829" y="2174421"/>
            <a:ext cx="89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Years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4067780"/>
            <a:ext cx="89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Weeks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5981" y="6021288"/>
            <a:ext cx="89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Days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191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008149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7" grpId="0" animBg="1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Accelerator Fault-Tree</a:t>
            </a:r>
            <a:endParaRPr lang="en-GB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323527" y="1124744"/>
            <a:ext cx="5452034" cy="720080"/>
            <a:chOff x="323528" y="1124744"/>
            <a:chExt cx="3816424" cy="504056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323528" y="1376772"/>
              <a:ext cx="3816424" cy="0"/>
            </a:xfrm>
            <a:prstGeom prst="line">
              <a:avLst/>
            </a:prstGeom>
            <a:ln w="50800" cmpd="sng">
              <a:solidFill>
                <a:schemeClr val="accent4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683568" y="1124744"/>
              <a:ext cx="720081" cy="5040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SUP</a:t>
              </a:r>
              <a:endParaRPr lang="en-GB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475657" y="1124744"/>
              <a:ext cx="1368152" cy="50405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SB</a:t>
              </a:r>
              <a:endParaRPr lang="en-GB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915816" y="1124744"/>
              <a:ext cx="792087" cy="504056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FAULT</a:t>
              </a:r>
              <a:endParaRPr lang="en-GB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67744" y="1844824"/>
            <a:ext cx="6696744" cy="1488361"/>
            <a:chOff x="2267744" y="1844824"/>
            <a:chExt cx="6696744" cy="1488361"/>
          </a:xfrm>
        </p:grpSpPr>
        <p:sp>
          <p:nvSpPr>
            <p:cNvPr id="32" name="Rounded Rectangle 31"/>
            <p:cNvSpPr/>
            <p:nvPr/>
          </p:nvSpPr>
          <p:spPr>
            <a:xfrm>
              <a:off x="2267744" y="2492896"/>
              <a:ext cx="1028687" cy="72008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FCN X</a:t>
              </a:r>
              <a:endParaRPr lang="en-GB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067944" y="2492896"/>
              <a:ext cx="1028687" cy="72008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FCN Y</a:t>
              </a:r>
              <a:endParaRPr lang="en-GB" dirty="0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940152" y="2492896"/>
              <a:ext cx="1028687" cy="72008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FCN Z</a:t>
              </a:r>
              <a:endParaRPr lang="en-GB" dirty="0"/>
            </a:p>
          </p:txBody>
        </p:sp>
        <p:cxnSp>
          <p:nvCxnSpPr>
            <p:cNvPr id="51" name="Straight Arrow Connector 50"/>
            <p:cNvCxnSpPr>
              <a:stCxn id="42" idx="2"/>
              <a:endCxn id="32" idx="0"/>
            </p:cNvCxnSpPr>
            <p:nvPr/>
          </p:nvCxnSpPr>
          <p:spPr>
            <a:xfrm flipH="1">
              <a:off x="2782088" y="1844824"/>
              <a:ext cx="181048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2" idx="2"/>
              <a:endCxn id="33" idx="0"/>
            </p:cNvCxnSpPr>
            <p:nvPr/>
          </p:nvCxnSpPr>
          <p:spPr>
            <a:xfrm flipH="1">
              <a:off x="4582288" y="1844824"/>
              <a:ext cx="1028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2" idx="2"/>
              <a:endCxn id="38" idx="0"/>
            </p:cNvCxnSpPr>
            <p:nvPr/>
          </p:nvCxnSpPr>
          <p:spPr>
            <a:xfrm>
              <a:off x="4592572" y="1844824"/>
              <a:ext cx="186192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236296" y="2132856"/>
              <a:ext cx="17281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Functional Decomposition</a:t>
              </a:r>
            </a:p>
            <a:p>
              <a:pPr algn="ctr"/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(</a:t>
              </a:r>
              <a:r>
                <a:rPr lang="en-GB" b="1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phase dependent</a:t>
              </a:r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)</a:t>
              </a:r>
              <a:endParaRPr lang="en-GB" dirty="0">
                <a:solidFill>
                  <a:schemeClr val="accent4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71105" y="3212976"/>
            <a:ext cx="7293383" cy="1368152"/>
            <a:chOff x="1671105" y="3212976"/>
            <a:chExt cx="7293383" cy="1368152"/>
          </a:xfrm>
        </p:grpSpPr>
        <p:sp>
          <p:nvSpPr>
            <p:cNvPr id="39" name="Rounded Rectangle 38"/>
            <p:cNvSpPr/>
            <p:nvPr/>
          </p:nvSpPr>
          <p:spPr>
            <a:xfrm>
              <a:off x="1671105" y="3861048"/>
              <a:ext cx="1028687" cy="72008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SYS 1</a:t>
              </a:r>
              <a:endParaRPr lang="en-GB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2843808" y="3861048"/>
              <a:ext cx="1028687" cy="72008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SYS 2</a:t>
              </a:r>
              <a:endParaRPr lang="en-GB" dirty="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4067944" y="3861048"/>
              <a:ext cx="1028687" cy="72008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SYS 3</a:t>
              </a:r>
              <a:endParaRPr lang="en-GB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5940152" y="3861048"/>
              <a:ext cx="1028687" cy="720080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SYS 4</a:t>
              </a:r>
              <a:endParaRPr lang="en-GB" dirty="0"/>
            </a:p>
          </p:txBody>
        </p:sp>
        <p:cxnSp>
          <p:nvCxnSpPr>
            <p:cNvPr id="4" name="Straight Arrow Connector 3"/>
            <p:cNvCxnSpPr>
              <a:stCxn id="32" idx="2"/>
              <a:endCxn id="39" idx="0"/>
            </p:cNvCxnSpPr>
            <p:nvPr/>
          </p:nvCxnSpPr>
          <p:spPr>
            <a:xfrm flipH="1">
              <a:off x="2185449" y="3212976"/>
              <a:ext cx="596639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32" idx="2"/>
              <a:endCxn id="40" idx="0"/>
            </p:cNvCxnSpPr>
            <p:nvPr/>
          </p:nvCxnSpPr>
          <p:spPr>
            <a:xfrm>
              <a:off x="2782088" y="3212976"/>
              <a:ext cx="57606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33" idx="2"/>
              <a:endCxn id="46" idx="0"/>
            </p:cNvCxnSpPr>
            <p:nvPr/>
          </p:nvCxnSpPr>
          <p:spPr>
            <a:xfrm>
              <a:off x="4582288" y="3212976"/>
              <a:ext cx="0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38" idx="2"/>
              <a:endCxn id="47" idx="0"/>
            </p:cNvCxnSpPr>
            <p:nvPr/>
          </p:nvCxnSpPr>
          <p:spPr>
            <a:xfrm>
              <a:off x="6454496" y="3212976"/>
              <a:ext cx="0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236296" y="3862789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System Decomposition</a:t>
              </a:r>
              <a:endParaRPr lang="en-GB" dirty="0">
                <a:solidFill>
                  <a:schemeClr val="accent4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74466" y="4581128"/>
            <a:ext cx="8034038" cy="2042358"/>
            <a:chOff x="1074466" y="4581128"/>
            <a:chExt cx="8034038" cy="2042358"/>
          </a:xfrm>
        </p:grpSpPr>
        <p:sp>
          <p:nvSpPr>
            <p:cNvPr id="54" name="Rounded Rectangle 53"/>
            <p:cNvSpPr/>
            <p:nvPr/>
          </p:nvSpPr>
          <p:spPr>
            <a:xfrm>
              <a:off x="1074466" y="5301208"/>
              <a:ext cx="1028687" cy="720080"/>
            </a:xfrm>
            <a:prstGeom prst="roundRect">
              <a:avLst/>
            </a:prstGeom>
            <a:solidFill>
              <a:srgbClr val="ABE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COMP 1</a:t>
              </a:r>
              <a:endParaRPr lang="en-GB" dirty="0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2247169" y="5301208"/>
              <a:ext cx="1028687" cy="720080"/>
            </a:xfrm>
            <a:prstGeom prst="roundRect">
              <a:avLst/>
            </a:prstGeom>
            <a:solidFill>
              <a:srgbClr val="ABE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COMP 2</a:t>
              </a:r>
              <a:endParaRPr lang="en-GB" dirty="0"/>
            </a:p>
          </p:txBody>
        </p:sp>
        <p:cxnSp>
          <p:nvCxnSpPr>
            <p:cNvPr id="56" name="Straight Arrow Connector 55"/>
            <p:cNvCxnSpPr>
              <a:stCxn id="39" idx="2"/>
              <a:endCxn id="54" idx="0"/>
            </p:cNvCxnSpPr>
            <p:nvPr/>
          </p:nvCxnSpPr>
          <p:spPr>
            <a:xfrm flipH="1">
              <a:off x="1588810" y="4581128"/>
              <a:ext cx="596639" cy="72008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39" idx="2"/>
              <a:endCxn id="55" idx="0"/>
            </p:cNvCxnSpPr>
            <p:nvPr/>
          </p:nvCxnSpPr>
          <p:spPr>
            <a:xfrm>
              <a:off x="2185449" y="4581128"/>
              <a:ext cx="576064" cy="72008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491880" y="5661248"/>
              <a:ext cx="1512168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020272" y="4869160"/>
              <a:ext cx="208823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Sub-system Decomposition</a:t>
              </a:r>
            </a:p>
            <a:p>
              <a:pPr algn="ctr"/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(level of detail defined by </a:t>
              </a:r>
              <a:r>
                <a:rPr lang="en-GB" b="1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data availability/expert’s judgement</a:t>
              </a:r>
              <a:r>
                <a:rPr lang="en-GB" dirty="0" smtClean="0">
                  <a:solidFill>
                    <a:schemeClr val="accent4">
                      <a:lumMod val="10000"/>
                    </a:schemeClr>
                  </a:solidFill>
                  <a:latin typeface="+mn-lt"/>
                </a:rPr>
                <a:t>)</a:t>
              </a:r>
              <a:endParaRPr lang="en-GB" dirty="0">
                <a:solidFill>
                  <a:schemeClr val="accent4">
                    <a:lumMod val="10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59761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3851921" y="4869159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3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526692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 European Spallation Source (ESS) will house the most powerful proton linac ever built.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The average beam power will be 5 MW which is five times greater than SNS.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The peak beam power will be 125 MW which is over seven times greater than SNS</a:t>
            </a:r>
          </a:p>
          <a:p>
            <a:r>
              <a:rPr lang="en-US" dirty="0"/>
              <a:t>ESS is located in southern Sweden adjacent to MAX-IV </a:t>
            </a:r>
            <a:r>
              <a:rPr lang="en-US" sz="1600" dirty="0"/>
              <a:t>(A 4</a:t>
            </a:r>
            <a:r>
              <a:rPr lang="en-US" sz="1600" baseline="30000" dirty="0"/>
              <a:t>th</a:t>
            </a:r>
            <a:r>
              <a:rPr lang="en-US" sz="1600" dirty="0"/>
              <a:t> generation light source)</a:t>
            </a:r>
          </a:p>
          <a:p>
            <a:r>
              <a:rPr lang="en-US" dirty="0"/>
              <a:t>To provide a world-class material research center for Europe</a:t>
            </a:r>
          </a:p>
          <a:p>
            <a:endParaRPr lang="en-US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9" y="2060848"/>
            <a:ext cx="3377329" cy="290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6444208" y="3513596"/>
            <a:ext cx="1080120" cy="185962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96136" y="54452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Lund (Sweden)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2440" y="609329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66"/>
                </a:solidFill>
              </a:rPr>
              <a:t>[1]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5604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7554416" cy="7620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en-GB" sz="3600" dirty="0" smtClean="0"/>
              <a:t>The ESS Linac</a:t>
            </a:r>
            <a:endParaRPr lang="en-GB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2123728" y="6577607"/>
            <a:ext cx="504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Accelerator Operation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67780"/>
            <a:ext cx="8424936" cy="45562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6216" y="6228020"/>
            <a:ext cx="223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E. </a:t>
            </a:r>
            <a:r>
              <a:rPr lang="en-GB" dirty="0" err="1" smtClean="0">
                <a:solidFill>
                  <a:srgbClr val="000066"/>
                </a:solidFill>
              </a:rPr>
              <a:t>Bargallo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487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>
          <a:xfrm>
            <a:off x="611560" y="0"/>
            <a:ext cx="8532440" cy="762000"/>
          </a:xfrm>
        </p:spPr>
        <p:txBody>
          <a:bodyPr/>
          <a:lstStyle/>
          <a:p>
            <a:pPr algn="ctr" eaLnBrk="1" hangingPunct="1"/>
            <a:r>
              <a:rPr lang="en-GB" sz="3600" dirty="0" smtClean="0"/>
              <a:t>ESS BIS: Architecture</a:t>
            </a:r>
            <a:endParaRPr lang="en-GB" sz="3600" dirty="0"/>
          </a:p>
        </p:txBody>
      </p:sp>
      <p:pic>
        <p:nvPicPr>
          <p:cNvPr id="6" name="Picture 5" descr="annikanordt:Desktop:Masterlevel_2_v0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62" y="896525"/>
            <a:ext cx="8458886" cy="55646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6200000">
            <a:off x="7627694" y="338835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Courtesy A. </a:t>
            </a:r>
            <a:r>
              <a:rPr lang="en-GB" dirty="0" err="1" smtClean="0">
                <a:solidFill>
                  <a:srgbClr val="000066"/>
                </a:solidFill>
              </a:rPr>
              <a:t>Nordt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933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EuCARD-3 Proposal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2" y="1124744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u="sng" dirty="0" smtClean="0"/>
              <a:t>Proposal under development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dirty="0" smtClean="0"/>
              <a:t>Develop </a:t>
            </a:r>
            <a:r>
              <a:rPr lang="en-GB" dirty="0"/>
              <a:t>a coordinated approach </a:t>
            </a:r>
            <a:r>
              <a:rPr lang="en-GB" dirty="0" smtClean="0"/>
              <a:t>towards coherent </a:t>
            </a:r>
            <a:r>
              <a:rPr lang="en-GB" dirty="0"/>
              <a:t>RAMS </a:t>
            </a:r>
            <a:r>
              <a:rPr lang="en-GB" dirty="0" smtClean="0"/>
              <a:t>standards </a:t>
            </a:r>
            <a:r>
              <a:rPr lang="en-GB" dirty="0"/>
              <a:t>in the accelerator </a:t>
            </a:r>
            <a:r>
              <a:rPr lang="en-GB" dirty="0" smtClean="0"/>
              <a:t>community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dirty="0" smtClean="0"/>
              <a:t>IMA Stuttgart involved as a beneficiary</a:t>
            </a:r>
          </a:p>
          <a:p>
            <a:pPr marL="0" indent="0" eaLnBrk="1" hangingPunct="1">
              <a:buNone/>
            </a:pPr>
            <a:endParaRPr lang="en-GB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dirty="0" smtClean="0"/>
              <a:t>Trainings for </a:t>
            </a:r>
            <a:r>
              <a:rPr lang="en-GB" dirty="0"/>
              <a:t>students, staff, associated member of personnel </a:t>
            </a:r>
            <a:r>
              <a:rPr lang="en-GB" dirty="0" smtClean="0"/>
              <a:t>on the </a:t>
            </a:r>
            <a:r>
              <a:rPr lang="en-GB" dirty="0"/>
              <a:t>essential practices of </a:t>
            </a:r>
            <a:r>
              <a:rPr lang="en-GB" dirty="0" smtClean="0"/>
              <a:t>RAMS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Under discussion: first </a:t>
            </a:r>
            <a:r>
              <a:rPr lang="en-GB" kern="0" dirty="0" smtClean="0">
                <a:solidFill>
                  <a:srgbClr val="002060"/>
                </a:solidFill>
              </a:rPr>
              <a:t>‘test training’ at CERN in February 2016</a:t>
            </a:r>
          </a:p>
        </p:txBody>
      </p:sp>
    </p:spTree>
    <p:extLst>
      <p:ext uri="{BB962C8B-B14F-4D97-AF65-F5344CB8AC3E}">
        <p14:creationId xmlns:p14="http://schemas.microsoft.com/office/powerpoint/2010/main" val="27351777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GB" sz="3600" b="1" dirty="0">
                <a:solidFill>
                  <a:srgbClr val="FFFFFF"/>
                </a:solidFill>
              </a:rPr>
              <a:t>THANKS A LOT FOR YOUR ATTENTION</a:t>
            </a:r>
            <a:r>
              <a:rPr lang="en-GB" sz="3600" b="1" dirty="0" smtClean="0">
                <a:solidFill>
                  <a:srgbClr val="FFFFFF"/>
                </a:solidFill>
              </a:rPr>
              <a:t>!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188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Projects, upgrades and new accelerators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403648" y="1628800"/>
            <a:ext cx="756084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31640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2018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2025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&gt;2040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96" y="24115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CERN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421179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</a:rPr>
              <a:t>EU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09364" y="2192868"/>
            <a:ext cx="914364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for LHC run2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009564" y="2204864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Upgrades of injector chain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377716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7042012" y="2192868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FCC?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4716016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MYRRHA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3563888" y="3983776"/>
            <a:ext cx="1058380" cy="81337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ESS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2483768" y="2204864"/>
            <a:ext cx="525796" cy="81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L4 REL RUN</a:t>
            </a:r>
            <a:endParaRPr lang="en-GB" sz="1400" dirty="0"/>
          </a:p>
        </p:txBody>
      </p:sp>
      <p:sp>
        <p:nvSpPr>
          <p:cNvPr id="23" name="Rectangle 22"/>
          <p:cNvSpPr/>
          <p:nvPr/>
        </p:nvSpPr>
        <p:spPr>
          <a:xfrm>
            <a:off x="5983632" y="2199645"/>
            <a:ext cx="1058380" cy="80659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CLIC??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0800000">
            <a:off x="1403648" y="3068960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3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dirty="0"/>
              <a:t>Accelerator Fault Tracker</a:t>
            </a:r>
            <a:endParaRPr lang="en-GB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34" y="1801168"/>
            <a:ext cx="8663646" cy="4796184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560" y="836712"/>
            <a:ext cx="8064896" cy="60441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Need for tools for efficient fault tracking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Availability Working Group in charge of weekly fault review</a:t>
            </a:r>
          </a:p>
        </p:txBody>
      </p:sp>
    </p:spTree>
    <p:extLst>
      <p:ext uri="{BB962C8B-B14F-4D97-AF65-F5344CB8AC3E}">
        <p14:creationId xmlns:p14="http://schemas.microsoft.com/office/powerpoint/2010/main" val="1198086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First Experience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" y="3645024"/>
            <a:ext cx="9144000" cy="3200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762000"/>
            <a:ext cx="9144000" cy="6083424"/>
          </a:xfrm>
          <a:prstGeom prst="rect">
            <a:avLst/>
          </a:prstGeom>
          <a:solidFill>
            <a:schemeClr val="bg1">
              <a:lumMod val="65000"/>
              <a:alpha val="81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063319" y="24928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66"/>
                </a:solidFill>
              </a:rPr>
              <a:t>2012   </a:t>
            </a:r>
            <a:r>
              <a:rPr lang="en-GB" sz="24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  </a:t>
            </a:r>
            <a:r>
              <a:rPr lang="en-GB" sz="2400" dirty="0" smtClean="0">
                <a:solidFill>
                  <a:srgbClr val="000066"/>
                </a:solidFill>
              </a:rPr>
              <a:t>370 faults</a:t>
            </a:r>
            <a:endParaRPr lang="en-GB" sz="2400" dirty="0">
              <a:solidFill>
                <a:srgbClr val="00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4695527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66"/>
                </a:solidFill>
              </a:rPr>
              <a:t>2015   </a:t>
            </a:r>
            <a:r>
              <a:rPr lang="en-GB" sz="2400" dirty="0" smtClean="0">
                <a:solidFill>
                  <a:srgbClr val="000066"/>
                </a:solidFill>
                <a:sym typeface="Wingdings" panose="05000000000000000000" pitchFamily="2" charset="2"/>
              </a:rPr>
              <a:t>  </a:t>
            </a:r>
            <a:r>
              <a:rPr lang="en-GB" sz="2400" dirty="0" smtClean="0">
                <a:solidFill>
                  <a:srgbClr val="000066"/>
                </a:solidFill>
              </a:rPr>
              <a:t>544 faults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394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GB" kern="0" dirty="0" smtClean="0"/>
              <a:t>2015 Downtime by System (25 ns run)</a:t>
            </a:r>
            <a:endParaRPr lang="en-GB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027426"/>
            <a:ext cx="9035055" cy="542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617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Collaboration with IMA Stuttgart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11560" y="1052736"/>
            <a:ext cx="806489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Started in 2012/2013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5 technical students at CERN (</a:t>
            </a:r>
            <a:r>
              <a:rPr lang="en-GB" kern="0" dirty="0" err="1" smtClean="0">
                <a:solidFill>
                  <a:srgbClr val="002060"/>
                </a:solidFill>
              </a:rPr>
              <a:t>studienarbeit</a:t>
            </a:r>
            <a:r>
              <a:rPr lang="en-GB" kern="0" dirty="0" smtClean="0">
                <a:solidFill>
                  <a:srgbClr val="002060"/>
                </a:solidFill>
              </a:rPr>
              <a:t> + master thesis)</a:t>
            </a:r>
            <a:endParaRPr lang="en-GB" kern="0" dirty="0">
              <a:solidFill>
                <a:srgbClr val="002060"/>
              </a:solidFill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2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Different topics, mostly related to reliability of Machine Protection Systems</a:t>
            </a:r>
          </a:p>
          <a:p>
            <a:pPr marL="0" indent="0" eaLnBrk="1" hangingPunct="1">
              <a:buNone/>
            </a:pPr>
            <a:endParaRPr lang="en-GB" b="1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Plans for more studies in 2016 under discussion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Future reliability trainings at CERN</a:t>
            </a:r>
          </a:p>
        </p:txBody>
      </p:sp>
    </p:spTree>
    <p:extLst>
      <p:ext uri="{BB962C8B-B14F-4D97-AF65-F5344CB8AC3E}">
        <p14:creationId xmlns:p14="http://schemas.microsoft.com/office/powerpoint/2010/main" val="24391133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MPS Overview</a:t>
            </a:r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7316" y="41265398"/>
            <a:ext cx="2423075" cy="1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55" y="919989"/>
            <a:ext cx="8974090" cy="53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513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21685</TotalTime>
  <Words>1184</Words>
  <Application>Microsoft Office PowerPoint</Application>
  <PresentationFormat>On-screen Show (4:3)</PresentationFormat>
  <Paragraphs>344</Paragraphs>
  <Slides>36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36</vt:i4>
      </vt:variant>
    </vt:vector>
  </HeadingPairs>
  <TitlesOfParts>
    <vt:vector size="53" baseType="lpstr">
      <vt:lpstr>Arial Unicode MS</vt:lpstr>
      <vt:lpstr>Arial</vt:lpstr>
      <vt:lpstr>Calibri</vt:lpstr>
      <vt:lpstr>Franklin Gothic Medium</vt:lpstr>
      <vt:lpstr>Times New Roman</vt:lpstr>
      <vt:lpstr>Wingdings</vt:lpstr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7_BTODD primary master</vt:lpstr>
      <vt:lpstr>9_BTODD primary master</vt:lpstr>
      <vt:lpstr>1_BTODD primary master</vt:lpstr>
      <vt:lpstr>BTODD primary master</vt:lpstr>
      <vt:lpstr>PowerPoint Presentation</vt:lpstr>
      <vt:lpstr>CERN Resources for Availability Studies</vt:lpstr>
      <vt:lpstr>Projects, upgrades and new accelerators</vt:lpstr>
      <vt:lpstr>Projects, upgrades and new accelerators</vt:lpstr>
      <vt:lpstr>PowerPoint Presentation</vt:lpstr>
      <vt:lpstr>First Experience</vt:lpstr>
      <vt:lpstr>PowerPoint Presentation</vt:lpstr>
      <vt:lpstr>Collaboration with IMA Stuttgart</vt:lpstr>
      <vt:lpstr>LHC MPS Overview</vt:lpstr>
      <vt:lpstr>LHC Beam Dumping System: Retriggering</vt:lpstr>
      <vt:lpstr>PowerPoint Presentation</vt:lpstr>
      <vt:lpstr>MPS Reliability Models</vt:lpstr>
      <vt:lpstr>PC Controls Upgrade: Reliability Models</vt:lpstr>
      <vt:lpstr>PowerPoint Presentation</vt:lpstr>
      <vt:lpstr>PowerPoint Presentation</vt:lpstr>
      <vt:lpstr>Projects, upgrades and new accelerators</vt:lpstr>
      <vt:lpstr>The LHC injector chain</vt:lpstr>
      <vt:lpstr>Linac4 MPS and commissioning</vt:lpstr>
      <vt:lpstr>Linac4 Machine Protection</vt:lpstr>
      <vt:lpstr>PSB RF Upgrade</vt:lpstr>
      <vt:lpstr>Projects, upgrades and new accelerators</vt:lpstr>
      <vt:lpstr>High-Luminosity LHC</vt:lpstr>
      <vt:lpstr>Sensitivity Analysis: HL-LHC</vt:lpstr>
      <vt:lpstr>Projects, upgrades and new accelerators</vt:lpstr>
      <vt:lpstr>CLIC Layout</vt:lpstr>
      <vt:lpstr>Projects, upgrades and new accelerators</vt:lpstr>
      <vt:lpstr>FCC Study</vt:lpstr>
      <vt:lpstr>Collaboration with TUT</vt:lpstr>
      <vt:lpstr>Availability Modelling: Approach</vt:lpstr>
      <vt:lpstr>Accelerator Fault-Tree</vt:lpstr>
      <vt:lpstr>Projects, upgrades and new accelerators</vt:lpstr>
      <vt:lpstr>ESS Overview</vt:lpstr>
      <vt:lpstr>The ESS Linac</vt:lpstr>
      <vt:lpstr>ESS BIS: Architecture</vt:lpstr>
      <vt:lpstr>EuCARD-3 Proposal</vt:lpstr>
      <vt:lpstr>THANKS A LOT FOR YOUR ATTENTION!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Andrea Apollonio</cp:lastModifiedBy>
  <cp:revision>952</cp:revision>
  <cp:lastPrinted>2014-10-10T13:49:01Z</cp:lastPrinted>
  <dcterms:created xsi:type="dcterms:W3CDTF">2010-10-07T08:40:58Z</dcterms:created>
  <dcterms:modified xsi:type="dcterms:W3CDTF">2015-11-16T17:11:09Z</dcterms:modified>
</cp:coreProperties>
</file>