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0" r:id="rId1"/>
    <p:sldMasterId id="2147483987" r:id="rId2"/>
  </p:sldMasterIdLst>
  <p:notesMasterIdLst>
    <p:notesMasterId r:id="rId47"/>
  </p:notesMasterIdLst>
  <p:handoutMasterIdLst>
    <p:handoutMasterId r:id="rId48"/>
  </p:handoutMasterIdLst>
  <p:sldIdLst>
    <p:sldId id="455" r:id="rId3"/>
    <p:sldId id="457" r:id="rId4"/>
    <p:sldId id="456" r:id="rId5"/>
    <p:sldId id="463" r:id="rId6"/>
    <p:sldId id="458" r:id="rId7"/>
    <p:sldId id="465" r:id="rId8"/>
    <p:sldId id="466" r:id="rId9"/>
    <p:sldId id="485" r:id="rId10"/>
    <p:sldId id="467" r:id="rId11"/>
    <p:sldId id="468" r:id="rId12"/>
    <p:sldId id="484" r:id="rId13"/>
    <p:sldId id="469" r:id="rId14"/>
    <p:sldId id="470" r:id="rId15"/>
    <p:sldId id="471" r:id="rId16"/>
    <p:sldId id="464" r:id="rId17"/>
    <p:sldId id="459" r:id="rId18"/>
    <p:sldId id="478" r:id="rId19"/>
    <p:sldId id="483" r:id="rId20"/>
    <p:sldId id="479" r:id="rId21"/>
    <p:sldId id="480" r:id="rId22"/>
    <p:sldId id="482" r:id="rId23"/>
    <p:sldId id="474" r:id="rId24"/>
    <p:sldId id="475" r:id="rId25"/>
    <p:sldId id="476" r:id="rId26"/>
    <p:sldId id="477" r:id="rId27"/>
    <p:sldId id="481" r:id="rId28"/>
    <p:sldId id="493" r:id="rId29"/>
    <p:sldId id="488" r:id="rId30"/>
    <p:sldId id="491" r:id="rId31"/>
    <p:sldId id="492" r:id="rId32"/>
    <p:sldId id="444" r:id="rId33"/>
    <p:sldId id="407" r:id="rId34"/>
    <p:sldId id="408" r:id="rId35"/>
    <p:sldId id="409" r:id="rId36"/>
    <p:sldId id="412" r:id="rId37"/>
    <p:sldId id="413" r:id="rId38"/>
    <p:sldId id="486" r:id="rId39"/>
    <p:sldId id="487" r:id="rId40"/>
    <p:sldId id="403" r:id="rId41"/>
    <p:sldId id="472" r:id="rId42"/>
    <p:sldId id="430" r:id="rId43"/>
    <p:sldId id="431" r:id="rId44"/>
    <p:sldId id="473" r:id="rId45"/>
    <p:sldId id="433" r:id="rId46"/>
  </p:sldIdLst>
  <p:sldSz cx="9144000" cy="6858000" type="screen4x3"/>
  <p:notesSz cx="9872663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2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33CC"/>
    <a:srgbClr val="DCBE50"/>
    <a:srgbClr val="0000FF"/>
    <a:srgbClr val="FFCC66"/>
    <a:srgbClr val="66CCFF"/>
    <a:srgbClr val="FF9900"/>
    <a:srgbClr val="FFFFB9"/>
    <a:srgbClr val="00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2088" autoAdjust="0"/>
    <p:restoredTop sz="79831" autoAdjust="0"/>
  </p:normalViewPr>
  <p:slideViewPr>
    <p:cSldViewPr snapToGrid="0">
      <p:cViewPr varScale="1">
        <p:scale>
          <a:sx n="98" d="100"/>
          <a:sy n="98" d="100"/>
        </p:scale>
        <p:origin x="-712" y="-104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0" d="100"/>
        <a:sy n="60" d="100"/>
      </p:scale>
      <p:origin x="0" y="2376"/>
    </p:cViewPr>
  </p:sorterViewPr>
  <p:notesViewPr>
    <p:cSldViewPr snapToGrid="0">
      <p:cViewPr varScale="1">
        <p:scale>
          <a:sx n="80" d="100"/>
          <a:sy n="80" d="100"/>
        </p:scale>
        <p:origin x="-2982" y="-96"/>
      </p:cViewPr>
      <p:guideLst>
        <p:guide orient="horz" pos="2142"/>
        <p:guide pos="311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8" tIns="45455" rIns="90908" bIns="4545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2661" y="1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8" tIns="45455" rIns="90908" bIns="4545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140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8" tIns="45455" rIns="90908" bIns="4545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2661" y="6457140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8" tIns="45455" rIns="90908" bIns="4545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80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8" tIns="45455" rIns="90908" bIns="4545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4973" y="1"/>
            <a:ext cx="4277690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8" tIns="45455" rIns="90908" bIns="4545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09588"/>
            <a:ext cx="3395663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973" y="3228028"/>
            <a:ext cx="7242726" cy="306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8" tIns="45455" rIns="90908" bIns="454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8228"/>
            <a:ext cx="4277693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8" tIns="45455" rIns="90908" bIns="4545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4973" y="6458228"/>
            <a:ext cx="4277690" cy="33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8" tIns="45455" rIns="90908" bIns="4545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6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8B02FD-A19F-482E-B4E8-EB2917EABF4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9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8B02FD-A19F-482E-B4E8-EB2917EABF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85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8B02FD-A19F-482E-B4E8-EB2917EABF4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51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8B02FD-A19F-482E-B4E8-EB2917EABF4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9464" y="6524625"/>
            <a:ext cx="364985" cy="2476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8704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35625" y="6524625"/>
            <a:ext cx="509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75960-C897-42AD-B491-D8B67D3538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0884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329239" y="6524625"/>
            <a:ext cx="4605211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55DAF-C841-4645-89C2-6FC030D19D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778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892" y="188351"/>
            <a:ext cx="7470648" cy="757311"/>
          </a:xfrm>
        </p:spPr>
        <p:txBody>
          <a:bodyPr anchor="ctr"/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4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71438"/>
            <a:ext cx="8353425" cy="4048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620713"/>
            <a:ext cx="4243388" cy="5761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9638" y="620713"/>
            <a:ext cx="4244975" cy="2803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19638" y="3576638"/>
            <a:ext cx="4244975" cy="2805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 rot="16200000">
            <a:off x="-3101181" y="3145631"/>
            <a:ext cx="6381750" cy="1793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0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9464" y="6524625"/>
            <a:ext cx="364985" cy="2476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793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81281" y="6524625"/>
            <a:ext cx="4953169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A103-DACB-4918-B3DB-0FFB35DF62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0830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35625" y="6524625"/>
            <a:ext cx="509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75960-C897-42AD-B491-D8B67D3538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2463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329239" y="6524625"/>
            <a:ext cx="4605211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55DAF-C841-4645-89C2-6FC030D19D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5554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892" y="188351"/>
            <a:ext cx="7470648" cy="757311"/>
          </a:xfrm>
        </p:spPr>
        <p:txBody>
          <a:bodyPr anchor="ctr"/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2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9464" y="6524625"/>
            <a:ext cx="364985" cy="2476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59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9464" y="6524625"/>
            <a:ext cx="364985" cy="2476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547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81281" y="6524625"/>
            <a:ext cx="4953169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A103-DACB-4918-B3DB-0FFB35DF62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6090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gradFill flip="none" rotWithShape="1">
            <a:gsLst>
              <a:gs pos="0">
                <a:srgbClr val="66CCFF"/>
              </a:gs>
              <a:gs pos="100000">
                <a:srgbClr val="FFFFFF"/>
              </a:gs>
            </a:gsLst>
            <a:lin ang="10800000" scaled="0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5930" y="268636"/>
            <a:ext cx="861469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4269" y="6524625"/>
            <a:ext cx="470181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1592756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none" dirty="0" smtClean="0">
                <a:solidFill>
                  <a:srgbClr val="3399FF"/>
                </a:solidFill>
              </a:rPr>
              <a:t>Bruno Puccio (TE/MPE)</a:t>
            </a:r>
            <a:endParaRPr lang="en-US" sz="1000" u="none" dirty="0">
              <a:solidFill>
                <a:srgbClr val="3399FF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2241595" y="6534150"/>
            <a:ext cx="4750286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000" u="none" dirty="0" smtClean="0">
                <a:solidFill>
                  <a:srgbClr val="3399FF"/>
                </a:solidFill>
              </a:rPr>
              <a:t>Workshop on Availability of LINAC4 and MYRTE    17/18 Nov.2015</a:t>
            </a:r>
            <a:endParaRPr lang="en-US" sz="1000" u="none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28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kern="1200" dirty="0" smtClean="0">
          <a:solidFill>
            <a:schemeClr val="tx1"/>
          </a:solidFill>
          <a:latin typeface="Calibri"/>
          <a:ea typeface="ＭＳ Ｐゴシック" pitchFamily="34" charset="-128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8"/>
        </a:buBlip>
        <a:defRPr sz="24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9"/>
        </a:buBlip>
        <a:defRPr sz="20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0"/>
        </a:buBlip>
        <a:defRPr sz="24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1"/>
        </a:buBlip>
        <a:defRPr sz="16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66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40406" y="299413"/>
            <a:ext cx="814175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4269" y="6524625"/>
            <a:ext cx="470181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6926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none" dirty="0" smtClean="0">
                <a:solidFill>
                  <a:srgbClr val="3399FF"/>
                </a:solidFill>
              </a:rPr>
              <a:t>TE/MPE</a:t>
            </a:r>
            <a:endParaRPr lang="en-US" sz="1000" u="none" dirty="0">
              <a:solidFill>
                <a:srgbClr val="33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400" kern="1200" dirty="0" smtClean="0">
          <a:solidFill>
            <a:schemeClr val="tx1"/>
          </a:solidFill>
          <a:latin typeface="Book Antiqua" pitchFamily="18" charset="0"/>
          <a:ea typeface="ＭＳ Ｐゴシック" pitchFamily="34" charset="-128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9"/>
        </a:buBlip>
        <a:defRPr sz="24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0"/>
        </a:buBlip>
        <a:defRPr sz="20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1"/>
        </a:buBlip>
        <a:defRPr sz="24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2"/>
        </a:buBlip>
        <a:defRPr sz="16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anose="020B0604020202020204" pitchFamily="34" charset="0"/>
          <a:ea typeface="Tahoma" panose="020B0604030504040204" pitchFamily="34" charset="0"/>
          <a:cs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emf"/><Relationship Id="rId3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9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597153" y="6524625"/>
            <a:ext cx="337297" cy="247650"/>
          </a:xfrm>
        </p:spPr>
        <p:txBody>
          <a:bodyPr/>
          <a:lstStyle/>
          <a:p>
            <a:pPr>
              <a:defRPr/>
            </a:pPr>
            <a:fld id="{5D155DAF-C841-4645-89C2-6FC030D19D2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04006" y="2349110"/>
            <a:ext cx="6981859" cy="20898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pPr algn="ctr"/>
            <a:r>
              <a:rPr lang="en-US" b="1" dirty="0" smtClean="0">
                <a:latin typeface="Arial Black"/>
                <a:cs typeface="Arial Black"/>
              </a:rPr>
              <a:t>Machine Protection and Interlocks</a:t>
            </a:r>
            <a:br>
              <a:rPr lang="en-US" b="1" dirty="0" smtClean="0">
                <a:latin typeface="Arial Black"/>
                <a:cs typeface="Arial Black"/>
              </a:rPr>
            </a:br>
            <a:endParaRPr lang="en-US" b="1" dirty="0" smtClean="0">
              <a:latin typeface="Arial Black"/>
              <a:cs typeface="Arial Black"/>
            </a:endParaRPr>
          </a:p>
          <a:p>
            <a:pPr algn="ctr"/>
            <a:r>
              <a:rPr lang="en-US" b="1" dirty="0" smtClean="0">
                <a:latin typeface="Arial Black"/>
                <a:cs typeface="Arial Black"/>
              </a:rPr>
              <a:t>for Linac4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529389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Flowchart: Delay 2"/>
          <p:cNvSpPr/>
          <p:nvPr/>
        </p:nvSpPr>
        <p:spPr bwMode="auto">
          <a:xfrm>
            <a:off x="4541311" y="2198815"/>
            <a:ext cx="1244005" cy="2214563"/>
          </a:xfrm>
          <a:prstGeom prst="flowChartDelay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  </a:t>
            </a:r>
          </a:p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</a:t>
            </a:r>
            <a:r>
              <a:rPr lang="fr-CH" sz="2000" b="1" dirty="0" smtClean="0">
                <a:solidFill>
                  <a:schemeClr val="tx1"/>
                </a:solidFill>
              </a:rPr>
              <a:t>AND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4" name="Round Diagonal Corner Rectangle 3"/>
          <p:cNvSpPr/>
          <p:nvPr/>
        </p:nvSpPr>
        <p:spPr bwMode="auto">
          <a:xfrm>
            <a:off x="2356317" y="2270253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Systems#n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" name="Round Diagonal Corner Rectangle 4"/>
          <p:cNvSpPr/>
          <p:nvPr/>
        </p:nvSpPr>
        <p:spPr bwMode="auto">
          <a:xfrm>
            <a:off x="1999129" y="2484565"/>
            <a:ext cx="1500188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ound Diagonal Corner Rectangle 5"/>
          <p:cNvSpPr/>
          <p:nvPr/>
        </p:nvSpPr>
        <p:spPr bwMode="auto">
          <a:xfrm>
            <a:off x="1641942" y="2627440"/>
            <a:ext cx="1500187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ound Diagonal Corner Rectangle 6"/>
          <p:cNvSpPr/>
          <p:nvPr/>
        </p:nvSpPr>
        <p:spPr bwMode="auto">
          <a:xfrm>
            <a:off x="1284754" y="2770315"/>
            <a:ext cx="1500188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Round Diagonal Corner Rectangle 7"/>
          <p:cNvSpPr/>
          <p:nvPr/>
        </p:nvSpPr>
        <p:spPr bwMode="auto">
          <a:xfrm>
            <a:off x="856129" y="2913190"/>
            <a:ext cx="1500188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Systems#3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9" name="Round Diagonal Corner Rectangle 8"/>
          <p:cNvSpPr/>
          <p:nvPr/>
        </p:nvSpPr>
        <p:spPr bwMode="auto">
          <a:xfrm>
            <a:off x="498942" y="3127503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8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800" b="1" dirty="0">
                <a:solidFill>
                  <a:schemeClr val="tx1"/>
                </a:solidFill>
              </a:rPr>
              <a:t>Systems#2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11" name="Round Diagonal Corner Rectangle 10"/>
          <p:cNvSpPr/>
          <p:nvPr/>
        </p:nvSpPr>
        <p:spPr bwMode="auto">
          <a:xfrm>
            <a:off x="146517" y="3341815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2000" b="1" dirty="0">
                <a:solidFill>
                  <a:schemeClr val="tx1"/>
                </a:solidFill>
              </a:rPr>
              <a:t>User   </a:t>
            </a:r>
          </a:p>
          <a:p>
            <a:pPr algn="r">
              <a:defRPr/>
            </a:pPr>
            <a:r>
              <a:rPr lang="fr-CH" sz="2000" b="1" dirty="0">
                <a:solidFill>
                  <a:schemeClr val="tx1"/>
                </a:solidFill>
              </a:rPr>
              <a:t>Systems#1</a:t>
            </a:r>
            <a:endParaRPr lang="en-GB" sz="2000" b="1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3856504" y="2911603"/>
            <a:ext cx="697381" cy="311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1641942" y="3984753"/>
            <a:ext cx="2892954" cy="105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V="1">
            <a:off x="1999129" y="3765673"/>
            <a:ext cx="2544233" cy="318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flipV="1">
            <a:off x="2356317" y="3554007"/>
            <a:ext cx="2195512" cy="212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>
            <a:off x="2784942" y="3413253"/>
            <a:ext cx="175842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  <a:endCxn id="3" idx="1"/>
          </p:cNvCxnSpPr>
          <p:nvPr/>
        </p:nvCxnSpPr>
        <p:spPr bwMode="auto">
          <a:xfrm>
            <a:off x="3142129" y="3270378"/>
            <a:ext cx="139918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flipV="1">
            <a:off x="3499317" y="3040468"/>
            <a:ext cx="1054568" cy="1559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ound Diagonal Corner Rectangle 18"/>
          <p:cNvSpPr/>
          <p:nvPr/>
        </p:nvSpPr>
        <p:spPr bwMode="auto">
          <a:xfrm>
            <a:off x="7081138" y="3065590"/>
            <a:ext cx="1647092" cy="4857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/>
          <a:lstStyle/>
          <a:p>
            <a:pPr>
              <a:defRPr/>
            </a:pPr>
            <a:r>
              <a:rPr lang="en-US" sz="2200" dirty="0"/>
              <a:t>“</a:t>
            </a:r>
            <a:r>
              <a:rPr lang="fr-CH" sz="2200" b="1" dirty="0" smtClean="0">
                <a:solidFill>
                  <a:schemeClr val="tx1"/>
                </a:solidFill>
              </a:rPr>
              <a:t>Actuator</a:t>
            </a:r>
            <a:r>
              <a:rPr lang="en-US" sz="2200" dirty="0"/>
              <a:t>“</a:t>
            </a:r>
            <a:endParaRPr lang="en-GB" sz="22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>
            <a:cxnSpLocks noChangeShapeType="1"/>
            <a:stCxn id="3" idx="3"/>
            <a:endCxn id="19" idx="2"/>
          </p:cNvCxnSpPr>
          <p:nvPr/>
        </p:nvCxnSpPr>
        <p:spPr bwMode="auto">
          <a:xfrm>
            <a:off x="5785316" y="3306097"/>
            <a:ext cx="1295822" cy="238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1342715" y="4623944"/>
            <a:ext cx="6761162" cy="7105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tIns="108000" bIns="108000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Σ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(</a:t>
            </a:r>
            <a:r>
              <a:rPr lang="fr-CH" sz="2000" b="1" dirty="0">
                <a:solidFill>
                  <a:srgbClr val="0000FF"/>
                </a:solidFill>
              </a:rPr>
              <a:t>User Permit 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= </a:t>
            </a:r>
            <a:r>
              <a:rPr lang="en-US" sz="2000" dirty="0" smtClean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) </a:t>
            </a:r>
            <a:r>
              <a:rPr lang="fr-CH" sz="32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→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rgbClr val="0000FF"/>
                </a:solidFill>
              </a:rPr>
              <a:t>Beam Permit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  = 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endParaRPr lang="en-GB" sz="20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 bwMode="auto">
          <a:xfrm>
            <a:off x="6983693" y="3552120"/>
            <a:ext cx="1873436" cy="1035066"/>
          </a:xfrm>
          <a:prstGeom prst="round2DiagRect">
            <a:avLst>
              <a:gd name="adj1" fmla="val 0"/>
              <a:gd name="adj2" fmla="val 0"/>
            </a:avLst>
          </a:prstGeom>
          <a:ln w="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r-CH" sz="1400" b="1" dirty="0">
                <a:solidFill>
                  <a:schemeClr val="tx1"/>
                </a:solidFill>
              </a:rPr>
              <a:t>( </a:t>
            </a:r>
            <a:r>
              <a:rPr lang="fr-CH" sz="1400" b="1" dirty="0" smtClean="0">
                <a:solidFill>
                  <a:schemeClr val="tx1"/>
                </a:solidFill>
              </a:rPr>
              <a:t>Injection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smtClean="0">
                <a:solidFill>
                  <a:schemeClr val="tx1"/>
                </a:solidFill>
              </a:rPr>
              <a:t> Kicker</a:t>
            </a:r>
          </a:p>
          <a:p>
            <a:pPr algn="ctr">
              <a:defRPr/>
            </a:pPr>
            <a:r>
              <a:rPr lang="fr-CH" sz="1400" b="1" dirty="0">
                <a:solidFill>
                  <a:schemeClr val="tx1"/>
                </a:solidFill>
              </a:rPr>
              <a:t>o</a:t>
            </a:r>
            <a:r>
              <a:rPr lang="fr-CH" sz="1400" b="1" dirty="0" smtClean="0">
                <a:solidFill>
                  <a:schemeClr val="tx1"/>
                </a:solidFill>
              </a:rPr>
              <a:t>r Extraction </a:t>
            </a:r>
            <a:r>
              <a:rPr lang="fr-CH" sz="1400" b="1" dirty="0">
                <a:solidFill>
                  <a:schemeClr val="tx1"/>
                </a:solidFill>
              </a:rPr>
              <a:t>Kicker 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fr-CH" sz="1400" b="1" dirty="0" smtClean="0">
                <a:solidFill>
                  <a:schemeClr val="tx1"/>
                </a:solidFill>
              </a:rPr>
              <a:t>or Dump </a:t>
            </a:r>
            <a:r>
              <a:rPr lang="fr-CH" sz="1400" b="1" dirty="0">
                <a:solidFill>
                  <a:schemeClr val="tx1"/>
                </a:solidFill>
              </a:rPr>
              <a:t>Kicker</a:t>
            </a:r>
            <a:r>
              <a:rPr lang="fr-CH" sz="1400" b="1" dirty="0" smtClean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fr-CH" sz="1400" b="1" dirty="0" smtClean="0">
                <a:solidFill>
                  <a:schemeClr val="tx1"/>
                </a:solidFill>
              </a:rPr>
              <a:t>or </a:t>
            </a:r>
            <a:r>
              <a:rPr lang="fr-CH" sz="1400" b="1" dirty="0">
                <a:solidFill>
                  <a:schemeClr val="tx1"/>
                </a:solidFill>
              </a:rPr>
              <a:t>H- </a:t>
            </a:r>
            <a:r>
              <a:rPr lang="fr-CH" sz="1400" b="1" dirty="0" smtClean="0">
                <a:solidFill>
                  <a:schemeClr val="tx1"/>
                </a:solidFill>
              </a:rPr>
              <a:t>source, etc…</a:t>
            </a:r>
            <a:r>
              <a:rPr lang="fr-CH" sz="1400" b="1" dirty="0">
                <a:solidFill>
                  <a:schemeClr val="tx1"/>
                </a:solidFill>
              </a:rPr>
              <a:t>)</a:t>
            </a:r>
            <a:endParaRPr lang="en-GB" sz="1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05009" y="1473815"/>
            <a:ext cx="1712630" cy="772107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User Permit</a:t>
            </a:r>
          </a:p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inputs</a:t>
            </a:r>
            <a:endParaRPr lang="en-GB" sz="18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7128" y="2449631"/>
            <a:ext cx="2118932" cy="772107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Beam Permit</a:t>
            </a:r>
          </a:p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output </a:t>
            </a:r>
            <a:endParaRPr lang="en-GB" sz="1800" b="1" dirty="0">
              <a:solidFill>
                <a:srgbClr val="0000FF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the BIS principle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1354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Flowchart: Delay 2"/>
          <p:cNvSpPr/>
          <p:nvPr/>
        </p:nvSpPr>
        <p:spPr bwMode="auto">
          <a:xfrm>
            <a:off x="4541311" y="2198815"/>
            <a:ext cx="1244005" cy="2214563"/>
          </a:xfrm>
          <a:prstGeom prst="flowChartDelay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  </a:t>
            </a:r>
          </a:p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</a:t>
            </a:r>
            <a:r>
              <a:rPr lang="fr-CH" sz="2000" b="1" dirty="0" smtClean="0">
                <a:solidFill>
                  <a:schemeClr val="tx1"/>
                </a:solidFill>
              </a:rPr>
              <a:t>AND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4" name="Round Diagonal Corner Rectangle 3"/>
          <p:cNvSpPr/>
          <p:nvPr/>
        </p:nvSpPr>
        <p:spPr bwMode="auto">
          <a:xfrm>
            <a:off x="2356317" y="2270253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Systems#n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5" name="Round Diagonal Corner Rectangle 4"/>
          <p:cNvSpPr/>
          <p:nvPr/>
        </p:nvSpPr>
        <p:spPr bwMode="auto">
          <a:xfrm>
            <a:off x="1999129" y="2484565"/>
            <a:ext cx="1500188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Round Diagonal Corner Rectangle 5"/>
          <p:cNvSpPr/>
          <p:nvPr/>
        </p:nvSpPr>
        <p:spPr bwMode="auto">
          <a:xfrm>
            <a:off x="1641942" y="2627440"/>
            <a:ext cx="1500187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7" name="Round Diagonal Corner Rectangle 6"/>
          <p:cNvSpPr/>
          <p:nvPr/>
        </p:nvSpPr>
        <p:spPr bwMode="auto">
          <a:xfrm>
            <a:off x="1284754" y="2770315"/>
            <a:ext cx="1500188" cy="714375"/>
          </a:xfrm>
          <a:prstGeom prst="round2DiagRect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Round Diagonal Corner Rectangle 7"/>
          <p:cNvSpPr/>
          <p:nvPr/>
        </p:nvSpPr>
        <p:spPr bwMode="auto">
          <a:xfrm>
            <a:off x="856129" y="2913190"/>
            <a:ext cx="1500188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400" b="1" dirty="0">
                <a:solidFill>
                  <a:schemeClr val="tx1"/>
                </a:solidFill>
              </a:rPr>
              <a:t>Systems#3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9" name="Round Diagonal Corner Rectangle 8"/>
          <p:cNvSpPr/>
          <p:nvPr/>
        </p:nvSpPr>
        <p:spPr bwMode="auto">
          <a:xfrm>
            <a:off x="498942" y="3127503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1800" b="1" dirty="0">
                <a:solidFill>
                  <a:schemeClr val="tx1"/>
                </a:solidFill>
              </a:rPr>
              <a:t>User</a:t>
            </a:r>
          </a:p>
          <a:p>
            <a:pPr algn="r">
              <a:defRPr/>
            </a:pPr>
            <a:r>
              <a:rPr lang="fr-CH" sz="1800" b="1" dirty="0">
                <a:solidFill>
                  <a:schemeClr val="tx1"/>
                </a:solidFill>
              </a:rPr>
              <a:t>Systems#2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11" name="Round Diagonal Corner Rectangle 10"/>
          <p:cNvSpPr/>
          <p:nvPr/>
        </p:nvSpPr>
        <p:spPr bwMode="auto">
          <a:xfrm>
            <a:off x="146517" y="3341815"/>
            <a:ext cx="1500187" cy="7143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r>
              <a:rPr lang="fr-CH" sz="2000" b="1" dirty="0">
                <a:solidFill>
                  <a:schemeClr val="tx1"/>
                </a:solidFill>
              </a:rPr>
              <a:t>User   </a:t>
            </a:r>
          </a:p>
          <a:p>
            <a:pPr algn="r">
              <a:defRPr/>
            </a:pPr>
            <a:r>
              <a:rPr lang="fr-CH" sz="2000" b="1" dirty="0">
                <a:solidFill>
                  <a:schemeClr val="tx1"/>
                </a:solidFill>
              </a:rPr>
              <a:t>Systems#1</a:t>
            </a:r>
            <a:endParaRPr lang="en-GB" sz="2000" b="1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3856504" y="2911603"/>
            <a:ext cx="697381" cy="311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1641942" y="3984753"/>
            <a:ext cx="2892954" cy="105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V="1">
            <a:off x="1999129" y="3765673"/>
            <a:ext cx="2544233" cy="318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flipV="1">
            <a:off x="2356317" y="3554007"/>
            <a:ext cx="2195512" cy="212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>
            <a:off x="2784942" y="3413253"/>
            <a:ext cx="175842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  <a:endCxn id="3" idx="1"/>
          </p:cNvCxnSpPr>
          <p:nvPr/>
        </p:nvCxnSpPr>
        <p:spPr bwMode="auto">
          <a:xfrm>
            <a:off x="3142129" y="3270378"/>
            <a:ext cx="139918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flipV="1">
            <a:off x="3499317" y="3040468"/>
            <a:ext cx="1054568" cy="1559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ound Diagonal Corner Rectangle 18"/>
          <p:cNvSpPr/>
          <p:nvPr/>
        </p:nvSpPr>
        <p:spPr bwMode="auto">
          <a:xfrm>
            <a:off x="7081138" y="3065590"/>
            <a:ext cx="1647092" cy="4857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/>
          <a:lstStyle/>
          <a:p>
            <a:pPr>
              <a:defRPr/>
            </a:pPr>
            <a:r>
              <a:rPr lang="en-US" sz="2200" dirty="0"/>
              <a:t>“</a:t>
            </a:r>
            <a:r>
              <a:rPr lang="fr-CH" sz="2200" b="1" dirty="0" smtClean="0">
                <a:solidFill>
                  <a:schemeClr val="tx1"/>
                </a:solidFill>
              </a:rPr>
              <a:t>Actuator</a:t>
            </a:r>
            <a:r>
              <a:rPr lang="en-US" sz="2200" dirty="0"/>
              <a:t>“</a:t>
            </a:r>
            <a:endParaRPr lang="en-GB" sz="22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>
            <a:cxnSpLocks noChangeShapeType="1"/>
            <a:stCxn id="3" idx="3"/>
            <a:endCxn id="19" idx="2"/>
          </p:cNvCxnSpPr>
          <p:nvPr/>
        </p:nvCxnSpPr>
        <p:spPr bwMode="auto">
          <a:xfrm>
            <a:off x="5785316" y="3306097"/>
            <a:ext cx="1295822" cy="238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1229919" y="4807852"/>
            <a:ext cx="7432036" cy="7105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tIns="108000" bIns="108000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Σ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(</a:t>
            </a:r>
            <a:r>
              <a:rPr lang="fr-CH" sz="2000" b="1" dirty="0">
                <a:solidFill>
                  <a:srgbClr val="0000FF"/>
                </a:solidFill>
              </a:rPr>
              <a:t>User </a:t>
            </a:r>
            <a:r>
              <a:rPr lang="fr-CH" sz="2000" b="1" dirty="0" smtClean="0">
                <a:solidFill>
                  <a:srgbClr val="0000FF"/>
                </a:solidFill>
              </a:rPr>
              <a:t>Permit_A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= </a:t>
            </a:r>
            <a:r>
              <a:rPr lang="en-US" sz="2000" dirty="0" smtClean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) </a:t>
            </a:r>
            <a:r>
              <a:rPr lang="fr-CH" sz="32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→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rgbClr val="0000FF"/>
                </a:solidFill>
              </a:rPr>
              <a:t>Beam </a:t>
            </a:r>
            <a:r>
              <a:rPr lang="fr-CH" sz="2000" b="1" dirty="0" smtClean="0">
                <a:solidFill>
                  <a:srgbClr val="0000FF"/>
                </a:solidFill>
              </a:rPr>
              <a:t>Permit_A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= 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endParaRPr lang="en-GB" sz="20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22" name="Round Diagonal Corner Rectangle 21"/>
          <p:cNvSpPr/>
          <p:nvPr/>
        </p:nvSpPr>
        <p:spPr bwMode="auto">
          <a:xfrm>
            <a:off x="6983693" y="3552120"/>
            <a:ext cx="1873436" cy="1035066"/>
          </a:xfrm>
          <a:prstGeom prst="round2DiagRect">
            <a:avLst>
              <a:gd name="adj1" fmla="val 0"/>
              <a:gd name="adj2" fmla="val 0"/>
            </a:avLst>
          </a:prstGeom>
          <a:ln w="0"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r-CH" sz="1400" b="1" dirty="0">
                <a:solidFill>
                  <a:schemeClr val="tx1"/>
                </a:solidFill>
              </a:rPr>
              <a:t>( </a:t>
            </a:r>
            <a:r>
              <a:rPr lang="fr-CH" sz="1400" b="1" dirty="0" smtClean="0">
                <a:solidFill>
                  <a:schemeClr val="tx1"/>
                </a:solidFill>
              </a:rPr>
              <a:t>Injection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smtClean="0">
                <a:solidFill>
                  <a:schemeClr val="tx1"/>
                </a:solidFill>
              </a:rPr>
              <a:t> Kicker</a:t>
            </a:r>
          </a:p>
          <a:p>
            <a:pPr algn="ctr">
              <a:defRPr/>
            </a:pPr>
            <a:r>
              <a:rPr lang="fr-CH" sz="1400" b="1" dirty="0">
                <a:solidFill>
                  <a:schemeClr val="tx1"/>
                </a:solidFill>
              </a:rPr>
              <a:t>o</a:t>
            </a:r>
            <a:r>
              <a:rPr lang="fr-CH" sz="1400" b="1" dirty="0" smtClean="0">
                <a:solidFill>
                  <a:schemeClr val="tx1"/>
                </a:solidFill>
              </a:rPr>
              <a:t>r Extraction </a:t>
            </a:r>
            <a:r>
              <a:rPr lang="fr-CH" sz="1400" b="1" dirty="0">
                <a:solidFill>
                  <a:schemeClr val="tx1"/>
                </a:solidFill>
              </a:rPr>
              <a:t>Kicker 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fr-CH" sz="1400" b="1" dirty="0" smtClean="0">
                <a:solidFill>
                  <a:schemeClr val="tx1"/>
                </a:solidFill>
              </a:rPr>
              <a:t>or Dump </a:t>
            </a:r>
            <a:r>
              <a:rPr lang="fr-CH" sz="1400" b="1" dirty="0">
                <a:solidFill>
                  <a:schemeClr val="tx1"/>
                </a:solidFill>
              </a:rPr>
              <a:t>Kicker</a:t>
            </a:r>
            <a:r>
              <a:rPr lang="fr-CH" sz="1400" b="1" dirty="0" smtClean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fr-CH" sz="1400" b="1" dirty="0" smtClean="0">
                <a:solidFill>
                  <a:schemeClr val="tx1"/>
                </a:solidFill>
              </a:rPr>
              <a:t>or </a:t>
            </a:r>
            <a:r>
              <a:rPr lang="fr-CH" sz="1400" b="1" dirty="0">
                <a:solidFill>
                  <a:schemeClr val="tx1"/>
                </a:solidFill>
              </a:rPr>
              <a:t>H- </a:t>
            </a:r>
            <a:r>
              <a:rPr lang="fr-CH" sz="1400" b="1" dirty="0" smtClean="0">
                <a:solidFill>
                  <a:schemeClr val="tx1"/>
                </a:solidFill>
              </a:rPr>
              <a:t>source, etc…</a:t>
            </a:r>
            <a:r>
              <a:rPr lang="fr-CH" sz="1400" b="1" dirty="0">
                <a:solidFill>
                  <a:schemeClr val="tx1"/>
                </a:solidFill>
              </a:rPr>
              <a:t>)</a:t>
            </a:r>
            <a:endParaRPr lang="en-GB" sz="14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90047" y="1473815"/>
            <a:ext cx="1827592" cy="772107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User Permit</a:t>
            </a:r>
          </a:p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Inputs_A &amp; _B</a:t>
            </a:r>
            <a:endParaRPr lang="en-GB" sz="18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7128" y="2449631"/>
            <a:ext cx="2118932" cy="772107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Beam Permit</a:t>
            </a:r>
          </a:p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Output_A </a:t>
            </a:r>
            <a:endParaRPr lang="en-GB" sz="1800" b="1" dirty="0">
              <a:solidFill>
                <a:srgbClr val="0000FF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Full redundancy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3454073" y="3889040"/>
            <a:ext cx="131809" cy="2015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3688512" y="3651504"/>
            <a:ext cx="131809" cy="2015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4199053" y="2784321"/>
            <a:ext cx="131809" cy="2015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195728" y="3978506"/>
            <a:ext cx="24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80583" y="2465298"/>
            <a:ext cx="24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lowchart: Delay 32"/>
          <p:cNvSpPr/>
          <p:nvPr/>
        </p:nvSpPr>
        <p:spPr bwMode="auto">
          <a:xfrm>
            <a:off x="4693711" y="2351215"/>
            <a:ext cx="1244005" cy="2214563"/>
          </a:xfrm>
          <a:prstGeom prst="flowChartDelay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  </a:t>
            </a:r>
          </a:p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</a:t>
            </a:r>
            <a:r>
              <a:rPr lang="fr-CH" sz="2000" b="1" dirty="0" smtClean="0">
                <a:solidFill>
                  <a:schemeClr val="tx1"/>
                </a:solidFill>
              </a:rPr>
              <a:t>AND</a:t>
            </a:r>
          </a:p>
        </p:txBody>
      </p: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V="1">
            <a:off x="5937716" y="3458496"/>
            <a:ext cx="1143422" cy="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5421023" y="3499296"/>
            <a:ext cx="2118932" cy="495108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rgbClr val="0000FF"/>
                </a:solidFill>
              </a:rPr>
              <a:t>Output_B </a:t>
            </a:r>
            <a:endParaRPr lang="en-GB" sz="1800" b="1" dirty="0">
              <a:solidFill>
                <a:srgbClr val="0000FF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V="1">
            <a:off x="3921244" y="3427321"/>
            <a:ext cx="131809" cy="2015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229919" y="5513989"/>
            <a:ext cx="7432036" cy="7105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tIns="108000" bIns="108000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Σ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(</a:t>
            </a:r>
            <a:r>
              <a:rPr lang="fr-CH" sz="2000" b="1" dirty="0">
                <a:solidFill>
                  <a:srgbClr val="0000FF"/>
                </a:solidFill>
              </a:rPr>
              <a:t>User </a:t>
            </a:r>
            <a:r>
              <a:rPr lang="fr-CH" sz="2000" b="1" dirty="0" smtClean="0">
                <a:solidFill>
                  <a:srgbClr val="0000FF"/>
                </a:solidFill>
              </a:rPr>
              <a:t>Permit_B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= </a:t>
            </a:r>
            <a:r>
              <a:rPr lang="en-US" sz="2000" dirty="0" smtClean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) </a:t>
            </a:r>
            <a:r>
              <a:rPr lang="fr-CH" sz="3200" b="1" dirty="0">
                <a:solidFill>
                  <a:schemeClr val="accent5">
                    <a:lumMod val="10000"/>
                  </a:schemeClr>
                </a:solidFill>
                <a:latin typeface="Arial"/>
                <a:cs typeface="Arial"/>
              </a:rPr>
              <a:t>→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fr-CH" sz="2000" b="1" dirty="0">
                <a:solidFill>
                  <a:srgbClr val="0000FF"/>
                </a:solidFill>
              </a:rPr>
              <a:t>Beam </a:t>
            </a:r>
            <a:r>
              <a:rPr lang="fr-CH" sz="2000" b="1" dirty="0" smtClean="0">
                <a:solidFill>
                  <a:srgbClr val="0000FF"/>
                </a:solidFill>
              </a:rPr>
              <a:t>Permit_B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 </a:t>
            </a:r>
            <a:r>
              <a:rPr lang="fr-CH" sz="2000" b="1" dirty="0">
                <a:solidFill>
                  <a:schemeClr val="accent5">
                    <a:lumMod val="10000"/>
                  </a:schemeClr>
                </a:solidFill>
              </a:rPr>
              <a:t>= 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rgbClr val="009900"/>
                </a:solidFill>
              </a:rPr>
              <a:t>TRUE</a:t>
            </a:r>
            <a:r>
              <a:rPr lang="en-US" sz="2000" dirty="0"/>
              <a:t>“</a:t>
            </a:r>
            <a:r>
              <a:rPr lang="fr-CH" sz="2000" b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endParaRPr lang="en-GB" sz="20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76960" y="1389058"/>
            <a:ext cx="2118932" cy="495108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Matrix_A </a:t>
            </a:r>
            <a:endParaRPr lang="en-GB" sz="1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0274" y="1709187"/>
            <a:ext cx="2118932" cy="495108"/>
          </a:xfrm>
          <a:prstGeom prst="rect">
            <a:avLst/>
          </a:prstGeom>
          <a:noFill/>
          <a:ln>
            <a:noFill/>
          </a:ln>
        </p:spPr>
        <p:txBody>
          <a:bodyPr wrap="square" tIns="108000" bIns="108000">
            <a:spAutoFit/>
          </a:bodyPr>
          <a:lstStyle/>
          <a:p>
            <a:pPr algn="ctr">
              <a:defRPr/>
            </a:pPr>
            <a:r>
              <a:rPr lang="fr-CH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Matrix_B </a:t>
            </a:r>
            <a:endParaRPr lang="en-GB" sz="1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5315713" y="1735541"/>
            <a:ext cx="437627" cy="433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V="1">
            <a:off x="5666207" y="2076543"/>
            <a:ext cx="437627" cy="433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90023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Rectangle 95"/>
          <p:cNvSpPr>
            <a:spLocks noChangeArrowheads="1"/>
          </p:cNvSpPr>
          <p:nvPr/>
        </p:nvSpPr>
        <p:spPr bwMode="auto">
          <a:xfrm>
            <a:off x="4500282" y="2272551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600" b="1" dirty="0"/>
              <a:t>x 6</a:t>
            </a:r>
          </a:p>
        </p:txBody>
      </p:sp>
      <p:sp>
        <p:nvSpPr>
          <p:cNvPr id="4" name="Rectangle 95"/>
          <p:cNvSpPr>
            <a:spLocks noChangeArrowheads="1"/>
          </p:cNvSpPr>
          <p:nvPr/>
        </p:nvSpPr>
        <p:spPr bwMode="auto">
          <a:xfrm>
            <a:off x="3393146" y="2281516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600" b="1" dirty="0"/>
              <a:t>x 17</a:t>
            </a:r>
          </a:p>
        </p:txBody>
      </p:sp>
      <p:sp>
        <p:nvSpPr>
          <p:cNvPr id="5" name="Rectangle 95"/>
          <p:cNvSpPr>
            <a:spLocks noChangeArrowheads="1"/>
          </p:cNvSpPr>
          <p:nvPr/>
        </p:nvSpPr>
        <p:spPr bwMode="auto">
          <a:xfrm>
            <a:off x="3101788" y="1298388"/>
            <a:ext cx="788894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200" b="1" dirty="0" smtClean="0"/>
              <a:t>Input#1</a:t>
            </a:r>
            <a:endParaRPr lang="en-US" altLang="en-US" sz="1200" b="1" dirty="0"/>
          </a:p>
        </p:txBody>
      </p:sp>
      <p:sp>
        <p:nvSpPr>
          <p:cNvPr id="6" name="Rectangle 95"/>
          <p:cNvSpPr>
            <a:spLocks noChangeArrowheads="1"/>
          </p:cNvSpPr>
          <p:nvPr/>
        </p:nvSpPr>
        <p:spPr bwMode="auto">
          <a:xfrm>
            <a:off x="4595108" y="1267945"/>
            <a:ext cx="819573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200" b="1" dirty="0" smtClean="0"/>
              <a:t>Input#14</a:t>
            </a:r>
            <a:endParaRPr lang="en-US" altLang="en-US" sz="1200" b="1" dirty="0"/>
          </a:p>
        </p:txBody>
      </p:sp>
      <p:sp>
        <p:nvSpPr>
          <p:cNvPr id="7" name="Down Arrow 74"/>
          <p:cNvSpPr>
            <a:spLocks noChangeArrowheads="1"/>
          </p:cNvSpPr>
          <p:nvPr/>
        </p:nvSpPr>
        <p:spPr bwMode="auto">
          <a:xfrm rot="2700000">
            <a:off x="3790670" y="2484064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8" name="Down Arrow 75"/>
          <p:cNvSpPr>
            <a:spLocks noChangeArrowheads="1"/>
          </p:cNvSpPr>
          <p:nvPr/>
        </p:nvSpPr>
        <p:spPr bwMode="auto">
          <a:xfrm rot="8100000" flipH="1" flipV="1">
            <a:off x="4507845" y="2448204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pic>
        <p:nvPicPr>
          <p:cNvPr id="9" name="Picture 19" descr="\\cern.ch\dfs\Users\p\puccio\Documents\My Pictures\BIS-Supervision_Top-screen-for-LH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2" y="2012576"/>
            <a:ext cx="2867025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5"/>
          <p:cNvGrpSpPr>
            <a:grpSpLocks/>
          </p:cNvGrpSpPr>
          <p:nvPr/>
        </p:nvGrpSpPr>
        <p:grpSpPr bwMode="auto">
          <a:xfrm>
            <a:off x="3496235" y="1555376"/>
            <a:ext cx="1508660" cy="990600"/>
            <a:chOff x="3567953" y="914400"/>
            <a:chExt cx="1508660" cy="990600"/>
          </a:xfrm>
        </p:grpSpPr>
        <p:grpSp>
          <p:nvGrpSpPr>
            <p:cNvPr id="12" name="Group 24"/>
            <p:cNvGrpSpPr>
              <a:grpSpLocks/>
            </p:cNvGrpSpPr>
            <p:nvPr/>
          </p:nvGrpSpPr>
          <p:grpSpPr bwMode="auto">
            <a:xfrm>
              <a:off x="3567953" y="914400"/>
              <a:ext cx="1508660" cy="404813"/>
              <a:chOff x="6006353" y="914400"/>
              <a:chExt cx="1508660" cy="404813"/>
            </a:xfrm>
          </p:grpSpPr>
          <p:cxnSp>
            <p:nvCxnSpPr>
              <p:cNvPr id="14" name="Straight Arrow Connector 59"/>
              <p:cNvCxnSpPr>
                <a:cxnSpLocks noChangeShapeType="1"/>
              </p:cNvCxnSpPr>
              <p:nvPr/>
            </p:nvCxnSpPr>
            <p:spPr bwMode="auto">
              <a:xfrm flipH="1">
                <a:off x="6743700" y="914400"/>
                <a:ext cx="6723" cy="30480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" name="Straight Arrow Connector 62"/>
              <p:cNvCxnSpPr>
                <a:cxnSpLocks noChangeShapeType="1"/>
                <a:stCxn id="6" idx="2"/>
              </p:cNvCxnSpPr>
              <p:nvPr/>
            </p:nvCxnSpPr>
            <p:spPr bwMode="auto">
              <a:xfrm flipH="1">
                <a:off x="6979023" y="931769"/>
                <a:ext cx="535990" cy="366713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Straight Arrow Connector 65"/>
              <p:cNvCxnSpPr>
                <a:cxnSpLocks noChangeShapeType="1"/>
              </p:cNvCxnSpPr>
              <p:nvPr/>
            </p:nvCxnSpPr>
            <p:spPr bwMode="auto">
              <a:xfrm rot="16200000" flipH="1">
                <a:off x="6400800" y="990600"/>
                <a:ext cx="304800" cy="15240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Straight Arrow Connector 68"/>
              <p:cNvCxnSpPr>
                <a:cxnSpLocks noChangeShapeType="1"/>
              </p:cNvCxnSpPr>
              <p:nvPr/>
            </p:nvCxnSpPr>
            <p:spPr bwMode="auto">
              <a:xfrm rot="5400000">
                <a:off x="6781800" y="990600"/>
                <a:ext cx="304800" cy="15240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Straight Arrow Connector 58"/>
              <p:cNvCxnSpPr>
                <a:cxnSpLocks noChangeShapeType="1"/>
                <a:stCxn id="5" idx="2"/>
              </p:cNvCxnSpPr>
              <p:nvPr/>
            </p:nvCxnSpPr>
            <p:spPr bwMode="auto">
              <a:xfrm>
                <a:off x="6006353" y="962212"/>
                <a:ext cx="494460" cy="357001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" name="Oval 56"/>
            <p:cNvSpPr>
              <a:spLocks noChangeArrowheads="1"/>
            </p:cNvSpPr>
            <p:nvPr/>
          </p:nvSpPr>
          <p:spPr bwMode="auto">
            <a:xfrm>
              <a:off x="3962400" y="1219200"/>
              <a:ext cx="685800" cy="685800"/>
            </a:xfrm>
            <a:prstGeom prst="ellipse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600" b="1" dirty="0">
                  <a:latin typeface="Arial Narrow" pitchFamily="34" charset="0"/>
                </a:rPr>
                <a:t>BIC</a:t>
              </a:r>
            </a:p>
          </p:txBody>
        </p:sp>
      </p:grpSp>
      <p:pic>
        <p:nvPicPr>
          <p:cNvPr id="19" name="Picture 20" descr="\\cern.ch\dfs\Users\p\puccio\Documents\My Pictures\BIS-Supervision_Top-screen-for-SP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82" y="2088776"/>
            <a:ext cx="39671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54"/>
          <p:cNvSpPr txBox="1">
            <a:spLocks noChangeArrowheads="1"/>
          </p:cNvSpPr>
          <p:nvPr/>
        </p:nvSpPr>
        <p:spPr bwMode="auto">
          <a:xfrm>
            <a:off x="537882" y="5212976"/>
            <a:ext cx="29718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lang="en-GB" altLang="en-US" sz="1100"/>
              <a:t>Screen shot of the Supervision application</a:t>
            </a:r>
          </a:p>
        </p:txBody>
      </p:sp>
      <p:sp>
        <p:nvSpPr>
          <p:cNvPr id="21" name="TextBox 54"/>
          <p:cNvSpPr txBox="1">
            <a:spLocks noChangeArrowheads="1"/>
          </p:cNvSpPr>
          <p:nvPr/>
        </p:nvSpPr>
        <p:spPr bwMode="auto">
          <a:xfrm>
            <a:off x="5414682" y="5289176"/>
            <a:ext cx="29718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lang="en-GB" altLang="en-US" sz="1100"/>
              <a:t>Screen shot of the Supervision application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Scalability &amp; Ring Architecture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6672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cxnSp>
        <p:nvCxnSpPr>
          <p:cNvPr id="3" name="Straight Arrow Connector 19"/>
          <p:cNvCxnSpPr>
            <a:cxnSpLocks noChangeShapeType="1"/>
            <a:stCxn id="5" idx="3"/>
            <a:endCxn id="4" idx="2"/>
          </p:cNvCxnSpPr>
          <p:nvPr/>
        </p:nvCxnSpPr>
        <p:spPr bwMode="auto">
          <a:xfrm>
            <a:off x="5867398" y="3516970"/>
            <a:ext cx="381002" cy="1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ound Diagonal Corner Rectangle 3"/>
          <p:cNvSpPr/>
          <p:nvPr/>
        </p:nvSpPr>
        <p:spPr bwMode="auto">
          <a:xfrm>
            <a:off x="6248400" y="3274083"/>
            <a:ext cx="1905000" cy="485775"/>
          </a:xfrm>
          <a:prstGeom prst="round2Diag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/>
          <a:lstStyle/>
          <a:p>
            <a:pPr>
              <a:defRPr/>
            </a:pPr>
            <a:r>
              <a:rPr lang="fr-CH" sz="1600" b="1" dirty="0" smtClean="0">
                <a:solidFill>
                  <a:schemeClr val="tx1"/>
                </a:solidFill>
              </a:rPr>
              <a:t>«Actuator </a:t>
            </a:r>
            <a:r>
              <a:rPr lang="fr-CH" sz="1600" b="1" dirty="0">
                <a:solidFill>
                  <a:schemeClr val="tx1"/>
                </a:solidFill>
              </a:rPr>
              <a:t>system »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5" name="Flowchart: Delay 4"/>
          <p:cNvSpPr/>
          <p:nvPr/>
        </p:nvSpPr>
        <p:spPr bwMode="auto">
          <a:xfrm>
            <a:off x="4876799" y="3031195"/>
            <a:ext cx="990599" cy="971550"/>
          </a:xfrm>
          <a:prstGeom prst="flowChartDelay">
            <a:avLst/>
          </a:prstGeom>
          <a:solidFill>
            <a:srgbClr val="CCFF9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  </a:t>
            </a:r>
          </a:p>
          <a:p>
            <a:pPr>
              <a:defRPr/>
            </a:pPr>
            <a:r>
              <a:rPr lang="fr-CH" sz="3200" b="1" dirty="0">
                <a:solidFill>
                  <a:schemeClr val="tx1"/>
                </a:solidFill>
              </a:rPr>
              <a:t>   </a:t>
            </a:r>
            <a:endParaRPr lang="en-GB" sz="20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11"/>
          <p:cNvCxnSpPr>
            <a:cxnSpLocks noChangeShapeType="1"/>
            <a:stCxn id="19" idx="3"/>
          </p:cNvCxnSpPr>
          <p:nvPr/>
        </p:nvCxnSpPr>
        <p:spPr bwMode="auto">
          <a:xfrm>
            <a:off x="4343400" y="3107395"/>
            <a:ext cx="509588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41"/>
          <p:cNvSpPr txBox="1">
            <a:spLocks noChangeArrowheads="1"/>
          </p:cNvSpPr>
          <p:nvPr/>
        </p:nvSpPr>
        <p:spPr bwMode="auto">
          <a:xfrm>
            <a:off x="4267200" y="2802595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400"/>
              <a:t> 1 </a:t>
            </a: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4267200" y="3564595"/>
            <a:ext cx="457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400"/>
              <a:t>14</a:t>
            </a:r>
          </a:p>
        </p:txBody>
      </p:sp>
      <p:sp>
        <p:nvSpPr>
          <p:cNvPr id="9" name="TextBox 43"/>
          <p:cNvSpPr txBox="1">
            <a:spLocks noChangeArrowheads="1"/>
          </p:cNvSpPr>
          <p:nvPr/>
        </p:nvSpPr>
        <p:spPr bwMode="auto">
          <a:xfrm>
            <a:off x="4905374" y="3236638"/>
            <a:ext cx="8572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400" b="1" dirty="0" smtClean="0"/>
              <a:t>“Master” BIC</a:t>
            </a:r>
            <a:endParaRPr lang="en-GB" altLang="en-US" sz="1400" b="1" dirty="0"/>
          </a:p>
        </p:txBody>
      </p:sp>
      <p:grpSp>
        <p:nvGrpSpPr>
          <p:cNvPr id="11" name="Group 45"/>
          <p:cNvGrpSpPr>
            <a:grpSpLocks/>
          </p:cNvGrpSpPr>
          <p:nvPr/>
        </p:nvGrpSpPr>
        <p:grpSpPr bwMode="auto">
          <a:xfrm>
            <a:off x="1676400" y="2192995"/>
            <a:ext cx="1443038" cy="971550"/>
            <a:chOff x="4800600" y="2590800"/>
            <a:chExt cx="1443037" cy="971550"/>
          </a:xfrm>
        </p:grpSpPr>
        <p:sp>
          <p:nvSpPr>
            <p:cNvPr id="12" name="Flowchart: Delay 11"/>
            <p:cNvSpPr/>
            <p:nvPr/>
          </p:nvSpPr>
          <p:spPr bwMode="auto">
            <a:xfrm>
              <a:off x="5410200" y="2590800"/>
              <a:ext cx="833437" cy="971550"/>
            </a:xfrm>
            <a:prstGeom prst="flowChartDelay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r>
                <a:rPr lang="fr-CH" sz="3200" b="1" dirty="0">
                  <a:solidFill>
                    <a:schemeClr val="tx1"/>
                  </a:solidFill>
                </a:rPr>
                <a:t>    </a:t>
              </a:r>
            </a:p>
            <a:p>
              <a:pPr>
                <a:defRPr/>
              </a:pPr>
              <a:r>
                <a:rPr lang="fr-CH" sz="3200" b="1" dirty="0">
                  <a:solidFill>
                    <a:schemeClr val="tx1"/>
                  </a:solidFill>
                </a:rPr>
                <a:t>   </a:t>
              </a:r>
              <a:endParaRPr lang="en-GB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1"/>
            <p:cNvCxnSpPr>
              <a:cxnSpLocks noChangeShapeType="1"/>
            </p:cNvCxnSpPr>
            <p:nvPr/>
          </p:nvCxnSpPr>
          <p:spPr bwMode="auto">
            <a:xfrm>
              <a:off x="5029200" y="2756650"/>
              <a:ext cx="357188" cy="158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Arrow Connector 11"/>
            <p:cNvCxnSpPr>
              <a:cxnSpLocks noChangeShapeType="1"/>
            </p:cNvCxnSpPr>
            <p:nvPr/>
          </p:nvCxnSpPr>
          <p:spPr bwMode="auto">
            <a:xfrm>
              <a:off x="5029200" y="3429000"/>
              <a:ext cx="357188" cy="158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Connector 49"/>
            <p:cNvCxnSpPr>
              <a:cxnSpLocks noChangeShapeType="1"/>
            </p:cNvCxnSpPr>
            <p:nvPr/>
          </p:nvCxnSpPr>
          <p:spPr bwMode="auto">
            <a:xfrm rot="5400000">
              <a:off x="4914900" y="3086100"/>
              <a:ext cx="533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Box 50"/>
            <p:cNvSpPr txBox="1">
              <a:spLocks noChangeArrowheads="1"/>
            </p:cNvSpPr>
            <p:nvPr/>
          </p:nvSpPr>
          <p:spPr bwMode="auto">
            <a:xfrm>
              <a:off x="4800600" y="2622175"/>
              <a:ext cx="304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 dirty="0"/>
                <a:t>1</a:t>
              </a:r>
            </a:p>
          </p:txBody>
        </p:sp>
        <p:sp>
          <p:nvSpPr>
            <p:cNvPr id="17" name="TextBox 51"/>
            <p:cNvSpPr txBox="1">
              <a:spLocks noChangeArrowheads="1"/>
            </p:cNvSpPr>
            <p:nvPr/>
          </p:nvSpPr>
          <p:spPr bwMode="auto">
            <a:xfrm>
              <a:off x="4800600" y="3124200"/>
              <a:ext cx="457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/>
                <a:t>14</a:t>
              </a:r>
            </a:p>
          </p:txBody>
        </p:sp>
      </p:grpSp>
      <p:sp>
        <p:nvSpPr>
          <p:cNvPr id="19" name="Rectangle 60"/>
          <p:cNvSpPr>
            <a:spLocks noChangeArrowheads="1"/>
          </p:cNvSpPr>
          <p:nvPr/>
        </p:nvSpPr>
        <p:spPr bwMode="auto">
          <a:xfrm>
            <a:off x="3810000" y="3031195"/>
            <a:ext cx="533400" cy="1524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9685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cxnSp>
        <p:nvCxnSpPr>
          <p:cNvPr id="20" name="Straight Arrow Connector 11"/>
          <p:cNvCxnSpPr>
            <a:cxnSpLocks noChangeShapeType="1"/>
          </p:cNvCxnSpPr>
          <p:nvPr/>
        </p:nvCxnSpPr>
        <p:spPr bwMode="auto">
          <a:xfrm>
            <a:off x="4343400" y="3869395"/>
            <a:ext cx="509588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60"/>
          <p:cNvSpPr>
            <a:spLocks noChangeArrowheads="1"/>
          </p:cNvSpPr>
          <p:nvPr/>
        </p:nvSpPr>
        <p:spPr bwMode="auto">
          <a:xfrm>
            <a:off x="3810000" y="3793195"/>
            <a:ext cx="533400" cy="1524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9685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rot="5400000">
            <a:off x="3924300" y="3450295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11"/>
          <p:cNvCxnSpPr>
            <a:cxnSpLocks noChangeShapeType="1"/>
          </p:cNvCxnSpPr>
          <p:nvPr/>
        </p:nvCxnSpPr>
        <p:spPr bwMode="auto">
          <a:xfrm>
            <a:off x="4343400" y="3259795"/>
            <a:ext cx="509588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11"/>
          <p:cNvCxnSpPr>
            <a:cxnSpLocks noChangeShapeType="1"/>
          </p:cNvCxnSpPr>
          <p:nvPr/>
        </p:nvCxnSpPr>
        <p:spPr bwMode="auto">
          <a:xfrm>
            <a:off x="4343400" y="3412195"/>
            <a:ext cx="509588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11"/>
          <p:cNvCxnSpPr>
            <a:cxnSpLocks noChangeShapeType="1"/>
          </p:cNvCxnSpPr>
          <p:nvPr/>
        </p:nvCxnSpPr>
        <p:spPr bwMode="auto">
          <a:xfrm>
            <a:off x="4343400" y="3564595"/>
            <a:ext cx="509588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AutoShape 89"/>
          <p:cNvSpPr>
            <a:spLocks noChangeArrowheads="1"/>
          </p:cNvSpPr>
          <p:nvPr/>
        </p:nvSpPr>
        <p:spPr bwMode="auto">
          <a:xfrm>
            <a:off x="3581400" y="2573995"/>
            <a:ext cx="1219200" cy="3048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 sz="1200" b="1"/>
          </a:p>
        </p:txBody>
      </p:sp>
      <p:sp>
        <p:nvSpPr>
          <p:cNvPr id="27" name="Text Box 90"/>
          <p:cNvSpPr txBox="1">
            <a:spLocks noChangeArrowheads="1"/>
          </p:cNvSpPr>
          <p:nvPr/>
        </p:nvSpPr>
        <p:spPr bwMode="auto">
          <a:xfrm>
            <a:off x="3581400" y="2573995"/>
            <a:ext cx="1219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 b="1">
                <a:latin typeface="Arial Unicode MS" pitchFamily="34" charset="-128"/>
              </a:rPr>
              <a:t>User Systems</a:t>
            </a:r>
          </a:p>
        </p:txBody>
      </p:sp>
      <p:grpSp>
        <p:nvGrpSpPr>
          <p:cNvPr id="28" name="Group 99"/>
          <p:cNvGrpSpPr>
            <a:grpSpLocks/>
          </p:cNvGrpSpPr>
          <p:nvPr/>
        </p:nvGrpSpPr>
        <p:grpSpPr bwMode="auto">
          <a:xfrm>
            <a:off x="1676400" y="4166111"/>
            <a:ext cx="1443038" cy="979634"/>
            <a:chOff x="4800600" y="2582716"/>
            <a:chExt cx="1443037" cy="979634"/>
          </a:xfrm>
        </p:grpSpPr>
        <p:sp>
          <p:nvSpPr>
            <p:cNvPr id="29" name="Flowchart: Delay 28"/>
            <p:cNvSpPr/>
            <p:nvPr/>
          </p:nvSpPr>
          <p:spPr bwMode="auto">
            <a:xfrm>
              <a:off x="5410200" y="2590800"/>
              <a:ext cx="833437" cy="971550"/>
            </a:xfrm>
            <a:prstGeom prst="flowChartDelay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r>
                <a:rPr lang="fr-CH" sz="3200" b="1" dirty="0">
                  <a:solidFill>
                    <a:schemeClr val="tx1"/>
                  </a:solidFill>
                </a:rPr>
                <a:t>    </a:t>
              </a:r>
            </a:p>
            <a:p>
              <a:pPr>
                <a:defRPr/>
              </a:pPr>
              <a:r>
                <a:rPr lang="fr-CH" sz="3200" b="1" dirty="0">
                  <a:solidFill>
                    <a:schemeClr val="tx1"/>
                  </a:solidFill>
                </a:rPr>
                <a:t>   </a:t>
              </a:r>
              <a:endParaRPr lang="en-GB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11"/>
            <p:cNvCxnSpPr>
              <a:cxnSpLocks noChangeShapeType="1"/>
            </p:cNvCxnSpPr>
            <p:nvPr/>
          </p:nvCxnSpPr>
          <p:spPr bwMode="auto">
            <a:xfrm>
              <a:off x="5029200" y="2756648"/>
              <a:ext cx="357188" cy="158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Arrow Connector 11"/>
            <p:cNvCxnSpPr>
              <a:cxnSpLocks noChangeShapeType="1"/>
            </p:cNvCxnSpPr>
            <p:nvPr/>
          </p:nvCxnSpPr>
          <p:spPr bwMode="auto">
            <a:xfrm>
              <a:off x="5029200" y="3429000"/>
              <a:ext cx="357188" cy="158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103"/>
            <p:cNvCxnSpPr>
              <a:cxnSpLocks noChangeShapeType="1"/>
            </p:cNvCxnSpPr>
            <p:nvPr/>
          </p:nvCxnSpPr>
          <p:spPr bwMode="auto">
            <a:xfrm rot="5400000">
              <a:off x="4914900" y="3086100"/>
              <a:ext cx="533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TextBox 104"/>
            <p:cNvSpPr txBox="1">
              <a:spLocks noChangeArrowheads="1"/>
            </p:cNvSpPr>
            <p:nvPr/>
          </p:nvSpPr>
          <p:spPr bwMode="auto">
            <a:xfrm>
              <a:off x="4812507" y="2582716"/>
              <a:ext cx="304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/>
                <a:t>1</a:t>
              </a:r>
            </a:p>
          </p:txBody>
        </p:sp>
        <p:sp>
          <p:nvSpPr>
            <p:cNvPr id="34" name="TextBox 105"/>
            <p:cNvSpPr txBox="1">
              <a:spLocks noChangeArrowheads="1"/>
            </p:cNvSpPr>
            <p:nvPr/>
          </p:nvSpPr>
          <p:spPr bwMode="auto">
            <a:xfrm>
              <a:off x="4800600" y="3124200"/>
              <a:ext cx="4572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/>
                <a:t>14</a:t>
              </a:r>
            </a:p>
          </p:txBody>
        </p:sp>
      </p:grpSp>
      <p:cxnSp>
        <p:nvCxnSpPr>
          <p:cNvPr id="36" name="Elbow Connector 35"/>
          <p:cNvCxnSpPr>
            <a:cxnSpLocks noChangeShapeType="1"/>
          </p:cNvCxnSpPr>
          <p:nvPr/>
        </p:nvCxnSpPr>
        <p:spPr bwMode="auto">
          <a:xfrm>
            <a:off x="3119438" y="2678770"/>
            <a:ext cx="1681162" cy="733425"/>
          </a:xfrm>
          <a:prstGeom prst="bentConnector3">
            <a:avLst>
              <a:gd name="adj1" fmla="val 18838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Elbow Connector 36"/>
          <p:cNvCxnSpPr>
            <a:cxnSpLocks noChangeShapeType="1"/>
          </p:cNvCxnSpPr>
          <p:nvPr/>
        </p:nvCxnSpPr>
        <p:spPr bwMode="auto">
          <a:xfrm flipV="1">
            <a:off x="3124200" y="3564595"/>
            <a:ext cx="1600200" cy="1143000"/>
          </a:xfrm>
          <a:prstGeom prst="bentConnector3">
            <a:avLst>
              <a:gd name="adj1" fmla="val 1964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>
            <a:cxnSpLocks noChangeShapeType="1"/>
          </p:cNvCxnSpPr>
          <p:nvPr/>
        </p:nvCxnSpPr>
        <p:spPr bwMode="auto">
          <a:xfrm rot="5400000">
            <a:off x="2247900" y="3678895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Rectangle 95"/>
          <p:cNvSpPr>
            <a:spLocks noChangeArrowheads="1"/>
          </p:cNvSpPr>
          <p:nvPr/>
        </p:nvSpPr>
        <p:spPr bwMode="auto">
          <a:xfrm>
            <a:off x="969026" y="5677558"/>
            <a:ext cx="807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600" b="1" dirty="0"/>
              <a:t>Tree architecture is </a:t>
            </a:r>
            <a:r>
              <a:rPr lang="en-US" altLang="en-US" sz="1600" b="1" dirty="0" smtClean="0"/>
              <a:t>used </a:t>
            </a:r>
            <a:r>
              <a:rPr lang="en-US" altLang="en-US" sz="1600" b="1" dirty="0"/>
              <a:t>in </a:t>
            </a:r>
            <a:r>
              <a:rPr lang="en-US" altLang="en-US" sz="1600" b="1" dirty="0" smtClean="0"/>
              <a:t>Linac4 and for the SPS to LHC </a:t>
            </a:r>
            <a:r>
              <a:rPr lang="en-US" altLang="en-US" sz="1600" b="1" dirty="0"/>
              <a:t>Transfer </a:t>
            </a:r>
            <a:r>
              <a:rPr lang="en-US" altLang="en-US" sz="1600" b="1" dirty="0" smtClean="0"/>
              <a:t>lines</a:t>
            </a:r>
            <a:endParaRPr lang="en-US" altLang="en-US" sz="1600" b="1" dirty="0"/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>
                <a:solidFill>
                  <a:srgbClr val="002060"/>
                </a:solidFill>
                <a:latin typeface="Calibri" panose="020F0502020204030204" pitchFamily="34" charset="0"/>
              </a:rPr>
              <a:t>Scalability</a:t>
            </a:r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&amp; Tree Architecture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3"/>
          <p:cNvSpPr txBox="1">
            <a:spLocks noChangeArrowheads="1"/>
          </p:cNvSpPr>
          <p:nvPr/>
        </p:nvSpPr>
        <p:spPr bwMode="auto">
          <a:xfrm>
            <a:off x="2250283" y="2422670"/>
            <a:ext cx="8572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400" b="1" dirty="0" smtClean="0"/>
              <a:t>“Slave” BIC</a:t>
            </a:r>
            <a:endParaRPr lang="en-GB" altLang="en-US" sz="1400" b="1" dirty="0"/>
          </a:p>
        </p:txBody>
      </p:sp>
      <p:sp>
        <p:nvSpPr>
          <p:cNvPr id="43" name="TextBox 43"/>
          <p:cNvSpPr txBox="1">
            <a:spLocks noChangeArrowheads="1"/>
          </p:cNvSpPr>
          <p:nvPr/>
        </p:nvSpPr>
        <p:spPr bwMode="auto">
          <a:xfrm>
            <a:off x="2274094" y="4420257"/>
            <a:ext cx="8572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400" b="1" dirty="0" smtClean="0"/>
              <a:t>“Slave” BIC</a:t>
            </a:r>
            <a:endParaRPr lang="en-GB" altLang="en-US" sz="1400" b="1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348037" y="1087844"/>
            <a:ext cx="5698189" cy="13219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US" sz="1800" kern="0" dirty="0" smtClean="0"/>
              <a:t>Slave BICs: AND operation of 14 +1 inputs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US" sz="1800" kern="0" dirty="0" smtClean="0"/>
              <a:t>Master BIC: AND </a:t>
            </a:r>
            <a:r>
              <a:rPr lang="en-US" sz="1800" kern="0" dirty="0" err="1" smtClean="0"/>
              <a:t>and</a:t>
            </a:r>
            <a:r>
              <a:rPr lang="en-US" sz="1800" kern="0" dirty="0" smtClean="0"/>
              <a:t> OR operations possible</a:t>
            </a:r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r>
              <a:rPr lang="en-US" sz="1600" kern="0" dirty="0" smtClean="0"/>
              <a:t>Inputs: either outputs from Slave BICs or additional USER_PERMIT inputs</a:t>
            </a:r>
          </a:p>
        </p:txBody>
      </p:sp>
      <p:cxnSp>
        <p:nvCxnSpPr>
          <p:cNvPr id="45" name="Straight Arrow Connector 11"/>
          <p:cNvCxnSpPr>
            <a:cxnSpLocks noChangeShapeType="1"/>
          </p:cNvCxnSpPr>
          <p:nvPr/>
        </p:nvCxnSpPr>
        <p:spPr bwMode="auto">
          <a:xfrm>
            <a:off x="1905000" y="2233106"/>
            <a:ext cx="357188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Box 50"/>
          <p:cNvSpPr txBox="1">
            <a:spLocks noChangeArrowheads="1"/>
          </p:cNvSpPr>
          <p:nvPr/>
        </p:nvSpPr>
        <p:spPr bwMode="auto">
          <a:xfrm>
            <a:off x="1772630" y="1943003"/>
            <a:ext cx="569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200" dirty="0" smtClean="0"/>
              <a:t>SW</a:t>
            </a:r>
            <a:endParaRPr lang="en-GB" altLang="en-US" sz="1200" dirty="0"/>
          </a:p>
        </p:txBody>
      </p:sp>
      <p:sp>
        <p:nvSpPr>
          <p:cNvPr id="47" name="TextBox 50"/>
          <p:cNvSpPr txBox="1">
            <a:spLocks noChangeArrowheads="1"/>
          </p:cNvSpPr>
          <p:nvPr/>
        </p:nvSpPr>
        <p:spPr bwMode="auto">
          <a:xfrm>
            <a:off x="1810871" y="3978673"/>
            <a:ext cx="569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200" dirty="0" smtClean="0"/>
              <a:t>SW</a:t>
            </a:r>
            <a:endParaRPr lang="en-GB" altLang="en-US" sz="1200" dirty="0"/>
          </a:p>
        </p:txBody>
      </p:sp>
      <p:cxnSp>
        <p:nvCxnSpPr>
          <p:cNvPr id="48" name="Straight Arrow Connector 11"/>
          <p:cNvCxnSpPr>
            <a:cxnSpLocks noChangeShapeType="1"/>
          </p:cNvCxnSpPr>
          <p:nvPr/>
        </p:nvCxnSpPr>
        <p:spPr bwMode="auto">
          <a:xfrm>
            <a:off x="1931125" y="4236481"/>
            <a:ext cx="357188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46789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3" name="Picture 7" descr="cibus_p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60932"/>
            <a:ext cx="23622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457200" y="2487489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3366FF"/>
                </a:solidFill>
              </a:rPr>
              <a:t>User System</a:t>
            </a:r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7391400" y="3994620"/>
            <a:ext cx="167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3366FF"/>
                </a:solidFill>
              </a:rPr>
              <a:t>to Controller</a:t>
            </a:r>
          </a:p>
        </p:txBody>
      </p:sp>
      <p:sp>
        <p:nvSpPr>
          <p:cNvPr id="6" name="AutoShape 32"/>
          <p:cNvSpPr>
            <a:spLocks noChangeArrowheads="1"/>
          </p:cNvSpPr>
          <p:nvPr/>
        </p:nvSpPr>
        <p:spPr bwMode="auto">
          <a:xfrm rot="5400000">
            <a:off x="6043612" y="2022945"/>
            <a:ext cx="333375" cy="3429000"/>
          </a:xfrm>
          <a:prstGeom prst="upArrow">
            <a:avLst>
              <a:gd name="adj1" fmla="val 37991"/>
              <a:gd name="adj2" fmla="val 51143"/>
            </a:avLst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>
              <a:solidFill>
                <a:srgbClr val="6666FF"/>
              </a:solidFill>
            </a:endParaRPr>
          </a:p>
        </p:txBody>
      </p:sp>
      <p:pic>
        <p:nvPicPr>
          <p:cNvPr id="7" name="Picture 45" descr="C:\Bruno CERN\Photos_BIS-Hw\CIB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60932"/>
            <a:ext cx="22098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295400" y="1160932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Front view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953000" y="1846732"/>
            <a:ext cx="1600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rear view</a:t>
            </a: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 flipH="1">
            <a:off x="2590800" y="1389532"/>
            <a:ext cx="2895600" cy="1524000"/>
          </a:xfrm>
          <a:prstGeom prst="line">
            <a:avLst/>
          </a:prstGeom>
          <a:noFill/>
          <a:ln w="12700">
            <a:solidFill>
              <a:srgbClr val="C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H="1">
            <a:off x="4572000" y="1465732"/>
            <a:ext cx="1371600" cy="1447800"/>
          </a:xfrm>
          <a:prstGeom prst="line">
            <a:avLst/>
          </a:prstGeom>
          <a:noFill/>
          <a:ln w="12700">
            <a:solidFill>
              <a:srgbClr val="C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4572000" y="1770532"/>
            <a:ext cx="1295400" cy="2438400"/>
          </a:xfrm>
          <a:prstGeom prst="line">
            <a:avLst/>
          </a:prstGeom>
          <a:noFill/>
          <a:ln w="12700">
            <a:solidFill>
              <a:srgbClr val="C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2590800" y="1694332"/>
            <a:ext cx="2819400" cy="2590800"/>
          </a:xfrm>
          <a:prstGeom prst="line">
            <a:avLst/>
          </a:prstGeom>
          <a:noFill/>
          <a:ln w="12700">
            <a:solidFill>
              <a:srgbClr val="C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" name="Picture 24" descr="cibus_p1_z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32582"/>
            <a:ext cx="1981200" cy="135255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31"/>
          <p:cNvSpPr>
            <a:spLocks noChangeArrowheads="1"/>
          </p:cNvSpPr>
          <p:nvPr/>
        </p:nvSpPr>
        <p:spPr bwMode="auto">
          <a:xfrm rot="5400000">
            <a:off x="2171700" y="3104032"/>
            <a:ext cx="381000" cy="1066800"/>
          </a:xfrm>
          <a:prstGeom prst="upArrow">
            <a:avLst>
              <a:gd name="adj1" fmla="val 37991"/>
              <a:gd name="adj2" fmla="val 51152"/>
            </a:avLst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altLang="en-US">
              <a:solidFill>
                <a:srgbClr val="6666FF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609600" y="3370732"/>
            <a:ext cx="13716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400">
                <a:solidFill>
                  <a:srgbClr val="3366FF"/>
                </a:solidFill>
              </a:rPr>
              <a:t>Could be    PLC based,     or VME based, or any type of electronics…</a:t>
            </a: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795338" y="4183532"/>
            <a:ext cx="7586662" cy="2082800"/>
            <a:chOff x="336" y="2192"/>
            <a:chExt cx="4779" cy="1312"/>
          </a:xfrm>
        </p:grpSpPr>
        <p:sp>
          <p:nvSpPr>
            <p:cNvPr id="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6" y="2192"/>
              <a:ext cx="4779" cy="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2575" y="2629"/>
              <a:ext cx="419" cy="2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2575" y="2629"/>
              <a:ext cx="419" cy="202"/>
            </a:xfrm>
            <a:prstGeom prst="rect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2" name="Line 7"/>
            <p:cNvSpPr>
              <a:spLocks noChangeShapeType="1"/>
            </p:cNvSpPr>
            <p:nvPr/>
          </p:nvSpPr>
          <p:spPr bwMode="auto">
            <a:xfrm>
              <a:off x="2734" y="2694"/>
              <a:ext cx="107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2777" y="2661"/>
              <a:ext cx="64" cy="65"/>
            </a:xfrm>
            <a:custGeom>
              <a:avLst/>
              <a:gdLst>
                <a:gd name="T0" fmla="*/ 0 w 64"/>
                <a:gd name="T1" fmla="*/ 65 h 65"/>
                <a:gd name="T2" fmla="*/ 64 w 64"/>
                <a:gd name="T3" fmla="*/ 33 h 65"/>
                <a:gd name="T4" fmla="*/ 0 w 64"/>
                <a:gd name="T5" fmla="*/ 0 h 65"/>
                <a:gd name="T6" fmla="*/ 0 60000 65536"/>
                <a:gd name="T7" fmla="*/ 0 60000 65536"/>
                <a:gd name="T8" fmla="*/ 0 60000 65536"/>
                <a:gd name="T9" fmla="*/ 0 w 64"/>
                <a:gd name="T10" fmla="*/ 0 h 65"/>
                <a:gd name="T11" fmla="*/ 64 w 64"/>
                <a:gd name="T12" fmla="*/ 65 h 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" h="65">
                  <a:moveTo>
                    <a:pt x="0" y="65"/>
                  </a:moveTo>
                  <a:lnTo>
                    <a:pt x="64" y="33"/>
                  </a:lnTo>
                  <a:lnTo>
                    <a:pt x="0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2642" y="2704"/>
              <a:ext cx="34" cy="34"/>
            </a:xfrm>
            <a:custGeom>
              <a:avLst/>
              <a:gdLst>
                <a:gd name="T0" fmla="*/ 0 w 34"/>
                <a:gd name="T1" fmla="*/ 0 h 34"/>
                <a:gd name="T2" fmla="*/ 17 w 34"/>
                <a:gd name="T3" fmla="*/ 34 h 34"/>
                <a:gd name="T4" fmla="*/ 34 w 34"/>
                <a:gd name="T5" fmla="*/ 0 h 34"/>
                <a:gd name="T6" fmla="*/ 0 w 3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34"/>
                <a:gd name="T14" fmla="*/ 34 w 34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34">
                  <a:moveTo>
                    <a:pt x="0" y="0"/>
                  </a:moveTo>
                  <a:lnTo>
                    <a:pt x="17" y="34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2642" y="2704"/>
              <a:ext cx="34" cy="34"/>
            </a:xfrm>
            <a:custGeom>
              <a:avLst/>
              <a:gdLst>
                <a:gd name="T0" fmla="*/ 0 w 34"/>
                <a:gd name="T1" fmla="*/ 0 h 34"/>
                <a:gd name="T2" fmla="*/ 17 w 34"/>
                <a:gd name="T3" fmla="*/ 34 h 34"/>
                <a:gd name="T4" fmla="*/ 34 w 34"/>
                <a:gd name="T5" fmla="*/ 0 h 34"/>
                <a:gd name="T6" fmla="*/ 0 w 3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34"/>
                <a:gd name="T14" fmla="*/ 34 w 34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34">
                  <a:moveTo>
                    <a:pt x="0" y="0"/>
                  </a:moveTo>
                  <a:lnTo>
                    <a:pt x="17" y="34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 flipH="1">
              <a:off x="2642" y="2738"/>
              <a:ext cx="34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2659" y="2653"/>
              <a:ext cx="1" cy="136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13"/>
            <p:cNvSpPr>
              <a:spLocks noChangeShapeType="1"/>
            </p:cNvSpPr>
            <p:nvPr/>
          </p:nvSpPr>
          <p:spPr bwMode="auto">
            <a:xfrm>
              <a:off x="2734" y="2766"/>
              <a:ext cx="107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2777" y="2733"/>
              <a:ext cx="64" cy="65"/>
            </a:xfrm>
            <a:custGeom>
              <a:avLst/>
              <a:gdLst>
                <a:gd name="T0" fmla="*/ 0 w 64"/>
                <a:gd name="T1" fmla="*/ 65 h 65"/>
                <a:gd name="T2" fmla="*/ 64 w 64"/>
                <a:gd name="T3" fmla="*/ 33 h 65"/>
                <a:gd name="T4" fmla="*/ 0 w 64"/>
                <a:gd name="T5" fmla="*/ 0 h 65"/>
                <a:gd name="T6" fmla="*/ 0 60000 65536"/>
                <a:gd name="T7" fmla="*/ 0 60000 65536"/>
                <a:gd name="T8" fmla="*/ 0 60000 65536"/>
                <a:gd name="T9" fmla="*/ 0 w 64"/>
                <a:gd name="T10" fmla="*/ 0 h 65"/>
                <a:gd name="T11" fmla="*/ 64 w 64"/>
                <a:gd name="T12" fmla="*/ 65 h 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" h="65">
                  <a:moveTo>
                    <a:pt x="0" y="65"/>
                  </a:moveTo>
                  <a:lnTo>
                    <a:pt x="64" y="33"/>
                  </a:lnTo>
                  <a:lnTo>
                    <a:pt x="0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2867" y="2676"/>
              <a:ext cx="108" cy="108"/>
            </a:xfrm>
            <a:custGeom>
              <a:avLst/>
              <a:gdLst>
                <a:gd name="T0" fmla="*/ 0 w 230"/>
                <a:gd name="T1" fmla="*/ 1 h 230"/>
                <a:gd name="T2" fmla="*/ 1 w 230"/>
                <a:gd name="T3" fmla="*/ 0 h 230"/>
                <a:gd name="T4" fmla="*/ 2 w 230"/>
                <a:gd name="T5" fmla="*/ 1 h 230"/>
                <a:gd name="T6" fmla="*/ 2 w 230"/>
                <a:gd name="T7" fmla="*/ 1 h 230"/>
                <a:gd name="T8" fmla="*/ 1 w 230"/>
                <a:gd name="T9" fmla="*/ 2 h 230"/>
                <a:gd name="T10" fmla="*/ 0 w 230"/>
                <a:gd name="T11" fmla="*/ 1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"/>
                <a:gd name="T19" fmla="*/ 0 h 230"/>
                <a:gd name="T20" fmla="*/ 230 w 230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" h="230">
                  <a:moveTo>
                    <a:pt x="0" y="115"/>
                  </a:moveTo>
                  <a:cubicBezTo>
                    <a:pt x="0" y="51"/>
                    <a:pt x="52" y="0"/>
                    <a:pt x="115" y="0"/>
                  </a:cubicBezTo>
                  <a:cubicBezTo>
                    <a:pt x="179" y="0"/>
                    <a:pt x="230" y="51"/>
                    <a:pt x="230" y="115"/>
                  </a:cubicBezTo>
                  <a:cubicBezTo>
                    <a:pt x="230" y="115"/>
                    <a:pt x="230" y="115"/>
                    <a:pt x="230" y="115"/>
                  </a:cubicBezTo>
                  <a:cubicBezTo>
                    <a:pt x="230" y="178"/>
                    <a:pt x="179" y="230"/>
                    <a:pt x="115" y="230"/>
                  </a:cubicBezTo>
                  <a:cubicBezTo>
                    <a:pt x="52" y="230"/>
                    <a:pt x="0" y="178"/>
                    <a:pt x="0" y="115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2867" y="2676"/>
              <a:ext cx="108" cy="108"/>
            </a:xfrm>
            <a:custGeom>
              <a:avLst/>
              <a:gdLst>
                <a:gd name="T0" fmla="*/ 0 w 108"/>
                <a:gd name="T1" fmla="*/ 54 h 108"/>
                <a:gd name="T2" fmla="*/ 54 w 108"/>
                <a:gd name="T3" fmla="*/ 0 h 108"/>
                <a:gd name="T4" fmla="*/ 108 w 108"/>
                <a:gd name="T5" fmla="*/ 54 h 108"/>
                <a:gd name="T6" fmla="*/ 108 w 108"/>
                <a:gd name="T7" fmla="*/ 54 h 108"/>
                <a:gd name="T8" fmla="*/ 54 w 108"/>
                <a:gd name="T9" fmla="*/ 108 h 108"/>
                <a:gd name="T10" fmla="*/ 0 w 108"/>
                <a:gd name="T11" fmla="*/ 54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108"/>
                <a:gd name="T20" fmla="*/ 108 w 108"/>
                <a:gd name="T21" fmla="*/ 108 h 1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108">
                  <a:moveTo>
                    <a:pt x="0" y="54"/>
                  </a:moveTo>
                  <a:cubicBezTo>
                    <a:pt x="0" y="24"/>
                    <a:pt x="25" y="0"/>
                    <a:pt x="54" y="0"/>
                  </a:cubicBezTo>
                  <a:cubicBezTo>
                    <a:pt x="84" y="0"/>
                    <a:pt x="108" y="2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83"/>
                    <a:pt x="84" y="108"/>
                    <a:pt x="54" y="108"/>
                  </a:cubicBezTo>
                  <a:cubicBezTo>
                    <a:pt x="25" y="108"/>
                    <a:pt x="0" y="83"/>
                    <a:pt x="0" y="54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17"/>
            <p:cNvSpPr>
              <a:spLocks noEditPoints="1"/>
            </p:cNvSpPr>
            <p:nvPr/>
          </p:nvSpPr>
          <p:spPr bwMode="auto">
            <a:xfrm>
              <a:off x="2849" y="2658"/>
              <a:ext cx="108" cy="144"/>
            </a:xfrm>
            <a:custGeom>
              <a:avLst/>
              <a:gdLst>
                <a:gd name="T0" fmla="*/ 0 w 108"/>
                <a:gd name="T1" fmla="*/ 72 h 144"/>
                <a:gd name="T2" fmla="*/ 54 w 108"/>
                <a:gd name="T3" fmla="*/ 72 h 144"/>
                <a:gd name="T4" fmla="*/ 54 w 108"/>
                <a:gd name="T5" fmla="*/ 108 h 144"/>
                <a:gd name="T6" fmla="*/ 54 w 108"/>
                <a:gd name="T7" fmla="*/ 36 h 144"/>
                <a:gd name="T8" fmla="*/ 54 w 108"/>
                <a:gd name="T9" fmla="*/ 54 h 144"/>
                <a:gd name="T10" fmla="*/ 108 w 108"/>
                <a:gd name="T11" fmla="*/ 32 h 144"/>
                <a:gd name="T12" fmla="*/ 108 w 108"/>
                <a:gd name="T13" fmla="*/ 0 h 144"/>
                <a:gd name="T14" fmla="*/ 54 w 108"/>
                <a:gd name="T15" fmla="*/ 90 h 144"/>
                <a:gd name="T16" fmla="*/ 108 w 108"/>
                <a:gd name="T17" fmla="*/ 112 h 144"/>
                <a:gd name="T18" fmla="*/ 108 w 108"/>
                <a:gd name="T19" fmla="*/ 144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8"/>
                <a:gd name="T31" fmla="*/ 0 h 144"/>
                <a:gd name="T32" fmla="*/ 108 w 108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8" h="144">
                  <a:moveTo>
                    <a:pt x="0" y="72"/>
                  </a:moveTo>
                  <a:lnTo>
                    <a:pt x="54" y="72"/>
                  </a:lnTo>
                  <a:moveTo>
                    <a:pt x="54" y="108"/>
                  </a:moveTo>
                  <a:lnTo>
                    <a:pt x="54" y="36"/>
                  </a:lnTo>
                  <a:moveTo>
                    <a:pt x="54" y="54"/>
                  </a:moveTo>
                  <a:lnTo>
                    <a:pt x="108" y="32"/>
                  </a:lnTo>
                  <a:lnTo>
                    <a:pt x="108" y="0"/>
                  </a:lnTo>
                  <a:moveTo>
                    <a:pt x="54" y="90"/>
                  </a:moveTo>
                  <a:lnTo>
                    <a:pt x="108" y="112"/>
                  </a:lnTo>
                  <a:lnTo>
                    <a:pt x="108" y="144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942" y="2759"/>
              <a:ext cx="15" cy="12"/>
            </a:xfrm>
            <a:custGeom>
              <a:avLst/>
              <a:gdLst>
                <a:gd name="T0" fmla="*/ 15 w 15"/>
                <a:gd name="T1" fmla="*/ 11 h 12"/>
                <a:gd name="T2" fmla="*/ 0 w 15"/>
                <a:gd name="T3" fmla="*/ 12 h 12"/>
                <a:gd name="T4" fmla="*/ 5 w 15"/>
                <a:gd name="T5" fmla="*/ 0 h 12"/>
                <a:gd name="T6" fmla="*/ 15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15" y="11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15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2942" y="2759"/>
              <a:ext cx="15" cy="12"/>
            </a:xfrm>
            <a:custGeom>
              <a:avLst/>
              <a:gdLst>
                <a:gd name="T0" fmla="*/ 15 w 15"/>
                <a:gd name="T1" fmla="*/ 11 h 12"/>
                <a:gd name="T2" fmla="*/ 0 w 15"/>
                <a:gd name="T3" fmla="*/ 12 h 12"/>
                <a:gd name="T4" fmla="*/ 5 w 15"/>
                <a:gd name="T5" fmla="*/ 0 h 12"/>
                <a:gd name="T6" fmla="*/ 15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15" y="11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15" y="11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20"/>
            <p:cNvSpPr>
              <a:spLocks noChangeShapeType="1"/>
            </p:cNvSpPr>
            <p:nvPr/>
          </p:nvSpPr>
          <p:spPr bwMode="auto">
            <a:xfrm flipV="1">
              <a:off x="2658" y="2789"/>
              <a:ext cx="1" cy="69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Line 21"/>
            <p:cNvSpPr>
              <a:spLocks noChangeShapeType="1"/>
            </p:cNvSpPr>
            <p:nvPr/>
          </p:nvSpPr>
          <p:spPr bwMode="auto">
            <a:xfrm flipV="1">
              <a:off x="2659" y="2592"/>
              <a:ext cx="1" cy="6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Line 22"/>
            <p:cNvSpPr>
              <a:spLocks noChangeShapeType="1"/>
            </p:cNvSpPr>
            <p:nvPr/>
          </p:nvSpPr>
          <p:spPr bwMode="auto">
            <a:xfrm flipH="1">
              <a:off x="1835" y="2590"/>
              <a:ext cx="825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2044" y="2819"/>
              <a:ext cx="51" cy="126"/>
            </a:xfrm>
            <a:custGeom>
              <a:avLst/>
              <a:gdLst>
                <a:gd name="T0" fmla="*/ 25 w 51"/>
                <a:gd name="T1" fmla="*/ 126 h 126"/>
                <a:gd name="T2" fmla="*/ 0 w 51"/>
                <a:gd name="T3" fmla="*/ 115 h 126"/>
                <a:gd name="T4" fmla="*/ 51 w 51"/>
                <a:gd name="T5" fmla="*/ 94 h 126"/>
                <a:gd name="T6" fmla="*/ 0 w 51"/>
                <a:gd name="T7" fmla="*/ 73 h 126"/>
                <a:gd name="T8" fmla="*/ 51 w 51"/>
                <a:gd name="T9" fmla="*/ 52 h 126"/>
                <a:gd name="T10" fmla="*/ 0 w 51"/>
                <a:gd name="T11" fmla="*/ 31 h 126"/>
                <a:gd name="T12" fmla="*/ 51 w 51"/>
                <a:gd name="T13" fmla="*/ 10 h 126"/>
                <a:gd name="T14" fmla="*/ 25 w 51"/>
                <a:gd name="T15" fmla="*/ 0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26"/>
                <a:gd name="T26" fmla="*/ 51 w 51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26">
                  <a:moveTo>
                    <a:pt x="25" y="126"/>
                  </a:moveTo>
                  <a:lnTo>
                    <a:pt x="0" y="115"/>
                  </a:lnTo>
                  <a:lnTo>
                    <a:pt x="51" y="94"/>
                  </a:lnTo>
                  <a:lnTo>
                    <a:pt x="0" y="73"/>
                  </a:lnTo>
                  <a:lnTo>
                    <a:pt x="51" y="52"/>
                  </a:lnTo>
                  <a:lnTo>
                    <a:pt x="0" y="31"/>
                  </a:lnTo>
                  <a:lnTo>
                    <a:pt x="51" y="10"/>
                  </a:lnTo>
                  <a:lnTo>
                    <a:pt x="25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Line 24"/>
            <p:cNvSpPr>
              <a:spLocks noChangeShapeType="1"/>
            </p:cNvSpPr>
            <p:nvPr/>
          </p:nvSpPr>
          <p:spPr bwMode="auto">
            <a:xfrm>
              <a:off x="2069" y="2945"/>
              <a:ext cx="1" cy="23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>
              <a:off x="2069" y="2590"/>
              <a:ext cx="1" cy="229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 flipH="1">
              <a:off x="2955" y="2653"/>
              <a:ext cx="202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3046" y="2372"/>
              <a:ext cx="50" cy="126"/>
            </a:xfrm>
            <a:custGeom>
              <a:avLst/>
              <a:gdLst>
                <a:gd name="T0" fmla="*/ 25 w 50"/>
                <a:gd name="T1" fmla="*/ 126 h 126"/>
                <a:gd name="T2" fmla="*/ 0 w 50"/>
                <a:gd name="T3" fmla="*/ 116 h 126"/>
                <a:gd name="T4" fmla="*/ 50 w 50"/>
                <a:gd name="T5" fmla="*/ 95 h 126"/>
                <a:gd name="T6" fmla="*/ 0 w 50"/>
                <a:gd name="T7" fmla="*/ 73 h 126"/>
                <a:gd name="T8" fmla="*/ 50 w 50"/>
                <a:gd name="T9" fmla="*/ 53 h 126"/>
                <a:gd name="T10" fmla="*/ 0 w 50"/>
                <a:gd name="T11" fmla="*/ 32 h 126"/>
                <a:gd name="T12" fmla="*/ 50 w 50"/>
                <a:gd name="T13" fmla="*/ 11 h 126"/>
                <a:gd name="T14" fmla="*/ 25 w 50"/>
                <a:gd name="T15" fmla="*/ 0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126"/>
                <a:gd name="T26" fmla="*/ 50 w 50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126">
                  <a:moveTo>
                    <a:pt x="25" y="126"/>
                  </a:moveTo>
                  <a:lnTo>
                    <a:pt x="0" y="116"/>
                  </a:lnTo>
                  <a:lnTo>
                    <a:pt x="50" y="95"/>
                  </a:lnTo>
                  <a:lnTo>
                    <a:pt x="0" y="73"/>
                  </a:lnTo>
                  <a:lnTo>
                    <a:pt x="50" y="53"/>
                  </a:lnTo>
                  <a:lnTo>
                    <a:pt x="0" y="32"/>
                  </a:lnTo>
                  <a:lnTo>
                    <a:pt x="50" y="11"/>
                  </a:lnTo>
                  <a:lnTo>
                    <a:pt x="25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>
              <a:off x="3071" y="2498"/>
              <a:ext cx="1" cy="15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29"/>
            <p:cNvSpPr>
              <a:spLocks noChangeShapeType="1"/>
            </p:cNvSpPr>
            <p:nvPr/>
          </p:nvSpPr>
          <p:spPr bwMode="auto">
            <a:xfrm>
              <a:off x="3071" y="2219"/>
              <a:ext cx="1" cy="15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30"/>
            <p:cNvSpPr>
              <a:spLocks noChangeShapeType="1"/>
            </p:cNvSpPr>
            <p:nvPr/>
          </p:nvSpPr>
          <p:spPr bwMode="auto">
            <a:xfrm>
              <a:off x="2952" y="2215"/>
              <a:ext cx="238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Oval 31"/>
            <p:cNvSpPr>
              <a:spLocks noChangeArrowheads="1"/>
            </p:cNvSpPr>
            <p:nvPr/>
          </p:nvSpPr>
          <p:spPr bwMode="auto">
            <a:xfrm>
              <a:off x="3063" y="2207"/>
              <a:ext cx="15" cy="1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3063" y="2207"/>
              <a:ext cx="15" cy="15"/>
            </a:xfrm>
            <a:custGeom>
              <a:avLst/>
              <a:gdLst>
                <a:gd name="T0" fmla="*/ 15 w 15"/>
                <a:gd name="T1" fmla="*/ 8 h 15"/>
                <a:gd name="T2" fmla="*/ 7 w 15"/>
                <a:gd name="T3" fmla="*/ 0 h 15"/>
                <a:gd name="T4" fmla="*/ 0 w 15"/>
                <a:gd name="T5" fmla="*/ 8 h 15"/>
                <a:gd name="T6" fmla="*/ 7 w 15"/>
                <a:gd name="T7" fmla="*/ 15 h 15"/>
                <a:gd name="T8" fmla="*/ 15 w 15"/>
                <a:gd name="T9" fmla="*/ 8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15" y="8"/>
                  </a:move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1"/>
                    <a:pt x="3" y="15"/>
                    <a:pt x="7" y="15"/>
                  </a:cubicBezTo>
                  <a:cubicBezTo>
                    <a:pt x="11" y="15"/>
                    <a:pt x="15" y="11"/>
                    <a:pt x="15" y="8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Oval 33"/>
            <p:cNvSpPr>
              <a:spLocks noChangeArrowheads="1"/>
            </p:cNvSpPr>
            <p:nvPr/>
          </p:nvSpPr>
          <p:spPr bwMode="auto">
            <a:xfrm>
              <a:off x="3063" y="2643"/>
              <a:ext cx="15" cy="1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3063" y="2643"/>
              <a:ext cx="15" cy="15"/>
            </a:xfrm>
            <a:custGeom>
              <a:avLst/>
              <a:gdLst>
                <a:gd name="T0" fmla="*/ 15 w 15"/>
                <a:gd name="T1" fmla="*/ 8 h 15"/>
                <a:gd name="T2" fmla="*/ 7 w 15"/>
                <a:gd name="T3" fmla="*/ 0 h 15"/>
                <a:gd name="T4" fmla="*/ 0 w 15"/>
                <a:gd name="T5" fmla="*/ 8 h 15"/>
                <a:gd name="T6" fmla="*/ 7 w 15"/>
                <a:gd name="T7" fmla="*/ 15 h 15"/>
                <a:gd name="T8" fmla="*/ 15 w 15"/>
                <a:gd name="T9" fmla="*/ 8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5"/>
                <a:gd name="T17" fmla="*/ 15 w 1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5">
                  <a:moveTo>
                    <a:pt x="15" y="8"/>
                  </a:move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1"/>
                    <a:pt x="3" y="15"/>
                    <a:pt x="7" y="15"/>
                  </a:cubicBezTo>
                  <a:cubicBezTo>
                    <a:pt x="11" y="15"/>
                    <a:pt x="15" y="11"/>
                    <a:pt x="15" y="8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2940" y="3147"/>
              <a:ext cx="35" cy="17"/>
            </a:xfrm>
            <a:custGeom>
              <a:avLst/>
              <a:gdLst>
                <a:gd name="T0" fmla="*/ 35 w 35"/>
                <a:gd name="T1" fmla="*/ 0 h 17"/>
                <a:gd name="T2" fmla="*/ 0 w 35"/>
                <a:gd name="T3" fmla="*/ 0 h 17"/>
                <a:gd name="T4" fmla="*/ 17 w 35"/>
                <a:gd name="T5" fmla="*/ 17 h 17"/>
                <a:gd name="T6" fmla="*/ 35 w 35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7"/>
                <a:gd name="T14" fmla="*/ 35 w 3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7">
                  <a:moveTo>
                    <a:pt x="35" y="0"/>
                  </a:moveTo>
                  <a:lnTo>
                    <a:pt x="0" y="0"/>
                  </a:lnTo>
                  <a:lnTo>
                    <a:pt x="17" y="1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2940" y="3147"/>
              <a:ext cx="35" cy="17"/>
            </a:xfrm>
            <a:custGeom>
              <a:avLst/>
              <a:gdLst>
                <a:gd name="T0" fmla="*/ 35 w 35"/>
                <a:gd name="T1" fmla="*/ 0 h 17"/>
                <a:gd name="T2" fmla="*/ 0 w 35"/>
                <a:gd name="T3" fmla="*/ 0 h 17"/>
                <a:gd name="T4" fmla="*/ 17 w 35"/>
                <a:gd name="T5" fmla="*/ 17 h 17"/>
                <a:gd name="T6" fmla="*/ 35 w 35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7"/>
                <a:gd name="T14" fmla="*/ 35 w 3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7">
                  <a:moveTo>
                    <a:pt x="35" y="0"/>
                  </a:moveTo>
                  <a:lnTo>
                    <a:pt x="0" y="0"/>
                  </a:lnTo>
                  <a:lnTo>
                    <a:pt x="17" y="17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37"/>
            <p:cNvSpPr>
              <a:spLocks noChangeShapeType="1"/>
            </p:cNvSpPr>
            <p:nvPr/>
          </p:nvSpPr>
          <p:spPr bwMode="auto">
            <a:xfrm>
              <a:off x="2957" y="3094"/>
              <a:ext cx="1" cy="5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568" y="2876"/>
              <a:ext cx="108" cy="109"/>
            </a:xfrm>
            <a:custGeom>
              <a:avLst/>
              <a:gdLst>
                <a:gd name="T0" fmla="*/ 0 w 230"/>
                <a:gd name="T1" fmla="*/ 1 h 231"/>
                <a:gd name="T2" fmla="*/ 1 w 230"/>
                <a:gd name="T3" fmla="*/ 0 h 231"/>
                <a:gd name="T4" fmla="*/ 2 w 230"/>
                <a:gd name="T5" fmla="*/ 1 h 231"/>
                <a:gd name="T6" fmla="*/ 2 w 230"/>
                <a:gd name="T7" fmla="*/ 1 h 231"/>
                <a:gd name="T8" fmla="*/ 1 w 230"/>
                <a:gd name="T9" fmla="*/ 2 h 231"/>
                <a:gd name="T10" fmla="*/ 0 w 230"/>
                <a:gd name="T11" fmla="*/ 1 h 2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"/>
                <a:gd name="T19" fmla="*/ 0 h 231"/>
                <a:gd name="T20" fmla="*/ 230 w 230"/>
                <a:gd name="T21" fmla="*/ 231 h 2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" h="231">
                  <a:moveTo>
                    <a:pt x="0" y="115"/>
                  </a:moveTo>
                  <a:cubicBezTo>
                    <a:pt x="0" y="52"/>
                    <a:pt x="52" y="0"/>
                    <a:pt x="115" y="0"/>
                  </a:cubicBezTo>
                  <a:cubicBezTo>
                    <a:pt x="179" y="0"/>
                    <a:pt x="230" y="52"/>
                    <a:pt x="230" y="115"/>
                  </a:cubicBezTo>
                  <a:cubicBezTo>
                    <a:pt x="230" y="115"/>
                    <a:pt x="230" y="115"/>
                    <a:pt x="230" y="115"/>
                  </a:cubicBezTo>
                  <a:cubicBezTo>
                    <a:pt x="230" y="179"/>
                    <a:pt x="179" y="231"/>
                    <a:pt x="115" y="231"/>
                  </a:cubicBezTo>
                  <a:cubicBezTo>
                    <a:pt x="52" y="231"/>
                    <a:pt x="0" y="179"/>
                    <a:pt x="0" y="115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2568" y="2876"/>
              <a:ext cx="108" cy="109"/>
            </a:xfrm>
            <a:custGeom>
              <a:avLst/>
              <a:gdLst>
                <a:gd name="T0" fmla="*/ 0 w 108"/>
                <a:gd name="T1" fmla="*/ 54 h 109"/>
                <a:gd name="T2" fmla="*/ 54 w 108"/>
                <a:gd name="T3" fmla="*/ 0 h 109"/>
                <a:gd name="T4" fmla="*/ 108 w 108"/>
                <a:gd name="T5" fmla="*/ 54 h 109"/>
                <a:gd name="T6" fmla="*/ 108 w 108"/>
                <a:gd name="T7" fmla="*/ 54 h 109"/>
                <a:gd name="T8" fmla="*/ 54 w 108"/>
                <a:gd name="T9" fmla="*/ 109 h 109"/>
                <a:gd name="T10" fmla="*/ 0 w 108"/>
                <a:gd name="T11" fmla="*/ 54 h 1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109"/>
                <a:gd name="T20" fmla="*/ 108 w 108"/>
                <a:gd name="T21" fmla="*/ 109 h 10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109">
                  <a:moveTo>
                    <a:pt x="0" y="54"/>
                  </a:move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84"/>
                    <a:pt x="84" y="109"/>
                    <a:pt x="54" y="109"/>
                  </a:cubicBezTo>
                  <a:cubicBezTo>
                    <a:pt x="24" y="109"/>
                    <a:pt x="0" y="84"/>
                    <a:pt x="0" y="54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43"/>
            <p:cNvSpPr>
              <a:spLocks noEditPoints="1"/>
            </p:cNvSpPr>
            <p:nvPr/>
          </p:nvSpPr>
          <p:spPr bwMode="auto">
            <a:xfrm>
              <a:off x="2550" y="2858"/>
              <a:ext cx="108" cy="145"/>
            </a:xfrm>
            <a:custGeom>
              <a:avLst/>
              <a:gdLst>
                <a:gd name="T0" fmla="*/ 0 w 108"/>
                <a:gd name="T1" fmla="*/ 72 h 145"/>
                <a:gd name="T2" fmla="*/ 54 w 108"/>
                <a:gd name="T3" fmla="*/ 72 h 145"/>
                <a:gd name="T4" fmla="*/ 54 w 108"/>
                <a:gd name="T5" fmla="*/ 108 h 145"/>
                <a:gd name="T6" fmla="*/ 54 w 108"/>
                <a:gd name="T7" fmla="*/ 37 h 145"/>
                <a:gd name="T8" fmla="*/ 54 w 108"/>
                <a:gd name="T9" fmla="*/ 54 h 145"/>
                <a:gd name="T10" fmla="*/ 108 w 108"/>
                <a:gd name="T11" fmla="*/ 32 h 145"/>
                <a:gd name="T12" fmla="*/ 108 w 108"/>
                <a:gd name="T13" fmla="*/ 0 h 145"/>
                <a:gd name="T14" fmla="*/ 54 w 108"/>
                <a:gd name="T15" fmla="*/ 91 h 145"/>
                <a:gd name="T16" fmla="*/ 108 w 108"/>
                <a:gd name="T17" fmla="*/ 113 h 145"/>
                <a:gd name="T18" fmla="*/ 108 w 108"/>
                <a:gd name="T19" fmla="*/ 145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8"/>
                <a:gd name="T31" fmla="*/ 0 h 145"/>
                <a:gd name="T32" fmla="*/ 108 w 108"/>
                <a:gd name="T33" fmla="*/ 145 h 1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8" h="145">
                  <a:moveTo>
                    <a:pt x="0" y="72"/>
                  </a:moveTo>
                  <a:lnTo>
                    <a:pt x="54" y="72"/>
                  </a:lnTo>
                  <a:moveTo>
                    <a:pt x="54" y="108"/>
                  </a:moveTo>
                  <a:lnTo>
                    <a:pt x="54" y="37"/>
                  </a:lnTo>
                  <a:moveTo>
                    <a:pt x="54" y="54"/>
                  </a:moveTo>
                  <a:lnTo>
                    <a:pt x="108" y="32"/>
                  </a:lnTo>
                  <a:lnTo>
                    <a:pt x="108" y="0"/>
                  </a:lnTo>
                  <a:moveTo>
                    <a:pt x="54" y="91"/>
                  </a:moveTo>
                  <a:lnTo>
                    <a:pt x="108" y="113"/>
                  </a:lnTo>
                  <a:lnTo>
                    <a:pt x="108" y="145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2643" y="2960"/>
              <a:ext cx="15" cy="12"/>
            </a:xfrm>
            <a:custGeom>
              <a:avLst/>
              <a:gdLst>
                <a:gd name="T0" fmla="*/ 15 w 15"/>
                <a:gd name="T1" fmla="*/ 11 h 12"/>
                <a:gd name="T2" fmla="*/ 0 w 15"/>
                <a:gd name="T3" fmla="*/ 12 h 12"/>
                <a:gd name="T4" fmla="*/ 5 w 15"/>
                <a:gd name="T5" fmla="*/ 0 h 12"/>
                <a:gd name="T6" fmla="*/ 15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15" y="11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15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>
              <a:off x="2643" y="2960"/>
              <a:ext cx="15" cy="12"/>
            </a:xfrm>
            <a:custGeom>
              <a:avLst/>
              <a:gdLst>
                <a:gd name="T0" fmla="*/ 15 w 15"/>
                <a:gd name="T1" fmla="*/ 11 h 12"/>
                <a:gd name="T2" fmla="*/ 0 w 15"/>
                <a:gd name="T3" fmla="*/ 12 h 12"/>
                <a:gd name="T4" fmla="*/ 5 w 15"/>
                <a:gd name="T5" fmla="*/ 0 h 12"/>
                <a:gd name="T6" fmla="*/ 15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15" y="11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15" y="11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2633" y="3026"/>
              <a:ext cx="50" cy="126"/>
            </a:xfrm>
            <a:custGeom>
              <a:avLst/>
              <a:gdLst>
                <a:gd name="T0" fmla="*/ 25 w 50"/>
                <a:gd name="T1" fmla="*/ 126 h 126"/>
                <a:gd name="T2" fmla="*/ 0 w 50"/>
                <a:gd name="T3" fmla="*/ 115 h 126"/>
                <a:gd name="T4" fmla="*/ 50 w 50"/>
                <a:gd name="T5" fmla="*/ 94 h 126"/>
                <a:gd name="T6" fmla="*/ 0 w 50"/>
                <a:gd name="T7" fmla="*/ 74 h 126"/>
                <a:gd name="T8" fmla="*/ 50 w 50"/>
                <a:gd name="T9" fmla="*/ 53 h 126"/>
                <a:gd name="T10" fmla="*/ 0 w 50"/>
                <a:gd name="T11" fmla="*/ 31 h 126"/>
                <a:gd name="T12" fmla="*/ 50 w 50"/>
                <a:gd name="T13" fmla="*/ 10 h 126"/>
                <a:gd name="T14" fmla="*/ 25 w 50"/>
                <a:gd name="T15" fmla="*/ 0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126"/>
                <a:gd name="T26" fmla="*/ 50 w 50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126">
                  <a:moveTo>
                    <a:pt x="25" y="126"/>
                  </a:moveTo>
                  <a:lnTo>
                    <a:pt x="0" y="115"/>
                  </a:lnTo>
                  <a:lnTo>
                    <a:pt x="50" y="94"/>
                  </a:lnTo>
                  <a:lnTo>
                    <a:pt x="0" y="74"/>
                  </a:lnTo>
                  <a:lnTo>
                    <a:pt x="50" y="53"/>
                  </a:lnTo>
                  <a:lnTo>
                    <a:pt x="0" y="31"/>
                  </a:lnTo>
                  <a:lnTo>
                    <a:pt x="50" y="10"/>
                  </a:lnTo>
                  <a:lnTo>
                    <a:pt x="25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Line 47"/>
            <p:cNvSpPr>
              <a:spLocks noChangeShapeType="1"/>
            </p:cNvSpPr>
            <p:nvPr/>
          </p:nvSpPr>
          <p:spPr bwMode="auto">
            <a:xfrm>
              <a:off x="2658" y="3003"/>
              <a:ext cx="1" cy="2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1835" y="3152"/>
              <a:ext cx="823" cy="24"/>
            </a:xfrm>
            <a:custGeom>
              <a:avLst/>
              <a:gdLst>
                <a:gd name="T0" fmla="*/ 823 w 823"/>
                <a:gd name="T1" fmla="*/ 0 h 24"/>
                <a:gd name="T2" fmla="*/ 823 w 823"/>
                <a:gd name="T3" fmla="*/ 24 h 24"/>
                <a:gd name="T4" fmla="*/ 0 w 823"/>
                <a:gd name="T5" fmla="*/ 24 h 24"/>
                <a:gd name="T6" fmla="*/ 0 60000 65536"/>
                <a:gd name="T7" fmla="*/ 0 60000 65536"/>
                <a:gd name="T8" fmla="*/ 0 60000 65536"/>
                <a:gd name="T9" fmla="*/ 0 w 823"/>
                <a:gd name="T10" fmla="*/ 0 h 24"/>
                <a:gd name="T11" fmla="*/ 823 w 823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3" h="24">
                  <a:moveTo>
                    <a:pt x="823" y="0"/>
                  </a:moveTo>
                  <a:lnTo>
                    <a:pt x="823" y="24"/>
                  </a:lnTo>
                  <a:lnTo>
                    <a:pt x="0" y="24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2160" y="2949"/>
              <a:ext cx="108" cy="107"/>
            </a:xfrm>
            <a:custGeom>
              <a:avLst/>
              <a:gdLst>
                <a:gd name="T0" fmla="*/ 2 w 230"/>
                <a:gd name="T1" fmla="*/ 1 h 230"/>
                <a:gd name="T2" fmla="*/ 1 w 230"/>
                <a:gd name="T3" fmla="*/ 0 h 230"/>
                <a:gd name="T4" fmla="*/ 0 w 230"/>
                <a:gd name="T5" fmla="*/ 1 h 230"/>
                <a:gd name="T6" fmla="*/ 0 w 230"/>
                <a:gd name="T7" fmla="*/ 1 h 230"/>
                <a:gd name="T8" fmla="*/ 1 w 230"/>
                <a:gd name="T9" fmla="*/ 2 h 230"/>
                <a:gd name="T10" fmla="*/ 2 w 230"/>
                <a:gd name="T11" fmla="*/ 1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"/>
                <a:gd name="T19" fmla="*/ 0 h 230"/>
                <a:gd name="T20" fmla="*/ 230 w 230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" h="230">
                  <a:moveTo>
                    <a:pt x="230" y="115"/>
                  </a:moveTo>
                  <a:cubicBezTo>
                    <a:pt x="230" y="51"/>
                    <a:pt x="179" y="0"/>
                    <a:pt x="115" y="0"/>
                  </a:cubicBezTo>
                  <a:cubicBezTo>
                    <a:pt x="51" y="0"/>
                    <a:pt x="0" y="51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79"/>
                    <a:pt x="51" y="230"/>
                    <a:pt x="115" y="230"/>
                  </a:cubicBezTo>
                  <a:cubicBezTo>
                    <a:pt x="179" y="230"/>
                    <a:pt x="230" y="179"/>
                    <a:pt x="230" y="115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2160" y="2949"/>
              <a:ext cx="108" cy="107"/>
            </a:xfrm>
            <a:custGeom>
              <a:avLst/>
              <a:gdLst>
                <a:gd name="T0" fmla="*/ 108 w 108"/>
                <a:gd name="T1" fmla="*/ 54 h 107"/>
                <a:gd name="T2" fmla="*/ 54 w 108"/>
                <a:gd name="T3" fmla="*/ 0 h 107"/>
                <a:gd name="T4" fmla="*/ 0 w 108"/>
                <a:gd name="T5" fmla="*/ 54 h 107"/>
                <a:gd name="T6" fmla="*/ 0 w 108"/>
                <a:gd name="T7" fmla="*/ 54 h 107"/>
                <a:gd name="T8" fmla="*/ 54 w 108"/>
                <a:gd name="T9" fmla="*/ 107 h 107"/>
                <a:gd name="T10" fmla="*/ 108 w 108"/>
                <a:gd name="T11" fmla="*/ 54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107"/>
                <a:gd name="T20" fmla="*/ 108 w 108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107">
                  <a:moveTo>
                    <a:pt x="108" y="54"/>
                  </a:moveTo>
                  <a:cubicBezTo>
                    <a:pt x="108" y="23"/>
                    <a:pt x="84" y="0"/>
                    <a:pt x="54" y="0"/>
                  </a:cubicBezTo>
                  <a:cubicBezTo>
                    <a:pt x="24" y="0"/>
                    <a:pt x="0" y="2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4"/>
                    <a:pt x="24" y="107"/>
                    <a:pt x="54" y="107"/>
                  </a:cubicBezTo>
                  <a:cubicBezTo>
                    <a:pt x="84" y="107"/>
                    <a:pt x="108" y="84"/>
                    <a:pt x="108" y="54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2178" y="2930"/>
              <a:ext cx="109" cy="145"/>
            </a:xfrm>
            <a:custGeom>
              <a:avLst/>
              <a:gdLst>
                <a:gd name="T0" fmla="*/ 109 w 109"/>
                <a:gd name="T1" fmla="*/ 73 h 145"/>
                <a:gd name="T2" fmla="*/ 54 w 109"/>
                <a:gd name="T3" fmla="*/ 73 h 145"/>
                <a:gd name="T4" fmla="*/ 54 w 109"/>
                <a:gd name="T5" fmla="*/ 109 h 145"/>
                <a:gd name="T6" fmla="*/ 54 w 109"/>
                <a:gd name="T7" fmla="*/ 36 h 145"/>
                <a:gd name="T8" fmla="*/ 54 w 109"/>
                <a:gd name="T9" fmla="*/ 55 h 145"/>
                <a:gd name="T10" fmla="*/ 0 w 109"/>
                <a:gd name="T11" fmla="*/ 33 h 145"/>
                <a:gd name="T12" fmla="*/ 0 w 109"/>
                <a:gd name="T13" fmla="*/ 0 h 145"/>
                <a:gd name="T14" fmla="*/ 54 w 109"/>
                <a:gd name="T15" fmla="*/ 90 h 145"/>
                <a:gd name="T16" fmla="*/ 0 w 109"/>
                <a:gd name="T17" fmla="*/ 113 h 145"/>
                <a:gd name="T18" fmla="*/ 0 w 109"/>
                <a:gd name="T19" fmla="*/ 145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9"/>
                <a:gd name="T31" fmla="*/ 0 h 145"/>
                <a:gd name="T32" fmla="*/ 109 w 109"/>
                <a:gd name="T33" fmla="*/ 145 h 1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9" h="145">
                  <a:moveTo>
                    <a:pt x="109" y="73"/>
                  </a:moveTo>
                  <a:lnTo>
                    <a:pt x="54" y="73"/>
                  </a:lnTo>
                  <a:moveTo>
                    <a:pt x="54" y="109"/>
                  </a:moveTo>
                  <a:lnTo>
                    <a:pt x="54" y="36"/>
                  </a:lnTo>
                  <a:moveTo>
                    <a:pt x="54" y="55"/>
                  </a:moveTo>
                  <a:lnTo>
                    <a:pt x="0" y="33"/>
                  </a:lnTo>
                  <a:lnTo>
                    <a:pt x="0" y="0"/>
                  </a:lnTo>
                  <a:moveTo>
                    <a:pt x="54" y="90"/>
                  </a:moveTo>
                  <a:lnTo>
                    <a:pt x="0" y="113"/>
                  </a:lnTo>
                  <a:lnTo>
                    <a:pt x="0" y="145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2178" y="3032"/>
              <a:ext cx="15" cy="12"/>
            </a:xfrm>
            <a:custGeom>
              <a:avLst/>
              <a:gdLst>
                <a:gd name="T0" fmla="*/ 0 w 15"/>
                <a:gd name="T1" fmla="*/ 11 h 12"/>
                <a:gd name="T2" fmla="*/ 15 w 15"/>
                <a:gd name="T3" fmla="*/ 12 h 12"/>
                <a:gd name="T4" fmla="*/ 10 w 15"/>
                <a:gd name="T5" fmla="*/ 0 h 12"/>
                <a:gd name="T6" fmla="*/ 0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0" y="11"/>
                  </a:moveTo>
                  <a:lnTo>
                    <a:pt x="15" y="12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2178" y="3032"/>
              <a:ext cx="15" cy="12"/>
            </a:xfrm>
            <a:custGeom>
              <a:avLst/>
              <a:gdLst>
                <a:gd name="T0" fmla="*/ 0 w 15"/>
                <a:gd name="T1" fmla="*/ 11 h 12"/>
                <a:gd name="T2" fmla="*/ 15 w 15"/>
                <a:gd name="T3" fmla="*/ 12 h 12"/>
                <a:gd name="T4" fmla="*/ 10 w 15"/>
                <a:gd name="T5" fmla="*/ 0 h 12"/>
                <a:gd name="T6" fmla="*/ 0 w 15"/>
                <a:gd name="T7" fmla="*/ 1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2"/>
                <a:gd name="T14" fmla="*/ 15 w 15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2">
                  <a:moveTo>
                    <a:pt x="0" y="11"/>
                  </a:moveTo>
                  <a:lnTo>
                    <a:pt x="15" y="12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2153" y="2694"/>
              <a:ext cx="51" cy="126"/>
            </a:xfrm>
            <a:custGeom>
              <a:avLst/>
              <a:gdLst>
                <a:gd name="T0" fmla="*/ 25 w 51"/>
                <a:gd name="T1" fmla="*/ 126 h 126"/>
                <a:gd name="T2" fmla="*/ 0 w 51"/>
                <a:gd name="T3" fmla="*/ 116 h 126"/>
                <a:gd name="T4" fmla="*/ 51 w 51"/>
                <a:gd name="T5" fmla="*/ 95 h 126"/>
                <a:gd name="T6" fmla="*/ 0 w 51"/>
                <a:gd name="T7" fmla="*/ 74 h 126"/>
                <a:gd name="T8" fmla="*/ 51 w 51"/>
                <a:gd name="T9" fmla="*/ 53 h 126"/>
                <a:gd name="T10" fmla="*/ 0 w 51"/>
                <a:gd name="T11" fmla="*/ 32 h 126"/>
                <a:gd name="T12" fmla="*/ 51 w 51"/>
                <a:gd name="T13" fmla="*/ 11 h 126"/>
                <a:gd name="T14" fmla="*/ 25 w 51"/>
                <a:gd name="T15" fmla="*/ 0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26"/>
                <a:gd name="T26" fmla="*/ 51 w 51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26">
                  <a:moveTo>
                    <a:pt x="25" y="126"/>
                  </a:moveTo>
                  <a:lnTo>
                    <a:pt x="0" y="116"/>
                  </a:lnTo>
                  <a:lnTo>
                    <a:pt x="51" y="95"/>
                  </a:lnTo>
                  <a:lnTo>
                    <a:pt x="0" y="74"/>
                  </a:lnTo>
                  <a:lnTo>
                    <a:pt x="51" y="53"/>
                  </a:lnTo>
                  <a:lnTo>
                    <a:pt x="0" y="32"/>
                  </a:lnTo>
                  <a:lnTo>
                    <a:pt x="51" y="11"/>
                  </a:lnTo>
                  <a:lnTo>
                    <a:pt x="25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55"/>
            <p:cNvSpPr>
              <a:spLocks noChangeShapeType="1"/>
            </p:cNvSpPr>
            <p:nvPr/>
          </p:nvSpPr>
          <p:spPr bwMode="auto">
            <a:xfrm flipH="1">
              <a:off x="2287" y="3003"/>
              <a:ext cx="371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Line 56"/>
            <p:cNvSpPr>
              <a:spLocks noChangeShapeType="1"/>
            </p:cNvSpPr>
            <p:nvPr/>
          </p:nvSpPr>
          <p:spPr bwMode="auto">
            <a:xfrm>
              <a:off x="2178" y="3075"/>
              <a:ext cx="1" cy="10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9" name="Line 57"/>
            <p:cNvSpPr>
              <a:spLocks noChangeShapeType="1"/>
            </p:cNvSpPr>
            <p:nvPr/>
          </p:nvSpPr>
          <p:spPr bwMode="auto">
            <a:xfrm flipV="1">
              <a:off x="2178" y="2820"/>
              <a:ext cx="1" cy="11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Line 58"/>
            <p:cNvSpPr>
              <a:spLocks noChangeShapeType="1"/>
            </p:cNvSpPr>
            <p:nvPr/>
          </p:nvSpPr>
          <p:spPr bwMode="auto">
            <a:xfrm flipH="1">
              <a:off x="2178" y="2930"/>
              <a:ext cx="372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Line 59"/>
            <p:cNvSpPr>
              <a:spLocks noChangeShapeType="1"/>
            </p:cNvSpPr>
            <p:nvPr/>
          </p:nvSpPr>
          <p:spPr bwMode="auto">
            <a:xfrm flipV="1">
              <a:off x="2178" y="2591"/>
              <a:ext cx="1" cy="10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2445" y="2663"/>
              <a:ext cx="51" cy="126"/>
            </a:xfrm>
            <a:custGeom>
              <a:avLst/>
              <a:gdLst>
                <a:gd name="T0" fmla="*/ 25 w 51"/>
                <a:gd name="T1" fmla="*/ 126 h 126"/>
                <a:gd name="T2" fmla="*/ 0 w 51"/>
                <a:gd name="T3" fmla="*/ 116 h 126"/>
                <a:gd name="T4" fmla="*/ 51 w 51"/>
                <a:gd name="T5" fmla="*/ 95 h 126"/>
                <a:gd name="T6" fmla="*/ 0 w 51"/>
                <a:gd name="T7" fmla="*/ 74 h 126"/>
                <a:gd name="T8" fmla="*/ 51 w 51"/>
                <a:gd name="T9" fmla="*/ 53 h 126"/>
                <a:gd name="T10" fmla="*/ 0 w 51"/>
                <a:gd name="T11" fmla="*/ 32 h 126"/>
                <a:gd name="T12" fmla="*/ 51 w 51"/>
                <a:gd name="T13" fmla="*/ 11 h 126"/>
                <a:gd name="T14" fmla="*/ 25 w 51"/>
                <a:gd name="T15" fmla="*/ 0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26"/>
                <a:gd name="T26" fmla="*/ 51 w 51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26">
                  <a:moveTo>
                    <a:pt x="25" y="126"/>
                  </a:moveTo>
                  <a:lnTo>
                    <a:pt x="0" y="116"/>
                  </a:lnTo>
                  <a:lnTo>
                    <a:pt x="51" y="95"/>
                  </a:lnTo>
                  <a:lnTo>
                    <a:pt x="0" y="74"/>
                  </a:lnTo>
                  <a:lnTo>
                    <a:pt x="51" y="53"/>
                  </a:lnTo>
                  <a:lnTo>
                    <a:pt x="0" y="32"/>
                  </a:lnTo>
                  <a:lnTo>
                    <a:pt x="51" y="11"/>
                  </a:lnTo>
                  <a:lnTo>
                    <a:pt x="25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Line 61"/>
            <p:cNvSpPr>
              <a:spLocks noChangeShapeType="1"/>
            </p:cNvSpPr>
            <p:nvPr/>
          </p:nvSpPr>
          <p:spPr bwMode="auto">
            <a:xfrm flipV="1">
              <a:off x="2470" y="2593"/>
              <a:ext cx="1" cy="7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Line 62"/>
            <p:cNvSpPr>
              <a:spLocks noChangeShapeType="1"/>
            </p:cNvSpPr>
            <p:nvPr/>
          </p:nvSpPr>
          <p:spPr bwMode="auto">
            <a:xfrm>
              <a:off x="2471" y="2858"/>
              <a:ext cx="187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Line 63"/>
            <p:cNvSpPr>
              <a:spLocks noChangeShapeType="1"/>
            </p:cNvSpPr>
            <p:nvPr/>
          </p:nvSpPr>
          <p:spPr bwMode="auto">
            <a:xfrm flipV="1">
              <a:off x="2470" y="2789"/>
              <a:ext cx="1" cy="68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Line 64"/>
            <p:cNvSpPr>
              <a:spLocks noChangeShapeType="1"/>
            </p:cNvSpPr>
            <p:nvPr/>
          </p:nvSpPr>
          <p:spPr bwMode="auto">
            <a:xfrm flipV="1">
              <a:off x="2957" y="2804"/>
              <a:ext cx="1" cy="29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Line 65"/>
            <p:cNvSpPr>
              <a:spLocks noChangeShapeType="1"/>
            </p:cNvSpPr>
            <p:nvPr/>
          </p:nvSpPr>
          <p:spPr bwMode="auto">
            <a:xfrm flipH="1">
              <a:off x="1677" y="2590"/>
              <a:ext cx="158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Line 66"/>
            <p:cNvSpPr>
              <a:spLocks noChangeShapeType="1"/>
            </p:cNvSpPr>
            <p:nvPr/>
          </p:nvSpPr>
          <p:spPr bwMode="auto">
            <a:xfrm flipH="1">
              <a:off x="1662" y="3175"/>
              <a:ext cx="173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Line 67"/>
            <p:cNvSpPr>
              <a:spLocks noChangeShapeType="1"/>
            </p:cNvSpPr>
            <p:nvPr/>
          </p:nvSpPr>
          <p:spPr bwMode="auto">
            <a:xfrm flipH="1">
              <a:off x="1263" y="3175"/>
              <a:ext cx="414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68"/>
            <p:cNvSpPr>
              <a:spLocks noChangeShapeType="1"/>
            </p:cNvSpPr>
            <p:nvPr/>
          </p:nvSpPr>
          <p:spPr bwMode="auto">
            <a:xfrm flipH="1">
              <a:off x="1258" y="2589"/>
              <a:ext cx="419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Freeform 69"/>
            <p:cNvSpPr>
              <a:spLocks noEditPoints="1"/>
            </p:cNvSpPr>
            <p:nvPr/>
          </p:nvSpPr>
          <p:spPr bwMode="auto">
            <a:xfrm>
              <a:off x="950" y="2569"/>
              <a:ext cx="206" cy="45"/>
            </a:xfrm>
            <a:custGeom>
              <a:avLst/>
              <a:gdLst>
                <a:gd name="T0" fmla="*/ 4 w 438"/>
                <a:gd name="T1" fmla="*/ 0 h 96"/>
                <a:gd name="T2" fmla="*/ 0 w 438"/>
                <a:gd name="T3" fmla="*/ 0 h 96"/>
                <a:gd name="T4" fmla="*/ 5 w 438"/>
                <a:gd name="T5" fmla="*/ 0 h 96"/>
                <a:gd name="T6" fmla="*/ 4 w 438"/>
                <a:gd name="T7" fmla="*/ 0 h 96"/>
                <a:gd name="T8" fmla="*/ 5 w 438"/>
                <a:gd name="T9" fmla="*/ 1 h 96"/>
                <a:gd name="T10" fmla="*/ 5 w 438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8"/>
                <a:gd name="T19" fmla="*/ 0 h 96"/>
                <a:gd name="T20" fmla="*/ 438 w 438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8" h="96">
                  <a:moveTo>
                    <a:pt x="390" y="48"/>
                  </a:moveTo>
                  <a:lnTo>
                    <a:pt x="0" y="48"/>
                  </a:lnTo>
                  <a:moveTo>
                    <a:pt x="438" y="0"/>
                  </a:moveTo>
                  <a:cubicBezTo>
                    <a:pt x="412" y="0"/>
                    <a:pt x="390" y="22"/>
                    <a:pt x="390" y="48"/>
                  </a:cubicBezTo>
                  <a:cubicBezTo>
                    <a:pt x="390" y="75"/>
                    <a:pt x="412" y="96"/>
                    <a:pt x="438" y="96"/>
                  </a:cubicBezTo>
                  <a:cubicBezTo>
                    <a:pt x="438" y="96"/>
                    <a:pt x="438" y="96"/>
                    <a:pt x="438" y="96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Freeform 70"/>
            <p:cNvSpPr>
              <a:spLocks noEditPoints="1"/>
            </p:cNvSpPr>
            <p:nvPr/>
          </p:nvSpPr>
          <p:spPr bwMode="auto">
            <a:xfrm>
              <a:off x="952" y="3153"/>
              <a:ext cx="206" cy="45"/>
            </a:xfrm>
            <a:custGeom>
              <a:avLst/>
              <a:gdLst>
                <a:gd name="T0" fmla="*/ 4 w 438"/>
                <a:gd name="T1" fmla="*/ 0 h 96"/>
                <a:gd name="T2" fmla="*/ 0 w 438"/>
                <a:gd name="T3" fmla="*/ 0 h 96"/>
                <a:gd name="T4" fmla="*/ 5 w 438"/>
                <a:gd name="T5" fmla="*/ 0 h 96"/>
                <a:gd name="T6" fmla="*/ 4 w 438"/>
                <a:gd name="T7" fmla="*/ 0 h 96"/>
                <a:gd name="T8" fmla="*/ 5 w 438"/>
                <a:gd name="T9" fmla="*/ 1 h 96"/>
                <a:gd name="T10" fmla="*/ 5 w 438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8"/>
                <a:gd name="T19" fmla="*/ 0 h 96"/>
                <a:gd name="T20" fmla="*/ 438 w 438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8" h="96">
                  <a:moveTo>
                    <a:pt x="390" y="48"/>
                  </a:moveTo>
                  <a:lnTo>
                    <a:pt x="0" y="48"/>
                  </a:lnTo>
                  <a:moveTo>
                    <a:pt x="438" y="0"/>
                  </a:moveTo>
                  <a:cubicBezTo>
                    <a:pt x="411" y="0"/>
                    <a:pt x="390" y="22"/>
                    <a:pt x="390" y="48"/>
                  </a:cubicBezTo>
                  <a:cubicBezTo>
                    <a:pt x="390" y="75"/>
                    <a:pt x="411" y="96"/>
                    <a:pt x="438" y="96"/>
                  </a:cubicBezTo>
                  <a:cubicBezTo>
                    <a:pt x="438" y="96"/>
                    <a:pt x="438" y="96"/>
                    <a:pt x="438" y="96"/>
                  </a:cubicBez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Rectangle 71"/>
            <p:cNvSpPr>
              <a:spLocks noChangeArrowheads="1"/>
            </p:cNvSpPr>
            <p:nvPr/>
          </p:nvSpPr>
          <p:spPr bwMode="auto">
            <a:xfrm>
              <a:off x="351" y="2613"/>
              <a:ext cx="27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User</a:t>
              </a:r>
              <a:endParaRPr lang="en-US" altLang="en-US"/>
            </a:p>
          </p:txBody>
        </p:sp>
        <p:sp>
          <p:nvSpPr>
            <p:cNvPr id="84" name="Rectangle 72"/>
            <p:cNvSpPr>
              <a:spLocks noChangeArrowheads="1"/>
            </p:cNvSpPr>
            <p:nvPr/>
          </p:nvSpPr>
          <p:spPr bwMode="auto">
            <a:xfrm>
              <a:off x="561" y="2613"/>
              <a:ext cx="10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_</a:t>
              </a:r>
              <a:endParaRPr lang="en-US" altLang="en-US"/>
            </a:p>
          </p:txBody>
        </p:sp>
        <p:sp>
          <p:nvSpPr>
            <p:cNvPr id="85" name="Rectangle 73"/>
            <p:cNvSpPr>
              <a:spLocks noChangeArrowheads="1"/>
            </p:cNvSpPr>
            <p:nvPr/>
          </p:nvSpPr>
          <p:spPr bwMode="auto">
            <a:xfrm>
              <a:off x="614" y="2613"/>
              <a:ext cx="3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Permit</a:t>
              </a:r>
              <a:endParaRPr lang="en-US" altLang="en-US"/>
            </a:p>
          </p:txBody>
        </p:sp>
        <p:sp>
          <p:nvSpPr>
            <p:cNvPr id="86" name="Rectangle 74"/>
            <p:cNvSpPr>
              <a:spLocks noChangeArrowheads="1"/>
            </p:cNvSpPr>
            <p:nvPr/>
          </p:nvSpPr>
          <p:spPr bwMode="auto">
            <a:xfrm>
              <a:off x="907" y="2613"/>
              <a:ext cx="10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_</a:t>
              </a:r>
              <a:endParaRPr lang="en-US" altLang="en-US"/>
            </a:p>
          </p:txBody>
        </p:sp>
        <p:sp>
          <p:nvSpPr>
            <p:cNvPr id="87" name="Rectangle 75"/>
            <p:cNvSpPr>
              <a:spLocks noChangeArrowheads="1"/>
            </p:cNvSpPr>
            <p:nvPr/>
          </p:nvSpPr>
          <p:spPr bwMode="auto">
            <a:xfrm>
              <a:off x="960" y="2613"/>
              <a:ext cx="14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A+ </a:t>
              </a:r>
              <a:endParaRPr lang="en-US" altLang="en-US"/>
            </a:p>
          </p:txBody>
        </p:sp>
        <p:sp>
          <p:nvSpPr>
            <p:cNvPr id="88" name="Rectangle 76"/>
            <p:cNvSpPr>
              <a:spLocks noChangeArrowheads="1"/>
            </p:cNvSpPr>
            <p:nvPr/>
          </p:nvSpPr>
          <p:spPr bwMode="auto">
            <a:xfrm>
              <a:off x="359" y="3018"/>
              <a:ext cx="27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User</a:t>
              </a:r>
              <a:endParaRPr lang="en-US" altLang="en-US"/>
            </a:p>
          </p:txBody>
        </p:sp>
        <p:sp>
          <p:nvSpPr>
            <p:cNvPr id="89" name="Rectangle 77"/>
            <p:cNvSpPr>
              <a:spLocks noChangeArrowheads="1"/>
            </p:cNvSpPr>
            <p:nvPr/>
          </p:nvSpPr>
          <p:spPr bwMode="auto">
            <a:xfrm>
              <a:off x="576" y="3018"/>
              <a:ext cx="10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_</a:t>
              </a:r>
              <a:endParaRPr lang="en-US" altLang="en-US"/>
            </a:p>
          </p:txBody>
        </p:sp>
        <p:sp>
          <p:nvSpPr>
            <p:cNvPr id="90" name="Rectangle 78"/>
            <p:cNvSpPr>
              <a:spLocks noChangeArrowheads="1"/>
            </p:cNvSpPr>
            <p:nvPr/>
          </p:nvSpPr>
          <p:spPr bwMode="auto">
            <a:xfrm>
              <a:off x="629" y="3018"/>
              <a:ext cx="34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Permit</a:t>
              </a:r>
              <a:endParaRPr lang="en-US" altLang="en-US"/>
            </a:p>
          </p:txBody>
        </p: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922" y="3018"/>
              <a:ext cx="10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_</a:t>
              </a:r>
              <a:endParaRPr lang="en-US" altLang="en-US"/>
            </a:p>
          </p:txBody>
        </p:sp>
        <p:sp>
          <p:nvSpPr>
            <p:cNvPr id="92" name="Rectangle 80"/>
            <p:cNvSpPr>
              <a:spLocks noChangeArrowheads="1"/>
            </p:cNvSpPr>
            <p:nvPr/>
          </p:nvSpPr>
          <p:spPr bwMode="auto">
            <a:xfrm>
              <a:off x="975" y="3018"/>
              <a:ext cx="9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200">
                  <a:solidFill>
                    <a:srgbClr val="000000"/>
                  </a:solidFill>
                </a:rPr>
                <a:t>A-</a:t>
              </a:r>
              <a:endParaRPr lang="en-US" altLang="en-US"/>
            </a:p>
          </p:txBody>
        </p:sp>
        <p:sp>
          <p:nvSpPr>
            <p:cNvPr id="93" name="Rectangle 81"/>
            <p:cNvSpPr>
              <a:spLocks noChangeArrowheads="1"/>
            </p:cNvSpPr>
            <p:nvPr/>
          </p:nvSpPr>
          <p:spPr bwMode="auto">
            <a:xfrm>
              <a:off x="1150" y="2584"/>
              <a:ext cx="54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94" name="Rectangle 82"/>
            <p:cNvSpPr>
              <a:spLocks noChangeArrowheads="1"/>
            </p:cNvSpPr>
            <p:nvPr/>
          </p:nvSpPr>
          <p:spPr bwMode="auto">
            <a:xfrm>
              <a:off x="1150" y="2584"/>
              <a:ext cx="54" cy="11"/>
            </a:xfrm>
            <a:prstGeom prst="rect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95" name="Line 83"/>
            <p:cNvSpPr>
              <a:spLocks noChangeShapeType="1"/>
            </p:cNvSpPr>
            <p:nvPr/>
          </p:nvSpPr>
          <p:spPr bwMode="auto">
            <a:xfrm flipH="1">
              <a:off x="1204" y="2590"/>
              <a:ext cx="54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Rectangle 84"/>
            <p:cNvSpPr>
              <a:spLocks noChangeArrowheads="1"/>
            </p:cNvSpPr>
            <p:nvPr/>
          </p:nvSpPr>
          <p:spPr bwMode="auto">
            <a:xfrm>
              <a:off x="1155" y="3170"/>
              <a:ext cx="54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97" name="Rectangle 85"/>
            <p:cNvSpPr>
              <a:spLocks noChangeArrowheads="1"/>
            </p:cNvSpPr>
            <p:nvPr/>
          </p:nvSpPr>
          <p:spPr bwMode="auto">
            <a:xfrm>
              <a:off x="1155" y="3170"/>
              <a:ext cx="54" cy="11"/>
            </a:xfrm>
            <a:prstGeom prst="rect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98" name="Line 86"/>
            <p:cNvSpPr>
              <a:spLocks noChangeShapeType="1"/>
            </p:cNvSpPr>
            <p:nvPr/>
          </p:nvSpPr>
          <p:spPr bwMode="auto">
            <a:xfrm flipH="1">
              <a:off x="1209" y="3175"/>
              <a:ext cx="54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9" name="Line 87"/>
            <p:cNvSpPr>
              <a:spLocks noChangeShapeType="1"/>
            </p:cNvSpPr>
            <p:nvPr/>
          </p:nvSpPr>
          <p:spPr bwMode="auto">
            <a:xfrm flipH="1" flipV="1">
              <a:off x="1155" y="3173"/>
              <a:ext cx="107" cy="2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1238" y="2650"/>
              <a:ext cx="41" cy="40"/>
            </a:xfrm>
            <a:custGeom>
              <a:avLst/>
              <a:gdLst>
                <a:gd name="T0" fmla="*/ 41 w 41"/>
                <a:gd name="T1" fmla="*/ 40 h 40"/>
                <a:gd name="T2" fmla="*/ 20 w 41"/>
                <a:gd name="T3" fmla="*/ 0 h 40"/>
                <a:gd name="T4" fmla="*/ 0 w 41"/>
                <a:gd name="T5" fmla="*/ 40 h 40"/>
                <a:gd name="T6" fmla="*/ 41 w 41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0"/>
                <a:gd name="T14" fmla="*/ 41 w 41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0">
                  <a:moveTo>
                    <a:pt x="41" y="40"/>
                  </a:moveTo>
                  <a:lnTo>
                    <a:pt x="20" y="0"/>
                  </a:lnTo>
                  <a:lnTo>
                    <a:pt x="0" y="40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1238" y="2650"/>
              <a:ext cx="41" cy="40"/>
            </a:xfrm>
            <a:custGeom>
              <a:avLst/>
              <a:gdLst>
                <a:gd name="T0" fmla="*/ 41 w 41"/>
                <a:gd name="T1" fmla="*/ 40 h 40"/>
                <a:gd name="T2" fmla="*/ 20 w 41"/>
                <a:gd name="T3" fmla="*/ 0 h 40"/>
                <a:gd name="T4" fmla="*/ 0 w 41"/>
                <a:gd name="T5" fmla="*/ 40 h 40"/>
                <a:gd name="T6" fmla="*/ 41 w 41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0"/>
                <a:gd name="T14" fmla="*/ 41 w 41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0">
                  <a:moveTo>
                    <a:pt x="41" y="40"/>
                  </a:moveTo>
                  <a:lnTo>
                    <a:pt x="20" y="0"/>
                  </a:lnTo>
                  <a:lnTo>
                    <a:pt x="0" y="40"/>
                  </a:lnTo>
                  <a:lnTo>
                    <a:pt x="41" y="4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90"/>
            <p:cNvSpPr>
              <a:spLocks noChangeShapeType="1"/>
            </p:cNvSpPr>
            <p:nvPr/>
          </p:nvSpPr>
          <p:spPr bwMode="auto">
            <a:xfrm>
              <a:off x="1238" y="2650"/>
              <a:ext cx="41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91"/>
            <p:cNvSpPr>
              <a:spLocks noChangeShapeType="1"/>
            </p:cNvSpPr>
            <p:nvPr/>
          </p:nvSpPr>
          <p:spPr bwMode="auto">
            <a:xfrm flipV="1">
              <a:off x="1258" y="2590"/>
              <a:ext cx="1" cy="16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Freeform 92"/>
            <p:cNvSpPr>
              <a:spLocks noEditPoints="1"/>
            </p:cNvSpPr>
            <p:nvPr/>
          </p:nvSpPr>
          <p:spPr bwMode="auto">
            <a:xfrm>
              <a:off x="1230" y="2642"/>
              <a:ext cx="57" cy="16"/>
            </a:xfrm>
            <a:custGeom>
              <a:avLst/>
              <a:gdLst>
                <a:gd name="T0" fmla="*/ 0 w 57"/>
                <a:gd name="T1" fmla="*/ 0 h 16"/>
                <a:gd name="T2" fmla="*/ 8 w 57"/>
                <a:gd name="T3" fmla="*/ 8 h 16"/>
                <a:gd name="T4" fmla="*/ 49 w 57"/>
                <a:gd name="T5" fmla="*/ 8 h 16"/>
                <a:gd name="T6" fmla="*/ 57 w 57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16"/>
                <a:gd name="T14" fmla="*/ 57 w 57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16">
                  <a:moveTo>
                    <a:pt x="0" y="0"/>
                  </a:moveTo>
                  <a:lnTo>
                    <a:pt x="8" y="8"/>
                  </a:lnTo>
                  <a:moveTo>
                    <a:pt x="49" y="8"/>
                  </a:moveTo>
                  <a:lnTo>
                    <a:pt x="57" y="16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1246" y="3471"/>
              <a:ext cx="35" cy="18"/>
            </a:xfrm>
            <a:custGeom>
              <a:avLst/>
              <a:gdLst>
                <a:gd name="T0" fmla="*/ 35 w 35"/>
                <a:gd name="T1" fmla="*/ 0 h 18"/>
                <a:gd name="T2" fmla="*/ 0 w 35"/>
                <a:gd name="T3" fmla="*/ 0 h 18"/>
                <a:gd name="T4" fmla="*/ 18 w 35"/>
                <a:gd name="T5" fmla="*/ 18 h 18"/>
                <a:gd name="T6" fmla="*/ 35 w 3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8"/>
                <a:gd name="T14" fmla="*/ 35 w 3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8">
                  <a:moveTo>
                    <a:pt x="35" y="0"/>
                  </a:moveTo>
                  <a:lnTo>
                    <a:pt x="0" y="0"/>
                  </a:lnTo>
                  <a:lnTo>
                    <a:pt x="18" y="1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1246" y="3471"/>
              <a:ext cx="35" cy="18"/>
            </a:xfrm>
            <a:custGeom>
              <a:avLst/>
              <a:gdLst>
                <a:gd name="T0" fmla="*/ 35 w 35"/>
                <a:gd name="T1" fmla="*/ 0 h 18"/>
                <a:gd name="T2" fmla="*/ 0 w 35"/>
                <a:gd name="T3" fmla="*/ 0 h 18"/>
                <a:gd name="T4" fmla="*/ 18 w 35"/>
                <a:gd name="T5" fmla="*/ 18 h 18"/>
                <a:gd name="T6" fmla="*/ 35 w 3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8"/>
                <a:gd name="T14" fmla="*/ 35 w 3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8">
                  <a:moveTo>
                    <a:pt x="35" y="0"/>
                  </a:moveTo>
                  <a:lnTo>
                    <a:pt x="0" y="0"/>
                  </a:lnTo>
                  <a:lnTo>
                    <a:pt x="18" y="18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7" name="Line 95"/>
            <p:cNvSpPr>
              <a:spLocks noChangeShapeType="1"/>
            </p:cNvSpPr>
            <p:nvPr/>
          </p:nvSpPr>
          <p:spPr bwMode="auto">
            <a:xfrm>
              <a:off x="1264" y="3419"/>
              <a:ext cx="1" cy="52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8" name="Freeform 96"/>
            <p:cNvSpPr>
              <a:spLocks/>
            </p:cNvSpPr>
            <p:nvPr/>
          </p:nvSpPr>
          <p:spPr bwMode="auto">
            <a:xfrm>
              <a:off x="1239" y="2764"/>
              <a:ext cx="41" cy="40"/>
            </a:xfrm>
            <a:custGeom>
              <a:avLst/>
              <a:gdLst>
                <a:gd name="T0" fmla="*/ 0 w 41"/>
                <a:gd name="T1" fmla="*/ 0 h 40"/>
                <a:gd name="T2" fmla="*/ 20 w 41"/>
                <a:gd name="T3" fmla="*/ 40 h 40"/>
                <a:gd name="T4" fmla="*/ 41 w 41"/>
                <a:gd name="T5" fmla="*/ 0 h 40"/>
                <a:gd name="T6" fmla="*/ 0 w 4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0"/>
                <a:gd name="T14" fmla="*/ 41 w 41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0">
                  <a:moveTo>
                    <a:pt x="0" y="0"/>
                  </a:moveTo>
                  <a:lnTo>
                    <a:pt x="20" y="40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9" name="Freeform 97"/>
            <p:cNvSpPr>
              <a:spLocks/>
            </p:cNvSpPr>
            <p:nvPr/>
          </p:nvSpPr>
          <p:spPr bwMode="auto">
            <a:xfrm>
              <a:off x="1239" y="2764"/>
              <a:ext cx="41" cy="40"/>
            </a:xfrm>
            <a:custGeom>
              <a:avLst/>
              <a:gdLst>
                <a:gd name="T0" fmla="*/ 0 w 41"/>
                <a:gd name="T1" fmla="*/ 0 h 40"/>
                <a:gd name="T2" fmla="*/ 20 w 41"/>
                <a:gd name="T3" fmla="*/ 40 h 40"/>
                <a:gd name="T4" fmla="*/ 41 w 41"/>
                <a:gd name="T5" fmla="*/ 0 h 40"/>
                <a:gd name="T6" fmla="*/ 0 w 4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40"/>
                <a:gd name="T14" fmla="*/ 41 w 41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40">
                  <a:moveTo>
                    <a:pt x="0" y="0"/>
                  </a:moveTo>
                  <a:lnTo>
                    <a:pt x="20" y="40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Line 98"/>
            <p:cNvSpPr>
              <a:spLocks noChangeShapeType="1"/>
            </p:cNvSpPr>
            <p:nvPr/>
          </p:nvSpPr>
          <p:spPr bwMode="auto">
            <a:xfrm flipH="1">
              <a:off x="1239" y="2804"/>
              <a:ext cx="41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" name="Line 99"/>
            <p:cNvSpPr>
              <a:spLocks noChangeShapeType="1"/>
            </p:cNvSpPr>
            <p:nvPr/>
          </p:nvSpPr>
          <p:spPr bwMode="auto">
            <a:xfrm>
              <a:off x="1259" y="2704"/>
              <a:ext cx="1" cy="16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" name="Freeform 100"/>
            <p:cNvSpPr>
              <a:spLocks noEditPoints="1"/>
            </p:cNvSpPr>
            <p:nvPr/>
          </p:nvSpPr>
          <p:spPr bwMode="auto">
            <a:xfrm>
              <a:off x="1231" y="2796"/>
              <a:ext cx="57" cy="16"/>
            </a:xfrm>
            <a:custGeom>
              <a:avLst/>
              <a:gdLst>
                <a:gd name="T0" fmla="*/ 57 w 57"/>
                <a:gd name="T1" fmla="*/ 16 h 16"/>
                <a:gd name="T2" fmla="*/ 49 w 57"/>
                <a:gd name="T3" fmla="*/ 8 h 16"/>
                <a:gd name="T4" fmla="*/ 8 w 57"/>
                <a:gd name="T5" fmla="*/ 8 h 16"/>
                <a:gd name="T6" fmla="*/ 0 w 57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16"/>
                <a:gd name="T14" fmla="*/ 57 w 57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16">
                  <a:moveTo>
                    <a:pt x="57" y="16"/>
                  </a:moveTo>
                  <a:lnTo>
                    <a:pt x="49" y="8"/>
                  </a:lnTo>
                  <a:moveTo>
                    <a:pt x="8" y="8"/>
                  </a:moveTo>
                  <a:lnTo>
                    <a:pt x="0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" name="Freeform 101"/>
            <p:cNvSpPr>
              <a:spLocks/>
            </p:cNvSpPr>
            <p:nvPr/>
          </p:nvSpPr>
          <p:spPr bwMode="auto">
            <a:xfrm>
              <a:off x="1242" y="3240"/>
              <a:ext cx="40" cy="41"/>
            </a:xfrm>
            <a:custGeom>
              <a:avLst/>
              <a:gdLst>
                <a:gd name="T0" fmla="*/ 40 w 40"/>
                <a:gd name="T1" fmla="*/ 41 h 41"/>
                <a:gd name="T2" fmla="*/ 20 w 40"/>
                <a:gd name="T3" fmla="*/ 0 h 41"/>
                <a:gd name="T4" fmla="*/ 0 w 40"/>
                <a:gd name="T5" fmla="*/ 41 h 41"/>
                <a:gd name="T6" fmla="*/ 40 w 40"/>
                <a:gd name="T7" fmla="*/ 41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1"/>
                <a:gd name="T14" fmla="*/ 40 w 40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1">
                  <a:moveTo>
                    <a:pt x="40" y="41"/>
                  </a:moveTo>
                  <a:lnTo>
                    <a:pt x="20" y="0"/>
                  </a:lnTo>
                  <a:lnTo>
                    <a:pt x="0" y="41"/>
                  </a:lnTo>
                  <a:lnTo>
                    <a:pt x="40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4" name="Freeform 102"/>
            <p:cNvSpPr>
              <a:spLocks/>
            </p:cNvSpPr>
            <p:nvPr/>
          </p:nvSpPr>
          <p:spPr bwMode="auto">
            <a:xfrm>
              <a:off x="1242" y="3240"/>
              <a:ext cx="40" cy="41"/>
            </a:xfrm>
            <a:custGeom>
              <a:avLst/>
              <a:gdLst>
                <a:gd name="T0" fmla="*/ 40 w 40"/>
                <a:gd name="T1" fmla="*/ 41 h 41"/>
                <a:gd name="T2" fmla="*/ 20 w 40"/>
                <a:gd name="T3" fmla="*/ 0 h 41"/>
                <a:gd name="T4" fmla="*/ 0 w 40"/>
                <a:gd name="T5" fmla="*/ 41 h 41"/>
                <a:gd name="T6" fmla="*/ 40 w 40"/>
                <a:gd name="T7" fmla="*/ 41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1"/>
                <a:gd name="T14" fmla="*/ 40 w 40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1">
                  <a:moveTo>
                    <a:pt x="40" y="41"/>
                  </a:moveTo>
                  <a:lnTo>
                    <a:pt x="20" y="0"/>
                  </a:lnTo>
                  <a:lnTo>
                    <a:pt x="0" y="41"/>
                  </a:lnTo>
                  <a:lnTo>
                    <a:pt x="40" y="41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5" name="Line 103"/>
            <p:cNvSpPr>
              <a:spLocks noChangeShapeType="1"/>
            </p:cNvSpPr>
            <p:nvPr/>
          </p:nvSpPr>
          <p:spPr bwMode="auto">
            <a:xfrm>
              <a:off x="1242" y="3240"/>
              <a:ext cx="40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6" name="Line 104"/>
            <p:cNvSpPr>
              <a:spLocks noChangeShapeType="1"/>
            </p:cNvSpPr>
            <p:nvPr/>
          </p:nvSpPr>
          <p:spPr bwMode="auto">
            <a:xfrm flipV="1">
              <a:off x="1262" y="3180"/>
              <a:ext cx="1" cy="16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7" name="Freeform 105"/>
            <p:cNvSpPr>
              <a:spLocks noEditPoints="1"/>
            </p:cNvSpPr>
            <p:nvPr/>
          </p:nvSpPr>
          <p:spPr bwMode="auto">
            <a:xfrm>
              <a:off x="1234" y="3232"/>
              <a:ext cx="56" cy="16"/>
            </a:xfrm>
            <a:custGeom>
              <a:avLst/>
              <a:gdLst>
                <a:gd name="T0" fmla="*/ 0 w 56"/>
                <a:gd name="T1" fmla="*/ 0 h 16"/>
                <a:gd name="T2" fmla="*/ 8 w 56"/>
                <a:gd name="T3" fmla="*/ 8 h 16"/>
                <a:gd name="T4" fmla="*/ 48 w 56"/>
                <a:gd name="T5" fmla="*/ 8 h 16"/>
                <a:gd name="T6" fmla="*/ 56 w 56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"/>
                <a:gd name="T14" fmla="*/ 56 w 5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">
                  <a:moveTo>
                    <a:pt x="0" y="0"/>
                  </a:moveTo>
                  <a:lnTo>
                    <a:pt x="8" y="8"/>
                  </a:lnTo>
                  <a:moveTo>
                    <a:pt x="48" y="8"/>
                  </a:moveTo>
                  <a:lnTo>
                    <a:pt x="56" y="16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" name="Freeform 106"/>
            <p:cNvSpPr>
              <a:spLocks/>
            </p:cNvSpPr>
            <p:nvPr/>
          </p:nvSpPr>
          <p:spPr bwMode="auto">
            <a:xfrm>
              <a:off x="1243" y="3354"/>
              <a:ext cx="40" cy="40"/>
            </a:xfrm>
            <a:custGeom>
              <a:avLst/>
              <a:gdLst>
                <a:gd name="T0" fmla="*/ 0 w 40"/>
                <a:gd name="T1" fmla="*/ 0 h 40"/>
                <a:gd name="T2" fmla="*/ 20 w 40"/>
                <a:gd name="T3" fmla="*/ 40 h 40"/>
                <a:gd name="T4" fmla="*/ 40 w 40"/>
                <a:gd name="T5" fmla="*/ 0 h 40"/>
                <a:gd name="T6" fmla="*/ 0 w 40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0"/>
                <a:gd name="T14" fmla="*/ 40 w 40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0">
                  <a:moveTo>
                    <a:pt x="0" y="0"/>
                  </a:moveTo>
                  <a:lnTo>
                    <a:pt x="20" y="40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" name="Freeform 107"/>
            <p:cNvSpPr>
              <a:spLocks/>
            </p:cNvSpPr>
            <p:nvPr/>
          </p:nvSpPr>
          <p:spPr bwMode="auto">
            <a:xfrm>
              <a:off x="1243" y="3354"/>
              <a:ext cx="40" cy="40"/>
            </a:xfrm>
            <a:custGeom>
              <a:avLst/>
              <a:gdLst>
                <a:gd name="T0" fmla="*/ 0 w 40"/>
                <a:gd name="T1" fmla="*/ 0 h 40"/>
                <a:gd name="T2" fmla="*/ 20 w 40"/>
                <a:gd name="T3" fmla="*/ 40 h 40"/>
                <a:gd name="T4" fmla="*/ 40 w 40"/>
                <a:gd name="T5" fmla="*/ 0 h 40"/>
                <a:gd name="T6" fmla="*/ 0 w 40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0"/>
                <a:gd name="T14" fmla="*/ 40 w 40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0">
                  <a:moveTo>
                    <a:pt x="0" y="0"/>
                  </a:moveTo>
                  <a:lnTo>
                    <a:pt x="20" y="40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Line 108"/>
            <p:cNvSpPr>
              <a:spLocks noChangeShapeType="1"/>
            </p:cNvSpPr>
            <p:nvPr/>
          </p:nvSpPr>
          <p:spPr bwMode="auto">
            <a:xfrm flipH="1">
              <a:off x="1243" y="3394"/>
              <a:ext cx="40" cy="1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1" name="Line 109"/>
            <p:cNvSpPr>
              <a:spLocks noChangeShapeType="1"/>
            </p:cNvSpPr>
            <p:nvPr/>
          </p:nvSpPr>
          <p:spPr bwMode="auto">
            <a:xfrm>
              <a:off x="1263" y="3294"/>
              <a:ext cx="1" cy="160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Freeform 110"/>
            <p:cNvSpPr>
              <a:spLocks noEditPoints="1"/>
            </p:cNvSpPr>
            <p:nvPr/>
          </p:nvSpPr>
          <p:spPr bwMode="auto">
            <a:xfrm>
              <a:off x="1235" y="3386"/>
              <a:ext cx="56" cy="16"/>
            </a:xfrm>
            <a:custGeom>
              <a:avLst/>
              <a:gdLst>
                <a:gd name="T0" fmla="*/ 56 w 56"/>
                <a:gd name="T1" fmla="*/ 16 h 16"/>
                <a:gd name="T2" fmla="*/ 48 w 56"/>
                <a:gd name="T3" fmla="*/ 8 h 16"/>
                <a:gd name="T4" fmla="*/ 8 w 56"/>
                <a:gd name="T5" fmla="*/ 8 h 16"/>
                <a:gd name="T6" fmla="*/ 0 w 56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"/>
                <a:gd name="T14" fmla="*/ 56 w 5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">
                  <a:moveTo>
                    <a:pt x="56" y="16"/>
                  </a:moveTo>
                  <a:lnTo>
                    <a:pt x="48" y="8"/>
                  </a:lnTo>
                  <a:moveTo>
                    <a:pt x="8" y="8"/>
                  </a:moveTo>
                  <a:lnTo>
                    <a:pt x="0" y="0"/>
                  </a:lnTo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Freeform 111"/>
            <p:cNvSpPr>
              <a:spLocks/>
            </p:cNvSpPr>
            <p:nvPr/>
          </p:nvSpPr>
          <p:spPr bwMode="auto">
            <a:xfrm>
              <a:off x="1242" y="2881"/>
              <a:ext cx="35" cy="18"/>
            </a:xfrm>
            <a:custGeom>
              <a:avLst/>
              <a:gdLst>
                <a:gd name="T0" fmla="*/ 35 w 35"/>
                <a:gd name="T1" fmla="*/ 0 h 18"/>
                <a:gd name="T2" fmla="*/ 0 w 35"/>
                <a:gd name="T3" fmla="*/ 0 h 18"/>
                <a:gd name="T4" fmla="*/ 17 w 35"/>
                <a:gd name="T5" fmla="*/ 18 h 18"/>
                <a:gd name="T6" fmla="*/ 35 w 3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8"/>
                <a:gd name="T14" fmla="*/ 35 w 3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8">
                  <a:moveTo>
                    <a:pt x="35" y="0"/>
                  </a:moveTo>
                  <a:lnTo>
                    <a:pt x="0" y="0"/>
                  </a:lnTo>
                  <a:lnTo>
                    <a:pt x="17" y="1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Freeform 112"/>
            <p:cNvSpPr>
              <a:spLocks/>
            </p:cNvSpPr>
            <p:nvPr/>
          </p:nvSpPr>
          <p:spPr bwMode="auto">
            <a:xfrm>
              <a:off x="1242" y="2881"/>
              <a:ext cx="35" cy="18"/>
            </a:xfrm>
            <a:custGeom>
              <a:avLst/>
              <a:gdLst>
                <a:gd name="T0" fmla="*/ 35 w 35"/>
                <a:gd name="T1" fmla="*/ 0 h 18"/>
                <a:gd name="T2" fmla="*/ 0 w 35"/>
                <a:gd name="T3" fmla="*/ 0 h 18"/>
                <a:gd name="T4" fmla="*/ 17 w 35"/>
                <a:gd name="T5" fmla="*/ 18 h 18"/>
                <a:gd name="T6" fmla="*/ 35 w 3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18"/>
                <a:gd name="T14" fmla="*/ 35 w 3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18">
                  <a:moveTo>
                    <a:pt x="35" y="0"/>
                  </a:moveTo>
                  <a:lnTo>
                    <a:pt x="0" y="0"/>
                  </a:lnTo>
                  <a:lnTo>
                    <a:pt x="17" y="18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5" name="Line 113"/>
            <p:cNvSpPr>
              <a:spLocks noChangeShapeType="1"/>
            </p:cNvSpPr>
            <p:nvPr/>
          </p:nvSpPr>
          <p:spPr bwMode="auto">
            <a:xfrm>
              <a:off x="1259" y="2828"/>
              <a:ext cx="1" cy="53"/>
            </a:xfrm>
            <a:prstGeom prst="line">
              <a:avLst/>
            </a:prstGeom>
            <a:noFill/>
            <a:ln w="7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26" name="Line 17"/>
          <p:cNvSpPr>
            <a:spLocks noChangeShapeType="1"/>
          </p:cNvSpPr>
          <p:nvPr/>
        </p:nvSpPr>
        <p:spPr bwMode="auto">
          <a:xfrm flipH="1">
            <a:off x="5867400" y="2761132"/>
            <a:ext cx="0" cy="4343400"/>
          </a:xfrm>
          <a:prstGeom prst="line">
            <a:avLst/>
          </a:prstGeom>
          <a:noFill/>
          <a:ln w="12700">
            <a:solidFill>
              <a:srgbClr val="3366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7" name="Text Box 19"/>
          <p:cNvSpPr txBox="1">
            <a:spLocks noChangeArrowheads="1"/>
          </p:cNvSpPr>
          <p:nvPr/>
        </p:nvSpPr>
        <p:spPr bwMode="auto">
          <a:xfrm>
            <a:off x="2584450" y="5827718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400" b="1" dirty="0">
                <a:solidFill>
                  <a:srgbClr val="FF0000"/>
                </a:solidFill>
              </a:rPr>
              <a:t>User_Permit = “FALSE” if Input current &lt; ~10mA</a:t>
            </a:r>
          </a:p>
        </p:txBody>
      </p:sp>
      <p:sp>
        <p:nvSpPr>
          <p:cNvPr id="128" name="Text Box 19"/>
          <p:cNvSpPr txBox="1">
            <a:spLocks noChangeArrowheads="1"/>
          </p:cNvSpPr>
          <p:nvPr/>
        </p:nvSpPr>
        <p:spPr bwMode="auto">
          <a:xfrm>
            <a:off x="5867400" y="3142132"/>
            <a:ext cx="259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User_Permit state transmitted in RS485 format</a:t>
            </a:r>
          </a:p>
        </p:txBody>
      </p:sp>
      <p:sp>
        <p:nvSpPr>
          <p:cNvPr id="129" name="Rectangle 95"/>
          <p:cNvSpPr>
            <a:spLocks noChangeArrowheads="1"/>
          </p:cNvSpPr>
          <p:nvPr/>
        </p:nvSpPr>
        <p:spPr bwMode="auto">
          <a:xfrm>
            <a:off x="6324600" y="1160932"/>
            <a:ext cx="28194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en-US" sz="1600" b="1" dirty="0" smtClean="0"/>
              <a:t>Standard </a:t>
            </a:r>
            <a:r>
              <a:rPr lang="en-US" altLang="en-US" sz="1600" b="1" dirty="0"/>
              <a:t>HW solution for connecting any User System via a copper cable </a:t>
            </a:r>
            <a:r>
              <a:rPr lang="en-US" altLang="en-US" sz="1400" b="1" dirty="0">
                <a:solidFill>
                  <a:srgbClr val="3366FF"/>
                </a:solidFill>
              </a:rPr>
              <a:t>[ F.O. variant available for long link (&gt;1.2km) ]</a:t>
            </a:r>
          </a:p>
        </p:txBody>
      </p:sp>
      <p:sp>
        <p:nvSpPr>
          <p:cNvPr id="130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Unique</a:t>
            </a:r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Interface with the connected systems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510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566" name="Rectangle 94"/>
          <p:cNvSpPr>
            <a:spLocks noChangeArrowheads="1"/>
          </p:cNvSpPr>
          <p:nvPr/>
        </p:nvSpPr>
        <p:spPr bwMode="auto">
          <a:xfrm>
            <a:off x="934291" y="223838"/>
            <a:ext cx="68389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83D8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360" tIns="43181" rIns="86360" bIns="43181" anchor="ctr"/>
          <a:lstStyle/>
          <a:p>
            <a:pPr algn="ctr" defTabSz="727075"/>
            <a:r>
              <a:rPr lang="en-US" sz="2400" b="1" dirty="0" smtClean="0">
                <a:solidFill>
                  <a:schemeClr val="bg1"/>
                </a:solidFill>
              </a:rPr>
              <a:t>All LHC systems connected to the BIS in using the same Hardware interface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5113" y="1273175"/>
            <a:ext cx="8810625" cy="5160963"/>
            <a:chOff x="265113" y="1273175"/>
            <a:chExt cx="8810625" cy="5160963"/>
          </a:xfrm>
        </p:grpSpPr>
        <p:sp>
          <p:nvSpPr>
            <p:cNvPr id="489474" name="Oval 2"/>
            <p:cNvSpPr>
              <a:spLocks noChangeArrowheads="1"/>
            </p:cNvSpPr>
            <p:nvPr/>
          </p:nvSpPr>
          <p:spPr bwMode="auto">
            <a:xfrm>
              <a:off x="7707313" y="3670300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475" name="Oval 3"/>
            <p:cNvSpPr>
              <a:spLocks noChangeArrowheads="1"/>
            </p:cNvSpPr>
            <p:nvPr/>
          </p:nvSpPr>
          <p:spPr bwMode="auto">
            <a:xfrm>
              <a:off x="7707313" y="3598863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476" name="Text Box 4"/>
            <p:cNvSpPr txBox="1">
              <a:spLocks noChangeArrowheads="1"/>
            </p:cNvSpPr>
            <p:nvPr/>
          </p:nvSpPr>
          <p:spPr bwMode="auto">
            <a:xfrm>
              <a:off x="531813" y="3314700"/>
              <a:ext cx="7246937" cy="512763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65291" tIns="32646" rIns="65291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70000"/>
                </a:lnSpc>
              </a:pPr>
              <a:endParaRPr lang="en-GB" b="1" dirty="0"/>
            </a:p>
            <a:p>
              <a:pPr algn="ctr"/>
              <a:r>
                <a:rPr lang="en-GB" b="1" dirty="0" smtClean="0"/>
                <a:t>Beam </a:t>
              </a:r>
              <a:r>
                <a:rPr lang="en-GB" b="1" dirty="0"/>
                <a:t>Interlock System</a:t>
              </a:r>
            </a:p>
            <a:p>
              <a:pPr algn="ctr">
                <a:lnSpc>
                  <a:spcPct val="70000"/>
                </a:lnSpc>
              </a:pPr>
              <a:endParaRPr lang="en-GB" sz="1000" b="1" dirty="0"/>
            </a:p>
          </p:txBody>
        </p:sp>
        <p:sp>
          <p:nvSpPr>
            <p:cNvPr id="489477" name="Text Box 5"/>
            <p:cNvSpPr txBox="1">
              <a:spLocks noChangeArrowheads="1"/>
            </p:cNvSpPr>
            <p:nvPr/>
          </p:nvSpPr>
          <p:spPr bwMode="auto">
            <a:xfrm>
              <a:off x="563563" y="4233863"/>
              <a:ext cx="893762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PIC essential</a:t>
              </a:r>
            </a:p>
            <a:p>
              <a:pPr algn="ctr"/>
              <a:r>
                <a:rPr lang="en-GB" sz="1000" b="1"/>
                <a:t>+ auxiliary</a:t>
              </a:r>
            </a:p>
            <a:p>
              <a:pPr algn="ctr"/>
              <a:r>
                <a:rPr lang="en-GB" sz="1000" b="1"/>
                <a:t>circuits</a:t>
              </a:r>
            </a:p>
          </p:txBody>
        </p:sp>
        <p:sp>
          <p:nvSpPr>
            <p:cNvPr id="489478" name="Text Box 6"/>
            <p:cNvSpPr txBox="1">
              <a:spLocks noChangeArrowheads="1"/>
            </p:cNvSpPr>
            <p:nvPr/>
          </p:nvSpPr>
          <p:spPr bwMode="auto">
            <a:xfrm>
              <a:off x="1546225" y="4233863"/>
              <a:ext cx="823913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 b="1"/>
            </a:p>
            <a:p>
              <a:pPr algn="ctr"/>
              <a:r>
                <a:rPr lang="en-GB" sz="1000" b="1"/>
                <a:t>WIC</a:t>
              </a:r>
            </a:p>
            <a:p>
              <a:pPr algn="ctr"/>
              <a:endParaRPr lang="en-GB" sz="1000" b="1"/>
            </a:p>
          </p:txBody>
        </p:sp>
        <p:sp>
          <p:nvSpPr>
            <p:cNvPr id="489479" name="Text Box 7"/>
            <p:cNvSpPr txBox="1">
              <a:spLocks noChangeArrowheads="1"/>
            </p:cNvSpPr>
            <p:nvPr/>
          </p:nvSpPr>
          <p:spPr bwMode="auto">
            <a:xfrm>
              <a:off x="514350" y="5900738"/>
              <a:ext cx="7715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QPS</a:t>
              </a:r>
            </a:p>
            <a:p>
              <a:pPr algn="ctr"/>
              <a:r>
                <a:rPr lang="en-GB" sz="1000"/>
                <a:t>(several 1000)</a:t>
              </a:r>
            </a:p>
          </p:txBody>
        </p:sp>
        <p:sp>
          <p:nvSpPr>
            <p:cNvPr id="489480" name="Text Box 8"/>
            <p:cNvSpPr txBox="1">
              <a:spLocks noChangeArrowheads="1"/>
            </p:cNvSpPr>
            <p:nvPr/>
          </p:nvSpPr>
          <p:spPr bwMode="auto">
            <a:xfrm>
              <a:off x="1357313" y="5900738"/>
              <a:ext cx="72548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Power </a:t>
              </a:r>
            </a:p>
            <a:p>
              <a:pPr algn="ctr"/>
              <a:r>
                <a:rPr lang="en-GB" sz="1000"/>
                <a:t>Converters</a:t>
              </a:r>
            </a:p>
            <a:p>
              <a:pPr algn="ctr"/>
              <a:r>
                <a:rPr lang="en-GB" sz="1000"/>
                <a:t>~1500</a:t>
              </a:r>
            </a:p>
          </p:txBody>
        </p:sp>
        <p:sp>
          <p:nvSpPr>
            <p:cNvPr id="489481" name="Text Box 9"/>
            <p:cNvSpPr txBox="1">
              <a:spLocks noChangeArrowheads="1"/>
            </p:cNvSpPr>
            <p:nvPr/>
          </p:nvSpPr>
          <p:spPr bwMode="auto">
            <a:xfrm>
              <a:off x="2179638" y="5900738"/>
              <a:ext cx="419100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AUG</a:t>
              </a:r>
            </a:p>
            <a:p>
              <a:pPr algn="ctr"/>
              <a:r>
                <a:rPr lang="en-GB" sz="1000"/>
                <a:t>  </a:t>
              </a:r>
            </a:p>
            <a:p>
              <a:pPr algn="ctr"/>
              <a:endParaRPr lang="en-GB" sz="1000"/>
            </a:p>
          </p:txBody>
        </p:sp>
        <p:sp>
          <p:nvSpPr>
            <p:cNvPr id="489482" name="Text Box 10"/>
            <p:cNvSpPr txBox="1">
              <a:spLocks noChangeArrowheads="1"/>
            </p:cNvSpPr>
            <p:nvPr/>
          </p:nvSpPr>
          <p:spPr bwMode="auto">
            <a:xfrm>
              <a:off x="2643188" y="5900738"/>
              <a:ext cx="3651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UPS</a:t>
              </a:r>
            </a:p>
            <a:p>
              <a:pPr algn="ctr"/>
              <a:r>
                <a:rPr lang="en-GB" sz="1000"/>
                <a:t>  </a:t>
              </a:r>
            </a:p>
            <a:p>
              <a:pPr algn="ctr"/>
              <a:endParaRPr lang="en-GB" sz="1000"/>
            </a:p>
          </p:txBody>
        </p:sp>
        <p:sp>
          <p:nvSpPr>
            <p:cNvPr id="489483" name="Text Box 11"/>
            <p:cNvSpPr txBox="1">
              <a:spLocks noChangeArrowheads="1"/>
            </p:cNvSpPr>
            <p:nvPr/>
          </p:nvSpPr>
          <p:spPr bwMode="auto">
            <a:xfrm>
              <a:off x="2116138" y="5108575"/>
              <a:ext cx="754062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Power Converters</a:t>
              </a:r>
            </a:p>
          </p:txBody>
        </p:sp>
        <p:sp>
          <p:nvSpPr>
            <p:cNvPr id="489484" name="Text Box 12"/>
            <p:cNvSpPr txBox="1">
              <a:spLocks noChangeArrowheads="1"/>
            </p:cNvSpPr>
            <p:nvPr/>
          </p:nvSpPr>
          <p:spPr bwMode="auto">
            <a:xfrm>
              <a:off x="3903663" y="4233863"/>
              <a:ext cx="129698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 b="1"/>
            </a:p>
            <a:p>
              <a:pPr algn="ctr"/>
              <a:r>
                <a:rPr lang="en-GB" sz="1000" b="1"/>
                <a:t>BLM</a:t>
              </a:r>
            </a:p>
            <a:p>
              <a:pPr algn="ctr"/>
              <a:endParaRPr lang="en-GB" sz="1000" b="1"/>
            </a:p>
          </p:txBody>
        </p:sp>
        <p:sp>
          <p:nvSpPr>
            <p:cNvPr id="489485" name="Text Box 13"/>
            <p:cNvSpPr txBox="1">
              <a:spLocks noChangeArrowheads="1"/>
            </p:cNvSpPr>
            <p:nvPr/>
          </p:nvSpPr>
          <p:spPr bwMode="auto">
            <a:xfrm>
              <a:off x="6888163" y="4233863"/>
              <a:ext cx="666750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Vacuum</a:t>
              </a:r>
            </a:p>
            <a:p>
              <a:pPr algn="ctr"/>
              <a:r>
                <a:rPr lang="en-GB" sz="1000" b="1"/>
                <a:t>System</a:t>
              </a:r>
            </a:p>
            <a:p>
              <a:pPr algn="ctr"/>
              <a:endParaRPr lang="en-GB" sz="1000" b="1"/>
            </a:p>
          </p:txBody>
        </p:sp>
        <p:sp>
          <p:nvSpPr>
            <p:cNvPr id="489486" name="Text Box 14"/>
            <p:cNvSpPr txBox="1">
              <a:spLocks noChangeArrowheads="1"/>
            </p:cNvSpPr>
            <p:nvPr/>
          </p:nvSpPr>
          <p:spPr bwMode="auto">
            <a:xfrm>
              <a:off x="6935788" y="5110163"/>
              <a:ext cx="584200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Vacuum</a:t>
              </a:r>
            </a:p>
            <a:p>
              <a:pPr algn="ctr"/>
              <a:r>
                <a:rPr lang="en-GB" sz="1000"/>
                <a:t>valves</a:t>
              </a:r>
            </a:p>
            <a:p>
              <a:pPr algn="ctr"/>
              <a:endParaRPr lang="en-GB" sz="1000"/>
            </a:p>
          </p:txBody>
        </p:sp>
        <p:sp>
          <p:nvSpPr>
            <p:cNvPr id="489487" name="Text Box 15"/>
            <p:cNvSpPr txBox="1">
              <a:spLocks noChangeArrowheads="1"/>
            </p:cNvSpPr>
            <p:nvPr/>
          </p:nvSpPr>
          <p:spPr bwMode="auto">
            <a:xfrm>
              <a:off x="6194425" y="4233863"/>
              <a:ext cx="512763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Access </a:t>
              </a:r>
            </a:p>
            <a:p>
              <a:pPr algn="ctr"/>
              <a:r>
                <a:rPr lang="en-GB" sz="1000" b="1"/>
                <a:t>System</a:t>
              </a:r>
            </a:p>
            <a:p>
              <a:pPr algn="ctr"/>
              <a:endParaRPr lang="en-GB" sz="1000" b="1"/>
            </a:p>
          </p:txBody>
        </p:sp>
        <p:sp>
          <p:nvSpPr>
            <p:cNvPr id="489488" name="Text Box 16"/>
            <p:cNvSpPr txBox="1">
              <a:spLocks noChangeArrowheads="1"/>
            </p:cNvSpPr>
            <p:nvPr/>
          </p:nvSpPr>
          <p:spPr bwMode="auto">
            <a:xfrm>
              <a:off x="5330825" y="4251325"/>
              <a:ext cx="646113" cy="503238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 BPM in IR6</a:t>
              </a:r>
            </a:p>
            <a:p>
              <a:pPr algn="ctr"/>
              <a:endParaRPr lang="en-GB" sz="800" b="1"/>
            </a:p>
          </p:txBody>
        </p:sp>
        <p:cxnSp>
          <p:nvCxnSpPr>
            <p:cNvPr id="489489" name="AutoShape 17"/>
            <p:cNvCxnSpPr>
              <a:cxnSpLocks noChangeShapeType="1"/>
              <a:stCxn id="489479" idx="0"/>
              <a:endCxn id="489515" idx="4"/>
            </p:cNvCxnSpPr>
            <p:nvPr/>
          </p:nvCxnSpPr>
          <p:spPr bwMode="auto">
            <a:xfrm rot="16200000">
              <a:off x="865188" y="5756275"/>
              <a:ext cx="179388" cy="109537"/>
            </a:xfrm>
            <a:prstGeom prst="bentConnector3">
              <a:avLst>
                <a:gd name="adj1" fmla="val 49556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490" name="Text Box 18"/>
            <p:cNvSpPr txBox="1">
              <a:spLocks noChangeArrowheads="1"/>
            </p:cNvSpPr>
            <p:nvPr/>
          </p:nvSpPr>
          <p:spPr bwMode="auto">
            <a:xfrm>
              <a:off x="7602538" y="5110163"/>
              <a:ext cx="666750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Access</a:t>
              </a:r>
            </a:p>
            <a:p>
              <a:pPr algn="ctr"/>
              <a:r>
                <a:rPr lang="en-GB" sz="1000"/>
                <a:t>Safety</a:t>
              </a:r>
            </a:p>
            <a:p>
              <a:pPr algn="ctr"/>
              <a:r>
                <a:rPr lang="en-GB" sz="1000"/>
                <a:t>Blocks</a:t>
              </a:r>
              <a:endParaRPr lang="en-GB" sz="400"/>
            </a:p>
          </p:txBody>
        </p:sp>
        <p:sp>
          <p:nvSpPr>
            <p:cNvPr id="489491" name="Text Box 19"/>
            <p:cNvSpPr txBox="1">
              <a:spLocks noChangeArrowheads="1"/>
            </p:cNvSpPr>
            <p:nvPr/>
          </p:nvSpPr>
          <p:spPr bwMode="auto">
            <a:xfrm>
              <a:off x="8362950" y="5110163"/>
              <a:ext cx="547688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RF Stoppers</a:t>
              </a:r>
            </a:p>
            <a:p>
              <a:pPr algn="ctr"/>
              <a:r>
                <a:rPr lang="en-GB" sz="1000"/>
                <a:t> </a:t>
              </a:r>
            </a:p>
          </p:txBody>
        </p:sp>
        <p:cxnSp>
          <p:nvCxnSpPr>
            <p:cNvPr id="489492" name="AutoShape 20"/>
            <p:cNvCxnSpPr>
              <a:cxnSpLocks noChangeShapeType="1"/>
              <a:stCxn id="489481" idx="0"/>
              <a:endCxn id="489515" idx="6"/>
            </p:cNvCxnSpPr>
            <p:nvPr/>
          </p:nvCxnSpPr>
          <p:spPr bwMode="auto">
            <a:xfrm rot="5400000" flipH="1">
              <a:off x="1609725" y="5121275"/>
              <a:ext cx="217488" cy="1341438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493" name="AutoShape 21"/>
            <p:cNvCxnSpPr>
              <a:cxnSpLocks noChangeShapeType="1"/>
              <a:stCxn id="489482" idx="0"/>
              <a:endCxn id="489515" idx="6"/>
            </p:cNvCxnSpPr>
            <p:nvPr/>
          </p:nvCxnSpPr>
          <p:spPr bwMode="auto">
            <a:xfrm rot="5400000" flipH="1">
              <a:off x="1828006" y="4902994"/>
              <a:ext cx="217488" cy="1778000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494" name="AutoShape 22"/>
            <p:cNvCxnSpPr>
              <a:cxnSpLocks noChangeShapeType="1"/>
              <a:stCxn id="489480" idx="0"/>
              <a:endCxn id="489515" idx="6"/>
            </p:cNvCxnSpPr>
            <p:nvPr/>
          </p:nvCxnSpPr>
          <p:spPr bwMode="auto">
            <a:xfrm rot="5400000" flipH="1">
              <a:off x="1275556" y="5455444"/>
              <a:ext cx="217488" cy="673100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495" name="Text Box 23"/>
            <p:cNvSpPr txBox="1">
              <a:spLocks noChangeArrowheads="1"/>
            </p:cNvSpPr>
            <p:nvPr/>
          </p:nvSpPr>
          <p:spPr bwMode="auto">
            <a:xfrm>
              <a:off x="1411288" y="5108575"/>
              <a:ext cx="652462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Magnets</a:t>
              </a:r>
            </a:p>
            <a:p>
              <a:pPr algn="ctr"/>
              <a:endParaRPr lang="en-GB" sz="1000"/>
            </a:p>
          </p:txBody>
        </p:sp>
        <p:cxnSp>
          <p:nvCxnSpPr>
            <p:cNvPr id="489496" name="AutoShape 24"/>
            <p:cNvCxnSpPr>
              <a:cxnSpLocks noChangeShapeType="1"/>
              <a:stCxn id="489495" idx="0"/>
              <a:endCxn id="489478" idx="2"/>
            </p:cNvCxnSpPr>
            <p:nvPr/>
          </p:nvCxnSpPr>
          <p:spPr bwMode="auto">
            <a:xfrm rot="16200000">
              <a:off x="1677988" y="4827588"/>
              <a:ext cx="341312" cy="220662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497" name="AutoShape 25"/>
            <p:cNvCxnSpPr>
              <a:cxnSpLocks noChangeShapeType="1"/>
              <a:stCxn id="489483" idx="0"/>
              <a:endCxn id="489478" idx="2"/>
            </p:cNvCxnSpPr>
            <p:nvPr/>
          </p:nvCxnSpPr>
          <p:spPr bwMode="auto">
            <a:xfrm rot="5400000" flipH="1">
              <a:off x="2055813" y="4670425"/>
              <a:ext cx="341312" cy="534988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498" name="AutoShape 26"/>
            <p:cNvCxnSpPr>
              <a:cxnSpLocks noChangeShapeType="1"/>
              <a:stCxn id="489486" idx="0"/>
              <a:endCxn id="489485" idx="2"/>
            </p:cNvCxnSpPr>
            <p:nvPr/>
          </p:nvCxnSpPr>
          <p:spPr bwMode="auto">
            <a:xfrm rot="5400000" flipH="1">
              <a:off x="7053263" y="4935538"/>
              <a:ext cx="342900" cy="63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499" name="AutoShape 27"/>
            <p:cNvCxnSpPr>
              <a:cxnSpLocks noChangeShapeType="1"/>
              <a:stCxn id="489490" idx="0"/>
              <a:endCxn id="489485" idx="2"/>
            </p:cNvCxnSpPr>
            <p:nvPr/>
          </p:nvCxnSpPr>
          <p:spPr bwMode="auto">
            <a:xfrm rot="5400000" flipH="1">
              <a:off x="7407276" y="4581525"/>
              <a:ext cx="342900" cy="7143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00" name="AutoShape 28"/>
            <p:cNvCxnSpPr>
              <a:cxnSpLocks noChangeShapeType="1"/>
              <a:stCxn id="489491" idx="0"/>
              <a:endCxn id="489485" idx="2"/>
            </p:cNvCxnSpPr>
            <p:nvPr/>
          </p:nvCxnSpPr>
          <p:spPr bwMode="auto">
            <a:xfrm rot="5400000" flipH="1">
              <a:off x="7758113" y="4230688"/>
              <a:ext cx="342900" cy="14160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01" name="Text Box 29"/>
            <p:cNvSpPr txBox="1">
              <a:spLocks noChangeArrowheads="1"/>
            </p:cNvSpPr>
            <p:nvPr/>
          </p:nvSpPr>
          <p:spPr bwMode="auto">
            <a:xfrm>
              <a:off x="5402263" y="5108575"/>
              <a:ext cx="6683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Doors</a:t>
              </a:r>
            </a:p>
            <a:p>
              <a:pPr algn="ctr"/>
              <a:endParaRPr lang="en-GB" sz="1000"/>
            </a:p>
            <a:p>
              <a:pPr algn="ctr"/>
              <a:endParaRPr lang="en-GB" sz="1000"/>
            </a:p>
          </p:txBody>
        </p:sp>
        <p:sp>
          <p:nvSpPr>
            <p:cNvPr id="489502" name="Text Box 30"/>
            <p:cNvSpPr txBox="1">
              <a:spLocks noChangeArrowheads="1"/>
            </p:cNvSpPr>
            <p:nvPr/>
          </p:nvSpPr>
          <p:spPr bwMode="auto">
            <a:xfrm>
              <a:off x="6121400" y="5108575"/>
              <a:ext cx="668338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EIS</a:t>
              </a:r>
            </a:p>
            <a:p>
              <a:pPr algn="ctr"/>
              <a:endParaRPr lang="en-GB" sz="1000"/>
            </a:p>
            <a:p>
              <a:pPr algn="ctr"/>
              <a:endParaRPr lang="en-GB" sz="1000"/>
            </a:p>
          </p:txBody>
        </p:sp>
        <p:cxnSp>
          <p:nvCxnSpPr>
            <p:cNvPr id="489503" name="AutoShape 31"/>
            <p:cNvCxnSpPr>
              <a:cxnSpLocks noChangeShapeType="1"/>
              <a:stCxn id="489501" idx="0"/>
              <a:endCxn id="489487" idx="2"/>
            </p:cNvCxnSpPr>
            <p:nvPr/>
          </p:nvCxnSpPr>
          <p:spPr bwMode="auto">
            <a:xfrm rot="16200000">
              <a:off x="5923757" y="4580731"/>
              <a:ext cx="341312" cy="714375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04" name="AutoShape 32"/>
            <p:cNvCxnSpPr>
              <a:cxnSpLocks noChangeShapeType="1"/>
              <a:stCxn id="489502" idx="0"/>
              <a:endCxn id="489487" idx="2"/>
            </p:cNvCxnSpPr>
            <p:nvPr/>
          </p:nvCxnSpPr>
          <p:spPr bwMode="auto">
            <a:xfrm rot="5400000" flipH="1">
              <a:off x="6283326" y="4935537"/>
              <a:ext cx="341312" cy="4763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05" name="Text Box 33"/>
            <p:cNvSpPr txBox="1">
              <a:spLocks noChangeArrowheads="1"/>
            </p:cNvSpPr>
            <p:nvPr/>
          </p:nvSpPr>
          <p:spPr bwMode="auto">
            <a:xfrm>
              <a:off x="8139113" y="3170238"/>
              <a:ext cx="835025" cy="55245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Beam </a:t>
              </a:r>
            </a:p>
            <a:p>
              <a:pPr algn="ctr"/>
              <a:r>
                <a:rPr lang="en-GB" sz="1000" b="1"/>
                <a:t>Dumping System  </a:t>
              </a:r>
            </a:p>
          </p:txBody>
        </p:sp>
        <p:sp>
          <p:nvSpPr>
            <p:cNvPr id="489506" name="Text Box 34"/>
            <p:cNvSpPr txBox="1">
              <a:spLocks noChangeArrowheads="1"/>
            </p:cNvSpPr>
            <p:nvPr/>
          </p:nvSpPr>
          <p:spPr bwMode="auto">
            <a:xfrm>
              <a:off x="2452688" y="4233863"/>
              <a:ext cx="5810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 b="1"/>
            </a:p>
            <a:p>
              <a:pPr algn="ctr"/>
              <a:r>
                <a:rPr lang="en-GB" sz="1000" b="1"/>
                <a:t>FMCM</a:t>
              </a:r>
            </a:p>
            <a:p>
              <a:pPr algn="ctr"/>
              <a:r>
                <a:rPr lang="en-GB" sz="1000" b="1"/>
                <a:t>  </a:t>
              </a:r>
            </a:p>
          </p:txBody>
        </p:sp>
        <p:sp>
          <p:nvSpPr>
            <p:cNvPr id="489507" name="Text Box 35"/>
            <p:cNvSpPr txBox="1">
              <a:spLocks noChangeArrowheads="1"/>
            </p:cNvSpPr>
            <p:nvPr/>
          </p:nvSpPr>
          <p:spPr bwMode="auto">
            <a:xfrm>
              <a:off x="3095625" y="5900738"/>
              <a:ext cx="3651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Cryo</a:t>
              </a:r>
            </a:p>
            <a:p>
              <a:pPr algn="ctr"/>
              <a:r>
                <a:rPr lang="en-GB" sz="1000"/>
                <a:t>OK</a:t>
              </a:r>
            </a:p>
            <a:p>
              <a:pPr algn="ctr"/>
              <a:endParaRPr lang="en-GB" sz="1000"/>
            </a:p>
          </p:txBody>
        </p:sp>
        <p:cxnSp>
          <p:nvCxnSpPr>
            <p:cNvPr id="489508" name="AutoShape 36"/>
            <p:cNvCxnSpPr>
              <a:cxnSpLocks noChangeShapeType="1"/>
              <a:stCxn id="489507" idx="0"/>
              <a:endCxn id="489515" idx="6"/>
            </p:cNvCxnSpPr>
            <p:nvPr/>
          </p:nvCxnSpPr>
          <p:spPr bwMode="auto">
            <a:xfrm rot="5400000" flipH="1">
              <a:off x="2054225" y="4676775"/>
              <a:ext cx="217488" cy="2230438"/>
            </a:xfrm>
            <a:prstGeom prst="bentConnector2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09" name="AutoShape 37"/>
            <p:cNvCxnSpPr>
              <a:cxnSpLocks noChangeShapeType="1"/>
            </p:cNvCxnSpPr>
            <p:nvPr/>
          </p:nvCxnSpPr>
          <p:spPr bwMode="auto">
            <a:xfrm rot="10800000">
              <a:off x="7924800" y="3511550"/>
              <a:ext cx="284163" cy="50165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10" name="Text Box 38"/>
            <p:cNvSpPr txBox="1">
              <a:spLocks noChangeArrowheads="1"/>
            </p:cNvSpPr>
            <p:nvPr/>
          </p:nvSpPr>
          <p:spPr bwMode="auto">
            <a:xfrm>
              <a:off x="8208963" y="3870325"/>
              <a:ext cx="865187" cy="22860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Injection BIS</a:t>
              </a:r>
            </a:p>
          </p:txBody>
        </p:sp>
        <p:sp>
          <p:nvSpPr>
            <p:cNvPr id="489511" name="Text Box 39"/>
            <p:cNvSpPr txBox="1">
              <a:spLocks noChangeArrowheads="1"/>
            </p:cNvSpPr>
            <p:nvPr/>
          </p:nvSpPr>
          <p:spPr bwMode="auto">
            <a:xfrm>
              <a:off x="3819525" y="5105400"/>
              <a:ext cx="723900" cy="6858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Monitors</a:t>
              </a:r>
            </a:p>
            <a:p>
              <a:pPr algn="ctr"/>
              <a:r>
                <a:rPr lang="en-GB" sz="1000"/>
                <a:t>aperture limits</a:t>
              </a:r>
            </a:p>
            <a:p>
              <a:pPr algn="ctr"/>
              <a:r>
                <a:rPr lang="en-GB" sz="1000"/>
                <a:t>(some 100)</a:t>
              </a:r>
            </a:p>
          </p:txBody>
        </p:sp>
        <p:sp>
          <p:nvSpPr>
            <p:cNvPr id="489512" name="Text Box 40"/>
            <p:cNvSpPr txBox="1">
              <a:spLocks noChangeArrowheads="1"/>
            </p:cNvSpPr>
            <p:nvPr/>
          </p:nvSpPr>
          <p:spPr bwMode="auto">
            <a:xfrm>
              <a:off x="4591050" y="5092700"/>
              <a:ext cx="668338" cy="6858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Monitors  in arcs</a:t>
              </a:r>
            </a:p>
            <a:p>
              <a:pPr algn="ctr"/>
              <a:r>
                <a:rPr lang="en-GB" sz="1000"/>
                <a:t>(several 1000)</a:t>
              </a:r>
            </a:p>
          </p:txBody>
        </p:sp>
        <p:cxnSp>
          <p:nvCxnSpPr>
            <p:cNvPr id="489513" name="AutoShape 41"/>
            <p:cNvCxnSpPr>
              <a:cxnSpLocks noChangeShapeType="1"/>
              <a:stCxn id="489512" idx="0"/>
            </p:cNvCxnSpPr>
            <p:nvPr/>
          </p:nvCxnSpPr>
          <p:spPr bwMode="auto">
            <a:xfrm rot="5400000" flipH="1">
              <a:off x="4634707" y="4801394"/>
              <a:ext cx="338137" cy="244475"/>
            </a:xfrm>
            <a:prstGeom prst="bentConnector3">
              <a:avLst>
                <a:gd name="adj1" fmla="val 49764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14" name="Oval 42"/>
            <p:cNvSpPr>
              <a:spLocks noChangeArrowheads="1"/>
            </p:cNvSpPr>
            <p:nvPr/>
          </p:nvSpPr>
          <p:spPr bwMode="auto">
            <a:xfrm>
              <a:off x="7832725" y="3338513"/>
              <a:ext cx="73025" cy="71437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515" name="Oval 43"/>
            <p:cNvSpPr>
              <a:spLocks noChangeArrowheads="1"/>
            </p:cNvSpPr>
            <p:nvPr/>
          </p:nvSpPr>
          <p:spPr bwMode="auto">
            <a:xfrm>
              <a:off x="971550" y="5645150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89516" name="AutoShape 44"/>
            <p:cNvCxnSpPr>
              <a:cxnSpLocks noChangeShapeType="1"/>
              <a:stCxn id="489515" idx="0"/>
              <a:endCxn id="489477" idx="2"/>
            </p:cNvCxnSpPr>
            <p:nvPr/>
          </p:nvCxnSpPr>
          <p:spPr bwMode="auto">
            <a:xfrm rot="16200000">
              <a:off x="571500" y="5205413"/>
              <a:ext cx="877887" cy="1588"/>
            </a:xfrm>
            <a:prstGeom prst="bentConnector3">
              <a:avLst>
                <a:gd name="adj1" fmla="val 49907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17" name="Text Box 45"/>
            <p:cNvSpPr txBox="1">
              <a:spLocks noChangeArrowheads="1"/>
            </p:cNvSpPr>
            <p:nvPr/>
          </p:nvSpPr>
          <p:spPr bwMode="auto">
            <a:xfrm>
              <a:off x="2376488" y="2378075"/>
              <a:ext cx="64928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CCC </a:t>
              </a:r>
            </a:p>
            <a:p>
              <a:pPr algn="ctr"/>
              <a:r>
                <a:rPr lang="en-GB" sz="1000" b="1"/>
                <a:t>Operator Buttons</a:t>
              </a:r>
            </a:p>
          </p:txBody>
        </p:sp>
        <p:sp>
          <p:nvSpPr>
            <p:cNvPr id="489518" name="Text Box 46"/>
            <p:cNvSpPr txBox="1">
              <a:spLocks noChangeArrowheads="1"/>
            </p:cNvSpPr>
            <p:nvPr/>
          </p:nvSpPr>
          <p:spPr bwMode="auto">
            <a:xfrm>
              <a:off x="4019550" y="2378075"/>
              <a:ext cx="7715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Transverse Feedback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19" name="Text Box 47"/>
            <p:cNvSpPr txBox="1">
              <a:spLocks noChangeArrowheads="1"/>
            </p:cNvSpPr>
            <p:nvPr/>
          </p:nvSpPr>
          <p:spPr bwMode="auto">
            <a:xfrm>
              <a:off x="2112963" y="1412875"/>
              <a:ext cx="925512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Movable Devices</a:t>
              </a:r>
            </a:p>
            <a:p>
              <a:pPr algn="ctr"/>
              <a:endParaRPr lang="en-GB" sz="1000"/>
            </a:p>
          </p:txBody>
        </p:sp>
        <p:sp>
          <p:nvSpPr>
            <p:cNvPr id="489520" name="Text Box 48"/>
            <p:cNvSpPr txBox="1">
              <a:spLocks noChangeArrowheads="1"/>
            </p:cNvSpPr>
            <p:nvPr/>
          </p:nvSpPr>
          <p:spPr bwMode="auto">
            <a:xfrm>
              <a:off x="4875213" y="2378075"/>
              <a:ext cx="70167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Beam </a:t>
              </a:r>
            </a:p>
            <a:p>
              <a:pPr algn="ctr"/>
              <a:r>
                <a:rPr lang="en-GB" sz="1000" b="1"/>
                <a:t>Aperture</a:t>
              </a:r>
            </a:p>
            <a:p>
              <a:pPr algn="ctr"/>
              <a:r>
                <a:rPr lang="en-GB" sz="1000" b="1"/>
                <a:t> Kickers</a:t>
              </a:r>
              <a:endParaRPr lang="en-GB" sz="400" b="1"/>
            </a:p>
          </p:txBody>
        </p:sp>
        <p:sp>
          <p:nvSpPr>
            <p:cNvPr id="489521" name="Text Box 49"/>
            <p:cNvSpPr txBox="1">
              <a:spLocks noChangeArrowheads="1"/>
            </p:cNvSpPr>
            <p:nvPr/>
          </p:nvSpPr>
          <p:spPr bwMode="auto">
            <a:xfrm>
              <a:off x="479425" y="2378075"/>
              <a:ext cx="53657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Safe</a:t>
              </a:r>
            </a:p>
            <a:p>
              <a:pPr algn="ctr"/>
              <a:r>
                <a:rPr lang="en-GB" sz="1000" b="1"/>
                <a:t>Mach.</a:t>
              </a:r>
            </a:p>
            <a:p>
              <a:pPr algn="ctr"/>
              <a:r>
                <a:rPr lang="en-GB" sz="1000" b="1"/>
                <a:t>Param.</a:t>
              </a:r>
            </a:p>
          </p:txBody>
        </p:sp>
        <p:cxnSp>
          <p:nvCxnSpPr>
            <p:cNvPr id="489522" name="AutoShape 50"/>
            <p:cNvCxnSpPr>
              <a:cxnSpLocks noChangeShapeType="1"/>
              <a:stCxn id="489526" idx="2"/>
              <a:endCxn id="489524" idx="0"/>
            </p:cNvCxnSpPr>
            <p:nvPr/>
          </p:nvCxnSpPr>
          <p:spPr bwMode="auto">
            <a:xfrm rot="5400000">
              <a:off x="3793332" y="1678781"/>
              <a:ext cx="431800" cy="96678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23" name="AutoShape 51"/>
            <p:cNvCxnSpPr>
              <a:cxnSpLocks noChangeShapeType="1"/>
              <a:stCxn id="489519" idx="2"/>
              <a:endCxn id="489524" idx="0"/>
            </p:cNvCxnSpPr>
            <p:nvPr/>
          </p:nvCxnSpPr>
          <p:spPr bwMode="auto">
            <a:xfrm rot="16200000" flipH="1">
              <a:off x="2835276" y="1687512"/>
              <a:ext cx="431800" cy="9493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24" name="Text Box 52"/>
            <p:cNvSpPr txBox="1">
              <a:spLocks noChangeArrowheads="1"/>
            </p:cNvSpPr>
            <p:nvPr/>
          </p:nvSpPr>
          <p:spPr bwMode="auto">
            <a:xfrm>
              <a:off x="3114675" y="2378075"/>
              <a:ext cx="8223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 b="1"/>
            </a:p>
            <a:p>
              <a:pPr algn="ctr"/>
              <a:r>
                <a:rPr lang="en-GB" sz="1000" b="1"/>
                <a:t>Experiments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25" name="Text Box 53"/>
            <p:cNvSpPr txBox="1">
              <a:spLocks noChangeArrowheads="1"/>
            </p:cNvSpPr>
            <p:nvPr/>
          </p:nvSpPr>
          <p:spPr bwMode="auto">
            <a:xfrm>
              <a:off x="3068638" y="1412875"/>
              <a:ext cx="9239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BCM</a:t>
              </a:r>
            </a:p>
            <a:p>
              <a:pPr algn="ctr"/>
              <a:r>
                <a:rPr lang="en-GB" sz="1000"/>
                <a:t>Beam Loss</a:t>
              </a:r>
            </a:p>
            <a:p>
              <a:pPr algn="ctr"/>
              <a:endParaRPr lang="en-GB" sz="1000"/>
            </a:p>
          </p:txBody>
        </p:sp>
        <p:sp>
          <p:nvSpPr>
            <p:cNvPr id="489526" name="Text Box 54"/>
            <p:cNvSpPr txBox="1">
              <a:spLocks noChangeArrowheads="1"/>
            </p:cNvSpPr>
            <p:nvPr/>
          </p:nvSpPr>
          <p:spPr bwMode="auto">
            <a:xfrm>
              <a:off x="4030663" y="1412875"/>
              <a:ext cx="9239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Experimental Magnets</a:t>
              </a:r>
            </a:p>
            <a:p>
              <a:pPr algn="ctr"/>
              <a:endParaRPr lang="en-GB" sz="1000"/>
            </a:p>
          </p:txBody>
        </p:sp>
        <p:cxnSp>
          <p:nvCxnSpPr>
            <p:cNvPr id="489527" name="AutoShape 55"/>
            <p:cNvCxnSpPr>
              <a:cxnSpLocks noChangeShapeType="1"/>
              <a:stCxn id="489525" idx="2"/>
              <a:endCxn id="489524" idx="0"/>
            </p:cNvCxnSpPr>
            <p:nvPr/>
          </p:nvCxnSpPr>
          <p:spPr bwMode="auto">
            <a:xfrm rot="5400000">
              <a:off x="3312319" y="2159794"/>
              <a:ext cx="431800" cy="476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28" name="Text Box 56"/>
            <p:cNvSpPr txBox="1">
              <a:spLocks noChangeArrowheads="1"/>
            </p:cNvSpPr>
            <p:nvPr/>
          </p:nvSpPr>
          <p:spPr bwMode="auto">
            <a:xfrm>
              <a:off x="3132138" y="4251325"/>
              <a:ext cx="5667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RF</a:t>
              </a:r>
            </a:p>
            <a:p>
              <a:pPr algn="ctr"/>
              <a:r>
                <a:rPr lang="en-GB" sz="1000" b="1"/>
                <a:t>System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29" name="Text Box 57"/>
            <p:cNvSpPr txBox="1">
              <a:spLocks noChangeArrowheads="1"/>
            </p:cNvSpPr>
            <p:nvPr/>
          </p:nvSpPr>
          <p:spPr bwMode="auto">
            <a:xfrm>
              <a:off x="6562725" y="2530475"/>
              <a:ext cx="668338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FBCM</a:t>
              </a:r>
            </a:p>
            <a:p>
              <a:pPr algn="ctr"/>
              <a:r>
                <a:rPr lang="en-GB" sz="1000" b="1"/>
                <a:t>Lifetime</a:t>
              </a:r>
            </a:p>
          </p:txBody>
        </p:sp>
        <p:sp>
          <p:nvSpPr>
            <p:cNvPr id="489530" name="Text Box 58"/>
            <p:cNvSpPr txBox="1">
              <a:spLocks noChangeArrowheads="1"/>
            </p:cNvSpPr>
            <p:nvPr/>
          </p:nvSpPr>
          <p:spPr bwMode="auto">
            <a:xfrm>
              <a:off x="5630863" y="2530475"/>
              <a:ext cx="823912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Collimation</a:t>
              </a:r>
            </a:p>
            <a:p>
              <a:pPr algn="ctr"/>
              <a:r>
                <a:rPr lang="en-GB" sz="1000" b="1"/>
                <a:t>System</a:t>
              </a:r>
            </a:p>
          </p:txBody>
        </p:sp>
        <p:sp>
          <p:nvSpPr>
            <p:cNvPr id="489531" name="Text Box 59"/>
            <p:cNvSpPr txBox="1">
              <a:spLocks noChangeArrowheads="1"/>
            </p:cNvSpPr>
            <p:nvPr/>
          </p:nvSpPr>
          <p:spPr bwMode="auto">
            <a:xfrm>
              <a:off x="5146675" y="1412875"/>
              <a:ext cx="747713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Collimator</a:t>
              </a:r>
            </a:p>
            <a:p>
              <a:pPr algn="ctr"/>
              <a:r>
                <a:rPr lang="en-GB" sz="1000"/>
                <a:t>Positions</a:t>
              </a:r>
            </a:p>
            <a:p>
              <a:pPr algn="ctr"/>
              <a:endParaRPr lang="en-GB" sz="1000"/>
            </a:p>
          </p:txBody>
        </p:sp>
        <p:sp>
          <p:nvSpPr>
            <p:cNvPr id="489532" name="Text Box 60"/>
            <p:cNvSpPr txBox="1">
              <a:spLocks noChangeArrowheads="1"/>
            </p:cNvSpPr>
            <p:nvPr/>
          </p:nvSpPr>
          <p:spPr bwMode="auto">
            <a:xfrm>
              <a:off x="6048375" y="1443038"/>
              <a:ext cx="858838" cy="50323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Environmental</a:t>
              </a:r>
            </a:p>
            <a:p>
              <a:pPr algn="ctr"/>
              <a:r>
                <a:rPr lang="en-GB" sz="1000"/>
                <a:t>parameters</a:t>
              </a:r>
            </a:p>
            <a:p>
              <a:pPr algn="ctr"/>
              <a:endParaRPr lang="en-GB" sz="800"/>
            </a:p>
          </p:txBody>
        </p:sp>
        <p:cxnSp>
          <p:nvCxnSpPr>
            <p:cNvPr id="489533" name="AutoShape 61"/>
            <p:cNvCxnSpPr>
              <a:cxnSpLocks noChangeShapeType="1"/>
              <a:stCxn id="489531" idx="2"/>
              <a:endCxn id="489530" idx="0"/>
            </p:cNvCxnSpPr>
            <p:nvPr/>
          </p:nvCxnSpPr>
          <p:spPr bwMode="auto">
            <a:xfrm rot="16200000" flipH="1">
              <a:off x="5490369" y="1977231"/>
              <a:ext cx="584200" cy="52228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34" name="AutoShape 62"/>
            <p:cNvCxnSpPr>
              <a:cxnSpLocks noChangeShapeType="1"/>
              <a:stCxn id="489532" idx="2"/>
              <a:endCxn id="489530" idx="0"/>
            </p:cNvCxnSpPr>
            <p:nvPr/>
          </p:nvCxnSpPr>
          <p:spPr bwMode="auto">
            <a:xfrm rot="5400000">
              <a:off x="5969001" y="2020887"/>
              <a:ext cx="584200" cy="434975"/>
            </a:xfrm>
            <a:prstGeom prst="bentConnector3">
              <a:avLst>
                <a:gd name="adj1" fmla="val 49727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35" name="Text Box 63"/>
            <p:cNvSpPr txBox="1">
              <a:spLocks noChangeArrowheads="1"/>
            </p:cNvSpPr>
            <p:nvPr/>
          </p:nvSpPr>
          <p:spPr bwMode="auto">
            <a:xfrm>
              <a:off x="7307263" y="2530475"/>
              <a:ext cx="666750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BTV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36" name="Text Box 64"/>
            <p:cNvSpPr txBox="1">
              <a:spLocks noChangeArrowheads="1"/>
            </p:cNvSpPr>
            <p:nvPr/>
          </p:nvSpPr>
          <p:spPr bwMode="auto">
            <a:xfrm>
              <a:off x="7059613" y="1443038"/>
              <a:ext cx="669925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BTV screens</a:t>
              </a:r>
            </a:p>
            <a:p>
              <a:pPr algn="ctr"/>
              <a:endParaRPr lang="en-GB" sz="1000"/>
            </a:p>
          </p:txBody>
        </p:sp>
        <p:sp>
          <p:nvSpPr>
            <p:cNvPr id="489537" name="Text Box 65"/>
            <p:cNvSpPr txBox="1">
              <a:spLocks noChangeArrowheads="1"/>
            </p:cNvSpPr>
            <p:nvPr/>
          </p:nvSpPr>
          <p:spPr bwMode="auto">
            <a:xfrm>
              <a:off x="7812088" y="1443038"/>
              <a:ext cx="6683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/>
            </a:p>
            <a:p>
              <a:pPr algn="ctr"/>
              <a:r>
                <a:rPr lang="en-GB" sz="1000"/>
                <a:t>Mirrors</a:t>
              </a:r>
            </a:p>
            <a:p>
              <a:pPr algn="ctr"/>
              <a:endParaRPr lang="en-GB" sz="1000"/>
            </a:p>
          </p:txBody>
        </p:sp>
        <p:cxnSp>
          <p:nvCxnSpPr>
            <p:cNvPr id="489538" name="AutoShape 66"/>
            <p:cNvCxnSpPr>
              <a:cxnSpLocks noChangeShapeType="1"/>
              <a:stCxn id="489536" idx="2"/>
            </p:cNvCxnSpPr>
            <p:nvPr/>
          </p:nvCxnSpPr>
          <p:spPr bwMode="auto">
            <a:xfrm rot="16200000" flipH="1">
              <a:off x="7205663" y="2165350"/>
              <a:ext cx="546100" cy="1682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9539" name="AutoShape 67"/>
            <p:cNvCxnSpPr>
              <a:cxnSpLocks noChangeShapeType="1"/>
            </p:cNvCxnSpPr>
            <p:nvPr/>
          </p:nvCxnSpPr>
          <p:spPr bwMode="auto">
            <a:xfrm rot="5400000">
              <a:off x="7632700" y="2008188"/>
              <a:ext cx="549275" cy="4794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40" name="Text Box 68"/>
            <p:cNvSpPr txBox="1">
              <a:spLocks noChangeArrowheads="1"/>
            </p:cNvSpPr>
            <p:nvPr/>
          </p:nvSpPr>
          <p:spPr bwMode="auto">
            <a:xfrm>
              <a:off x="1090613" y="2378075"/>
              <a:ext cx="7191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Software</a:t>
              </a:r>
            </a:p>
            <a:p>
              <a:pPr algn="ctr"/>
              <a:r>
                <a:rPr lang="en-GB" sz="1000" b="1"/>
                <a:t>Interlocks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41" name="Text Box 69"/>
            <p:cNvSpPr txBox="1">
              <a:spLocks noChangeArrowheads="1"/>
            </p:cNvSpPr>
            <p:nvPr/>
          </p:nvSpPr>
          <p:spPr bwMode="auto">
            <a:xfrm>
              <a:off x="1074738" y="1412875"/>
              <a:ext cx="7572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LHC</a:t>
              </a:r>
            </a:p>
            <a:p>
              <a:pPr algn="ctr"/>
              <a:r>
                <a:rPr lang="en-GB" sz="1000"/>
                <a:t>Devices</a:t>
              </a:r>
            </a:p>
            <a:p>
              <a:pPr algn="ctr"/>
              <a:endParaRPr lang="en-GB" sz="1000"/>
            </a:p>
          </p:txBody>
        </p:sp>
        <p:cxnSp>
          <p:nvCxnSpPr>
            <p:cNvPr id="489542" name="AutoShape 70"/>
            <p:cNvCxnSpPr>
              <a:cxnSpLocks noChangeShapeType="1"/>
              <a:stCxn id="489541" idx="2"/>
              <a:endCxn id="489540" idx="0"/>
            </p:cNvCxnSpPr>
            <p:nvPr/>
          </p:nvCxnSpPr>
          <p:spPr bwMode="auto">
            <a:xfrm rot="5400000">
              <a:off x="1236663" y="2160587"/>
              <a:ext cx="431800" cy="31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43" name="Line 71"/>
            <p:cNvSpPr>
              <a:spLocks noChangeShapeType="1"/>
            </p:cNvSpPr>
            <p:nvPr/>
          </p:nvSpPr>
          <p:spPr bwMode="auto">
            <a:xfrm flipV="1">
              <a:off x="973138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44" name="Line 72"/>
            <p:cNvSpPr>
              <a:spLocks noChangeShapeType="1"/>
            </p:cNvSpPr>
            <p:nvPr/>
          </p:nvSpPr>
          <p:spPr bwMode="auto">
            <a:xfrm flipV="1">
              <a:off x="1933575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45" name="Line 73"/>
            <p:cNvSpPr>
              <a:spLocks noChangeShapeType="1"/>
            </p:cNvSpPr>
            <p:nvPr/>
          </p:nvSpPr>
          <p:spPr bwMode="auto">
            <a:xfrm flipV="1">
              <a:off x="2743200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46" name="Line 74"/>
            <p:cNvSpPr>
              <a:spLocks noChangeShapeType="1"/>
            </p:cNvSpPr>
            <p:nvPr/>
          </p:nvSpPr>
          <p:spPr bwMode="auto">
            <a:xfrm flipV="1">
              <a:off x="4465638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47" name="Line 75"/>
            <p:cNvSpPr>
              <a:spLocks noChangeShapeType="1"/>
            </p:cNvSpPr>
            <p:nvPr/>
          </p:nvSpPr>
          <p:spPr bwMode="auto">
            <a:xfrm flipV="1">
              <a:off x="3381375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489548" name="AutoShape 76"/>
            <p:cNvCxnSpPr>
              <a:cxnSpLocks noChangeShapeType="1"/>
            </p:cNvCxnSpPr>
            <p:nvPr/>
          </p:nvCxnSpPr>
          <p:spPr bwMode="auto">
            <a:xfrm rot="16200000">
              <a:off x="3940175" y="4886326"/>
              <a:ext cx="350837" cy="87312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49" name="Line 77"/>
            <p:cNvSpPr>
              <a:spLocks noChangeShapeType="1"/>
            </p:cNvSpPr>
            <p:nvPr/>
          </p:nvSpPr>
          <p:spPr bwMode="auto">
            <a:xfrm flipV="1">
              <a:off x="3448050" y="2911475"/>
              <a:ext cx="4763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0" name="Line 78"/>
            <p:cNvSpPr>
              <a:spLocks noChangeShapeType="1"/>
            </p:cNvSpPr>
            <p:nvPr/>
          </p:nvSpPr>
          <p:spPr bwMode="auto">
            <a:xfrm flipV="1">
              <a:off x="4430713" y="2921000"/>
              <a:ext cx="1587" cy="393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1" name="Line 79"/>
            <p:cNvSpPr>
              <a:spLocks noChangeShapeType="1"/>
            </p:cNvSpPr>
            <p:nvPr/>
          </p:nvSpPr>
          <p:spPr bwMode="auto">
            <a:xfrm flipH="1" flipV="1">
              <a:off x="5232400" y="2903538"/>
              <a:ext cx="1588" cy="411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2" name="Line 80"/>
            <p:cNvSpPr>
              <a:spLocks noChangeShapeType="1"/>
            </p:cNvSpPr>
            <p:nvPr/>
          </p:nvSpPr>
          <p:spPr bwMode="auto">
            <a:xfrm flipV="1">
              <a:off x="6062663" y="2905125"/>
              <a:ext cx="0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3" name="Line 81"/>
            <p:cNvSpPr>
              <a:spLocks noChangeShapeType="1"/>
            </p:cNvSpPr>
            <p:nvPr/>
          </p:nvSpPr>
          <p:spPr bwMode="auto">
            <a:xfrm flipH="1" flipV="1">
              <a:off x="6902450" y="2906713"/>
              <a:ext cx="3175" cy="4079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4" name="Line 82"/>
            <p:cNvSpPr>
              <a:spLocks noChangeShapeType="1"/>
            </p:cNvSpPr>
            <p:nvPr/>
          </p:nvSpPr>
          <p:spPr bwMode="auto">
            <a:xfrm flipV="1">
              <a:off x="7497763" y="2913063"/>
              <a:ext cx="4762" cy="3952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5" name="Line 83"/>
            <p:cNvSpPr>
              <a:spLocks noChangeShapeType="1"/>
            </p:cNvSpPr>
            <p:nvPr/>
          </p:nvSpPr>
          <p:spPr bwMode="auto">
            <a:xfrm flipV="1">
              <a:off x="6410325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6" name="Line 84"/>
            <p:cNvSpPr>
              <a:spLocks noChangeShapeType="1"/>
            </p:cNvSpPr>
            <p:nvPr/>
          </p:nvSpPr>
          <p:spPr bwMode="auto">
            <a:xfrm flipV="1">
              <a:off x="7219950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7" name="Line 85"/>
            <p:cNvSpPr>
              <a:spLocks noChangeShapeType="1"/>
            </p:cNvSpPr>
            <p:nvPr/>
          </p:nvSpPr>
          <p:spPr bwMode="auto">
            <a:xfrm flipV="1">
              <a:off x="5632450" y="381952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8" name="Line 86"/>
            <p:cNvSpPr>
              <a:spLocks noChangeShapeType="1"/>
            </p:cNvSpPr>
            <p:nvPr/>
          </p:nvSpPr>
          <p:spPr bwMode="auto">
            <a:xfrm flipH="1" flipV="1">
              <a:off x="1447800" y="2911475"/>
              <a:ext cx="1588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59" name="Line 87"/>
            <p:cNvSpPr>
              <a:spLocks noChangeShapeType="1"/>
            </p:cNvSpPr>
            <p:nvPr/>
          </p:nvSpPr>
          <p:spPr bwMode="auto">
            <a:xfrm flipV="1">
              <a:off x="2705100" y="2913063"/>
              <a:ext cx="0" cy="4016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60" name="Line 88"/>
            <p:cNvSpPr>
              <a:spLocks noChangeShapeType="1"/>
            </p:cNvSpPr>
            <p:nvPr/>
          </p:nvSpPr>
          <p:spPr bwMode="auto">
            <a:xfrm flipV="1">
              <a:off x="7794625" y="3530600"/>
              <a:ext cx="35877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61" name="Line 89"/>
            <p:cNvSpPr>
              <a:spLocks noChangeShapeType="1"/>
            </p:cNvSpPr>
            <p:nvPr/>
          </p:nvSpPr>
          <p:spPr bwMode="auto">
            <a:xfrm flipH="1" flipV="1">
              <a:off x="735013" y="2911475"/>
              <a:ext cx="1587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62" name="Text Box 90"/>
            <p:cNvSpPr txBox="1">
              <a:spLocks noChangeArrowheads="1"/>
            </p:cNvSpPr>
            <p:nvPr/>
          </p:nvSpPr>
          <p:spPr bwMode="auto">
            <a:xfrm>
              <a:off x="8139113" y="4373563"/>
              <a:ext cx="936625" cy="365125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Timing System </a:t>
              </a:r>
            </a:p>
            <a:p>
              <a:pPr algn="ctr"/>
              <a:r>
                <a:rPr lang="en-GB" sz="900"/>
                <a:t>(Post Mortem)</a:t>
              </a:r>
            </a:p>
          </p:txBody>
        </p:sp>
        <p:cxnSp>
          <p:nvCxnSpPr>
            <p:cNvPr id="489563" name="AutoShape 91"/>
            <p:cNvCxnSpPr>
              <a:cxnSpLocks noChangeShapeType="1"/>
            </p:cNvCxnSpPr>
            <p:nvPr/>
          </p:nvCxnSpPr>
          <p:spPr bwMode="auto">
            <a:xfrm rot="10800000">
              <a:off x="7924800" y="3984625"/>
              <a:ext cx="211138" cy="57943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89564" name="Line 92"/>
            <p:cNvSpPr>
              <a:spLocks noChangeShapeType="1"/>
            </p:cNvSpPr>
            <p:nvPr/>
          </p:nvSpPr>
          <p:spPr bwMode="auto">
            <a:xfrm flipV="1">
              <a:off x="7794625" y="3386138"/>
              <a:ext cx="360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67" name="Text Box 95"/>
            <p:cNvSpPr txBox="1">
              <a:spLocks noChangeArrowheads="1"/>
            </p:cNvSpPr>
            <p:nvPr/>
          </p:nvSpPr>
          <p:spPr bwMode="auto">
            <a:xfrm>
              <a:off x="1895475" y="2378075"/>
              <a:ext cx="392113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endParaRPr lang="en-GB" sz="1000" b="1"/>
            </a:p>
            <a:p>
              <a:pPr algn="ctr"/>
              <a:r>
                <a:rPr lang="en-GB" sz="1000" b="1"/>
                <a:t>LSA</a:t>
              </a:r>
            </a:p>
            <a:p>
              <a:pPr algn="ctr"/>
              <a:endParaRPr lang="en-GB" sz="1000" b="1"/>
            </a:p>
          </p:txBody>
        </p:sp>
        <p:sp>
          <p:nvSpPr>
            <p:cNvPr id="489568" name="Line 96"/>
            <p:cNvSpPr>
              <a:spLocks noChangeShapeType="1"/>
            </p:cNvSpPr>
            <p:nvPr/>
          </p:nvSpPr>
          <p:spPr bwMode="auto">
            <a:xfrm flipV="1">
              <a:off x="2071688" y="2911475"/>
              <a:ext cx="0" cy="407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79" name="Rectangle 107"/>
            <p:cNvSpPr>
              <a:spLocks noChangeArrowheads="1"/>
            </p:cNvSpPr>
            <p:nvPr/>
          </p:nvSpPr>
          <p:spPr bwMode="auto">
            <a:xfrm>
              <a:off x="7840663" y="4195763"/>
              <a:ext cx="179387" cy="18891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9580" name="Text Box 108"/>
            <p:cNvSpPr txBox="1">
              <a:spLocks noChangeArrowheads="1"/>
            </p:cNvSpPr>
            <p:nvPr/>
          </p:nvSpPr>
          <p:spPr bwMode="auto">
            <a:xfrm>
              <a:off x="1152525" y="1343025"/>
              <a:ext cx="757238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LHC</a:t>
              </a:r>
            </a:p>
            <a:p>
              <a:pPr algn="ctr"/>
              <a:r>
                <a:rPr lang="en-GB" sz="1000"/>
                <a:t>Devices</a:t>
              </a:r>
            </a:p>
            <a:p>
              <a:pPr algn="ctr"/>
              <a:endParaRPr lang="en-GB" sz="1000"/>
            </a:p>
          </p:txBody>
        </p:sp>
        <p:sp>
          <p:nvSpPr>
            <p:cNvPr id="489581" name="Text Box 109"/>
            <p:cNvSpPr txBox="1">
              <a:spLocks noChangeArrowheads="1"/>
            </p:cNvSpPr>
            <p:nvPr/>
          </p:nvSpPr>
          <p:spPr bwMode="auto">
            <a:xfrm>
              <a:off x="1220788" y="1273175"/>
              <a:ext cx="757237" cy="5334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/>
                <a:t>LHC</a:t>
              </a:r>
            </a:p>
            <a:p>
              <a:pPr algn="ctr"/>
              <a:r>
                <a:rPr lang="en-GB" sz="1000"/>
                <a:t>Devices</a:t>
              </a:r>
            </a:p>
            <a:p>
              <a:pPr algn="ctr"/>
              <a:endParaRPr lang="en-GB" sz="1000"/>
            </a:p>
          </p:txBody>
        </p:sp>
        <p:sp>
          <p:nvSpPr>
            <p:cNvPr id="489582" name="Line 110"/>
            <p:cNvSpPr>
              <a:spLocks noChangeShapeType="1"/>
            </p:cNvSpPr>
            <p:nvPr/>
          </p:nvSpPr>
          <p:spPr bwMode="auto">
            <a:xfrm flipH="1">
              <a:off x="382588" y="3544888"/>
              <a:ext cx="144462" cy="1587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83" name="Line 111"/>
            <p:cNvSpPr>
              <a:spLocks noChangeShapeType="1"/>
            </p:cNvSpPr>
            <p:nvPr/>
          </p:nvSpPr>
          <p:spPr bwMode="auto">
            <a:xfrm flipH="1" flipV="1">
              <a:off x="376238" y="2176463"/>
              <a:ext cx="0" cy="137160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584" name="Text Box 112"/>
            <p:cNvSpPr txBox="1">
              <a:spLocks noChangeArrowheads="1"/>
            </p:cNvSpPr>
            <p:nvPr/>
          </p:nvSpPr>
          <p:spPr bwMode="auto">
            <a:xfrm rot="16200000">
              <a:off x="-46831" y="1651794"/>
              <a:ext cx="852488" cy="2286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000" b="1"/>
                <a:t>Timing</a:t>
              </a:r>
            </a:p>
          </p:txBody>
        </p:sp>
        <p:sp>
          <p:nvSpPr>
            <p:cNvPr id="489585" name="Text Box 113"/>
            <p:cNvSpPr txBox="1">
              <a:spLocks noChangeArrowheads="1"/>
            </p:cNvSpPr>
            <p:nvPr/>
          </p:nvSpPr>
          <p:spPr bwMode="auto">
            <a:xfrm>
              <a:off x="546100" y="3357563"/>
              <a:ext cx="652463" cy="409575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3270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652463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979488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304925" defTabSz="652463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17621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2193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26765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133725" defTabSz="6524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900" b="1">
                  <a:solidFill>
                    <a:schemeClr val="accent2"/>
                  </a:solidFill>
                </a:rPr>
                <a:t>Safe</a:t>
              </a:r>
            </a:p>
            <a:p>
              <a:r>
                <a:rPr lang="en-GB" sz="900" b="1">
                  <a:solidFill>
                    <a:schemeClr val="accent2"/>
                  </a:solidFill>
                </a:rPr>
                <a:t>Beam</a:t>
              </a:r>
            </a:p>
            <a:p>
              <a:r>
                <a:rPr lang="en-GB" sz="900" b="1">
                  <a:solidFill>
                    <a:schemeClr val="accent2"/>
                  </a:solidFill>
                </a:rPr>
                <a:t>Flag</a:t>
              </a:r>
            </a:p>
          </p:txBody>
        </p:sp>
        <p:pic>
          <p:nvPicPr>
            <p:cNvPr id="489591" name="Picture 119" descr="cibud_p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1138" y="3306763"/>
              <a:ext cx="1000125" cy="528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9592" name="Picture 120" descr="cibud_p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9200" y="3302000"/>
              <a:ext cx="1000125" cy="528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9593" name="Picture 121" descr="cibud_p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8213" y="3303588"/>
              <a:ext cx="1000125" cy="528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9594" name="Picture 122" descr="cibud_p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6275" y="3306763"/>
              <a:ext cx="1000125" cy="528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9600" name="Group 128"/>
            <p:cNvGrpSpPr>
              <a:grpSpLocks/>
            </p:cNvGrpSpPr>
            <p:nvPr/>
          </p:nvGrpSpPr>
          <p:grpSpPr bwMode="auto">
            <a:xfrm>
              <a:off x="1054100" y="3302003"/>
              <a:ext cx="1712913" cy="573088"/>
              <a:chOff x="664" y="2080"/>
              <a:chExt cx="1079" cy="361"/>
            </a:xfrm>
          </p:grpSpPr>
          <p:pic>
            <p:nvPicPr>
              <p:cNvPr id="489589" name="Picture 117" descr="cibud_p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4" y="2080"/>
                <a:ext cx="630" cy="3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9598" name="Group 126"/>
              <p:cNvGrpSpPr>
                <a:grpSpLocks/>
              </p:cNvGrpSpPr>
              <p:nvPr/>
            </p:nvGrpSpPr>
            <p:grpSpPr bwMode="auto">
              <a:xfrm>
                <a:off x="1007" y="2082"/>
                <a:ext cx="736" cy="359"/>
                <a:chOff x="1007" y="2082"/>
                <a:chExt cx="736" cy="359"/>
              </a:xfrm>
            </p:grpSpPr>
            <p:pic>
              <p:nvPicPr>
                <p:cNvPr id="489590" name="Picture 118" descr="cibud_p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3" y="2082"/>
                  <a:ext cx="630" cy="3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89596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1007" y="2247"/>
                  <a:ext cx="468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 lIns="91435" tIns="45718" rIns="91435" bIns="45718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400" b="1" dirty="0">
                      <a:solidFill>
                        <a:schemeClr val="tx1"/>
                      </a:solidFill>
                    </a:rPr>
                    <a:t>CIBU</a:t>
                  </a:r>
                </a:p>
              </p:txBody>
            </p:sp>
          </p:grpSp>
        </p:grpSp>
        <p:grpSp>
          <p:nvGrpSpPr>
            <p:cNvPr id="489599" name="Group 127"/>
            <p:cNvGrpSpPr>
              <a:grpSpLocks/>
            </p:cNvGrpSpPr>
            <p:nvPr/>
          </p:nvGrpSpPr>
          <p:grpSpPr bwMode="auto">
            <a:xfrm>
              <a:off x="6769100" y="3287711"/>
              <a:ext cx="1000125" cy="600074"/>
              <a:chOff x="4264" y="2071"/>
              <a:chExt cx="630" cy="378"/>
            </a:xfrm>
          </p:grpSpPr>
          <p:pic>
            <p:nvPicPr>
              <p:cNvPr id="489595" name="Picture 123" descr="cibud_p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4" y="2071"/>
                <a:ext cx="630" cy="3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9597" name="Text Box 125"/>
              <p:cNvSpPr txBox="1">
                <a:spLocks noChangeArrowheads="1"/>
              </p:cNvSpPr>
              <p:nvPr/>
            </p:nvSpPr>
            <p:spPr bwMode="auto">
              <a:xfrm>
                <a:off x="4270" y="2255"/>
                <a:ext cx="493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lIns="91435" tIns="45718" rIns="91435" bIns="45718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CIBU</a:t>
                </a:r>
              </a:p>
            </p:txBody>
          </p:sp>
        </p:grpSp>
        <p:sp>
          <p:nvSpPr>
            <p:cNvPr id="489601" name="Line 129"/>
            <p:cNvSpPr>
              <a:spLocks noChangeShapeType="1"/>
            </p:cNvSpPr>
            <p:nvPr/>
          </p:nvSpPr>
          <p:spPr bwMode="auto">
            <a:xfrm>
              <a:off x="7929563" y="4213225"/>
              <a:ext cx="0" cy="38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9602" name="Line 130"/>
            <p:cNvSpPr>
              <a:spLocks noChangeShapeType="1"/>
            </p:cNvSpPr>
            <p:nvPr/>
          </p:nvSpPr>
          <p:spPr bwMode="auto">
            <a:xfrm>
              <a:off x="7924800" y="4318000"/>
              <a:ext cx="0" cy="53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89603" name="Line 131"/>
            <p:cNvSpPr>
              <a:spLocks noChangeShapeType="1"/>
            </p:cNvSpPr>
            <p:nvPr/>
          </p:nvSpPr>
          <p:spPr bwMode="auto">
            <a:xfrm>
              <a:off x="7927975" y="4249738"/>
              <a:ext cx="26988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51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12" y="290058"/>
            <a:ext cx="9053288" cy="523220"/>
          </a:xfrm>
        </p:spPr>
        <p:txBody>
          <a:bodyPr/>
          <a:lstStyle/>
          <a:p>
            <a:r>
              <a:rPr lang="en-GB" altLang="en-US" dirty="0"/>
              <a:t>V</a:t>
            </a:r>
            <a:r>
              <a:rPr lang="en-GB" altLang="en-US" dirty="0" smtClean="0"/>
              <a:t>ery low contribution to overall LHC operation unavailability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9783671">
            <a:off x="336926" y="3433859"/>
            <a:ext cx="2747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Courtesy Chris </a:t>
            </a:r>
            <a:r>
              <a:rPr lang="en-US" sz="1400" b="1" dirty="0"/>
              <a:t>RODERICK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64565" y="1056561"/>
            <a:ext cx="7990673" cy="5539042"/>
            <a:chOff x="764565" y="1056561"/>
            <a:chExt cx="7990673" cy="5539042"/>
          </a:xfrm>
        </p:grpSpPr>
        <p:grpSp>
          <p:nvGrpSpPr>
            <p:cNvPr id="8" name="Group 7"/>
            <p:cNvGrpSpPr/>
            <p:nvPr/>
          </p:nvGrpSpPr>
          <p:grpSpPr>
            <a:xfrm>
              <a:off x="764565" y="1056561"/>
              <a:ext cx="7990673" cy="5539042"/>
              <a:chOff x="751606" y="978813"/>
              <a:chExt cx="7990673" cy="5539042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b="3260"/>
              <a:stretch/>
            </p:blipFill>
            <p:spPr>
              <a:xfrm>
                <a:off x="751606" y="978813"/>
                <a:ext cx="7990673" cy="5539042"/>
              </a:xfrm>
              <a:prstGeom prst="rect">
                <a:avLst/>
              </a:prstGeom>
            </p:spPr>
          </p:pic>
          <p:sp>
            <p:nvSpPr>
              <p:cNvPr id="6" name="Down Arrow 5"/>
              <p:cNvSpPr/>
              <p:nvPr/>
            </p:nvSpPr>
            <p:spPr bwMode="auto">
              <a:xfrm>
                <a:off x="7567895" y="4988813"/>
                <a:ext cx="479473" cy="1049595"/>
              </a:xfrm>
              <a:prstGeom prst="downArrow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248283" y="4016968"/>
                <a:ext cx="294163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/>
                  <a:t>   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sz="1400" u="sng" dirty="0" smtClean="0">
                    <a:solidFill>
                      <a:srgbClr val="0000FF"/>
                    </a:solidFill>
                  </a:rPr>
                  <a:t>Machine Protection system =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pPr algn="r"/>
                <a:r>
                  <a:rPr lang="en-US" sz="1400" b="1" dirty="0" smtClean="0">
                    <a:solidFill>
                      <a:srgbClr val="0000FF"/>
                    </a:solidFill>
                  </a:rPr>
                  <a:t>Beam Interlock System</a:t>
                </a:r>
              </a:p>
              <a:p>
                <a:pPr algn="r"/>
                <a:r>
                  <a:rPr lang="en-US" sz="1400" dirty="0" smtClean="0">
                    <a:solidFill>
                      <a:srgbClr val="0000FF"/>
                    </a:solidFill>
                  </a:rPr>
                  <a:t>+ Powering Interlocks</a:t>
                </a:r>
              </a:p>
              <a:p>
                <a:pPr algn="r"/>
                <a:r>
                  <a:rPr lang="en-US" sz="1400" dirty="0" smtClean="0">
                    <a:solidFill>
                      <a:srgbClr val="0000FF"/>
                    </a:solidFill>
                  </a:rPr>
                  <a:t>+  Warm magnets Interlocks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 bwMode="auto">
            <a:xfrm>
              <a:off x="6759388" y="1165412"/>
              <a:ext cx="1990165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0536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4823" y="1039858"/>
            <a:ext cx="909917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Dependable: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By design (SIL3 was used as a guideline) the system must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react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 a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probability of unsafe failure of less than 10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-7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per hour;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abort less than 1% of missions due to internal failure (2 to 4 failures </a:t>
            </a:r>
            <a:r>
              <a:rPr lang="en-GB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year)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2532546"/>
            <a:ext cx="90991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Simple</a:t>
            </a:r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On purpose, its just a “Go / No Go” system together with an ‟ AND‟ function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and no more !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For a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protection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system: the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Simplest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is always the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Best </a:t>
            </a:r>
            <a:endParaRPr lang="en-GB" sz="18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System Performance (I)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823" y="3689908"/>
            <a:ext cx="8964707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“Flexible”: 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since half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of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User Permit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signals could be remotely masked by an Operator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(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the other half, i.e. the critical ones, can be never masked)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Condition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= “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Safe Beam Flag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” state; </a:t>
            </a:r>
            <a:endParaRPr lang="en-GB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If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FALSE =&gt; masks are no longer taken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into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account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For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LHC, “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Safe Beam Flag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” is derived from beam intensity and energy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806197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823" y="1171892"/>
            <a:ext cx="90991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Safety process by Hardware: 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Functionality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into 2 redundant matrices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VHDL code written by different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engineers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following same specification </a:t>
            </a:r>
            <a:endParaRPr lang="en-GB" sz="1800" dirty="0"/>
          </a:p>
        </p:txBody>
      </p:sp>
      <p:sp>
        <p:nvSpPr>
          <p:cNvPr id="6" name="Rectangle 5"/>
          <p:cNvSpPr/>
          <p:nvPr/>
        </p:nvSpPr>
        <p:spPr>
          <a:xfrm>
            <a:off x="44823" y="2506695"/>
            <a:ext cx="909917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Critical versus Non-Critical: </a:t>
            </a: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At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conception level, monitoring elements are separated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from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the 2 redundant safety channels </a:t>
            </a: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426" y="3367318"/>
            <a:ext cx="6453321" cy="207425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System Performance (II)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775" y="544157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Fast</a:t>
            </a:r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few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μS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from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User Permit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change to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</a:rPr>
              <a:t>Local Beam Permit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change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992361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1229971"/>
            <a:ext cx="9045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 Online Test Coverage: 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easily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from end-to end in a safe manner </a:t>
            </a:r>
            <a:endParaRPr lang="en-GB" sz="18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 recovered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“good as new” 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282" y="627069"/>
            <a:ext cx="2910167" cy="18542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531637"/>
            <a:ext cx="60870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00"/>
                </a:solidFill>
                <a:latin typeface="Arial" panose="020B0604020202020204" pitchFamily="34" charset="0"/>
              </a:rPr>
              <a:t>“Monitorable”: </a:t>
            </a:r>
            <a:endParaRPr lang="en-GB" sz="18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any Input/output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changes are logged into </a:t>
            </a:r>
            <a:endParaRPr lang="en-GB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an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History Buffer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precise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time stamping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	(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UTC time with 1μS accuracy) </a:t>
            </a:r>
            <a:endParaRPr lang="en-GB" sz="1800" dirty="0"/>
          </a:p>
        </p:txBody>
      </p:sp>
      <p:sp>
        <p:nvSpPr>
          <p:cNvPr id="7" name="Rectangle 6"/>
          <p:cNvSpPr/>
          <p:nvPr/>
        </p:nvSpPr>
        <p:spPr>
          <a:xfrm>
            <a:off x="89646" y="4878250"/>
            <a:ext cx="887169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Reliable: 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whole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design studied using Military and Failure Modes Handbooks 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	Results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from LHC analysis are: </a:t>
            </a:r>
            <a:endParaRPr lang="en-GB" sz="1800" dirty="0"/>
          </a:p>
        </p:txBody>
      </p:sp>
      <p:sp>
        <p:nvSpPr>
          <p:cNvPr id="8" name="Rectangle 7"/>
          <p:cNvSpPr/>
          <p:nvPr/>
        </p:nvSpPr>
        <p:spPr>
          <a:xfrm>
            <a:off x="4150429" y="5762689"/>
            <a:ext cx="4894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P (false beam dump) per hour = 9.1 x 10</a:t>
            </a:r>
            <a:r>
              <a:rPr lang="en-GB" sz="1800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-4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P (missed beam dump) per hour = 3.3 x 10</a:t>
            </a:r>
            <a:r>
              <a:rPr lang="en-GB" sz="1800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-9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GB" sz="18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System Performance (III)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376" y="2574689"/>
            <a:ext cx="3188073" cy="250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497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38" y="13059"/>
            <a:ext cx="8759961" cy="1077218"/>
          </a:xfrm>
        </p:spPr>
        <p:txBody>
          <a:bodyPr/>
          <a:lstStyle/>
          <a:p>
            <a:pPr algn="ctr"/>
            <a:r>
              <a:rPr lang="en-GB" altLang="en-US" sz="3200" dirty="0" smtClean="0"/>
              <a:t>Beam Interlock System : </a:t>
            </a:r>
            <a:br>
              <a:rPr lang="en-GB" altLang="en-US" sz="3200" dirty="0" smtClean="0"/>
            </a:br>
            <a:r>
              <a:rPr lang="en-GB" altLang="en-US" sz="3200" dirty="0"/>
              <a:t>B</a:t>
            </a:r>
            <a:r>
              <a:rPr lang="en-GB" altLang="en-US" sz="3200" dirty="0" smtClean="0"/>
              <a:t>ackbone of the LHC </a:t>
            </a:r>
            <a:r>
              <a:rPr lang="en-GB" altLang="en-US" sz="3200" dirty="0"/>
              <a:t>Machine Protection</a:t>
            </a:r>
            <a:endParaRPr lang="en-US" sz="3200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3843073" y="2838174"/>
            <a:ext cx="1429143" cy="9429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BIS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5992183" y="2953504"/>
            <a:ext cx="1237129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LBDS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074607" y="2953504"/>
            <a:ext cx="1237129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Kicker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060743" y="4711046"/>
            <a:ext cx="966006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PIC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643409" y="4181378"/>
            <a:ext cx="973577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3800672" y="1446813"/>
            <a:ext cx="1529207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BLM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032024" y="1837506"/>
            <a:ext cx="1529207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Collimation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5272216" y="4181377"/>
            <a:ext cx="973577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FMCM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18206" y="5341728"/>
            <a:ext cx="3525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Other elements: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BLM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: Beam Loss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Monitors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Collimation system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FBCM: Fast Beam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Monitors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LBDS: LHC Beam Dumping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5780694" y="1900502"/>
            <a:ext cx="1055531" cy="67235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FBCM</a:t>
            </a:r>
            <a:endParaRPr kumimoji="0" lang="en-GB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>
            <a:stCxn id="8" idx="2"/>
            <a:endCxn id="3" idx="0"/>
          </p:cNvCxnSpPr>
          <p:nvPr/>
        </p:nvCxnSpPr>
        <p:spPr bwMode="auto">
          <a:xfrm flipH="1">
            <a:off x="4557645" y="2119166"/>
            <a:ext cx="7631" cy="719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6" idx="0"/>
            <a:endCxn id="3" idx="2"/>
          </p:cNvCxnSpPr>
          <p:nvPr/>
        </p:nvCxnSpPr>
        <p:spPr bwMode="auto">
          <a:xfrm flipV="1">
            <a:off x="4543746" y="3781164"/>
            <a:ext cx="13899" cy="9298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3616986" y="3773325"/>
            <a:ext cx="479700" cy="452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4950941" y="3753809"/>
            <a:ext cx="321275" cy="4715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5272216" y="3141351"/>
            <a:ext cx="719967" cy="5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5214551" y="2509859"/>
            <a:ext cx="589002" cy="4436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3544755" y="2509859"/>
            <a:ext cx="398715" cy="3664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>
            <a:stCxn id="3" idx="3"/>
            <a:endCxn id="4" idx="1"/>
          </p:cNvCxnSpPr>
          <p:nvPr/>
        </p:nvCxnSpPr>
        <p:spPr bwMode="auto">
          <a:xfrm flipV="1">
            <a:off x="5272216" y="3289681"/>
            <a:ext cx="719967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3311736" y="3306157"/>
            <a:ext cx="531337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3311736" y="3141351"/>
            <a:ext cx="5313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160638" y="5341728"/>
            <a:ext cx="3525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Interlock Systems: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: Beam Interlock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FMCM : Fast Magnet Current change Monitors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 </a:t>
            </a:r>
            <a:r>
              <a:rPr lang="en-GB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Powering Interlocks Controllers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WIC: Warm magnet Interlocks </a:t>
            </a:r>
            <a:r>
              <a:rPr lang="en-GB" sz="1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Controllers</a:t>
            </a:r>
            <a:endParaRPr lang="en-GB" sz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2234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Operational Tests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ircular Arrow 2"/>
          <p:cNvSpPr/>
          <p:nvPr/>
        </p:nvSpPr>
        <p:spPr bwMode="auto">
          <a:xfrm rot="10800000">
            <a:off x="745783" y="2706199"/>
            <a:ext cx="1530379" cy="1563639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42214"/>
              <a:gd name="adj5" fmla="val 2028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0" y="2207957"/>
            <a:ext cx="2689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verification and integrity checks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1033" y="3034269"/>
            <a:ext cx="2133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Fault Diagnostics and monitoring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185" y="4183303"/>
            <a:ext cx="2133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 Analysis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267" y="1151752"/>
            <a:ext cx="3160020" cy="16802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35481" y="787799"/>
            <a:ext cx="2689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Pre-Operational Checks</a:t>
            </a:r>
            <a:endParaRPr lang="en-GB" sz="16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034" y="2263703"/>
            <a:ext cx="3391415" cy="2633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49287" y="1925149"/>
            <a:ext cx="2494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Checks during Operation</a:t>
            </a:r>
            <a:endParaRPr lang="en-GB" sz="16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034" y="3605427"/>
            <a:ext cx="4173471" cy="28706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70846" y="5471924"/>
            <a:ext cx="1828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Post-Operational </a:t>
            </a:r>
          </a:p>
          <a:p>
            <a:pPr algn="r"/>
            <a:r>
              <a:rPr lang="en-GB" sz="1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Checks</a:t>
            </a:r>
            <a:endParaRPr lang="en-GB" sz="16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 rot="4624617">
            <a:off x="2644961" y="1982618"/>
            <a:ext cx="727014" cy="42463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6200000">
            <a:off x="4354114" y="2423819"/>
            <a:ext cx="405885" cy="155285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7" name="Down Arrow 16"/>
          <p:cNvSpPr/>
          <p:nvPr/>
        </p:nvSpPr>
        <p:spPr bwMode="auto">
          <a:xfrm rot="18472903">
            <a:off x="2954348" y="4083104"/>
            <a:ext cx="405885" cy="155285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17740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Kernel of LHC Post-Mortem Analysis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35" y="1086631"/>
            <a:ext cx="2504002" cy="196416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335" y="1391431"/>
            <a:ext cx="2504002" cy="1964163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35" y="1543831"/>
            <a:ext cx="2504002" cy="196416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212" y="3078756"/>
            <a:ext cx="5457237" cy="3233593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 bwMode="auto">
          <a:xfrm rot="2724954">
            <a:off x="2352969" y="3808565"/>
            <a:ext cx="753999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2724954">
            <a:off x="1488022" y="3674251"/>
            <a:ext cx="753999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2724954">
            <a:off x="1937402" y="3769822"/>
            <a:ext cx="753999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2724954">
            <a:off x="1037255" y="3665107"/>
            <a:ext cx="753999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135" y="1696231"/>
            <a:ext cx="2504002" cy="1964163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3740283" y="1377752"/>
            <a:ext cx="5011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of the Beam Dump source</a:t>
            </a:r>
          </a:p>
          <a:p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Reconstruction of the sequence of events that has led to the beam dump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05" y="4302288"/>
            <a:ext cx="3426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different History Buffers are gathered and analysed by the Post-Mortem system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740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BIS for Linac4 and Booster : the Interlock zones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60300746"/>
              </p:ext>
            </p:ext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171" y="4220716"/>
            <a:ext cx="6470277" cy="156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4385" y="1279050"/>
            <a:ext cx="3970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Linac4 </a:t>
            </a:r>
            <a:r>
              <a:rPr lang="en-US" dirty="0"/>
              <a:t>interlock </a:t>
            </a:r>
            <a:r>
              <a:rPr lang="en-US" dirty="0" smtClean="0"/>
              <a:t>zones 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87631" y="5787050"/>
            <a:ext cx="4519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PS Booster </a:t>
            </a:r>
            <a:r>
              <a:rPr lang="en-US" dirty="0"/>
              <a:t>interlock </a:t>
            </a:r>
            <a:r>
              <a:rPr lang="en-US" dirty="0" smtClean="0"/>
              <a:t>zones :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06251" y="1961443"/>
            <a:ext cx="5968343" cy="1912851"/>
            <a:chOff x="306251" y="1961443"/>
            <a:chExt cx="5968343" cy="1912851"/>
          </a:xfrm>
        </p:grpSpPr>
        <p:grpSp>
          <p:nvGrpSpPr>
            <p:cNvPr id="9" name="Group 8"/>
            <p:cNvGrpSpPr/>
            <p:nvPr/>
          </p:nvGrpSpPr>
          <p:grpSpPr>
            <a:xfrm>
              <a:off x="306251" y="1961443"/>
              <a:ext cx="5968343" cy="1912851"/>
              <a:chOff x="306251" y="1961443"/>
              <a:chExt cx="5968343" cy="1912851"/>
            </a:xfrm>
          </p:grpSpPr>
          <p:pic>
            <p:nvPicPr>
              <p:cNvPr id="11" name="Picture 10"/>
              <p:cNvPicPr>
                <a:picLocks noChangeAspect="1" noChangeArrowheads="1"/>
              </p:cNvPicPr>
              <p:nvPr>
                <p:extLst>
                  <p:ext uri="{D42A27DB-BD31-4B8C-83A1-F6EECF244321}">
                    <p14:modId xmlns:p14="http://schemas.microsoft.com/office/powerpoint/2010/main" val="3573592993"/>
                  </p:ext>
                </p:extLst>
              </p:nvPr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251" y="1961443"/>
                <a:ext cx="5949028" cy="1890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5676900" y="3457575"/>
                <a:ext cx="597694" cy="41671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 bwMode="auto">
            <a:xfrm>
              <a:off x="5484019" y="3253005"/>
              <a:ext cx="264319" cy="32125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1142735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66700" y="1080897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kern="0" dirty="0" smtClean="0"/>
              <a:t>Main constraints: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kern="0" dirty="0" smtClean="0"/>
              <a:t>Multiple ‘interlock zones’ due to several destinations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600" kern="0" dirty="0" smtClean="0"/>
              <a:t>Destinations for Linac4: L4DUMP, LBE, PSB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600" kern="0" dirty="0" smtClean="0"/>
              <a:t>PSB destinations: BDUMP, ISOGPS, ISOHRS, PS</a:t>
            </a:r>
          </a:p>
          <a:p>
            <a:pPr marL="800100" lvl="1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kern="0" dirty="0" smtClean="0"/>
              <a:t>PSB is the (timing) master of Linac4</a:t>
            </a:r>
          </a:p>
          <a:p>
            <a:pPr marL="1257300" lvl="2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kern="0" dirty="0" err="1" smtClean="0"/>
              <a:t>Maximise</a:t>
            </a:r>
            <a:r>
              <a:rPr lang="en-US" sz="1600" kern="0" dirty="0" smtClean="0"/>
              <a:t> proton delivery via ‘</a:t>
            </a:r>
            <a:r>
              <a:rPr lang="en-US" sz="1600" b="1" kern="0" dirty="0" smtClean="0"/>
              <a:t>External Conditions</a:t>
            </a:r>
            <a:r>
              <a:rPr lang="en-US" sz="1600" kern="0" dirty="0" smtClean="0"/>
              <a:t>’;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600" kern="0" dirty="0" smtClean="0"/>
              <a:t>Beam stoppers and bending magnet rise-time too slow</a:t>
            </a:r>
          </a:p>
          <a:p>
            <a:pPr lvl="2" algn="l"/>
            <a:endParaRPr lang="en-US" sz="1600" kern="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kern="0" dirty="0" smtClean="0">
                <a:ea typeface="Wingdings"/>
              </a:rPr>
              <a:t>PSB and Linac4 interlock systems have been considered together </a:t>
            </a:r>
          </a:p>
          <a:p>
            <a:pPr algn="l"/>
            <a:r>
              <a:rPr lang="en-US" sz="2000" kern="0" dirty="0">
                <a:ea typeface="Wingdings"/>
              </a:rPr>
              <a:t> </a:t>
            </a:r>
            <a:r>
              <a:rPr lang="en-US" sz="2000" kern="0" dirty="0" smtClean="0">
                <a:ea typeface="Wingdings"/>
              </a:rPr>
              <a:t>      </a:t>
            </a:r>
            <a:endParaRPr lang="en-US" sz="2000" kern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BIS for Linac4 and Booster : the design principle (I)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087" y="5290666"/>
            <a:ext cx="8572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Beam Interlock System is not involved in personnel safety !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025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BIS for Linac4 and Booster : the design principle (II)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6700" y="1515035"/>
            <a:ext cx="8677275" cy="491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kern="0" dirty="0" smtClean="0"/>
              <a:t>Three main components:</a:t>
            </a:r>
          </a:p>
          <a:p>
            <a:pPr marL="850392" lvl="1" indent="-457200" algn="l">
              <a:buFont typeface="+mj-lt"/>
              <a:buAutoNum type="arabicPeriod"/>
            </a:pPr>
            <a:r>
              <a:rPr lang="en-US" kern="0" dirty="0" smtClean="0">
                <a:solidFill>
                  <a:schemeClr val="tx2"/>
                </a:solidFill>
              </a:rPr>
              <a:t>Hardware interlock system (BIS)</a:t>
            </a:r>
            <a:r>
              <a:rPr lang="en-US" kern="0" dirty="0" smtClean="0"/>
              <a:t>: reliable, fast</a:t>
            </a:r>
          </a:p>
          <a:p>
            <a:pPr marL="1124712" lvl="2" indent="-457200" algn="l"/>
            <a:r>
              <a:rPr lang="en-US" sz="1600" kern="0" dirty="0" smtClean="0"/>
              <a:t>For fast reaction times</a:t>
            </a:r>
          </a:p>
          <a:p>
            <a:pPr marL="1124712" lvl="2" indent="-457200" algn="l"/>
            <a:r>
              <a:rPr lang="en-US" sz="1600" kern="0" dirty="0" smtClean="0"/>
              <a:t>If considered useful to avoid machine activation</a:t>
            </a:r>
          </a:p>
          <a:p>
            <a:pPr marL="1124712" lvl="2" indent="-457200" algn="l"/>
            <a:endParaRPr lang="en-US" sz="1600" kern="0" dirty="0" smtClean="0"/>
          </a:p>
          <a:p>
            <a:pPr marL="850392" lvl="1" indent="-457200" algn="l">
              <a:buFont typeface="+mj-lt"/>
              <a:buAutoNum type="arabicPeriod"/>
            </a:pPr>
            <a:r>
              <a:rPr lang="en-US" kern="0" dirty="0" smtClean="0">
                <a:solidFill>
                  <a:srgbClr val="04617B"/>
                </a:solidFill>
              </a:rPr>
              <a:t>Software interlock system (SIS)</a:t>
            </a:r>
            <a:r>
              <a:rPr lang="en-US" kern="0" dirty="0" smtClean="0"/>
              <a:t>: flexible</a:t>
            </a:r>
          </a:p>
          <a:p>
            <a:pPr marL="1124712" lvl="2" indent="-457200" algn="l"/>
            <a:r>
              <a:rPr lang="en-US" sz="1600" kern="0" dirty="0" smtClean="0"/>
              <a:t>For slow-changing parameters</a:t>
            </a:r>
          </a:p>
          <a:p>
            <a:pPr marL="1124712" lvl="2" indent="-457200" algn="l"/>
            <a:r>
              <a:rPr lang="en-US" sz="1600" kern="0" dirty="0" smtClean="0"/>
              <a:t>If some more complex logic needs to be adopted</a:t>
            </a:r>
          </a:p>
          <a:p>
            <a:pPr marL="1124712" lvl="2" indent="-457200" algn="l"/>
            <a:endParaRPr lang="en-US" sz="1600" kern="0" dirty="0" smtClean="0"/>
          </a:p>
          <a:p>
            <a:pPr marL="850392" lvl="1" indent="-457200" algn="l">
              <a:buFont typeface="+mj-lt"/>
              <a:buAutoNum type="arabicPeriod"/>
            </a:pPr>
            <a:r>
              <a:rPr lang="en-US" kern="0" dirty="0" smtClean="0">
                <a:solidFill>
                  <a:srgbClr val="04617B"/>
                </a:solidFill>
              </a:rPr>
              <a:t>External conditions (EC)</a:t>
            </a:r>
            <a:r>
              <a:rPr lang="en-US" kern="0" dirty="0" smtClean="0"/>
              <a:t>: for proton optimization</a:t>
            </a:r>
          </a:p>
          <a:p>
            <a:pPr marL="1124712" lvl="2" indent="-457200" algn="l"/>
            <a:r>
              <a:rPr lang="en-US" sz="1600" kern="0" dirty="0" smtClean="0"/>
              <a:t>Consider user requests</a:t>
            </a:r>
          </a:p>
          <a:p>
            <a:pPr marL="1124712" lvl="2" indent="-457200" algn="l"/>
            <a:r>
              <a:rPr lang="en-US" sz="1600" kern="0" dirty="0" smtClean="0"/>
              <a:t>Method also useful for Booster ring-specific interlocks</a:t>
            </a:r>
          </a:p>
          <a:p>
            <a:pPr marL="850392" lvl="1" indent="-457200" algn="l"/>
            <a:endParaRPr lang="en-US" sz="1600" kern="0" dirty="0" smtClean="0"/>
          </a:p>
        </p:txBody>
      </p:sp>
      <p:sp>
        <p:nvSpPr>
          <p:cNvPr id="2" name="Rectangle 1"/>
          <p:cNvSpPr/>
          <p:nvPr/>
        </p:nvSpPr>
        <p:spPr>
          <a:xfrm>
            <a:off x="98611" y="5477374"/>
            <a:ext cx="9045389" cy="52322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lvl="2"/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“user” 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(+beam destination) is calculated for the current cycle depending on some necessary conditions; </a:t>
            </a:r>
          </a:p>
        </p:txBody>
      </p:sp>
    </p:spTree>
    <p:extLst>
      <p:ext uri="{BB962C8B-B14F-4D97-AF65-F5344CB8AC3E}">
        <p14:creationId xmlns:p14="http://schemas.microsoft.com/office/powerpoint/2010/main" val="5081000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76371" y="1069326"/>
            <a:ext cx="7717248" cy="5742516"/>
            <a:chOff x="623843" y="1051392"/>
            <a:chExt cx="7717248" cy="5742516"/>
          </a:xfrm>
        </p:grpSpPr>
        <p:pic>
          <p:nvPicPr>
            <p:cNvPr id="4" name="Picture 2" descr="\\cern.ch\dfs\Users\p\puccio\Public\Linac4-BIS\L4-BIS_Layout\BIS-Layout (L4 &amp; PSB)_Version08Aug201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03" y="1051392"/>
              <a:ext cx="7656688" cy="5742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>
              <a:off x="623843" y="6452075"/>
              <a:ext cx="6674265" cy="2734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BIS for Linac4 and Booster : the global layout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7497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 the Linac4 layout only : Tree Architecture  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6371" y="1069326"/>
            <a:ext cx="7717248" cy="5742516"/>
            <a:chOff x="623843" y="1051392"/>
            <a:chExt cx="7717248" cy="5742516"/>
          </a:xfrm>
        </p:grpSpPr>
        <p:pic>
          <p:nvPicPr>
            <p:cNvPr id="9" name="Picture 2" descr="\\cern.ch\dfs\Users\p\puccio\Public\Linac4-BIS\L4-BIS_Layout\BIS-Layout (L4 &amp; PSB)_Version08Aug201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03" y="1051392"/>
              <a:ext cx="7656688" cy="5742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623843" y="6452075"/>
              <a:ext cx="6674265" cy="2734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39112" y="1280159"/>
            <a:ext cx="6173736" cy="5368291"/>
            <a:chOff x="2039112" y="1280159"/>
            <a:chExt cx="6173736" cy="5368291"/>
          </a:xfrm>
        </p:grpSpPr>
        <p:sp>
          <p:nvSpPr>
            <p:cNvPr id="2" name="Rectangle 1"/>
            <p:cNvSpPr/>
            <p:nvPr/>
          </p:nvSpPr>
          <p:spPr bwMode="auto">
            <a:xfrm>
              <a:off x="2039112" y="3923179"/>
              <a:ext cx="6173736" cy="2725271"/>
            </a:xfrm>
            <a:prstGeom prst="rect">
              <a:avLst/>
            </a:prstGeom>
            <a:solidFill>
              <a:schemeClr val="bg1">
                <a:lumMod val="95000"/>
                <a:alpha val="8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032504" y="1746505"/>
              <a:ext cx="4180344" cy="2176673"/>
            </a:xfrm>
            <a:prstGeom prst="rect">
              <a:avLst/>
            </a:prstGeom>
            <a:solidFill>
              <a:schemeClr val="bg1">
                <a:lumMod val="95000"/>
                <a:alpha val="8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flipV="1">
              <a:off x="4498848" y="1280159"/>
              <a:ext cx="3692664" cy="466346"/>
            </a:xfrm>
            <a:prstGeom prst="rect">
              <a:avLst/>
            </a:prstGeom>
            <a:solidFill>
              <a:schemeClr val="bg1">
                <a:lumMod val="95000"/>
                <a:alpha val="8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 flipV="1">
              <a:off x="3517392" y="2143436"/>
              <a:ext cx="515112" cy="493787"/>
            </a:xfrm>
            <a:prstGeom prst="rect">
              <a:avLst/>
            </a:prstGeom>
            <a:solidFill>
              <a:schemeClr val="bg1">
                <a:lumMod val="95000"/>
                <a:alpha val="8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flipV="1">
              <a:off x="3767328" y="3028986"/>
              <a:ext cx="265176" cy="894192"/>
            </a:xfrm>
            <a:prstGeom prst="rect">
              <a:avLst/>
            </a:prstGeom>
            <a:solidFill>
              <a:schemeClr val="bg1">
                <a:lumMod val="95000"/>
                <a:alpha val="86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38" y="5388742"/>
            <a:ext cx="3132850" cy="13742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781" y="4145464"/>
            <a:ext cx="3831266" cy="14693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0085" y="1774826"/>
            <a:ext cx="2943506" cy="1254160"/>
          </a:xfrm>
          <a:prstGeom prst="rect">
            <a:avLst/>
          </a:prstGeom>
        </p:spPr>
      </p:pic>
      <p:sp>
        <p:nvSpPr>
          <p:cNvPr id="19" name="Up Arrow 18"/>
          <p:cNvSpPr/>
          <p:nvPr/>
        </p:nvSpPr>
        <p:spPr bwMode="auto">
          <a:xfrm>
            <a:off x="654424" y="4615535"/>
            <a:ext cx="215153" cy="691236"/>
          </a:xfrm>
          <a:prstGeom prst="upArrow">
            <a:avLst/>
          </a:prstGeom>
          <a:solidFill>
            <a:srgbClr val="00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20" name="Left Arrow 19"/>
          <p:cNvSpPr/>
          <p:nvPr/>
        </p:nvSpPr>
        <p:spPr bwMode="auto">
          <a:xfrm>
            <a:off x="2039112" y="4880147"/>
            <a:ext cx="1430669" cy="184912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21" name="Left Arrow 20"/>
          <p:cNvSpPr/>
          <p:nvPr/>
        </p:nvSpPr>
        <p:spPr bwMode="auto">
          <a:xfrm>
            <a:off x="3280688" y="2287708"/>
            <a:ext cx="1430669" cy="167169"/>
          </a:xfrm>
          <a:prstGeom prst="lef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2198" y="3102128"/>
            <a:ext cx="1954652" cy="1231034"/>
          </a:xfrm>
          <a:prstGeom prst="rect">
            <a:avLst/>
          </a:prstGeom>
        </p:spPr>
      </p:pic>
      <p:sp>
        <p:nvSpPr>
          <p:cNvPr id="23" name="Left Arrow 22"/>
          <p:cNvSpPr/>
          <p:nvPr/>
        </p:nvSpPr>
        <p:spPr bwMode="auto">
          <a:xfrm>
            <a:off x="3791008" y="3536144"/>
            <a:ext cx="3251190" cy="83584"/>
          </a:xfrm>
          <a:prstGeom prst="lef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3506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597153" y="6524625"/>
            <a:ext cx="337297" cy="247650"/>
          </a:xfrm>
        </p:spPr>
        <p:txBody>
          <a:bodyPr/>
          <a:lstStyle/>
          <a:p>
            <a:pPr>
              <a:defRPr/>
            </a:pPr>
            <a:fld id="{5D155DAF-C841-4645-89C2-6FC030D19D2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647" y="2317377"/>
            <a:ext cx="4376737" cy="24384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2402541" y="3576918"/>
            <a:ext cx="1255059" cy="16764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Magnet Interlock System for Linac4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381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Warm Magnet </a:t>
            </a:r>
            <a:r>
              <a:rPr lang="en-GB" sz="3200" dirty="0">
                <a:solidFill>
                  <a:srgbClr val="002060"/>
                </a:solidFill>
                <a:latin typeface="Calibri" panose="020F0502020204030204" pitchFamily="34" charset="0"/>
              </a:rPr>
              <a:t>Interlock Controllers : </a:t>
            </a: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quick overview (I)</a:t>
            </a:r>
            <a:endParaRPr lang="en-GB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1736" y="1096632"/>
            <a:ext cx="7705725" cy="12988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sz="20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Standardized </a:t>
            </a:r>
            <a:r>
              <a:rPr lang="en-GB" sz="20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interlock </a:t>
            </a:r>
            <a:r>
              <a:rPr lang="en-GB" sz="2000" kern="0" dirty="0">
                <a:latin typeface="Arial" panose="020B0604020202020204" pitchFamily="34" charset="0"/>
                <a:cs typeface="Arial" panose="020B0604020202020204" pitchFamily="34" charset="0"/>
              </a:rPr>
              <a:t>system for normal conducting magnets </a:t>
            </a:r>
            <a:r>
              <a:rPr lang="en-US" sz="20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0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Programmable Logic Controllers (PLC):</a:t>
            </a:r>
            <a:endParaRPr lang="en-US" sz="2000" kern="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600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Collects inputs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from thermo-switches, </a:t>
            </a: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flow switches and internal PC faults 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16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Permits to </a:t>
            </a:r>
            <a:r>
              <a:rPr lang="en-US" sz="1600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 and beam interlock system</a:t>
            </a:r>
            <a:endParaRPr lang="en-US" sz="1600" kern="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8463" y="2414877"/>
            <a:ext cx="5316703" cy="329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395536" y="2931816"/>
            <a:ext cx="1728193" cy="923006"/>
            <a:chOff x="395536" y="3254547"/>
            <a:chExt cx="1728193" cy="711200"/>
          </a:xfrm>
        </p:grpSpPr>
        <p:grpSp>
          <p:nvGrpSpPr>
            <p:cNvPr id="32" name="Group 74"/>
            <p:cNvGrpSpPr>
              <a:grpSpLocks/>
            </p:cNvGrpSpPr>
            <p:nvPr/>
          </p:nvGrpSpPr>
          <p:grpSpPr bwMode="auto">
            <a:xfrm>
              <a:off x="395536" y="3254547"/>
              <a:ext cx="1216025" cy="711200"/>
              <a:chOff x="4992674" y="2055453"/>
              <a:chExt cx="1216216" cy="711254"/>
            </a:xfrm>
          </p:grpSpPr>
          <p:sp>
            <p:nvSpPr>
              <p:cNvPr id="34" name="AutoShape 32"/>
              <p:cNvSpPr>
                <a:spLocks noChangeArrowheads="1"/>
              </p:cNvSpPr>
              <p:nvPr/>
            </p:nvSpPr>
            <p:spPr bwMode="auto">
              <a:xfrm>
                <a:off x="5068886" y="2119007"/>
                <a:ext cx="1094669" cy="6477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Text Box 33"/>
              <p:cNvSpPr txBox="1">
                <a:spLocks noChangeArrowheads="1"/>
              </p:cNvSpPr>
              <p:nvPr/>
            </p:nvSpPr>
            <p:spPr bwMode="auto">
              <a:xfrm>
                <a:off x="4992674" y="2055453"/>
                <a:ext cx="1216216" cy="419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en-US" sz="1200" b="1" dirty="0" smtClean="0">
                    <a:solidFill>
                      <a:schemeClr val="accent5">
                        <a:lumMod val="10000"/>
                      </a:schemeClr>
                    </a:solidFill>
                    <a:cs typeface="Times New Roman" pitchFamily="18" charset="0"/>
                  </a:rPr>
                  <a:t>Configuration </a:t>
                </a:r>
                <a:r>
                  <a:rPr lang="en-US" sz="1200" b="1" dirty="0">
                    <a:solidFill>
                      <a:schemeClr val="accent5">
                        <a:lumMod val="10000"/>
                      </a:schemeClr>
                    </a:solidFill>
                    <a:cs typeface="Times New Roman" pitchFamily="18" charset="0"/>
                  </a:rPr>
                  <a:t>DB</a:t>
                </a:r>
                <a:endParaRPr lang="en-US" sz="1200" b="1" dirty="0">
                  <a:solidFill>
                    <a:schemeClr val="accent5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 flipV="1">
              <a:off x="1691681" y="3572047"/>
              <a:ext cx="432048" cy="101600"/>
            </a:xfrm>
            <a:prstGeom prst="line">
              <a:avLst/>
            </a:prstGeom>
            <a:noFill/>
            <a:ln w="22225">
              <a:solidFill>
                <a:schemeClr val="accent1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pic>
        <p:nvPicPr>
          <p:cNvPr id="36" name="Picture 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529" y="2816322"/>
            <a:ext cx="575053" cy="43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 descr="\\cern.ch\dfs\Users\z\zerlauth\Desktop\cibus_fro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681" y="3669392"/>
            <a:ext cx="1146421" cy="56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 flipH="1">
            <a:off x="3147646" y="3985500"/>
            <a:ext cx="677008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03102" y="3745679"/>
            <a:ext cx="7793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C000"/>
                </a:solidFill>
              </a:rPr>
              <a:t>Beam Permit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1735" y="5876387"/>
            <a:ext cx="770572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sz="20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 Solution =&gt; deployed from Linac4 up to LHC</a:t>
            </a:r>
            <a:endParaRPr lang="en-US" sz="1600" kern="0" dirty="0">
              <a:solidFill>
                <a:schemeClr val="tx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498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 fontScale="92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Warm Magnet </a:t>
            </a:r>
            <a:r>
              <a:rPr lang="en-GB" sz="3200" dirty="0">
                <a:solidFill>
                  <a:srgbClr val="002060"/>
                </a:solidFill>
                <a:latin typeface="Calibri" panose="020F0502020204030204" pitchFamily="34" charset="0"/>
              </a:rPr>
              <a:t>Interlock Controllers : quick overview </a:t>
            </a:r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(II)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0" descr="WIC-Maghet-Interlock-bo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1" y="5183118"/>
            <a:ext cx="3574677" cy="161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886384" y="4954760"/>
            <a:ext cx="199912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1600" dirty="0" smtClean="0"/>
              <a:t>Remote test feature</a:t>
            </a:r>
            <a:endParaRPr lang="en-GB" sz="1600" dirty="0"/>
          </a:p>
        </p:txBody>
      </p:sp>
      <p:pic>
        <p:nvPicPr>
          <p:cNvPr id="12" name="Picture 2" descr="mbxw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681" y="1039071"/>
            <a:ext cx="1994144" cy="215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Interlock_box_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71" y="3600821"/>
            <a:ext cx="1188332" cy="131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Elmwood_T110_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71" y="2228552"/>
            <a:ext cx="604651" cy="72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6"/>
          <p:cNvCxnSpPr>
            <a:cxnSpLocks noChangeShapeType="1"/>
          </p:cNvCxnSpPr>
          <p:nvPr/>
        </p:nvCxnSpPr>
        <p:spPr bwMode="auto">
          <a:xfrm flipH="1" flipV="1">
            <a:off x="2807291" y="2333827"/>
            <a:ext cx="422092" cy="1471452"/>
          </a:xfrm>
          <a:prstGeom prst="straightConnector1">
            <a:avLst/>
          </a:prstGeom>
          <a:noFill/>
          <a:ln w="28575" algn="ctr">
            <a:solidFill>
              <a:srgbClr val="FFCC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8"/>
          <p:cNvCxnSpPr>
            <a:cxnSpLocks noChangeShapeType="1"/>
          </p:cNvCxnSpPr>
          <p:nvPr/>
        </p:nvCxnSpPr>
        <p:spPr bwMode="auto">
          <a:xfrm flipV="1">
            <a:off x="1235050" y="1685581"/>
            <a:ext cx="1325872" cy="857251"/>
          </a:xfrm>
          <a:prstGeom prst="straightConnector1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47260" y="1274101"/>
            <a:ext cx="29014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 err="1">
                <a:latin typeface="Calibri" pitchFamily="34" charset="0"/>
              </a:rPr>
              <a:t>Thermoswitch</a:t>
            </a: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– </a:t>
            </a:r>
          </a:p>
          <a:p>
            <a:pPr eaLnBrk="1" hangingPunct="1"/>
            <a:r>
              <a:rPr lang="en-US" sz="1400" dirty="0" smtClean="0">
                <a:latin typeface="Calibri" pitchFamily="34" charset="0"/>
              </a:rPr>
              <a:t>ELMWOOD </a:t>
            </a:r>
          </a:p>
          <a:p>
            <a:pPr eaLnBrk="1" hangingPunct="1"/>
            <a:r>
              <a:rPr lang="en-US" sz="1400" dirty="0" smtClean="0">
                <a:latin typeface="Calibri" pitchFamily="34" charset="0"/>
              </a:rPr>
              <a:t>Type </a:t>
            </a:r>
            <a:r>
              <a:rPr lang="en-US" sz="1400" dirty="0">
                <a:latin typeface="Calibri" pitchFamily="34" charset="0"/>
              </a:rPr>
              <a:t>3106 – T117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81532" y="3750257"/>
            <a:ext cx="196602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400" dirty="0" smtClean="0">
                <a:latin typeface="Calibri" pitchFamily="34" charset="0"/>
              </a:rPr>
              <a:t>Magnet </a:t>
            </a:r>
            <a:r>
              <a:rPr lang="en-US" sz="1400" dirty="0">
                <a:latin typeface="Calibri" pitchFamily="34" charset="0"/>
              </a:rPr>
              <a:t>Interlock Box </a:t>
            </a:r>
            <a:endParaRPr lang="en-US" sz="1400" dirty="0" smtClean="0">
              <a:latin typeface="Calibri" pitchFamily="34" charset="0"/>
            </a:endParaRPr>
          </a:p>
          <a:p>
            <a:pPr algn="r" eaLnBrk="1" hangingPunct="1"/>
            <a:r>
              <a:rPr lang="en-US" sz="1400" dirty="0">
                <a:latin typeface="Calibri" pitchFamily="34" charset="0"/>
              </a:rPr>
              <a:t>w</a:t>
            </a:r>
            <a:r>
              <a:rPr lang="en-US" sz="1400" dirty="0" smtClean="0">
                <a:latin typeface="Calibri" pitchFamily="34" charset="0"/>
              </a:rPr>
              <a:t>ith (single) sensor </a:t>
            </a:r>
          </a:p>
          <a:p>
            <a:pPr algn="r" eaLnBrk="1" hangingPunct="1"/>
            <a:r>
              <a:rPr lang="en-US" sz="1400" dirty="0" smtClean="0">
                <a:latin typeface="Calibri" pitchFamily="34" charset="0"/>
              </a:rPr>
              <a:t>connectivity and remote </a:t>
            </a:r>
          </a:p>
          <a:p>
            <a:pPr algn="r" eaLnBrk="1" hangingPunct="1"/>
            <a:r>
              <a:rPr lang="en-US" sz="1400" dirty="0" smtClean="0">
                <a:latin typeface="Calibri" pitchFamily="34" charset="0"/>
              </a:rPr>
              <a:t>test relay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75" y="1839813"/>
            <a:ext cx="2218189" cy="151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60" y="2488318"/>
            <a:ext cx="3250500" cy="165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079723" y="4139686"/>
            <a:ext cx="357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Magnet Interlock SCADA System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3" descr="\\cern.ch\dfs\Users\z\zerlauth\Desktop\cibus_front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9" y="5358412"/>
            <a:ext cx="1754059" cy="86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48545" y="5002798"/>
            <a:ext cx="29014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dirty="0" smtClean="0">
                <a:latin typeface="Calibri" pitchFamily="34" charset="0"/>
              </a:rPr>
              <a:t>Beam Permit towards BIS</a:t>
            </a:r>
          </a:p>
        </p:txBody>
      </p:sp>
    </p:spTree>
    <p:extLst>
      <p:ext uri="{BB962C8B-B14F-4D97-AF65-F5344CB8AC3E}">
        <p14:creationId xmlns:p14="http://schemas.microsoft.com/office/powerpoint/2010/main" val="40149017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38" y="259280"/>
            <a:ext cx="8759961" cy="584775"/>
          </a:xfrm>
        </p:spPr>
        <p:txBody>
          <a:bodyPr/>
          <a:lstStyle/>
          <a:p>
            <a:r>
              <a:rPr lang="en-GB" altLang="en-US" sz="3200" dirty="0" smtClean="0"/>
              <a:t>BIS for LHC rings : the connected systems</a:t>
            </a:r>
            <a:endParaRPr lang="en-US" sz="3200" dirty="0"/>
          </a:p>
        </p:txBody>
      </p:sp>
      <p:sp>
        <p:nvSpPr>
          <p:cNvPr id="113" name="Rectangle 112"/>
          <p:cNvSpPr/>
          <p:nvPr/>
        </p:nvSpPr>
        <p:spPr bwMode="auto">
          <a:xfrm>
            <a:off x="194381" y="6491938"/>
            <a:ext cx="1593923" cy="3660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64553" y="944548"/>
            <a:ext cx="8821737" cy="5927725"/>
            <a:chOff x="254000" y="930275"/>
            <a:chExt cx="8821738" cy="5927725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31813" y="3028950"/>
              <a:ext cx="7121525" cy="515938"/>
            </a:xfrm>
            <a:prstGeom prst="rect">
              <a:avLst/>
            </a:prstGeom>
            <a:solidFill>
              <a:srgbClr val="92CDD2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65291" tIns="0" rIns="65291" bIns="0"/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70000"/>
                </a:lnSpc>
              </a:pPr>
              <a:endParaRPr lang="en-GB" altLang="en-US" sz="800" b="1" dirty="0">
                <a:latin typeface="Calibri" pitchFamily="34" charset="0"/>
              </a:endParaRPr>
            </a:p>
            <a:p>
              <a:pPr algn="ctr"/>
              <a:r>
                <a:rPr lang="en-GB" altLang="en-US" b="1" dirty="0">
                  <a:latin typeface="Calibri" pitchFamily="34" charset="0"/>
                </a:rPr>
                <a:t>Beam Interlock System</a:t>
              </a:r>
            </a:p>
            <a:p>
              <a:pPr>
                <a:lnSpc>
                  <a:spcPct val="70000"/>
                </a:lnSpc>
              </a:pPr>
              <a:endParaRPr lang="en-GB" altLang="en-US" sz="1600" b="1" dirty="0">
                <a:latin typeface="Calibri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63563" y="3948113"/>
              <a:ext cx="893762" cy="654050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 b="1" dirty="0">
                  <a:solidFill>
                    <a:srgbClr val="0000FF"/>
                  </a:solidFill>
                  <a:latin typeface="Calibri" pitchFamily="34" charset="0"/>
                </a:rPr>
                <a:t>PIC</a:t>
              </a:r>
              <a:r>
                <a:rPr lang="en-GB" altLang="en-US" sz="1200" b="1" dirty="0">
                  <a:solidFill>
                    <a:srgbClr val="0000FF"/>
                  </a:solidFill>
                  <a:latin typeface="Calibri" pitchFamily="34" charset="0"/>
                </a:rPr>
                <a:t> essential</a:t>
              </a:r>
            </a:p>
            <a:p>
              <a:r>
                <a:rPr lang="en-GB" altLang="en-US" sz="1200" b="1" dirty="0">
                  <a:solidFill>
                    <a:srgbClr val="0000FF"/>
                  </a:solidFill>
                  <a:latin typeface="Calibri" pitchFamily="34" charset="0"/>
                </a:rPr>
                <a:t>+ auxiliary</a:t>
              </a:r>
            </a:p>
            <a:p>
              <a:r>
                <a:rPr lang="en-GB" altLang="en-US" sz="1200" b="1" dirty="0">
                  <a:solidFill>
                    <a:srgbClr val="0000FF"/>
                  </a:solidFill>
                  <a:latin typeface="Calibri" pitchFamily="34" charset="0"/>
                </a:rPr>
                <a:t>circuits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546225" y="3948113"/>
              <a:ext cx="823913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 b="1" dirty="0">
                <a:latin typeface="Calibri" pitchFamily="34" charset="0"/>
              </a:endParaRPr>
            </a:p>
            <a:p>
              <a:r>
                <a:rPr lang="en-GB" altLang="en-US" sz="1200" b="1" dirty="0">
                  <a:solidFill>
                    <a:srgbClr val="0000FF"/>
                  </a:solidFill>
                  <a:latin typeface="Calibri" pitchFamily="34" charset="0"/>
                </a:rPr>
                <a:t>WIC</a:t>
              </a:r>
            </a:p>
            <a:p>
              <a:endParaRPr lang="en-GB" altLang="en-US" sz="1200" b="1" dirty="0">
                <a:latin typeface="Calibri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4350" y="5614988"/>
              <a:ext cx="771525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 dirty="0">
                  <a:latin typeface="Calibri" pitchFamily="34" charset="0"/>
                </a:rPr>
                <a:t>QPS</a:t>
              </a:r>
            </a:p>
            <a:p>
              <a:r>
                <a:rPr lang="en-GB" altLang="en-US" sz="1200" b="1" dirty="0">
                  <a:latin typeface="Calibri" pitchFamily="34" charset="0"/>
                </a:rPr>
                <a:t>(several 1000)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357313" y="5614988"/>
              <a:ext cx="725487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Power </a:t>
              </a:r>
            </a:p>
            <a:p>
              <a:r>
                <a:rPr lang="en-GB" altLang="en-US" sz="1200" b="1">
                  <a:latin typeface="Calibri" pitchFamily="34" charset="0"/>
                </a:rPr>
                <a:t>Converters</a:t>
              </a:r>
            </a:p>
            <a:p>
              <a:r>
                <a:rPr lang="en-GB" altLang="en-US" sz="1200" b="1">
                  <a:latin typeface="Calibri" pitchFamily="34" charset="0"/>
                </a:rPr>
                <a:t>~1500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179638" y="5614988"/>
              <a:ext cx="419100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AUG</a:t>
              </a:r>
            </a:p>
            <a:p>
              <a:r>
                <a:rPr lang="en-GB" altLang="en-US" sz="1200" b="1">
                  <a:latin typeface="Calibri" pitchFamily="34" charset="0"/>
                </a:rPr>
                <a:t>  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643188" y="5614988"/>
              <a:ext cx="365125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UPS</a:t>
              </a:r>
            </a:p>
            <a:p>
              <a:r>
                <a:rPr lang="en-GB" altLang="en-US" sz="1200" b="1">
                  <a:latin typeface="Calibri" pitchFamily="34" charset="0"/>
                </a:rPr>
                <a:t>  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116138" y="4822825"/>
              <a:ext cx="754062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Power Converters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3860800" y="3975100"/>
              <a:ext cx="1296988" cy="6365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9144" rIns="12853" bIns="9144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 b="1">
                <a:latin typeface="Calibri" pitchFamily="34" charset="0"/>
              </a:endParaRPr>
            </a:p>
            <a:p>
              <a:r>
                <a:rPr lang="en-GB" altLang="en-US" sz="1400" b="1">
                  <a:latin typeface="Calibri" pitchFamily="34" charset="0"/>
                </a:rPr>
                <a:t>BLM</a:t>
              </a:r>
            </a:p>
            <a:p>
              <a:endParaRPr lang="en-GB" altLang="en-US" sz="1400" b="1">
                <a:latin typeface="Calibri" pitchFamily="34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888163" y="3948113"/>
              <a:ext cx="666750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Vacuum</a:t>
              </a:r>
            </a:p>
            <a:p>
              <a:r>
                <a:rPr lang="en-GB" altLang="en-US" sz="1200" b="1">
                  <a:latin typeface="Calibri" pitchFamily="34" charset="0"/>
                </a:rPr>
                <a:t>System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6935788" y="4824413"/>
              <a:ext cx="584200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Vacuum</a:t>
              </a:r>
            </a:p>
            <a:p>
              <a:r>
                <a:rPr lang="en-GB" altLang="en-US" sz="1200">
                  <a:latin typeface="Calibri" pitchFamily="34" charset="0"/>
                </a:rPr>
                <a:t>valves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6194425" y="3948113"/>
              <a:ext cx="512763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Access </a:t>
              </a:r>
            </a:p>
            <a:p>
              <a:r>
                <a:rPr lang="en-GB" altLang="en-US" sz="1200" b="1">
                  <a:latin typeface="Calibri" pitchFamily="34" charset="0"/>
                </a:rPr>
                <a:t>System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330825" y="3965575"/>
              <a:ext cx="646113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 </a:t>
              </a:r>
            </a:p>
            <a:p>
              <a:r>
                <a:rPr lang="en-GB" altLang="en-US" sz="1200" b="1">
                  <a:latin typeface="Calibri" pitchFamily="34" charset="0"/>
                </a:rPr>
                <a:t>BPM in IR6</a:t>
              </a:r>
            </a:p>
          </p:txBody>
        </p:sp>
        <p:cxnSp>
          <p:nvCxnSpPr>
            <p:cNvPr id="19" name="AutoShape 17"/>
            <p:cNvCxnSpPr>
              <a:cxnSpLocks noChangeShapeType="1"/>
              <a:stCxn id="9" idx="0"/>
              <a:endCxn id="45" idx="4"/>
            </p:cNvCxnSpPr>
            <p:nvPr/>
          </p:nvCxnSpPr>
          <p:spPr bwMode="auto">
            <a:xfrm rot="-5400000">
              <a:off x="865188" y="5470525"/>
              <a:ext cx="179388" cy="109537"/>
            </a:xfrm>
            <a:prstGeom prst="bentConnector3">
              <a:avLst>
                <a:gd name="adj1" fmla="val 49556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7602538" y="4824413"/>
              <a:ext cx="666750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Access</a:t>
              </a:r>
            </a:p>
            <a:p>
              <a:r>
                <a:rPr lang="en-GB" altLang="en-US" sz="1200">
                  <a:latin typeface="Calibri" pitchFamily="34" charset="0"/>
                </a:rPr>
                <a:t>Safety</a:t>
              </a:r>
            </a:p>
            <a:p>
              <a:r>
                <a:rPr lang="en-GB" altLang="en-US" sz="1200">
                  <a:latin typeface="Calibri" pitchFamily="34" charset="0"/>
                </a:rPr>
                <a:t>Blocks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8362950" y="4824413"/>
              <a:ext cx="622300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RF Stoppers</a:t>
              </a:r>
            </a:p>
            <a:p>
              <a:r>
                <a:rPr lang="en-GB" altLang="en-US" sz="1200">
                  <a:latin typeface="Calibri" pitchFamily="34" charset="0"/>
                </a:rPr>
                <a:t> </a:t>
              </a:r>
            </a:p>
          </p:txBody>
        </p:sp>
        <p:cxnSp>
          <p:nvCxnSpPr>
            <p:cNvPr id="22" name="AutoShape 20"/>
            <p:cNvCxnSpPr>
              <a:cxnSpLocks noChangeShapeType="1"/>
              <a:stCxn id="11" idx="0"/>
              <a:endCxn id="45" idx="6"/>
            </p:cNvCxnSpPr>
            <p:nvPr/>
          </p:nvCxnSpPr>
          <p:spPr bwMode="auto">
            <a:xfrm rot="5400000" flipH="1">
              <a:off x="1609725" y="4835525"/>
              <a:ext cx="217488" cy="1341438"/>
            </a:xfrm>
            <a:prstGeom prst="bentConnector2">
              <a:avLst/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12" idx="0"/>
              <a:endCxn id="45" idx="6"/>
            </p:cNvCxnSpPr>
            <p:nvPr/>
          </p:nvCxnSpPr>
          <p:spPr bwMode="auto">
            <a:xfrm rot="5400000" flipH="1">
              <a:off x="1828006" y="4617244"/>
              <a:ext cx="217488" cy="1778000"/>
            </a:xfrm>
            <a:prstGeom prst="bentConnector2">
              <a:avLst/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22"/>
            <p:cNvCxnSpPr>
              <a:cxnSpLocks noChangeShapeType="1"/>
              <a:stCxn id="10" idx="0"/>
              <a:endCxn id="45" idx="6"/>
            </p:cNvCxnSpPr>
            <p:nvPr/>
          </p:nvCxnSpPr>
          <p:spPr bwMode="auto">
            <a:xfrm rot="5400000" flipH="1">
              <a:off x="1275556" y="5169694"/>
              <a:ext cx="217488" cy="673100"/>
            </a:xfrm>
            <a:prstGeom prst="bentConnector2">
              <a:avLst/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1411288" y="4822825"/>
              <a:ext cx="652462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Magnets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cxnSp>
          <p:nvCxnSpPr>
            <p:cNvPr id="26" name="AutoShape 24"/>
            <p:cNvCxnSpPr>
              <a:cxnSpLocks noChangeShapeType="1"/>
              <a:stCxn id="25" idx="0"/>
              <a:endCxn id="8" idx="2"/>
            </p:cNvCxnSpPr>
            <p:nvPr/>
          </p:nvCxnSpPr>
          <p:spPr bwMode="auto">
            <a:xfrm rot="-5400000">
              <a:off x="1723231" y="4587082"/>
              <a:ext cx="250825" cy="22066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25"/>
            <p:cNvCxnSpPr>
              <a:cxnSpLocks noChangeShapeType="1"/>
              <a:stCxn id="13" idx="0"/>
              <a:endCxn id="8" idx="2"/>
            </p:cNvCxnSpPr>
            <p:nvPr/>
          </p:nvCxnSpPr>
          <p:spPr bwMode="auto">
            <a:xfrm rot="5400000" flipH="1">
              <a:off x="2101056" y="4429919"/>
              <a:ext cx="250825" cy="53498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26"/>
            <p:cNvCxnSpPr>
              <a:cxnSpLocks noChangeShapeType="1"/>
              <a:stCxn id="16" idx="0"/>
              <a:endCxn id="15" idx="2"/>
            </p:cNvCxnSpPr>
            <p:nvPr/>
          </p:nvCxnSpPr>
          <p:spPr bwMode="auto">
            <a:xfrm rot="16200000" flipV="1">
              <a:off x="7096125" y="4692651"/>
              <a:ext cx="257175" cy="63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27"/>
            <p:cNvCxnSpPr>
              <a:cxnSpLocks noChangeShapeType="1"/>
              <a:stCxn id="20" idx="0"/>
              <a:endCxn id="15" idx="2"/>
            </p:cNvCxnSpPr>
            <p:nvPr/>
          </p:nvCxnSpPr>
          <p:spPr bwMode="auto">
            <a:xfrm rot="16200000" flipV="1">
              <a:off x="7450138" y="4338638"/>
              <a:ext cx="257175" cy="7143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28"/>
            <p:cNvCxnSpPr>
              <a:cxnSpLocks noChangeShapeType="1"/>
              <a:stCxn id="21" idx="0"/>
              <a:endCxn id="15" idx="2"/>
            </p:cNvCxnSpPr>
            <p:nvPr/>
          </p:nvCxnSpPr>
          <p:spPr bwMode="auto">
            <a:xfrm rot="16200000" flipV="1">
              <a:off x="7819231" y="3969545"/>
              <a:ext cx="257175" cy="145256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5402263" y="4822825"/>
              <a:ext cx="668337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Doors</a:t>
              </a:r>
            </a:p>
            <a:p>
              <a:endParaRPr lang="en-GB" altLang="en-US" sz="1200">
                <a:latin typeface="Calibri" pitchFamily="34" charset="0"/>
              </a:endParaRP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121400" y="4822825"/>
              <a:ext cx="668338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EIS</a:t>
              </a:r>
            </a:p>
            <a:p>
              <a:endParaRPr lang="en-GB" altLang="en-US" sz="1200">
                <a:latin typeface="Calibri" pitchFamily="34" charset="0"/>
              </a:endParaRP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  <a:stCxn id="31" idx="0"/>
              <a:endCxn id="17" idx="2"/>
            </p:cNvCxnSpPr>
            <p:nvPr/>
          </p:nvCxnSpPr>
          <p:spPr bwMode="auto">
            <a:xfrm rot="5400000" flipH="1" flipV="1">
              <a:off x="5966619" y="4337844"/>
              <a:ext cx="255587" cy="7143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32"/>
            <p:cNvCxnSpPr>
              <a:cxnSpLocks noChangeShapeType="1"/>
              <a:stCxn id="32" idx="0"/>
              <a:endCxn id="17" idx="2"/>
            </p:cNvCxnSpPr>
            <p:nvPr/>
          </p:nvCxnSpPr>
          <p:spPr bwMode="auto">
            <a:xfrm rot="5400000" flipH="1">
              <a:off x="6326188" y="4692650"/>
              <a:ext cx="255587" cy="4763"/>
            </a:xfrm>
            <a:prstGeom prst="bentConnector3">
              <a:avLst>
                <a:gd name="adj1" fmla="val 4969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8139113" y="2884488"/>
              <a:ext cx="835025" cy="723900"/>
            </a:xfrm>
            <a:prstGeom prst="rect">
              <a:avLst/>
            </a:prstGeom>
            <a:solidFill>
              <a:srgbClr val="DDDDDD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400" b="1">
                  <a:latin typeface="Calibri" pitchFamily="34" charset="0"/>
                </a:rPr>
                <a:t>Beam </a:t>
              </a:r>
            </a:p>
            <a:p>
              <a:r>
                <a:rPr lang="en-GB" altLang="en-US" sz="1400" b="1">
                  <a:latin typeface="Calibri" pitchFamily="34" charset="0"/>
                </a:rPr>
                <a:t>Dumping System  </a:t>
              </a: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2452688" y="3948113"/>
              <a:ext cx="581025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 b="1" dirty="0">
                <a:latin typeface="Calibri" pitchFamily="34" charset="0"/>
              </a:endParaRPr>
            </a:p>
            <a:p>
              <a:r>
                <a:rPr lang="en-GB" altLang="en-US" sz="1200" b="1" dirty="0">
                  <a:solidFill>
                    <a:srgbClr val="0000FF"/>
                  </a:solidFill>
                  <a:latin typeface="Calibri" pitchFamily="34" charset="0"/>
                </a:rPr>
                <a:t>FMCM</a:t>
              </a:r>
            </a:p>
            <a:p>
              <a:r>
                <a:rPr lang="en-GB" altLang="en-US" sz="1200" b="1" dirty="0">
                  <a:latin typeface="Calibri" pitchFamily="34" charset="0"/>
                </a:rPr>
                <a:t>  </a:t>
              </a:r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3095625" y="5614988"/>
              <a:ext cx="365125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Cryo</a:t>
              </a:r>
            </a:p>
            <a:p>
              <a:r>
                <a:rPr lang="en-GB" altLang="en-US" sz="1200" b="1">
                  <a:latin typeface="Calibri" pitchFamily="34" charset="0"/>
                </a:rPr>
                <a:t>OK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cxnSp>
          <p:nvCxnSpPr>
            <p:cNvPr id="38" name="AutoShape 36"/>
            <p:cNvCxnSpPr>
              <a:cxnSpLocks noChangeShapeType="1"/>
              <a:stCxn id="37" idx="0"/>
              <a:endCxn id="45" idx="6"/>
            </p:cNvCxnSpPr>
            <p:nvPr/>
          </p:nvCxnSpPr>
          <p:spPr bwMode="auto">
            <a:xfrm rot="5400000" flipH="1">
              <a:off x="2054225" y="4391025"/>
              <a:ext cx="217488" cy="2230438"/>
            </a:xfrm>
            <a:prstGeom prst="bentConnector2">
              <a:avLst/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0800000">
              <a:off x="7924800" y="3225800"/>
              <a:ext cx="284163" cy="50165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8208963" y="3686175"/>
              <a:ext cx="865187" cy="258763"/>
            </a:xfrm>
            <a:prstGeom prst="rect">
              <a:avLst/>
            </a:prstGeom>
            <a:solidFill>
              <a:srgbClr val="EAEAE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Injection BIS</a:t>
              </a:r>
            </a:p>
          </p:txBody>
        </p:sp>
        <p:sp>
          <p:nvSpPr>
            <p:cNvPr id="41" name="Text Box 39"/>
            <p:cNvSpPr txBox="1">
              <a:spLocks noChangeArrowheads="1"/>
            </p:cNvSpPr>
            <p:nvPr/>
          </p:nvSpPr>
          <p:spPr bwMode="auto">
            <a:xfrm>
              <a:off x="3819525" y="4930775"/>
              <a:ext cx="723900" cy="98901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Monitors</a:t>
              </a:r>
            </a:p>
            <a:p>
              <a:r>
                <a:rPr lang="en-GB" altLang="en-US" sz="1200">
                  <a:latin typeface="Calibri" pitchFamily="34" charset="0"/>
                </a:rPr>
                <a:t>aperture limits</a:t>
              </a:r>
            </a:p>
            <a:p>
              <a:r>
                <a:rPr lang="en-GB" altLang="en-US" sz="1200">
                  <a:latin typeface="Calibri" pitchFamily="34" charset="0"/>
                </a:rPr>
                <a:t>(some 100)</a:t>
              </a:r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4591050" y="4918075"/>
              <a:ext cx="668338" cy="806450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Monitors  in arcs</a:t>
              </a:r>
            </a:p>
            <a:p>
              <a:r>
                <a:rPr lang="en-GB" altLang="en-US" sz="1200">
                  <a:latin typeface="Calibri" pitchFamily="34" charset="0"/>
                </a:rPr>
                <a:t>(several 1000)</a:t>
              </a:r>
            </a:p>
          </p:txBody>
        </p:sp>
        <p:cxnSp>
          <p:nvCxnSpPr>
            <p:cNvPr id="43" name="AutoShape 41"/>
            <p:cNvCxnSpPr>
              <a:cxnSpLocks noChangeShapeType="1"/>
              <a:stCxn id="42" idx="0"/>
            </p:cNvCxnSpPr>
            <p:nvPr/>
          </p:nvCxnSpPr>
          <p:spPr bwMode="auto">
            <a:xfrm rot="16200000" flipV="1">
              <a:off x="4634707" y="4626769"/>
              <a:ext cx="338137" cy="2444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7832725" y="3052763"/>
              <a:ext cx="73025" cy="71437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/>
              <a:endParaRPr lang="en-GB" altLang="en-US" sz="1200">
                <a:solidFill>
                  <a:schemeClr val="bg2"/>
                </a:solidFill>
                <a:latin typeface="Calibri" pitchFamily="34" charset="0"/>
              </a:endParaRPr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971550" y="5359400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/>
              <a:endParaRPr lang="en-GB" altLang="en-US" sz="1200" b="1">
                <a:solidFill>
                  <a:schemeClr val="bg2"/>
                </a:solidFill>
                <a:latin typeface="Calibri" pitchFamily="34" charset="0"/>
              </a:endParaRPr>
            </a:p>
          </p:txBody>
        </p:sp>
        <p:cxnSp>
          <p:nvCxnSpPr>
            <p:cNvPr id="46" name="AutoShape 44"/>
            <p:cNvCxnSpPr>
              <a:cxnSpLocks noChangeShapeType="1"/>
              <a:stCxn id="45" idx="0"/>
              <a:endCxn id="7" idx="2"/>
            </p:cNvCxnSpPr>
            <p:nvPr/>
          </p:nvCxnSpPr>
          <p:spPr bwMode="auto">
            <a:xfrm rot="-5400000">
              <a:off x="631825" y="4979988"/>
              <a:ext cx="757237" cy="1588"/>
            </a:xfrm>
            <a:prstGeom prst="bentConnector3">
              <a:avLst>
                <a:gd name="adj1" fmla="val 49894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2376488" y="2035175"/>
              <a:ext cx="649287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CCC </a:t>
              </a:r>
            </a:p>
            <a:p>
              <a:r>
                <a:rPr lang="en-GB" altLang="en-US" sz="1200" b="1">
                  <a:latin typeface="Calibri" pitchFamily="34" charset="0"/>
                </a:rPr>
                <a:t>Operator Buttons</a:t>
              </a:r>
            </a:p>
          </p:txBody>
        </p:sp>
        <p:sp>
          <p:nvSpPr>
            <p:cNvPr id="48" name="Text Box 46"/>
            <p:cNvSpPr txBox="1">
              <a:spLocks noChangeArrowheads="1"/>
            </p:cNvSpPr>
            <p:nvPr/>
          </p:nvSpPr>
          <p:spPr bwMode="auto">
            <a:xfrm>
              <a:off x="4019550" y="2035175"/>
              <a:ext cx="771525" cy="62071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Transverse Feedback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2112963" y="1069975"/>
              <a:ext cx="925512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Movable Devices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4875213" y="2035175"/>
              <a:ext cx="701675" cy="62071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Beam </a:t>
              </a:r>
            </a:p>
            <a:p>
              <a:r>
                <a:rPr lang="en-GB" altLang="en-US" sz="1200" b="1">
                  <a:latin typeface="Calibri" pitchFamily="34" charset="0"/>
                </a:rPr>
                <a:t>Aperture</a:t>
              </a:r>
            </a:p>
            <a:p>
              <a:r>
                <a:rPr lang="en-GB" altLang="en-US" sz="1200" b="1">
                  <a:latin typeface="Calibri" pitchFamily="34" charset="0"/>
                </a:rPr>
                <a:t> Kickers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479425" y="2035175"/>
              <a:ext cx="536575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 b="1">
                <a:latin typeface="Calibri" pitchFamily="34" charset="0"/>
              </a:endParaRPr>
            </a:p>
            <a:p>
              <a:r>
                <a:rPr lang="en-GB" altLang="en-US" sz="1200" b="1">
                  <a:latin typeface="Calibri" pitchFamily="34" charset="0"/>
                </a:rPr>
                <a:t>SMP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cxnSp>
          <p:nvCxnSpPr>
            <p:cNvPr id="52" name="AutoShape 50"/>
            <p:cNvCxnSpPr>
              <a:cxnSpLocks noChangeShapeType="1"/>
              <a:stCxn id="56" idx="2"/>
              <a:endCxn id="54" idx="0"/>
            </p:cNvCxnSpPr>
            <p:nvPr/>
          </p:nvCxnSpPr>
          <p:spPr bwMode="auto">
            <a:xfrm rot="5400000">
              <a:off x="3838576" y="1381125"/>
              <a:ext cx="341312" cy="966787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AutoShape 51"/>
            <p:cNvCxnSpPr>
              <a:cxnSpLocks noChangeShapeType="1"/>
              <a:stCxn id="49" idx="2"/>
              <a:endCxn id="54" idx="0"/>
            </p:cNvCxnSpPr>
            <p:nvPr/>
          </p:nvCxnSpPr>
          <p:spPr bwMode="auto">
            <a:xfrm rot="16200000" flipH="1">
              <a:off x="2880520" y="1389856"/>
              <a:ext cx="341312" cy="949325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3114675" y="2035175"/>
              <a:ext cx="822325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32646" rIns="0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 b="1">
                <a:latin typeface="Calibri" pitchFamily="34" charset="0"/>
              </a:endParaRPr>
            </a:p>
            <a:p>
              <a:r>
                <a:rPr lang="en-GB" altLang="en-US" sz="1200" b="1">
                  <a:latin typeface="Calibri" pitchFamily="34" charset="0"/>
                </a:rPr>
                <a:t>Experiments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068638" y="1069975"/>
              <a:ext cx="923925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BCM</a:t>
              </a:r>
            </a:p>
            <a:p>
              <a:r>
                <a:rPr lang="en-GB" altLang="en-US" sz="1200">
                  <a:latin typeface="Calibri" pitchFamily="34" charset="0"/>
                </a:rPr>
                <a:t>Beam Loss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4030663" y="1069975"/>
              <a:ext cx="923925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Experimental Magnets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cxnSp>
          <p:nvCxnSpPr>
            <p:cNvPr id="57" name="AutoShape 55"/>
            <p:cNvCxnSpPr>
              <a:cxnSpLocks noChangeShapeType="1"/>
              <a:stCxn id="55" idx="2"/>
              <a:endCxn id="54" idx="0"/>
            </p:cNvCxnSpPr>
            <p:nvPr/>
          </p:nvCxnSpPr>
          <p:spPr bwMode="auto">
            <a:xfrm rot="5400000">
              <a:off x="3357563" y="1862138"/>
              <a:ext cx="341312" cy="4762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132138" y="3965575"/>
              <a:ext cx="566737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RF</a:t>
              </a:r>
            </a:p>
            <a:p>
              <a:r>
                <a:rPr lang="en-GB" altLang="en-US" sz="1200" b="1">
                  <a:latin typeface="Calibri" pitchFamily="34" charset="0"/>
                </a:rPr>
                <a:t>System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6562725" y="2187575"/>
              <a:ext cx="668338" cy="43497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FBCM</a:t>
              </a:r>
            </a:p>
            <a:p>
              <a:r>
                <a:rPr lang="en-GB" altLang="en-US" sz="1200" b="1">
                  <a:latin typeface="Calibri" pitchFamily="34" charset="0"/>
                </a:rPr>
                <a:t>Lifetime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5630863" y="2187575"/>
              <a:ext cx="823912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Collimation</a:t>
              </a:r>
            </a:p>
            <a:p>
              <a:r>
                <a:rPr lang="en-GB" altLang="en-US" sz="1200" b="1">
                  <a:latin typeface="Calibri" pitchFamily="34" charset="0"/>
                </a:rPr>
                <a:t>System</a:t>
              </a:r>
            </a:p>
          </p:txBody>
        </p:sp>
        <p:sp>
          <p:nvSpPr>
            <p:cNvPr id="61" name="Text Box 59"/>
            <p:cNvSpPr txBox="1">
              <a:spLocks noChangeArrowheads="1"/>
            </p:cNvSpPr>
            <p:nvPr/>
          </p:nvSpPr>
          <p:spPr bwMode="auto">
            <a:xfrm>
              <a:off x="5146675" y="1069975"/>
              <a:ext cx="747713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Collimator</a:t>
              </a:r>
            </a:p>
            <a:p>
              <a:r>
                <a:rPr lang="en-GB" altLang="en-US" sz="1200">
                  <a:latin typeface="Calibri" pitchFamily="34" charset="0"/>
                </a:rPr>
                <a:t>Positions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62" name="Text Box 60"/>
            <p:cNvSpPr txBox="1">
              <a:spLocks noChangeArrowheads="1"/>
            </p:cNvSpPr>
            <p:nvPr/>
          </p:nvSpPr>
          <p:spPr bwMode="auto">
            <a:xfrm>
              <a:off x="5989638" y="1052513"/>
              <a:ext cx="979487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32646" rIns="0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Environmental</a:t>
              </a:r>
            </a:p>
            <a:p>
              <a:r>
                <a:rPr lang="en-GB" altLang="en-US" sz="1200">
                  <a:latin typeface="Calibri" pitchFamily="34" charset="0"/>
                </a:rPr>
                <a:t>parameters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cxnSp>
          <p:nvCxnSpPr>
            <p:cNvPr id="63" name="AutoShape 61"/>
            <p:cNvCxnSpPr>
              <a:cxnSpLocks noChangeShapeType="1"/>
              <a:stCxn id="61" idx="2"/>
              <a:endCxn id="60" idx="0"/>
            </p:cNvCxnSpPr>
            <p:nvPr/>
          </p:nvCxnSpPr>
          <p:spPr bwMode="auto">
            <a:xfrm rot="16200000" flipH="1">
              <a:off x="5535613" y="1679575"/>
              <a:ext cx="493712" cy="522288"/>
            </a:xfrm>
            <a:prstGeom prst="bentConnector3">
              <a:avLst>
                <a:gd name="adj1" fmla="val 49838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AutoShape 62"/>
            <p:cNvCxnSpPr>
              <a:cxnSpLocks noChangeShapeType="1"/>
              <a:stCxn id="62" idx="2"/>
              <a:endCxn id="60" idx="0"/>
            </p:cNvCxnSpPr>
            <p:nvPr/>
          </p:nvCxnSpPr>
          <p:spPr bwMode="auto">
            <a:xfrm rot="5400000">
              <a:off x="6006306" y="1713707"/>
              <a:ext cx="511175" cy="436562"/>
            </a:xfrm>
            <a:prstGeom prst="bentConnector3">
              <a:avLst>
                <a:gd name="adj1" fmla="val 4969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" name="Text Box 63"/>
            <p:cNvSpPr txBox="1">
              <a:spLocks noChangeArrowheads="1"/>
            </p:cNvSpPr>
            <p:nvPr/>
          </p:nvSpPr>
          <p:spPr bwMode="auto">
            <a:xfrm>
              <a:off x="7307263" y="2181225"/>
              <a:ext cx="666750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BTV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7059613" y="1093788"/>
              <a:ext cx="669925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BTV screens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cxnSp>
          <p:nvCxnSpPr>
            <p:cNvPr id="67" name="AutoShape 66"/>
            <p:cNvCxnSpPr>
              <a:cxnSpLocks noChangeShapeType="1"/>
              <a:stCxn id="66" idx="2"/>
            </p:cNvCxnSpPr>
            <p:nvPr/>
          </p:nvCxnSpPr>
          <p:spPr bwMode="auto">
            <a:xfrm rot="16200000" flipH="1">
              <a:off x="7248525" y="1863725"/>
              <a:ext cx="460375" cy="1682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67"/>
            <p:cNvCxnSpPr>
              <a:cxnSpLocks noChangeShapeType="1"/>
            </p:cNvCxnSpPr>
            <p:nvPr/>
          </p:nvCxnSpPr>
          <p:spPr bwMode="auto">
            <a:xfrm rot="5400000">
              <a:off x="7632700" y="1658938"/>
              <a:ext cx="549275" cy="4794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9" name="Text Box 68"/>
            <p:cNvSpPr txBox="1">
              <a:spLocks noChangeArrowheads="1"/>
            </p:cNvSpPr>
            <p:nvPr/>
          </p:nvSpPr>
          <p:spPr bwMode="auto">
            <a:xfrm>
              <a:off x="1090613" y="2035175"/>
              <a:ext cx="719137" cy="62071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Software</a:t>
              </a:r>
            </a:p>
            <a:p>
              <a:r>
                <a:rPr lang="en-GB" altLang="en-US" sz="1200" b="1">
                  <a:latin typeface="Calibri" pitchFamily="34" charset="0"/>
                </a:rPr>
                <a:t>Interlocks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70" name="Text Box 69"/>
            <p:cNvSpPr txBox="1">
              <a:spLocks noChangeArrowheads="1"/>
            </p:cNvSpPr>
            <p:nvPr/>
          </p:nvSpPr>
          <p:spPr bwMode="auto">
            <a:xfrm>
              <a:off x="1074738" y="1069975"/>
              <a:ext cx="757237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LHC</a:t>
              </a:r>
            </a:p>
            <a:p>
              <a:r>
                <a:rPr lang="en-GB" altLang="en-US" sz="1200">
                  <a:latin typeface="Calibri" pitchFamily="34" charset="0"/>
                </a:rPr>
                <a:t>Devices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cxnSp>
          <p:nvCxnSpPr>
            <p:cNvPr id="71" name="AutoShape 70"/>
            <p:cNvCxnSpPr>
              <a:cxnSpLocks noChangeShapeType="1"/>
              <a:stCxn id="70" idx="2"/>
              <a:endCxn id="69" idx="0"/>
            </p:cNvCxnSpPr>
            <p:nvPr/>
          </p:nvCxnSpPr>
          <p:spPr bwMode="auto">
            <a:xfrm rot="5400000">
              <a:off x="1281907" y="1862931"/>
              <a:ext cx="341312" cy="3175"/>
            </a:xfrm>
            <a:prstGeom prst="bentConnector3">
              <a:avLst>
                <a:gd name="adj1" fmla="val 49769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" name="Line 71"/>
            <p:cNvSpPr>
              <a:spLocks noChangeShapeType="1"/>
            </p:cNvSpPr>
            <p:nvPr/>
          </p:nvSpPr>
          <p:spPr bwMode="auto">
            <a:xfrm flipV="1">
              <a:off x="973138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Line 72"/>
            <p:cNvSpPr>
              <a:spLocks noChangeShapeType="1"/>
            </p:cNvSpPr>
            <p:nvPr/>
          </p:nvSpPr>
          <p:spPr bwMode="auto">
            <a:xfrm flipV="1">
              <a:off x="1933575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Line 73"/>
            <p:cNvSpPr>
              <a:spLocks noChangeShapeType="1"/>
            </p:cNvSpPr>
            <p:nvPr/>
          </p:nvSpPr>
          <p:spPr bwMode="auto">
            <a:xfrm flipV="1">
              <a:off x="2743200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Line 74"/>
            <p:cNvSpPr>
              <a:spLocks noChangeShapeType="1"/>
            </p:cNvSpPr>
            <p:nvPr/>
          </p:nvSpPr>
          <p:spPr bwMode="auto">
            <a:xfrm flipV="1">
              <a:off x="4465638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Line 75"/>
            <p:cNvSpPr>
              <a:spLocks noChangeShapeType="1"/>
            </p:cNvSpPr>
            <p:nvPr/>
          </p:nvSpPr>
          <p:spPr bwMode="auto">
            <a:xfrm flipV="1">
              <a:off x="3381375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77" name="AutoShape 76"/>
            <p:cNvCxnSpPr>
              <a:cxnSpLocks noChangeShapeType="1"/>
            </p:cNvCxnSpPr>
            <p:nvPr/>
          </p:nvCxnSpPr>
          <p:spPr bwMode="auto">
            <a:xfrm rot="-5400000">
              <a:off x="3940175" y="4711701"/>
              <a:ext cx="350837" cy="87312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 flipV="1">
              <a:off x="3448050" y="2625725"/>
              <a:ext cx="4763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 flipV="1">
              <a:off x="4430713" y="2635250"/>
              <a:ext cx="1587" cy="393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 flipH="1" flipV="1">
              <a:off x="5232400" y="2617788"/>
              <a:ext cx="1588" cy="411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Line 80"/>
            <p:cNvSpPr>
              <a:spLocks noChangeShapeType="1"/>
            </p:cNvSpPr>
            <p:nvPr/>
          </p:nvSpPr>
          <p:spPr bwMode="auto">
            <a:xfrm flipV="1">
              <a:off x="6062663" y="2619375"/>
              <a:ext cx="0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Line 81"/>
            <p:cNvSpPr>
              <a:spLocks noChangeShapeType="1"/>
            </p:cNvSpPr>
            <p:nvPr/>
          </p:nvSpPr>
          <p:spPr bwMode="auto">
            <a:xfrm flipH="1" flipV="1">
              <a:off x="6902450" y="2620963"/>
              <a:ext cx="3175" cy="4079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Line 82"/>
            <p:cNvSpPr>
              <a:spLocks noChangeShapeType="1"/>
            </p:cNvSpPr>
            <p:nvPr/>
          </p:nvSpPr>
          <p:spPr bwMode="auto">
            <a:xfrm flipV="1">
              <a:off x="7497763" y="2627313"/>
              <a:ext cx="4762" cy="3952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Line 83"/>
            <p:cNvSpPr>
              <a:spLocks noChangeShapeType="1"/>
            </p:cNvSpPr>
            <p:nvPr/>
          </p:nvSpPr>
          <p:spPr bwMode="auto">
            <a:xfrm flipV="1">
              <a:off x="6410325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84"/>
            <p:cNvSpPr>
              <a:spLocks noChangeShapeType="1"/>
            </p:cNvSpPr>
            <p:nvPr/>
          </p:nvSpPr>
          <p:spPr bwMode="auto">
            <a:xfrm flipV="1">
              <a:off x="7219950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Line 85"/>
            <p:cNvSpPr>
              <a:spLocks noChangeShapeType="1"/>
            </p:cNvSpPr>
            <p:nvPr/>
          </p:nvSpPr>
          <p:spPr bwMode="auto">
            <a:xfrm flipV="1">
              <a:off x="5632450" y="35337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Line 86"/>
            <p:cNvSpPr>
              <a:spLocks noChangeShapeType="1"/>
            </p:cNvSpPr>
            <p:nvPr/>
          </p:nvSpPr>
          <p:spPr bwMode="auto">
            <a:xfrm flipH="1" flipV="1">
              <a:off x="1447800" y="2625725"/>
              <a:ext cx="1588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Line 87"/>
            <p:cNvSpPr>
              <a:spLocks noChangeShapeType="1"/>
            </p:cNvSpPr>
            <p:nvPr/>
          </p:nvSpPr>
          <p:spPr bwMode="auto">
            <a:xfrm flipV="1">
              <a:off x="2705100" y="2627313"/>
              <a:ext cx="0" cy="4016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88"/>
            <p:cNvSpPr>
              <a:spLocks noChangeShapeType="1"/>
            </p:cNvSpPr>
            <p:nvPr/>
          </p:nvSpPr>
          <p:spPr bwMode="auto">
            <a:xfrm>
              <a:off x="7664450" y="3254375"/>
              <a:ext cx="4889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Line 89"/>
            <p:cNvSpPr>
              <a:spLocks noChangeShapeType="1"/>
            </p:cNvSpPr>
            <p:nvPr/>
          </p:nvSpPr>
          <p:spPr bwMode="auto">
            <a:xfrm flipH="1" flipV="1">
              <a:off x="735013" y="2625725"/>
              <a:ext cx="1587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Text Box 90"/>
            <p:cNvSpPr txBox="1">
              <a:spLocks noChangeArrowheads="1"/>
            </p:cNvSpPr>
            <p:nvPr/>
          </p:nvSpPr>
          <p:spPr bwMode="auto">
            <a:xfrm>
              <a:off x="8139113" y="4087813"/>
              <a:ext cx="936625" cy="441325"/>
            </a:xfrm>
            <a:prstGeom prst="rect">
              <a:avLst/>
            </a:prstGeom>
            <a:solidFill>
              <a:srgbClr val="EAEAEA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Timing System </a:t>
              </a:r>
            </a:p>
            <a:p>
              <a:r>
                <a:rPr lang="en-GB" altLang="en-US" sz="1200">
                  <a:latin typeface="Calibri" pitchFamily="34" charset="0"/>
                </a:rPr>
                <a:t>(PM)</a:t>
              </a:r>
            </a:p>
          </p:txBody>
        </p:sp>
        <p:cxnSp>
          <p:nvCxnSpPr>
            <p:cNvPr id="92" name="AutoShape 91"/>
            <p:cNvCxnSpPr>
              <a:cxnSpLocks noChangeShapeType="1"/>
            </p:cNvCxnSpPr>
            <p:nvPr/>
          </p:nvCxnSpPr>
          <p:spPr bwMode="auto">
            <a:xfrm rot="10800000">
              <a:off x="7924800" y="3698875"/>
              <a:ext cx="211138" cy="57943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3" name="Line 92"/>
            <p:cNvSpPr>
              <a:spLocks noChangeShapeType="1"/>
            </p:cNvSpPr>
            <p:nvPr/>
          </p:nvSpPr>
          <p:spPr bwMode="auto">
            <a:xfrm flipV="1">
              <a:off x="7642225" y="3124200"/>
              <a:ext cx="511175" cy="20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Text Box 93"/>
            <p:cNvSpPr txBox="1">
              <a:spLocks noChangeArrowheads="1"/>
            </p:cNvSpPr>
            <p:nvPr/>
          </p:nvSpPr>
          <p:spPr bwMode="auto">
            <a:xfrm>
              <a:off x="390525" y="6613525"/>
              <a:ext cx="2208213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sz="1000" i="1">
                  <a:latin typeface="Calibri" pitchFamily="34" charset="0"/>
                </a:rPr>
                <a:t>Based on a R.Schmidt’s drawing</a:t>
              </a:r>
              <a:endParaRPr lang="en-US" altLang="en-US" i="1">
                <a:latin typeface="Calibri" pitchFamily="34" charset="0"/>
              </a:endParaRPr>
            </a:p>
          </p:txBody>
        </p:sp>
        <p:sp>
          <p:nvSpPr>
            <p:cNvPr id="95" name="Text Box 95"/>
            <p:cNvSpPr txBox="1">
              <a:spLocks noChangeArrowheads="1"/>
            </p:cNvSpPr>
            <p:nvPr/>
          </p:nvSpPr>
          <p:spPr bwMode="auto">
            <a:xfrm>
              <a:off x="1895475" y="1905000"/>
              <a:ext cx="392113" cy="746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800" b="1">
                <a:latin typeface="Calibri" pitchFamily="34" charset="0"/>
              </a:endParaRPr>
            </a:p>
            <a:p>
              <a:r>
                <a:rPr lang="en-GB" altLang="en-US" sz="1200" b="1">
                  <a:latin typeface="Calibri" pitchFamily="34" charset="0"/>
                </a:rPr>
                <a:t>SEQ </a:t>
              </a:r>
              <a:r>
                <a:rPr lang="en-GB" altLang="en-US" sz="1200">
                  <a:latin typeface="Calibri" pitchFamily="34" charset="0"/>
                </a:rPr>
                <a:t>via</a:t>
              </a:r>
            </a:p>
            <a:p>
              <a:r>
                <a:rPr lang="en-GB" altLang="en-US" sz="1200">
                  <a:latin typeface="Calibri" pitchFamily="34" charset="0"/>
                </a:rPr>
                <a:t>GMT</a:t>
              </a:r>
            </a:p>
          </p:txBody>
        </p:sp>
        <p:sp>
          <p:nvSpPr>
            <p:cNvPr id="96" name="Line 96"/>
            <p:cNvSpPr>
              <a:spLocks noChangeShapeType="1"/>
            </p:cNvSpPr>
            <p:nvPr/>
          </p:nvSpPr>
          <p:spPr bwMode="auto">
            <a:xfrm flipV="1">
              <a:off x="2071688" y="2625725"/>
              <a:ext cx="0" cy="407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7" name="Rectangle 97"/>
            <p:cNvSpPr>
              <a:spLocks noChangeArrowheads="1"/>
            </p:cNvSpPr>
            <p:nvPr/>
          </p:nvSpPr>
          <p:spPr bwMode="auto">
            <a:xfrm>
              <a:off x="7840663" y="3910013"/>
              <a:ext cx="179387" cy="188912"/>
            </a:xfrm>
            <a:prstGeom prst="rect">
              <a:avLst/>
            </a:prstGeom>
            <a:solidFill>
              <a:srgbClr val="CCECFF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lIns="91435" tIns="45718" rIns="91435" bIns="45718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/>
              <a:endParaRPr lang="en-GB" altLang="en-US" sz="1200">
                <a:solidFill>
                  <a:schemeClr val="bg2"/>
                </a:solidFill>
                <a:latin typeface="Calibri" pitchFamily="34" charset="0"/>
              </a:endParaRPr>
            </a:p>
          </p:txBody>
        </p:sp>
        <p:sp>
          <p:nvSpPr>
            <p:cNvPr id="98" name="Text Box 98"/>
            <p:cNvSpPr txBox="1">
              <a:spLocks noChangeArrowheads="1"/>
            </p:cNvSpPr>
            <p:nvPr/>
          </p:nvSpPr>
          <p:spPr bwMode="auto">
            <a:xfrm>
              <a:off x="1152525" y="1000125"/>
              <a:ext cx="757238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LHC</a:t>
              </a:r>
            </a:p>
            <a:p>
              <a:r>
                <a:rPr lang="en-GB" altLang="en-US" sz="1200">
                  <a:latin typeface="Calibri" pitchFamily="34" charset="0"/>
                </a:rPr>
                <a:t>Devices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99" name="Text Box 99"/>
            <p:cNvSpPr txBox="1">
              <a:spLocks noChangeArrowheads="1"/>
            </p:cNvSpPr>
            <p:nvPr/>
          </p:nvSpPr>
          <p:spPr bwMode="auto">
            <a:xfrm>
              <a:off x="1220788" y="930275"/>
              <a:ext cx="757237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>
                  <a:latin typeface="Calibri" pitchFamily="34" charset="0"/>
                </a:rPr>
                <a:t>LHC</a:t>
              </a:r>
            </a:p>
            <a:p>
              <a:r>
                <a:rPr lang="en-GB" altLang="en-US" sz="1200">
                  <a:latin typeface="Calibri" pitchFamily="34" charset="0"/>
                </a:rPr>
                <a:t>Devices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  <p:sp>
          <p:nvSpPr>
            <p:cNvPr id="100" name="Line 100"/>
            <p:cNvSpPr>
              <a:spLocks noChangeShapeType="1"/>
            </p:cNvSpPr>
            <p:nvPr/>
          </p:nvSpPr>
          <p:spPr bwMode="auto">
            <a:xfrm flipH="1">
              <a:off x="382588" y="3259138"/>
              <a:ext cx="144462" cy="1587"/>
            </a:xfrm>
            <a:prstGeom prst="line">
              <a:avLst/>
            </a:prstGeom>
            <a:noFill/>
            <a:ln w="9525">
              <a:solidFill>
                <a:srgbClr val="777777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1" name="Line 101"/>
            <p:cNvSpPr>
              <a:spLocks noChangeShapeType="1"/>
            </p:cNvSpPr>
            <p:nvPr/>
          </p:nvSpPr>
          <p:spPr bwMode="auto">
            <a:xfrm flipH="1" flipV="1">
              <a:off x="376238" y="1890713"/>
              <a:ext cx="0" cy="1371600"/>
            </a:xfrm>
            <a:prstGeom prst="line">
              <a:avLst/>
            </a:prstGeom>
            <a:noFill/>
            <a:ln w="9525">
              <a:solidFill>
                <a:srgbClr val="7777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Text Box 102"/>
            <p:cNvSpPr txBox="1">
              <a:spLocks noChangeArrowheads="1"/>
            </p:cNvSpPr>
            <p:nvPr/>
          </p:nvSpPr>
          <p:spPr bwMode="auto">
            <a:xfrm rot="-5400000">
              <a:off x="51594" y="1396206"/>
              <a:ext cx="655638" cy="2508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Timing</a:t>
              </a:r>
            </a:p>
          </p:txBody>
        </p:sp>
        <p:sp>
          <p:nvSpPr>
            <p:cNvPr id="103" name="Text Box 103"/>
            <p:cNvSpPr txBox="1">
              <a:spLocks noChangeArrowheads="1"/>
            </p:cNvSpPr>
            <p:nvPr/>
          </p:nvSpPr>
          <p:spPr bwMode="auto">
            <a:xfrm>
              <a:off x="546100" y="3071813"/>
              <a:ext cx="652463" cy="409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 rIns="36000" bIns="0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/>
              <a:r>
                <a:rPr lang="en-GB" altLang="en-US" sz="900" b="1" dirty="0">
                  <a:solidFill>
                    <a:schemeClr val="accent2"/>
                  </a:solidFill>
                  <a:latin typeface="Calibri" pitchFamily="34" charset="0"/>
                </a:rPr>
                <a:t>Safe</a:t>
              </a:r>
            </a:p>
            <a:p>
              <a:pPr algn="l"/>
              <a:r>
                <a:rPr lang="en-GB" altLang="en-US" sz="900" b="1" dirty="0">
                  <a:solidFill>
                    <a:schemeClr val="accent2"/>
                  </a:solidFill>
                  <a:latin typeface="Calibri" pitchFamily="34" charset="0"/>
                </a:rPr>
                <a:t>Beam</a:t>
              </a:r>
            </a:p>
            <a:p>
              <a:pPr algn="l"/>
              <a:r>
                <a:rPr lang="en-GB" altLang="en-US" sz="900" b="1" dirty="0">
                  <a:solidFill>
                    <a:schemeClr val="accent2"/>
                  </a:solidFill>
                  <a:latin typeface="Calibri" pitchFamily="34" charset="0"/>
                </a:rPr>
                <a:t>Flag</a:t>
              </a:r>
            </a:p>
          </p:txBody>
        </p:sp>
        <p:sp>
          <p:nvSpPr>
            <p:cNvPr id="104" name="Line 104"/>
            <p:cNvSpPr>
              <a:spLocks noChangeShapeType="1"/>
            </p:cNvSpPr>
            <p:nvPr/>
          </p:nvSpPr>
          <p:spPr bwMode="auto">
            <a:xfrm>
              <a:off x="7929563" y="3927475"/>
              <a:ext cx="0" cy="38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105" name="Line 105"/>
            <p:cNvSpPr>
              <a:spLocks noChangeShapeType="1"/>
            </p:cNvSpPr>
            <p:nvPr/>
          </p:nvSpPr>
          <p:spPr bwMode="auto">
            <a:xfrm>
              <a:off x="7924800" y="4032250"/>
              <a:ext cx="0" cy="53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106" name="Line 106"/>
            <p:cNvSpPr>
              <a:spLocks noChangeShapeType="1"/>
            </p:cNvSpPr>
            <p:nvPr/>
          </p:nvSpPr>
          <p:spPr bwMode="auto">
            <a:xfrm>
              <a:off x="7927975" y="3963988"/>
              <a:ext cx="26988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107" name="Line 157"/>
            <p:cNvSpPr>
              <a:spLocks noChangeShapeType="1"/>
            </p:cNvSpPr>
            <p:nvPr/>
          </p:nvSpPr>
          <p:spPr bwMode="auto">
            <a:xfrm flipH="1" flipV="1">
              <a:off x="725488" y="1035050"/>
              <a:ext cx="9525" cy="99695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8" name="Line 158"/>
            <p:cNvSpPr>
              <a:spLocks noChangeShapeType="1"/>
            </p:cNvSpPr>
            <p:nvPr/>
          </p:nvSpPr>
          <p:spPr bwMode="auto">
            <a:xfrm flipV="1">
              <a:off x="384175" y="1033463"/>
              <a:ext cx="4763" cy="16986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9" name="Line 159"/>
            <p:cNvSpPr>
              <a:spLocks noChangeShapeType="1"/>
            </p:cNvSpPr>
            <p:nvPr/>
          </p:nvSpPr>
          <p:spPr bwMode="auto">
            <a:xfrm flipH="1" flipV="1">
              <a:off x="387350" y="1036638"/>
              <a:ext cx="344488" cy="317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Text Box 161"/>
            <p:cNvSpPr txBox="1">
              <a:spLocks noChangeArrowheads="1"/>
            </p:cNvSpPr>
            <p:nvPr/>
          </p:nvSpPr>
          <p:spPr bwMode="auto">
            <a:xfrm>
              <a:off x="8204200" y="2373313"/>
              <a:ext cx="666750" cy="24923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MKI</a:t>
              </a:r>
            </a:p>
          </p:txBody>
        </p:sp>
        <p:cxnSp>
          <p:nvCxnSpPr>
            <p:cNvPr id="111" name="AutoShape 162"/>
            <p:cNvCxnSpPr>
              <a:cxnSpLocks noChangeShapeType="1"/>
              <a:endCxn id="110" idx="1"/>
            </p:cNvCxnSpPr>
            <p:nvPr/>
          </p:nvCxnSpPr>
          <p:spPr bwMode="auto">
            <a:xfrm flipV="1">
              <a:off x="7653338" y="2497138"/>
              <a:ext cx="550862" cy="550862"/>
            </a:xfrm>
            <a:prstGeom prst="bentConnector3">
              <a:avLst>
                <a:gd name="adj1" fmla="val 68463"/>
              </a:avLst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Text Box 65"/>
            <p:cNvSpPr txBox="1">
              <a:spLocks noChangeArrowheads="1"/>
            </p:cNvSpPr>
            <p:nvPr/>
          </p:nvSpPr>
          <p:spPr bwMode="auto">
            <a:xfrm>
              <a:off x="7812088" y="1093788"/>
              <a:ext cx="668337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GB" altLang="en-US" sz="1200">
                <a:latin typeface="Calibri" pitchFamily="34" charset="0"/>
              </a:endParaRPr>
            </a:p>
            <a:p>
              <a:r>
                <a:rPr lang="en-GB" altLang="en-US" sz="1200">
                  <a:latin typeface="Calibri" pitchFamily="34" charset="0"/>
                </a:rPr>
                <a:t>Mirrors</a:t>
              </a:r>
            </a:p>
            <a:p>
              <a:endParaRPr lang="en-GB" altLang="en-US" sz="1200">
                <a:latin typeface="Calibri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3527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597153" y="6524625"/>
            <a:ext cx="337297" cy="247650"/>
          </a:xfrm>
        </p:spPr>
        <p:txBody>
          <a:bodyPr/>
          <a:lstStyle/>
          <a:p>
            <a:pPr>
              <a:defRPr/>
            </a:pPr>
            <a:fld id="{5D155DAF-C841-4645-89C2-6FC030D19D2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04006" y="2349110"/>
            <a:ext cx="6981859" cy="20898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pPr algn="ctr"/>
            <a:r>
              <a:rPr lang="en-US" b="1" dirty="0" smtClean="0">
                <a:latin typeface="Lucida Handwriting" panose="03010101010101010101" pitchFamily="66" charset="0"/>
                <a:cs typeface="Arial Black"/>
              </a:rPr>
              <a:t>That’s all !</a:t>
            </a:r>
          </a:p>
          <a:p>
            <a:pPr algn="ctr"/>
            <a:endParaRPr lang="en-US" b="1" dirty="0">
              <a:latin typeface="Lucida Handwriting" panose="03010101010101010101" pitchFamily="66" charset="0"/>
              <a:cs typeface="Arial Black"/>
            </a:endParaRPr>
          </a:p>
          <a:p>
            <a:pPr algn="ctr"/>
            <a:r>
              <a:rPr lang="en-US" b="1" dirty="0" smtClean="0">
                <a:latin typeface="Lucida Handwriting" panose="03010101010101010101" pitchFamily="66" charset="0"/>
                <a:cs typeface="Arial Black"/>
              </a:rPr>
              <a:t>Thanks for your attention</a:t>
            </a:r>
            <a:endParaRPr lang="en-US" b="1" dirty="0">
              <a:latin typeface="Lucida Handwriting" panose="03010101010101010101" pitchFamily="66" charset="0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264473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2971800"/>
            <a:ext cx="2133600" cy="762000"/>
          </a:xfrm>
        </p:spPr>
        <p:txBody>
          <a:bodyPr/>
          <a:lstStyle/>
          <a:p>
            <a:pPr>
              <a:defRPr/>
            </a:pPr>
            <a:r>
              <a:rPr lang="en-GB" sz="2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slides</a:t>
            </a:r>
            <a:endParaRPr lang="en-GB" sz="20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458200" y="6553200"/>
            <a:ext cx="6096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5AB666C-CA61-402E-9D34-25D92D4D6DF8}" type="slidenum">
              <a:rPr lang="en-US" altLang="en-US" smtClean="0">
                <a:solidFill>
                  <a:srgbClr val="FF0000"/>
                </a:solidFill>
              </a:rPr>
              <a:pPr/>
              <a:t>31</a:t>
            </a:fld>
            <a:r>
              <a:rPr lang="en-US" altLang="en-US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500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BIS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Master BIC ‘Source RF’</a:t>
            </a:r>
          </a:p>
          <a:p>
            <a:pPr lvl="1"/>
            <a:r>
              <a:rPr lang="en-US" dirty="0" smtClean="0"/>
              <a:t>Action: switch off the source RF voltage (~10 </a:t>
            </a:r>
            <a:r>
              <a:rPr lang="en-US" dirty="0" err="1" smtClean="0"/>
              <a:t>μs</a:t>
            </a:r>
            <a:r>
              <a:rPr lang="en-US" dirty="0" smtClean="0"/>
              <a:t> reaction time)</a:t>
            </a:r>
          </a:p>
          <a:p>
            <a:pPr lvl="1"/>
            <a:r>
              <a:rPr lang="en-US" dirty="0" smtClean="0"/>
              <a:t>Redundant action: pulse pre-chopper (use timing signals NX.STOP(START)-PCHOP); ~2 </a:t>
            </a:r>
            <a:r>
              <a:rPr lang="en-US" dirty="0" err="1" smtClean="0"/>
              <a:t>μs</a:t>
            </a:r>
            <a:r>
              <a:rPr lang="en-US" dirty="0" smtClean="0"/>
              <a:t> rise-time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4034AB0D-C9BF-C242-97F9-98785ECB695A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06" y="2778815"/>
            <a:ext cx="6963056" cy="305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16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BIS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Master BIC ‘Choppers’</a:t>
            </a:r>
          </a:p>
          <a:p>
            <a:pPr lvl="1"/>
            <a:r>
              <a:rPr lang="en-US" dirty="0" smtClean="0"/>
              <a:t>Action: pulse pre-chopper (use timing signals NX.STOP(START)-PCHOP); ~2 </a:t>
            </a:r>
            <a:r>
              <a:rPr lang="en-US" dirty="0" err="1" smtClean="0"/>
              <a:t>μs</a:t>
            </a:r>
            <a:r>
              <a:rPr lang="en-US" dirty="0" smtClean="0"/>
              <a:t> rise-time</a:t>
            </a:r>
          </a:p>
          <a:p>
            <a:pPr lvl="1"/>
            <a:r>
              <a:rPr lang="en-US" dirty="0" smtClean="0"/>
              <a:t>Redundant action: pulse chopper; a few ns rise-time</a:t>
            </a:r>
          </a:p>
          <a:p>
            <a:pPr lvl="1"/>
            <a:r>
              <a:rPr lang="en-US" dirty="0" smtClean="0"/>
              <a:t>Disable start timing of PSB RF if possible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4034AB0D-C9BF-C242-97F9-98785ECB695A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5" y="3055199"/>
            <a:ext cx="8770180" cy="33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427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BIS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8229600" cy="5120306"/>
          </a:xfrm>
        </p:spPr>
        <p:txBody>
          <a:bodyPr>
            <a:normAutofit/>
          </a:bodyPr>
          <a:lstStyle/>
          <a:p>
            <a:r>
              <a:rPr lang="en-US" dirty="0" smtClean="0"/>
              <a:t>Slave BIC ‘Linac4 and Linac4 Transfer OK’</a:t>
            </a:r>
          </a:p>
          <a:p>
            <a:pPr lvl="1"/>
            <a:r>
              <a:rPr lang="en-US" dirty="0" smtClean="0"/>
              <a:t>Input for Master BIC ‘Choppers’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L4 Magnet Current Status: AQN of main </a:t>
            </a:r>
            <a:r>
              <a:rPr lang="en-US" dirty="0" err="1" smtClean="0"/>
              <a:t>bendings</a:t>
            </a:r>
            <a:r>
              <a:rPr lang="en-US" dirty="0" smtClean="0"/>
              <a:t> surveyed with </a:t>
            </a:r>
            <a:r>
              <a:rPr lang="en-US" dirty="0" err="1" smtClean="0"/>
              <a:t>FGCs</a:t>
            </a:r>
            <a:r>
              <a:rPr lang="en-US" dirty="0" smtClean="0"/>
              <a:t> depending on destination (OR of digital output signals if AQN outside window ~1 ms before beam pulse)</a:t>
            </a:r>
          </a:p>
          <a:p>
            <a:pPr lvl="2"/>
            <a:r>
              <a:rPr lang="en-US" dirty="0" smtClean="0"/>
              <a:t>EC only if all rings affected (e.g. user requests; see later)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4034AB0D-C9BF-C242-97F9-98785ECB695A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765" y="2196096"/>
            <a:ext cx="6108047" cy="260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648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Linac4 Software Interlocks (SIS)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Action depending on Master BIC affiliation</a:t>
            </a:r>
          </a:p>
          <a:p>
            <a:pPr lvl="1"/>
            <a:r>
              <a:rPr lang="en-US" dirty="0" smtClean="0"/>
              <a:t>List not exhaustive!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4034AB0D-C9BF-C242-97F9-98785ECB695A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53620380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330" y="2134098"/>
            <a:ext cx="3601005" cy="272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7148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PSB Injection </a:t>
            </a:r>
            <a:r>
              <a:rPr lang="en-US" dirty="0"/>
              <a:t>Software Interlocks (SIS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4919133" cy="4897350"/>
          </a:xfrm>
        </p:spPr>
        <p:txBody>
          <a:bodyPr/>
          <a:lstStyle/>
          <a:p>
            <a:r>
              <a:rPr lang="en-US" dirty="0" smtClean="0"/>
              <a:t>Output connected to Slave BIC ‘PSB OK’</a:t>
            </a:r>
          </a:p>
          <a:p>
            <a:pPr lvl="1"/>
            <a:r>
              <a:rPr lang="en-US" dirty="0" smtClean="0"/>
              <a:t>Action defined by Master BIC ‘Choppers’ (pre-chopper, chopper and PSB RF)</a:t>
            </a:r>
          </a:p>
          <a:p>
            <a:pPr lvl="1"/>
            <a:r>
              <a:rPr lang="en-US" dirty="0" smtClean="0"/>
              <a:t>List not exhaustive!</a:t>
            </a:r>
          </a:p>
          <a:p>
            <a:pPr lvl="1"/>
            <a:r>
              <a:rPr lang="en-US" dirty="0" smtClean="0"/>
              <a:t>WIC information to be transmitted to SIS 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4034AB0D-C9BF-C242-97F9-98785ECB695A}" type="slidenum">
              <a:rPr lang="en-US" smtClean="0"/>
              <a:t>36</a:t>
            </a:fld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52965998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050" y="1679223"/>
            <a:ext cx="3768173" cy="459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826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8611" y="174066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 fontScale="775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/>
              <a:t>Application view of the USER_PERMIT signals for the ‘Source RF’ Master BIC used for the commissioning phases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8"/>
          <a:stretch/>
        </p:blipFill>
        <p:spPr bwMode="auto">
          <a:xfrm>
            <a:off x="606648" y="1154224"/>
            <a:ext cx="7748457" cy="5147964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7849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7576" y="116540"/>
            <a:ext cx="3612776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0215" algn="ctr">
              <a:lnSpc>
                <a:spcPct val="110000"/>
              </a:lnSpc>
              <a:spcBef>
                <a:spcPts val="1250"/>
              </a:spcBef>
              <a:spcAft>
                <a:spcPts val="750"/>
              </a:spcAft>
              <a:tabLst>
                <a:tab pos="540385" algn="l"/>
              </a:tabLst>
            </a:pPr>
            <a:r>
              <a:rPr lang="en-GB" sz="1600" b="1" kern="0" cap="all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Timing diagram of the </a:t>
            </a:r>
            <a:r>
              <a:rPr lang="en-GB" sz="1600" b="1" kern="0" cap="all" dirty="0"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USER_PERMIT</a:t>
            </a:r>
            <a:r>
              <a:rPr lang="en-GB" sz="1600" b="1" kern="0" cap="all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signals FOR the ‘Source RF’ Master BIC</a:t>
            </a:r>
            <a:endParaRPr lang="en-GB" sz="1600" b="1" kern="0" cap="all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9"/>
          <a:stretch/>
        </p:blipFill>
        <p:spPr bwMode="auto">
          <a:xfrm>
            <a:off x="3370729" y="116540"/>
            <a:ext cx="5674660" cy="6329084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79618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629" y="151508"/>
            <a:ext cx="8994371" cy="830997"/>
          </a:xfrm>
        </p:spPr>
        <p:txBody>
          <a:bodyPr/>
          <a:lstStyle/>
          <a:p>
            <a:r>
              <a:rPr lang="en-GB" sz="2400" dirty="0">
                <a:latin typeface="Arial Black"/>
                <a:cs typeface="Arial Black"/>
              </a:rPr>
              <a:t>BIS : standard solution from LHC down to Linac4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4393" y="1201119"/>
            <a:ext cx="76200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q"/>
            </a:pPr>
            <a:r>
              <a:rPr lang="en-GB" sz="1800" b="1" kern="0" dirty="0" smtClean="0">
                <a:solidFill>
                  <a:srgbClr val="481D00"/>
                </a:solidFill>
              </a:rPr>
              <a:t>Same Hardware: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Fast, Safe, Reliable (initially designed for LHC)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Standardised interface (CIBU)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Proven solution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Cost-effective</a:t>
            </a:r>
            <a:r>
              <a:rPr lang="en-GB" sz="1800" kern="0" dirty="0" smtClean="0"/>
              <a:t> </a:t>
            </a:r>
          </a:p>
          <a:p>
            <a:pPr marL="914400" lvl="2" indent="0">
              <a:buFontTx/>
              <a:buNone/>
            </a:pPr>
            <a:endParaRPr lang="en-GB" sz="1800" kern="0" dirty="0" smtClean="0"/>
          </a:p>
          <a:p>
            <a:pPr lvl="1">
              <a:buFont typeface="Wingdings" pitchFamily="2" charset="2"/>
              <a:buChar char="q"/>
            </a:pPr>
            <a:r>
              <a:rPr lang="en-GB" sz="1800" b="1" kern="0" dirty="0" smtClean="0">
                <a:solidFill>
                  <a:srgbClr val="481D00"/>
                </a:solidFill>
              </a:rPr>
              <a:t>Same Monitoring Software: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Unique application in CCC</a:t>
            </a:r>
          </a:p>
          <a:p>
            <a:pPr lvl="2">
              <a:buFont typeface="Arial" pitchFamily="34" charset="0"/>
              <a:buChar char="•"/>
            </a:pPr>
            <a:r>
              <a:rPr lang="en-GB" sz="1800" kern="0" dirty="0" smtClean="0">
                <a:solidFill>
                  <a:srgbClr val="481D00"/>
                </a:solidFill>
              </a:rPr>
              <a:t>100% Online test coverage</a:t>
            </a:r>
          </a:p>
          <a:p>
            <a:pPr marL="914400" lvl="2" indent="0">
              <a:buFontTx/>
              <a:buNone/>
            </a:pPr>
            <a:endParaRPr lang="en-GB" sz="1800" kern="0" dirty="0" smtClean="0"/>
          </a:p>
          <a:p>
            <a:pPr lvl="1">
              <a:buFont typeface="Wingdings" pitchFamily="2" charset="2"/>
              <a:buChar char="q"/>
            </a:pPr>
            <a:r>
              <a:rPr lang="en-US" sz="1800" b="1" kern="0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Operational flexibility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800" kern="0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Software Interlock Inputs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800" kern="0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External Condition signals used as User_Permits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800" kern="0" dirty="0" smtClean="0">
                <a:solidFill>
                  <a:schemeClr val="accent6">
                    <a:lumMod val="95000"/>
                    <a:lumOff val="5000"/>
                  </a:schemeClr>
                </a:solidFill>
              </a:rPr>
              <a:t>Masking available on half of input channels</a:t>
            </a:r>
          </a:p>
          <a:p>
            <a:pPr lvl="2">
              <a:buFont typeface="Wingdings" pitchFamily="2" charset="2"/>
              <a:buChar char="§"/>
              <a:defRPr/>
            </a:pPr>
            <a:endParaRPr lang="en-US" sz="1800" kern="0" dirty="0" smtClean="0">
              <a:solidFill>
                <a:schemeClr val="accent6">
                  <a:lumMod val="95000"/>
                  <a:lumOff val="5000"/>
                </a:schemeClr>
              </a:solidFill>
            </a:endParaRPr>
          </a:p>
          <a:p>
            <a:pPr lvl="2">
              <a:buFont typeface="Arial" pitchFamily="34" charset="0"/>
              <a:buChar char="•"/>
            </a:pPr>
            <a:endParaRPr lang="en-GB" sz="1400" kern="0" dirty="0" smtClean="0"/>
          </a:p>
          <a:p>
            <a:pPr lvl="2">
              <a:buFont typeface="Arial" pitchFamily="34" charset="0"/>
              <a:buChar char="•"/>
            </a:pPr>
            <a:endParaRPr lang="en-GB" sz="1400" kern="0" dirty="0" smtClean="0"/>
          </a:p>
        </p:txBody>
      </p:sp>
    </p:spTree>
    <p:extLst>
      <p:ext uri="{BB962C8B-B14F-4D97-AF65-F5344CB8AC3E}">
        <p14:creationId xmlns:p14="http://schemas.microsoft.com/office/powerpoint/2010/main" val="391010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51" y="244172"/>
            <a:ext cx="8603449" cy="584776"/>
          </a:xfrm>
        </p:spPr>
        <p:txBody>
          <a:bodyPr/>
          <a:lstStyle/>
          <a:p>
            <a:r>
              <a:rPr lang="en-GB" altLang="en-US" sz="3200" dirty="0" smtClean="0"/>
              <a:t>BIS for Linac4 : the connected systems</a:t>
            </a:r>
            <a:endParaRPr lang="en-US" sz="3200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52783" y="1075901"/>
            <a:ext cx="7425037" cy="4265276"/>
            <a:chOff x="1688226" y="998874"/>
            <a:chExt cx="7425038" cy="4265276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831975" y="3028950"/>
              <a:ext cx="5821363" cy="515938"/>
            </a:xfrm>
            <a:prstGeom prst="rect">
              <a:avLst/>
            </a:prstGeom>
            <a:solidFill>
              <a:srgbClr val="92CDD2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65291" tIns="0" rIns="65291" bIns="0"/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70000"/>
                </a:lnSpc>
              </a:pPr>
              <a:endParaRPr lang="en-GB" altLang="en-US" sz="800" b="1" dirty="0">
                <a:latin typeface="Calibri" pitchFamily="34" charset="0"/>
              </a:endParaRPr>
            </a:p>
            <a:p>
              <a:pPr algn="ctr"/>
              <a:r>
                <a:rPr lang="en-GB" altLang="en-US" b="1" dirty="0">
                  <a:latin typeface="Calibri" pitchFamily="34" charset="0"/>
                </a:rPr>
                <a:t>Beam Interlock System</a:t>
              </a:r>
            </a:p>
            <a:p>
              <a:pPr>
                <a:lnSpc>
                  <a:spcPct val="70000"/>
                </a:lnSpc>
              </a:pPr>
              <a:endParaRPr lang="en-GB" altLang="en-US" sz="1600" b="1" dirty="0">
                <a:latin typeface="Calibri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990199" y="3939104"/>
              <a:ext cx="823913" cy="623887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lang="en-GB" altLang="en-US" sz="1200" b="1">
                <a:latin typeface="Calibri" pitchFamily="34" charset="0"/>
              </a:endParaRPr>
            </a:p>
            <a:p>
              <a:pPr algn="ctr"/>
              <a:r>
                <a:rPr lang="en-GB" altLang="en-US" sz="1200" b="1">
                  <a:latin typeface="Calibri" pitchFamily="34" charset="0"/>
                </a:rPr>
                <a:t>WIC</a:t>
              </a:r>
            </a:p>
            <a:p>
              <a:pPr algn="ctr"/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475455" y="4822825"/>
              <a:ext cx="754062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200" b="1">
                  <a:latin typeface="Calibri" pitchFamily="34" charset="0"/>
                </a:rPr>
                <a:t>Power Converters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4354320" y="3973513"/>
              <a:ext cx="724509" cy="6365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2853" tIns="9144" rIns="12853" bIns="9144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lang="en-GB" altLang="en-US" sz="1200" b="1" dirty="0">
                <a:latin typeface="Calibri" pitchFamily="34" charset="0"/>
              </a:endParaRPr>
            </a:p>
            <a:p>
              <a:pPr algn="ctr"/>
              <a:r>
                <a:rPr lang="en-GB" altLang="en-US" sz="1400" b="1" dirty="0" smtClean="0">
                  <a:latin typeface="Calibri" pitchFamily="34" charset="0"/>
                </a:rPr>
                <a:t>BLM</a:t>
              </a:r>
              <a:endParaRPr lang="en-GB" altLang="en-US" sz="1400" b="1" dirty="0">
                <a:latin typeface="Calibri" pitchFamily="34" charset="0"/>
              </a:endParaRPr>
            </a:p>
            <a:p>
              <a:pPr algn="ctr"/>
              <a:endParaRPr lang="en-GB" altLang="en-US" sz="1400" b="1" dirty="0">
                <a:latin typeface="Calibri" pitchFamily="34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582286" y="3973513"/>
              <a:ext cx="666750" cy="6191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b="1">
                  <a:latin typeface="Calibri" pitchFamily="34" charset="0"/>
                </a:rPr>
                <a:t>Vacuum</a:t>
              </a:r>
            </a:p>
            <a:p>
              <a:r>
                <a:rPr lang="en-GB" altLang="en-US" sz="1200" b="1">
                  <a:latin typeface="Calibri" pitchFamily="34" charset="0"/>
                </a:rPr>
                <a:t>System</a:t>
              </a:r>
            </a:p>
            <a:p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1688226" y="4822825"/>
              <a:ext cx="652462" cy="4413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200" b="1">
                  <a:latin typeface="Calibri" pitchFamily="34" charset="0"/>
                </a:rPr>
                <a:t>Magnets</a:t>
              </a:r>
            </a:p>
            <a:p>
              <a:pPr algn="ctr"/>
              <a:endParaRPr lang="en-GB" altLang="en-US" sz="1200" b="1">
                <a:latin typeface="Calibri" pitchFamily="34" charset="0"/>
              </a:endParaRPr>
            </a:p>
          </p:txBody>
        </p:sp>
        <p:cxnSp>
          <p:nvCxnSpPr>
            <p:cNvPr id="26" name="AutoShape 24"/>
            <p:cNvCxnSpPr>
              <a:cxnSpLocks noChangeShapeType="1"/>
              <a:stCxn id="25" idx="0"/>
              <a:endCxn id="8" idx="2"/>
            </p:cNvCxnSpPr>
            <p:nvPr/>
          </p:nvCxnSpPr>
          <p:spPr bwMode="auto">
            <a:xfrm rot="5400000" flipH="1" flipV="1">
              <a:off x="2078389" y="4499059"/>
              <a:ext cx="259834" cy="38769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25"/>
            <p:cNvCxnSpPr>
              <a:cxnSpLocks noChangeShapeType="1"/>
              <a:stCxn id="13" idx="0"/>
              <a:endCxn id="8" idx="2"/>
            </p:cNvCxnSpPr>
            <p:nvPr/>
          </p:nvCxnSpPr>
          <p:spPr bwMode="auto">
            <a:xfrm rot="16200000" flipV="1">
              <a:off x="2497404" y="4467743"/>
              <a:ext cx="259834" cy="45033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8135470" y="3765365"/>
              <a:ext cx="977794" cy="496817"/>
            </a:xfrm>
            <a:prstGeom prst="rect">
              <a:avLst/>
            </a:prstGeom>
            <a:solidFill>
              <a:srgbClr val="DDDDDD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400" b="1" dirty="0" smtClean="0">
                  <a:latin typeface="Calibri" pitchFamily="34" charset="0"/>
                </a:rPr>
                <a:t>Choppers  System  </a:t>
              </a:r>
              <a:endParaRPr lang="en-GB" altLang="en-US" sz="1400" b="1" dirty="0">
                <a:latin typeface="Calibri" pitchFamily="34" charset="0"/>
              </a:endParaRPr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7832725" y="3052763"/>
              <a:ext cx="73025" cy="71437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/>
              <a:endParaRPr lang="en-GB" altLang="en-US" sz="1200">
                <a:solidFill>
                  <a:schemeClr val="bg2"/>
                </a:solidFill>
                <a:latin typeface="Calibri" pitchFamily="34" charset="0"/>
              </a:endParaRP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2702417" y="1973401"/>
              <a:ext cx="762393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200" b="1">
                  <a:latin typeface="Calibri" pitchFamily="34" charset="0"/>
                </a:rPr>
                <a:t>CCC </a:t>
              </a:r>
            </a:p>
            <a:p>
              <a:pPr algn="ctr"/>
              <a:r>
                <a:rPr lang="en-GB" altLang="en-US" sz="1200" b="1">
                  <a:latin typeface="Calibri" pitchFamily="34" charset="0"/>
                </a:rPr>
                <a:t>Operator Buttons</a:t>
              </a: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5880611" y="2163922"/>
              <a:ext cx="701675" cy="435261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200" b="1" dirty="0">
                  <a:latin typeface="Calibri" pitchFamily="34" charset="0"/>
                </a:rPr>
                <a:t>Beam </a:t>
              </a:r>
            </a:p>
            <a:p>
              <a:pPr algn="ctr"/>
              <a:r>
                <a:rPr lang="en-GB" altLang="en-US" sz="1200" b="1" dirty="0" smtClean="0">
                  <a:latin typeface="Calibri" pitchFamily="34" charset="0"/>
                </a:rPr>
                <a:t>Stoppers</a:t>
              </a:r>
              <a:endParaRPr lang="en-GB" altLang="en-US" sz="1200" b="1" dirty="0">
                <a:latin typeface="Calibri" pitchFamily="34" charset="0"/>
              </a:endParaRP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3734775" y="1423884"/>
              <a:ext cx="880022" cy="1173925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lang="en-GB" altLang="en-US" sz="1200" b="1" dirty="0">
                <a:latin typeface="Calibri" pitchFamily="34" charset="0"/>
              </a:endParaRPr>
            </a:p>
            <a:p>
              <a:pPr algn="ctr"/>
              <a:r>
                <a:rPr lang="en-GB" altLang="en-US" sz="1200" b="1" dirty="0" smtClean="0">
                  <a:latin typeface="Calibri" pitchFamily="34" charset="0"/>
                </a:rPr>
                <a:t>Beam</a:t>
              </a:r>
            </a:p>
            <a:p>
              <a:pPr algn="ctr"/>
              <a:r>
                <a:rPr lang="en-GB" altLang="en-US" sz="1200" b="1" dirty="0" smtClean="0">
                  <a:latin typeface="Calibri" pitchFamily="34" charset="0"/>
                </a:rPr>
                <a:t>Destinations</a:t>
              </a:r>
            </a:p>
            <a:p>
              <a:pPr algn="ctr"/>
              <a:r>
                <a:rPr lang="en-GB" altLang="en-US" sz="1200" dirty="0" smtClean="0">
                  <a:latin typeface="Calibri" pitchFamily="34" charset="0"/>
                </a:rPr>
                <a:t>( via Timing system )</a:t>
              </a:r>
              <a:endParaRPr lang="en-GB" altLang="en-US" sz="1200" dirty="0">
                <a:latin typeface="Calibri" pitchFamily="34" charset="0"/>
              </a:endParaRPr>
            </a:p>
            <a:p>
              <a:pPr algn="ctr"/>
              <a:endParaRPr lang="en-GB" altLang="en-US" sz="1200" b="1" dirty="0">
                <a:latin typeface="Calibri" pitchFamily="34" charset="0"/>
              </a:endParaRP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636115" y="3994721"/>
              <a:ext cx="566737" cy="80459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lang="en-GB" altLang="en-US" sz="1200" b="1" dirty="0" smtClean="0">
                <a:latin typeface="Calibri" pitchFamily="34" charset="0"/>
              </a:endParaRPr>
            </a:p>
            <a:p>
              <a:pPr algn="ctr"/>
              <a:r>
                <a:rPr lang="en-GB" altLang="en-US" sz="1200" b="1" dirty="0" smtClean="0">
                  <a:latin typeface="Calibri" pitchFamily="34" charset="0"/>
                </a:rPr>
                <a:t>RF</a:t>
              </a:r>
              <a:endParaRPr lang="en-GB" altLang="en-US" sz="1200" b="1" dirty="0">
                <a:latin typeface="Calibri" pitchFamily="34" charset="0"/>
              </a:endParaRPr>
            </a:p>
            <a:p>
              <a:pPr algn="ctr"/>
              <a:r>
                <a:rPr lang="en-GB" altLang="en-US" sz="1200" b="1" dirty="0">
                  <a:latin typeface="Calibri" pitchFamily="34" charset="0"/>
                </a:rPr>
                <a:t>System</a:t>
              </a:r>
            </a:p>
            <a:p>
              <a:pPr algn="ctr"/>
              <a:endParaRPr lang="en-GB" altLang="en-US" sz="1200" b="1" dirty="0">
                <a:latin typeface="Calibri" pitchFamily="34" charset="0"/>
              </a:endParaRPr>
            </a:p>
          </p:txBody>
        </p:sp>
        <p:sp>
          <p:nvSpPr>
            <p:cNvPr id="69" name="Text Box 68"/>
            <p:cNvSpPr txBox="1">
              <a:spLocks noChangeArrowheads="1"/>
            </p:cNvSpPr>
            <p:nvPr/>
          </p:nvSpPr>
          <p:spPr bwMode="auto">
            <a:xfrm>
              <a:off x="1756318" y="1961156"/>
              <a:ext cx="719137" cy="620713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altLang="en-US" sz="1200" b="1">
                  <a:latin typeface="Calibri" pitchFamily="34" charset="0"/>
                </a:rPr>
                <a:t>Software</a:t>
              </a:r>
            </a:p>
            <a:p>
              <a:pPr algn="ctr"/>
              <a:r>
                <a:rPr lang="en-GB" altLang="en-US" sz="1200" b="1">
                  <a:latin typeface="Calibri" pitchFamily="34" charset="0"/>
                </a:rPr>
                <a:t>Interlocks</a:t>
              </a:r>
            </a:p>
            <a:p>
              <a:pPr algn="ctr"/>
              <a:endParaRPr lang="en-GB" altLang="en-US" sz="1200" b="1">
                <a:latin typeface="Calibri" pitchFamily="34" charset="0"/>
              </a:endParaRPr>
            </a:p>
          </p:txBody>
        </p:sp>
        <p:sp>
          <p:nvSpPr>
            <p:cNvPr id="70" name="Text Box 69"/>
            <p:cNvSpPr txBox="1">
              <a:spLocks noChangeArrowheads="1"/>
            </p:cNvSpPr>
            <p:nvPr/>
          </p:nvSpPr>
          <p:spPr bwMode="auto">
            <a:xfrm>
              <a:off x="1700815" y="1069975"/>
              <a:ext cx="757237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dirty="0" smtClean="0">
                  <a:latin typeface="Calibri" pitchFamily="34" charset="0"/>
                </a:rPr>
                <a:t>L4</a:t>
              </a:r>
              <a:endParaRPr lang="en-GB" altLang="en-US" sz="1200" dirty="0">
                <a:latin typeface="Calibri" pitchFamily="34" charset="0"/>
              </a:endParaRPr>
            </a:p>
            <a:p>
              <a:r>
                <a:rPr lang="en-GB" altLang="en-US" sz="1200" dirty="0">
                  <a:latin typeface="Calibri" pitchFamily="34" charset="0"/>
                </a:rPr>
                <a:t>Devices</a:t>
              </a:r>
            </a:p>
            <a:p>
              <a:endParaRPr lang="en-GB" altLang="en-US" sz="1200" dirty="0">
                <a:latin typeface="Calibri" pitchFamily="34" charset="0"/>
              </a:endParaRPr>
            </a:p>
          </p:txBody>
        </p:sp>
        <p:cxnSp>
          <p:nvCxnSpPr>
            <p:cNvPr id="71" name="AutoShape 70"/>
            <p:cNvCxnSpPr>
              <a:cxnSpLocks noChangeShapeType="1"/>
              <a:stCxn id="98" idx="2"/>
              <a:endCxn id="69" idx="0"/>
            </p:cNvCxnSpPr>
            <p:nvPr/>
          </p:nvCxnSpPr>
          <p:spPr bwMode="auto">
            <a:xfrm rot="5400000">
              <a:off x="2002143" y="1790496"/>
              <a:ext cx="284404" cy="5691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777777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" name="Line 72"/>
            <p:cNvSpPr>
              <a:spLocks noChangeShapeType="1"/>
            </p:cNvSpPr>
            <p:nvPr/>
          </p:nvSpPr>
          <p:spPr bwMode="auto">
            <a:xfrm flipV="1">
              <a:off x="2390689" y="3527073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Line 74"/>
            <p:cNvSpPr>
              <a:spLocks noChangeShapeType="1"/>
            </p:cNvSpPr>
            <p:nvPr/>
          </p:nvSpPr>
          <p:spPr bwMode="auto">
            <a:xfrm flipV="1">
              <a:off x="4716574" y="3550477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Line 75"/>
            <p:cNvSpPr>
              <a:spLocks noChangeShapeType="1"/>
            </p:cNvSpPr>
            <p:nvPr/>
          </p:nvSpPr>
          <p:spPr bwMode="auto">
            <a:xfrm flipV="1">
              <a:off x="3924246" y="3550477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 flipV="1">
              <a:off x="4150818" y="2617938"/>
              <a:ext cx="4763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 flipV="1">
              <a:off x="5264526" y="2609919"/>
              <a:ext cx="1587" cy="393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 flipH="1" flipV="1">
              <a:off x="6199432" y="2615449"/>
              <a:ext cx="1588" cy="411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Line 80"/>
            <p:cNvSpPr>
              <a:spLocks noChangeShapeType="1"/>
            </p:cNvSpPr>
            <p:nvPr/>
          </p:nvSpPr>
          <p:spPr bwMode="auto">
            <a:xfrm flipV="1">
              <a:off x="6980757" y="2606358"/>
              <a:ext cx="0" cy="409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84"/>
            <p:cNvSpPr>
              <a:spLocks noChangeShapeType="1"/>
            </p:cNvSpPr>
            <p:nvPr/>
          </p:nvSpPr>
          <p:spPr bwMode="auto">
            <a:xfrm flipV="1">
              <a:off x="6902450" y="35433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Line 85"/>
            <p:cNvSpPr>
              <a:spLocks noChangeShapeType="1"/>
            </p:cNvSpPr>
            <p:nvPr/>
          </p:nvSpPr>
          <p:spPr bwMode="auto">
            <a:xfrm flipV="1">
              <a:off x="5719172" y="354946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Line 86"/>
            <p:cNvSpPr>
              <a:spLocks noChangeShapeType="1"/>
            </p:cNvSpPr>
            <p:nvPr/>
          </p:nvSpPr>
          <p:spPr bwMode="auto">
            <a:xfrm flipH="1" flipV="1">
              <a:off x="2129203" y="2591504"/>
              <a:ext cx="1588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Line 87"/>
            <p:cNvSpPr>
              <a:spLocks noChangeShapeType="1"/>
            </p:cNvSpPr>
            <p:nvPr/>
          </p:nvSpPr>
          <p:spPr bwMode="auto">
            <a:xfrm flipV="1">
              <a:off x="3048483" y="2603959"/>
              <a:ext cx="0" cy="432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88"/>
            <p:cNvSpPr>
              <a:spLocks noChangeShapeType="1"/>
            </p:cNvSpPr>
            <p:nvPr/>
          </p:nvSpPr>
          <p:spPr bwMode="auto">
            <a:xfrm>
              <a:off x="7664450" y="3254375"/>
              <a:ext cx="4889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3" name="Line 92"/>
            <p:cNvSpPr>
              <a:spLocks noChangeShapeType="1"/>
            </p:cNvSpPr>
            <p:nvPr/>
          </p:nvSpPr>
          <p:spPr bwMode="auto">
            <a:xfrm flipV="1">
              <a:off x="7642225" y="3086096"/>
              <a:ext cx="511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8" name="Text Box 98"/>
            <p:cNvSpPr txBox="1">
              <a:spLocks noChangeArrowheads="1"/>
            </p:cNvSpPr>
            <p:nvPr/>
          </p:nvSpPr>
          <p:spPr bwMode="auto">
            <a:xfrm>
              <a:off x="1794184" y="1052864"/>
              <a:ext cx="757238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dirty="0" smtClean="0">
                  <a:latin typeface="Calibri" pitchFamily="34" charset="0"/>
                </a:rPr>
                <a:t>L4</a:t>
              </a:r>
              <a:endParaRPr lang="en-GB" altLang="en-US" sz="1200" dirty="0">
                <a:latin typeface="Calibri" pitchFamily="34" charset="0"/>
              </a:endParaRPr>
            </a:p>
            <a:p>
              <a:r>
                <a:rPr lang="en-GB" altLang="en-US" sz="1200" dirty="0">
                  <a:latin typeface="Calibri" pitchFamily="34" charset="0"/>
                </a:rPr>
                <a:t>Devices</a:t>
              </a:r>
            </a:p>
            <a:p>
              <a:endParaRPr lang="en-GB" altLang="en-US" sz="1200" dirty="0">
                <a:latin typeface="Calibri" pitchFamily="34" charset="0"/>
              </a:endParaRPr>
            </a:p>
          </p:txBody>
        </p:sp>
        <p:sp>
          <p:nvSpPr>
            <p:cNvPr id="99" name="Text Box 99"/>
            <p:cNvSpPr txBox="1">
              <a:spLocks noChangeArrowheads="1"/>
            </p:cNvSpPr>
            <p:nvPr/>
          </p:nvSpPr>
          <p:spPr bwMode="auto">
            <a:xfrm>
              <a:off x="1886874" y="998874"/>
              <a:ext cx="757237" cy="623888"/>
            </a:xfrm>
            <a:prstGeom prst="rect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853" tIns="32646" rIns="12853" bIns="32646">
              <a:spAutoFit/>
            </a:bodyPr>
            <a:lstStyle>
              <a:lvl1pPr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65246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defTabSz="6524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200" dirty="0" smtClean="0">
                  <a:latin typeface="Calibri" pitchFamily="34" charset="0"/>
                </a:rPr>
                <a:t>Linac4</a:t>
              </a:r>
              <a:endParaRPr lang="en-GB" altLang="en-US" sz="1200" dirty="0">
                <a:latin typeface="Calibri" pitchFamily="34" charset="0"/>
              </a:endParaRPr>
            </a:p>
            <a:p>
              <a:r>
                <a:rPr lang="en-GB" altLang="en-US" sz="1200" dirty="0">
                  <a:latin typeface="Calibri" pitchFamily="34" charset="0"/>
                </a:rPr>
                <a:t>Devices</a:t>
              </a:r>
            </a:p>
            <a:p>
              <a:endParaRPr lang="en-GB" altLang="en-US" sz="1200" dirty="0">
                <a:latin typeface="Calibri" pitchFamily="34" charset="0"/>
              </a:endParaRPr>
            </a:p>
          </p:txBody>
        </p:sp>
      </p:grpSp>
      <p:sp>
        <p:nvSpPr>
          <p:cNvPr id="52" name="Text Box 49"/>
          <p:cNvSpPr txBox="1">
            <a:spLocks noChangeArrowheads="1"/>
          </p:cNvSpPr>
          <p:nvPr/>
        </p:nvSpPr>
        <p:spPr bwMode="auto">
          <a:xfrm>
            <a:off x="4384790" y="1507061"/>
            <a:ext cx="880022" cy="11739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12853" tIns="32646" rIns="12853" bIns="32646">
            <a:spAutoFit/>
          </a:bodyPr>
          <a:lstStyle>
            <a:lvl1pPr defTabSz="6524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6524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GB" altLang="en-US" sz="1200" b="1" dirty="0">
              <a:latin typeface="Calibri" pitchFamily="34" charset="0"/>
            </a:endParaRPr>
          </a:p>
          <a:p>
            <a:pPr algn="ctr"/>
            <a:r>
              <a:rPr lang="en-GB" altLang="en-US" sz="1200" b="1" dirty="0" smtClean="0">
                <a:latin typeface="Calibri" pitchFamily="34" charset="0"/>
              </a:rPr>
              <a:t>External</a:t>
            </a:r>
          </a:p>
          <a:p>
            <a:pPr algn="ctr"/>
            <a:r>
              <a:rPr lang="en-GB" altLang="en-US" sz="1200" b="1" dirty="0" smtClean="0">
                <a:latin typeface="Calibri" pitchFamily="34" charset="0"/>
              </a:rPr>
              <a:t>Conditions</a:t>
            </a:r>
          </a:p>
          <a:p>
            <a:pPr algn="ctr"/>
            <a:r>
              <a:rPr lang="en-GB" altLang="en-US" sz="1200" dirty="0" smtClean="0">
                <a:latin typeface="Calibri" pitchFamily="34" charset="0"/>
              </a:rPr>
              <a:t>( via Timing system )</a:t>
            </a:r>
            <a:endParaRPr lang="en-GB" altLang="en-US" sz="1200" dirty="0">
              <a:latin typeface="Calibri" pitchFamily="34" charset="0"/>
            </a:endParaRPr>
          </a:p>
          <a:p>
            <a:pPr algn="ctr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55" name="Text Box 33"/>
          <p:cNvSpPr txBox="1">
            <a:spLocks noChangeArrowheads="1"/>
          </p:cNvSpPr>
          <p:nvPr/>
        </p:nvSpPr>
        <p:spPr bwMode="auto">
          <a:xfrm>
            <a:off x="7700796" y="3107283"/>
            <a:ext cx="977794" cy="496817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 lIns="12853" tIns="32646" rIns="12853" bIns="32646">
            <a:spAutoFit/>
          </a:bodyPr>
          <a:lstStyle>
            <a:lvl1pPr defTabSz="6524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6524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400" b="1" dirty="0" smtClean="0">
                <a:latin typeface="Calibri" pitchFamily="34" charset="0"/>
              </a:rPr>
              <a:t>Pre-chopper  System  </a:t>
            </a:r>
            <a:endParaRPr lang="en-GB" altLang="en-US" sz="1400" b="1" dirty="0">
              <a:latin typeface="Calibri" pitchFamily="34" charset="0"/>
            </a:endParaRPr>
          </a:p>
        </p:txBody>
      </p:sp>
      <p:cxnSp>
        <p:nvCxnSpPr>
          <p:cNvPr id="57" name="AutoShape 67"/>
          <p:cNvCxnSpPr>
            <a:cxnSpLocks noChangeShapeType="1"/>
            <a:stCxn id="35" idx="1"/>
          </p:cNvCxnSpPr>
          <p:nvPr/>
        </p:nvCxnSpPr>
        <p:spPr bwMode="auto">
          <a:xfrm rot="10800000">
            <a:off x="7030922" y="3615561"/>
            <a:ext cx="669104" cy="475240"/>
          </a:xfrm>
          <a:prstGeom prst="bentConnector3">
            <a:avLst>
              <a:gd name="adj1" fmla="val 9982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Text Box 33"/>
          <p:cNvSpPr txBox="1">
            <a:spLocks noChangeArrowheads="1"/>
          </p:cNvSpPr>
          <p:nvPr/>
        </p:nvSpPr>
        <p:spPr bwMode="auto">
          <a:xfrm>
            <a:off x="7711907" y="2249833"/>
            <a:ext cx="977794" cy="496817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 lIns="12853" tIns="32646" rIns="12853" bIns="32646">
            <a:spAutoFit/>
          </a:bodyPr>
          <a:lstStyle>
            <a:lvl1pPr defTabSz="6524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6524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400" b="1" dirty="0" smtClean="0">
                <a:latin typeface="Calibri" pitchFamily="34" charset="0"/>
              </a:rPr>
              <a:t>L4 </a:t>
            </a:r>
          </a:p>
          <a:p>
            <a:pPr algn="ctr"/>
            <a:r>
              <a:rPr lang="en-GB" altLang="en-US" sz="1400" b="1" dirty="0" smtClean="0">
                <a:latin typeface="Calibri" pitchFamily="34" charset="0"/>
              </a:rPr>
              <a:t>Source</a:t>
            </a:r>
            <a:endParaRPr lang="en-GB" altLang="en-US" sz="1400" b="1" dirty="0">
              <a:latin typeface="Calibri" pitchFamily="34" charset="0"/>
            </a:endParaRPr>
          </a:p>
        </p:txBody>
      </p:sp>
      <p:sp>
        <p:nvSpPr>
          <p:cNvPr id="77" name="Line 88"/>
          <p:cNvSpPr>
            <a:spLocks noChangeShapeType="1"/>
          </p:cNvSpPr>
          <p:nvPr/>
        </p:nvSpPr>
        <p:spPr bwMode="auto">
          <a:xfrm flipV="1">
            <a:off x="7389644" y="2758202"/>
            <a:ext cx="311152" cy="56495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0" name="Line 88"/>
          <p:cNvSpPr>
            <a:spLocks noChangeShapeType="1"/>
          </p:cNvSpPr>
          <p:nvPr/>
        </p:nvSpPr>
        <p:spPr bwMode="auto">
          <a:xfrm>
            <a:off x="7227718" y="3517142"/>
            <a:ext cx="4889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1" name="Line 88"/>
          <p:cNvSpPr>
            <a:spLocks noChangeShapeType="1"/>
          </p:cNvSpPr>
          <p:nvPr/>
        </p:nvSpPr>
        <p:spPr bwMode="auto">
          <a:xfrm>
            <a:off x="7405519" y="3517142"/>
            <a:ext cx="295278" cy="31794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95" name="AutoShape 61"/>
          <p:cNvCxnSpPr>
            <a:cxnSpLocks noChangeShapeType="1"/>
            <a:stCxn id="72" idx="1"/>
          </p:cNvCxnSpPr>
          <p:nvPr/>
        </p:nvCxnSpPr>
        <p:spPr bwMode="auto">
          <a:xfrm rot="10800000" flipV="1">
            <a:off x="7039345" y="2498242"/>
            <a:ext cx="672562" cy="595688"/>
          </a:xfrm>
          <a:prstGeom prst="bentConnector3">
            <a:avLst>
              <a:gd name="adj1" fmla="val 9956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Text Box 12"/>
          <p:cNvSpPr txBox="1">
            <a:spLocks noChangeArrowheads="1"/>
          </p:cNvSpPr>
          <p:nvPr/>
        </p:nvSpPr>
        <p:spPr bwMode="auto">
          <a:xfrm>
            <a:off x="4811706" y="4044410"/>
            <a:ext cx="960520" cy="634020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12853" tIns="9144" rIns="12853" bIns="9144">
            <a:spAutoFit/>
          </a:bodyPr>
          <a:lstStyle>
            <a:lvl1pPr defTabSz="6524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6524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GB" altLang="en-US" sz="1400" b="1" dirty="0" smtClean="0">
              <a:latin typeface="Calibri" pitchFamily="34" charset="0"/>
            </a:endParaRPr>
          </a:p>
          <a:p>
            <a:pPr algn="ctr"/>
            <a:r>
              <a:rPr lang="en-GB" altLang="en-US" sz="1400" b="1" dirty="0" smtClean="0">
                <a:latin typeface="Calibri" pitchFamily="34" charset="0"/>
              </a:rPr>
              <a:t>BCT</a:t>
            </a:r>
          </a:p>
          <a:p>
            <a:pPr algn="ctr"/>
            <a:r>
              <a:rPr lang="en-GB" altLang="en-US" sz="1200" dirty="0" smtClean="0">
                <a:latin typeface="Calibri" pitchFamily="34" charset="0"/>
              </a:rPr>
              <a:t>(“Watch Dog”)</a:t>
            </a:r>
            <a:endParaRPr lang="en-GB" altLang="en-US" sz="1200" dirty="0">
              <a:latin typeface="Calibri" pitchFamily="34" charset="0"/>
            </a:endParaRPr>
          </a:p>
        </p:txBody>
      </p:sp>
      <p:sp>
        <p:nvSpPr>
          <p:cNvPr id="97" name="Line 85"/>
          <p:cNvSpPr>
            <a:spLocks noChangeShapeType="1"/>
          </p:cNvSpPr>
          <p:nvPr/>
        </p:nvSpPr>
        <p:spPr bwMode="auto">
          <a:xfrm flipH="1" flipV="1">
            <a:off x="2636109" y="3619533"/>
            <a:ext cx="0" cy="12827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" name="Text Box 15"/>
          <p:cNvSpPr txBox="1">
            <a:spLocks noChangeArrowheads="1"/>
          </p:cNvSpPr>
          <p:nvPr/>
        </p:nvSpPr>
        <p:spPr bwMode="auto">
          <a:xfrm>
            <a:off x="6297170" y="2036958"/>
            <a:ext cx="512763" cy="61992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>
            <a:lvl1pPr defTabSz="6524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6524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524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652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200" b="1" dirty="0" smtClean="0">
                <a:latin typeface="Calibri" pitchFamily="34" charset="0"/>
              </a:rPr>
              <a:t>Linac4</a:t>
            </a:r>
          </a:p>
          <a:p>
            <a:pPr algn="ctr"/>
            <a:r>
              <a:rPr lang="en-GB" altLang="en-US" sz="1200" b="1" dirty="0" smtClean="0">
                <a:latin typeface="Calibri" pitchFamily="34" charset="0"/>
              </a:rPr>
              <a:t>Dump</a:t>
            </a:r>
            <a:endParaRPr lang="en-GB" altLang="en-US" sz="1200" b="1" dirty="0">
              <a:latin typeface="Calibri" pitchFamily="34" charset="0"/>
            </a:endParaRPr>
          </a:p>
          <a:p>
            <a:pPr algn="ctr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9388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The reaction time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8600" y="1111250"/>
            <a:ext cx="8791575" cy="4603750"/>
            <a:chOff x="228600" y="1111250"/>
            <a:chExt cx="8791575" cy="4603750"/>
          </a:xfrm>
        </p:grpSpPr>
        <p:pic>
          <p:nvPicPr>
            <p:cNvPr id="3" name="Picture 133" descr="REATION_TIME_0v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111250"/>
              <a:ext cx="8791575" cy="460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7028328" y="5369858"/>
              <a:ext cx="1201271" cy="3182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1" u="none" strike="noStrike" cap="none" normalizeH="0" baseline="0" dirty="0" smtClean="0">
                  <a:ln>
                    <a:noFill/>
                  </a:ln>
                  <a:solidFill>
                    <a:srgbClr val="DCBE5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Actuator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2552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8218955" cy="830997"/>
          </a:xfrm>
        </p:spPr>
        <p:txBody>
          <a:bodyPr/>
          <a:lstStyle/>
          <a:p>
            <a:r>
              <a:rPr lang="en-GB" altLang="en-US" dirty="0" smtClean="0"/>
              <a:t>BIS Application : Monitoring of the Inputs/Outputs  state </a:t>
            </a:r>
          </a:p>
        </p:txBody>
      </p:sp>
      <p:pic>
        <p:nvPicPr>
          <p:cNvPr id="14339" name="Picture 13" descr="\\cern.ch\dfs\Users\p\puccio\Documents\My Pictures\BIS-Supervision_Overview-for-S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74688"/>
            <a:ext cx="6019800" cy="534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 descr="\\cern.ch\dfs\Users\p\puccio\Documents\My Pictures\BIS-Supervision-Detailled-for-SP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1447800"/>
            <a:ext cx="6062662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12783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790575" y="152400"/>
            <a:ext cx="8353425" cy="404813"/>
          </a:xfrm>
        </p:spPr>
        <p:txBody>
          <a:bodyPr/>
          <a:lstStyle/>
          <a:p>
            <a:r>
              <a:rPr lang="en-GB" altLang="en-US" dirty="0" smtClean="0"/>
              <a:t>BIS Application: History Buffer</a:t>
            </a:r>
          </a:p>
        </p:txBody>
      </p:sp>
      <p:pic>
        <p:nvPicPr>
          <p:cNvPr id="15363" name="Picture 2" descr="\\cern.ch\dfs\Users\p\puccio\Documents\My Pictures\BIS-Supervision-Hist-Buff-for-TT41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4038600" cy="31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\\cern.ch\dfs\Users\p\puccio\Documents\My Pictures\Copy of BIS-Supervision-Hist-Buff-for-TT41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114800"/>
            <a:ext cx="70421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228600" y="1828800"/>
            <a:ext cx="2438400" cy="457200"/>
          </a:xfrm>
          <a:prstGeom prst="rect">
            <a:avLst/>
          </a:prstGeom>
          <a:noFill/>
          <a:ln w="19050" algn="ctr">
            <a:solidFill>
              <a:srgbClr val="C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5366" name="Rectangle 10"/>
          <p:cNvSpPr>
            <a:spLocks noChangeArrowheads="1"/>
          </p:cNvSpPr>
          <p:nvPr/>
        </p:nvSpPr>
        <p:spPr bwMode="auto">
          <a:xfrm>
            <a:off x="1828800" y="4038600"/>
            <a:ext cx="7010400" cy="2133600"/>
          </a:xfrm>
          <a:prstGeom prst="rect">
            <a:avLst/>
          </a:prstGeom>
          <a:noFill/>
          <a:ln w="19050" algn="ctr">
            <a:solidFill>
              <a:srgbClr val="C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cxnSp>
        <p:nvCxnSpPr>
          <p:cNvPr id="15367" name="Straight Connector 12"/>
          <p:cNvCxnSpPr>
            <a:cxnSpLocks noChangeShapeType="1"/>
          </p:cNvCxnSpPr>
          <p:nvPr/>
        </p:nvCxnSpPr>
        <p:spPr bwMode="auto">
          <a:xfrm rot="16200000" flipH="1">
            <a:off x="-914400" y="3429000"/>
            <a:ext cx="3886200" cy="1600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Straight Connector 13"/>
          <p:cNvCxnSpPr>
            <a:cxnSpLocks noChangeShapeType="1"/>
          </p:cNvCxnSpPr>
          <p:nvPr/>
        </p:nvCxnSpPr>
        <p:spPr bwMode="auto">
          <a:xfrm rot="16200000" flipH="1">
            <a:off x="-76200" y="2133600"/>
            <a:ext cx="2209800" cy="1600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Straight Connector 15"/>
          <p:cNvCxnSpPr>
            <a:cxnSpLocks noChangeShapeType="1"/>
          </p:cNvCxnSpPr>
          <p:nvPr/>
        </p:nvCxnSpPr>
        <p:spPr bwMode="auto">
          <a:xfrm>
            <a:off x="2667000" y="1828800"/>
            <a:ext cx="6172200" cy="2209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Straight Connector 17"/>
          <p:cNvCxnSpPr>
            <a:cxnSpLocks noChangeShapeType="1"/>
          </p:cNvCxnSpPr>
          <p:nvPr/>
        </p:nvCxnSpPr>
        <p:spPr bwMode="auto">
          <a:xfrm>
            <a:off x="2667000" y="2286000"/>
            <a:ext cx="3505200" cy="1752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7337248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3" name="Picture 12" descr="\\cern.ch\dfs\Users\p\puccio\Documents\My Pictures\BIS-Supervision_Overview-for-S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915988"/>
            <a:ext cx="6519862" cy="578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3657600" y="4343400"/>
            <a:ext cx="762000" cy="2209800"/>
          </a:xfrm>
          <a:prstGeom prst="ellipse">
            <a:avLst/>
          </a:prstGeom>
          <a:noFill/>
          <a:ln w="44450" algn="ctr">
            <a:solidFill>
              <a:srgbClr val="C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en-US"/>
          </a:p>
        </p:txBody>
      </p:sp>
      <p:cxnSp>
        <p:nvCxnSpPr>
          <p:cNvPr id="6" name="Straight Arrow Connector 8"/>
          <p:cNvCxnSpPr>
            <a:cxnSpLocks noChangeShapeType="1"/>
            <a:stCxn id="7" idx="1"/>
            <a:endCxn id="5" idx="7"/>
          </p:cNvCxnSpPr>
          <p:nvPr/>
        </p:nvCxnSpPr>
        <p:spPr bwMode="auto">
          <a:xfrm rot="10800000" flipV="1">
            <a:off x="4308475" y="3681413"/>
            <a:ext cx="2473325" cy="985837"/>
          </a:xfrm>
          <a:prstGeom prst="straightConnector1">
            <a:avLst/>
          </a:prstGeom>
          <a:noFill/>
          <a:ln w="9525" algn="ctr">
            <a:solidFill>
              <a:srgbClr val="7030A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781800" y="3265488"/>
            <a:ext cx="2286000" cy="830262"/>
          </a:xfrm>
          <a:prstGeom prst="rect">
            <a:avLst/>
          </a:prstGeom>
          <a:noFill/>
          <a:ln w="127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1600">
                <a:solidFill>
                  <a:srgbClr val="7030A0"/>
                </a:solidFill>
              </a:rPr>
              <a:t>Only 7 out of 14 inputs can be masked by the Operator</a:t>
            </a: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7086600" y="1114425"/>
            <a:ext cx="1905000" cy="1323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lang="en-GB" altLang="en-US" sz="1600" i="1"/>
              <a:t>Masking automatically removed when “Safe Beam Flag” = FALSE</a:t>
            </a:r>
          </a:p>
        </p:txBody>
      </p:sp>
      <p:cxnSp>
        <p:nvCxnSpPr>
          <p:cNvPr id="9" name="Straight Arrow Connector 15"/>
          <p:cNvCxnSpPr>
            <a:cxnSpLocks noChangeShapeType="1"/>
          </p:cNvCxnSpPr>
          <p:nvPr/>
        </p:nvCxnSpPr>
        <p:spPr bwMode="auto">
          <a:xfrm rot="10800000">
            <a:off x="4419600" y="1524000"/>
            <a:ext cx="2667000" cy="100013"/>
          </a:xfrm>
          <a:prstGeom prst="straightConnector1">
            <a:avLst/>
          </a:prstGeom>
          <a:noFill/>
          <a:ln w="9525" algn="ctr">
            <a:solidFill>
              <a:srgbClr val="7030A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Elbow Connector 18"/>
          <p:cNvCxnSpPr>
            <a:cxnSpLocks noChangeShapeType="1"/>
            <a:stCxn id="7" idx="0"/>
            <a:endCxn id="8" idx="2"/>
          </p:cNvCxnSpPr>
          <p:nvPr/>
        </p:nvCxnSpPr>
        <p:spPr bwMode="auto">
          <a:xfrm rot="5400000" flipH="1" flipV="1">
            <a:off x="7568406" y="2794794"/>
            <a:ext cx="827088" cy="1143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The “flexibility” : Masking of input(s)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882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Safe Beam Flag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458200" y="6553200"/>
            <a:ext cx="6096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B5D4128-0CDA-499F-BC90-699B8B140324}" type="slidenum">
              <a:rPr lang="en-US" altLang="en-US" smtClean="0">
                <a:solidFill>
                  <a:srgbClr val="FF0000"/>
                </a:solidFill>
              </a:rPr>
              <a:pPr/>
              <a:t>44</a:t>
            </a:fld>
            <a:r>
              <a:rPr lang="en-US" altLang="en-US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76200" y="1089700"/>
            <a:ext cx="9067800" cy="5474363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kern="0" dirty="0">
                <a:latin typeface="Arial" charset="0"/>
              </a:rPr>
              <a:t>For LHC: the Safe Beam Flag (SBF) is produced by a dedicated system (Safe Machine Parameters Controller</a:t>
            </a:r>
            <a:r>
              <a:rPr lang="en-US" sz="2000" kern="0" dirty="0" smtClean="0">
                <a:latin typeface="Arial" charset="0"/>
              </a:rPr>
              <a:t>)</a:t>
            </a:r>
            <a:endParaRPr lang="en-US" sz="2000" kern="0" dirty="0">
              <a:latin typeface="Arial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kern="0" dirty="0">
                <a:latin typeface="Arial" charset="0"/>
              </a:rPr>
              <a:t>Based on Beam Energy and on Beam Intensity:</a:t>
            </a:r>
          </a:p>
          <a:p>
            <a:pPr marL="342900" lvl="1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sz="2000" dirty="0"/>
              <a:t>     i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 ( I </a:t>
            </a:r>
            <a:r>
              <a:rPr lang="es-ES" sz="2000" dirty="0">
                <a:solidFill>
                  <a:schemeClr val="accent5">
                    <a:lumMod val="50000"/>
                  </a:schemeClr>
                </a:solidFill>
              </a:rPr>
              <a:t>· 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&lt; defined_Threshold ) then SBF = “TRUE” ; else SBF = “FALSE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kern="0" dirty="0">
                <a:latin typeface="Arial" charset="0"/>
              </a:rPr>
              <a:t>The SBF value is transmitted to the LHC Timing generator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sz="2000" kern="0" dirty="0">
                <a:latin typeface="Arial" charset="0"/>
              </a:rPr>
              <a:t>                                      </a:t>
            </a:r>
            <a:r>
              <a:rPr lang="en-US" sz="2000" kern="0" dirty="0" smtClean="0">
                <a:latin typeface="Arial" charset="0"/>
              </a:rPr>
              <a:t> </a:t>
            </a:r>
            <a:r>
              <a:rPr lang="en-US" sz="2000" kern="0" dirty="0">
                <a:latin typeface="Arial" charset="0"/>
              </a:rPr>
              <a:t>=&gt; information broadcasted over the GMT network</a:t>
            </a:r>
            <a:r>
              <a:rPr lang="en-US" sz="2000" kern="0" dirty="0" smtClean="0">
                <a:latin typeface="Arial" charset="0"/>
              </a:rPr>
              <a:t>.</a:t>
            </a:r>
            <a:endParaRPr lang="en-US" sz="2000" kern="0" dirty="0">
              <a:latin typeface="Arial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kern="0" dirty="0">
                <a:latin typeface="Arial" charset="0"/>
              </a:rPr>
              <a:t>Timing receiver installed in the BIC chassis gives the corresponding Hw signal value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sz="2000" kern="0" dirty="0">
                <a:latin typeface="Arial" charset="0"/>
              </a:rPr>
              <a:t>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2000" u="sng" kern="0" dirty="0">
                <a:latin typeface="Arial" charset="0"/>
              </a:rPr>
              <a:t>Note:</a:t>
            </a:r>
            <a:r>
              <a:rPr lang="en-US" sz="2000" kern="0" dirty="0">
                <a:latin typeface="Arial" charset="0"/>
              </a:rPr>
              <a:t> Safe Beam Flag for SPS only depends on  beam intensity. </a:t>
            </a:r>
          </a:p>
        </p:txBody>
      </p:sp>
    </p:spTree>
    <p:extLst>
      <p:ext uri="{BB962C8B-B14F-4D97-AF65-F5344CB8AC3E}">
        <p14:creationId xmlns:p14="http://schemas.microsoft.com/office/powerpoint/2010/main" val="289125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38" y="259280"/>
            <a:ext cx="8759961" cy="584776"/>
          </a:xfrm>
        </p:spPr>
        <p:txBody>
          <a:bodyPr/>
          <a:lstStyle/>
          <a:p>
            <a:r>
              <a:rPr lang="en-GB" altLang="en-US" sz="3200" dirty="0" smtClean="0"/>
              <a:t>BIS : (# of LHC channels) Vs. (# </a:t>
            </a:r>
            <a:r>
              <a:rPr lang="en-GB" altLang="en-US" sz="3200" dirty="0"/>
              <a:t>of Linac4</a:t>
            </a:r>
            <a:r>
              <a:rPr lang="en-GB" altLang="en-US" sz="3200" dirty="0" smtClean="0"/>
              <a:t> channels)</a:t>
            </a:r>
            <a:endParaRPr lang="en-US" sz="3200" dirty="0"/>
          </a:p>
        </p:txBody>
      </p:sp>
      <p:pic>
        <p:nvPicPr>
          <p:cNvPr id="3" name="Picture 19" descr="\\cern.ch\dfs\Users\p\puccio\Documents\My Pictures\BIS-Supervision_Top-screen-for-LH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092" y="1205088"/>
            <a:ext cx="2018806" cy="2274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152380" y="3939007"/>
            <a:ext cx="2923822" cy="888621"/>
            <a:chOff x="1972735" y="1453444"/>
            <a:chExt cx="2923822" cy="888621"/>
          </a:xfrm>
        </p:grpSpPr>
        <p:sp>
          <p:nvSpPr>
            <p:cNvPr id="4" name="TextBox 3"/>
            <p:cNvSpPr txBox="1"/>
            <p:nvPr/>
          </p:nvSpPr>
          <p:spPr>
            <a:xfrm>
              <a:off x="1989668" y="1453444"/>
              <a:ext cx="290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/>
                <a:t>17</a:t>
              </a:r>
              <a:r>
                <a:rPr lang="en-US" sz="1800" dirty="0" smtClean="0"/>
                <a:t> Controllers for Beam-1</a:t>
              </a:r>
              <a:endParaRPr lang="en-US" sz="1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72735" y="1972733"/>
              <a:ext cx="290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/>
                <a:t>17</a:t>
              </a:r>
              <a:r>
                <a:rPr lang="en-US" sz="1800" dirty="0" smtClean="0"/>
                <a:t> Controllers for Beam-2</a:t>
              </a:r>
              <a:endParaRPr lang="en-US" sz="1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55247" y="1715912"/>
              <a:ext cx="3866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+</a:t>
              </a:r>
              <a:endParaRPr lang="en-US" sz="2000" b="1" dirty="0"/>
            </a:p>
          </p:txBody>
        </p:sp>
      </p:grpSp>
      <p:pic>
        <p:nvPicPr>
          <p:cNvPr id="9" name="Picture 8" descr="screenshot_31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64"/>
          <a:stretch/>
        </p:blipFill>
        <p:spPr>
          <a:xfrm>
            <a:off x="5060353" y="1376967"/>
            <a:ext cx="3481311" cy="1751715"/>
          </a:xfrm>
          <a:prstGeom prst="rect">
            <a:avLst/>
          </a:prstGeom>
        </p:spPr>
      </p:pic>
      <p:cxnSp>
        <p:nvCxnSpPr>
          <p:cNvPr id="11" name="Straight Connector 10"/>
          <p:cNvCxnSpPr>
            <a:stCxn id="2" idx="2"/>
          </p:cNvCxnSpPr>
          <p:nvPr/>
        </p:nvCxnSpPr>
        <p:spPr bwMode="auto">
          <a:xfrm>
            <a:off x="4764019" y="844056"/>
            <a:ext cx="5537" cy="488505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5282703" y="4047395"/>
            <a:ext cx="3414887" cy="671845"/>
            <a:chOff x="1738490" y="1453444"/>
            <a:chExt cx="3414887" cy="671845"/>
          </a:xfrm>
        </p:grpSpPr>
        <p:sp>
          <p:nvSpPr>
            <p:cNvPr id="14" name="TextBox 13"/>
            <p:cNvSpPr txBox="1"/>
            <p:nvPr/>
          </p:nvSpPr>
          <p:spPr>
            <a:xfrm>
              <a:off x="1738490" y="1453444"/>
              <a:ext cx="3287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4 Controllers for Linac4 only*</a:t>
              </a:r>
              <a:endParaRPr lang="en-US" sz="1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2600" y="1817512"/>
              <a:ext cx="34007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(*) Transfer line to Booster not included</a:t>
              </a:r>
              <a:endParaRPr lang="en-US" sz="1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64325" y="5366038"/>
            <a:ext cx="36999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~220 Interlocks connections </a:t>
            </a:r>
            <a:r>
              <a:rPr lang="en-US" sz="2000" dirty="0" smtClean="0"/>
              <a:t>from LHC systems</a:t>
            </a:r>
          </a:p>
          <a:p>
            <a:pPr algn="ctr"/>
            <a:r>
              <a:rPr lang="en-US" sz="1800" dirty="0" smtClean="0"/>
              <a:t>(beam-1, beam-2, both beams)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4997658" y="5366038"/>
            <a:ext cx="369993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~30 Interlocks connections </a:t>
            </a:r>
            <a:r>
              <a:rPr lang="en-US" sz="1800" dirty="0" smtClean="0"/>
              <a:t>from Linac4 systems 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1713092" y="3447823"/>
            <a:ext cx="195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Ring architecture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801677" y="3447822"/>
            <a:ext cx="195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Tree architecture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6630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9" name="AutoShape 39"/>
          <p:cNvSpPr>
            <a:spLocks noChangeArrowheads="1"/>
          </p:cNvSpPr>
          <p:nvPr/>
        </p:nvSpPr>
        <p:spPr bwMode="auto">
          <a:xfrm rot="-6509095">
            <a:off x="6956425" y="3468688"/>
            <a:ext cx="576263" cy="4333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Text Box 48"/>
          <p:cNvSpPr txBox="1">
            <a:spLocks noChangeArrowheads="1"/>
          </p:cNvSpPr>
          <p:nvPr/>
        </p:nvSpPr>
        <p:spPr bwMode="auto">
          <a:xfrm>
            <a:off x="1516063" y="5948363"/>
            <a:ext cx="22018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  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Interfaces</a:t>
            </a:r>
          </a:p>
        </p:txBody>
      </p:sp>
      <p:sp>
        <p:nvSpPr>
          <p:cNvPr id="22" name="Line 52"/>
          <p:cNvSpPr>
            <a:spLocks noChangeShapeType="1"/>
          </p:cNvSpPr>
          <p:nvPr/>
        </p:nvSpPr>
        <p:spPr bwMode="auto">
          <a:xfrm>
            <a:off x="3157538" y="4416425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" name="AutoShape 58"/>
          <p:cNvSpPr>
            <a:spLocks noChangeArrowheads="1"/>
          </p:cNvSpPr>
          <p:nvPr/>
        </p:nvSpPr>
        <p:spPr bwMode="auto">
          <a:xfrm>
            <a:off x="1676400" y="36576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Rectangle 59"/>
          <p:cNvSpPr>
            <a:spLocks noChangeArrowheads="1"/>
          </p:cNvSpPr>
          <p:nvPr/>
        </p:nvSpPr>
        <p:spPr bwMode="auto">
          <a:xfrm>
            <a:off x="1429994" y="3243844"/>
            <a:ext cx="1163780" cy="28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en-GB" sz="1400" dirty="0" smtClean="0">
                <a:solidFill>
                  <a:srgbClr val="006800"/>
                </a:solidFill>
                <a:latin typeface="Times New Roman" pitchFamily="18" charset="0"/>
              </a:rPr>
              <a:t>User_Permits</a:t>
            </a:r>
            <a:endParaRPr lang="en-GB" sz="1400" dirty="0">
              <a:solidFill>
                <a:srgbClr val="006800"/>
              </a:solidFill>
              <a:latin typeface="Times New Roman" pitchFamily="18" charset="0"/>
            </a:endParaRPr>
          </a:p>
        </p:txBody>
      </p:sp>
      <p:sp>
        <p:nvSpPr>
          <p:cNvPr id="25" name="Rectangle 60"/>
          <p:cNvSpPr>
            <a:spLocks noChangeArrowheads="1"/>
          </p:cNvSpPr>
          <p:nvPr/>
        </p:nvSpPr>
        <p:spPr bwMode="auto">
          <a:xfrm>
            <a:off x="2093913" y="3652838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26" name="Line 61"/>
          <p:cNvSpPr>
            <a:spLocks noChangeShapeType="1"/>
          </p:cNvSpPr>
          <p:nvPr/>
        </p:nvSpPr>
        <p:spPr bwMode="auto">
          <a:xfrm>
            <a:off x="3276600" y="3733800"/>
            <a:ext cx="2181225" cy="725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7" name="Text Box 62"/>
          <p:cNvSpPr txBox="1">
            <a:spLocks noChangeArrowheads="1"/>
          </p:cNvSpPr>
          <p:nvPr/>
        </p:nvSpPr>
        <p:spPr bwMode="auto">
          <a:xfrm>
            <a:off x="2157413" y="3617913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Times" charset="0"/>
              </a:rPr>
              <a:t>#1</a:t>
            </a:r>
          </a:p>
        </p:txBody>
      </p:sp>
      <p:sp>
        <p:nvSpPr>
          <p:cNvPr id="28" name="Rectangle 63"/>
          <p:cNvSpPr>
            <a:spLocks noChangeArrowheads="1"/>
          </p:cNvSpPr>
          <p:nvPr/>
        </p:nvSpPr>
        <p:spPr bwMode="auto">
          <a:xfrm>
            <a:off x="2105025" y="5721350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29" name="Line 64"/>
          <p:cNvSpPr>
            <a:spLocks noChangeShapeType="1"/>
          </p:cNvSpPr>
          <p:nvPr/>
        </p:nvSpPr>
        <p:spPr bwMode="auto">
          <a:xfrm flipV="1">
            <a:off x="3276600" y="5105400"/>
            <a:ext cx="2152650" cy="609600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0" name="Text Box 65"/>
          <p:cNvSpPr txBox="1">
            <a:spLocks noChangeArrowheads="1"/>
          </p:cNvSpPr>
          <p:nvPr/>
        </p:nvSpPr>
        <p:spPr bwMode="auto">
          <a:xfrm>
            <a:off x="2457450" y="5654675"/>
            <a:ext cx="452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solidFill>
                  <a:srgbClr val="000000"/>
                </a:solidFill>
                <a:latin typeface="Times" charset="0"/>
              </a:rPr>
              <a:t>#14</a:t>
            </a:r>
          </a:p>
        </p:txBody>
      </p:sp>
      <p:sp>
        <p:nvSpPr>
          <p:cNvPr id="31" name="Rectangle 67"/>
          <p:cNvSpPr>
            <a:spLocks noChangeArrowheads="1"/>
          </p:cNvSpPr>
          <p:nvPr/>
        </p:nvSpPr>
        <p:spPr bwMode="auto">
          <a:xfrm>
            <a:off x="2095500" y="4206875"/>
            <a:ext cx="1066800" cy="2286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en-GB"/>
          </a:p>
        </p:txBody>
      </p:sp>
      <p:sp>
        <p:nvSpPr>
          <p:cNvPr id="32" name="Text Box 68"/>
          <p:cNvSpPr txBox="1">
            <a:spLocks noChangeArrowheads="1"/>
          </p:cNvSpPr>
          <p:nvPr/>
        </p:nvSpPr>
        <p:spPr bwMode="auto">
          <a:xfrm>
            <a:off x="2382838" y="4171950"/>
            <a:ext cx="452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  <a:latin typeface="Times" charset="0"/>
              </a:rPr>
              <a:t>  </a:t>
            </a:r>
            <a:r>
              <a:rPr lang="en-US" sz="1400" b="1" dirty="0">
                <a:solidFill>
                  <a:srgbClr val="000000"/>
                </a:solidFill>
                <a:latin typeface="Times" charset="0"/>
              </a:rPr>
              <a:t>#2</a:t>
            </a:r>
          </a:p>
        </p:txBody>
      </p:sp>
      <p:sp>
        <p:nvSpPr>
          <p:cNvPr id="33" name="Line 69"/>
          <p:cNvSpPr>
            <a:spLocks noChangeShapeType="1"/>
          </p:cNvSpPr>
          <p:nvPr/>
        </p:nvSpPr>
        <p:spPr bwMode="auto">
          <a:xfrm>
            <a:off x="3276600" y="4191000"/>
            <a:ext cx="2152650" cy="471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4" name="Text Box 70"/>
          <p:cNvSpPr txBox="1">
            <a:spLocks noChangeArrowheads="1"/>
          </p:cNvSpPr>
          <p:nvPr/>
        </p:nvSpPr>
        <p:spPr bwMode="auto">
          <a:xfrm>
            <a:off x="1524000" y="6305656"/>
            <a:ext cx="219868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(installed in 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r>
              <a:rPr lang="ja-JP" alt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altLang="ja-JP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rack)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Box 85"/>
          <p:cNvSpPr txBox="1">
            <a:spLocks noChangeArrowheads="1"/>
          </p:cNvSpPr>
          <p:nvPr/>
        </p:nvSpPr>
        <p:spPr bwMode="auto">
          <a:xfrm>
            <a:off x="5154799" y="5526591"/>
            <a:ext cx="3152775" cy="707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35" tIns="45718" rIns="91435" bIns="45718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chemeClr val="accent6"/>
                </a:solidFill>
              </a:rPr>
              <a:t>    </a:t>
            </a:r>
            <a:r>
              <a:rPr lang="en-US" sz="1600" b="1" dirty="0">
                <a:solidFill>
                  <a:schemeClr val="accent6"/>
                </a:solidFill>
              </a:rPr>
              <a:t>Beam Interlock Controller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600" b="1" dirty="0">
                <a:solidFill>
                  <a:schemeClr val="accent6"/>
                </a:solidFill>
              </a:rPr>
              <a:t>(VME chassis)</a:t>
            </a:r>
          </a:p>
        </p:txBody>
      </p:sp>
      <p:sp>
        <p:nvSpPr>
          <p:cNvPr id="36" name="AutoShape 89"/>
          <p:cNvSpPr>
            <a:spLocks noChangeArrowheads="1"/>
          </p:cNvSpPr>
          <p:nvPr/>
        </p:nvSpPr>
        <p:spPr bwMode="auto">
          <a:xfrm>
            <a:off x="460375" y="35877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7" name="Text Box 90"/>
          <p:cNvSpPr txBox="1">
            <a:spLocks noChangeArrowheads="1"/>
          </p:cNvSpPr>
          <p:nvPr/>
        </p:nvSpPr>
        <p:spPr bwMode="auto">
          <a:xfrm>
            <a:off x="409099" y="366395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#1</a:t>
            </a:r>
          </a:p>
        </p:txBody>
      </p:sp>
      <p:sp>
        <p:nvSpPr>
          <p:cNvPr id="38" name="AutoShape 91"/>
          <p:cNvSpPr>
            <a:spLocks noChangeArrowheads="1"/>
          </p:cNvSpPr>
          <p:nvPr/>
        </p:nvSpPr>
        <p:spPr bwMode="auto">
          <a:xfrm>
            <a:off x="460375" y="41211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9" name="Text Box 92"/>
          <p:cNvSpPr txBox="1">
            <a:spLocks noChangeArrowheads="1"/>
          </p:cNvSpPr>
          <p:nvPr/>
        </p:nvSpPr>
        <p:spPr bwMode="auto">
          <a:xfrm>
            <a:off x="400553" y="419735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#2</a:t>
            </a:r>
          </a:p>
        </p:txBody>
      </p:sp>
      <p:sp>
        <p:nvSpPr>
          <p:cNvPr id="40" name="AutoShape 93"/>
          <p:cNvSpPr>
            <a:spLocks noChangeArrowheads="1"/>
          </p:cNvSpPr>
          <p:nvPr/>
        </p:nvSpPr>
        <p:spPr bwMode="auto">
          <a:xfrm>
            <a:off x="460375" y="5568950"/>
            <a:ext cx="1219200" cy="381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41" name="Text Box 92"/>
          <p:cNvSpPr txBox="1">
            <a:spLocks noChangeArrowheads="1"/>
          </p:cNvSpPr>
          <p:nvPr/>
        </p:nvSpPr>
        <p:spPr bwMode="auto">
          <a:xfrm>
            <a:off x="360125" y="5638800"/>
            <a:ext cx="139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accent6"/>
                </a:solidFill>
                <a:latin typeface="Arial Unicode MS" pitchFamily="34" charset="-128"/>
              </a:rPr>
              <a:t>User System #14</a:t>
            </a: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5426075" y="3810000"/>
            <a:ext cx="2663825" cy="1757363"/>
          </a:xfrm>
          <a:prstGeom prst="rect">
            <a:avLst/>
          </a:prstGeom>
          <a:solidFill>
            <a:srgbClr val="CCFFCC"/>
          </a:solidFill>
          <a:ln w="28575">
            <a:solidFill>
              <a:srgbClr val="3366FF"/>
            </a:solidFill>
            <a:miter lim="800000"/>
            <a:headEnd/>
            <a:tailEnd/>
          </a:ln>
        </p:spPr>
        <p:txBody>
          <a:bodyPr lIns="75895" tIns="37948" rIns="75895" bIns="37948" anchor="ctr"/>
          <a:lstStyle/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 sz="1500">
              <a:solidFill>
                <a:srgbClr val="000000"/>
              </a:solidFill>
              <a:cs typeface="Times New Roman" pitchFamily="18" charset="0"/>
            </a:endParaRPr>
          </a:p>
          <a:p>
            <a:pPr algn="ctr"/>
            <a:endParaRPr lang="en-US">
              <a:cs typeface="Times New Roman" pitchFamily="18" charset="0"/>
            </a:endParaRPr>
          </a:p>
        </p:txBody>
      </p:sp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7089542" y="5248275"/>
            <a:ext cx="603717" cy="32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895" tIns="37948" rIns="75895" bIns="37948">
            <a:spAutoFit/>
          </a:bodyPr>
          <a:lstStyle/>
          <a:p>
            <a:pPr algn="ctr"/>
            <a:r>
              <a:rPr lang="en-US" sz="1600" dirty="0">
                <a:solidFill>
                  <a:srgbClr val="009900"/>
                </a:solidFill>
                <a:cs typeface="Times New Roman" pitchFamily="18" charset="0"/>
              </a:rPr>
              <a:t>front</a:t>
            </a:r>
          </a:p>
        </p:txBody>
      </p:sp>
      <p:sp>
        <p:nvSpPr>
          <p:cNvPr id="44" name="Text Box 35"/>
          <p:cNvSpPr txBox="1">
            <a:spLocks noChangeArrowheads="1"/>
          </p:cNvSpPr>
          <p:nvPr/>
        </p:nvSpPr>
        <p:spPr bwMode="auto">
          <a:xfrm>
            <a:off x="5868988" y="5232400"/>
            <a:ext cx="51911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5895" tIns="37948" rIns="75895" bIns="37948">
            <a:spAutoFit/>
          </a:bodyPr>
          <a:lstStyle/>
          <a:p>
            <a:pPr algn="ctr"/>
            <a:r>
              <a:rPr lang="en-US" sz="1600" dirty="0">
                <a:solidFill>
                  <a:srgbClr val="009900"/>
                </a:solidFill>
                <a:cs typeface="Times New Roman" pitchFamily="18" charset="0"/>
              </a:rPr>
              <a:t>rear</a:t>
            </a:r>
          </a:p>
        </p:txBody>
      </p:sp>
      <p:pic>
        <p:nvPicPr>
          <p:cNvPr id="45" name="Picture 44" descr="C:\Bruno CERN\Photos_BIS-Hw\Copy of BIC-crate vi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30850" y="4089400"/>
            <a:ext cx="985838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15"/>
          <p:cNvSpPr>
            <a:spLocks noChangeArrowheads="1"/>
          </p:cNvSpPr>
          <p:nvPr/>
        </p:nvSpPr>
        <p:spPr bwMode="auto">
          <a:xfrm>
            <a:off x="6553200" y="3886200"/>
            <a:ext cx="1371600" cy="27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en-US" sz="1200" b="1" dirty="0">
                <a:solidFill>
                  <a:schemeClr val="accent6"/>
                </a:solidFill>
              </a:rPr>
              <a:t>FESA class</a:t>
            </a:r>
          </a:p>
        </p:txBody>
      </p:sp>
      <p:sp>
        <p:nvSpPr>
          <p:cNvPr id="47" name="Rectangle 86"/>
          <p:cNvSpPr>
            <a:spLocks noChangeArrowheads="1"/>
          </p:cNvSpPr>
          <p:nvPr/>
        </p:nvSpPr>
        <p:spPr bwMode="auto">
          <a:xfrm>
            <a:off x="3886200" y="4591050"/>
            <a:ext cx="1192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copper</a:t>
            </a:r>
            <a:r>
              <a:rPr lang="fr-FR" sz="1400" i="1" dirty="0">
                <a:solidFill>
                  <a:schemeClr val="accent6"/>
                </a:solidFill>
                <a:latin typeface="Times New Roman" pitchFamily="18" charset="0"/>
              </a:rPr>
              <a:t> </a:t>
            </a: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cables</a:t>
            </a:r>
          </a:p>
        </p:txBody>
      </p:sp>
      <p:sp>
        <p:nvSpPr>
          <p:cNvPr id="48" name="Rectangle 86"/>
          <p:cNvSpPr>
            <a:spLocks noChangeArrowheads="1"/>
          </p:cNvSpPr>
          <p:nvPr/>
        </p:nvSpPr>
        <p:spPr bwMode="auto">
          <a:xfrm>
            <a:off x="3797300" y="4776788"/>
            <a:ext cx="13843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or </a:t>
            </a:r>
          </a:p>
          <a:p>
            <a:pPr algn="ctr" defTabSz="762000">
              <a:lnSpc>
                <a:spcPct val="90000"/>
              </a:lnSpc>
              <a:defRPr/>
            </a:pPr>
            <a:r>
              <a:rPr lang="en-US" sz="1400" i="1" dirty="0">
                <a:solidFill>
                  <a:schemeClr val="accent6"/>
                </a:solidFill>
                <a:latin typeface="Times New Roman" pitchFamily="18" charset="0"/>
              </a:rPr>
              <a:t>fiber optics links</a:t>
            </a:r>
          </a:p>
        </p:txBody>
      </p:sp>
      <p:pic>
        <p:nvPicPr>
          <p:cNvPr id="49" name="Picture 9" descr="bic_front_18120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8600" y="4191000"/>
            <a:ext cx="1422400" cy="1066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50" name="Rectangle 4"/>
          <p:cNvSpPr txBox="1">
            <a:spLocks noChangeArrowheads="1"/>
          </p:cNvSpPr>
          <p:nvPr/>
        </p:nvSpPr>
        <p:spPr bwMode="auto">
          <a:xfrm>
            <a:off x="89008" y="1110244"/>
            <a:ext cx="532119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ts val="2075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</a:t>
            </a:r>
            <a:r>
              <a:rPr lang="en-US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nterfaces </a:t>
            </a:r>
            <a:r>
              <a:rPr lang="en-US" sz="14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safely transmit </a:t>
            </a: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 signals from connected systems to Controller</a:t>
            </a:r>
          </a:p>
          <a:p>
            <a:pPr marL="342900" indent="-342900">
              <a:lnSpc>
                <a:spcPts val="16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Controller</a:t>
            </a: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acts as a concentrator, </a:t>
            </a:r>
          </a:p>
          <a:p>
            <a:pPr marL="800100" lvl="1" indent="-342900">
              <a:lnSpc>
                <a:spcPts val="16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collecting User Systems Permits (</a:t>
            </a:r>
            <a:r>
              <a:rPr lang="en-US" sz="14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HW </a:t>
            </a:r>
            <a:r>
              <a:rPr lang="en-US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+ 1SW)</a:t>
            </a:r>
          </a:p>
          <a:p>
            <a:pPr marL="800100" lvl="1" indent="-342900">
              <a:lnSpc>
                <a:spcPts val="16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generating local Beam Permit</a:t>
            </a:r>
          </a:p>
          <a:p>
            <a:pPr marL="342900" indent="-342900">
              <a:lnSpc>
                <a:spcPts val="1600"/>
              </a:lnSpc>
              <a:spcBef>
                <a:spcPct val="50000"/>
              </a:spcBef>
              <a:buClr>
                <a:srgbClr val="013469"/>
              </a:buClr>
              <a:buSzPct val="95000"/>
              <a:buFont typeface="Wingdings" pitchFamily="2" charset="2"/>
              <a:buChar char="q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Controllers </a:t>
            </a: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 either </a:t>
            </a:r>
            <a:r>
              <a:rPr lang="en-US" sz="1400" b="1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Tree or in Ring </a:t>
            </a:r>
            <a:r>
              <a:rPr lang="en-US" sz="14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endParaRPr lang="en-US" sz="14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oup 2"/>
          <p:cNvGrpSpPr/>
          <p:nvPr/>
        </p:nvGrpSpPr>
        <p:grpSpPr>
          <a:xfrm>
            <a:off x="6019800" y="1676400"/>
            <a:ext cx="2870676" cy="1543050"/>
            <a:chOff x="6477000" y="1371600"/>
            <a:chExt cx="2870676" cy="1543050"/>
          </a:xfrm>
        </p:grpSpPr>
        <p:pic>
          <p:nvPicPr>
            <p:cNvPr id="52" name="Picture 102" descr="pos-with-flat-screen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477000" y="1524000"/>
              <a:ext cx="1985963" cy="139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103"/>
            <p:cNvSpPr>
              <a:spLocks noChangeArrowheads="1"/>
            </p:cNvSpPr>
            <p:nvPr/>
          </p:nvSpPr>
          <p:spPr bwMode="auto">
            <a:xfrm>
              <a:off x="8104664" y="1814513"/>
              <a:ext cx="1243012" cy="484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  <a:defRPr/>
              </a:pPr>
              <a:r>
                <a:rPr lang="en-GB" sz="1400" b="1" dirty="0">
                  <a:solidFill>
                    <a:schemeClr val="accent6"/>
                  </a:solidFill>
                  <a:latin typeface="UniversS 57 Condensed" charset="0"/>
                </a:rPr>
                <a:t>JAVA </a:t>
              </a:r>
            </a:p>
            <a:p>
              <a:pPr defTabSz="762000">
                <a:lnSpc>
                  <a:spcPct val="90000"/>
                </a:lnSpc>
                <a:defRPr/>
              </a:pPr>
              <a:r>
                <a:rPr lang="en-GB" sz="1400" b="1" dirty="0">
                  <a:solidFill>
                    <a:schemeClr val="accent6"/>
                  </a:solidFill>
                  <a:latin typeface="UniversS 57 Condensed" charset="0"/>
                </a:rPr>
                <a:t>Application</a:t>
              </a:r>
            </a:p>
          </p:txBody>
        </p:sp>
        <p:pic>
          <p:nvPicPr>
            <p:cNvPr id="54" name="Picture 2" descr="\\cern.ch\dfs\Users\p\puccio\Desktop\CIB-UA67-R6-B1.bmp"/>
            <p:cNvPicPr>
              <a:picLocks noChangeAspect="1" noChangeArrowheads="1"/>
            </p:cNvPicPr>
            <p:nvPr/>
          </p:nvPicPr>
          <p:blipFill>
            <a:blip r:embed="rId5" cstate="screen"/>
            <a:srcRect l="-940" t="-3198" r="12399" b="20499"/>
            <a:stretch>
              <a:fillRect/>
            </a:stretch>
          </p:blipFill>
          <p:spPr bwMode="auto">
            <a:xfrm>
              <a:off x="6997700" y="1371600"/>
              <a:ext cx="1079500" cy="966788"/>
            </a:xfrm>
            <a:prstGeom prst="rect">
              <a:avLst/>
            </a:prstGeom>
            <a:noFill/>
            <a:ln w="38100" cap="sq">
              <a:solidFill>
                <a:srgbClr val="000000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42999"/>
                </a:srgbClr>
              </a:outerShdw>
            </a:effectLst>
          </p:spPr>
        </p:pic>
      </p:grpSp>
      <p:grpSp>
        <p:nvGrpSpPr>
          <p:cNvPr id="55" name="Group 51"/>
          <p:cNvGrpSpPr/>
          <p:nvPr/>
        </p:nvGrpSpPr>
        <p:grpSpPr>
          <a:xfrm>
            <a:off x="7693259" y="1110244"/>
            <a:ext cx="1296753" cy="800100"/>
            <a:chOff x="7390047" y="762000"/>
            <a:chExt cx="1296753" cy="800100"/>
          </a:xfrm>
        </p:grpSpPr>
        <p:grpSp>
          <p:nvGrpSpPr>
            <p:cNvPr id="56" name="Group 74"/>
            <p:cNvGrpSpPr>
              <a:grpSpLocks/>
            </p:cNvGrpSpPr>
            <p:nvPr/>
          </p:nvGrpSpPr>
          <p:grpSpPr bwMode="auto">
            <a:xfrm>
              <a:off x="7470775" y="762000"/>
              <a:ext cx="1216025" cy="647652"/>
              <a:chOff x="4843423" y="1750632"/>
              <a:chExt cx="1216216" cy="647700"/>
            </a:xfrm>
          </p:grpSpPr>
          <p:sp>
            <p:nvSpPr>
              <p:cNvPr id="58" name="AutoShape 32"/>
              <p:cNvSpPr>
                <a:spLocks noChangeArrowheads="1"/>
              </p:cNvSpPr>
              <p:nvPr/>
            </p:nvSpPr>
            <p:spPr bwMode="auto">
              <a:xfrm>
                <a:off x="4919635" y="1750632"/>
                <a:ext cx="1094669" cy="6477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9" name="Text Box 33"/>
              <p:cNvSpPr txBox="1">
                <a:spLocks noChangeArrowheads="1"/>
              </p:cNvSpPr>
              <p:nvPr/>
            </p:nvSpPr>
            <p:spPr bwMode="auto">
              <a:xfrm>
                <a:off x="4843423" y="1903043"/>
                <a:ext cx="1216216" cy="381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200" b="1" dirty="0" smtClean="0">
                    <a:solidFill>
                      <a:schemeClr val="accent5">
                        <a:lumMod val="10000"/>
                      </a:schemeClr>
                    </a:solidFill>
                    <a:cs typeface="Times New Roman" pitchFamily="18" charset="0"/>
                  </a:rPr>
                  <a:t>Configuration DB</a:t>
                </a:r>
                <a:endParaRPr lang="en-US" sz="1200" b="1" dirty="0">
                  <a:solidFill>
                    <a:schemeClr val="accent5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57" name="Line 34"/>
            <p:cNvSpPr>
              <a:spLocks noChangeShapeType="1"/>
            </p:cNvSpPr>
            <p:nvPr/>
          </p:nvSpPr>
          <p:spPr bwMode="auto">
            <a:xfrm flipH="1">
              <a:off x="7390047" y="1371600"/>
              <a:ext cx="614128" cy="190500"/>
            </a:xfrm>
            <a:prstGeom prst="line">
              <a:avLst/>
            </a:prstGeom>
            <a:noFill/>
            <a:ln w="22225">
              <a:solidFill>
                <a:schemeClr val="accent1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60" name="Line 105"/>
          <p:cNvSpPr>
            <a:spLocks noChangeShapeType="1"/>
          </p:cNvSpPr>
          <p:nvPr/>
        </p:nvSpPr>
        <p:spPr bwMode="auto">
          <a:xfrm flipH="1" flipV="1">
            <a:off x="6934199" y="3048000"/>
            <a:ext cx="1" cy="838199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pSp>
        <p:nvGrpSpPr>
          <p:cNvPr id="61" name="Group 68"/>
          <p:cNvGrpSpPr/>
          <p:nvPr/>
        </p:nvGrpSpPr>
        <p:grpSpPr>
          <a:xfrm>
            <a:off x="4822878" y="3152416"/>
            <a:ext cx="1883516" cy="637290"/>
            <a:chOff x="5480920" y="3235761"/>
            <a:chExt cx="1883516" cy="637290"/>
          </a:xfrm>
        </p:grpSpPr>
        <p:cxnSp>
          <p:nvCxnSpPr>
            <p:cNvPr id="62" name="Elbow Connector 61"/>
            <p:cNvCxnSpPr/>
            <p:nvPr/>
          </p:nvCxnSpPr>
          <p:spPr bwMode="auto">
            <a:xfrm rot="10800000">
              <a:off x="5663884" y="3609975"/>
              <a:ext cx="1700552" cy="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63" name="Text Box 101"/>
            <p:cNvSpPr txBox="1">
              <a:spLocks noChangeArrowheads="1"/>
            </p:cNvSpPr>
            <p:nvPr/>
          </p:nvSpPr>
          <p:spPr bwMode="auto">
            <a:xfrm>
              <a:off x="5480920" y="3235761"/>
              <a:ext cx="990600" cy="637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lnSpc>
                  <a:spcPts val="800"/>
                </a:lnSpc>
                <a:spcBef>
                  <a:spcPct val="50000"/>
                </a:spcBef>
                <a:defRPr/>
              </a:pPr>
              <a:r>
                <a:rPr lang="en-GB" sz="1400" b="1" dirty="0" smtClean="0">
                  <a:solidFill>
                    <a:srgbClr val="7030A0"/>
                  </a:solidFill>
                  <a:latin typeface="+mn-lt"/>
                </a:rPr>
                <a:t>Software </a:t>
              </a:r>
            </a:p>
            <a:p>
              <a:pPr algn="r">
                <a:lnSpc>
                  <a:spcPts val="800"/>
                </a:lnSpc>
                <a:spcBef>
                  <a:spcPct val="50000"/>
                </a:spcBef>
                <a:defRPr/>
              </a:pPr>
              <a:r>
                <a:rPr lang="en-GB" sz="1400" b="1" dirty="0" smtClean="0">
                  <a:solidFill>
                    <a:srgbClr val="7030A0"/>
                  </a:solidFill>
                  <a:latin typeface="+mn-lt"/>
                </a:rPr>
                <a:t>Interlock </a:t>
              </a:r>
            </a:p>
            <a:p>
              <a:pPr algn="r">
                <a:lnSpc>
                  <a:spcPts val="800"/>
                </a:lnSpc>
                <a:spcBef>
                  <a:spcPct val="50000"/>
                </a:spcBef>
                <a:defRPr/>
              </a:pPr>
              <a:r>
                <a:rPr lang="en-GB" sz="1400" b="1" dirty="0" smtClean="0">
                  <a:solidFill>
                    <a:srgbClr val="7030A0"/>
                  </a:solidFill>
                  <a:latin typeface="+mn-lt"/>
                </a:rPr>
                <a:t>input</a:t>
              </a:r>
              <a:endParaRPr lang="en-GB" sz="1400" b="1" dirty="0">
                <a:solidFill>
                  <a:srgbClr val="7030A0"/>
                </a:solidFill>
                <a:latin typeface="+mn-lt"/>
              </a:endParaRPr>
            </a:p>
          </p:txBody>
        </p:sp>
      </p:grpSp>
      <p:cxnSp>
        <p:nvCxnSpPr>
          <p:cNvPr id="64" name="Straight Arrow Connector 63"/>
          <p:cNvCxnSpPr/>
          <p:nvPr/>
        </p:nvCxnSpPr>
        <p:spPr bwMode="auto">
          <a:xfrm>
            <a:off x="6704806" y="3526631"/>
            <a:ext cx="0" cy="3595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5" name="Text Box 101"/>
          <p:cNvSpPr txBox="1">
            <a:spLocks noChangeArrowheads="1"/>
          </p:cNvSpPr>
          <p:nvPr/>
        </p:nvSpPr>
        <p:spPr bwMode="auto">
          <a:xfrm>
            <a:off x="6938962" y="3224148"/>
            <a:ext cx="106203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sz="1400" dirty="0">
                <a:solidFill>
                  <a:srgbClr val="FF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GB" sz="1400" dirty="0">
                <a:solidFill>
                  <a:srgbClr val="FF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</a:p>
        </p:txBody>
      </p:sp>
      <p:sp>
        <p:nvSpPr>
          <p:cNvPr id="66" name="Line 61"/>
          <p:cNvSpPr>
            <a:spLocks noChangeShapeType="1"/>
          </p:cNvSpPr>
          <p:nvPr/>
        </p:nvSpPr>
        <p:spPr bwMode="auto">
          <a:xfrm>
            <a:off x="3228975" y="3770312"/>
            <a:ext cx="2181225" cy="725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" name="Line 69"/>
          <p:cNvSpPr>
            <a:spLocks noChangeShapeType="1"/>
          </p:cNvSpPr>
          <p:nvPr/>
        </p:nvSpPr>
        <p:spPr bwMode="auto">
          <a:xfrm>
            <a:off x="3200400" y="4252912"/>
            <a:ext cx="2209800" cy="471488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" name="Line 64"/>
          <p:cNvSpPr>
            <a:spLocks noChangeShapeType="1"/>
          </p:cNvSpPr>
          <p:nvPr/>
        </p:nvSpPr>
        <p:spPr bwMode="auto">
          <a:xfrm flipV="1">
            <a:off x="3276600" y="5181600"/>
            <a:ext cx="2152650" cy="609600"/>
          </a:xfrm>
          <a:prstGeom prst="line">
            <a:avLst/>
          </a:prstGeom>
          <a:noFill/>
          <a:ln w="28575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9" name="AutoShape 58"/>
          <p:cNvSpPr>
            <a:spLocks noChangeArrowheads="1"/>
          </p:cNvSpPr>
          <p:nvPr/>
        </p:nvSpPr>
        <p:spPr bwMode="auto">
          <a:xfrm>
            <a:off x="1676400" y="37338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0" name="AutoShape 58"/>
          <p:cNvSpPr>
            <a:spLocks noChangeArrowheads="1"/>
          </p:cNvSpPr>
          <p:nvPr/>
        </p:nvSpPr>
        <p:spPr bwMode="auto">
          <a:xfrm>
            <a:off x="1676400" y="42672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1" name="AutoShape 58"/>
          <p:cNvSpPr>
            <a:spLocks noChangeArrowheads="1"/>
          </p:cNvSpPr>
          <p:nvPr/>
        </p:nvSpPr>
        <p:spPr bwMode="auto">
          <a:xfrm>
            <a:off x="1676400" y="43434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2" name="AutoShape 58"/>
          <p:cNvSpPr>
            <a:spLocks noChangeArrowheads="1"/>
          </p:cNvSpPr>
          <p:nvPr/>
        </p:nvSpPr>
        <p:spPr bwMode="auto">
          <a:xfrm>
            <a:off x="1676400" y="57150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" name="AutoShape 58"/>
          <p:cNvSpPr>
            <a:spLocks noChangeArrowheads="1"/>
          </p:cNvSpPr>
          <p:nvPr/>
        </p:nvSpPr>
        <p:spPr bwMode="auto">
          <a:xfrm>
            <a:off x="1676400" y="5791200"/>
            <a:ext cx="381000" cy="76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4" name="Line 50"/>
          <p:cNvSpPr>
            <a:spLocks noChangeShapeType="1"/>
          </p:cNvSpPr>
          <p:nvPr/>
        </p:nvSpPr>
        <p:spPr bwMode="auto">
          <a:xfrm>
            <a:off x="2112963" y="4416425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5" name="Line 49"/>
          <p:cNvSpPr>
            <a:spLocks noChangeShapeType="1"/>
          </p:cNvSpPr>
          <p:nvPr/>
        </p:nvSpPr>
        <p:spPr bwMode="auto">
          <a:xfrm>
            <a:off x="2262188" y="4273550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6" name="Line 51"/>
          <p:cNvSpPr>
            <a:spLocks noChangeShapeType="1"/>
          </p:cNvSpPr>
          <p:nvPr/>
        </p:nvSpPr>
        <p:spPr bwMode="auto">
          <a:xfrm>
            <a:off x="3306763" y="4273550"/>
            <a:ext cx="0" cy="13620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77" name="Picture 45" descr="C:\Bruno CERN\Photos_BIS-Hw\CIBU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92325" y="4668838"/>
            <a:ext cx="12636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Line 50"/>
          <p:cNvSpPr>
            <a:spLocks noChangeShapeType="1"/>
          </p:cNvSpPr>
          <p:nvPr/>
        </p:nvSpPr>
        <p:spPr bwMode="auto">
          <a:xfrm>
            <a:off x="1066800" y="4572000"/>
            <a:ext cx="0" cy="9048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9" name="Bent-Up Arrow 78"/>
          <p:cNvSpPr/>
          <p:nvPr/>
        </p:nvSpPr>
        <p:spPr bwMode="auto">
          <a:xfrm flipV="1">
            <a:off x="8000999" y="5114924"/>
            <a:ext cx="511175" cy="447675"/>
          </a:xfrm>
          <a:prstGeom prst="bentUpArrow">
            <a:avLst/>
          </a:prstGeom>
          <a:solidFill>
            <a:srgbClr val="F7BE31"/>
          </a:solidFill>
          <a:ln w="9525" cap="flat" cmpd="sng" algn="ctr">
            <a:solidFill>
              <a:srgbClr val="85600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80" name="Bent-Up Arrow 79"/>
          <p:cNvSpPr/>
          <p:nvPr/>
        </p:nvSpPr>
        <p:spPr bwMode="auto">
          <a:xfrm rot="5400000" flipV="1">
            <a:off x="7912895" y="4583907"/>
            <a:ext cx="439736" cy="415925"/>
          </a:xfrm>
          <a:prstGeom prst="bentUpArrow">
            <a:avLst/>
          </a:prstGeom>
          <a:solidFill>
            <a:srgbClr val="F7BE31"/>
          </a:solidFill>
          <a:ln w="9525" cap="flat" cmpd="sng" algn="ctr">
            <a:solidFill>
              <a:srgbClr val="85600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GB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81" name="Text Box 85"/>
          <p:cNvSpPr txBox="1">
            <a:spLocks noChangeArrowheads="1"/>
          </p:cNvSpPr>
          <p:nvPr/>
        </p:nvSpPr>
        <p:spPr bwMode="auto">
          <a:xfrm>
            <a:off x="8382000" y="4724400"/>
            <a:ext cx="779462" cy="48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dirty="0">
                <a:solidFill>
                  <a:srgbClr val="856005"/>
                </a:solidFill>
              </a:rPr>
              <a:t> </a:t>
            </a:r>
            <a:r>
              <a:rPr lang="en-US" sz="1200" b="1" dirty="0" smtClean="0">
                <a:solidFill>
                  <a:srgbClr val="856005"/>
                </a:solidFill>
              </a:rPr>
              <a:t>Optical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 dirty="0" smtClean="0">
                <a:solidFill>
                  <a:srgbClr val="856005"/>
                </a:solidFill>
              </a:rPr>
              <a:t>outputs</a:t>
            </a:r>
            <a:endParaRPr lang="en-US" sz="1200" b="1" dirty="0">
              <a:solidFill>
                <a:srgbClr val="856005"/>
              </a:solidFill>
            </a:endParaRPr>
          </a:p>
        </p:txBody>
      </p:sp>
      <p:sp>
        <p:nvSpPr>
          <p:cNvPr id="82" name="Line 34"/>
          <p:cNvSpPr>
            <a:spLocks noChangeShapeType="1"/>
          </p:cNvSpPr>
          <p:nvPr/>
        </p:nvSpPr>
        <p:spPr bwMode="auto">
          <a:xfrm flipV="1">
            <a:off x="8001000" y="4343400"/>
            <a:ext cx="914400" cy="0"/>
          </a:xfrm>
          <a:prstGeom prst="line">
            <a:avLst/>
          </a:prstGeom>
          <a:noFill/>
          <a:ln w="22225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3" name="Line 34"/>
          <p:cNvSpPr>
            <a:spLocks noChangeShapeType="1"/>
          </p:cNvSpPr>
          <p:nvPr/>
        </p:nvSpPr>
        <p:spPr bwMode="auto">
          <a:xfrm flipV="1">
            <a:off x="8001000" y="4419600"/>
            <a:ext cx="914400" cy="0"/>
          </a:xfrm>
          <a:prstGeom prst="line">
            <a:avLst/>
          </a:prstGeom>
          <a:noFill/>
          <a:ln w="22225">
            <a:solidFill>
              <a:schemeClr val="accent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4" name="Text Box 85"/>
          <p:cNvSpPr txBox="1">
            <a:spLocks noChangeArrowheads="1"/>
          </p:cNvSpPr>
          <p:nvPr/>
        </p:nvSpPr>
        <p:spPr bwMode="auto">
          <a:xfrm>
            <a:off x="8077200" y="3505200"/>
            <a:ext cx="1219200" cy="48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 dirty="0" smtClean="0">
                <a:solidFill>
                  <a:srgbClr val="856005"/>
                </a:solidFill>
              </a:rPr>
              <a:t>(local )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 dirty="0" smtClean="0">
                <a:solidFill>
                  <a:srgbClr val="856005"/>
                </a:solidFill>
              </a:rPr>
              <a:t>Beam Permit </a:t>
            </a:r>
            <a:endParaRPr lang="en-US" sz="1200" b="1" dirty="0">
              <a:solidFill>
                <a:srgbClr val="856005"/>
              </a:solidFill>
            </a:endParaRPr>
          </a:p>
        </p:txBody>
      </p:sp>
      <p:sp>
        <p:nvSpPr>
          <p:cNvPr id="85" name="Text Box 85"/>
          <p:cNvSpPr txBox="1">
            <a:spLocks noChangeArrowheads="1"/>
          </p:cNvSpPr>
          <p:nvPr/>
        </p:nvSpPr>
        <p:spPr bwMode="auto">
          <a:xfrm>
            <a:off x="8153400" y="3962400"/>
            <a:ext cx="838200" cy="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Cupper  links 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 bwMode="auto">
          <a:xfrm>
            <a:off x="0" y="0"/>
            <a:ext cx="8194142" cy="10757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Beam Interlock System : simplified layout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240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0" grpId="0" animBg="1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" name="Picture 3" descr="C:\Bruno CERN\Photos_BIS-Hw\Pictures\CIB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775387"/>
            <a:ext cx="268922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Bruno CERN\Photos_BIS-Hw\Pictures\CI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488" y="1280087"/>
            <a:ext cx="8747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Bruno CERN\Photos_BIS-Hw\Pictures\CIBP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6" y="3922805"/>
            <a:ext cx="3619500" cy="166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Bruno CERN\Photos_BIS-Hw\Pictures\CIB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65042"/>
            <a:ext cx="1173163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:\Bruno CERN\Photos_BIS-Hw\Pictures\CIB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196792"/>
            <a:ext cx="11430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609600" y="1819837"/>
            <a:ext cx="1277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2000" b="1">
                <a:solidFill>
                  <a:srgbClr val="FFFF00"/>
                </a:solidFill>
              </a:rPr>
              <a:t>User Interface</a:t>
            </a:r>
            <a:endParaRPr lang="en-GB" altLang="en-US" sz="1600" b="1">
              <a:solidFill>
                <a:srgbClr val="FFFF00"/>
              </a:solidFill>
            </a:endParaRPr>
          </a:p>
        </p:txBody>
      </p:sp>
      <p:sp>
        <p:nvSpPr>
          <p:cNvPr id="9" name="TextBox 26"/>
          <p:cNvSpPr txBox="1">
            <a:spLocks noChangeArrowheads="1"/>
          </p:cNvSpPr>
          <p:nvPr/>
        </p:nvSpPr>
        <p:spPr bwMode="auto">
          <a:xfrm>
            <a:off x="3222625" y="2282361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/>
            <a:r>
              <a:rPr lang="en-GB" altLang="en-US" sz="1400" b="1" dirty="0"/>
              <a:t>Redundant</a:t>
            </a:r>
          </a:p>
          <a:p>
            <a:pPr algn="l"/>
            <a:r>
              <a:rPr lang="en-GB" altLang="en-US" sz="1400" b="1" dirty="0"/>
              <a:t>P.S.</a:t>
            </a:r>
          </a:p>
        </p:txBody>
      </p:sp>
      <p:sp>
        <p:nvSpPr>
          <p:cNvPr id="11" name="TextBox 27"/>
          <p:cNvSpPr txBox="1">
            <a:spLocks noChangeArrowheads="1"/>
          </p:cNvSpPr>
          <p:nvPr/>
        </p:nvSpPr>
        <p:spPr bwMode="auto">
          <a:xfrm>
            <a:off x="5002213" y="3327217"/>
            <a:ext cx="1550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2000" b="1"/>
              <a:t>Manager</a:t>
            </a:r>
          </a:p>
        </p:txBody>
      </p:sp>
      <p:sp>
        <p:nvSpPr>
          <p:cNvPr id="12" name="TextBox 28"/>
          <p:cNvSpPr txBox="1">
            <a:spLocks noChangeArrowheads="1"/>
          </p:cNvSpPr>
          <p:nvPr/>
        </p:nvSpPr>
        <p:spPr bwMode="auto">
          <a:xfrm>
            <a:off x="6629400" y="3351030"/>
            <a:ext cx="251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GB" altLang="en-US" sz="2000" b="1"/>
              <a:t>Test &amp; Monitoring</a:t>
            </a:r>
          </a:p>
        </p:txBody>
      </p:sp>
      <p:sp>
        <p:nvSpPr>
          <p:cNvPr id="13" name="TextBox 32"/>
          <p:cNvSpPr txBox="1">
            <a:spLocks noChangeArrowheads="1"/>
          </p:cNvSpPr>
          <p:nvPr/>
        </p:nvSpPr>
        <p:spPr bwMode="auto">
          <a:xfrm>
            <a:off x="5700713" y="5562600"/>
            <a:ext cx="2347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altLang="en-US" sz="2000" b="1"/>
              <a:t>Back Panel</a:t>
            </a:r>
            <a:endParaRPr lang="en-GB" altLang="en-US" sz="1600" b="1"/>
          </a:p>
        </p:txBody>
      </p:sp>
      <p:pic>
        <p:nvPicPr>
          <p:cNvPr id="14" name="Picture 12" descr="C:\Bruno CERN\Photos_BIS-Hw\Pictures\CIB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04742"/>
            <a:ext cx="9858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381000" y="4213787"/>
            <a:ext cx="2438400" cy="1328738"/>
            <a:chOff x="2209800" y="3505200"/>
            <a:chExt cx="2679700" cy="1579115"/>
          </a:xfrm>
        </p:grpSpPr>
        <p:pic>
          <p:nvPicPr>
            <p:cNvPr id="16" name="Picture 19" descr="C:\Bruno CERN\Photos_BIS-Hw\in-Lab-Nov08\CIBF-Rear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3505200"/>
              <a:ext cx="2679700" cy="88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45"/>
            <p:cNvSpPr txBox="1">
              <a:spLocks noChangeArrowheads="1"/>
            </p:cNvSpPr>
            <p:nvPr/>
          </p:nvSpPr>
          <p:spPr bwMode="auto">
            <a:xfrm>
              <a:off x="2255838" y="4389436"/>
              <a:ext cx="2446337" cy="69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altLang="en-US" sz="1600" b="1" dirty="0"/>
                <a:t>F.O. variant of </a:t>
              </a:r>
            </a:p>
            <a:p>
              <a:r>
                <a:rPr lang="en-GB" altLang="en-US" sz="1600" b="1" dirty="0"/>
                <a:t>the User Interface </a:t>
              </a:r>
            </a:p>
          </p:txBody>
        </p:sp>
      </p:grpSp>
      <p:pic>
        <p:nvPicPr>
          <p:cNvPr id="18" name="Picture 40" descr="CIBU-PCB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3272400"/>
            <a:ext cx="269398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6423025" y="1914342"/>
            <a:ext cx="1120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GB" altLang="en-US" sz="1400" b="1"/>
              <a:t>Optical daughter cards</a:t>
            </a:r>
          </a:p>
        </p:txBody>
      </p:sp>
      <p:cxnSp>
        <p:nvCxnSpPr>
          <p:cNvPr id="20" name="Straight Connector 24"/>
          <p:cNvCxnSpPr>
            <a:cxnSpLocks noChangeShapeType="1"/>
          </p:cNvCxnSpPr>
          <p:nvPr/>
        </p:nvCxnSpPr>
        <p:spPr bwMode="auto">
          <a:xfrm rot="5400000">
            <a:off x="1752601" y="3810000"/>
            <a:ext cx="5638800" cy="3175"/>
          </a:xfrm>
          <a:prstGeom prst="line">
            <a:avLst/>
          </a:prstGeom>
          <a:noFill/>
          <a:ln w="22225" algn="ctr">
            <a:solidFill>
              <a:srgbClr val="3366FF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5105400" y="6029325"/>
            <a:ext cx="326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2000" b="1">
                <a:solidFill>
                  <a:srgbClr val="0070C0"/>
                </a:solidFill>
              </a:rPr>
              <a:t>Controller’s side</a:t>
            </a: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304800" y="6029325"/>
            <a:ext cx="381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2000" b="1" dirty="0">
                <a:solidFill>
                  <a:srgbClr val="0070C0"/>
                </a:solidFill>
              </a:rPr>
              <a:t>User system’s side</a:t>
            </a:r>
          </a:p>
        </p:txBody>
      </p:sp>
      <p:sp>
        <p:nvSpPr>
          <p:cNvPr id="23" name="Bent-Up Arrow 22"/>
          <p:cNvSpPr/>
          <p:nvPr/>
        </p:nvSpPr>
        <p:spPr bwMode="auto">
          <a:xfrm rot="16200000" flipH="1">
            <a:off x="6287294" y="2072298"/>
            <a:ext cx="381000" cy="306388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24" name="Bent-Up Arrow 23"/>
          <p:cNvSpPr/>
          <p:nvPr/>
        </p:nvSpPr>
        <p:spPr bwMode="auto">
          <a:xfrm rot="16200000" flipH="1">
            <a:off x="2705100" y="2072250"/>
            <a:ext cx="381000" cy="609600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pic>
        <p:nvPicPr>
          <p:cNvPr id="25" name="Picture 4" descr="C:\Bruno CERN\Photos_BIS-Hw\Pictures\CI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488" y="1272150"/>
            <a:ext cx="874712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itle 1"/>
          <p:cNvSpPr txBox="1">
            <a:spLocks/>
          </p:cNvSpPr>
          <p:nvPr/>
        </p:nvSpPr>
        <p:spPr bwMode="auto">
          <a:xfrm>
            <a:off x="-1" y="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Beam Interlock System : the main Hardware boards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3833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 bwMode="auto">
          <a:xfrm>
            <a:off x="0" y="139564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Beam Interlock Crate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7" name="Picture 9" descr="bic_front_181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211" y="1214718"/>
            <a:ext cx="3810000" cy="2859088"/>
          </a:xfrm>
          <a:prstGeom prst="rect">
            <a:avLst/>
          </a:prstGeom>
          <a:noFill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448" y="3957918"/>
            <a:ext cx="4572000" cy="200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32"/>
          <p:cNvSpPr txBox="1">
            <a:spLocks noChangeArrowheads="1"/>
          </p:cNvSpPr>
          <p:nvPr/>
        </p:nvSpPr>
        <p:spPr bwMode="auto">
          <a:xfrm>
            <a:off x="251012" y="4073806"/>
            <a:ext cx="381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600" b="1" dirty="0">
                <a:solidFill>
                  <a:srgbClr val="0070C0"/>
                </a:solidFill>
              </a:rPr>
              <a:t>Front view</a:t>
            </a:r>
          </a:p>
        </p:txBody>
      </p:sp>
      <p:sp>
        <p:nvSpPr>
          <p:cNvPr id="30" name="TextBox 32"/>
          <p:cNvSpPr txBox="1">
            <a:spLocks noChangeArrowheads="1"/>
          </p:cNvSpPr>
          <p:nvPr/>
        </p:nvSpPr>
        <p:spPr bwMode="auto">
          <a:xfrm>
            <a:off x="4607859" y="3619364"/>
            <a:ext cx="3810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altLang="en-US" sz="1600" b="1" dirty="0" smtClean="0">
                <a:solidFill>
                  <a:srgbClr val="0070C0"/>
                </a:solidFill>
              </a:rPr>
              <a:t>Rear </a:t>
            </a:r>
            <a:r>
              <a:rPr lang="en-GB" altLang="en-US" sz="1600" b="1" dirty="0">
                <a:solidFill>
                  <a:srgbClr val="0070C0"/>
                </a:solidFill>
              </a:rPr>
              <a:t>view</a:t>
            </a:r>
          </a:p>
        </p:txBody>
      </p:sp>
    </p:spTree>
    <p:extLst>
      <p:ext uri="{BB962C8B-B14F-4D97-AF65-F5344CB8AC3E}">
        <p14:creationId xmlns:p14="http://schemas.microsoft.com/office/powerpoint/2010/main" val="23266764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D985-F8DA-44D5-8005-C4D89D04F45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09551" y="152401"/>
            <a:ext cx="8934449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Quick overview of Beam Interlock System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" y="3048002"/>
            <a:ext cx="9144000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kern="1200" dirty="0" smtClean="0">
                <a:solidFill>
                  <a:schemeClr val="tx1"/>
                </a:solidFill>
                <a:latin typeface="Calibri"/>
                <a:ea typeface="ＭＳ Ｐゴシック" pitchFamily="34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pPr algn="ctr"/>
            <a:r>
              <a:rPr lang="en-GB" sz="3200" dirty="0">
                <a:solidFill>
                  <a:srgbClr val="002060"/>
                </a:solidFill>
                <a:latin typeface="Calibri" panose="020F0502020204030204" pitchFamily="34" charset="0"/>
              </a:rPr>
              <a:t>T</a:t>
            </a:r>
            <a:r>
              <a:rPr lang="en-GB" sz="3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he main features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821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51727</TotalTime>
  <Words>2107</Words>
  <Application>Microsoft Macintosh PowerPoint</Application>
  <PresentationFormat>On-screen Show (4:3)</PresentationFormat>
  <Paragraphs>648</Paragraphs>
  <Slides>44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2_Default Design</vt:lpstr>
      <vt:lpstr>3_Default Design</vt:lpstr>
      <vt:lpstr>PowerPoint Presentation</vt:lpstr>
      <vt:lpstr>Beam Interlock System :  Backbone of the LHC Machine Protection</vt:lpstr>
      <vt:lpstr>BIS for LHC rings : the connected systems</vt:lpstr>
      <vt:lpstr>BIS for Linac4 : the connected systems</vt:lpstr>
      <vt:lpstr>BIS : (# of LHC channels) Vs. (# of Linac4 channels)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Very low contribution to overall LHC operation unavailability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Additional slides</vt:lpstr>
      <vt:lpstr>Linac4 BIS (1)</vt:lpstr>
      <vt:lpstr>Linac4 BIS (2)</vt:lpstr>
      <vt:lpstr>Linac4 BIS (3)</vt:lpstr>
      <vt:lpstr>Linac4 Software Interlocks (SIS)</vt:lpstr>
      <vt:lpstr>PSB Injection Software Interlocks (SIS) </vt:lpstr>
      <vt:lpstr>PowerPoint Presentation</vt:lpstr>
      <vt:lpstr>PowerPoint Presentation</vt:lpstr>
      <vt:lpstr>BIS : standard solution from LHC down to Linac4</vt:lpstr>
      <vt:lpstr>PowerPoint Presentation</vt:lpstr>
      <vt:lpstr>BIS Application : Monitoring of the Inputs/Outputs  state </vt:lpstr>
      <vt:lpstr>BIS Application: History Buffer</vt:lpstr>
      <vt:lpstr>PowerPoint Presentation</vt:lpstr>
      <vt:lpstr>Safe Beam Flag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Bruino Puccio</dc:creator>
  <cp:lastModifiedBy>Bruno Puccio</cp:lastModifiedBy>
  <cp:revision>1094</cp:revision>
  <cp:lastPrinted>2015-01-29T11:06:59Z</cp:lastPrinted>
  <dcterms:created xsi:type="dcterms:W3CDTF">2006-07-31T18:23:56Z</dcterms:created>
  <dcterms:modified xsi:type="dcterms:W3CDTF">2015-11-18T08:54:19Z</dcterms:modified>
</cp:coreProperties>
</file>