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  <p:sldMasterId id="2147483673" r:id="rId3"/>
    <p:sldMasterId id="2147483686" r:id="rId4"/>
    <p:sldMasterId id="2147483698" r:id="rId5"/>
  </p:sldMasterIdLst>
  <p:notesMasterIdLst>
    <p:notesMasterId r:id="rId26"/>
  </p:notesMasterIdLst>
  <p:handoutMasterIdLst>
    <p:handoutMasterId r:id="rId27"/>
  </p:handoutMasterIdLst>
  <p:sldIdLst>
    <p:sldId id="320" r:id="rId6"/>
    <p:sldId id="373" r:id="rId7"/>
    <p:sldId id="362" r:id="rId8"/>
    <p:sldId id="358" r:id="rId9"/>
    <p:sldId id="353" r:id="rId10"/>
    <p:sldId id="343" r:id="rId11"/>
    <p:sldId id="357" r:id="rId12"/>
    <p:sldId id="350" r:id="rId13"/>
    <p:sldId id="349" r:id="rId14"/>
    <p:sldId id="363" r:id="rId15"/>
    <p:sldId id="364" r:id="rId16"/>
    <p:sldId id="374" r:id="rId17"/>
    <p:sldId id="365" r:id="rId18"/>
    <p:sldId id="371" r:id="rId19"/>
    <p:sldId id="368" r:id="rId20"/>
    <p:sldId id="369" r:id="rId21"/>
    <p:sldId id="375" r:id="rId22"/>
    <p:sldId id="370" r:id="rId23"/>
    <p:sldId id="376" r:id="rId24"/>
    <p:sldId id="377" r:id="rId25"/>
  </p:sldIdLst>
  <p:sldSz cx="10691813" cy="7559675"/>
  <p:notesSz cx="7772400" cy="10058400"/>
  <p:defaultTextStyle>
    <a:defPPr>
      <a:defRPr lang="en-GB"/>
    </a:defPPr>
    <a:lvl1pPr algn="l" defTabSz="456858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742400" indent="-285538" algn="l" defTabSz="456858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142151" indent="-228431" algn="l" defTabSz="456858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599013" indent="-228431" algn="l" defTabSz="456858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055874" indent="-228431" algn="l" defTabSz="456858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4304" algn="l" defTabSz="456858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1164" algn="l" defTabSz="456858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198027" algn="l" defTabSz="456858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4887" algn="l" defTabSz="456858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40" y="-88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0.xml"/><Relationship Id="rId4" Type="http://schemas.openxmlformats.org/officeDocument/2006/relationships/slide" Target="slides/slide11.xml"/><Relationship Id="rId5" Type="http://schemas.openxmlformats.org/officeDocument/2006/relationships/slide" Target="slides/slide13.xml"/><Relationship Id="rId6" Type="http://schemas.openxmlformats.org/officeDocument/2006/relationships/slide" Target="slides/slide14.xml"/><Relationship Id="rId7" Type="http://schemas.openxmlformats.org/officeDocument/2006/relationships/slide" Target="slides/slide15.xml"/><Relationship Id="rId8" Type="http://schemas.openxmlformats.org/officeDocument/2006/relationships/slide" Target="slides/slide16.xml"/><Relationship Id="rId9" Type="http://schemas.openxmlformats.org/officeDocument/2006/relationships/slide" Target="slides/slide18.xml"/><Relationship Id="rId10" Type="http://schemas.openxmlformats.org/officeDocument/2006/relationships/slide" Target="slides/slide20.xml"/><Relationship Id="rId1" Type="http://schemas.openxmlformats.org/officeDocument/2006/relationships/slide" Target="slides/slide3.xml"/><Relationship Id="rId2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8F20F3-BFF8-0D43-B14F-EF0B3809F02A}" type="doc">
      <dgm:prSet loTypeId="urn:microsoft.com/office/officeart/2005/8/layout/gear1" loCatId="" qsTypeId="urn:microsoft.com/office/officeart/2005/8/quickstyle/simple4" qsCatId="simple" csTypeId="urn:microsoft.com/office/officeart/2005/8/colors/accent1_2" csCatId="accent1" phldr="1"/>
      <dgm:spPr/>
    </dgm:pt>
    <dgm:pt modelId="{656FB4C3-F436-AC48-889B-9518E5AF7556}">
      <dgm:prSet phldrT="[Text]" custT="1"/>
      <dgm:spPr>
        <a:gradFill flip="none" rotWithShape="1">
          <a:gsLst>
            <a:gs pos="0">
              <a:schemeClr val="accent2">
                <a:alpha val="35000"/>
              </a:schemeClr>
            </a:gs>
            <a:gs pos="100000">
              <a:schemeClr val="accent3">
                <a:alpha val="35000"/>
              </a:schemeClr>
            </a:gs>
          </a:gsLst>
          <a:lin ang="0" scaled="1"/>
          <a:tileRect/>
        </a:gradFill>
      </dgm:spPr>
      <dgm:t>
        <a:bodyPr/>
        <a:lstStyle/>
        <a:p>
          <a:r>
            <a:rPr lang="en-US" sz="800" dirty="0" smtClean="0"/>
            <a:t>Calibration &amp; Offline Weekly</a:t>
          </a:r>
          <a:endParaRPr lang="en-US" sz="800" dirty="0"/>
        </a:p>
      </dgm:t>
    </dgm:pt>
    <dgm:pt modelId="{C6FD9A71-84A2-7545-87BE-7109A9705FC8}" type="parTrans" cxnId="{C7B69A99-C1A2-F44F-A69C-C4B945611B5B}">
      <dgm:prSet/>
      <dgm:spPr/>
      <dgm:t>
        <a:bodyPr/>
        <a:lstStyle/>
        <a:p>
          <a:endParaRPr lang="en-US" sz="2800"/>
        </a:p>
      </dgm:t>
    </dgm:pt>
    <dgm:pt modelId="{A44150E5-AEBB-0C46-8E17-6A67BCAA5FA0}" type="sibTrans" cxnId="{C7B69A99-C1A2-F44F-A69C-C4B945611B5B}">
      <dgm:prSet/>
      <dgm:spPr/>
      <dgm:t>
        <a:bodyPr/>
        <a:lstStyle/>
        <a:p>
          <a:endParaRPr lang="en-US" sz="2800"/>
        </a:p>
      </dgm:t>
    </dgm:pt>
    <dgm:pt modelId="{B1CEE32E-884A-3E45-AE70-7310303F7245}">
      <dgm:prSet phldrT="[Text]" custT="1"/>
      <dgm:spPr>
        <a:solidFill>
          <a:schemeClr val="accent2">
            <a:alpha val="35000"/>
          </a:schemeClr>
        </a:solidFill>
      </dgm:spPr>
      <dgm:t>
        <a:bodyPr/>
        <a:lstStyle/>
        <a:p>
          <a:r>
            <a:rPr lang="en-US" sz="800" dirty="0" smtClean="0"/>
            <a:t>Computing Board</a:t>
          </a:r>
          <a:endParaRPr lang="en-US" sz="800" dirty="0"/>
        </a:p>
      </dgm:t>
    </dgm:pt>
    <dgm:pt modelId="{70648D7B-3D75-2C41-9A81-B7A73C280449}" type="parTrans" cxnId="{2C8D0C12-DF52-7647-9C49-501FCC0A765A}">
      <dgm:prSet/>
      <dgm:spPr/>
      <dgm:t>
        <a:bodyPr/>
        <a:lstStyle/>
        <a:p>
          <a:endParaRPr lang="en-US" sz="2800"/>
        </a:p>
      </dgm:t>
    </dgm:pt>
    <dgm:pt modelId="{3E520FC9-AAA2-EF40-BE84-8A197BD903F8}" type="sibTrans" cxnId="{2C8D0C12-DF52-7647-9C49-501FCC0A765A}">
      <dgm:prSet/>
      <dgm:spPr/>
      <dgm:t>
        <a:bodyPr/>
        <a:lstStyle/>
        <a:p>
          <a:endParaRPr lang="en-US" sz="2800"/>
        </a:p>
      </dgm:t>
    </dgm:pt>
    <dgm:pt modelId="{4214770F-62BA-374E-A09A-9C11409DEDAB}">
      <dgm:prSet phldrT="[Text]" custT="1"/>
      <dgm:spPr>
        <a:solidFill>
          <a:schemeClr val="accent3">
            <a:alpha val="35000"/>
          </a:schemeClr>
        </a:solidFill>
      </dgm:spPr>
      <dgm:t>
        <a:bodyPr/>
        <a:lstStyle/>
        <a:p>
          <a:r>
            <a:rPr lang="en-US" sz="800" dirty="0" smtClean="0"/>
            <a:t>Physics </a:t>
          </a:r>
          <a:r>
            <a:rPr lang="en-US" sz="800" dirty="0" err="1" smtClean="0"/>
            <a:t>Borard</a:t>
          </a:r>
          <a:endParaRPr lang="en-US" sz="800" dirty="0"/>
        </a:p>
      </dgm:t>
    </dgm:pt>
    <dgm:pt modelId="{EF67E29F-585C-0D44-A2B5-F8550CB60383}" type="parTrans" cxnId="{39C48EB3-3A31-C942-806C-EF7E40713563}">
      <dgm:prSet/>
      <dgm:spPr/>
      <dgm:t>
        <a:bodyPr/>
        <a:lstStyle/>
        <a:p>
          <a:endParaRPr lang="en-US" sz="2800"/>
        </a:p>
      </dgm:t>
    </dgm:pt>
    <dgm:pt modelId="{99456FC8-CE10-FA4B-A5F5-191995682B6B}" type="sibTrans" cxnId="{39C48EB3-3A31-C942-806C-EF7E40713563}">
      <dgm:prSet/>
      <dgm:spPr/>
      <dgm:t>
        <a:bodyPr/>
        <a:lstStyle/>
        <a:p>
          <a:endParaRPr lang="en-US" sz="2800"/>
        </a:p>
      </dgm:t>
    </dgm:pt>
    <dgm:pt modelId="{B39E480A-9D5D-B047-AE88-A5E41F23A8B2}" type="pres">
      <dgm:prSet presAssocID="{5F8F20F3-BFF8-0D43-B14F-EF0B3809F02A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F4200D1-1B0E-E04D-BAC8-E5EF3137BE1A}" type="pres">
      <dgm:prSet presAssocID="{656FB4C3-F436-AC48-889B-9518E5AF755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B5C987-2657-8B43-84A9-8814024B21EA}" type="pres">
      <dgm:prSet presAssocID="{656FB4C3-F436-AC48-889B-9518E5AF7556}" presName="gear1srcNode" presStyleLbl="node1" presStyleIdx="0" presStyleCnt="3"/>
      <dgm:spPr/>
      <dgm:t>
        <a:bodyPr/>
        <a:lstStyle/>
        <a:p>
          <a:endParaRPr lang="en-US"/>
        </a:p>
      </dgm:t>
    </dgm:pt>
    <dgm:pt modelId="{E85C627C-AEB6-104E-A08D-FF5CE2BCA357}" type="pres">
      <dgm:prSet presAssocID="{656FB4C3-F436-AC48-889B-9518E5AF7556}" presName="gear1dstNode" presStyleLbl="node1" presStyleIdx="0" presStyleCnt="3"/>
      <dgm:spPr/>
      <dgm:t>
        <a:bodyPr/>
        <a:lstStyle/>
        <a:p>
          <a:endParaRPr lang="en-US"/>
        </a:p>
      </dgm:t>
    </dgm:pt>
    <dgm:pt modelId="{420DDFDD-8D6A-7B46-B6E4-E14F898005A4}" type="pres">
      <dgm:prSet presAssocID="{B1CEE32E-884A-3E45-AE70-7310303F7245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C63E1D-F723-0342-8C06-670C9D61CB3A}" type="pres">
      <dgm:prSet presAssocID="{B1CEE32E-884A-3E45-AE70-7310303F7245}" presName="gear2srcNode" presStyleLbl="node1" presStyleIdx="1" presStyleCnt="3"/>
      <dgm:spPr/>
      <dgm:t>
        <a:bodyPr/>
        <a:lstStyle/>
        <a:p>
          <a:endParaRPr lang="en-US"/>
        </a:p>
      </dgm:t>
    </dgm:pt>
    <dgm:pt modelId="{4D7FE572-9443-6C44-97FF-1228E530838B}" type="pres">
      <dgm:prSet presAssocID="{B1CEE32E-884A-3E45-AE70-7310303F7245}" presName="gear2dstNode" presStyleLbl="node1" presStyleIdx="1" presStyleCnt="3"/>
      <dgm:spPr/>
      <dgm:t>
        <a:bodyPr/>
        <a:lstStyle/>
        <a:p>
          <a:endParaRPr lang="en-US"/>
        </a:p>
      </dgm:t>
    </dgm:pt>
    <dgm:pt modelId="{E0E7E2B5-51A1-AA42-BBA8-13EFB982FE8A}" type="pres">
      <dgm:prSet presAssocID="{4214770F-62BA-374E-A09A-9C11409DEDAB}" presName="gear3" presStyleLbl="node1" presStyleIdx="2" presStyleCnt="3"/>
      <dgm:spPr/>
      <dgm:t>
        <a:bodyPr/>
        <a:lstStyle/>
        <a:p>
          <a:endParaRPr lang="en-US"/>
        </a:p>
      </dgm:t>
    </dgm:pt>
    <dgm:pt modelId="{DD7755D9-DC94-E04A-9D21-61A45654AA22}" type="pres">
      <dgm:prSet presAssocID="{4214770F-62BA-374E-A09A-9C11409DEDAB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5CD7E-F701-2E4A-BDB0-339EBCFD18F3}" type="pres">
      <dgm:prSet presAssocID="{4214770F-62BA-374E-A09A-9C11409DEDAB}" presName="gear3srcNode" presStyleLbl="node1" presStyleIdx="2" presStyleCnt="3"/>
      <dgm:spPr/>
      <dgm:t>
        <a:bodyPr/>
        <a:lstStyle/>
        <a:p>
          <a:endParaRPr lang="en-US"/>
        </a:p>
      </dgm:t>
    </dgm:pt>
    <dgm:pt modelId="{FD3023A5-C029-FC45-8C34-76598D9A17BF}" type="pres">
      <dgm:prSet presAssocID="{4214770F-62BA-374E-A09A-9C11409DEDAB}" presName="gear3dstNode" presStyleLbl="node1" presStyleIdx="2" presStyleCnt="3"/>
      <dgm:spPr/>
      <dgm:t>
        <a:bodyPr/>
        <a:lstStyle/>
        <a:p>
          <a:endParaRPr lang="en-US"/>
        </a:p>
      </dgm:t>
    </dgm:pt>
    <dgm:pt modelId="{15491EDD-EFAD-0449-99D2-50710935DFF7}" type="pres">
      <dgm:prSet presAssocID="{A44150E5-AEBB-0C46-8E17-6A67BCAA5FA0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A6C95EAB-5DB5-3A47-B1E8-FA49346BE3A8}" type="pres">
      <dgm:prSet presAssocID="{3E520FC9-AAA2-EF40-BE84-8A197BD903F8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200C6385-A8E0-5E4C-AEC5-AE3E9CF67109}" type="pres">
      <dgm:prSet presAssocID="{99456FC8-CE10-FA4B-A5F5-191995682B6B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F37B6416-FE1C-4C41-B3F5-C535D3BE9C29}" type="presOf" srcId="{656FB4C3-F436-AC48-889B-9518E5AF7556}" destId="{3CB5C987-2657-8B43-84A9-8814024B21EA}" srcOrd="1" destOrd="0" presId="urn:microsoft.com/office/officeart/2005/8/layout/gear1"/>
    <dgm:cxn modelId="{BE9E33B4-E5E6-EC4F-AD6A-76EF0518BC64}" type="presOf" srcId="{B1CEE32E-884A-3E45-AE70-7310303F7245}" destId="{39C63E1D-F723-0342-8C06-670C9D61CB3A}" srcOrd="1" destOrd="0" presId="urn:microsoft.com/office/officeart/2005/8/layout/gear1"/>
    <dgm:cxn modelId="{39C48EB3-3A31-C942-806C-EF7E40713563}" srcId="{5F8F20F3-BFF8-0D43-B14F-EF0B3809F02A}" destId="{4214770F-62BA-374E-A09A-9C11409DEDAB}" srcOrd="2" destOrd="0" parTransId="{EF67E29F-585C-0D44-A2B5-F8550CB60383}" sibTransId="{99456FC8-CE10-FA4B-A5F5-191995682B6B}"/>
    <dgm:cxn modelId="{F70901E8-D565-924F-AD1F-88645A77FD53}" type="presOf" srcId="{B1CEE32E-884A-3E45-AE70-7310303F7245}" destId="{4D7FE572-9443-6C44-97FF-1228E530838B}" srcOrd="2" destOrd="0" presId="urn:microsoft.com/office/officeart/2005/8/layout/gear1"/>
    <dgm:cxn modelId="{A172B14F-6327-8344-99FF-3E43969465B9}" type="presOf" srcId="{A44150E5-AEBB-0C46-8E17-6A67BCAA5FA0}" destId="{15491EDD-EFAD-0449-99D2-50710935DFF7}" srcOrd="0" destOrd="0" presId="urn:microsoft.com/office/officeart/2005/8/layout/gear1"/>
    <dgm:cxn modelId="{C7B69A99-C1A2-F44F-A69C-C4B945611B5B}" srcId="{5F8F20F3-BFF8-0D43-B14F-EF0B3809F02A}" destId="{656FB4C3-F436-AC48-889B-9518E5AF7556}" srcOrd="0" destOrd="0" parTransId="{C6FD9A71-84A2-7545-87BE-7109A9705FC8}" sibTransId="{A44150E5-AEBB-0C46-8E17-6A67BCAA5FA0}"/>
    <dgm:cxn modelId="{73956772-EC24-DF48-B1C0-B519E990C07A}" type="presOf" srcId="{656FB4C3-F436-AC48-889B-9518E5AF7556}" destId="{4F4200D1-1B0E-E04D-BAC8-E5EF3137BE1A}" srcOrd="0" destOrd="0" presId="urn:microsoft.com/office/officeart/2005/8/layout/gear1"/>
    <dgm:cxn modelId="{FEB14D4C-D9BC-B84A-8861-7FFF11A99BE1}" type="presOf" srcId="{4214770F-62BA-374E-A09A-9C11409DEDAB}" destId="{FD75CD7E-F701-2E4A-BDB0-339EBCFD18F3}" srcOrd="2" destOrd="0" presId="urn:microsoft.com/office/officeart/2005/8/layout/gear1"/>
    <dgm:cxn modelId="{26D4B763-B1A5-384E-906B-EDA80F04CB3F}" type="presOf" srcId="{4214770F-62BA-374E-A09A-9C11409DEDAB}" destId="{E0E7E2B5-51A1-AA42-BBA8-13EFB982FE8A}" srcOrd="0" destOrd="0" presId="urn:microsoft.com/office/officeart/2005/8/layout/gear1"/>
    <dgm:cxn modelId="{56B63481-B6AE-C54D-8A44-7C4AFA5F13D8}" type="presOf" srcId="{4214770F-62BA-374E-A09A-9C11409DEDAB}" destId="{FD3023A5-C029-FC45-8C34-76598D9A17BF}" srcOrd="3" destOrd="0" presId="urn:microsoft.com/office/officeart/2005/8/layout/gear1"/>
    <dgm:cxn modelId="{4A537CE9-F116-924E-837E-25903788922C}" type="presOf" srcId="{656FB4C3-F436-AC48-889B-9518E5AF7556}" destId="{E85C627C-AEB6-104E-A08D-FF5CE2BCA357}" srcOrd="2" destOrd="0" presId="urn:microsoft.com/office/officeart/2005/8/layout/gear1"/>
    <dgm:cxn modelId="{CEE53C3E-D386-214D-BADA-0F4D9B0BE65D}" type="presOf" srcId="{99456FC8-CE10-FA4B-A5F5-191995682B6B}" destId="{200C6385-A8E0-5E4C-AEC5-AE3E9CF67109}" srcOrd="0" destOrd="0" presId="urn:microsoft.com/office/officeart/2005/8/layout/gear1"/>
    <dgm:cxn modelId="{72070A73-53C7-174E-A4D8-CA6C3BB41810}" type="presOf" srcId="{4214770F-62BA-374E-A09A-9C11409DEDAB}" destId="{DD7755D9-DC94-E04A-9D21-61A45654AA22}" srcOrd="1" destOrd="0" presId="urn:microsoft.com/office/officeart/2005/8/layout/gear1"/>
    <dgm:cxn modelId="{2C8D0C12-DF52-7647-9C49-501FCC0A765A}" srcId="{5F8F20F3-BFF8-0D43-B14F-EF0B3809F02A}" destId="{B1CEE32E-884A-3E45-AE70-7310303F7245}" srcOrd="1" destOrd="0" parTransId="{70648D7B-3D75-2C41-9A81-B7A73C280449}" sibTransId="{3E520FC9-AAA2-EF40-BE84-8A197BD903F8}"/>
    <dgm:cxn modelId="{DBAA2D4F-E266-D244-AF39-F3991AA0A57D}" type="presOf" srcId="{3E520FC9-AAA2-EF40-BE84-8A197BD903F8}" destId="{A6C95EAB-5DB5-3A47-B1E8-FA49346BE3A8}" srcOrd="0" destOrd="0" presId="urn:microsoft.com/office/officeart/2005/8/layout/gear1"/>
    <dgm:cxn modelId="{FAFC43DB-5E56-B84A-9386-BB40560A1418}" type="presOf" srcId="{B1CEE32E-884A-3E45-AE70-7310303F7245}" destId="{420DDFDD-8D6A-7B46-B6E4-E14F898005A4}" srcOrd="0" destOrd="0" presId="urn:microsoft.com/office/officeart/2005/8/layout/gear1"/>
    <dgm:cxn modelId="{D7656A3F-1058-D44A-AFF7-CCF709FCB4C5}" type="presOf" srcId="{5F8F20F3-BFF8-0D43-B14F-EF0B3809F02A}" destId="{B39E480A-9D5D-B047-AE88-A5E41F23A8B2}" srcOrd="0" destOrd="0" presId="urn:microsoft.com/office/officeart/2005/8/layout/gear1"/>
    <dgm:cxn modelId="{0C279D55-6711-7346-BA3D-4A376AEA8A49}" type="presParOf" srcId="{B39E480A-9D5D-B047-AE88-A5E41F23A8B2}" destId="{4F4200D1-1B0E-E04D-BAC8-E5EF3137BE1A}" srcOrd="0" destOrd="0" presId="urn:microsoft.com/office/officeart/2005/8/layout/gear1"/>
    <dgm:cxn modelId="{B1E3754A-2E15-B840-AADC-77D421CB34AB}" type="presParOf" srcId="{B39E480A-9D5D-B047-AE88-A5E41F23A8B2}" destId="{3CB5C987-2657-8B43-84A9-8814024B21EA}" srcOrd="1" destOrd="0" presId="urn:microsoft.com/office/officeart/2005/8/layout/gear1"/>
    <dgm:cxn modelId="{DA263F28-DA7F-9145-9A99-C7177C037FCC}" type="presParOf" srcId="{B39E480A-9D5D-B047-AE88-A5E41F23A8B2}" destId="{E85C627C-AEB6-104E-A08D-FF5CE2BCA357}" srcOrd="2" destOrd="0" presId="urn:microsoft.com/office/officeart/2005/8/layout/gear1"/>
    <dgm:cxn modelId="{83154C1E-2C82-3544-86EC-70F413AAE289}" type="presParOf" srcId="{B39E480A-9D5D-B047-AE88-A5E41F23A8B2}" destId="{420DDFDD-8D6A-7B46-B6E4-E14F898005A4}" srcOrd="3" destOrd="0" presId="urn:microsoft.com/office/officeart/2005/8/layout/gear1"/>
    <dgm:cxn modelId="{C1EEFA7F-5535-E349-9FF0-E26234FEFAB1}" type="presParOf" srcId="{B39E480A-9D5D-B047-AE88-A5E41F23A8B2}" destId="{39C63E1D-F723-0342-8C06-670C9D61CB3A}" srcOrd="4" destOrd="0" presId="urn:microsoft.com/office/officeart/2005/8/layout/gear1"/>
    <dgm:cxn modelId="{CF75298E-C7A3-CE43-B3BE-D4B37414320F}" type="presParOf" srcId="{B39E480A-9D5D-B047-AE88-A5E41F23A8B2}" destId="{4D7FE572-9443-6C44-97FF-1228E530838B}" srcOrd="5" destOrd="0" presId="urn:microsoft.com/office/officeart/2005/8/layout/gear1"/>
    <dgm:cxn modelId="{BCE58F0F-7044-6B40-A1E3-EE023C3DBFF1}" type="presParOf" srcId="{B39E480A-9D5D-B047-AE88-A5E41F23A8B2}" destId="{E0E7E2B5-51A1-AA42-BBA8-13EFB982FE8A}" srcOrd="6" destOrd="0" presId="urn:microsoft.com/office/officeart/2005/8/layout/gear1"/>
    <dgm:cxn modelId="{088B36CF-0D74-7C45-8117-94801E362C53}" type="presParOf" srcId="{B39E480A-9D5D-B047-AE88-A5E41F23A8B2}" destId="{DD7755D9-DC94-E04A-9D21-61A45654AA22}" srcOrd="7" destOrd="0" presId="urn:microsoft.com/office/officeart/2005/8/layout/gear1"/>
    <dgm:cxn modelId="{0CE9E509-825B-4F43-B521-E05404E0F021}" type="presParOf" srcId="{B39E480A-9D5D-B047-AE88-A5E41F23A8B2}" destId="{FD75CD7E-F701-2E4A-BDB0-339EBCFD18F3}" srcOrd="8" destOrd="0" presId="urn:microsoft.com/office/officeart/2005/8/layout/gear1"/>
    <dgm:cxn modelId="{0AD69572-5A7F-774B-8064-4D2264E038C4}" type="presParOf" srcId="{B39E480A-9D5D-B047-AE88-A5E41F23A8B2}" destId="{FD3023A5-C029-FC45-8C34-76598D9A17BF}" srcOrd="9" destOrd="0" presId="urn:microsoft.com/office/officeart/2005/8/layout/gear1"/>
    <dgm:cxn modelId="{16FE5313-0909-6A4E-B74D-9641436CA00A}" type="presParOf" srcId="{B39E480A-9D5D-B047-AE88-A5E41F23A8B2}" destId="{15491EDD-EFAD-0449-99D2-50710935DFF7}" srcOrd="10" destOrd="0" presId="urn:microsoft.com/office/officeart/2005/8/layout/gear1"/>
    <dgm:cxn modelId="{61750705-4292-E742-94B5-F3D37899379E}" type="presParOf" srcId="{B39E480A-9D5D-B047-AE88-A5E41F23A8B2}" destId="{A6C95EAB-5DB5-3A47-B1E8-FA49346BE3A8}" srcOrd="11" destOrd="0" presId="urn:microsoft.com/office/officeart/2005/8/layout/gear1"/>
    <dgm:cxn modelId="{143BDE80-F24E-AB47-8DE7-39F8E3726114}" type="presParOf" srcId="{B39E480A-9D5D-B047-AE88-A5E41F23A8B2}" destId="{200C6385-A8E0-5E4C-AEC5-AE3E9CF6710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4200D1-1B0E-E04D-BAC8-E5EF3137BE1A}">
      <dsp:nvSpPr>
        <dsp:cNvPr id="0" name=""/>
        <dsp:cNvSpPr/>
      </dsp:nvSpPr>
      <dsp:spPr>
        <a:xfrm>
          <a:off x="933552" y="784452"/>
          <a:ext cx="958775" cy="958775"/>
        </a:xfrm>
        <a:prstGeom prst="gear9">
          <a:avLst/>
        </a:prstGeom>
        <a:gradFill flip="none" rotWithShape="1">
          <a:gsLst>
            <a:gs pos="0">
              <a:schemeClr val="accent2">
                <a:alpha val="35000"/>
              </a:schemeClr>
            </a:gs>
            <a:gs pos="100000">
              <a:schemeClr val="accent3">
                <a:alpha val="35000"/>
              </a:scheme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Calibration &amp; Offline Weekly</a:t>
          </a:r>
          <a:endParaRPr lang="en-US" sz="800" kern="1200" dirty="0"/>
        </a:p>
      </dsp:txBody>
      <dsp:txXfrm>
        <a:off x="1126308" y="1009040"/>
        <a:ext cx="573263" cy="492831"/>
      </dsp:txXfrm>
    </dsp:sp>
    <dsp:sp modelId="{420DDFDD-8D6A-7B46-B6E4-E14F898005A4}">
      <dsp:nvSpPr>
        <dsp:cNvPr id="0" name=""/>
        <dsp:cNvSpPr/>
      </dsp:nvSpPr>
      <dsp:spPr>
        <a:xfrm>
          <a:off x="375719" y="557832"/>
          <a:ext cx="697291" cy="697291"/>
        </a:xfrm>
        <a:prstGeom prst="gear6">
          <a:avLst/>
        </a:prstGeom>
        <a:solidFill>
          <a:schemeClr val="accent2">
            <a:alpha val="3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Computing Board</a:t>
          </a:r>
          <a:endParaRPr lang="en-US" sz="800" kern="1200" dirty="0"/>
        </a:p>
      </dsp:txBody>
      <dsp:txXfrm>
        <a:off x="551264" y="734438"/>
        <a:ext cx="346201" cy="344079"/>
      </dsp:txXfrm>
    </dsp:sp>
    <dsp:sp modelId="{E0E7E2B5-51A1-AA42-BBA8-13EFB982FE8A}">
      <dsp:nvSpPr>
        <dsp:cNvPr id="0" name=""/>
        <dsp:cNvSpPr/>
      </dsp:nvSpPr>
      <dsp:spPr>
        <a:xfrm rot="20700000">
          <a:off x="766273" y="76773"/>
          <a:ext cx="683203" cy="683203"/>
        </a:xfrm>
        <a:prstGeom prst="gear6">
          <a:avLst/>
        </a:prstGeom>
        <a:solidFill>
          <a:schemeClr val="accent3">
            <a:alpha val="3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Physics </a:t>
          </a:r>
          <a:r>
            <a:rPr lang="en-US" sz="800" kern="1200" dirty="0" err="1" smtClean="0"/>
            <a:t>Borard</a:t>
          </a:r>
          <a:endParaRPr lang="en-US" sz="800" kern="1200" dirty="0"/>
        </a:p>
      </dsp:txBody>
      <dsp:txXfrm rot="-20700000">
        <a:off x="916120" y="226619"/>
        <a:ext cx="383510" cy="383510"/>
      </dsp:txXfrm>
    </dsp:sp>
    <dsp:sp modelId="{15491EDD-EFAD-0449-99D2-50710935DFF7}">
      <dsp:nvSpPr>
        <dsp:cNvPr id="0" name=""/>
        <dsp:cNvSpPr/>
      </dsp:nvSpPr>
      <dsp:spPr>
        <a:xfrm>
          <a:off x="835752" y="652894"/>
          <a:ext cx="1227232" cy="1227232"/>
        </a:xfrm>
        <a:prstGeom prst="circularArrow">
          <a:avLst>
            <a:gd name="adj1" fmla="val 4687"/>
            <a:gd name="adj2" fmla="val 299029"/>
            <a:gd name="adj3" fmla="val 2398594"/>
            <a:gd name="adj4" fmla="val 16142973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C95EAB-5DB5-3A47-B1E8-FA49346BE3A8}">
      <dsp:nvSpPr>
        <dsp:cNvPr id="0" name=""/>
        <dsp:cNvSpPr/>
      </dsp:nvSpPr>
      <dsp:spPr>
        <a:xfrm>
          <a:off x="252230" y="414067"/>
          <a:ext cx="891661" cy="89166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0C6385-A8E0-5E4C-AEC5-AE3E9CF67109}">
      <dsp:nvSpPr>
        <dsp:cNvPr id="0" name=""/>
        <dsp:cNvSpPr/>
      </dsp:nvSpPr>
      <dsp:spPr>
        <a:xfrm>
          <a:off x="608241" y="-62355"/>
          <a:ext cx="961390" cy="96139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91F41-78C0-2346-8FCE-2DC6105D7B0C}" type="datetimeFigureOut">
              <a:rPr lang="en-US" smtClean="0"/>
              <a:t>24/11/15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CF9FC-0A8A-4C4F-A644-CB8EACEF7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22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19200" y="763588"/>
            <a:ext cx="53324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fld id="{9D57783B-30BB-CD41-8CC4-D07421E232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579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685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3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400" indent="-285538" algn="l" defTabSz="45685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3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2151" indent="-228431" algn="l" defTabSz="45685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3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599013" indent="-228431" algn="l" defTabSz="45685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3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5874" indent="-228431" algn="l" defTabSz="456858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3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4304" algn="l" defTabSz="45685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1164" algn="l" defTabSz="45685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8027" algn="l" defTabSz="45685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4887" algn="l" defTabSz="45685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5FB08BA-40BA-2347-80E3-8A83E07757C0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300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219200" y="763588"/>
            <a:ext cx="53340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301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jp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95" y="2347913"/>
            <a:ext cx="9088437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82" y="4283075"/>
            <a:ext cx="7485063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858" indent="0" algn="ctr">
              <a:buNone/>
              <a:defRPr/>
            </a:lvl2pPr>
            <a:lvl3pPr marL="913721" indent="0" algn="ctr">
              <a:buNone/>
              <a:defRPr/>
            </a:lvl3pPr>
            <a:lvl4pPr marL="1370582" indent="0" algn="ctr">
              <a:buNone/>
              <a:defRPr/>
            </a:lvl4pPr>
            <a:lvl5pPr marL="1827443" indent="0" algn="ctr">
              <a:buNone/>
              <a:defRPr/>
            </a:lvl5pPr>
            <a:lvl6pPr marL="2284304" indent="0" algn="ctr">
              <a:buNone/>
              <a:defRPr/>
            </a:lvl6pPr>
            <a:lvl7pPr marL="2741164" indent="0" algn="ctr">
              <a:buNone/>
              <a:defRPr/>
            </a:lvl7pPr>
            <a:lvl8pPr marL="3198027" indent="0" algn="ctr">
              <a:buNone/>
              <a:defRPr/>
            </a:lvl8pPr>
            <a:lvl9pPr marL="3654887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FDE78-47CD-7548-A9E4-701CEE27A7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620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3C91-BA5B-AC4B-A2E8-F7D4D64028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777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0182" y="301626"/>
            <a:ext cx="2405063" cy="5849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1626"/>
            <a:ext cx="7062787" cy="5849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DC589-AC8C-E547-B3D8-E7BE56679B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831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91" y="301625"/>
            <a:ext cx="9620250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10ABB-0B7A-C147-9F5A-455296CBF6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02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348403"/>
            <a:ext cx="9088041" cy="16204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772" y="4283818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4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5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9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0562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0566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82" y="4857796"/>
            <a:ext cx="9088041" cy="1501435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82" y="3204118"/>
            <a:ext cx="9088041" cy="1653678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18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3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35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47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58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70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694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028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2" y="1763928"/>
            <a:ext cx="4722217" cy="498903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005" y="1763928"/>
            <a:ext cx="4722217" cy="498903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0096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180" indent="0">
              <a:buNone/>
              <a:defRPr sz="2300" b="1"/>
            </a:lvl2pPr>
            <a:lvl3pPr marL="1042358" indent="0">
              <a:buNone/>
              <a:defRPr sz="2100" b="1"/>
            </a:lvl3pPr>
            <a:lvl4pPr marL="1563535" indent="0">
              <a:buNone/>
              <a:defRPr sz="1800" b="1"/>
            </a:lvl4pPr>
            <a:lvl5pPr marL="2084715" indent="0">
              <a:buNone/>
              <a:defRPr sz="1800" b="1"/>
            </a:lvl5pPr>
            <a:lvl6pPr marL="2605893" indent="0">
              <a:buNone/>
              <a:defRPr sz="1800" b="1"/>
            </a:lvl6pPr>
            <a:lvl7pPr marL="3127073" indent="0">
              <a:buNone/>
              <a:defRPr sz="1800" b="1"/>
            </a:lvl7pPr>
            <a:lvl8pPr marL="3648251" indent="0">
              <a:buNone/>
              <a:defRPr sz="1800" b="1"/>
            </a:lvl8pPr>
            <a:lvl9pPr marL="416943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1293" y="1692179"/>
            <a:ext cx="4725930" cy="7052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180" indent="0">
              <a:buNone/>
              <a:defRPr sz="2300" b="1"/>
            </a:lvl2pPr>
            <a:lvl3pPr marL="1042358" indent="0">
              <a:buNone/>
              <a:defRPr sz="2100" b="1"/>
            </a:lvl3pPr>
            <a:lvl4pPr marL="1563535" indent="0">
              <a:buNone/>
              <a:defRPr sz="1800" b="1"/>
            </a:lvl4pPr>
            <a:lvl5pPr marL="2084715" indent="0">
              <a:buNone/>
              <a:defRPr sz="1800" b="1"/>
            </a:lvl5pPr>
            <a:lvl6pPr marL="2605893" indent="0">
              <a:buNone/>
              <a:defRPr sz="1800" b="1"/>
            </a:lvl6pPr>
            <a:lvl7pPr marL="3127073" indent="0">
              <a:buNone/>
              <a:defRPr sz="1800" b="1"/>
            </a:lvl7pPr>
            <a:lvl8pPr marL="3648251" indent="0">
              <a:buNone/>
              <a:defRPr sz="1800" b="1"/>
            </a:lvl8pPr>
            <a:lvl9pPr marL="416943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48267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1046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0253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8A0CC-53BE-ED4B-BA3B-64F377EB33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431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6" y="300987"/>
            <a:ext cx="3517533" cy="128094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202" y="300992"/>
            <a:ext cx="5977020" cy="645197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596" y="1581937"/>
            <a:ext cx="3517533" cy="5171028"/>
          </a:xfrm>
        </p:spPr>
        <p:txBody>
          <a:bodyPr/>
          <a:lstStyle>
            <a:lvl1pPr marL="0" indent="0">
              <a:buNone/>
              <a:defRPr sz="1600"/>
            </a:lvl1pPr>
            <a:lvl2pPr marL="521180" indent="0">
              <a:buNone/>
              <a:defRPr sz="1400"/>
            </a:lvl2pPr>
            <a:lvl3pPr marL="1042358" indent="0">
              <a:buNone/>
              <a:defRPr sz="1100"/>
            </a:lvl3pPr>
            <a:lvl4pPr marL="1563535" indent="0">
              <a:buNone/>
              <a:defRPr sz="1000"/>
            </a:lvl4pPr>
            <a:lvl5pPr marL="2084715" indent="0">
              <a:buNone/>
              <a:defRPr sz="1000"/>
            </a:lvl5pPr>
            <a:lvl6pPr marL="2605893" indent="0">
              <a:buNone/>
              <a:defRPr sz="1000"/>
            </a:lvl6pPr>
            <a:lvl7pPr marL="3127073" indent="0">
              <a:buNone/>
              <a:defRPr sz="1000"/>
            </a:lvl7pPr>
            <a:lvl8pPr marL="3648251" indent="0">
              <a:buNone/>
              <a:defRPr sz="1000"/>
            </a:lvl8pPr>
            <a:lvl9pPr marL="416943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33222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600"/>
            </a:lvl1pPr>
            <a:lvl2pPr marL="521180" indent="0">
              <a:buNone/>
              <a:defRPr sz="3200"/>
            </a:lvl2pPr>
            <a:lvl3pPr marL="1042358" indent="0">
              <a:buNone/>
              <a:defRPr sz="2700"/>
            </a:lvl3pPr>
            <a:lvl4pPr marL="1563535" indent="0">
              <a:buNone/>
              <a:defRPr sz="2300"/>
            </a:lvl4pPr>
            <a:lvl5pPr marL="2084715" indent="0">
              <a:buNone/>
              <a:defRPr sz="2300"/>
            </a:lvl5pPr>
            <a:lvl6pPr marL="2605893" indent="0">
              <a:buNone/>
              <a:defRPr sz="2300"/>
            </a:lvl6pPr>
            <a:lvl7pPr marL="3127073" indent="0">
              <a:buNone/>
              <a:defRPr sz="2300"/>
            </a:lvl7pPr>
            <a:lvl8pPr marL="3648251" indent="0">
              <a:buNone/>
              <a:defRPr sz="2300"/>
            </a:lvl8pPr>
            <a:lvl9pPr marL="4169431" indent="0">
              <a:buNone/>
              <a:defRPr sz="23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600"/>
            </a:lvl1pPr>
            <a:lvl2pPr marL="521180" indent="0">
              <a:buNone/>
              <a:defRPr sz="1400"/>
            </a:lvl2pPr>
            <a:lvl3pPr marL="1042358" indent="0">
              <a:buNone/>
              <a:defRPr sz="1100"/>
            </a:lvl3pPr>
            <a:lvl4pPr marL="1563535" indent="0">
              <a:buNone/>
              <a:defRPr sz="1000"/>
            </a:lvl4pPr>
            <a:lvl5pPr marL="2084715" indent="0">
              <a:buNone/>
              <a:defRPr sz="1000"/>
            </a:lvl5pPr>
            <a:lvl6pPr marL="2605893" indent="0">
              <a:buNone/>
              <a:defRPr sz="1000"/>
            </a:lvl6pPr>
            <a:lvl7pPr marL="3127073" indent="0">
              <a:buNone/>
              <a:defRPr sz="1000"/>
            </a:lvl7pPr>
            <a:lvl8pPr marL="3648251" indent="0">
              <a:buNone/>
              <a:defRPr sz="1000"/>
            </a:lvl8pPr>
            <a:lvl9pPr marL="416943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303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28558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564" y="302742"/>
            <a:ext cx="2405658" cy="64502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93" y="302742"/>
            <a:ext cx="7038777" cy="64502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29939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348403"/>
            <a:ext cx="9088041" cy="16204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772" y="4283818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4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5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9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253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1439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82" y="4857796"/>
            <a:ext cx="9088041" cy="1501435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82" y="3204118"/>
            <a:ext cx="9088041" cy="1653678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18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3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35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47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58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70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694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82814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2" y="1763928"/>
            <a:ext cx="4722217" cy="498903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005" y="1763928"/>
            <a:ext cx="4722217" cy="498903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89263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180" indent="0">
              <a:buNone/>
              <a:defRPr sz="2300" b="1"/>
            </a:lvl2pPr>
            <a:lvl3pPr marL="1042358" indent="0">
              <a:buNone/>
              <a:defRPr sz="2100" b="1"/>
            </a:lvl3pPr>
            <a:lvl4pPr marL="1563535" indent="0">
              <a:buNone/>
              <a:defRPr sz="1800" b="1"/>
            </a:lvl4pPr>
            <a:lvl5pPr marL="2084715" indent="0">
              <a:buNone/>
              <a:defRPr sz="1800" b="1"/>
            </a:lvl5pPr>
            <a:lvl6pPr marL="2605893" indent="0">
              <a:buNone/>
              <a:defRPr sz="1800" b="1"/>
            </a:lvl6pPr>
            <a:lvl7pPr marL="3127073" indent="0">
              <a:buNone/>
              <a:defRPr sz="1800" b="1"/>
            </a:lvl7pPr>
            <a:lvl8pPr marL="3648251" indent="0">
              <a:buNone/>
              <a:defRPr sz="1800" b="1"/>
            </a:lvl8pPr>
            <a:lvl9pPr marL="416943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1293" y="1692179"/>
            <a:ext cx="4725930" cy="7052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180" indent="0">
              <a:buNone/>
              <a:defRPr sz="2300" b="1"/>
            </a:lvl2pPr>
            <a:lvl3pPr marL="1042358" indent="0">
              <a:buNone/>
              <a:defRPr sz="2100" b="1"/>
            </a:lvl3pPr>
            <a:lvl4pPr marL="1563535" indent="0">
              <a:buNone/>
              <a:defRPr sz="1800" b="1"/>
            </a:lvl4pPr>
            <a:lvl5pPr marL="2084715" indent="0">
              <a:buNone/>
              <a:defRPr sz="1800" b="1"/>
            </a:lvl5pPr>
            <a:lvl6pPr marL="2605893" indent="0">
              <a:buNone/>
              <a:defRPr sz="1800" b="1"/>
            </a:lvl6pPr>
            <a:lvl7pPr marL="3127073" indent="0">
              <a:buNone/>
              <a:defRPr sz="1800" b="1"/>
            </a:lvl7pPr>
            <a:lvl8pPr marL="3648251" indent="0">
              <a:buNone/>
              <a:defRPr sz="1800" b="1"/>
            </a:lvl8pPr>
            <a:lvl9pPr marL="416943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46601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397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7" y="4857756"/>
            <a:ext cx="9088437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7" y="3203575"/>
            <a:ext cx="9088437" cy="1654175"/>
          </a:xfrm>
        </p:spPr>
        <p:txBody>
          <a:bodyPr anchor="b"/>
          <a:lstStyle>
            <a:lvl1pPr marL="0" indent="0">
              <a:buNone/>
              <a:defRPr sz="2100"/>
            </a:lvl1pPr>
            <a:lvl2pPr marL="456858" indent="0">
              <a:buNone/>
              <a:defRPr sz="1800"/>
            </a:lvl2pPr>
            <a:lvl3pPr marL="913721" indent="0">
              <a:buNone/>
              <a:defRPr sz="1600"/>
            </a:lvl3pPr>
            <a:lvl4pPr marL="1370582" indent="0">
              <a:buNone/>
              <a:defRPr sz="1400"/>
            </a:lvl4pPr>
            <a:lvl5pPr marL="1827443" indent="0">
              <a:buNone/>
              <a:defRPr sz="1400"/>
            </a:lvl5pPr>
            <a:lvl6pPr marL="2284304" indent="0">
              <a:buNone/>
              <a:defRPr sz="1400"/>
            </a:lvl6pPr>
            <a:lvl7pPr marL="2741164" indent="0">
              <a:buNone/>
              <a:defRPr sz="1400"/>
            </a:lvl7pPr>
            <a:lvl8pPr marL="3198027" indent="0">
              <a:buNone/>
              <a:defRPr sz="1400"/>
            </a:lvl8pPr>
            <a:lvl9pPr marL="3654887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B1C38-DD83-8F45-9B52-F8A25AD425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5167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93722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6" y="300987"/>
            <a:ext cx="3517533" cy="128094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202" y="300992"/>
            <a:ext cx="5977020" cy="645197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596" y="1581937"/>
            <a:ext cx="3517533" cy="5171028"/>
          </a:xfrm>
        </p:spPr>
        <p:txBody>
          <a:bodyPr/>
          <a:lstStyle>
            <a:lvl1pPr marL="0" indent="0">
              <a:buNone/>
              <a:defRPr sz="1600"/>
            </a:lvl1pPr>
            <a:lvl2pPr marL="521180" indent="0">
              <a:buNone/>
              <a:defRPr sz="1400"/>
            </a:lvl2pPr>
            <a:lvl3pPr marL="1042358" indent="0">
              <a:buNone/>
              <a:defRPr sz="1100"/>
            </a:lvl3pPr>
            <a:lvl4pPr marL="1563535" indent="0">
              <a:buNone/>
              <a:defRPr sz="1000"/>
            </a:lvl4pPr>
            <a:lvl5pPr marL="2084715" indent="0">
              <a:buNone/>
              <a:defRPr sz="1000"/>
            </a:lvl5pPr>
            <a:lvl6pPr marL="2605893" indent="0">
              <a:buNone/>
              <a:defRPr sz="1000"/>
            </a:lvl6pPr>
            <a:lvl7pPr marL="3127073" indent="0">
              <a:buNone/>
              <a:defRPr sz="1000"/>
            </a:lvl7pPr>
            <a:lvl8pPr marL="3648251" indent="0">
              <a:buNone/>
              <a:defRPr sz="1000"/>
            </a:lvl8pPr>
            <a:lvl9pPr marL="416943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5109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600"/>
            </a:lvl1pPr>
            <a:lvl2pPr marL="521180" indent="0">
              <a:buNone/>
              <a:defRPr sz="3200"/>
            </a:lvl2pPr>
            <a:lvl3pPr marL="1042358" indent="0">
              <a:buNone/>
              <a:defRPr sz="2700"/>
            </a:lvl3pPr>
            <a:lvl4pPr marL="1563535" indent="0">
              <a:buNone/>
              <a:defRPr sz="2300"/>
            </a:lvl4pPr>
            <a:lvl5pPr marL="2084715" indent="0">
              <a:buNone/>
              <a:defRPr sz="2300"/>
            </a:lvl5pPr>
            <a:lvl6pPr marL="2605893" indent="0">
              <a:buNone/>
              <a:defRPr sz="2300"/>
            </a:lvl6pPr>
            <a:lvl7pPr marL="3127073" indent="0">
              <a:buNone/>
              <a:defRPr sz="2300"/>
            </a:lvl7pPr>
            <a:lvl8pPr marL="3648251" indent="0">
              <a:buNone/>
              <a:defRPr sz="2300"/>
            </a:lvl8pPr>
            <a:lvl9pPr marL="4169431" indent="0">
              <a:buNone/>
              <a:defRPr sz="23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600"/>
            </a:lvl1pPr>
            <a:lvl2pPr marL="521180" indent="0">
              <a:buNone/>
              <a:defRPr sz="1400"/>
            </a:lvl2pPr>
            <a:lvl3pPr marL="1042358" indent="0">
              <a:buNone/>
              <a:defRPr sz="1100"/>
            </a:lvl3pPr>
            <a:lvl4pPr marL="1563535" indent="0">
              <a:buNone/>
              <a:defRPr sz="1000"/>
            </a:lvl4pPr>
            <a:lvl5pPr marL="2084715" indent="0">
              <a:buNone/>
              <a:defRPr sz="1000"/>
            </a:lvl5pPr>
            <a:lvl6pPr marL="2605893" indent="0">
              <a:buNone/>
              <a:defRPr sz="1000"/>
            </a:lvl6pPr>
            <a:lvl7pPr marL="3127073" indent="0">
              <a:buNone/>
              <a:defRPr sz="1000"/>
            </a:lvl7pPr>
            <a:lvl8pPr marL="3648251" indent="0">
              <a:buNone/>
              <a:defRPr sz="1000"/>
            </a:lvl8pPr>
            <a:lvl9pPr marL="416943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154638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4077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564" y="302742"/>
            <a:ext cx="2405658" cy="64502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93" y="302742"/>
            <a:ext cx="7038777" cy="64502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52287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348403"/>
            <a:ext cx="9088041" cy="16204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772" y="4283818"/>
            <a:ext cx="7484269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4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5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9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9144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21531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82" y="4857796"/>
            <a:ext cx="9088041" cy="1501435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82" y="3204118"/>
            <a:ext cx="9088041" cy="1653678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18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3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35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47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58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70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694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3268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2" y="1763928"/>
            <a:ext cx="4722217" cy="498903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005" y="1763928"/>
            <a:ext cx="4722217" cy="498903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59769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692179"/>
            <a:ext cx="4724074" cy="7052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180" indent="0">
              <a:buNone/>
              <a:defRPr sz="2300" b="1"/>
            </a:lvl2pPr>
            <a:lvl3pPr marL="1042358" indent="0">
              <a:buNone/>
              <a:defRPr sz="2100" b="1"/>
            </a:lvl3pPr>
            <a:lvl4pPr marL="1563535" indent="0">
              <a:buNone/>
              <a:defRPr sz="1800" b="1"/>
            </a:lvl4pPr>
            <a:lvl5pPr marL="2084715" indent="0">
              <a:buNone/>
              <a:defRPr sz="1800" b="1"/>
            </a:lvl5pPr>
            <a:lvl6pPr marL="2605893" indent="0">
              <a:buNone/>
              <a:defRPr sz="1800" b="1"/>
            </a:lvl6pPr>
            <a:lvl7pPr marL="3127073" indent="0">
              <a:buNone/>
              <a:defRPr sz="1800" b="1"/>
            </a:lvl7pPr>
            <a:lvl8pPr marL="3648251" indent="0">
              <a:buNone/>
              <a:defRPr sz="1800" b="1"/>
            </a:lvl8pPr>
            <a:lvl9pPr marL="416943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1293" y="1692179"/>
            <a:ext cx="4725930" cy="70521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180" indent="0">
              <a:buNone/>
              <a:defRPr sz="2300" b="1"/>
            </a:lvl2pPr>
            <a:lvl3pPr marL="1042358" indent="0">
              <a:buNone/>
              <a:defRPr sz="2100" b="1"/>
            </a:lvl3pPr>
            <a:lvl4pPr marL="1563535" indent="0">
              <a:buNone/>
              <a:defRPr sz="1800" b="1"/>
            </a:lvl4pPr>
            <a:lvl5pPr marL="2084715" indent="0">
              <a:buNone/>
              <a:defRPr sz="1800" b="1"/>
            </a:lvl5pPr>
            <a:lvl6pPr marL="2605893" indent="0">
              <a:buNone/>
              <a:defRPr sz="1800" b="1"/>
            </a:lvl6pPr>
            <a:lvl7pPr marL="3127073" indent="0">
              <a:buNone/>
              <a:defRPr sz="1800" b="1"/>
            </a:lvl7pPr>
            <a:lvl8pPr marL="3648251" indent="0">
              <a:buNone/>
              <a:defRPr sz="1800" b="1"/>
            </a:lvl8pPr>
            <a:lvl9pPr marL="416943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466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95" y="1768475"/>
            <a:ext cx="4733925" cy="438308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1319" y="1768475"/>
            <a:ext cx="4733925" cy="438308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B25A9-DB84-1E4A-9670-2087282755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1501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98114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45862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6" y="300987"/>
            <a:ext cx="3517533" cy="128094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202" y="300992"/>
            <a:ext cx="5977020" cy="645197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596" y="1581937"/>
            <a:ext cx="3517533" cy="5171028"/>
          </a:xfrm>
        </p:spPr>
        <p:txBody>
          <a:bodyPr/>
          <a:lstStyle>
            <a:lvl1pPr marL="0" indent="0">
              <a:buNone/>
              <a:defRPr sz="1600"/>
            </a:lvl1pPr>
            <a:lvl2pPr marL="521180" indent="0">
              <a:buNone/>
              <a:defRPr sz="1400"/>
            </a:lvl2pPr>
            <a:lvl3pPr marL="1042358" indent="0">
              <a:buNone/>
              <a:defRPr sz="1100"/>
            </a:lvl3pPr>
            <a:lvl4pPr marL="1563535" indent="0">
              <a:buNone/>
              <a:defRPr sz="1000"/>
            </a:lvl4pPr>
            <a:lvl5pPr marL="2084715" indent="0">
              <a:buNone/>
              <a:defRPr sz="1000"/>
            </a:lvl5pPr>
            <a:lvl6pPr marL="2605893" indent="0">
              <a:buNone/>
              <a:defRPr sz="1000"/>
            </a:lvl6pPr>
            <a:lvl7pPr marL="3127073" indent="0">
              <a:buNone/>
              <a:defRPr sz="1000"/>
            </a:lvl7pPr>
            <a:lvl8pPr marL="3648251" indent="0">
              <a:buNone/>
              <a:defRPr sz="1000"/>
            </a:lvl8pPr>
            <a:lvl9pPr marL="416943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06961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3600"/>
            </a:lvl1pPr>
            <a:lvl2pPr marL="521180" indent="0">
              <a:buNone/>
              <a:defRPr sz="3200"/>
            </a:lvl2pPr>
            <a:lvl3pPr marL="1042358" indent="0">
              <a:buNone/>
              <a:defRPr sz="2700"/>
            </a:lvl3pPr>
            <a:lvl4pPr marL="1563535" indent="0">
              <a:buNone/>
              <a:defRPr sz="2300"/>
            </a:lvl4pPr>
            <a:lvl5pPr marL="2084715" indent="0">
              <a:buNone/>
              <a:defRPr sz="2300"/>
            </a:lvl5pPr>
            <a:lvl6pPr marL="2605893" indent="0">
              <a:buNone/>
              <a:defRPr sz="2300"/>
            </a:lvl6pPr>
            <a:lvl7pPr marL="3127073" indent="0">
              <a:buNone/>
              <a:defRPr sz="2300"/>
            </a:lvl7pPr>
            <a:lvl8pPr marL="3648251" indent="0">
              <a:buNone/>
              <a:defRPr sz="2300"/>
            </a:lvl8pPr>
            <a:lvl9pPr marL="4169431" indent="0">
              <a:buNone/>
              <a:defRPr sz="23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1600"/>
            </a:lvl1pPr>
            <a:lvl2pPr marL="521180" indent="0">
              <a:buNone/>
              <a:defRPr sz="1400"/>
            </a:lvl2pPr>
            <a:lvl3pPr marL="1042358" indent="0">
              <a:buNone/>
              <a:defRPr sz="1100"/>
            </a:lvl3pPr>
            <a:lvl4pPr marL="1563535" indent="0">
              <a:buNone/>
              <a:defRPr sz="1000"/>
            </a:lvl4pPr>
            <a:lvl5pPr marL="2084715" indent="0">
              <a:buNone/>
              <a:defRPr sz="1000"/>
            </a:lvl5pPr>
            <a:lvl6pPr marL="2605893" indent="0">
              <a:buNone/>
              <a:defRPr sz="1000"/>
            </a:lvl6pPr>
            <a:lvl7pPr marL="3127073" indent="0">
              <a:buNone/>
              <a:defRPr sz="1000"/>
            </a:lvl7pPr>
            <a:lvl8pPr marL="3648251" indent="0">
              <a:buNone/>
              <a:defRPr sz="1000"/>
            </a:lvl8pPr>
            <a:lvl9pPr marL="416943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553230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710398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564" y="302742"/>
            <a:ext cx="2405658" cy="64502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93" y="302742"/>
            <a:ext cx="7038777" cy="64502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03469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3" y="2918875"/>
            <a:ext cx="4176489" cy="464080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4261" tIns="52131" rIns="104261" bIns="52131" rtlCol="0" anchor="ctr"/>
          <a:lstStyle/>
          <a:p>
            <a:pPr algn="ctr" defTabSz="52130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sz="2100" dirty="0">
              <a:solidFill>
                <a:srgbClr val="FFFFFF"/>
              </a:solidFill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>
                <a:solidFill>
                  <a:srgbClr val="F96A1B"/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srgbClr val="F96A1B"/>
              </a:solidFill>
              <a:latin typeface="Franklin Gothic Book"/>
            </a:endParaRPr>
          </a:p>
        </p:txBody>
      </p:sp>
      <p:pic>
        <p:nvPicPr>
          <p:cNvPr id="4" name="Picture 3" descr="newlogo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79" y="176761"/>
            <a:ext cx="1283018" cy="15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6835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C456-5705-4A44-912D-1D4A966362C0}" type="datetime1">
              <a:rPr lang="en-US" smtClean="0">
                <a:latin typeface="Franklin Gothic Book"/>
              </a:rPr>
              <a:pPr/>
              <a:t>24/11/15</a:t>
            </a:fld>
            <a:endParaRPr lang="en-US" dirty="0"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>
                <a:solidFill>
                  <a:srgbClr val="F96A1B"/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srgbClr val="F96A1B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404662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2263" y="1209548"/>
            <a:ext cx="3742135" cy="409230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5594" y="1209548"/>
            <a:ext cx="3742135" cy="409230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431AB-4A3B-2747-9C0B-77B1E822AAF0}" type="datetime1">
              <a:rPr lang="en-US" smtClean="0">
                <a:latin typeface="Franklin Gothic Book"/>
              </a:rPr>
              <a:pPr/>
              <a:t>24/11/15</a:t>
            </a:fld>
            <a:endParaRPr lang="en-US" dirty="0">
              <a:latin typeface="Franklin Gothic Book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Franklin Gothic Book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>
                <a:solidFill>
                  <a:srgbClr val="F96A1B"/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srgbClr val="F96A1B"/>
              </a:solidFill>
              <a:latin typeface="Franklin Gothic Book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6634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263" y="1209548"/>
            <a:ext cx="3742135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1600" b="0" kern="1200" cap="all" spc="456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521309" indent="0">
              <a:buNone/>
              <a:defRPr sz="2300" b="1"/>
            </a:lvl2pPr>
            <a:lvl3pPr marL="1042615" indent="0">
              <a:buNone/>
              <a:defRPr sz="2100" b="1"/>
            </a:lvl3pPr>
            <a:lvl4pPr marL="1563923" indent="0">
              <a:buNone/>
              <a:defRPr sz="1800" b="1"/>
            </a:lvl4pPr>
            <a:lvl5pPr marL="2085231" indent="0">
              <a:buNone/>
              <a:defRPr sz="1800" b="1"/>
            </a:lvl5pPr>
            <a:lvl6pPr marL="2606537" indent="0">
              <a:buNone/>
              <a:defRPr sz="1800" b="1"/>
            </a:lvl6pPr>
            <a:lvl7pPr marL="3127846" indent="0">
              <a:buNone/>
              <a:defRPr sz="1800" b="1"/>
            </a:lvl7pPr>
            <a:lvl8pPr marL="3649154" indent="0">
              <a:buNone/>
              <a:defRPr sz="1800" b="1"/>
            </a:lvl8pPr>
            <a:lvl9pPr marL="4170462" indent="0">
              <a:buNone/>
              <a:defRPr sz="1800" b="1"/>
            </a:lvl9pPr>
          </a:lstStyle>
          <a:p>
            <a:pPr marL="0" lvl="0" indent="0" algn="l" defTabSz="104261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7808" y="1875972"/>
            <a:ext cx="3742135" cy="342705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95594" y="1209548"/>
            <a:ext cx="3742135" cy="604774"/>
          </a:xfrm>
        </p:spPr>
        <p:txBody>
          <a:bodyPr anchor="b">
            <a:normAutofit/>
          </a:bodyPr>
          <a:lstStyle>
            <a:lvl1pPr marL="0" indent="0">
              <a:buNone/>
              <a:defRPr lang="en-US" sz="1600" b="0" kern="1200" cap="all" spc="456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521309" indent="0">
              <a:buNone/>
              <a:defRPr sz="2300" b="1"/>
            </a:lvl2pPr>
            <a:lvl3pPr marL="1042615" indent="0">
              <a:buNone/>
              <a:defRPr sz="2100" b="1"/>
            </a:lvl3pPr>
            <a:lvl4pPr marL="1563923" indent="0">
              <a:buNone/>
              <a:defRPr sz="1800" b="1"/>
            </a:lvl4pPr>
            <a:lvl5pPr marL="2085231" indent="0">
              <a:buNone/>
              <a:defRPr sz="1800" b="1"/>
            </a:lvl5pPr>
            <a:lvl6pPr marL="2606537" indent="0">
              <a:buNone/>
              <a:defRPr sz="1800" b="1"/>
            </a:lvl6pPr>
            <a:lvl7pPr marL="3127846" indent="0">
              <a:buNone/>
              <a:defRPr sz="1800" b="1"/>
            </a:lvl7pPr>
            <a:lvl8pPr marL="3649154" indent="0">
              <a:buNone/>
              <a:defRPr sz="1800" b="1"/>
            </a:lvl8pPr>
            <a:lvl9pPr marL="4170462" indent="0">
              <a:buNone/>
              <a:defRPr sz="1800" b="1"/>
            </a:lvl9pPr>
          </a:lstStyle>
          <a:p>
            <a:pPr marL="0" lvl="0" indent="0" algn="l" defTabSz="104261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95594" y="1875972"/>
            <a:ext cx="3742135" cy="342705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E5F41-5B84-C547-9216-152E2191DCC2}" type="datetime1">
              <a:rPr lang="en-US" smtClean="0">
                <a:latin typeface="Franklin Gothic Book"/>
              </a:rPr>
              <a:pPr/>
              <a:t>24/11/15</a:t>
            </a:fld>
            <a:endParaRPr lang="en-US" dirty="0">
              <a:latin typeface="Franklin Gothic Book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Franklin Gothic Book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>
                <a:solidFill>
                  <a:srgbClr val="F96A1B"/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srgbClr val="F96A1B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05725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20"/>
            <a:ext cx="9621837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58" indent="0">
              <a:buNone/>
              <a:defRPr sz="2100" b="1"/>
            </a:lvl2pPr>
            <a:lvl3pPr marL="913721" indent="0">
              <a:buNone/>
              <a:defRPr sz="1800" b="1"/>
            </a:lvl3pPr>
            <a:lvl4pPr marL="1370582" indent="0">
              <a:buNone/>
              <a:defRPr sz="1600" b="1"/>
            </a:lvl4pPr>
            <a:lvl5pPr marL="1827443" indent="0">
              <a:buNone/>
              <a:defRPr sz="1600" b="1"/>
            </a:lvl5pPr>
            <a:lvl6pPr marL="2284304" indent="0">
              <a:buNone/>
              <a:defRPr sz="1600" b="1"/>
            </a:lvl6pPr>
            <a:lvl7pPr marL="2741164" indent="0">
              <a:buNone/>
              <a:defRPr sz="1600" b="1"/>
            </a:lvl7pPr>
            <a:lvl8pPr marL="3198027" indent="0">
              <a:buNone/>
              <a:defRPr sz="1600" b="1"/>
            </a:lvl8pPr>
            <a:lvl9pPr marL="365488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9" y="2397125"/>
            <a:ext cx="4724400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0840" y="1692275"/>
            <a:ext cx="4725987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58" indent="0">
              <a:buNone/>
              <a:defRPr sz="2100" b="1"/>
            </a:lvl2pPr>
            <a:lvl3pPr marL="913721" indent="0">
              <a:buNone/>
              <a:defRPr sz="1800" b="1"/>
            </a:lvl3pPr>
            <a:lvl4pPr marL="1370582" indent="0">
              <a:buNone/>
              <a:defRPr sz="1600" b="1"/>
            </a:lvl4pPr>
            <a:lvl5pPr marL="1827443" indent="0">
              <a:buNone/>
              <a:defRPr sz="1600" b="1"/>
            </a:lvl5pPr>
            <a:lvl6pPr marL="2284304" indent="0">
              <a:buNone/>
              <a:defRPr sz="1600" b="1"/>
            </a:lvl6pPr>
            <a:lvl7pPr marL="2741164" indent="0">
              <a:buNone/>
              <a:defRPr sz="1600" b="1"/>
            </a:lvl7pPr>
            <a:lvl8pPr marL="3198027" indent="0">
              <a:buNone/>
              <a:defRPr sz="1600" b="1"/>
            </a:lvl8pPr>
            <a:lvl9pPr marL="3654887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0840" y="2397125"/>
            <a:ext cx="4725987" cy="43561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0DEDC-7EB3-0043-9439-48012000C0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4216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0DC8B-53E3-F643-809C-DAECCED96715}" type="datetime1">
              <a:rPr lang="en-US" smtClean="0">
                <a:latin typeface="Franklin Gothic Book"/>
              </a:rPr>
              <a:pPr/>
              <a:t>24/11/15</a:t>
            </a:fld>
            <a:endParaRPr lang="en-US" dirty="0">
              <a:latin typeface="Franklin Gothic Book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Franklin Gothic Book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>
                <a:solidFill>
                  <a:srgbClr val="F96A1B"/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srgbClr val="F96A1B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0532184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AECAC-47F7-4344-A97C-5FD29A0D4C7B}" type="datetime1">
              <a:rPr lang="en-US" smtClean="0">
                <a:latin typeface="Franklin Gothic Book"/>
              </a:rPr>
              <a:pPr/>
              <a:t>24/11/15</a:t>
            </a:fld>
            <a:endParaRPr lang="en-US" dirty="0">
              <a:latin typeface="Franklin Gothic Book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Franklin Gothic Book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>
                <a:solidFill>
                  <a:srgbClr val="F96A1B"/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srgbClr val="F96A1B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8719266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A4FC-6E71-DC4F-81D2-283334F9D52D}" type="datetime1">
              <a:rPr lang="en-US" smtClean="0">
                <a:latin typeface="Franklin Gothic Book"/>
              </a:rPr>
              <a:pPr/>
              <a:t>24/11/15</a:t>
            </a:fld>
            <a:endParaRPr lang="en-US" dirty="0"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>
                <a:solidFill>
                  <a:srgbClr val="F96A1B"/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srgbClr val="F96A1B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109623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1564" y="302739"/>
            <a:ext cx="2405658" cy="51570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93" y="302739"/>
            <a:ext cx="7038777" cy="51570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48EA-BDAB-0742-9A14-77BCA520C620}" type="datetime1">
              <a:rPr lang="en-US" smtClean="0">
                <a:latin typeface="Franklin Gothic Book"/>
              </a:rPr>
              <a:pPr/>
              <a:t>24/11/15</a:t>
            </a:fld>
            <a:endParaRPr lang="en-US" dirty="0"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>
                <a:solidFill>
                  <a:srgbClr val="F96A1B"/>
                </a:solidFill>
                <a:latin typeface="Franklin Gothic Book"/>
              </a:rPr>
              <a:pPr/>
              <a:t>‹#›</a:t>
            </a:fld>
            <a:endParaRPr lang="en-US" dirty="0">
              <a:solidFill>
                <a:srgbClr val="F96A1B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518719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197057" y="7356714"/>
            <a:ext cx="2494756" cy="202964"/>
          </a:xfrm>
        </p:spPr>
        <p:txBody>
          <a:bodyPr/>
          <a:lstStyle>
            <a:lvl1pPr algn="r"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ALICE MB 2013-02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23325" y="7332582"/>
            <a:ext cx="3385741" cy="202964"/>
          </a:xfrm>
        </p:spPr>
        <p:txBody>
          <a:bodyPr/>
          <a:lstStyle>
            <a:lvl1pPr algn="l"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GB" dirty="0" smtClean="0"/>
              <a:t>P. Buncic, T. </a:t>
            </a:r>
            <a:r>
              <a:rPr lang="en-GB" dirty="0" err="1" smtClean="0"/>
              <a:t>Kollegger</a:t>
            </a:r>
            <a:r>
              <a:rPr lang="en-GB" dirty="0" smtClean="0"/>
              <a:t>, P. </a:t>
            </a:r>
            <a:r>
              <a:rPr lang="en-GB" dirty="0" err="1" smtClean="0"/>
              <a:t>Vande</a:t>
            </a:r>
            <a:r>
              <a:rPr lang="en-GB" dirty="0" smtClean="0"/>
              <a:t> </a:t>
            </a:r>
            <a:r>
              <a:rPr lang="en-GB" dirty="0" err="1" smtClean="0"/>
              <a:t>Vyvre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082954" y="7351737"/>
            <a:ext cx="2494756" cy="202964"/>
          </a:xfrm>
        </p:spPr>
        <p:txBody>
          <a:bodyPr/>
          <a:lstStyle>
            <a:lvl1pPr algn="ctr"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1FBB5913-385C-4C8A-A0B4-78EB169DD34E}" type="slidenum">
              <a:rPr lang="en-GB" smtClean="0">
                <a:solidFill>
                  <a:srgbClr val="F96A1B"/>
                </a:solidFill>
              </a:rPr>
              <a:pPr/>
              <a:t>‹#›</a:t>
            </a:fld>
            <a:endParaRPr lang="en-GB">
              <a:solidFill>
                <a:srgbClr val="F96A1B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34591" y="1081071"/>
            <a:ext cx="9622632" cy="5953161"/>
          </a:xfrm>
        </p:spPr>
        <p:txBody>
          <a:bodyPr/>
          <a:lstStyle>
            <a:lvl1pPr marL="390979" indent="-390979">
              <a:buClr>
                <a:srgbClr val="A20000"/>
              </a:buClr>
              <a:buFont typeface="Book Antiqua" pitchFamily="18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  <a:lvl2pPr marL="847126" indent="-325818">
              <a:buClr>
                <a:srgbClr val="A20000"/>
              </a:buClr>
              <a:buFont typeface="Wingdings" pitchFamily="2" charset="2"/>
              <a:buChar char="§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defRPr>
            </a:lvl2pPr>
            <a:lvl3pPr marL="1303270" indent="-260653">
              <a:buClr>
                <a:srgbClr val="A20000"/>
              </a:buClr>
              <a:buFont typeface="Courier New" pitchFamily="49" charset="0"/>
              <a:buChar char="o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defRPr>
            </a:lvl3pPr>
            <a:lvl4pPr marL="1824576" indent="-260653">
              <a:buClr>
                <a:srgbClr val="A20000"/>
              </a:buClr>
              <a:buFont typeface="Arial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defRPr>
            </a:lvl4pPr>
            <a:lvl5pPr marL="2345885" indent="-260653">
              <a:buClr>
                <a:srgbClr val="A20000"/>
              </a:buClr>
              <a:buFont typeface="Arial" pitchFamily="34" charset="0"/>
              <a:buChar char="•"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68071" y="2"/>
            <a:ext cx="8793661" cy="709695"/>
          </a:xfrm>
        </p:spPr>
        <p:txBody>
          <a:bodyPr>
            <a:noAutofit/>
          </a:bodyPr>
          <a:lstStyle>
            <a:lvl1pPr>
              <a:defRPr sz="4100">
                <a:solidFill>
                  <a:srgbClr val="A2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090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6E77CE-380E-314C-A95E-606344B82D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478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DB6C8-1927-754C-8416-5F44F44667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507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91" y="301625"/>
            <a:ext cx="3517900" cy="127952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9895" y="301630"/>
            <a:ext cx="5976937" cy="6451599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91" y="1581157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858" indent="0">
              <a:buNone/>
              <a:defRPr sz="1300"/>
            </a:lvl2pPr>
            <a:lvl3pPr marL="913721" indent="0">
              <a:buNone/>
              <a:defRPr sz="1000"/>
            </a:lvl3pPr>
            <a:lvl4pPr marL="1370582" indent="0">
              <a:buNone/>
              <a:defRPr sz="900"/>
            </a:lvl4pPr>
            <a:lvl5pPr marL="1827443" indent="0">
              <a:buNone/>
              <a:defRPr sz="900"/>
            </a:lvl5pPr>
            <a:lvl6pPr marL="2284304" indent="0">
              <a:buNone/>
              <a:defRPr sz="900"/>
            </a:lvl6pPr>
            <a:lvl7pPr marL="2741164" indent="0">
              <a:buNone/>
              <a:defRPr sz="900"/>
            </a:lvl7pPr>
            <a:lvl8pPr marL="3198027" indent="0">
              <a:buNone/>
              <a:defRPr sz="900"/>
            </a:lvl8pPr>
            <a:lvl9pPr marL="365488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29B0C-DA69-2E40-95B9-9522F5AFA9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2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1" y="5291140"/>
            <a:ext cx="6415088" cy="62547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1" y="674688"/>
            <a:ext cx="64150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858" indent="0">
              <a:buNone/>
              <a:defRPr sz="2900"/>
            </a:lvl2pPr>
            <a:lvl3pPr marL="913721" indent="0">
              <a:buNone/>
              <a:defRPr sz="2400"/>
            </a:lvl3pPr>
            <a:lvl4pPr marL="1370582" indent="0">
              <a:buNone/>
              <a:defRPr sz="2100"/>
            </a:lvl4pPr>
            <a:lvl5pPr marL="1827443" indent="0">
              <a:buNone/>
              <a:defRPr sz="2100"/>
            </a:lvl5pPr>
            <a:lvl6pPr marL="2284304" indent="0">
              <a:buNone/>
              <a:defRPr sz="2100"/>
            </a:lvl6pPr>
            <a:lvl7pPr marL="2741164" indent="0">
              <a:buNone/>
              <a:defRPr sz="2100"/>
            </a:lvl7pPr>
            <a:lvl8pPr marL="3198027" indent="0">
              <a:buNone/>
              <a:defRPr sz="2100"/>
            </a:lvl8pPr>
            <a:lvl9pPr marL="3654887" indent="0">
              <a:buNone/>
              <a:defRPr sz="21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1" y="5916613"/>
            <a:ext cx="6415088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858" indent="0">
              <a:buNone/>
              <a:defRPr sz="1300"/>
            </a:lvl2pPr>
            <a:lvl3pPr marL="913721" indent="0">
              <a:buNone/>
              <a:defRPr sz="1000"/>
            </a:lvl3pPr>
            <a:lvl4pPr marL="1370582" indent="0">
              <a:buNone/>
              <a:defRPr sz="900"/>
            </a:lvl4pPr>
            <a:lvl5pPr marL="1827443" indent="0">
              <a:buNone/>
              <a:defRPr sz="900"/>
            </a:lvl5pPr>
            <a:lvl6pPr marL="2284304" indent="0">
              <a:buNone/>
              <a:defRPr sz="900"/>
            </a:lvl6pPr>
            <a:lvl7pPr marL="2741164" indent="0">
              <a:buNone/>
              <a:defRPr sz="900"/>
            </a:lvl7pPr>
            <a:lvl8pPr marL="3198027" indent="0">
              <a:buNone/>
              <a:defRPr sz="900"/>
            </a:lvl8pPr>
            <a:lvl9pPr marL="3654887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A5915-48A7-AF4B-9F52-F8EAD21AD5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62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theme" Target="../theme/theme5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34991" y="301625"/>
            <a:ext cx="9620250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91" y="1768475"/>
            <a:ext cx="9620250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203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34988" y="6886575"/>
            <a:ext cx="248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361" algn="l"/>
                <a:tab pos="1446727" algn="l"/>
                <a:tab pos="2170091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656020" y="6886575"/>
            <a:ext cx="33877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723361" algn="l"/>
                <a:tab pos="1446727" algn="l"/>
                <a:tab pos="2170091" algn="l"/>
                <a:tab pos="2893458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666038" y="6886575"/>
            <a:ext cx="2489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361" algn="l"/>
                <a:tab pos="1446727" algn="l"/>
                <a:tab pos="2170091" algn="l"/>
              </a:tabLst>
              <a:defRPr sz="1400">
                <a:solidFill>
                  <a:srgbClr val="000000"/>
                </a:solidFill>
                <a:latin typeface="Times New Roman" charset="0"/>
                <a:cs typeface="DejaVu Sans" charset="0"/>
              </a:defRPr>
            </a:lvl1pPr>
          </a:lstStyle>
          <a:p>
            <a:pPr>
              <a:defRPr/>
            </a:pPr>
            <a:fld id="{BB9DA901-DBCB-8547-9333-99DFF16B0A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685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685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2pPr>
      <a:lvl3pPr algn="ctr" defTabSz="45685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3pPr>
      <a:lvl4pPr algn="ctr" defTabSz="45685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4pPr>
      <a:lvl5pPr algn="ctr" defTabSz="456858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5pPr>
      <a:lvl6pPr marL="2512735" indent="-228431" algn="ctr" defTabSz="4568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6pPr>
      <a:lvl7pPr marL="2969595" indent="-228431" algn="ctr" defTabSz="4568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7pPr>
      <a:lvl8pPr marL="3426458" indent="-228431" algn="ctr" defTabSz="4568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8pPr>
      <a:lvl9pPr marL="3883319" indent="-228431" algn="ctr" defTabSz="456858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9pPr>
    </p:titleStyle>
    <p:bodyStyle>
      <a:lvl1pPr marL="342646" indent="-342646" algn="l" defTabSz="456858" rtl="0" eaLnBrk="0" fontAlgn="base" hangingPunct="0">
        <a:lnSpc>
          <a:spcPct val="93000"/>
        </a:lnSpc>
        <a:spcBef>
          <a:spcPct val="0"/>
        </a:spcBef>
        <a:spcAft>
          <a:spcPts val="142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400" indent="-285538" algn="l" defTabSz="456858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900">
          <a:solidFill>
            <a:srgbClr val="000000"/>
          </a:solidFill>
          <a:latin typeface="+mn-lt"/>
          <a:ea typeface="+mn-ea"/>
          <a:cs typeface="+mn-cs"/>
        </a:defRPr>
      </a:lvl2pPr>
      <a:lvl3pPr marL="1142151" indent="-228431" algn="l" defTabSz="456858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9013" indent="-228431" algn="l" defTabSz="456858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4pPr>
      <a:lvl5pPr marL="2055874" indent="-228431" algn="l" defTabSz="456858" rtl="0" eaLnBrk="0" fontAlgn="base" hangingPunct="0">
        <a:lnSpc>
          <a:spcPct val="93000"/>
        </a:lnSpc>
        <a:spcBef>
          <a:spcPct val="0"/>
        </a:spcBef>
        <a:spcAft>
          <a:spcPts val="287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5pPr>
      <a:lvl6pPr marL="2512735" indent="-228431" algn="l" defTabSz="456858" rtl="0" fontAlgn="base" hangingPunct="0">
        <a:lnSpc>
          <a:spcPct val="93000"/>
        </a:lnSpc>
        <a:spcBef>
          <a:spcPct val="0"/>
        </a:spcBef>
        <a:spcAft>
          <a:spcPts val="287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6pPr>
      <a:lvl7pPr marL="2969595" indent="-228431" algn="l" defTabSz="456858" rtl="0" fontAlgn="base" hangingPunct="0">
        <a:lnSpc>
          <a:spcPct val="93000"/>
        </a:lnSpc>
        <a:spcBef>
          <a:spcPct val="0"/>
        </a:spcBef>
        <a:spcAft>
          <a:spcPts val="287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7pPr>
      <a:lvl8pPr marL="3426458" indent="-228431" algn="l" defTabSz="456858" rtl="0" fontAlgn="base" hangingPunct="0">
        <a:lnSpc>
          <a:spcPct val="93000"/>
        </a:lnSpc>
        <a:spcBef>
          <a:spcPct val="0"/>
        </a:spcBef>
        <a:spcAft>
          <a:spcPts val="287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8pPr>
      <a:lvl9pPr marL="3883319" indent="-228431" algn="l" defTabSz="456858" rtl="0" fontAlgn="base" hangingPunct="0">
        <a:lnSpc>
          <a:spcPct val="93000"/>
        </a:lnSpc>
        <a:spcBef>
          <a:spcPct val="0"/>
        </a:spcBef>
        <a:spcAft>
          <a:spcPts val="287"/>
        </a:spcAft>
        <a:buClr>
          <a:srgbClr val="000000"/>
        </a:buClr>
        <a:buSzPct val="100000"/>
        <a:buFont typeface="Times New Roman" charset="0"/>
        <a:defRPr sz="21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58" algn="l" defTabSz="456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21" algn="l" defTabSz="456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82" algn="l" defTabSz="456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443" algn="l" defTabSz="456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304" algn="l" defTabSz="456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164" algn="l" defTabSz="456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027" algn="l" defTabSz="456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887" algn="l" defTabSz="456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104236" tIns="52117" rIns="104236" bIns="521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763928"/>
            <a:ext cx="9622632" cy="4989036"/>
          </a:xfrm>
          <a:prstGeom prst="rect">
            <a:avLst/>
          </a:prstGeom>
        </p:spPr>
        <p:txBody>
          <a:bodyPr vert="horz" lIns="104236" tIns="52117" rIns="104236" bIns="521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91" y="7006704"/>
            <a:ext cx="2494756" cy="402483"/>
          </a:xfrm>
          <a:prstGeom prst="rect">
            <a:avLst/>
          </a:prstGeom>
        </p:spPr>
        <p:txBody>
          <a:bodyPr vert="horz" lIns="104236" tIns="52117" rIns="104236" bIns="5211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52118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3036" y="7006704"/>
            <a:ext cx="3385741" cy="402483"/>
          </a:xfrm>
          <a:prstGeom prst="rect">
            <a:avLst/>
          </a:prstGeom>
        </p:spPr>
        <p:txBody>
          <a:bodyPr vert="horz" lIns="104236" tIns="52117" rIns="104236" bIns="5211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2466" y="7006704"/>
            <a:ext cx="2494756" cy="402483"/>
          </a:xfrm>
          <a:prstGeom prst="rect">
            <a:avLst/>
          </a:prstGeom>
        </p:spPr>
        <p:txBody>
          <a:bodyPr vert="horz" lIns="104236" tIns="52117" rIns="104236" bIns="5211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defTabSz="52118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9475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52118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881" indent="-390881" algn="l" defTabSz="521180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6916" indent="-325738" algn="l" defTabSz="52118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2948" indent="-260588" algn="l" defTabSz="521180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126" indent="-260588" algn="l" defTabSz="521180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5304" indent="-260588" algn="l" defTabSz="521180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6483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7663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8840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0020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180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358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535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715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5893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073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8251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69431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104236" tIns="52117" rIns="104236" bIns="521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763928"/>
            <a:ext cx="9622632" cy="4989036"/>
          </a:xfrm>
          <a:prstGeom prst="rect">
            <a:avLst/>
          </a:prstGeom>
        </p:spPr>
        <p:txBody>
          <a:bodyPr vert="horz" lIns="104236" tIns="52117" rIns="104236" bIns="521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91" y="7006704"/>
            <a:ext cx="2494756" cy="402483"/>
          </a:xfrm>
          <a:prstGeom prst="rect">
            <a:avLst/>
          </a:prstGeom>
        </p:spPr>
        <p:txBody>
          <a:bodyPr vert="horz" lIns="104236" tIns="52117" rIns="104236" bIns="5211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52118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3036" y="7006704"/>
            <a:ext cx="3385741" cy="402483"/>
          </a:xfrm>
          <a:prstGeom prst="rect">
            <a:avLst/>
          </a:prstGeom>
        </p:spPr>
        <p:txBody>
          <a:bodyPr vert="horz" lIns="104236" tIns="52117" rIns="104236" bIns="5211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2466" y="7006704"/>
            <a:ext cx="2494756" cy="402483"/>
          </a:xfrm>
          <a:prstGeom prst="rect">
            <a:avLst/>
          </a:prstGeom>
        </p:spPr>
        <p:txBody>
          <a:bodyPr vert="horz" lIns="104236" tIns="52117" rIns="104236" bIns="5211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52118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47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52118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881" indent="-390881" algn="l" defTabSz="521180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6916" indent="-325738" algn="l" defTabSz="52118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2948" indent="-260588" algn="l" defTabSz="521180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126" indent="-260588" algn="l" defTabSz="521180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5304" indent="-260588" algn="l" defTabSz="521180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6483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7663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8840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0020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180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358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535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715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5893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073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8251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69431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91" y="302737"/>
            <a:ext cx="9622632" cy="1259946"/>
          </a:xfrm>
          <a:prstGeom prst="rect">
            <a:avLst/>
          </a:prstGeom>
        </p:spPr>
        <p:txBody>
          <a:bodyPr vert="horz" lIns="104236" tIns="52117" rIns="104236" bIns="5211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91" y="1763928"/>
            <a:ext cx="9622632" cy="4989036"/>
          </a:xfrm>
          <a:prstGeom prst="rect">
            <a:avLst/>
          </a:prstGeom>
        </p:spPr>
        <p:txBody>
          <a:bodyPr vert="horz" lIns="104236" tIns="52117" rIns="104236" bIns="521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91" y="7006704"/>
            <a:ext cx="2494756" cy="402483"/>
          </a:xfrm>
          <a:prstGeom prst="rect">
            <a:avLst/>
          </a:prstGeom>
        </p:spPr>
        <p:txBody>
          <a:bodyPr vert="horz" lIns="104236" tIns="52117" rIns="104236" bIns="52117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BDD15086-E645-334E-ACE4-20BBC5E3B1E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52118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24/11/15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3036" y="7006704"/>
            <a:ext cx="3385741" cy="402483"/>
          </a:xfrm>
          <a:prstGeom prst="rect">
            <a:avLst/>
          </a:prstGeom>
        </p:spPr>
        <p:txBody>
          <a:bodyPr vert="horz" lIns="104236" tIns="52117" rIns="104236" bIns="52117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2466" y="7006704"/>
            <a:ext cx="2494756" cy="402483"/>
          </a:xfrm>
          <a:prstGeom prst="rect">
            <a:avLst/>
          </a:prstGeom>
        </p:spPr>
        <p:txBody>
          <a:bodyPr vert="horz" lIns="104236" tIns="52117" rIns="104236" bIns="52117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FB3CD51B-EC26-7F48-B465-352A9B2CED6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52118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905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52118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881" indent="-390881" algn="l" defTabSz="521180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6916" indent="-325738" algn="l" defTabSz="52118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2948" indent="-260588" algn="l" defTabSz="521180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4126" indent="-260588" algn="l" defTabSz="521180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5304" indent="-260588" algn="l" defTabSz="521180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6483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7663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8840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0020" indent="-260588" algn="l" defTabSz="52118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180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358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535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715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5893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073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8251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69431" algn="l" defTabSz="52118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2263" y="403183"/>
            <a:ext cx="8794016" cy="604774"/>
          </a:xfrm>
          <a:prstGeom prst="rect">
            <a:avLst/>
          </a:prstGeom>
        </p:spPr>
        <p:txBody>
          <a:bodyPr vert="horz" lIns="104261" tIns="52131" rIns="104261" bIns="52131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263" y="1213241"/>
            <a:ext cx="8794016" cy="3946121"/>
          </a:xfrm>
          <a:prstGeom prst="rect">
            <a:avLst/>
          </a:prstGeom>
        </p:spPr>
        <p:txBody>
          <a:bodyPr vert="horz" lIns="104261" tIns="52131" rIns="104261" bIns="521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304" y="6997076"/>
            <a:ext cx="1645923" cy="228831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l">
              <a:defRPr sz="1400">
                <a:solidFill>
                  <a:srgbClr val="000000"/>
                </a:solidFill>
              </a:defRPr>
            </a:lvl1pPr>
          </a:lstStyle>
          <a:p>
            <a:pPr defTabSz="52130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7DDDAAA9-3C90-6D4D-9F52-57B5A097892F}" type="datetime1">
              <a:rPr lang="en-US" smtClean="0">
                <a:latin typeface="Franklin Gothic Book"/>
              </a:rPr>
              <a:pPr defTabSz="52130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24/11/15</a:t>
            </a:fld>
            <a:endParaRPr lang="en-US" dirty="0">
              <a:latin typeface="Franklin Gothic Book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12928" y="6928183"/>
            <a:ext cx="5524103" cy="302387"/>
          </a:xfrm>
          <a:prstGeom prst="rect">
            <a:avLst/>
          </a:prstGeom>
        </p:spPr>
        <p:txBody>
          <a:bodyPr vert="horz" lIns="104261" tIns="52131" rIns="104261" bIns="52131" rtlCol="0" anchor="ctr"/>
          <a:lstStyle>
            <a:lvl1pPr algn="r">
              <a:defRPr sz="1100" cap="all" spc="228" baseline="0">
                <a:solidFill>
                  <a:srgbClr val="FFFFFF"/>
                </a:solidFill>
              </a:defRPr>
            </a:lvl1pPr>
          </a:lstStyle>
          <a:p>
            <a:pPr defTabSz="52130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dirty="0">
              <a:latin typeface="Franklin Gothic Book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3089" y="6802189"/>
            <a:ext cx="588050" cy="554376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10426" tIns="10426" rIns="10426" bIns="10426" rtlCol="0" anchor="ctr">
            <a:normAutofit/>
          </a:bodyPr>
          <a:lstStyle>
            <a:lvl1pPr algn="ctr">
              <a:defRPr sz="1900">
                <a:solidFill>
                  <a:schemeClr val="accent2"/>
                </a:solidFill>
              </a:defRPr>
            </a:lvl1pPr>
          </a:lstStyle>
          <a:p>
            <a:pPr defTabSz="521309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8A4DB52A-2A8B-AF4C-9A5F-ADB9FDCC5484}" type="slidenum">
              <a:rPr lang="en-US" smtClean="0">
                <a:solidFill>
                  <a:srgbClr val="F96A1B"/>
                </a:solidFill>
                <a:latin typeface="Franklin Gothic Book"/>
              </a:rPr>
              <a:pPr defTabSz="521309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‹#›</a:t>
            </a:fld>
            <a:endParaRPr lang="en-US" dirty="0">
              <a:solidFill>
                <a:srgbClr val="F96A1B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026170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</p:sldLayoutIdLst>
  <p:hf hdr="0" ftr="0"/>
  <p:txStyles>
    <p:titleStyle>
      <a:lvl1pPr algn="l" defTabSz="1042615" rtl="0" eaLnBrk="1" latinLnBrk="0" hangingPunct="1"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0979" indent="-390979" algn="l" defTabSz="1042615" rtl="0" eaLnBrk="1" latinLnBrk="0" hangingPunct="1">
        <a:spcBef>
          <a:spcPts val="912"/>
        </a:spcBef>
        <a:buFont typeface="Arial" pitchFamily="34" charset="0"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98098" indent="-198098" algn="l" defTabSz="1042615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8750" indent="-187669" algn="l" defTabSz="1042615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19405" indent="-187669" algn="l" defTabSz="1042615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80059" indent="-198098" algn="l" defTabSz="1042615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251139" indent="-198098" algn="l" defTabSz="1042615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70" indent="-187669" algn="l" defTabSz="1042615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03725" indent="-187669" algn="l" defTabSz="1042615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3525" indent="-187669" algn="l" defTabSz="1042615" rtl="0" eaLnBrk="1" latinLnBrk="0" hangingPunct="1">
        <a:spcBef>
          <a:spcPts val="342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309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615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3923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231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6537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7846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9154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0462" algn="l" defTabSz="1042615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tags" Target="../tags/tag46.xml"/><Relationship Id="rId14" Type="http://schemas.openxmlformats.org/officeDocument/2006/relationships/tags" Target="../tags/tag47.xml"/><Relationship Id="rId15" Type="http://schemas.openxmlformats.org/officeDocument/2006/relationships/tags" Target="../tags/tag48.xml"/><Relationship Id="rId16" Type="http://schemas.openxmlformats.org/officeDocument/2006/relationships/tags" Target="../tags/tag49.xml"/><Relationship Id="rId17" Type="http://schemas.openxmlformats.org/officeDocument/2006/relationships/tags" Target="../tags/tag50.xml"/><Relationship Id="rId18" Type="http://schemas.openxmlformats.org/officeDocument/2006/relationships/tags" Target="../tags/tag51.xml"/><Relationship Id="rId19" Type="http://schemas.openxmlformats.org/officeDocument/2006/relationships/tags" Target="../tags/tag52.xml"/><Relationship Id="rId50" Type="http://schemas.openxmlformats.org/officeDocument/2006/relationships/tags" Target="../tags/tag83.xml"/><Relationship Id="rId51" Type="http://schemas.openxmlformats.org/officeDocument/2006/relationships/tags" Target="../tags/tag84.xml"/><Relationship Id="rId52" Type="http://schemas.openxmlformats.org/officeDocument/2006/relationships/tags" Target="../tags/tag85.xml"/><Relationship Id="rId53" Type="http://schemas.openxmlformats.org/officeDocument/2006/relationships/slideLayout" Target="../slideLayouts/slideLayout47.xml"/><Relationship Id="rId54" Type="http://schemas.openxmlformats.org/officeDocument/2006/relationships/image" Target="../media/image5.png"/><Relationship Id="rId40" Type="http://schemas.openxmlformats.org/officeDocument/2006/relationships/tags" Target="../tags/tag73.xml"/><Relationship Id="rId41" Type="http://schemas.openxmlformats.org/officeDocument/2006/relationships/tags" Target="../tags/tag74.xml"/><Relationship Id="rId42" Type="http://schemas.openxmlformats.org/officeDocument/2006/relationships/tags" Target="../tags/tag75.xml"/><Relationship Id="rId43" Type="http://schemas.openxmlformats.org/officeDocument/2006/relationships/tags" Target="../tags/tag76.xml"/><Relationship Id="rId44" Type="http://schemas.openxmlformats.org/officeDocument/2006/relationships/tags" Target="../tags/tag77.xml"/><Relationship Id="rId45" Type="http://schemas.openxmlformats.org/officeDocument/2006/relationships/tags" Target="../tags/tag78.xml"/><Relationship Id="rId46" Type="http://schemas.openxmlformats.org/officeDocument/2006/relationships/tags" Target="../tags/tag79.xml"/><Relationship Id="rId47" Type="http://schemas.openxmlformats.org/officeDocument/2006/relationships/tags" Target="../tags/tag80.xml"/><Relationship Id="rId48" Type="http://schemas.openxmlformats.org/officeDocument/2006/relationships/tags" Target="../tags/tag81.xml"/><Relationship Id="rId49" Type="http://schemas.openxmlformats.org/officeDocument/2006/relationships/tags" Target="../tags/tag82.xml"/><Relationship Id="rId1" Type="http://schemas.openxmlformats.org/officeDocument/2006/relationships/tags" Target="../tags/tag34.xml"/><Relationship Id="rId2" Type="http://schemas.openxmlformats.org/officeDocument/2006/relationships/tags" Target="../tags/tag35.xml"/><Relationship Id="rId3" Type="http://schemas.openxmlformats.org/officeDocument/2006/relationships/tags" Target="../tags/tag36.xml"/><Relationship Id="rId4" Type="http://schemas.openxmlformats.org/officeDocument/2006/relationships/tags" Target="../tags/tag37.xml"/><Relationship Id="rId5" Type="http://schemas.openxmlformats.org/officeDocument/2006/relationships/tags" Target="../tags/tag38.xml"/><Relationship Id="rId6" Type="http://schemas.openxmlformats.org/officeDocument/2006/relationships/tags" Target="../tags/tag39.xml"/><Relationship Id="rId7" Type="http://schemas.openxmlformats.org/officeDocument/2006/relationships/tags" Target="../tags/tag40.xml"/><Relationship Id="rId8" Type="http://schemas.openxmlformats.org/officeDocument/2006/relationships/tags" Target="../tags/tag41.xml"/><Relationship Id="rId9" Type="http://schemas.openxmlformats.org/officeDocument/2006/relationships/tags" Target="../tags/tag42.xml"/><Relationship Id="rId30" Type="http://schemas.openxmlformats.org/officeDocument/2006/relationships/tags" Target="../tags/tag63.xml"/><Relationship Id="rId31" Type="http://schemas.openxmlformats.org/officeDocument/2006/relationships/tags" Target="../tags/tag64.xml"/><Relationship Id="rId32" Type="http://schemas.openxmlformats.org/officeDocument/2006/relationships/tags" Target="../tags/tag65.xml"/><Relationship Id="rId33" Type="http://schemas.openxmlformats.org/officeDocument/2006/relationships/tags" Target="../tags/tag66.xml"/><Relationship Id="rId34" Type="http://schemas.openxmlformats.org/officeDocument/2006/relationships/tags" Target="../tags/tag67.xml"/><Relationship Id="rId35" Type="http://schemas.openxmlformats.org/officeDocument/2006/relationships/tags" Target="../tags/tag68.xml"/><Relationship Id="rId36" Type="http://schemas.openxmlformats.org/officeDocument/2006/relationships/tags" Target="../tags/tag69.xml"/><Relationship Id="rId37" Type="http://schemas.openxmlformats.org/officeDocument/2006/relationships/tags" Target="../tags/tag70.xml"/><Relationship Id="rId38" Type="http://schemas.openxmlformats.org/officeDocument/2006/relationships/tags" Target="../tags/tag71.xml"/><Relationship Id="rId39" Type="http://schemas.openxmlformats.org/officeDocument/2006/relationships/tags" Target="../tags/tag72.xml"/><Relationship Id="rId20" Type="http://schemas.openxmlformats.org/officeDocument/2006/relationships/tags" Target="../tags/tag53.xml"/><Relationship Id="rId21" Type="http://schemas.openxmlformats.org/officeDocument/2006/relationships/tags" Target="../tags/tag54.xml"/><Relationship Id="rId22" Type="http://schemas.openxmlformats.org/officeDocument/2006/relationships/tags" Target="../tags/tag55.xml"/><Relationship Id="rId23" Type="http://schemas.openxmlformats.org/officeDocument/2006/relationships/tags" Target="../tags/tag56.xml"/><Relationship Id="rId24" Type="http://schemas.openxmlformats.org/officeDocument/2006/relationships/tags" Target="../tags/tag57.xml"/><Relationship Id="rId25" Type="http://schemas.openxmlformats.org/officeDocument/2006/relationships/tags" Target="../tags/tag58.xml"/><Relationship Id="rId26" Type="http://schemas.openxmlformats.org/officeDocument/2006/relationships/tags" Target="../tags/tag59.xml"/><Relationship Id="rId27" Type="http://schemas.openxmlformats.org/officeDocument/2006/relationships/tags" Target="../tags/tag60.xml"/><Relationship Id="rId28" Type="http://schemas.openxmlformats.org/officeDocument/2006/relationships/tags" Target="../tags/tag61.xml"/><Relationship Id="rId29" Type="http://schemas.openxmlformats.org/officeDocument/2006/relationships/tags" Target="../tags/tag62.xml"/><Relationship Id="rId10" Type="http://schemas.openxmlformats.org/officeDocument/2006/relationships/tags" Target="../tags/tag43.xml"/><Relationship Id="rId11" Type="http://schemas.openxmlformats.org/officeDocument/2006/relationships/tags" Target="../tags/tag44.xml"/><Relationship Id="rId12" Type="http://schemas.openxmlformats.org/officeDocument/2006/relationships/tags" Target="../tags/tag4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image" Target="../media/image7.emf"/><Relationship Id="rId3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47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0" Type="http://schemas.openxmlformats.org/officeDocument/2006/relationships/tags" Target="../tags/tag20.xml"/><Relationship Id="rId21" Type="http://schemas.openxmlformats.org/officeDocument/2006/relationships/tags" Target="../tags/tag21.xml"/><Relationship Id="rId22" Type="http://schemas.openxmlformats.org/officeDocument/2006/relationships/tags" Target="../tags/tag22.xml"/><Relationship Id="rId23" Type="http://schemas.openxmlformats.org/officeDocument/2006/relationships/tags" Target="../tags/tag23.xml"/><Relationship Id="rId24" Type="http://schemas.openxmlformats.org/officeDocument/2006/relationships/tags" Target="../tags/tag24.xml"/><Relationship Id="rId25" Type="http://schemas.openxmlformats.org/officeDocument/2006/relationships/tags" Target="../tags/tag25.xml"/><Relationship Id="rId26" Type="http://schemas.openxmlformats.org/officeDocument/2006/relationships/tags" Target="../tags/tag26.xml"/><Relationship Id="rId27" Type="http://schemas.openxmlformats.org/officeDocument/2006/relationships/tags" Target="../tags/tag27.xml"/><Relationship Id="rId28" Type="http://schemas.openxmlformats.org/officeDocument/2006/relationships/tags" Target="../tags/tag28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2" Type="http://schemas.openxmlformats.org/officeDocument/2006/relationships/tags" Target="../tags/tag2.xml"/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tags" Target="../tags/tag5.xml"/><Relationship Id="rId30" Type="http://schemas.openxmlformats.org/officeDocument/2006/relationships/tags" Target="../tags/tag30.xml"/><Relationship Id="rId31" Type="http://schemas.openxmlformats.org/officeDocument/2006/relationships/tags" Target="../tags/tag31.xml"/><Relationship Id="rId32" Type="http://schemas.openxmlformats.org/officeDocument/2006/relationships/tags" Target="../tags/tag32.xml"/><Relationship Id="rId9" Type="http://schemas.openxmlformats.org/officeDocument/2006/relationships/tags" Target="../tags/tag9.xml"/><Relationship Id="rId6" Type="http://schemas.openxmlformats.org/officeDocument/2006/relationships/tags" Target="../tags/tag6.xml"/><Relationship Id="rId7" Type="http://schemas.openxmlformats.org/officeDocument/2006/relationships/tags" Target="../tags/tag7.xml"/><Relationship Id="rId8" Type="http://schemas.openxmlformats.org/officeDocument/2006/relationships/tags" Target="../tags/tag8.xml"/><Relationship Id="rId33" Type="http://schemas.openxmlformats.org/officeDocument/2006/relationships/tags" Target="../tags/tag33.xml"/><Relationship Id="rId34" Type="http://schemas.openxmlformats.org/officeDocument/2006/relationships/slideLayout" Target="../slideLayouts/slideLayout2.xml"/><Relationship Id="rId35" Type="http://schemas.openxmlformats.org/officeDocument/2006/relationships/image" Target="../media/image5.png"/><Relationship Id="rId10" Type="http://schemas.openxmlformats.org/officeDocument/2006/relationships/tags" Target="../tags/tag10.xml"/><Relationship Id="rId11" Type="http://schemas.openxmlformats.org/officeDocument/2006/relationships/tags" Target="../tags/tag11.xml"/><Relationship Id="rId12" Type="http://schemas.openxmlformats.org/officeDocument/2006/relationships/tags" Target="../tags/tag12.xml"/><Relationship Id="rId13" Type="http://schemas.openxmlformats.org/officeDocument/2006/relationships/tags" Target="../tags/tag13.xml"/><Relationship Id="rId14" Type="http://schemas.openxmlformats.org/officeDocument/2006/relationships/tags" Target="../tags/tag14.xml"/><Relationship Id="rId15" Type="http://schemas.openxmlformats.org/officeDocument/2006/relationships/tags" Target="../tags/tag15.xml"/><Relationship Id="rId16" Type="http://schemas.openxmlformats.org/officeDocument/2006/relationships/tags" Target="../tags/tag16.xml"/><Relationship Id="rId17" Type="http://schemas.openxmlformats.org/officeDocument/2006/relationships/tags" Target="../tags/tag17.xml"/><Relationship Id="rId18" Type="http://schemas.openxmlformats.org/officeDocument/2006/relationships/tags" Target="../tags/tag18.xml"/><Relationship Id="rId19" Type="http://schemas.openxmlformats.org/officeDocument/2006/relationships/tags" Target="../tags/tag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4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2020888" y="4582195"/>
            <a:ext cx="7248525" cy="1285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spcAft>
                <a:spcPts val="850"/>
              </a:spcAft>
              <a:defRPr/>
            </a:pPr>
            <a:r>
              <a:rPr lang="en-US" sz="4400" b="1" dirty="0">
                <a:latin typeface="Calibri" charset="0"/>
              </a:rPr>
              <a:t>Predrag Buncic</a:t>
            </a:r>
          </a:p>
          <a:p>
            <a:pPr algn="ctr">
              <a:lnSpc>
                <a:spcPct val="102000"/>
              </a:lnSpc>
              <a:defRPr/>
            </a:pPr>
            <a:r>
              <a:rPr lang="en-US" sz="2600" dirty="0">
                <a:latin typeface="Calibri" charset="0"/>
              </a:rPr>
              <a:t>CERN</a:t>
            </a:r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3269482"/>
            <a:ext cx="10691813" cy="1014413"/>
          </a:xfrm>
          <a:prstGeom prst="roundRect">
            <a:avLst>
              <a:gd name="adj" fmla="val 0"/>
            </a:avLst>
          </a:prstGeom>
          <a:solidFill>
            <a:srgbClr val="16284C"/>
          </a:solidFill>
          <a:ln w="180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76240" y="3363139"/>
            <a:ext cx="10315576" cy="74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4000" dirty="0">
                <a:solidFill>
                  <a:srgbClr val="FFFFFF"/>
                </a:solidFill>
                <a:latin typeface="Calibri" charset="0"/>
              </a:rPr>
              <a:t>Future of the Offline </a:t>
            </a:r>
            <a:endParaRPr lang="en-US" sz="4000" dirty="0">
              <a:solidFill>
                <a:srgbClr val="FFFFFF"/>
              </a:solidFill>
              <a:latin typeface="Calibri" charset="0"/>
            </a:endParaRPr>
          </a:p>
          <a:p>
            <a:pPr algn="r">
              <a:lnSpc>
                <a:spcPct val="102000"/>
              </a:lnSpc>
              <a:defRPr/>
            </a:pPr>
            <a:endParaRPr lang="en-US" sz="4000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288" y="5086352"/>
            <a:ext cx="1416050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7918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6398204" y="4938831"/>
            <a:ext cx="1813796" cy="12441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Common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Software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Development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248115" y="3384035"/>
            <a:ext cx="1620633" cy="134529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>
                <a:solidFill>
                  <a:prstClr val="white"/>
                </a:solidFill>
                <a:latin typeface="Calibri"/>
              </a:rPr>
              <a:t>PID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22717" y="4041341"/>
            <a:ext cx="1620633" cy="1345295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>
                <a:solidFill>
                  <a:prstClr val="white"/>
                </a:solidFill>
                <a:latin typeface="Calibri"/>
              </a:rPr>
              <a:t>Detector Software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Teams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870" y="2939417"/>
            <a:ext cx="1635887" cy="134529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Barrel  Tracking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Team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93778" y="3407254"/>
            <a:ext cx="3955426" cy="2693533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430881" y="5386631"/>
            <a:ext cx="1955585" cy="156238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74049" y="2987750"/>
            <a:ext cx="1300091" cy="382251"/>
          </a:xfrm>
          <a:prstGeom prst="rect">
            <a:avLst/>
          </a:prstGeom>
          <a:noFill/>
          <a:ln>
            <a:noFill/>
          </a:ln>
        </p:spPr>
        <p:txBody>
          <a:bodyPr wrap="square" lIns="104236" tIns="52117" rIns="104236" bIns="52117" rtlCol="0">
            <a:spAutoFit/>
          </a:bodyPr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F79646"/>
                </a:solidFill>
                <a:latin typeface="Calibri"/>
                <a:ea typeface="+mn-ea"/>
                <a:cs typeface="+mn-cs"/>
              </a:rPr>
              <a:t>OFFLINE</a:t>
            </a:r>
            <a:endParaRPr lang="en-US" dirty="0">
              <a:solidFill>
                <a:srgbClr val="F79646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52152" y="4911389"/>
            <a:ext cx="1970311" cy="382251"/>
          </a:xfrm>
          <a:prstGeom prst="rect">
            <a:avLst/>
          </a:prstGeom>
          <a:noFill/>
          <a:ln>
            <a:noFill/>
          </a:ln>
        </p:spPr>
        <p:txBody>
          <a:bodyPr wrap="square" lIns="104236" tIns="52117" rIns="104236" bIns="52117" rtlCol="0">
            <a:spAutoFit/>
          </a:bodyPr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4BACC6"/>
                </a:solidFill>
                <a:latin typeface="Calibri"/>
                <a:ea typeface="+mn-ea"/>
                <a:cs typeface="+mn-cs"/>
              </a:rPr>
              <a:t>PHYSICS BOARD</a:t>
            </a:r>
            <a:endParaRPr lang="en-US" dirty="0">
              <a:solidFill>
                <a:srgbClr val="4BACC6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245804" y="4786431"/>
            <a:ext cx="1813796" cy="12441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Common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Software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Development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1836744" y="2214025"/>
            <a:ext cx="1689723" cy="1336040"/>
          </a:xfrm>
          <a:prstGeom prst="rect">
            <a:avLst/>
          </a:prstGeom>
          <a:solidFill>
            <a:srgbClr val="FFFF00"/>
          </a:solidFill>
          <a:ln>
            <a:solidFill>
              <a:srgbClr val="8EB4E3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Data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Preparation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Group</a:t>
            </a:r>
          </a:p>
        </p:txBody>
      </p:sp>
      <p:sp>
        <p:nvSpPr>
          <p:cNvPr id="6" name="Rectangle 5"/>
          <p:cNvSpPr/>
          <p:nvPr/>
        </p:nvSpPr>
        <p:spPr>
          <a:xfrm>
            <a:off x="4296187" y="3462188"/>
            <a:ext cx="1830930" cy="12014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Grid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Operations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46226" y="3462188"/>
            <a:ext cx="1813379" cy="120149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Grid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Software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>
                <a:solidFill>
                  <a:prstClr val="white"/>
                </a:solidFill>
                <a:latin typeface="Calibri"/>
              </a:rPr>
              <a:t>D</a:t>
            </a:r>
            <a:r>
              <a:rPr lang="en-US" dirty="0" smtClean="0">
                <a:solidFill>
                  <a:prstClr val="white"/>
                </a:solidFill>
                <a:latin typeface="Calibri"/>
              </a:rPr>
              <a:t>evelopment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96187" y="4792807"/>
            <a:ext cx="1830719" cy="123754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Grid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Site Support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507112" y="5499222"/>
            <a:ext cx="1789313" cy="13360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PWG_PP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QA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58111" y="2151138"/>
            <a:ext cx="3410637" cy="3126014"/>
          </a:xfrm>
          <a:prstGeom prst="rect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43259" y="1672927"/>
            <a:ext cx="1300091" cy="382251"/>
          </a:xfrm>
          <a:prstGeom prst="rect">
            <a:avLst/>
          </a:prstGeom>
          <a:noFill/>
          <a:ln>
            <a:noFill/>
          </a:ln>
        </p:spPr>
        <p:txBody>
          <a:bodyPr wrap="square" lIns="104236" tIns="52117" rIns="104236" bIns="52117" rtlCol="0">
            <a:spAutoFit/>
          </a:bodyPr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DPP</a:t>
            </a:r>
            <a:endParaRPr lang="en-US" dirty="0">
              <a:solidFill>
                <a:srgbClr val="F79646">
                  <a:lumMod val="50000"/>
                </a:srgb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761729" y="1763925"/>
            <a:ext cx="6768752" cy="1373700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100" dirty="0"/>
              <a:t>Once DPG is established and demonstrates its viability we will proceed with creation of an independent project charged with data preparation and detector software developments 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05347" y="5796061"/>
            <a:ext cx="7726505" cy="1036660"/>
          </a:xfrm>
          <a:prstGeom prst="rect">
            <a:avLst/>
          </a:prstGeom>
        </p:spPr>
        <p:txBody>
          <a:bodyPr vert="horz" lIns="104236" tIns="52117" rIns="104236" bIns="52117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Aft>
                <a:spcPts val="0"/>
              </a:spcAft>
              <a:buClrTx/>
              <a:buSzTx/>
            </a:pPr>
            <a:r>
              <a:rPr lang="en-US" sz="2200" dirty="0">
                <a:solidFill>
                  <a:prstClr val="black"/>
                </a:solidFill>
                <a:latin typeface="Calibri"/>
              </a:rPr>
              <a:t>Offline Role:</a:t>
            </a:r>
          </a:p>
          <a:p>
            <a:pPr lvl="1" fontAlgn="auto">
              <a:lnSpc>
                <a:spcPct val="100000"/>
              </a:lnSpc>
              <a:spcAft>
                <a:spcPts val="0"/>
              </a:spcAft>
              <a:buClrTx/>
              <a:buSzTx/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The Offline will focus on Computing aspects (Grid) and common software development (frameworks) as well as its contribution to O2 project</a:t>
            </a:r>
          </a:p>
        </p:txBody>
      </p:sp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374651" y="7196143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3621088" y="7196143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57238" y="7196143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47669" y="7150105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10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086230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858962" y="-1687512"/>
            <a:ext cx="12255501" cy="9048756"/>
            <a:chOff x="-1858963" y="-1687513"/>
            <a:chExt cx="12255501" cy="9048756"/>
          </a:xfrm>
        </p:grpSpPr>
        <p:sp>
          <p:nvSpPr>
            <p:cNvPr id="35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>
                  <a:solidFill>
                    <a:srgbClr val="FFFFFF"/>
                  </a:solidFill>
                  <a:latin typeface="Calibri" charset="0"/>
                </a:rPr>
                <a:t>Final stage: Data Preparation Project</a:t>
              </a:r>
            </a:p>
          </p:txBody>
        </p:sp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824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455956" y="4335622"/>
            <a:ext cx="1813796" cy="12441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O2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Software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Development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225615" y="4009484"/>
            <a:ext cx="1620633" cy="134529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>
                <a:solidFill>
                  <a:prstClr val="white"/>
                </a:solidFill>
                <a:latin typeface="Calibri"/>
              </a:rPr>
              <a:t>PID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22717" y="4666790"/>
            <a:ext cx="1620633" cy="1345295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>
                <a:solidFill>
                  <a:prstClr val="white"/>
                </a:solidFill>
                <a:latin typeface="Calibri"/>
              </a:rPr>
              <a:t>Detector Software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Teams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1370" y="3564866"/>
            <a:ext cx="1635887" cy="134529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Barrel  Tracking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Team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93778" y="2749102"/>
            <a:ext cx="4032448" cy="3096344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51398" y="2029022"/>
            <a:ext cx="1656184" cy="659250"/>
          </a:xfrm>
          <a:prstGeom prst="rect">
            <a:avLst/>
          </a:prstGeom>
          <a:noFill/>
          <a:ln>
            <a:noFill/>
          </a:ln>
        </p:spPr>
        <p:txBody>
          <a:bodyPr wrap="square" lIns="104236" tIns="52117" rIns="104236" bIns="52117" rtlCol="0">
            <a:spAutoFit/>
          </a:bodyPr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F79646"/>
                </a:solidFill>
                <a:latin typeface="Calibri"/>
                <a:ea typeface="+mn-ea"/>
                <a:cs typeface="+mn-cs"/>
              </a:rPr>
              <a:t>OFFLINE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F79646"/>
                </a:solidFill>
                <a:latin typeface="Calibri"/>
                <a:ea typeface="+mn-ea"/>
                <a:cs typeface="+mn-cs"/>
              </a:rPr>
              <a:t>COMPUTING</a:t>
            </a:r>
            <a:endParaRPr lang="en-US" dirty="0">
              <a:solidFill>
                <a:srgbClr val="F79646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19750" y="2893118"/>
            <a:ext cx="1813796" cy="12441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Core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Software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Development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1814244" y="2839474"/>
            <a:ext cx="1689723" cy="1336040"/>
          </a:xfrm>
          <a:prstGeom prst="rect">
            <a:avLst/>
          </a:prstGeom>
          <a:solidFill>
            <a:srgbClr val="FFFF00"/>
          </a:solidFill>
          <a:ln>
            <a:solidFill>
              <a:srgbClr val="8EB4E3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Data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Preparation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Group</a:t>
            </a:r>
          </a:p>
        </p:txBody>
      </p:sp>
      <p:sp>
        <p:nvSpPr>
          <p:cNvPr id="6" name="Rectangle 5"/>
          <p:cNvSpPr/>
          <p:nvPr/>
        </p:nvSpPr>
        <p:spPr>
          <a:xfrm>
            <a:off x="4296292" y="2845230"/>
            <a:ext cx="1830930" cy="12014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Grid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Operations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46331" y="2845230"/>
            <a:ext cx="1813379" cy="120149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Grid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Software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>
                <a:solidFill>
                  <a:prstClr val="white"/>
                </a:solidFill>
                <a:latin typeface="Calibri"/>
              </a:rPr>
              <a:t>D</a:t>
            </a:r>
            <a:r>
              <a:rPr lang="en-US" dirty="0" smtClean="0">
                <a:solidFill>
                  <a:prstClr val="white"/>
                </a:solidFill>
                <a:latin typeface="Calibri"/>
              </a:rPr>
              <a:t>evelopment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96292" y="4175849"/>
            <a:ext cx="1830719" cy="123754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Grid 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Site Support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58111" y="2776587"/>
            <a:ext cx="3410637" cy="3126014"/>
          </a:xfrm>
          <a:prstGeom prst="rect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20759" y="2298376"/>
            <a:ext cx="1300091" cy="382251"/>
          </a:xfrm>
          <a:prstGeom prst="rect">
            <a:avLst/>
          </a:prstGeom>
          <a:noFill/>
          <a:ln>
            <a:noFill/>
          </a:ln>
        </p:spPr>
        <p:txBody>
          <a:bodyPr wrap="square" lIns="104236" tIns="52117" rIns="104236" bIns="52117" rtlCol="0">
            <a:spAutoFit/>
          </a:bodyPr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rPr>
              <a:t>DPP</a:t>
            </a:r>
            <a:endParaRPr lang="en-US" dirty="0">
              <a:solidFill>
                <a:srgbClr val="F79646">
                  <a:lumMod val="50000"/>
                </a:srgb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374651" y="7196143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3621088" y="7196143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57238" y="7196143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47669" y="7150105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11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086230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858962" y="-1687512"/>
            <a:ext cx="12255501" cy="9048756"/>
            <a:chOff x="-1858963" y="-1687513"/>
            <a:chExt cx="12255501" cy="9048756"/>
          </a:xfrm>
        </p:grpSpPr>
        <p:sp>
          <p:nvSpPr>
            <p:cNvPr id="35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 smtClean="0">
                  <a:solidFill>
                    <a:srgbClr val="FFFFFF"/>
                  </a:solidFill>
                  <a:latin typeface="Calibri" charset="0"/>
                </a:rPr>
                <a:t>One more step?</a:t>
              </a:r>
              <a:endParaRPr lang="en-US" sz="2900" dirty="0">
                <a:solidFill>
                  <a:srgbClr val="FFFFFF"/>
                </a:solidFill>
                <a:latin typeface="Calibri" charset="0"/>
              </a:endParaRPr>
            </a:p>
          </p:txBody>
        </p:sp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sp>
        <p:nvSpPr>
          <p:cNvPr id="44" name="Rectangle 43"/>
          <p:cNvSpPr/>
          <p:nvPr/>
        </p:nvSpPr>
        <p:spPr>
          <a:xfrm>
            <a:off x="8370242" y="2749102"/>
            <a:ext cx="2016224" cy="3096344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36" tIns="52117" rIns="104236" bIns="52117" rtlCol="0" anchor="ctr"/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419750" y="2029022"/>
            <a:ext cx="1656184" cy="659250"/>
          </a:xfrm>
          <a:prstGeom prst="rect">
            <a:avLst/>
          </a:prstGeom>
          <a:noFill/>
          <a:ln>
            <a:noFill/>
          </a:ln>
        </p:spPr>
        <p:txBody>
          <a:bodyPr wrap="square" lIns="104236" tIns="52117" rIns="104236" bIns="52117" rtlCol="0">
            <a:spAutoFit/>
          </a:bodyPr>
          <a:lstStyle/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F79646"/>
                </a:solidFill>
                <a:latin typeface="Calibri"/>
                <a:ea typeface="+mn-ea"/>
                <a:cs typeface="+mn-cs"/>
              </a:rPr>
              <a:t>OFFLINE</a:t>
            </a:r>
          </a:p>
          <a:p>
            <a:pPr algn="ctr" defTabSz="52118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F79646"/>
                </a:solidFill>
                <a:latin typeface="Calibri"/>
                <a:ea typeface="+mn-ea"/>
                <a:cs typeface="+mn-cs"/>
              </a:rPr>
              <a:t>SOFTWARE</a:t>
            </a:r>
            <a:endParaRPr lang="en-US" dirty="0">
              <a:solidFill>
                <a:srgbClr val="F79646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481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21370" y="3635821"/>
            <a:ext cx="9954423" cy="504056"/>
          </a:xfrm>
        </p:spPr>
        <p:txBody>
          <a:bodyPr>
            <a:noAutofit/>
          </a:bodyPr>
          <a:lstStyle/>
          <a:p>
            <a:pPr marL="0" lvl="0" indent="0" algn="r">
              <a:buNone/>
            </a:pPr>
            <a:r>
              <a:rPr lang="en-US" sz="3600" dirty="0" smtClean="0"/>
              <a:t>Offline Project Organization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41390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374651" y="7196143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3621088" y="7196143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57238" y="7196143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47669" y="7150105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13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086230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858962" y="-1687512"/>
            <a:ext cx="12255501" cy="9048756"/>
            <a:chOff x="-1858963" y="-1687513"/>
            <a:chExt cx="12255501" cy="9048756"/>
          </a:xfrm>
        </p:grpSpPr>
        <p:sp>
          <p:nvSpPr>
            <p:cNvPr id="35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 smtClean="0">
                  <a:solidFill>
                    <a:srgbClr val="FFFFFF"/>
                  </a:solidFill>
                  <a:latin typeface="Calibri" charset="0"/>
                </a:rPr>
                <a:t>Offline Project Organization</a:t>
              </a:r>
              <a:endParaRPr lang="en-US" sz="2900" dirty="0">
                <a:solidFill>
                  <a:srgbClr val="FFFFFF"/>
                </a:solidFill>
                <a:latin typeface="Calibri" charset="0"/>
              </a:endParaRPr>
            </a:p>
          </p:txBody>
        </p:sp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9692258" cy="82842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Computing Board</a:t>
            </a:r>
            <a:br>
              <a:rPr lang="en-US" sz="3600" dirty="0" smtClean="0"/>
            </a:br>
            <a:r>
              <a:rPr lang="en-US" sz="1000" dirty="0" smtClean="0"/>
              <a:t>Fine print from the ALICE Constitution</a:t>
            </a: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737394" y="2267669"/>
            <a:ext cx="9361040" cy="4245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The Offline Board (OB) is responsible for the development of the Offline of the experiment and for the co-ordination among the offline software of the various sub-detectors, the Data Acquisition (DAQ), project and the global ALICE offline framework. </a:t>
            </a:r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OB is chaired by the Offline Coordinator (OC) and has the following membership: </a:t>
            </a:r>
            <a:endParaRPr lang="en-US" dirty="0"/>
          </a:p>
          <a:p>
            <a:pPr marL="285750" indent="-285750" algn="just">
              <a:buFont typeface="Arial"/>
              <a:buChar char="•"/>
            </a:pPr>
            <a:r>
              <a:rPr lang="en-US" dirty="0"/>
              <a:t>up to two representatives from each Subproject; </a:t>
            </a:r>
          </a:p>
          <a:p>
            <a:pPr marL="285750" indent="-285750" algn="just">
              <a:buFont typeface="Arial"/>
              <a:buChar char="•"/>
            </a:pPr>
            <a:r>
              <a:rPr lang="en-US" dirty="0"/>
              <a:t>one representative from the Physics Board; </a:t>
            </a:r>
          </a:p>
          <a:p>
            <a:pPr marL="285750" indent="-285750" algn="just">
              <a:buFont typeface="Arial"/>
              <a:buChar char="•"/>
            </a:pPr>
            <a:r>
              <a:rPr lang="en-US" dirty="0"/>
              <a:t>one representative from the Technical Board; </a:t>
            </a:r>
          </a:p>
          <a:p>
            <a:pPr marL="285750" indent="-285750" algn="just">
              <a:buFont typeface="Arial"/>
              <a:buChar char="•"/>
            </a:pPr>
            <a:r>
              <a:rPr lang="en-US" dirty="0"/>
              <a:t>authors of major software packages. </a:t>
            </a:r>
            <a:endParaRPr lang="en-US" dirty="0" smtClean="0"/>
          </a:p>
          <a:p>
            <a:pPr marL="285750" indent="-285750" algn="just">
              <a:buFont typeface="Arial"/>
              <a:buChar char="•"/>
            </a:pPr>
            <a:endParaRPr lang="en-US" sz="2000" dirty="0"/>
          </a:p>
          <a:p>
            <a:pPr algn="just"/>
            <a:r>
              <a:rPr lang="en-US" dirty="0"/>
              <a:t>Ex-officio members of the OB are the Coordinators responsible for reconstruction, simulation, framework development and production environment. Representatives from the candidate Regional </a:t>
            </a:r>
            <a:r>
              <a:rPr lang="en-US" dirty="0" err="1"/>
              <a:t>Centres</a:t>
            </a:r>
            <a:r>
              <a:rPr lang="en-US" dirty="0"/>
              <a:t> are also members of the OB. The representatives of the Subprojects are nominated by the Subproject Leaders normally for three years. </a:t>
            </a:r>
            <a:r>
              <a:rPr lang="en-US" dirty="0" smtClean="0"/>
              <a:t> The </a:t>
            </a:r>
            <a:r>
              <a:rPr lang="en-US" dirty="0"/>
              <a:t>OB holds both open and closed meetings. </a:t>
            </a:r>
          </a:p>
          <a:p>
            <a:pPr algn="just"/>
            <a:endParaRPr lang="en-US" dirty="0"/>
          </a:p>
        </p:txBody>
      </p:sp>
      <p:sp>
        <p:nvSpPr>
          <p:cNvPr id="48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984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374651" y="7196143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3621088" y="7196143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57238" y="7196143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47669" y="7150105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14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086230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858962" y="-1687512"/>
            <a:ext cx="12255501" cy="9048756"/>
            <a:chOff x="-1858963" y="-1687513"/>
            <a:chExt cx="12255501" cy="9048756"/>
          </a:xfrm>
        </p:grpSpPr>
        <p:sp>
          <p:nvSpPr>
            <p:cNvPr id="35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 smtClean="0">
                  <a:solidFill>
                    <a:srgbClr val="FFFFFF"/>
                  </a:solidFill>
                  <a:latin typeface="Calibri" charset="0"/>
                </a:rPr>
                <a:t>Who is doing what?</a:t>
              </a:r>
              <a:endParaRPr lang="en-US" sz="2900" dirty="0">
                <a:solidFill>
                  <a:srgbClr val="FFFFFF"/>
                </a:solidFill>
                <a:latin typeface="Calibri" charset="0"/>
              </a:endParaRPr>
            </a:p>
          </p:txBody>
        </p:sp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pic>
        <p:nvPicPr>
          <p:cNvPr id="18" name="Picture 17" descr="061948-firey-orange-jelly-icon-people-things-people-ma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466" y="1187549"/>
            <a:ext cx="1315959" cy="124060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816765" y="2269353"/>
            <a:ext cx="1730558" cy="566151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pPr algn="ctr"/>
            <a:r>
              <a:rPr lang="en-US" sz="1600" dirty="0"/>
              <a:t>OFFLINE </a:t>
            </a:r>
          </a:p>
          <a:p>
            <a:pPr algn="ctr"/>
            <a:r>
              <a:rPr lang="en-US" sz="1600" dirty="0"/>
              <a:t>COORDINATOR</a:t>
            </a:r>
            <a:endParaRPr lang="en-US" sz="1600" dirty="0"/>
          </a:p>
        </p:txBody>
      </p:sp>
      <p:pic>
        <p:nvPicPr>
          <p:cNvPr id="24" name="Picture 23" descr="061948-firey-orange-jelly-icon-people-things-people-ma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433" y="2428153"/>
            <a:ext cx="1315959" cy="124060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842154" y="3668478"/>
            <a:ext cx="2087928" cy="566151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pPr algn="ctr"/>
            <a:r>
              <a:rPr lang="en-US" sz="1600" dirty="0" smtClean="0"/>
              <a:t>GRID SOFTWARE</a:t>
            </a:r>
          </a:p>
          <a:p>
            <a:pPr algn="ctr"/>
            <a:r>
              <a:rPr lang="en-US" sz="1600" dirty="0" smtClean="0"/>
              <a:t>AND  OPERATIONS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7218114" y="3545616"/>
            <a:ext cx="1563545" cy="337165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pPr algn="ctr"/>
            <a:r>
              <a:rPr lang="en-US" sz="1600" dirty="0"/>
              <a:t>CALIBRATION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76594" y="5171602"/>
            <a:ext cx="1449432" cy="337165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pPr algn="ctr"/>
            <a:r>
              <a:rPr lang="en-US" sz="1600" dirty="0" smtClean="0"/>
              <a:t>SIMULATION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7998122" y="4955853"/>
            <a:ext cx="2148441" cy="337165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pPr algn="ctr"/>
            <a:r>
              <a:rPr lang="en-US" sz="1600" dirty="0"/>
              <a:t>RECONSTRUCTION</a:t>
            </a:r>
          </a:p>
        </p:txBody>
      </p:sp>
      <p:pic>
        <p:nvPicPr>
          <p:cNvPr id="29" name="Picture 28" descr="061948-firey-orange-jelly-icon-people-things-people-ma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523" y="2375884"/>
            <a:ext cx="1315959" cy="1240604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1818410" y="5592513"/>
            <a:ext cx="1315959" cy="1405995"/>
            <a:chOff x="619871" y="871822"/>
            <a:chExt cx="1125453" cy="1275493"/>
          </a:xfrm>
        </p:grpSpPr>
        <p:pic>
          <p:nvPicPr>
            <p:cNvPr id="42" name="Picture 41" descr="061948-firey-orange-jelly-icon-people-things-people-man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71" y="871822"/>
              <a:ext cx="1125453" cy="1125453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1116968" y="1853215"/>
              <a:ext cx="157933" cy="294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6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263943" y="5580039"/>
            <a:ext cx="1315959" cy="1405995"/>
            <a:chOff x="619871" y="871822"/>
            <a:chExt cx="1125453" cy="1275493"/>
          </a:xfrm>
        </p:grpSpPr>
        <p:pic>
          <p:nvPicPr>
            <p:cNvPr id="46" name="Picture 45" descr="061948-firey-orange-jelly-icon-people-things-people-man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71" y="871822"/>
              <a:ext cx="1125453" cy="1125453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1116968" y="1853215"/>
              <a:ext cx="157933" cy="294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600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708121" y="5592513"/>
            <a:ext cx="1315959" cy="1405995"/>
            <a:chOff x="619871" y="871822"/>
            <a:chExt cx="1125453" cy="1275493"/>
          </a:xfrm>
        </p:grpSpPr>
        <p:pic>
          <p:nvPicPr>
            <p:cNvPr id="49" name="Picture 48" descr="061948-firey-orange-jelly-icon-people-things-people-man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71" y="871822"/>
              <a:ext cx="1125453" cy="1125453"/>
            </a:xfrm>
            <a:prstGeom prst="rect">
              <a:avLst/>
            </a:prstGeom>
          </p:spPr>
        </p:pic>
        <p:sp>
          <p:nvSpPr>
            <p:cNvPr id="50" name="TextBox 49"/>
            <p:cNvSpPr txBox="1"/>
            <p:nvPr/>
          </p:nvSpPr>
          <p:spPr>
            <a:xfrm>
              <a:off x="1116968" y="1853215"/>
              <a:ext cx="157933" cy="294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600" dirty="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857092" y="5542616"/>
            <a:ext cx="2205671" cy="1418470"/>
            <a:chOff x="166523" y="5494522"/>
            <a:chExt cx="1886364" cy="1286810"/>
          </a:xfrm>
        </p:grpSpPr>
        <p:grpSp>
          <p:nvGrpSpPr>
            <p:cNvPr id="52" name="Group 51"/>
            <p:cNvGrpSpPr/>
            <p:nvPr/>
          </p:nvGrpSpPr>
          <p:grpSpPr>
            <a:xfrm>
              <a:off x="166523" y="5505839"/>
              <a:ext cx="1125453" cy="1275493"/>
              <a:chOff x="619871" y="871822"/>
              <a:chExt cx="1125453" cy="1275493"/>
            </a:xfrm>
          </p:grpSpPr>
          <p:pic>
            <p:nvPicPr>
              <p:cNvPr id="59" name="Picture 58" descr="061948-firey-orange-jelly-icon-people-things-people-man1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871" y="871822"/>
                <a:ext cx="1125453" cy="1125453"/>
              </a:xfrm>
              <a:prstGeom prst="rect">
                <a:avLst/>
              </a:prstGeom>
            </p:spPr>
          </p:pic>
          <p:sp>
            <p:nvSpPr>
              <p:cNvPr id="60" name="TextBox 59"/>
              <p:cNvSpPr txBox="1"/>
              <p:nvPr/>
            </p:nvSpPr>
            <p:spPr>
              <a:xfrm>
                <a:off x="1116969" y="1853215"/>
                <a:ext cx="157933" cy="2941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sz="1600" dirty="0"/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547558" y="5494522"/>
              <a:ext cx="1125453" cy="1275493"/>
              <a:chOff x="619871" y="871822"/>
              <a:chExt cx="1125453" cy="1275493"/>
            </a:xfrm>
          </p:grpSpPr>
          <p:pic>
            <p:nvPicPr>
              <p:cNvPr id="57" name="Picture 56" descr="061948-firey-orange-jelly-icon-people-things-people-man1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871" y="871822"/>
                <a:ext cx="1125453" cy="1125453"/>
              </a:xfrm>
              <a:prstGeom prst="rect">
                <a:avLst/>
              </a:prstGeom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1116969" y="1853215"/>
                <a:ext cx="157933" cy="2941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sz="1600" dirty="0"/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927434" y="5505839"/>
              <a:ext cx="1125453" cy="1275493"/>
              <a:chOff x="619871" y="871822"/>
              <a:chExt cx="1125453" cy="1275493"/>
            </a:xfrm>
          </p:grpSpPr>
          <p:pic>
            <p:nvPicPr>
              <p:cNvPr id="55" name="Picture 54" descr="061948-firey-orange-jelly-icon-people-things-people-man1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871" y="871822"/>
                <a:ext cx="1125453" cy="1125453"/>
              </a:xfrm>
              <a:prstGeom prst="rect">
                <a:avLst/>
              </a:prstGeom>
            </p:spPr>
          </p:pic>
          <p:sp>
            <p:nvSpPr>
              <p:cNvPr id="56" name="TextBox 55"/>
              <p:cNvSpPr txBox="1"/>
              <p:nvPr/>
            </p:nvSpPr>
            <p:spPr>
              <a:xfrm>
                <a:off x="1116969" y="1853215"/>
                <a:ext cx="157933" cy="2941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sz="1600" dirty="0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7189312" y="5530141"/>
            <a:ext cx="2205671" cy="1418470"/>
            <a:chOff x="166523" y="5494522"/>
            <a:chExt cx="1886364" cy="1286810"/>
          </a:xfrm>
        </p:grpSpPr>
        <p:grpSp>
          <p:nvGrpSpPr>
            <p:cNvPr id="62" name="Group 61"/>
            <p:cNvGrpSpPr/>
            <p:nvPr/>
          </p:nvGrpSpPr>
          <p:grpSpPr>
            <a:xfrm>
              <a:off x="166523" y="5505839"/>
              <a:ext cx="1125453" cy="1275493"/>
              <a:chOff x="619871" y="871822"/>
              <a:chExt cx="1125453" cy="1275493"/>
            </a:xfrm>
          </p:grpSpPr>
          <p:pic>
            <p:nvPicPr>
              <p:cNvPr id="69" name="Picture 68" descr="061948-firey-orange-jelly-icon-people-things-people-man1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871" y="871822"/>
                <a:ext cx="1125453" cy="1125453"/>
              </a:xfrm>
              <a:prstGeom prst="rect">
                <a:avLst/>
              </a:prstGeom>
            </p:spPr>
          </p:pic>
          <p:sp>
            <p:nvSpPr>
              <p:cNvPr id="70" name="TextBox 69"/>
              <p:cNvSpPr txBox="1"/>
              <p:nvPr/>
            </p:nvSpPr>
            <p:spPr>
              <a:xfrm>
                <a:off x="1116969" y="1853215"/>
                <a:ext cx="157933" cy="2941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sz="1600" dirty="0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547558" y="5494522"/>
              <a:ext cx="1125453" cy="1275493"/>
              <a:chOff x="619871" y="871822"/>
              <a:chExt cx="1125453" cy="1275493"/>
            </a:xfrm>
          </p:grpSpPr>
          <p:pic>
            <p:nvPicPr>
              <p:cNvPr id="67" name="Picture 66" descr="061948-firey-orange-jelly-icon-people-things-people-man1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871" y="871822"/>
                <a:ext cx="1125453" cy="1125453"/>
              </a:xfrm>
              <a:prstGeom prst="rect">
                <a:avLst/>
              </a:prstGeom>
            </p:spPr>
          </p:pic>
          <p:sp>
            <p:nvSpPr>
              <p:cNvPr id="68" name="TextBox 67"/>
              <p:cNvSpPr txBox="1"/>
              <p:nvPr/>
            </p:nvSpPr>
            <p:spPr>
              <a:xfrm>
                <a:off x="1116969" y="1853215"/>
                <a:ext cx="157933" cy="2941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sz="1600" dirty="0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927434" y="5505839"/>
              <a:ext cx="1125453" cy="1275493"/>
              <a:chOff x="619871" y="871822"/>
              <a:chExt cx="1125453" cy="1275493"/>
            </a:xfrm>
          </p:grpSpPr>
          <p:pic>
            <p:nvPicPr>
              <p:cNvPr id="65" name="Picture 64" descr="061948-firey-orange-jelly-icon-people-things-people-man1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871" y="871822"/>
                <a:ext cx="1125453" cy="1125453"/>
              </a:xfrm>
              <a:prstGeom prst="rect">
                <a:avLst/>
              </a:prstGeom>
            </p:spPr>
          </p:pic>
          <p:sp>
            <p:nvSpPr>
              <p:cNvPr id="66" name="TextBox 65"/>
              <p:cNvSpPr txBox="1"/>
              <p:nvPr/>
            </p:nvSpPr>
            <p:spPr>
              <a:xfrm>
                <a:off x="1116969" y="1853215"/>
                <a:ext cx="157933" cy="2941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endParaRPr lang="en-US" sz="1600" dirty="0"/>
              </a:p>
            </p:txBody>
          </p:sp>
        </p:grpSp>
      </p:grpSp>
      <p:pic>
        <p:nvPicPr>
          <p:cNvPr id="71" name="Picture 70" descr="061948-firey-orange-jelly-icon-people-things-people-ma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706" y="3725257"/>
            <a:ext cx="1315959" cy="1240604"/>
          </a:xfrm>
          <a:prstGeom prst="rect">
            <a:avLst/>
          </a:prstGeom>
        </p:spPr>
      </p:pic>
      <p:pic>
        <p:nvPicPr>
          <p:cNvPr id="72" name="Picture 71" descr="061948-firey-orange-jelly-icon-people-things-people-ma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169" y="4012061"/>
            <a:ext cx="1315959" cy="1240604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1483592" y="6748099"/>
            <a:ext cx="3954542" cy="814240"/>
          </a:xfrm>
          <a:prstGeom prst="rect">
            <a:avLst/>
          </a:prstGeom>
          <a:noFill/>
        </p:spPr>
        <p:txBody>
          <a:bodyPr wrap="square" lIns="104287" tIns="52144" rIns="104287" bIns="52144" rtlCol="0">
            <a:spAutoFit/>
          </a:bodyPr>
          <a:lstStyle/>
          <a:p>
            <a:pPr algn="ctr"/>
            <a:r>
              <a:rPr lang="en-US" sz="1600" dirty="0"/>
              <a:t>GRID SITE AND FUNDING AGENCIES REPRESENTATIVES</a:t>
            </a:r>
          </a:p>
          <a:p>
            <a:pPr algn="ctr"/>
            <a:endParaRPr 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5382267" y="6794051"/>
            <a:ext cx="4292157" cy="337165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pPr algn="ctr"/>
            <a:r>
              <a:rPr lang="en-US" sz="1600" dirty="0"/>
              <a:t>DETECTOR GROUPS REPRESENTATIVES</a:t>
            </a:r>
          </a:p>
        </p:txBody>
      </p:sp>
      <p:pic>
        <p:nvPicPr>
          <p:cNvPr id="75" name="Picture 74" descr="061948-firey-orange-jelly-icon-people-things-people-ma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017" y="3884057"/>
            <a:ext cx="1315959" cy="1240604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996868" y="4965861"/>
            <a:ext cx="1943457" cy="566151"/>
          </a:xfrm>
          <a:prstGeom prst="rect">
            <a:avLst/>
          </a:prstGeom>
          <a:noFill/>
        </p:spPr>
        <p:txBody>
          <a:bodyPr wrap="none" lIns="104287" tIns="52144" rIns="104287" bIns="52144" rtlCol="0">
            <a:spAutoFit/>
          </a:bodyPr>
          <a:lstStyle/>
          <a:p>
            <a:pPr algn="ctr"/>
            <a:r>
              <a:rPr lang="en-US" sz="1600" dirty="0"/>
              <a:t>GRID RESOURCE</a:t>
            </a:r>
          </a:p>
          <a:p>
            <a:pPr algn="ctr"/>
            <a:r>
              <a:rPr lang="en-US" sz="1600" dirty="0"/>
              <a:t>COORDINATION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3170859" y="5567564"/>
            <a:ext cx="1315959" cy="1405995"/>
            <a:chOff x="619871" y="871822"/>
            <a:chExt cx="1125453" cy="1275493"/>
          </a:xfrm>
        </p:grpSpPr>
        <p:pic>
          <p:nvPicPr>
            <p:cNvPr id="78" name="Picture 77" descr="061948-firey-orange-jelly-icon-people-things-people-man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71" y="871822"/>
              <a:ext cx="1125453" cy="1125453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1116968" y="1853215"/>
              <a:ext cx="157933" cy="294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600" dirty="0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616392" y="5555089"/>
            <a:ext cx="1315959" cy="1405995"/>
            <a:chOff x="619871" y="871822"/>
            <a:chExt cx="1125453" cy="1275493"/>
          </a:xfrm>
        </p:grpSpPr>
        <p:pic>
          <p:nvPicPr>
            <p:cNvPr id="81" name="Picture 80" descr="061948-firey-orange-jelly-icon-people-things-people-man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71" y="871822"/>
              <a:ext cx="1125453" cy="1125453"/>
            </a:xfrm>
            <a:prstGeom prst="rect">
              <a:avLst/>
            </a:prstGeom>
          </p:spPr>
        </p:pic>
        <p:sp>
          <p:nvSpPr>
            <p:cNvPr id="82" name="TextBox 81"/>
            <p:cNvSpPr txBox="1"/>
            <p:nvPr/>
          </p:nvSpPr>
          <p:spPr>
            <a:xfrm>
              <a:off x="1116968" y="1853215"/>
              <a:ext cx="157933" cy="294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600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4060570" y="5567564"/>
            <a:ext cx="1315959" cy="1405995"/>
            <a:chOff x="619871" y="871822"/>
            <a:chExt cx="1125453" cy="1275493"/>
          </a:xfrm>
        </p:grpSpPr>
        <p:pic>
          <p:nvPicPr>
            <p:cNvPr id="84" name="Picture 83" descr="061948-firey-orange-jelly-icon-people-things-people-man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71" y="871822"/>
              <a:ext cx="1125453" cy="1125453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>
            <a:xfrm>
              <a:off x="1116968" y="1853215"/>
              <a:ext cx="157933" cy="294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en-US" sz="1600" dirty="0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2678238" y="2426539"/>
            <a:ext cx="1731564" cy="1866005"/>
            <a:chOff x="-188077" y="3750808"/>
            <a:chExt cx="1480892" cy="1692806"/>
          </a:xfrm>
        </p:grpSpPr>
        <p:pic>
          <p:nvPicPr>
            <p:cNvPr id="87" name="Picture 86" descr="061948-firey-orange-jelly-icon-people-things-people-man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77" y="3750808"/>
              <a:ext cx="1125453" cy="1125453"/>
            </a:xfrm>
            <a:prstGeom prst="rect">
              <a:avLst/>
            </a:prstGeom>
          </p:spPr>
        </p:pic>
        <p:sp>
          <p:nvSpPr>
            <p:cNvPr id="88" name="TextBox 87"/>
            <p:cNvSpPr txBox="1"/>
            <p:nvPr/>
          </p:nvSpPr>
          <p:spPr>
            <a:xfrm>
              <a:off x="-188077" y="4734050"/>
              <a:ext cx="1480892" cy="709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ALIROOT</a:t>
              </a:r>
            </a:p>
            <a:p>
              <a:pPr algn="ctr"/>
              <a:r>
                <a:rPr lang="en-US" sz="1600" dirty="0"/>
                <a:t>FRAMEWORK</a:t>
              </a:r>
            </a:p>
            <a:p>
              <a:pPr algn="ctr"/>
              <a:r>
                <a:rPr lang="en-US" sz="1600" dirty="0"/>
                <a:t>DEVELOPMENT</a:t>
              </a: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3242009" y="1882724"/>
            <a:ext cx="1133644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P. Buncic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426026" y="3080441"/>
            <a:ext cx="1351902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C. </a:t>
            </a:r>
            <a:r>
              <a:rPr lang="en-US" dirty="0" err="1" smtClean="0">
                <a:solidFill>
                  <a:schemeClr val="accent5"/>
                </a:solidFill>
              </a:rPr>
              <a:t>Zampolli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18195" y="4636479"/>
            <a:ext cx="1142823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Y. </a:t>
            </a:r>
            <a:r>
              <a:rPr lang="en-US" dirty="0" err="1" smtClean="0">
                <a:solidFill>
                  <a:schemeClr val="accent5"/>
                </a:solidFill>
              </a:rPr>
              <a:t>Schutz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103182" y="3240717"/>
            <a:ext cx="1172116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P. </a:t>
            </a:r>
            <a:r>
              <a:rPr lang="en-US" dirty="0" err="1" smtClean="0">
                <a:solidFill>
                  <a:schemeClr val="accent5"/>
                </a:solidFill>
              </a:rPr>
              <a:t>Hristov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361637" y="3142450"/>
            <a:ext cx="1043876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L. </a:t>
            </a:r>
            <a:r>
              <a:rPr lang="en-US" dirty="0" err="1" smtClean="0">
                <a:solidFill>
                  <a:schemeClr val="accent5"/>
                </a:solidFill>
              </a:rPr>
              <a:t>Betev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184506" y="4784201"/>
            <a:ext cx="1236461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A. </a:t>
            </a:r>
            <a:r>
              <a:rPr lang="en-US" dirty="0" err="1" smtClean="0">
                <a:solidFill>
                  <a:schemeClr val="accent5"/>
                </a:solidFill>
              </a:rPr>
              <a:t>Morsch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362130" y="4485003"/>
            <a:ext cx="1519279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R</a:t>
            </a:r>
            <a:r>
              <a:rPr lang="en-US" dirty="0" smtClean="0">
                <a:solidFill>
                  <a:schemeClr val="accent5"/>
                </a:solidFill>
              </a:rPr>
              <a:t>. </a:t>
            </a:r>
            <a:r>
              <a:rPr lang="en-US" dirty="0" err="1">
                <a:solidFill>
                  <a:schemeClr val="accent5"/>
                </a:solidFill>
              </a:rPr>
              <a:t>Shahoyan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96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959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374651" y="7196143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3621088" y="7196143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57238" y="7196143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47669" y="7150105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15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086230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858962" y="-1687512"/>
            <a:ext cx="12255501" cy="9048756"/>
            <a:chOff x="-1858963" y="-1687513"/>
            <a:chExt cx="12255501" cy="9048756"/>
          </a:xfrm>
        </p:grpSpPr>
        <p:sp>
          <p:nvSpPr>
            <p:cNvPr id="35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 smtClean="0">
                  <a:solidFill>
                    <a:srgbClr val="FFFFFF"/>
                  </a:solidFill>
                  <a:latin typeface="Calibri" charset="0"/>
                </a:rPr>
                <a:t>Offline Board Meetings</a:t>
              </a:r>
              <a:endParaRPr lang="en-US" sz="2900" dirty="0">
                <a:solidFill>
                  <a:srgbClr val="FFFFFF"/>
                </a:solidFill>
                <a:latin typeface="Calibri" charset="0"/>
              </a:endParaRPr>
            </a:p>
          </p:txBody>
        </p:sp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097434" y="1954009"/>
            <a:ext cx="7759093" cy="4778156"/>
            <a:chOff x="1188720" y="619344"/>
            <a:chExt cx="7759093" cy="4778156"/>
          </a:xfrm>
        </p:grpSpPr>
        <p:cxnSp>
          <p:nvCxnSpPr>
            <p:cNvPr id="142" name="Straight Connector 141"/>
            <p:cNvCxnSpPr/>
            <p:nvPr>
              <p:custDataLst>
                <p:tags r:id="rId1"/>
              </p:custDataLst>
            </p:nvPr>
          </p:nvCxnSpPr>
          <p:spPr bwMode="auto">
            <a:xfrm>
              <a:off x="1382172" y="4276548"/>
              <a:ext cx="0" cy="86695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72B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3" name="Straight Connector 142"/>
            <p:cNvCxnSpPr/>
            <p:nvPr>
              <p:custDataLst>
                <p:tags r:id="rId2"/>
              </p:custDataLst>
            </p:nvPr>
          </p:nvCxnSpPr>
          <p:spPr bwMode="auto">
            <a:xfrm>
              <a:off x="1653221" y="694149"/>
              <a:ext cx="0" cy="4449351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4" name="Straight Connector 143"/>
            <p:cNvCxnSpPr/>
            <p:nvPr>
              <p:custDataLst>
                <p:tags r:id="rId3"/>
              </p:custDataLst>
            </p:nvPr>
          </p:nvCxnSpPr>
          <p:spPr bwMode="auto">
            <a:xfrm>
              <a:off x="1992033" y="1254906"/>
              <a:ext cx="0" cy="388859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C0504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5" name="Straight Connector 144"/>
            <p:cNvCxnSpPr/>
            <p:nvPr>
              <p:custDataLst>
                <p:tags r:id="rId4"/>
              </p:custDataLst>
            </p:nvPr>
          </p:nvCxnSpPr>
          <p:spPr bwMode="auto">
            <a:xfrm>
              <a:off x="2330845" y="1815663"/>
              <a:ext cx="0" cy="3327837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9BBB5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6" name="Straight Connector 145"/>
            <p:cNvCxnSpPr/>
            <p:nvPr>
              <p:custDataLst>
                <p:tags r:id="rId5"/>
              </p:custDataLst>
            </p:nvPr>
          </p:nvCxnSpPr>
          <p:spPr bwMode="auto">
            <a:xfrm>
              <a:off x="2398608" y="2376420"/>
              <a:ext cx="0" cy="276708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8064A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7" name="Straight Connector 146"/>
            <p:cNvCxnSpPr/>
            <p:nvPr>
              <p:custDataLst>
                <p:tags r:id="rId6"/>
              </p:custDataLst>
            </p:nvPr>
          </p:nvCxnSpPr>
          <p:spPr bwMode="auto">
            <a:xfrm>
              <a:off x="2466370" y="2937177"/>
              <a:ext cx="0" cy="2206323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1F497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8" name="Straight Connector 147"/>
            <p:cNvCxnSpPr/>
            <p:nvPr>
              <p:custDataLst>
                <p:tags r:id="rId7"/>
              </p:custDataLst>
            </p:nvPr>
          </p:nvCxnSpPr>
          <p:spPr bwMode="auto">
            <a:xfrm>
              <a:off x="2534133" y="3497934"/>
              <a:ext cx="0" cy="164556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9" name="Straight Connector 148"/>
            <p:cNvCxnSpPr/>
            <p:nvPr>
              <p:custDataLst>
                <p:tags r:id="rId8"/>
              </p:custDataLst>
            </p:nvPr>
          </p:nvCxnSpPr>
          <p:spPr bwMode="auto">
            <a:xfrm>
              <a:off x="2601895" y="4058691"/>
              <a:ext cx="0" cy="1084809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50" name="Straight Connector 149"/>
            <p:cNvCxnSpPr/>
            <p:nvPr>
              <p:custDataLst>
                <p:tags r:id="rId9"/>
              </p:custDataLst>
            </p:nvPr>
          </p:nvCxnSpPr>
          <p:spPr bwMode="auto">
            <a:xfrm>
              <a:off x="2669657" y="4619448"/>
              <a:ext cx="0" cy="52405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4F81B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1" name="Rounded Rectangle 150"/>
            <p:cNvSpPr/>
            <p:nvPr>
              <p:custDataLst>
                <p:tags r:id="rId10"/>
              </p:custDataLst>
            </p:nvPr>
          </p:nvSpPr>
          <p:spPr bwMode="auto">
            <a:xfrm>
              <a:off x="1188720" y="5143500"/>
              <a:ext cx="6766560" cy="254000"/>
            </a:xfrm>
            <a:prstGeom prst="roundRect">
              <a:avLst/>
            </a:prstGeom>
            <a:solidFill>
              <a:srgbClr val="1F497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52" name="TextBox 151"/>
            <p:cNvSpPr txBox="1"/>
            <p:nvPr>
              <p:custDataLst>
                <p:tags r:id="rId11"/>
              </p:custDataLst>
            </p:nvPr>
          </p:nvSpPr>
          <p:spPr>
            <a:xfrm>
              <a:off x="1188720" y="4889500"/>
              <a:ext cx="498855" cy="276999"/>
            </a:xfrm>
            <a:prstGeom prst="rect">
              <a:avLst/>
            </a:prstGeom>
            <a:noFill/>
          </p:spPr>
          <p:txBody>
            <a:bodyPr vert="horz" wrap="none" rtlCol="0" anchor="b" anchorCtr="0">
              <a:spAutoFit/>
            </a:bodyPr>
            <a:lstStyle/>
            <a:p>
              <a:r>
                <a:rPr lang="en-US" sz="1200" smtClean="0">
                  <a:solidFill>
                    <a:schemeClr val="tx2"/>
                  </a:solidFill>
                  <a:latin typeface="Calibri"/>
                </a:rPr>
                <a:t>2014</a:t>
              </a:r>
              <a:endParaRPr lang="en-US" sz="1200">
                <a:solidFill>
                  <a:schemeClr val="tx2"/>
                </a:solidFill>
                <a:latin typeface="Calibri"/>
              </a:endParaRPr>
            </a:p>
          </p:txBody>
        </p:sp>
        <p:sp>
          <p:nvSpPr>
            <p:cNvPr id="153" name="TextBox 152"/>
            <p:cNvSpPr txBox="1"/>
            <p:nvPr>
              <p:custDataLst>
                <p:tags r:id="rId12"/>
              </p:custDataLst>
            </p:nvPr>
          </p:nvSpPr>
          <p:spPr>
            <a:xfrm>
              <a:off x="1188720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200" b="1" smtClean="0">
                  <a:solidFill>
                    <a:schemeClr val="accent3"/>
                  </a:solidFill>
                  <a:latin typeface="Calibri"/>
                </a:rPr>
                <a:t>Jan</a:t>
              </a:r>
              <a:endParaRPr lang="en-US" sz="1200" b="1">
                <a:solidFill>
                  <a:schemeClr val="accent3"/>
                </a:solidFill>
                <a:latin typeface="Calibri"/>
              </a:endParaRPr>
            </a:p>
          </p:txBody>
        </p:sp>
        <p:sp>
          <p:nvSpPr>
            <p:cNvPr id="154" name="TextBox 153"/>
            <p:cNvSpPr txBox="1"/>
            <p:nvPr>
              <p:custDataLst>
                <p:tags r:id="rId13"/>
              </p:custDataLst>
            </p:nvPr>
          </p:nvSpPr>
          <p:spPr>
            <a:xfrm>
              <a:off x="2059951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200" b="1" smtClean="0">
                  <a:solidFill>
                    <a:schemeClr val="accent3"/>
                  </a:solidFill>
                  <a:latin typeface="Calibri"/>
                </a:rPr>
                <a:t>Apr</a:t>
              </a:r>
              <a:endParaRPr lang="en-US" sz="1200" b="1">
                <a:solidFill>
                  <a:schemeClr val="accent3"/>
                </a:solidFill>
                <a:latin typeface="Calibri"/>
              </a:endParaRPr>
            </a:p>
          </p:txBody>
        </p:sp>
        <p:sp>
          <p:nvSpPr>
            <p:cNvPr id="155" name="TextBox 154"/>
            <p:cNvSpPr txBox="1"/>
            <p:nvPr>
              <p:custDataLst>
                <p:tags r:id="rId14"/>
              </p:custDataLst>
            </p:nvPr>
          </p:nvSpPr>
          <p:spPr>
            <a:xfrm>
              <a:off x="2940862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200" b="1" smtClean="0">
                  <a:solidFill>
                    <a:schemeClr val="accent3"/>
                  </a:solidFill>
                  <a:latin typeface="Calibri"/>
                </a:rPr>
                <a:t>Jul</a:t>
              </a:r>
              <a:endParaRPr lang="en-US" sz="1200" b="1">
                <a:solidFill>
                  <a:schemeClr val="accent3"/>
                </a:solidFill>
                <a:latin typeface="Calibri"/>
              </a:endParaRPr>
            </a:p>
          </p:txBody>
        </p:sp>
        <p:sp>
          <p:nvSpPr>
            <p:cNvPr id="156" name="TextBox 155"/>
            <p:cNvSpPr txBox="1"/>
            <p:nvPr>
              <p:custDataLst>
                <p:tags r:id="rId15"/>
              </p:custDataLst>
            </p:nvPr>
          </p:nvSpPr>
          <p:spPr>
            <a:xfrm>
              <a:off x="3831454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200" b="1" smtClean="0">
                  <a:solidFill>
                    <a:schemeClr val="accent3"/>
                  </a:solidFill>
                  <a:latin typeface="Calibri"/>
                </a:rPr>
                <a:t>Oct</a:t>
              </a:r>
              <a:endParaRPr lang="en-US" sz="1200" b="1">
                <a:solidFill>
                  <a:schemeClr val="accent3"/>
                </a:solidFill>
                <a:latin typeface="Calibri"/>
              </a:endParaRPr>
            </a:p>
          </p:txBody>
        </p:sp>
        <p:sp>
          <p:nvSpPr>
            <p:cNvPr id="157" name="TextBox 156"/>
            <p:cNvSpPr txBox="1"/>
            <p:nvPr>
              <p:custDataLst>
                <p:tags r:id="rId16"/>
              </p:custDataLst>
            </p:nvPr>
          </p:nvSpPr>
          <p:spPr>
            <a:xfrm>
              <a:off x="4722046" y="4889500"/>
              <a:ext cx="498855" cy="276999"/>
            </a:xfrm>
            <a:prstGeom prst="rect">
              <a:avLst/>
            </a:prstGeom>
            <a:noFill/>
          </p:spPr>
          <p:txBody>
            <a:bodyPr vert="horz" wrap="none" rtlCol="0" anchor="b" anchorCtr="0">
              <a:spAutoFit/>
            </a:bodyPr>
            <a:lstStyle/>
            <a:p>
              <a:r>
                <a:rPr lang="en-US" sz="1200" smtClean="0">
                  <a:solidFill>
                    <a:schemeClr val="tx2"/>
                  </a:solidFill>
                  <a:latin typeface="Calibri"/>
                </a:rPr>
                <a:t>2015</a:t>
              </a:r>
              <a:endParaRPr lang="en-US" sz="1200">
                <a:solidFill>
                  <a:schemeClr val="tx2"/>
                </a:solidFill>
                <a:latin typeface="Calibri"/>
              </a:endParaRPr>
            </a:p>
          </p:txBody>
        </p:sp>
        <p:sp>
          <p:nvSpPr>
            <p:cNvPr id="158" name="TextBox 157"/>
            <p:cNvSpPr txBox="1"/>
            <p:nvPr>
              <p:custDataLst>
                <p:tags r:id="rId17"/>
              </p:custDataLst>
            </p:nvPr>
          </p:nvSpPr>
          <p:spPr>
            <a:xfrm>
              <a:off x="4722046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200" b="1" smtClean="0">
                  <a:solidFill>
                    <a:schemeClr val="accent3"/>
                  </a:solidFill>
                  <a:latin typeface="Calibri"/>
                </a:rPr>
                <a:t>Jan</a:t>
              </a:r>
              <a:endParaRPr lang="en-US" sz="1200" b="1">
                <a:solidFill>
                  <a:schemeClr val="accent3"/>
                </a:solidFill>
                <a:latin typeface="Calibri"/>
              </a:endParaRPr>
            </a:p>
          </p:txBody>
        </p:sp>
        <p:sp>
          <p:nvSpPr>
            <p:cNvPr id="159" name="TextBox 158"/>
            <p:cNvSpPr txBox="1"/>
            <p:nvPr>
              <p:custDataLst>
                <p:tags r:id="rId18"/>
              </p:custDataLst>
            </p:nvPr>
          </p:nvSpPr>
          <p:spPr>
            <a:xfrm>
              <a:off x="5593277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200" b="1" smtClean="0">
                  <a:solidFill>
                    <a:schemeClr val="accent3"/>
                  </a:solidFill>
                  <a:latin typeface="Calibri"/>
                </a:rPr>
                <a:t>Apr</a:t>
              </a:r>
              <a:endParaRPr lang="en-US" sz="1200" b="1">
                <a:solidFill>
                  <a:schemeClr val="accent3"/>
                </a:solidFill>
                <a:latin typeface="Calibri"/>
              </a:endParaRPr>
            </a:p>
          </p:txBody>
        </p:sp>
        <p:sp>
          <p:nvSpPr>
            <p:cNvPr id="160" name="TextBox 159"/>
            <p:cNvSpPr txBox="1"/>
            <p:nvPr>
              <p:custDataLst>
                <p:tags r:id="rId19"/>
              </p:custDataLst>
            </p:nvPr>
          </p:nvSpPr>
          <p:spPr>
            <a:xfrm>
              <a:off x="6474188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200" b="1" smtClean="0">
                  <a:solidFill>
                    <a:schemeClr val="accent3"/>
                  </a:solidFill>
                  <a:latin typeface="Calibri"/>
                </a:rPr>
                <a:t>Jul</a:t>
              </a:r>
              <a:endParaRPr lang="en-US" sz="1200" b="1">
                <a:solidFill>
                  <a:schemeClr val="accent3"/>
                </a:solidFill>
                <a:latin typeface="Calibri"/>
              </a:endParaRPr>
            </a:p>
          </p:txBody>
        </p:sp>
        <p:sp>
          <p:nvSpPr>
            <p:cNvPr id="161" name="TextBox 160"/>
            <p:cNvSpPr txBox="1"/>
            <p:nvPr>
              <p:custDataLst>
                <p:tags r:id="rId20"/>
              </p:custDataLst>
            </p:nvPr>
          </p:nvSpPr>
          <p:spPr>
            <a:xfrm>
              <a:off x="7364780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200" b="1" smtClean="0">
                  <a:solidFill>
                    <a:schemeClr val="accent3"/>
                  </a:solidFill>
                  <a:latin typeface="Calibri"/>
                </a:rPr>
                <a:t>Oct</a:t>
              </a:r>
              <a:endParaRPr lang="en-US" sz="1200" b="1">
                <a:solidFill>
                  <a:schemeClr val="accent3"/>
                </a:solidFill>
                <a:latin typeface="Calibri"/>
              </a:endParaRPr>
            </a:p>
          </p:txBody>
        </p:sp>
        <p:sp>
          <p:nvSpPr>
            <p:cNvPr id="162" name="TextBox 161"/>
            <p:cNvSpPr txBox="1"/>
            <p:nvPr>
              <p:custDataLst>
                <p:tags r:id="rId21"/>
              </p:custDataLst>
            </p:nvPr>
          </p:nvSpPr>
          <p:spPr>
            <a:xfrm>
              <a:off x="7955280" y="5143500"/>
              <a:ext cx="724557" cy="254000"/>
            </a:xfrm>
            <a:prstGeom prst="rect">
              <a:avLst/>
            </a:prstGeom>
            <a:noFill/>
          </p:spPr>
          <p:txBody>
            <a:bodyPr vert="horz" wrap="none" lIns="127000" tIns="0" rIns="127000" bIns="0" rtlCol="0" anchor="ctr">
              <a:spAutoFit/>
            </a:bodyPr>
            <a:lstStyle/>
            <a:p>
              <a:pPr algn="ctr"/>
              <a:r>
                <a:rPr lang="en-US" sz="1800" b="1" smtClean="0">
                  <a:solidFill>
                    <a:srgbClr val="FF4500"/>
                  </a:solidFill>
                  <a:latin typeface="Calibri"/>
                </a:rPr>
                <a:t>2015</a:t>
              </a:r>
              <a:endParaRPr lang="en-US" sz="1800" b="1">
                <a:solidFill>
                  <a:srgbClr val="FF4500"/>
                </a:solidFill>
                <a:latin typeface="Calibri"/>
              </a:endParaRPr>
            </a:p>
          </p:txBody>
        </p:sp>
        <p:sp>
          <p:nvSpPr>
            <p:cNvPr id="163" name="Rounded Rectangle 162"/>
            <p:cNvSpPr/>
            <p:nvPr>
              <p:custDataLst>
                <p:tags r:id="rId22"/>
              </p:custDataLst>
            </p:nvPr>
          </p:nvSpPr>
          <p:spPr bwMode="auto">
            <a:xfrm>
              <a:off x="1188720" y="5143500"/>
              <a:ext cx="6698797" cy="254000"/>
            </a:xfrm>
            <a:prstGeom prst="roundRect">
              <a:avLst/>
            </a:prstGeom>
            <a:solidFill>
              <a:srgbClr val="FF000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64" name="Flowchart: Merge 406"/>
            <p:cNvSpPr/>
            <p:nvPr>
              <p:custDataLst>
                <p:tags r:id="rId23"/>
              </p:custDataLst>
            </p:nvPr>
          </p:nvSpPr>
          <p:spPr bwMode="auto">
            <a:xfrm rot="16200000">
              <a:off x="7912763" y="4619448"/>
              <a:ext cx="165100" cy="165100"/>
            </a:xfrm>
            <a:prstGeom prst="flowChartMerge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65" name="TextBox 164"/>
            <p:cNvSpPr txBox="1"/>
            <p:nvPr>
              <p:custDataLst>
                <p:tags r:id="rId24"/>
              </p:custDataLst>
            </p:nvPr>
          </p:nvSpPr>
          <p:spPr>
            <a:xfrm>
              <a:off x="8141363" y="4544643"/>
              <a:ext cx="806450" cy="13542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smtClean="0">
                  <a:solidFill>
                    <a:schemeClr val="accent4"/>
                  </a:solidFill>
                  <a:latin typeface="Calibri"/>
                </a:rPr>
                <a:t>Offline Board</a:t>
              </a:r>
              <a:endParaRPr lang="en-US" sz="11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166" name="TextBox 165"/>
            <p:cNvSpPr txBox="1"/>
            <p:nvPr>
              <p:custDataLst>
                <p:tags r:id="rId25"/>
              </p:custDataLst>
            </p:nvPr>
          </p:nvSpPr>
          <p:spPr>
            <a:xfrm>
              <a:off x="8141363" y="4705465"/>
              <a:ext cx="625171" cy="153888"/>
            </a:xfrm>
            <a:prstGeom prst="rect">
              <a:avLst/>
            </a:prstGeom>
            <a:noFill/>
          </p:spPr>
          <p:txBody>
            <a:bodyPr vert="horz" wrap="none" lIns="0" tIns="0" rIns="0" bIns="0" rtlCol="0" anchorCtr="0">
              <a:spAutoFit/>
            </a:bodyPr>
            <a:lstStyle/>
            <a:p>
              <a:r>
                <a:rPr lang="en-US" sz="1000" smtClean="0">
                  <a:solidFill>
                    <a:srgbClr val="1F497E"/>
                  </a:solidFill>
                  <a:latin typeface="Calibri"/>
                </a:rPr>
                <a:t>11/23/2015</a:t>
              </a:r>
              <a:endParaRPr lang="en-US" sz="1000">
                <a:solidFill>
                  <a:srgbClr val="1F497E"/>
                </a:solidFill>
                <a:latin typeface="Calibri"/>
              </a:endParaRPr>
            </a:p>
          </p:txBody>
        </p:sp>
        <p:sp>
          <p:nvSpPr>
            <p:cNvPr id="167" name="Flowchart: Merge 416"/>
            <p:cNvSpPr/>
            <p:nvPr>
              <p:custDataLst>
                <p:tags r:id="rId26"/>
              </p:custDataLst>
            </p:nvPr>
          </p:nvSpPr>
          <p:spPr bwMode="auto">
            <a:xfrm rot="16200000">
              <a:off x="2695057" y="4619448"/>
              <a:ext cx="165100" cy="165100"/>
            </a:xfrm>
            <a:prstGeom prst="flowChartMerg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68" name="TextBox 167"/>
            <p:cNvSpPr txBox="1"/>
            <p:nvPr>
              <p:custDataLst>
                <p:tags r:id="rId27"/>
              </p:custDataLst>
            </p:nvPr>
          </p:nvSpPr>
          <p:spPr>
            <a:xfrm>
              <a:off x="2923657" y="4544643"/>
              <a:ext cx="374650" cy="13542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smtClean="0">
                  <a:solidFill>
                    <a:schemeClr val="accent4"/>
                  </a:solidFill>
                  <a:latin typeface="Calibri"/>
                </a:rPr>
                <a:t>.........</a:t>
              </a:r>
              <a:endParaRPr lang="en-US" sz="11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169" name="TextBox 168"/>
            <p:cNvSpPr txBox="1"/>
            <p:nvPr>
              <p:custDataLst>
                <p:tags r:id="rId28"/>
              </p:custDataLst>
            </p:nvPr>
          </p:nvSpPr>
          <p:spPr>
            <a:xfrm>
              <a:off x="2923657" y="4705465"/>
              <a:ext cx="493725" cy="153888"/>
            </a:xfrm>
            <a:prstGeom prst="rect">
              <a:avLst/>
            </a:prstGeom>
            <a:noFill/>
          </p:spPr>
          <p:txBody>
            <a:bodyPr vert="horz" wrap="none" lIns="0" tIns="0" rIns="0" bIns="0" rtlCol="0" anchorCtr="0">
              <a:spAutoFit/>
            </a:bodyPr>
            <a:lstStyle/>
            <a:p>
              <a:r>
                <a:rPr lang="en-US" sz="1000" smtClean="0">
                  <a:solidFill>
                    <a:srgbClr val="1F497E"/>
                  </a:solidFill>
                  <a:latin typeface="Calibri"/>
                </a:rPr>
                <a:t>6/2/2014</a:t>
              </a:r>
              <a:endParaRPr lang="en-US" sz="1000">
                <a:solidFill>
                  <a:srgbClr val="1F497E"/>
                </a:solidFill>
                <a:latin typeface="Calibri"/>
              </a:endParaRPr>
            </a:p>
          </p:txBody>
        </p:sp>
        <p:sp>
          <p:nvSpPr>
            <p:cNvPr id="170" name="Flowchart: Merge 427"/>
            <p:cNvSpPr/>
            <p:nvPr>
              <p:custDataLst>
                <p:tags r:id="rId29"/>
              </p:custDataLst>
            </p:nvPr>
          </p:nvSpPr>
          <p:spPr bwMode="auto">
            <a:xfrm rot="16200000">
              <a:off x="2627295" y="4058691"/>
              <a:ext cx="165100" cy="165100"/>
            </a:xfrm>
            <a:prstGeom prst="flowChartMerg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71" name="TextBox 170"/>
            <p:cNvSpPr txBox="1"/>
            <p:nvPr>
              <p:custDataLst>
                <p:tags r:id="rId30"/>
              </p:custDataLst>
            </p:nvPr>
          </p:nvSpPr>
          <p:spPr>
            <a:xfrm>
              <a:off x="2855895" y="3983886"/>
              <a:ext cx="806450" cy="13542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smtClean="0">
                  <a:solidFill>
                    <a:schemeClr val="accent4"/>
                  </a:solidFill>
                  <a:latin typeface="Calibri"/>
                </a:rPr>
                <a:t>Offline Board</a:t>
              </a:r>
              <a:endParaRPr lang="en-US" sz="11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172" name="TextBox 171"/>
            <p:cNvSpPr txBox="1"/>
            <p:nvPr>
              <p:custDataLst>
                <p:tags r:id="rId31"/>
              </p:custDataLst>
            </p:nvPr>
          </p:nvSpPr>
          <p:spPr>
            <a:xfrm>
              <a:off x="2855895" y="4144708"/>
              <a:ext cx="559449" cy="153888"/>
            </a:xfrm>
            <a:prstGeom prst="rect">
              <a:avLst/>
            </a:prstGeom>
            <a:noFill/>
          </p:spPr>
          <p:txBody>
            <a:bodyPr vert="horz" wrap="none" lIns="0" tIns="0" rIns="0" bIns="0" rtlCol="0" anchorCtr="0">
              <a:spAutoFit/>
            </a:bodyPr>
            <a:lstStyle/>
            <a:p>
              <a:r>
                <a:rPr lang="en-US" sz="1000" smtClean="0">
                  <a:solidFill>
                    <a:srgbClr val="1F497E"/>
                  </a:solidFill>
                  <a:latin typeface="Calibri"/>
                </a:rPr>
                <a:t>5/26/2014</a:t>
              </a:r>
              <a:endParaRPr lang="en-US" sz="1000">
                <a:solidFill>
                  <a:srgbClr val="1F497E"/>
                </a:solidFill>
                <a:latin typeface="Calibri"/>
              </a:endParaRPr>
            </a:p>
          </p:txBody>
        </p:sp>
        <p:sp>
          <p:nvSpPr>
            <p:cNvPr id="173" name="Flowchart: Merge 438"/>
            <p:cNvSpPr/>
            <p:nvPr>
              <p:custDataLst>
                <p:tags r:id="rId32"/>
              </p:custDataLst>
            </p:nvPr>
          </p:nvSpPr>
          <p:spPr bwMode="auto">
            <a:xfrm rot="16200000">
              <a:off x="2559533" y="3497934"/>
              <a:ext cx="165100" cy="165100"/>
            </a:xfrm>
            <a:prstGeom prst="flowChartMerg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74" name="TextBox 173"/>
            <p:cNvSpPr txBox="1"/>
            <p:nvPr>
              <p:custDataLst>
                <p:tags r:id="rId33"/>
              </p:custDataLst>
            </p:nvPr>
          </p:nvSpPr>
          <p:spPr>
            <a:xfrm>
              <a:off x="2788133" y="3423129"/>
              <a:ext cx="806450" cy="13542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smtClean="0">
                  <a:solidFill>
                    <a:schemeClr val="accent4"/>
                  </a:solidFill>
                  <a:latin typeface="Calibri"/>
                </a:rPr>
                <a:t>Offline Board</a:t>
              </a:r>
              <a:endParaRPr lang="en-US" sz="11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175" name="TextBox 174"/>
            <p:cNvSpPr txBox="1"/>
            <p:nvPr>
              <p:custDataLst>
                <p:tags r:id="rId34"/>
              </p:custDataLst>
            </p:nvPr>
          </p:nvSpPr>
          <p:spPr>
            <a:xfrm>
              <a:off x="2788133" y="3583951"/>
              <a:ext cx="559449" cy="153888"/>
            </a:xfrm>
            <a:prstGeom prst="rect">
              <a:avLst/>
            </a:prstGeom>
            <a:noFill/>
          </p:spPr>
          <p:txBody>
            <a:bodyPr vert="horz" wrap="none" lIns="0" tIns="0" rIns="0" bIns="0" rtlCol="0" anchorCtr="0">
              <a:spAutoFit/>
            </a:bodyPr>
            <a:lstStyle/>
            <a:p>
              <a:r>
                <a:rPr lang="en-US" sz="1000" smtClean="0">
                  <a:solidFill>
                    <a:srgbClr val="1F497E"/>
                  </a:solidFill>
                  <a:latin typeface="Calibri"/>
                </a:rPr>
                <a:t>5/19/2014</a:t>
              </a:r>
              <a:endParaRPr lang="en-US" sz="1000">
                <a:solidFill>
                  <a:srgbClr val="1F497E"/>
                </a:solidFill>
                <a:latin typeface="Calibri"/>
              </a:endParaRPr>
            </a:p>
          </p:txBody>
        </p:sp>
        <p:sp>
          <p:nvSpPr>
            <p:cNvPr id="176" name="Flowchart: Merge 449"/>
            <p:cNvSpPr/>
            <p:nvPr>
              <p:custDataLst>
                <p:tags r:id="rId35"/>
              </p:custDataLst>
            </p:nvPr>
          </p:nvSpPr>
          <p:spPr bwMode="auto">
            <a:xfrm rot="16200000">
              <a:off x="2491770" y="2937177"/>
              <a:ext cx="165100" cy="165100"/>
            </a:xfrm>
            <a:prstGeom prst="flowChartMerge">
              <a:avLst/>
            </a:prstGeom>
            <a:solidFill>
              <a:srgbClr val="1F497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77" name="TextBox 176"/>
            <p:cNvSpPr txBox="1"/>
            <p:nvPr>
              <p:custDataLst>
                <p:tags r:id="rId36"/>
              </p:custDataLst>
            </p:nvPr>
          </p:nvSpPr>
          <p:spPr>
            <a:xfrm>
              <a:off x="2720370" y="2862372"/>
              <a:ext cx="806450" cy="13542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smtClean="0">
                  <a:solidFill>
                    <a:schemeClr val="accent4"/>
                  </a:solidFill>
                  <a:latin typeface="Calibri"/>
                </a:rPr>
                <a:t>Offline Board</a:t>
              </a:r>
              <a:endParaRPr lang="en-US" sz="11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178" name="TextBox 177"/>
            <p:cNvSpPr txBox="1"/>
            <p:nvPr>
              <p:custDataLst>
                <p:tags r:id="rId37"/>
              </p:custDataLst>
            </p:nvPr>
          </p:nvSpPr>
          <p:spPr>
            <a:xfrm>
              <a:off x="2720370" y="3023194"/>
              <a:ext cx="559449" cy="153888"/>
            </a:xfrm>
            <a:prstGeom prst="rect">
              <a:avLst/>
            </a:prstGeom>
            <a:noFill/>
          </p:spPr>
          <p:txBody>
            <a:bodyPr vert="horz" wrap="none" lIns="0" tIns="0" rIns="0" bIns="0" rtlCol="0" anchorCtr="0">
              <a:spAutoFit/>
            </a:bodyPr>
            <a:lstStyle/>
            <a:p>
              <a:r>
                <a:rPr lang="en-US" sz="1000" smtClean="0">
                  <a:solidFill>
                    <a:srgbClr val="1F497E"/>
                  </a:solidFill>
                  <a:latin typeface="Calibri"/>
                </a:rPr>
                <a:t>5/12/2014</a:t>
              </a:r>
              <a:endParaRPr lang="en-US" sz="1000">
                <a:solidFill>
                  <a:srgbClr val="1F497E"/>
                </a:solidFill>
                <a:latin typeface="Calibri"/>
              </a:endParaRPr>
            </a:p>
          </p:txBody>
        </p:sp>
        <p:sp>
          <p:nvSpPr>
            <p:cNvPr id="179" name="Flowchart: Merge 460"/>
            <p:cNvSpPr/>
            <p:nvPr>
              <p:custDataLst>
                <p:tags r:id="rId38"/>
              </p:custDataLst>
            </p:nvPr>
          </p:nvSpPr>
          <p:spPr bwMode="auto">
            <a:xfrm rot="16200000">
              <a:off x="2424008" y="2376420"/>
              <a:ext cx="165100" cy="165100"/>
            </a:xfrm>
            <a:prstGeom prst="flowChartMerge">
              <a:avLst/>
            </a:prstGeom>
            <a:solidFill>
              <a:srgbClr val="8064A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80" name="TextBox 179"/>
            <p:cNvSpPr txBox="1"/>
            <p:nvPr>
              <p:custDataLst>
                <p:tags r:id="rId39"/>
              </p:custDataLst>
            </p:nvPr>
          </p:nvSpPr>
          <p:spPr>
            <a:xfrm>
              <a:off x="2652608" y="2301615"/>
              <a:ext cx="806450" cy="13542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smtClean="0">
                  <a:solidFill>
                    <a:schemeClr val="accent4"/>
                  </a:solidFill>
                  <a:latin typeface="Calibri"/>
                </a:rPr>
                <a:t>Offline Board</a:t>
              </a:r>
              <a:endParaRPr lang="en-US" sz="11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181" name="TextBox 180"/>
            <p:cNvSpPr txBox="1"/>
            <p:nvPr>
              <p:custDataLst>
                <p:tags r:id="rId40"/>
              </p:custDataLst>
            </p:nvPr>
          </p:nvSpPr>
          <p:spPr>
            <a:xfrm>
              <a:off x="2652608" y="2462437"/>
              <a:ext cx="493725" cy="153888"/>
            </a:xfrm>
            <a:prstGeom prst="rect">
              <a:avLst/>
            </a:prstGeom>
            <a:noFill/>
          </p:spPr>
          <p:txBody>
            <a:bodyPr vert="horz" wrap="none" lIns="0" tIns="0" rIns="0" bIns="0" rtlCol="0" anchorCtr="0">
              <a:spAutoFit/>
            </a:bodyPr>
            <a:lstStyle/>
            <a:p>
              <a:r>
                <a:rPr lang="en-US" sz="1000" smtClean="0">
                  <a:solidFill>
                    <a:srgbClr val="1F497E"/>
                  </a:solidFill>
                  <a:latin typeface="Calibri"/>
                </a:rPr>
                <a:t>5/5/2014</a:t>
              </a:r>
              <a:endParaRPr lang="en-US" sz="1000">
                <a:solidFill>
                  <a:srgbClr val="1F497E"/>
                </a:solidFill>
                <a:latin typeface="Calibri"/>
              </a:endParaRPr>
            </a:p>
          </p:txBody>
        </p:sp>
        <p:sp>
          <p:nvSpPr>
            <p:cNvPr id="182" name="Flowchart: Merge 471"/>
            <p:cNvSpPr/>
            <p:nvPr>
              <p:custDataLst>
                <p:tags r:id="rId41"/>
              </p:custDataLst>
            </p:nvPr>
          </p:nvSpPr>
          <p:spPr bwMode="auto">
            <a:xfrm rot="16200000">
              <a:off x="2356245" y="1815663"/>
              <a:ext cx="165100" cy="165100"/>
            </a:xfrm>
            <a:prstGeom prst="flowChartMerge">
              <a:avLst/>
            </a:prstGeom>
            <a:solidFill>
              <a:srgbClr val="9BBB5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83" name="TextBox 182"/>
            <p:cNvSpPr txBox="1"/>
            <p:nvPr>
              <p:custDataLst>
                <p:tags r:id="rId42"/>
              </p:custDataLst>
            </p:nvPr>
          </p:nvSpPr>
          <p:spPr>
            <a:xfrm>
              <a:off x="2584845" y="1740858"/>
              <a:ext cx="806450" cy="13542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smtClean="0">
                  <a:solidFill>
                    <a:schemeClr val="accent4"/>
                  </a:solidFill>
                  <a:latin typeface="Calibri"/>
                </a:rPr>
                <a:t>Offline Board</a:t>
              </a:r>
              <a:endParaRPr lang="en-US" sz="11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184" name="TextBox 183"/>
            <p:cNvSpPr txBox="1"/>
            <p:nvPr>
              <p:custDataLst>
                <p:tags r:id="rId43"/>
              </p:custDataLst>
            </p:nvPr>
          </p:nvSpPr>
          <p:spPr>
            <a:xfrm>
              <a:off x="2584845" y="1901680"/>
              <a:ext cx="559449" cy="153888"/>
            </a:xfrm>
            <a:prstGeom prst="rect">
              <a:avLst/>
            </a:prstGeom>
            <a:noFill/>
          </p:spPr>
          <p:txBody>
            <a:bodyPr vert="horz" wrap="none" lIns="0" tIns="0" rIns="0" bIns="0" rtlCol="0" anchorCtr="0">
              <a:spAutoFit/>
            </a:bodyPr>
            <a:lstStyle/>
            <a:p>
              <a:r>
                <a:rPr lang="en-US" sz="1000" smtClean="0">
                  <a:solidFill>
                    <a:srgbClr val="1F497E"/>
                  </a:solidFill>
                  <a:latin typeface="Calibri"/>
                </a:rPr>
                <a:t>4/28/2014</a:t>
              </a:r>
              <a:endParaRPr lang="en-US" sz="1000">
                <a:solidFill>
                  <a:srgbClr val="1F497E"/>
                </a:solidFill>
                <a:latin typeface="Calibri"/>
              </a:endParaRPr>
            </a:p>
          </p:txBody>
        </p:sp>
        <p:sp>
          <p:nvSpPr>
            <p:cNvPr id="185" name="Flowchart: Merge 482"/>
            <p:cNvSpPr/>
            <p:nvPr>
              <p:custDataLst>
                <p:tags r:id="rId44"/>
              </p:custDataLst>
            </p:nvPr>
          </p:nvSpPr>
          <p:spPr bwMode="auto">
            <a:xfrm rot="16200000">
              <a:off x="2017433" y="1254906"/>
              <a:ext cx="165100" cy="165100"/>
            </a:xfrm>
            <a:prstGeom prst="flowChartMerge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86" name="TextBox 185"/>
            <p:cNvSpPr txBox="1"/>
            <p:nvPr>
              <p:custDataLst>
                <p:tags r:id="rId45"/>
              </p:custDataLst>
            </p:nvPr>
          </p:nvSpPr>
          <p:spPr>
            <a:xfrm>
              <a:off x="2246033" y="1180101"/>
              <a:ext cx="806450" cy="13542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smtClean="0">
                  <a:solidFill>
                    <a:schemeClr val="accent4"/>
                  </a:solidFill>
                  <a:latin typeface="Calibri"/>
                </a:rPr>
                <a:t>Offline Board</a:t>
              </a:r>
              <a:endParaRPr lang="en-US" sz="11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187" name="TextBox 186"/>
            <p:cNvSpPr txBox="1"/>
            <p:nvPr>
              <p:custDataLst>
                <p:tags r:id="rId46"/>
              </p:custDataLst>
            </p:nvPr>
          </p:nvSpPr>
          <p:spPr>
            <a:xfrm>
              <a:off x="2246033" y="1340923"/>
              <a:ext cx="559449" cy="153888"/>
            </a:xfrm>
            <a:prstGeom prst="rect">
              <a:avLst/>
            </a:prstGeom>
            <a:noFill/>
          </p:spPr>
          <p:txBody>
            <a:bodyPr vert="horz" wrap="none" lIns="0" tIns="0" rIns="0" bIns="0" rtlCol="0" anchorCtr="0">
              <a:spAutoFit/>
            </a:bodyPr>
            <a:lstStyle/>
            <a:p>
              <a:r>
                <a:rPr lang="en-US" sz="1000" smtClean="0">
                  <a:solidFill>
                    <a:srgbClr val="1F497E"/>
                  </a:solidFill>
                  <a:latin typeface="Calibri"/>
                </a:rPr>
                <a:t>3/24/2014</a:t>
              </a:r>
              <a:endParaRPr lang="en-US" sz="1000">
                <a:solidFill>
                  <a:srgbClr val="1F497E"/>
                </a:solidFill>
                <a:latin typeface="Calibri"/>
              </a:endParaRPr>
            </a:p>
          </p:txBody>
        </p:sp>
        <p:sp>
          <p:nvSpPr>
            <p:cNvPr id="188" name="Flowchart: Merge 493"/>
            <p:cNvSpPr/>
            <p:nvPr>
              <p:custDataLst>
                <p:tags r:id="rId47"/>
              </p:custDataLst>
            </p:nvPr>
          </p:nvSpPr>
          <p:spPr bwMode="auto">
            <a:xfrm rot="16200000">
              <a:off x="1678621" y="694149"/>
              <a:ext cx="165100" cy="165100"/>
            </a:xfrm>
            <a:prstGeom prst="flowChartMerge">
              <a:avLst/>
            </a:prstGeom>
            <a:solidFill>
              <a:srgbClr val="4F81B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89" name="TextBox 188"/>
            <p:cNvSpPr txBox="1"/>
            <p:nvPr>
              <p:custDataLst>
                <p:tags r:id="rId48"/>
              </p:custDataLst>
            </p:nvPr>
          </p:nvSpPr>
          <p:spPr>
            <a:xfrm>
              <a:off x="1907221" y="619344"/>
              <a:ext cx="806450" cy="13542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smtClean="0">
                  <a:solidFill>
                    <a:schemeClr val="accent4"/>
                  </a:solidFill>
                  <a:latin typeface="Calibri"/>
                </a:rPr>
                <a:t>Offline Board</a:t>
              </a:r>
              <a:endParaRPr lang="en-US" sz="11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190" name="TextBox 189"/>
            <p:cNvSpPr txBox="1"/>
            <p:nvPr>
              <p:custDataLst>
                <p:tags r:id="rId49"/>
              </p:custDataLst>
            </p:nvPr>
          </p:nvSpPr>
          <p:spPr>
            <a:xfrm>
              <a:off x="1907221" y="780166"/>
              <a:ext cx="559449" cy="153888"/>
            </a:xfrm>
            <a:prstGeom prst="rect">
              <a:avLst/>
            </a:prstGeom>
            <a:noFill/>
          </p:spPr>
          <p:txBody>
            <a:bodyPr vert="horz" wrap="none" lIns="0" tIns="0" rIns="0" bIns="0" rtlCol="0" anchorCtr="0">
              <a:spAutoFit/>
            </a:bodyPr>
            <a:lstStyle/>
            <a:p>
              <a:r>
                <a:rPr lang="en-US" sz="1000" smtClean="0">
                  <a:solidFill>
                    <a:srgbClr val="1F497E"/>
                  </a:solidFill>
                  <a:latin typeface="Calibri"/>
                </a:rPr>
                <a:t>2/17/2014</a:t>
              </a:r>
              <a:endParaRPr lang="en-US" sz="1000">
                <a:solidFill>
                  <a:srgbClr val="1F497E"/>
                </a:solidFill>
                <a:latin typeface="Calibri"/>
              </a:endParaRPr>
            </a:p>
          </p:txBody>
        </p:sp>
        <p:sp>
          <p:nvSpPr>
            <p:cNvPr id="191" name="Flowchart: Merge 504"/>
            <p:cNvSpPr/>
            <p:nvPr>
              <p:custDataLst>
                <p:tags r:id="rId50"/>
              </p:custDataLst>
            </p:nvPr>
          </p:nvSpPr>
          <p:spPr bwMode="auto">
            <a:xfrm rot="16200000">
              <a:off x="1407572" y="4276548"/>
              <a:ext cx="165100" cy="165100"/>
            </a:xfrm>
            <a:prstGeom prst="flowChartMerge">
              <a:avLst/>
            </a:prstGeom>
            <a:solidFill>
              <a:srgbClr val="0072B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192" name="TextBox 191"/>
            <p:cNvSpPr txBox="1"/>
            <p:nvPr>
              <p:custDataLst>
                <p:tags r:id="rId51"/>
              </p:custDataLst>
            </p:nvPr>
          </p:nvSpPr>
          <p:spPr>
            <a:xfrm>
              <a:off x="1636172" y="4201743"/>
              <a:ext cx="806450" cy="135422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100" b="1" smtClean="0">
                  <a:solidFill>
                    <a:schemeClr val="accent4"/>
                  </a:solidFill>
                  <a:latin typeface="Calibri"/>
                </a:rPr>
                <a:t>Offline Board</a:t>
              </a:r>
              <a:endParaRPr lang="en-US" sz="11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193" name="TextBox 192"/>
            <p:cNvSpPr txBox="1"/>
            <p:nvPr>
              <p:custDataLst>
                <p:tags r:id="rId52"/>
              </p:custDataLst>
            </p:nvPr>
          </p:nvSpPr>
          <p:spPr>
            <a:xfrm>
              <a:off x="1636172" y="4362565"/>
              <a:ext cx="559449" cy="153888"/>
            </a:xfrm>
            <a:prstGeom prst="rect">
              <a:avLst/>
            </a:prstGeom>
            <a:noFill/>
          </p:spPr>
          <p:txBody>
            <a:bodyPr vert="horz" wrap="none" lIns="0" tIns="0" rIns="0" bIns="0" rtlCol="0" anchorCtr="0">
              <a:spAutoFit/>
            </a:bodyPr>
            <a:lstStyle/>
            <a:p>
              <a:r>
                <a:rPr lang="en-US" sz="1000" smtClean="0">
                  <a:solidFill>
                    <a:srgbClr val="1F497E"/>
                  </a:solidFill>
                  <a:latin typeface="Calibri"/>
                </a:rPr>
                <a:t>1/20/2014</a:t>
              </a:r>
              <a:endParaRPr lang="en-US" sz="1000">
                <a:solidFill>
                  <a:srgbClr val="1F497E"/>
                </a:solidFill>
                <a:latin typeface="Calibri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2249562" y="3235195"/>
            <a:ext cx="5544616" cy="3240360"/>
          </a:xfrm>
          <a:prstGeom prst="rect">
            <a:avLst/>
          </a:prstGeom>
          <a:solidFill>
            <a:schemeClr val="bg2">
              <a:alpha val="2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ine Callout 1 7"/>
          <p:cNvSpPr/>
          <p:nvPr/>
        </p:nvSpPr>
        <p:spPr>
          <a:xfrm>
            <a:off x="7362130" y="1475581"/>
            <a:ext cx="2880320" cy="1224136"/>
          </a:xfrm>
          <a:prstGeom prst="borderCallout1">
            <a:avLst>
              <a:gd name="adj1" fmla="val 18750"/>
              <a:gd name="adj2" fmla="val -8333"/>
              <a:gd name="adj3" fmla="val 288994"/>
              <a:gd name="adj4" fmla="val -74769"/>
            </a:avLst>
          </a:prstGeom>
          <a:noFill/>
          <a:ln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506146" y="1763613"/>
            <a:ext cx="2531462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Weekly 1h meetings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Everyone is invited</a:t>
            </a:r>
          </a:p>
        </p:txBody>
      </p:sp>
      <p:sp>
        <p:nvSpPr>
          <p:cNvPr id="194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98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374651" y="7196143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3621088" y="7196143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57238" y="7196143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47669" y="7150105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16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086230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858962" y="-1687512"/>
            <a:ext cx="12255501" cy="9048756"/>
            <a:chOff x="-1858963" y="-1687513"/>
            <a:chExt cx="12255501" cy="9048756"/>
          </a:xfrm>
        </p:grpSpPr>
        <p:sp>
          <p:nvSpPr>
            <p:cNvPr id="35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>
                  <a:solidFill>
                    <a:srgbClr val="FFFFFF"/>
                  </a:solidFill>
                  <a:latin typeface="Calibri" charset="0"/>
                </a:rPr>
                <a:t>Offline Board Meetings</a:t>
              </a:r>
              <a:endParaRPr lang="en-US" sz="2900" dirty="0">
                <a:solidFill>
                  <a:srgbClr val="FFFFFF"/>
                </a:solidFill>
                <a:latin typeface="Calibri" charset="0"/>
              </a:endParaRPr>
            </a:p>
          </p:txBody>
        </p:sp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sp>
        <p:nvSpPr>
          <p:cNvPr id="23" name="Content Placeholder 2"/>
          <p:cNvSpPr txBox="1">
            <a:spLocks/>
          </p:cNvSpPr>
          <p:nvPr/>
        </p:nvSpPr>
        <p:spPr>
          <a:xfrm>
            <a:off x="521370" y="1547589"/>
            <a:ext cx="9954423" cy="5112568"/>
          </a:xfrm>
          <a:prstGeom prst="rect">
            <a:avLst/>
          </a:prstGeom>
        </p:spPr>
        <p:txBody>
          <a:bodyPr>
            <a:noAutofit/>
          </a:bodyPr>
          <a:lstStyle>
            <a:lvl1pPr marL="390881" indent="-390881" algn="l" defTabSz="521180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6916" indent="-325738" algn="l" defTabSz="521180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2948" indent="-260588" algn="l" defTabSz="521180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4126" indent="-260588" algn="l" defTabSz="521180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5304" indent="-260588" algn="l" defTabSz="521180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6483" indent="-260588" algn="l" defTabSz="521180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7663" indent="-260588" algn="l" defTabSz="521180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08840" indent="-260588" algn="l" defTabSz="521180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0020" indent="-260588" algn="l" defTabSz="521180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 weekly Offline Board (1h) Meetings were established 18 months ago</a:t>
            </a:r>
          </a:p>
          <a:p>
            <a:r>
              <a:rPr lang="en-US" sz="2400" dirty="0" smtClean="0"/>
              <a:t>This seems to work well and covers most of the Offline operations</a:t>
            </a:r>
          </a:p>
          <a:p>
            <a:pPr lvl="1"/>
            <a:r>
              <a:rPr lang="en-US" sz="2000" dirty="0" smtClean="0"/>
              <a:t>Structured agenda with fixed format</a:t>
            </a:r>
          </a:p>
          <a:p>
            <a:pPr lvl="1"/>
            <a:r>
              <a:rPr lang="en-US" sz="2000" dirty="0" smtClean="0"/>
              <a:t>Presentations restricted to very short subjects requiring immediate attention or decision</a:t>
            </a:r>
          </a:p>
          <a:p>
            <a:pPr lvl="1"/>
            <a:r>
              <a:rPr lang="en-US" sz="2000" dirty="0" smtClean="0"/>
              <a:t>Longer discussions and proposals referred to the next Offline Week</a:t>
            </a:r>
          </a:p>
          <a:p>
            <a:r>
              <a:rPr lang="en-US" sz="2400" dirty="0" smtClean="0"/>
              <a:t>Direct link to Offline </a:t>
            </a:r>
          </a:p>
          <a:p>
            <a:pPr lvl="1"/>
            <a:r>
              <a:rPr lang="en-US" sz="2000" dirty="0" smtClean="0"/>
              <a:t>Analysis </a:t>
            </a:r>
            <a:r>
              <a:rPr lang="en-US" sz="2000" dirty="0"/>
              <a:t>community </a:t>
            </a:r>
            <a:r>
              <a:rPr lang="en-US" sz="2000" dirty="0" smtClean="0"/>
              <a:t>represented </a:t>
            </a:r>
            <a:r>
              <a:rPr lang="en-US" sz="2000" dirty="0"/>
              <a:t>by the PB deputy and PWG </a:t>
            </a:r>
            <a:r>
              <a:rPr lang="en-US" sz="2000" dirty="0" smtClean="0"/>
              <a:t>conveners</a:t>
            </a:r>
          </a:p>
          <a:p>
            <a:pPr lvl="1"/>
            <a:r>
              <a:rPr lang="en-US" sz="2000" dirty="0" smtClean="0"/>
              <a:t>Everyone is invited</a:t>
            </a:r>
          </a:p>
          <a:p>
            <a:r>
              <a:rPr lang="en-US" sz="2400" dirty="0" smtClean="0"/>
              <a:t>Possible changes in the future</a:t>
            </a:r>
          </a:p>
          <a:p>
            <a:pPr lvl="1"/>
            <a:r>
              <a:rPr lang="en-US" sz="2000" dirty="0" smtClean="0"/>
              <a:t>The core composition of the Offline Board will have to be re-aligned with DPG once it comes to life</a:t>
            </a:r>
          </a:p>
          <a:p>
            <a:pPr lvl="1"/>
            <a:r>
              <a:rPr lang="en-US" sz="2000" dirty="0" smtClean="0"/>
              <a:t>As we will have only two Offline Weeks in 2016 we will have to plan for longer OB meetings once per month to give room for longer presentations and proposals</a:t>
            </a:r>
          </a:p>
          <a:p>
            <a:pPr lvl="1"/>
            <a:r>
              <a:rPr lang="en-US" sz="2000" dirty="0" smtClean="0"/>
              <a:t>At least twice per year we will have to give more time to Computing Resources discussion</a:t>
            </a:r>
          </a:p>
          <a:p>
            <a:pPr lvl="1"/>
            <a:endParaRPr lang="en-US" sz="2000" dirty="0" smtClean="0"/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571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21370" y="3635821"/>
            <a:ext cx="9954423" cy="504056"/>
          </a:xfrm>
        </p:spPr>
        <p:txBody>
          <a:bodyPr>
            <a:noAutofit/>
          </a:bodyPr>
          <a:lstStyle/>
          <a:p>
            <a:pPr lvl="0" algn="r"/>
            <a:r>
              <a:rPr lang="en-US" sz="3600" dirty="0" smtClean="0"/>
              <a:t>Offline Weeks in 2016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16850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LICE_calendar_2016-v20151104 (002)final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1"/>
          <a:stretch/>
        </p:blipFill>
        <p:spPr>
          <a:xfrm>
            <a:off x="1025426" y="1475581"/>
            <a:ext cx="9505056" cy="6204848"/>
          </a:xfrm>
          <a:prstGeom prst="rect">
            <a:avLst/>
          </a:prstGeom>
        </p:spPr>
      </p:pic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374651" y="7196143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3621088" y="7196143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57238" y="7196143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47669" y="7150105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18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086230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858962" y="-1687512"/>
            <a:ext cx="12255501" cy="9048756"/>
            <a:chOff x="-1858963" y="-1687513"/>
            <a:chExt cx="12255501" cy="9048756"/>
          </a:xfrm>
        </p:grpSpPr>
        <p:sp>
          <p:nvSpPr>
            <p:cNvPr id="35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>
                  <a:solidFill>
                    <a:srgbClr val="FFFFFF"/>
                  </a:solidFill>
                  <a:latin typeface="Calibri" charset="0"/>
                </a:rPr>
                <a:t>Offline Weeks in 2016</a:t>
              </a:r>
              <a:endParaRPr lang="en-US" sz="2900" dirty="0">
                <a:solidFill>
                  <a:srgbClr val="FFFFFF"/>
                </a:solidFill>
                <a:latin typeface="Calibri" charset="0"/>
              </a:endParaRPr>
            </a:p>
          </p:txBody>
        </p:sp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789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21370" y="3635821"/>
            <a:ext cx="9954423" cy="504056"/>
          </a:xfrm>
        </p:spPr>
        <p:txBody>
          <a:bodyPr>
            <a:noAutofit/>
          </a:bodyPr>
          <a:lstStyle/>
          <a:p>
            <a:pPr lvl="0" algn="r"/>
            <a:r>
              <a:rPr lang="en-US" sz="3600" dirty="0" smtClean="0"/>
              <a:t>Planning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92377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21370" y="3635821"/>
            <a:ext cx="9954423" cy="504056"/>
          </a:xfrm>
        </p:spPr>
        <p:txBody>
          <a:bodyPr>
            <a:noAutofit/>
          </a:bodyPr>
          <a:lstStyle/>
          <a:p>
            <a:pPr lvl="0" algn="r"/>
            <a:r>
              <a:rPr lang="en-US" sz="3600" dirty="0" smtClean="0"/>
              <a:t>Data Preparation Group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3757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6226" y="1835621"/>
            <a:ext cx="1967215" cy="34918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010" y="1547589"/>
            <a:ext cx="2389449" cy="4241271"/>
          </a:xfrm>
          <a:prstGeom prst="rect">
            <a:avLst/>
          </a:prstGeom>
        </p:spPr>
      </p:pic>
      <p:sp>
        <p:nvSpPr>
          <p:cNvPr id="20" name="AutoShape 2"/>
          <p:cNvSpPr>
            <a:spLocks noChangeArrowheads="1"/>
          </p:cNvSpPr>
          <p:nvPr/>
        </p:nvSpPr>
        <p:spPr bwMode="auto">
          <a:xfrm>
            <a:off x="374651" y="7196143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21" name="AutoShape 3"/>
          <p:cNvSpPr>
            <a:spLocks noChangeArrowheads="1"/>
          </p:cNvSpPr>
          <p:nvPr/>
        </p:nvSpPr>
        <p:spPr bwMode="auto">
          <a:xfrm>
            <a:off x="3621088" y="7196143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757238" y="7196143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83" tIns="45692" rIns="91383" bIns="45692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47669" y="7150105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20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086230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44" tIns="44972" rIns="89944" bIns="44972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858962" y="-1687512"/>
            <a:ext cx="12255501" cy="9048756"/>
            <a:chOff x="-1858963" y="-1687513"/>
            <a:chExt cx="12255501" cy="9048756"/>
          </a:xfrm>
        </p:grpSpPr>
        <p:sp>
          <p:nvSpPr>
            <p:cNvPr id="35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 smtClean="0">
                  <a:solidFill>
                    <a:srgbClr val="FFFFFF"/>
                  </a:solidFill>
                  <a:latin typeface="Calibri" charset="0"/>
                </a:rPr>
                <a:t>From JIRA to JIRAS</a:t>
              </a:r>
              <a:endParaRPr lang="en-US" sz="2900" dirty="0">
                <a:solidFill>
                  <a:srgbClr val="FFFFFF"/>
                </a:solidFill>
                <a:latin typeface="Calibri" charset="0"/>
              </a:endParaRPr>
            </a:p>
          </p:txBody>
        </p:sp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378" y="2307274"/>
            <a:ext cx="1872208" cy="332316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3498" y="2091250"/>
            <a:ext cx="2068306" cy="36712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81610" y="1763613"/>
            <a:ext cx="2290057" cy="40648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9762" y="1259557"/>
            <a:ext cx="2808312" cy="49847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93378" y="6444133"/>
            <a:ext cx="9505056" cy="610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We will have to setup another meta-project to follow up high level milestones in Offline related projects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341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utoShape 2"/>
          <p:cNvSpPr>
            <a:spLocks noChangeArrowheads="1"/>
          </p:cNvSpPr>
          <p:nvPr/>
        </p:nvSpPr>
        <p:spPr bwMode="auto">
          <a:xfrm>
            <a:off x="374651" y="7196144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29" name="AutoShape 3"/>
          <p:cNvSpPr>
            <a:spLocks noChangeArrowheads="1"/>
          </p:cNvSpPr>
          <p:nvPr/>
        </p:nvSpPr>
        <p:spPr bwMode="auto">
          <a:xfrm>
            <a:off x="3621088" y="7196144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757238" y="7196144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47670" y="7150106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3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086232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858961" y="-1687511"/>
            <a:ext cx="12255501" cy="9048756"/>
            <a:chOff x="-1858963" y="-1687513"/>
            <a:chExt cx="12255501" cy="9048756"/>
          </a:xfrm>
        </p:grpSpPr>
        <p:sp>
          <p:nvSpPr>
            <p:cNvPr id="35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 dirty="0">
                <a:cs typeface="DejaVu Sans" charset="0"/>
              </a:endParaRPr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 dirty="0">
                <a:cs typeface="DejaVu Sans" charset="0"/>
              </a:endParaRPr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 dirty="0">
                <a:cs typeface="DejaVu Sans" charset="0"/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 dirty="0">
                <a:cs typeface="DejaVu Sans" charset="0"/>
              </a:endParaRP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 smtClean="0">
                  <a:solidFill>
                    <a:srgbClr val="FFFFFF"/>
                  </a:solidFill>
                  <a:latin typeface="Calibri" charset="0"/>
                </a:rPr>
                <a:t>Timeline</a:t>
              </a:r>
              <a:endParaRPr lang="en-US" sz="2900" dirty="0">
                <a:solidFill>
                  <a:srgbClr val="FFFFFF"/>
                </a:solidFill>
                <a:latin typeface="Calibri" charset="0"/>
              </a:endParaRPr>
            </a:p>
          </p:txBody>
        </p:sp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 dirty="0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 dirty="0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 dirty="0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 dirty="0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 dirty="0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953418" y="2009335"/>
            <a:ext cx="9289032" cy="4344071"/>
            <a:chOff x="1188720" y="3918377"/>
            <a:chExt cx="7854653" cy="2770459"/>
          </a:xfrm>
        </p:grpSpPr>
        <p:cxnSp>
          <p:nvCxnSpPr>
            <p:cNvPr id="45" name="Straight Connector 44"/>
            <p:cNvCxnSpPr/>
            <p:nvPr>
              <p:custDataLst>
                <p:tags r:id="rId2"/>
              </p:custDataLst>
            </p:nvPr>
          </p:nvCxnSpPr>
          <p:spPr bwMode="auto">
            <a:xfrm flipV="1">
              <a:off x="5031182" y="4046961"/>
              <a:ext cx="0" cy="1096539"/>
            </a:xfrm>
            <a:prstGeom prst="line">
              <a:avLst/>
            </a:prstGeom>
            <a:solidFill>
              <a:schemeClr val="accent1"/>
            </a:solidFill>
            <a:ln w="1270" cap="flat" cmpd="sng" algn="ctr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5"/>
            <p:cNvCxnSpPr/>
            <p:nvPr>
              <p:custDataLst>
                <p:tags r:id="rId3"/>
              </p:custDataLst>
            </p:nvPr>
          </p:nvCxnSpPr>
          <p:spPr bwMode="auto">
            <a:xfrm flipV="1">
              <a:off x="2941497" y="4046961"/>
              <a:ext cx="0" cy="1096539"/>
            </a:xfrm>
            <a:prstGeom prst="line">
              <a:avLst/>
            </a:prstGeom>
            <a:solidFill>
              <a:schemeClr val="accent1"/>
            </a:solidFill>
            <a:ln w="1270" cap="flat" cmpd="sng" algn="ctr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7" name="Rounded Rectangle 46"/>
            <p:cNvSpPr/>
            <p:nvPr>
              <p:custDataLst>
                <p:tags r:id="rId4"/>
              </p:custDataLst>
            </p:nvPr>
          </p:nvSpPr>
          <p:spPr bwMode="auto">
            <a:xfrm>
              <a:off x="2940862" y="3945361"/>
              <a:ext cx="2090955" cy="203200"/>
            </a:xfrm>
            <a:prstGeom prst="roundRect">
              <a:avLst/>
            </a:prstGeom>
            <a:solidFill>
              <a:srgbClr val="0072B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 dirty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cxnSp>
          <p:nvCxnSpPr>
            <p:cNvPr id="48" name="Straight Connector 47"/>
            <p:cNvCxnSpPr/>
            <p:nvPr>
              <p:custDataLst>
                <p:tags r:id="rId5"/>
              </p:custDataLst>
            </p:nvPr>
          </p:nvCxnSpPr>
          <p:spPr bwMode="auto">
            <a:xfrm>
              <a:off x="1420893" y="4494276"/>
              <a:ext cx="0" cy="64922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0072B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9" name="Straight Connector 48"/>
            <p:cNvCxnSpPr/>
            <p:nvPr>
              <p:custDataLst>
                <p:tags r:id="rId6"/>
              </p:custDataLst>
            </p:nvPr>
          </p:nvCxnSpPr>
          <p:spPr bwMode="auto">
            <a:xfrm>
              <a:off x="5409195" y="5397500"/>
              <a:ext cx="0" cy="1291336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/>
            <p:cNvCxnSpPr/>
            <p:nvPr>
              <p:custDataLst>
                <p:tags r:id="rId7"/>
              </p:custDataLst>
            </p:nvPr>
          </p:nvCxnSpPr>
          <p:spPr bwMode="auto">
            <a:xfrm>
              <a:off x="6096499" y="4494276"/>
              <a:ext cx="0" cy="64922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/>
            <p:cNvCxnSpPr/>
            <p:nvPr>
              <p:custDataLst>
                <p:tags r:id="rId8"/>
              </p:custDataLst>
            </p:nvPr>
          </p:nvCxnSpPr>
          <p:spPr bwMode="auto">
            <a:xfrm>
              <a:off x="6406270" y="5397500"/>
              <a:ext cx="0" cy="54610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2" name="Straight Connector 51"/>
            <p:cNvCxnSpPr/>
            <p:nvPr>
              <p:custDataLst>
                <p:tags r:id="rId9"/>
              </p:custDataLst>
            </p:nvPr>
          </p:nvCxnSpPr>
          <p:spPr bwMode="auto">
            <a:xfrm>
              <a:off x="7906723" y="4619448"/>
              <a:ext cx="0" cy="524052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53" name="Rounded Rectangle 52"/>
            <p:cNvSpPr/>
            <p:nvPr>
              <p:custDataLst>
                <p:tags r:id="rId10"/>
              </p:custDataLst>
            </p:nvPr>
          </p:nvSpPr>
          <p:spPr bwMode="auto">
            <a:xfrm>
              <a:off x="1188720" y="5143500"/>
              <a:ext cx="6766560" cy="254000"/>
            </a:xfrm>
            <a:prstGeom prst="roundRect">
              <a:avLst/>
            </a:prstGeom>
            <a:solidFill>
              <a:srgbClr val="B2B2B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 dirty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54" name="TextBox 53"/>
            <p:cNvSpPr txBox="1"/>
            <p:nvPr>
              <p:custDataLst>
                <p:tags r:id="rId11"/>
              </p:custDataLst>
            </p:nvPr>
          </p:nvSpPr>
          <p:spPr>
            <a:xfrm>
              <a:off x="1188720" y="4959743"/>
              <a:ext cx="507896" cy="206755"/>
            </a:xfrm>
            <a:prstGeom prst="rect">
              <a:avLst/>
            </a:prstGeom>
            <a:noFill/>
          </p:spPr>
          <p:txBody>
            <a:bodyPr vert="horz" wrap="none" rtlCol="0" anchor="b" anchorCtr="0">
              <a:spAutoFit/>
            </a:bodyPr>
            <a:lstStyle/>
            <a:p>
              <a:r>
                <a:rPr lang="en-US" sz="1600" dirty="0" smtClean="0">
                  <a:solidFill>
                    <a:schemeClr val="tx2"/>
                  </a:solidFill>
                  <a:latin typeface="Calibri"/>
                </a:rPr>
                <a:t>2014</a:t>
              </a:r>
              <a:endParaRPr lang="en-US" sz="1600" dirty="0">
                <a:solidFill>
                  <a:schemeClr val="tx2"/>
                </a:solidFill>
                <a:latin typeface="Calibri"/>
              </a:endParaRPr>
            </a:p>
          </p:txBody>
        </p:sp>
        <p:sp>
          <p:nvSpPr>
            <p:cNvPr id="55" name="TextBox 54"/>
            <p:cNvSpPr txBox="1"/>
            <p:nvPr>
              <p:custDataLst>
                <p:tags r:id="rId12"/>
              </p:custDataLst>
            </p:nvPr>
          </p:nvSpPr>
          <p:spPr>
            <a:xfrm>
              <a:off x="1188720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600" b="1" dirty="0" smtClean="0">
                  <a:solidFill>
                    <a:schemeClr val="accent4"/>
                  </a:solidFill>
                  <a:latin typeface="Calibri"/>
                </a:rPr>
                <a:t>Jan</a:t>
              </a:r>
              <a:endParaRPr lang="en-US" sz="1600" b="1" dirty="0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56" name="TextBox 55"/>
            <p:cNvSpPr txBox="1"/>
            <p:nvPr>
              <p:custDataLst>
                <p:tags r:id="rId13"/>
              </p:custDataLst>
            </p:nvPr>
          </p:nvSpPr>
          <p:spPr>
            <a:xfrm>
              <a:off x="2059951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600" b="1" dirty="0" smtClean="0">
                  <a:solidFill>
                    <a:schemeClr val="accent4"/>
                  </a:solidFill>
                  <a:latin typeface="Calibri"/>
                </a:rPr>
                <a:t>Apr</a:t>
              </a:r>
              <a:endParaRPr lang="en-US" sz="1600" b="1" dirty="0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57" name="TextBox 56"/>
            <p:cNvSpPr txBox="1"/>
            <p:nvPr>
              <p:custDataLst>
                <p:tags r:id="rId14"/>
              </p:custDataLst>
            </p:nvPr>
          </p:nvSpPr>
          <p:spPr>
            <a:xfrm>
              <a:off x="2940862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600" b="1" dirty="0" smtClean="0">
                  <a:solidFill>
                    <a:schemeClr val="accent4"/>
                  </a:solidFill>
                  <a:latin typeface="Calibri"/>
                </a:rPr>
                <a:t>Jul</a:t>
              </a:r>
              <a:endParaRPr lang="en-US" sz="1600" b="1" dirty="0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58" name="TextBox 57"/>
            <p:cNvSpPr txBox="1"/>
            <p:nvPr>
              <p:custDataLst>
                <p:tags r:id="rId15"/>
              </p:custDataLst>
            </p:nvPr>
          </p:nvSpPr>
          <p:spPr>
            <a:xfrm>
              <a:off x="3831454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600" b="1" dirty="0" smtClean="0">
                  <a:solidFill>
                    <a:schemeClr val="accent4"/>
                  </a:solidFill>
                  <a:latin typeface="Calibri"/>
                </a:rPr>
                <a:t>Oct</a:t>
              </a:r>
              <a:endParaRPr lang="en-US" sz="1600" b="1" dirty="0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59" name="TextBox 58"/>
            <p:cNvSpPr txBox="1"/>
            <p:nvPr>
              <p:custDataLst>
                <p:tags r:id="rId16"/>
              </p:custDataLst>
            </p:nvPr>
          </p:nvSpPr>
          <p:spPr>
            <a:xfrm>
              <a:off x="4722046" y="4959743"/>
              <a:ext cx="507896" cy="206755"/>
            </a:xfrm>
            <a:prstGeom prst="rect">
              <a:avLst/>
            </a:prstGeom>
            <a:noFill/>
          </p:spPr>
          <p:txBody>
            <a:bodyPr vert="horz" wrap="none" rtlCol="0" anchor="b" anchorCtr="0">
              <a:spAutoFit/>
            </a:bodyPr>
            <a:lstStyle/>
            <a:p>
              <a:r>
                <a:rPr lang="en-US" sz="1600" dirty="0" smtClean="0">
                  <a:solidFill>
                    <a:schemeClr val="tx2"/>
                  </a:solidFill>
                  <a:latin typeface="Calibri"/>
                </a:rPr>
                <a:t>2015</a:t>
              </a:r>
              <a:endParaRPr lang="en-US" sz="1600" dirty="0">
                <a:solidFill>
                  <a:schemeClr val="tx2"/>
                </a:solidFill>
                <a:latin typeface="Calibri"/>
              </a:endParaRPr>
            </a:p>
          </p:txBody>
        </p:sp>
        <p:sp>
          <p:nvSpPr>
            <p:cNvPr id="60" name="TextBox 59"/>
            <p:cNvSpPr txBox="1"/>
            <p:nvPr>
              <p:custDataLst>
                <p:tags r:id="rId17"/>
              </p:custDataLst>
            </p:nvPr>
          </p:nvSpPr>
          <p:spPr>
            <a:xfrm>
              <a:off x="4722046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600" b="1" dirty="0" smtClean="0">
                  <a:solidFill>
                    <a:schemeClr val="accent4"/>
                  </a:solidFill>
                  <a:latin typeface="Calibri"/>
                </a:rPr>
                <a:t>Jan</a:t>
              </a:r>
              <a:endParaRPr lang="en-US" sz="1600" b="1" dirty="0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61" name="TextBox 60"/>
            <p:cNvSpPr txBox="1"/>
            <p:nvPr>
              <p:custDataLst>
                <p:tags r:id="rId18"/>
              </p:custDataLst>
            </p:nvPr>
          </p:nvSpPr>
          <p:spPr>
            <a:xfrm>
              <a:off x="5593277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600" b="1" dirty="0" smtClean="0">
                  <a:solidFill>
                    <a:schemeClr val="accent4"/>
                  </a:solidFill>
                  <a:latin typeface="Calibri"/>
                </a:rPr>
                <a:t>Apr</a:t>
              </a:r>
              <a:endParaRPr lang="en-US" sz="1600" b="1" dirty="0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62" name="TextBox 61"/>
            <p:cNvSpPr txBox="1"/>
            <p:nvPr>
              <p:custDataLst>
                <p:tags r:id="rId19"/>
              </p:custDataLst>
            </p:nvPr>
          </p:nvSpPr>
          <p:spPr>
            <a:xfrm>
              <a:off x="6474188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600" b="1" dirty="0" smtClean="0">
                  <a:solidFill>
                    <a:schemeClr val="accent4"/>
                  </a:solidFill>
                  <a:latin typeface="Calibri"/>
                </a:rPr>
                <a:t>Jul</a:t>
              </a:r>
              <a:endParaRPr lang="en-US" sz="1600" b="1" dirty="0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63" name="TextBox 62"/>
            <p:cNvSpPr txBox="1"/>
            <p:nvPr>
              <p:custDataLst>
                <p:tags r:id="rId20"/>
              </p:custDataLst>
            </p:nvPr>
          </p:nvSpPr>
          <p:spPr>
            <a:xfrm>
              <a:off x="7364780" y="5143500"/>
              <a:ext cx="845820" cy="25400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 anchorCtr="0">
              <a:noAutofit/>
            </a:bodyPr>
            <a:lstStyle/>
            <a:p>
              <a:r>
                <a:rPr lang="en-US" sz="1600" b="1" dirty="0" smtClean="0">
                  <a:solidFill>
                    <a:schemeClr val="accent4"/>
                  </a:solidFill>
                  <a:latin typeface="Calibri"/>
                </a:rPr>
                <a:t>Oct</a:t>
              </a:r>
              <a:endParaRPr lang="en-US" sz="1600" b="1" dirty="0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64" name="TextBox 63"/>
            <p:cNvSpPr txBox="1"/>
            <p:nvPr>
              <p:custDataLst>
                <p:tags r:id="rId21"/>
              </p:custDataLst>
            </p:nvPr>
          </p:nvSpPr>
          <p:spPr>
            <a:xfrm>
              <a:off x="7945311" y="5159598"/>
              <a:ext cx="744493" cy="221804"/>
            </a:xfrm>
            <a:prstGeom prst="rect">
              <a:avLst/>
            </a:prstGeom>
            <a:noFill/>
          </p:spPr>
          <p:txBody>
            <a:bodyPr vert="horz" wrap="none" lIns="127000" tIns="0" rIns="127000" bIns="0" rtlCol="0" anchor="ctr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FF4500"/>
                  </a:solidFill>
                  <a:latin typeface="Calibri"/>
                </a:rPr>
                <a:t>2015</a:t>
              </a:r>
              <a:endParaRPr lang="en-US" sz="2400" b="1" dirty="0">
                <a:solidFill>
                  <a:srgbClr val="FF4500"/>
                </a:solidFill>
                <a:latin typeface="Calibri"/>
              </a:endParaRPr>
            </a:p>
          </p:txBody>
        </p:sp>
        <p:sp>
          <p:nvSpPr>
            <p:cNvPr id="65" name="Rounded Rectangle 64"/>
            <p:cNvSpPr/>
            <p:nvPr>
              <p:custDataLst>
                <p:tags r:id="rId22"/>
              </p:custDataLst>
            </p:nvPr>
          </p:nvSpPr>
          <p:spPr bwMode="auto">
            <a:xfrm>
              <a:off x="1188720" y="5143500"/>
              <a:ext cx="6698797" cy="254000"/>
            </a:xfrm>
            <a:prstGeom prst="roundRect">
              <a:avLst/>
            </a:prstGeom>
            <a:solidFill>
              <a:srgbClr val="FFC00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 dirty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66" name="Flowchart: Merge 994"/>
            <p:cNvSpPr/>
            <p:nvPr>
              <p:custDataLst>
                <p:tags r:id="rId23"/>
              </p:custDataLst>
            </p:nvPr>
          </p:nvSpPr>
          <p:spPr bwMode="auto">
            <a:xfrm rot="16200000">
              <a:off x="7932123" y="4619448"/>
              <a:ext cx="165100" cy="165100"/>
            </a:xfrm>
            <a:prstGeom prst="flowChartMerge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 dirty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67" name="TextBox 66"/>
            <p:cNvSpPr txBox="1"/>
            <p:nvPr>
              <p:custDataLst>
                <p:tags r:id="rId24"/>
              </p:custDataLst>
            </p:nvPr>
          </p:nvSpPr>
          <p:spPr>
            <a:xfrm>
              <a:off x="8008263" y="4542367"/>
              <a:ext cx="1035110" cy="116777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solidFill>
                    <a:schemeClr val="accent4"/>
                  </a:solidFill>
                  <a:latin typeface="Calibri"/>
                </a:rPr>
                <a:t>Start of HI Run</a:t>
              </a:r>
              <a:endParaRPr lang="en-US" sz="1400" b="1" dirty="0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68" name="Flowchart: Merge 1004"/>
            <p:cNvSpPr/>
            <p:nvPr>
              <p:custDataLst>
                <p:tags r:id="rId25"/>
              </p:custDataLst>
            </p:nvPr>
          </p:nvSpPr>
          <p:spPr bwMode="auto">
            <a:xfrm rot="16200000">
              <a:off x="6431670" y="5778500"/>
              <a:ext cx="165099" cy="165100"/>
            </a:xfrm>
            <a:prstGeom prst="flowChartMerg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 dirty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69" name="TextBox 68"/>
            <p:cNvSpPr txBox="1"/>
            <p:nvPr>
              <p:custDataLst>
                <p:tags r:id="rId26"/>
              </p:custDataLst>
            </p:nvPr>
          </p:nvSpPr>
          <p:spPr>
            <a:xfrm>
              <a:off x="6660269" y="5703695"/>
              <a:ext cx="1092200" cy="22442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solidFill>
                    <a:schemeClr val="accent4"/>
                  </a:solidFill>
                  <a:latin typeface="Calibri"/>
                </a:rPr>
                <a:t>ALICE Week at GSI</a:t>
              </a:r>
              <a:endParaRPr lang="en-US" sz="1400" b="1" dirty="0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70" name="Flowchart: Merge 1014"/>
            <p:cNvSpPr/>
            <p:nvPr>
              <p:custDataLst>
                <p:tags r:id="rId27"/>
              </p:custDataLst>
            </p:nvPr>
          </p:nvSpPr>
          <p:spPr bwMode="auto">
            <a:xfrm rot="16200000">
              <a:off x="6121899" y="4494276"/>
              <a:ext cx="165100" cy="165100"/>
            </a:xfrm>
            <a:prstGeom prst="flowChartMerg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 dirty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71" name="TextBox 70"/>
            <p:cNvSpPr txBox="1"/>
            <p:nvPr>
              <p:custDataLst>
                <p:tags r:id="rId28"/>
              </p:custDataLst>
            </p:nvPr>
          </p:nvSpPr>
          <p:spPr>
            <a:xfrm>
              <a:off x="6350499" y="4351761"/>
              <a:ext cx="1185863" cy="22442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solidFill>
                    <a:schemeClr val="accent4"/>
                  </a:solidFill>
                  <a:latin typeface="Calibri"/>
                </a:rPr>
                <a:t>Management Board Retreat</a:t>
              </a:r>
              <a:endParaRPr lang="en-US" sz="1400" b="1" dirty="0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72" name="Flowchart: Merge 1025"/>
            <p:cNvSpPr/>
            <p:nvPr>
              <p:custDataLst>
                <p:tags r:id="rId29"/>
              </p:custDataLst>
            </p:nvPr>
          </p:nvSpPr>
          <p:spPr bwMode="auto">
            <a:xfrm rot="16200000">
              <a:off x="5434595" y="6523736"/>
              <a:ext cx="165100" cy="165100"/>
            </a:xfrm>
            <a:prstGeom prst="flowChartMerg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 dirty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73" name="TextBox 72"/>
            <p:cNvSpPr txBox="1"/>
            <p:nvPr>
              <p:custDataLst>
                <p:tags r:id="rId30"/>
              </p:custDataLst>
            </p:nvPr>
          </p:nvSpPr>
          <p:spPr>
            <a:xfrm>
              <a:off x="5663195" y="6313509"/>
              <a:ext cx="1401763" cy="33434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dirty="0" smtClean="0">
                  <a:solidFill>
                    <a:schemeClr val="accent4"/>
                  </a:solidFill>
                  <a:latin typeface="Calibri"/>
                </a:rPr>
                <a:t>TPC Tracking/Calibration/</a:t>
              </a:r>
              <a:r>
                <a:rPr lang="en-US" sz="1400" b="1" dirty="0" err="1" smtClean="0">
                  <a:solidFill>
                    <a:schemeClr val="accent4"/>
                  </a:solidFill>
                  <a:latin typeface="Calibri"/>
                </a:rPr>
                <a:t>Aligment</a:t>
              </a:r>
              <a:r>
                <a:rPr lang="en-US" sz="1400" b="1" smtClean="0">
                  <a:solidFill>
                    <a:schemeClr val="accent4"/>
                  </a:solidFill>
                  <a:latin typeface="Calibri"/>
                </a:rPr>
                <a:t> status report</a:t>
              </a:r>
              <a:endParaRPr lang="en-US" sz="14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74" name="Flowchart: Merge 1035"/>
            <p:cNvSpPr/>
            <p:nvPr>
              <p:custDataLst>
                <p:tags r:id="rId31"/>
              </p:custDataLst>
            </p:nvPr>
          </p:nvSpPr>
          <p:spPr bwMode="auto">
            <a:xfrm rot="16200000">
              <a:off x="1446293" y="4494276"/>
              <a:ext cx="165100" cy="165100"/>
            </a:xfrm>
            <a:prstGeom prst="flowChartMerge">
              <a:avLst/>
            </a:prstGeom>
            <a:solidFill>
              <a:srgbClr val="0072BC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75" name="TextBox 74"/>
            <p:cNvSpPr txBox="1"/>
            <p:nvPr>
              <p:custDataLst>
                <p:tags r:id="rId32"/>
              </p:custDataLst>
            </p:nvPr>
          </p:nvSpPr>
          <p:spPr>
            <a:xfrm>
              <a:off x="1674893" y="4351761"/>
              <a:ext cx="1185863" cy="224421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Ctr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 smtClean="0">
                  <a:solidFill>
                    <a:schemeClr val="accent4"/>
                  </a:solidFill>
                  <a:latin typeface="Calibri"/>
                </a:rPr>
                <a:t>Management Board Retreat</a:t>
              </a:r>
              <a:endParaRPr lang="en-US" sz="1400" b="1">
                <a:solidFill>
                  <a:schemeClr val="accent4"/>
                </a:solidFill>
                <a:latin typeface="Calibri"/>
              </a:endParaRPr>
            </a:p>
          </p:txBody>
        </p:sp>
        <p:sp>
          <p:nvSpPr>
            <p:cNvPr id="76" name="TextBox 75"/>
            <p:cNvSpPr txBox="1"/>
            <p:nvPr>
              <p:custDataLst>
                <p:tags r:id="rId33"/>
              </p:custDataLst>
            </p:nvPr>
          </p:nvSpPr>
          <p:spPr>
            <a:xfrm>
              <a:off x="5095317" y="3918377"/>
              <a:ext cx="1139736" cy="257168"/>
            </a:xfrm>
            <a:prstGeom prst="rect">
              <a:avLst/>
            </a:prstGeom>
            <a:noFill/>
          </p:spPr>
          <p:txBody>
            <a:bodyPr vert="horz" wrap="square" lIns="0" tIns="0" rIns="0" bIns="0" rtlCol="0" anchor="ctr" anchorCtr="0">
              <a:spAutoFit/>
            </a:bodyPr>
            <a:lstStyle/>
            <a:p>
              <a:r>
                <a:rPr lang="en-US" sz="1400" b="1" smtClean="0">
                  <a:solidFill>
                    <a:schemeClr val="accent4"/>
                  </a:solidFill>
                  <a:latin typeface="Calibri"/>
                </a:rPr>
                <a:t>Tracking Task Force</a:t>
              </a:r>
              <a:endParaRPr lang="en-US" sz="1400" b="1">
                <a:solidFill>
                  <a:schemeClr val="accent4"/>
                </a:solidFill>
                <a:latin typeface="Calibri"/>
              </a:endParaRPr>
            </a:p>
          </p:txBody>
        </p:sp>
      </p:grpSp>
      <p:sp>
        <p:nvSpPr>
          <p:cNvPr id="77" name="Line Callout 1 76"/>
          <p:cNvSpPr/>
          <p:nvPr/>
        </p:nvSpPr>
        <p:spPr bwMode="auto">
          <a:xfrm>
            <a:off x="2753618" y="5652045"/>
            <a:ext cx="2880320" cy="1008112"/>
          </a:xfrm>
          <a:prstGeom prst="borderCallout1">
            <a:avLst>
              <a:gd name="adj1" fmla="val 18750"/>
              <a:gd name="adj2" fmla="val -8333"/>
              <a:gd name="adj3" fmla="val -127087"/>
              <a:gd name="adj4" fmla="val -4849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753618" y="5868069"/>
            <a:ext cx="2836421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Mandate to Offline to start</a:t>
            </a:r>
          </a:p>
          <a:p>
            <a:pPr algn="ctr"/>
            <a:r>
              <a:rPr lang="en-US" dirty="0" smtClean="0"/>
              <a:t>Tracking Task Force</a:t>
            </a:r>
            <a:endParaRPr lang="en-US" dirty="0"/>
          </a:p>
        </p:txBody>
      </p:sp>
      <p:sp>
        <p:nvSpPr>
          <p:cNvPr id="79" name="Line Callout 1 78"/>
          <p:cNvSpPr/>
          <p:nvPr/>
        </p:nvSpPr>
        <p:spPr bwMode="auto">
          <a:xfrm>
            <a:off x="6858074" y="1115541"/>
            <a:ext cx="2880320" cy="1008112"/>
          </a:xfrm>
          <a:prstGeom prst="borderCallout1">
            <a:avLst>
              <a:gd name="adj1" fmla="val 112115"/>
              <a:gd name="adj2" fmla="val 46650"/>
              <a:gd name="adj3" fmla="val 150974"/>
              <a:gd name="adj4" fmla="val 24683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930082" y="1259557"/>
            <a:ext cx="2933780" cy="868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Mandate to Offline and Physics </a:t>
            </a:r>
          </a:p>
          <a:p>
            <a:pPr algn="ctr"/>
            <a:r>
              <a:rPr lang="en-US" dirty="0" smtClean="0"/>
              <a:t>Coordinators to start DPG</a:t>
            </a:r>
            <a:endParaRPr lang="en-US" dirty="0"/>
          </a:p>
        </p:txBody>
      </p:sp>
      <p:sp>
        <p:nvSpPr>
          <p:cNvPr id="81" name="Rounded Rectangle 80"/>
          <p:cNvSpPr/>
          <p:nvPr>
            <p:custDataLst>
              <p:tags r:id="rId1"/>
            </p:custDataLst>
          </p:nvPr>
        </p:nvSpPr>
        <p:spPr bwMode="auto">
          <a:xfrm>
            <a:off x="5705946" y="3948633"/>
            <a:ext cx="2592288" cy="360040"/>
          </a:xfrm>
          <a:prstGeom prst="roundRect">
            <a:avLst/>
          </a:prstGeom>
          <a:solidFill>
            <a:srgbClr val="0072BC">
              <a:alpha val="4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800040"/>
              </a:solidFill>
              <a:effectLst/>
              <a:latin typeface="Arial" charset="0"/>
              <a:ea typeface="ＭＳ Ｐゴシック" charset="0"/>
              <a:cs typeface="Geneva" charset="0"/>
            </a:endParaRPr>
          </a:p>
        </p:txBody>
      </p:sp>
      <p:sp>
        <p:nvSpPr>
          <p:cNvPr id="82" name="Line Callout 1 81"/>
          <p:cNvSpPr/>
          <p:nvPr/>
        </p:nvSpPr>
        <p:spPr bwMode="auto">
          <a:xfrm>
            <a:off x="7074098" y="3203773"/>
            <a:ext cx="1512168" cy="360040"/>
          </a:xfrm>
          <a:prstGeom prst="borderCallout1">
            <a:avLst>
              <a:gd name="adj1" fmla="val 110394"/>
              <a:gd name="adj2" fmla="val 26576"/>
              <a:gd name="adj3" fmla="val 206360"/>
              <a:gd name="adj4" fmla="val -6484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74098" y="3203773"/>
            <a:ext cx="1656184" cy="353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Reprocessing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53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triped Right Arrow 23"/>
          <p:cNvSpPr/>
          <p:nvPr/>
        </p:nvSpPr>
        <p:spPr>
          <a:xfrm flipH="1">
            <a:off x="3243574" y="3648940"/>
            <a:ext cx="4434786" cy="1000337"/>
          </a:xfrm>
          <a:prstGeom prst="stripedRightArrow">
            <a:avLst/>
          </a:prstGeom>
          <a:solidFill>
            <a:schemeClr val="accent6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srgbClr val="000000"/>
              </a:solidFill>
              <a:latin typeface="Franklin Gothic Book"/>
            </a:endParaRPr>
          </a:p>
        </p:txBody>
      </p:sp>
      <p:grpSp>
        <p:nvGrpSpPr>
          <p:cNvPr id="306" name="Group 305"/>
          <p:cNvGrpSpPr/>
          <p:nvPr/>
        </p:nvGrpSpPr>
        <p:grpSpPr>
          <a:xfrm>
            <a:off x="5561932" y="3372883"/>
            <a:ext cx="1672353" cy="1576589"/>
            <a:chOff x="5759707" y="3817931"/>
            <a:chExt cx="1430253" cy="1430253"/>
          </a:xfrm>
        </p:grpSpPr>
        <p:pic>
          <p:nvPicPr>
            <p:cNvPr id="307" name="Picture 306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9707" y="3817931"/>
              <a:ext cx="1125453" cy="1125453"/>
            </a:xfrm>
            <a:prstGeom prst="rect">
              <a:avLst/>
            </a:prstGeom>
          </p:spPr>
        </p:pic>
        <p:pic>
          <p:nvPicPr>
            <p:cNvPr id="308" name="Picture 307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2107" y="3970331"/>
              <a:ext cx="1125453" cy="1125453"/>
            </a:xfrm>
            <a:prstGeom prst="rect">
              <a:avLst/>
            </a:prstGeom>
          </p:spPr>
        </p:pic>
        <p:pic>
          <p:nvPicPr>
            <p:cNvPr id="309" name="Picture 308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4507" y="4122731"/>
              <a:ext cx="1125453" cy="1125453"/>
            </a:xfrm>
            <a:prstGeom prst="rect">
              <a:avLst/>
            </a:prstGeom>
          </p:spPr>
        </p:pic>
      </p:grpSp>
      <p:pic>
        <p:nvPicPr>
          <p:cNvPr id="217" name="Picture 216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288" y="3917037"/>
            <a:ext cx="1315959" cy="1240604"/>
          </a:xfrm>
          <a:prstGeom prst="rect">
            <a:avLst/>
          </a:prstGeom>
        </p:spPr>
      </p:pic>
      <p:sp>
        <p:nvSpPr>
          <p:cNvPr id="41" name="Slide Number Placeholder 4"/>
          <p:cNvSpPr txBox="1">
            <a:spLocks/>
          </p:cNvSpPr>
          <p:nvPr/>
        </p:nvSpPr>
        <p:spPr>
          <a:xfrm>
            <a:off x="9981158" y="6134499"/>
            <a:ext cx="588050" cy="554376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10424" tIns="10424" rIns="10424" bIns="10424" rtlCol="0" anchor="ctr">
            <a:norm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65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fld id="{E2287206-B575-474D-BD31-5D07F82684D2}" type="slidenum">
              <a:rPr lang="en-US" smtClean="0">
                <a:solidFill>
                  <a:srgbClr val="F96A1B"/>
                </a:solidFill>
                <a:latin typeface="Franklin Gothic Book"/>
              </a:rPr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t>4</a:t>
            </a:fld>
            <a:endParaRPr lang="en-US" dirty="0">
              <a:solidFill>
                <a:srgbClr val="F96A1B"/>
              </a:solidFill>
              <a:latin typeface="Franklin Gothic Book"/>
            </a:endParaRPr>
          </a:p>
        </p:txBody>
      </p:sp>
      <p:pic>
        <p:nvPicPr>
          <p:cNvPr id="72" name="Picture 71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440" y="172274"/>
            <a:ext cx="1315959" cy="1240604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666398" y="461328"/>
            <a:ext cx="1530987" cy="1666580"/>
            <a:chOff x="482912" y="871822"/>
            <a:chExt cx="1309352" cy="1511891"/>
          </a:xfrm>
        </p:grpSpPr>
        <p:pic>
          <p:nvPicPr>
            <p:cNvPr id="12" name="Picture 11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71" y="871822"/>
              <a:ext cx="1125453" cy="112545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82912" y="1853215"/>
              <a:ext cx="1309352" cy="530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OFFLINE </a:t>
              </a:r>
            </a:p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COORDINATION</a:t>
              </a:r>
            </a:p>
          </p:txBody>
        </p:sp>
      </p:grpSp>
      <p:pic>
        <p:nvPicPr>
          <p:cNvPr id="84" name="Picture 83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170" y="3347156"/>
            <a:ext cx="1315959" cy="1240604"/>
          </a:xfrm>
          <a:prstGeom prst="rect">
            <a:avLst/>
          </a:prstGeom>
        </p:spPr>
      </p:pic>
      <p:grpSp>
        <p:nvGrpSpPr>
          <p:cNvPr id="93" name="Group 92"/>
          <p:cNvGrpSpPr/>
          <p:nvPr/>
        </p:nvGrpSpPr>
        <p:grpSpPr>
          <a:xfrm>
            <a:off x="1927620" y="3179162"/>
            <a:ext cx="1672353" cy="2282842"/>
            <a:chOff x="131837" y="3396261"/>
            <a:chExt cx="1430253" cy="2070953"/>
          </a:xfrm>
        </p:grpSpPr>
        <p:pic>
          <p:nvPicPr>
            <p:cNvPr id="94" name="Picture 93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37" y="3396261"/>
              <a:ext cx="1125453" cy="1125453"/>
            </a:xfrm>
            <a:prstGeom prst="rect">
              <a:avLst/>
            </a:prstGeom>
          </p:spPr>
        </p:pic>
        <p:sp>
          <p:nvSpPr>
            <p:cNvPr id="95" name="TextBox 94"/>
            <p:cNvSpPr txBox="1"/>
            <p:nvPr/>
          </p:nvSpPr>
          <p:spPr>
            <a:xfrm>
              <a:off x="205393" y="4713349"/>
              <a:ext cx="1287418" cy="753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ALIROOT</a:t>
              </a:r>
            </a:p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FRAMEWORK</a:t>
              </a:r>
            </a:p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DEVELOPMENT</a:t>
              </a:r>
            </a:p>
          </p:txBody>
        </p:sp>
        <p:pic>
          <p:nvPicPr>
            <p:cNvPr id="96" name="Picture 95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237" y="3548661"/>
              <a:ext cx="1125453" cy="1125453"/>
            </a:xfrm>
            <a:prstGeom prst="rect">
              <a:avLst/>
            </a:prstGeom>
          </p:spPr>
        </p:pic>
        <p:pic>
          <p:nvPicPr>
            <p:cNvPr id="97" name="Picture 96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637" y="3701061"/>
              <a:ext cx="1125453" cy="1125453"/>
            </a:xfrm>
            <a:prstGeom prst="rect">
              <a:avLst/>
            </a:prstGeom>
          </p:spPr>
        </p:pic>
      </p:grpSp>
      <p:grpSp>
        <p:nvGrpSpPr>
          <p:cNvPr id="98" name="Group 97"/>
          <p:cNvGrpSpPr/>
          <p:nvPr/>
        </p:nvGrpSpPr>
        <p:grpSpPr>
          <a:xfrm>
            <a:off x="2731485" y="1701929"/>
            <a:ext cx="1672353" cy="2282842"/>
            <a:chOff x="131837" y="3396261"/>
            <a:chExt cx="1430253" cy="2070953"/>
          </a:xfrm>
        </p:grpSpPr>
        <p:pic>
          <p:nvPicPr>
            <p:cNvPr id="99" name="Picture 98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37" y="3396261"/>
              <a:ext cx="1125453" cy="1125453"/>
            </a:xfrm>
            <a:prstGeom prst="rect">
              <a:avLst/>
            </a:prstGeom>
          </p:spPr>
        </p:pic>
        <p:sp>
          <p:nvSpPr>
            <p:cNvPr id="100" name="TextBox 99"/>
            <p:cNvSpPr txBox="1"/>
            <p:nvPr/>
          </p:nvSpPr>
          <p:spPr>
            <a:xfrm>
              <a:off x="274841" y="4713349"/>
              <a:ext cx="1148524" cy="753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PRODUCTION</a:t>
              </a:r>
            </a:p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AND</a:t>
              </a:r>
            </a:p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DATABASES</a:t>
              </a:r>
            </a:p>
          </p:txBody>
        </p:sp>
        <p:pic>
          <p:nvPicPr>
            <p:cNvPr id="101" name="Picture 100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237" y="3548661"/>
              <a:ext cx="1125453" cy="1125453"/>
            </a:xfrm>
            <a:prstGeom prst="rect">
              <a:avLst/>
            </a:prstGeom>
          </p:spPr>
        </p:pic>
        <p:pic>
          <p:nvPicPr>
            <p:cNvPr id="102" name="Picture 101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637" y="3701061"/>
              <a:ext cx="1125453" cy="1125453"/>
            </a:xfrm>
            <a:prstGeom prst="rect">
              <a:avLst/>
            </a:prstGeom>
          </p:spPr>
        </p:pic>
      </p:grpSp>
      <p:grpSp>
        <p:nvGrpSpPr>
          <p:cNvPr id="103" name="Group 102"/>
          <p:cNvGrpSpPr/>
          <p:nvPr/>
        </p:nvGrpSpPr>
        <p:grpSpPr>
          <a:xfrm>
            <a:off x="611659" y="1924201"/>
            <a:ext cx="1707526" cy="2282842"/>
            <a:chOff x="131837" y="3396261"/>
            <a:chExt cx="1460334" cy="2070953"/>
          </a:xfrm>
        </p:grpSpPr>
        <p:pic>
          <p:nvPicPr>
            <p:cNvPr id="104" name="Picture 103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37" y="3396261"/>
              <a:ext cx="1125453" cy="1125453"/>
            </a:xfrm>
            <a:prstGeom prst="rect">
              <a:avLst/>
            </a:prstGeom>
          </p:spPr>
        </p:pic>
        <p:sp>
          <p:nvSpPr>
            <p:cNvPr id="105" name="TextBox 104"/>
            <p:cNvSpPr txBox="1"/>
            <p:nvPr/>
          </p:nvSpPr>
          <p:spPr>
            <a:xfrm>
              <a:off x="304753" y="4713349"/>
              <a:ext cx="1287418" cy="7538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GRID </a:t>
              </a:r>
            </a:p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FRAMEWORK</a:t>
              </a:r>
            </a:p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DEVELOPMENT</a:t>
              </a:r>
            </a:p>
          </p:txBody>
        </p:sp>
        <p:pic>
          <p:nvPicPr>
            <p:cNvPr id="106" name="Picture 105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237" y="3548661"/>
              <a:ext cx="1125453" cy="1125453"/>
            </a:xfrm>
            <a:prstGeom prst="rect">
              <a:avLst/>
            </a:prstGeom>
          </p:spPr>
        </p:pic>
        <p:pic>
          <p:nvPicPr>
            <p:cNvPr id="107" name="Picture 106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637" y="3701061"/>
              <a:ext cx="1125453" cy="1125453"/>
            </a:xfrm>
            <a:prstGeom prst="rect">
              <a:avLst/>
            </a:prstGeom>
          </p:spPr>
        </p:pic>
      </p:grpSp>
      <p:sp>
        <p:nvSpPr>
          <p:cNvPr id="113" name="TextBox 112"/>
          <p:cNvSpPr txBox="1"/>
          <p:nvPr/>
        </p:nvSpPr>
        <p:spPr>
          <a:xfrm>
            <a:off x="8566627" y="1254756"/>
            <a:ext cx="1556856" cy="597709"/>
          </a:xfrm>
          <a:prstGeom prst="rect">
            <a:avLst/>
          </a:prstGeom>
          <a:noFill/>
        </p:spPr>
        <p:txBody>
          <a:bodyPr wrap="none" lIns="104249" tIns="52124" rIns="104249" bIns="52124" rtlCol="0">
            <a:spAutoFit/>
          </a:bodyPr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PHYSICS</a:t>
            </a:r>
          </a:p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COORDINATION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255707" y="662442"/>
            <a:ext cx="1325757" cy="75043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FFFFFF"/>
                </a:solidFill>
                <a:latin typeface="Franklin Gothic Book"/>
              </a:rPr>
              <a:t>Physics</a:t>
            </a:r>
          </a:p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FFFFFF"/>
                </a:solidFill>
                <a:latin typeface="Franklin Gothic Book"/>
              </a:rPr>
              <a:t>Board</a:t>
            </a:r>
            <a:endParaRPr lang="en-US" dirty="0">
              <a:solidFill>
                <a:srgbClr val="FFFFFF"/>
              </a:solidFill>
              <a:latin typeface="Franklin Gothic Book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216365" y="662442"/>
            <a:ext cx="1325757" cy="75043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FFFFFF"/>
                </a:solidFill>
                <a:latin typeface="Franklin Gothic Book"/>
              </a:rPr>
              <a:t>Offline</a:t>
            </a:r>
          </a:p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srgbClr val="FFFFFF"/>
                </a:solidFill>
                <a:latin typeface="Franklin Gothic Book"/>
              </a:rPr>
              <a:t>Board</a:t>
            </a:r>
            <a:endParaRPr lang="en-US" dirty="0">
              <a:solidFill>
                <a:srgbClr val="FFFFFF"/>
              </a:solidFill>
              <a:latin typeface="Franklin Gothic Book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860583" y="2042484"/>
            <a:ext cx="1720880" cy="1028796"/>
            <a:chOff x="6248790" y="2254525"/>
            <a:chExt cx="1471755" cy="933305"/>
          </a:xfrm>
        </p:grpSpPr>
        <p:sp>
          <p:nvSpPr>
            <p:cNvPr id="118" name="Rectangle 117"/>
            <p:cNvSpPr/>
            <p:nvPr/>
          </p:nvSpPr>
          <p:spPr>
            <a:xfrm>
              <a:off x="6248790" y="2507045"/>
              <a:ext cx="1133832" cy="68078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dirty="0" smtClean="0">
                  <a:solidFill>
                    <a:srgbClr val="FFFFFF"/>
                  </a:solidFill>
                  <a:latin typeface="Franklin Gothic Book"/>
                </a:rPr>
                <a:t>PWG</a:t>
              </a:r>
            </a:p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dirty="0" smtClean="0">
                  <a:solidFill>
                    <a:srgbClr val="FFFFFF"/>
                  </a:solidFill>
                  <a:latin typeface="Franklin Gothic Book"/>
                </a:rPr>
                <a:t>PP</a:t>
              </a:r>
              <a:endParaRPr lang="en-US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6406718" y="2386592"/>
              <a:ext cx="1133832" cy="68078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dirty="0" smtClean="0">
                  <a:solidFill>
                    <a:srgbClr val="FFFFFF"/>
                  </a:solidFill>
                  <a:latin typeface="Franklin Gothic Book"/>
                </a:rPr>
                <a:t>PWG</a:t>
              </a:r>
            </a:p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dirty="0" smtClean="0">
                  <a:solidFill>
                    <a:srgbClr val="FFFFFF"/>
                  </a:solidFill>
                  <a:latin typeface="Franklin Gothic Book"/>
                </a:rPr>
                <a:t>PP</a:t>
              </a:r>
              <a:endParaRPr lang="en-US" dirty="0">
                <a:solidFill>
                  <a:srgbClr val="FFFFFF"/>
                </a:solidFill>
                <a:latin typeface="Franklin Gothic Book"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6586713" y="2254525"/>
              <a:ext cx="1133832" cy="680785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dirty="0" smtClean="0">
                  <a:solidFill>
                    <a:srgbClr val="FFFFFF"/>
                  </a:solidFill>
                  <a:latin typeface="Franklin Gothic Book"/>
                </a:rPr>
                <a:t>PWG</a:t>
              </a:r>
            </a:p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dirty="0" smtClean="0">
                  <a:solidFill>
                    <a:srgbClr val="FFFFFF"/>
                  </a:solidFill>
                  <a:latin typeface="Franklin Gothic Book"/>
                </a:rPr>
                <a:t>PP</a:t>
              </a:r>
              <a:endParaRPr lang="en-US" dirty="0">
                <a:solidFill>
                  <a:srgbClr val="FFFFFF"/>
                </a:solidFill>
                <a:latin typeface="Franklin Gothic Book"/>
              </a:endParaRPr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4147664" y="4814565"/>
            <a:ext cx="1364796" cy="351487"/>
          </a:xfrm>
          <a:prstGeom prst="rect">
            <a:avLst/>
          </a:prstGeom>
          <a:noFill/>
        </p:spPr>
        <p:txBody>
          <a:bodyPr wrap="none" lIns="104249" tIns="52124" rIns="104249" bIns="52124" rtlCol="0">
            <a:spAutoFit/>
          </a:bodyPr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CALIBRATION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5894278" y="4814564"/>
            <a:ext cx="1484020" cy="843930"/>
          </a:xfrm>
          <a:prstGeom prst="rect">
            <a:avLst/>
          </a:prstGeom>
          <a:noFill/>
        </p:spPr>
        <p:txBody>
          <a:bodyPr wrap="none" lIns="104249" tIns="52124" rIns="104249" bIns="52124" rtlCol="0">
            <a:spAutoFit/>
          </a:bodyPr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MONTE CARLO</a:t>
            </a:r>
          </a:p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EMBEDDING </a:t>
            </a:r>
          </a:p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MIXING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7751783" y="4784676"/>
            <a:ext cx="1265711" cy="843930"/>
          </a:xfrm>
          <a:prstGeom prst="rect">
            <a:avLst/>
          </a:prstGeom>
          <a:noFill/>
        </p:spPr>
        <p:txBody>
          <a:bodyPr wrap="none" lIns="104249" tIns="52124" rIns="104249" bIns="52124" rtlCol="0">
            <a:spAutoFit/>
          </a:bodyPr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TRACKING</a:t>
            </a:r>
          </a:p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ALIGNMENT</a:t>
            </a:r>
          </a:p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PID</a:t>
            </a:r>
          </a:p>
        </p:txBody>
      </p:sp>
      <p:pic>
        <p:nvPicPr>
          <p:cNvPr id="128" name="Picture 127" descr="061948-firey-orange-jelly-icon-people-things-people-man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301" y="3277773"/>
            <a:ext cx="1315959" cy="1240604"/>
          </a:xfrm>
          <a:prstGeom prst="rect">
            <a:avLst/>
          </a:prstGeom>
        </p:spPr>
      </p:pic>
      <p:pic>
        <p:nvPicPr>
          <p:cNvPr id="130" name="Picture 129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089" y="3480946"/>
            <a:ext cx="1315959" cy="1240604"/>
          </a:xfrm>
          <a:prstGeom prst="rect">
            <a:avLst/>
          </a:prstGeom>
        </p:spPr>
      </p:pic>
      <p:pic>
        <p:nvPicPr>
          <p:cNvPr id="131" name="Picture 130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286" y="3648939"/>
            <a:ext cx="1315959" cy="124060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94015" y="5302572"/>
            <a:ext cx="2205671" cy="1432833"/>
            <a:chOff x="166523" y="5494522"/>
            <a:chExt cx="1886364" cy="1299840"/>
          </a:xfrm>
        </p:grpSpPr>
        <p:grpSp>
          <p:nvGrpSpPr>
            <p:cNvPr id="132" name="Group 131"/>
            <p:cNvGrpSpPr/>
            <p:nvPr/>
          </p:nvGrpSpPr>
          <p:grpSpPr>
            <a:xfrm>
              <a:off x="166523" y="5505839"/>
              <a:ext cx="1125453" cy="1288523"/>
              <a:chOff x="619871" y="871822"/>
              <a:chExt cx="1125453" cy="1288523"/>
            </a:xfrm>
          </p:grpSpPr>
          <p:pic>
            <p:nvPicPr>
              <p:cNvPr id="133" name="Picture 132" descr="061948-firey-orange-jelly-icon-people-things-people-man1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871" y="871822"/>
                <a:ext cx="1125453" cy="1125453"/>
              </a:xfrm>
              <a:prstGeom prst="rect">
                <a:avLst/>
              </a:prstGeom>
            </p:spPr>
          </p:pic>
          <p:sp>
            <p:nvSpPr>
              <p:cNvPr id="134" name="TextBox 133"/>
              <p:cNvSpPr txBox="1"/>
              <p:nvPr/>
            </p:nvSpPr>
            <p:spPr>
              <a:xfrm>
                <a:off x="1116969" y="1853215"/>
                <a:ext cx="157933" cy="3071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521245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endParaRPr lang="en-US" sz="1600" dirty="0">
                  <a:solidFill>
                    <a:srgbClr val="000000"/>
                  </a:solidFill>
                  <a:latin typeface="Franklin Gothic Book"/>
                </a:endParaRPr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>
              <a:off x="547558" y="5494522"/>
              <a:ext cx="1125453" cy="1288523"/>
              <a:chOff x="619871" y="871822"/>
              <a:chExt cx="1125453" cy="1288523"/>
            </a:xfrm>
          </p:grpSpPr>
          <p:pic>
            <p:nvPicPr>
              <p:cNvPr id="136" name="Picture 135" descr="061948-firey-orange-jelly-icon-people-things-people-man1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871" y="871822"/>
                <a:ext cx="1125453" cy="1125453"/>
              </a:xfrm>
              <a:prstGeom prst="rect">
                <a:avLst/>
              </a:prstGeom>
            </p:spPr>
          </p:pic>
          <p:sp>
            <p:nvSpPr>
              <p:cNvPr id="137" name="TextBox 136"/>
              <p:cNvSpPr txBox="1"/>
              <p:nvPr/>
            </p:nvSpPr>
            <p:spPr>
              <a:xfrm>
                <a:off x="1116969" y="1853215"/>
                <a:ext cx="157933" cy="3071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521245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endParaRPr lang="en-US" sz="1600" dirty="0">
                  <a:solidFill>
                    <a:srgbClr val="000000"/>
                  </a:solidFill>
                  <a:latin typeface="Franklin Gothic Book"/>
                </a:endParaRPr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927434" y="5505839"/>
              <a:ext cx="1125453" cy="1288523"/>
              <a:chOff x="619871" y="871822"/>
              <a:chExt cx="1125453" cy="1288523"/>
            </a:xfrm>
          </p:grpSpPr>
          <p:pic>
            <p:nvPicPr>
              <p:cNvPr id="139" name="Picture 138" descr="061948-firey-orange-jelly-icon-people-things-people-man1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9871" y="871822"/>
                <a:ext cx="1125453" cy="1125453"/>
              </a:xfrm>
              <a:prstGeom prst="rect">
                <a:avLst/>
              </a:prstGeom>
            </p:spPr>
          </p:pic>
          <p:sp>
            <p:nvSpPr>
              <p:cNvPr id="140" name="TextBox 139"/>
              <p:cNvSpPr txBox="1"/>
              <p:nvPr/>
            </p:nvSpPr>
            <p:spPr>
              <a:xfrm>
                <a:off x="1116969" y="1853215"/>
                <a:ext cx="157933" cy="3071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521245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endParaRPr lang="en-US" sz="1600" dirty="0">
                  <a:solidFill>
                    <a:srgbClr val="000000"/>
                  </a:solidFill>
                  <a:latin typeface="Franklin Gothic Book"/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1947743" y="5265144"/>
            <a:ext cx="3537891" cy="1445308"/>
            <a:chOff x="1682990" y="5534555"/>
            <a:chExt cx="3025724" cy="1311157"/>
          </a:xfrm>
        </p:grpSpPr>
        <p:grpSp>
          <p:nvGrpSpPr>
            <p:cNvPr id="161" name="Group 160"/>
            <p:cNvGrpSpPr/>
            <p:nvPr/>
          </p:nvGrpSpPr>
          <p:grpSpPr>
            <a:xfrm>
              <a:off x="1682990" y="5545872"/>
              <a:ext cx="1886364" cy="1299840"/>
              <a:chOff x="166523" y="5494522"/>
              <a:chExt cx="1886364" cy="1299840"/>
            </a:xfrm>
          </p:grpSpPr>
          <p:grpSp>
            <p:nvGrpSpPr>
              <p:cNvPr id="162" name="Group 161"/>
              <p:cNvGrpSpPr/>
              <p:nvPr/>
            </p:nvGrpSpPr>
            <p:grpSpPr>
              <a:xfrm>
                <a:off x="166523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169" name="Picture 168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170" name="TextBox 169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163" name="Group 162"/>
              <p:cNvGrpSpPr/>
              <p:nvPr/>
            </p:nvGrpSpPr>
            <p:grpSpPr>
              <a:xfrm>
                <a:off x="547558" y="5494522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167" name="Picture 166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168" name="TextBox 167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164" name="Group 163"/>
              <p:cNvGrpSpPr/>
              <p:nvPr/>
            </p:nvGrpSpPr>
            <p:grpSpPr>
              <a:xfrm>
                <a:off x="927434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165" name="Picture 164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166" name="TextBox 165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</p:grpSp>
        <p:grpSp>
          <p:nvGrpSpPr>
            <p:cNvPr id="171" name="Group 170"/>
            <p:cNvGrpSpPr/>
            <p:nvPr/>
          </p:nvGrpSpPr>
          <p:grpSpPr>
            <a:xfrm>
              <a:off x="2822350" y="5534555"/>
              <a:ext cx="1886364" cy="1299840"/>
              <a:chOff x="166523" y="5494522"/>
              <a:chExt cx="1886364" cy="1299840"/>
            </a:xfrm>
          </p:grpSpPr>
          <p:grpSp>
            <p:nvGrpSpPr>
              <p:cNvPr id="172" name="Group 171"/>
              <p:cNvGrpSpPr/>
              <p:nvPr/>
            </p:nvGrpSpPr>
            <p:grpSpPr>
              <a:xfrm>
                <a:off x="166523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179" name="Picture 178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180" name="TextBox 179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173" name="Group 172"/>
              <p:cNvGrpSpPr/>
              <p:nvPr/>
            </p:nvGrpSpPr>
            <p:grpSpPr>
              <a:xfrm>
                <a:off x="547558" y="5494522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177" name="Picture 176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178" name="TextBox 177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174" name="Group 173"/>
              <p:cNvGrpSpPr/>
              <p:nvPr/>
            </p:nvGrpSpPr>
            <p:grpSpPr>
              <a:xfrm>
                <a:off x="927434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175" name="Picture 174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176" name="TextBox 175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</p:grpSp>
      </p:grpSp>
      <p:grpSp>
        <p:nvGrpSpPr>
          <p:cNvPr id="196" name="Group 195"/>
          <p:cNvGrpSpPr/>
          <p:nvPr/>
        </p:nvGrpSpPr>
        <p:grpSpPr>
          <a:xfrm>
            <a:off x="2125940" y="5433137"/>
            <a:ext cx="3537891" cy="1445308"/>
            <a:chOff x="1682990" y="5534555"/>
            <a:chExt cx="3025724" cy="1311157"/>
          </a:xfrm>
        </p:grpSpPr>
        <p:grpSp>
          <p:nvGrpSpPr>
            <p:cNvPr id="197" name="Group 196"/>
            <p:cNvGrpSpPr/>
            <p:nvPr/>
          </p:nvGrpSpPr>
          <p:grpSpPr>
            <a:xfrm>
              <a:off x="1682990" y="5545872"/>
              <a:ext cx="1886364" cy="1299840"/>
              <a:chOff x="166523" y="5494522"/>
              <a:chExt cx="1886364" cy="1299840"/>
            </a:xfrm>
          </p:grpSpPr>
          <p:grpSp>
            <p:nvGrpSpPr>
              <p:cNvPr id="208" name="Group 207"/>
              <p:cNvGrpSpPr/>
              <p:nvPr/>
            </p:nvGrpSpPr>
            <p:grpSpPr>
              <a:xfrm>
                <a:off x="166523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15" name="Picture 214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16" name="TextBox 215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09" name="Group 208"/>
              <p:cNvGrpSpPr/>
              <p:nvPr/>
            </p:nvGrpSpPr>
            <p:grpSpPr>
              <a:xfrm>
                <a:off x="547558" y="5494522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13" name="Picture 212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14" name="TextBox 213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10" name="Group 209"/>
              <p:cNvGrpSpPr/>
              <p:nvPr/>
            </p:nvGrpSpPr>
            <p:grpSpPr>
              <a:xfrm>
                <a:off x="927434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11" name="Picture 210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12" name="TextBox 211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</p:grpSp>
        <p:grpSp>
          <p:nvGrpSpPr>
            <p:cNvPr id="198" name="Group 197"/>
            <p:cNvGrpSpPr/>
            <p:nvPr/>
          </p:nvGrpSpPr>
          <p:grpSpPr>
            <a:xfrm>
              <a:off x="2822350" y="5534555"/>
              <a:ext cx="1886364" cy="1299840"/>
              <a:chOff x="166523" y="5494522"/>
              <a:chExt cx="1886364" cy="1299840"/>
            </a:xfrm>
          </p:grpSpPr>
          <p:grpSp>
            <p:nvGrpSpPr>
              <p:cNvPr id="199" name="Group 198"/>
              <p:cNvGrpSpPr/>
              <p:nvPr/>
            </p:nvGrpSpPr>
            <p:grpSpPr>
              <a:xfrm>
                <a:off x="166523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06" name="Picture 205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07" name="TextBox 206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00" name="Group 199"/>
              <p:cNvGrpSpPr/>
              <p:nvPr/>
            </p:nvGrpSpPr>
            <p:grpSpPr>
              <a:xfrm>
                <a:off x="547558" y="5494522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04" name="Picture 203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05" name="TextBox 204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01" name="Group 200"/>
              <p:cNvGrpSpPr/>
              <p:nvPr/>
            </p:nvGrpSpPr>
            <p:grpSpPr>
              <a:xfrm>
                <a:off x="927434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02" name="Picture 201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03" name="TextBox 202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</p:grpSp>
      </p:grpSp>
      <p:grpSp>
        <p:nvGrpSpPr>
          <p:cNvPr id="259" name="Group 258"/>
          <p:cNvGrpSpPr/>
          <p:nvPr/>
        </p:nvGrpSpPr>
        <p:grpSpPr>
          <a:xfrm>
            <a:off x="4830058" y="5431806"/>
            <a:ext cx="3537891" cy="1445308"/>
            <a:chOff x="1682990" y="5534555"/>
            <a:chExt cx="3025724" cy="1311157"/>
          </a:xfrm>
        </p:grpSpPr>
        <p:grpSp>
          <p:nvGrpSpPr>
            <p:cNvPr id="260" name="Group 259"/>
            <p:cNvGrpSpPr/>
            <p:nvPr/>
          </p:nvGrpSpPr>
          <p:grpSpPr>
            <a:xfrm>
              <a:off x="1682990" y="5545872"/>
              <a:ext cx="1886364" cy="1299840"/>
              <a:chOff x="166523" y="5494522"/>
              <a:chExt cx="1886364" cy="1299840"/>
            </a:xfrm>
          </p:grpSpPr>
          <p:grpSp>
            <p:nvGrpSpPr>
              <p:cNvPr id="271" name="Group 270"/>
              <p:cNvGrpSpPr/>
              <p:nvPr/>
            </p:nvGrpSpPr>
            <p:grpSpPr>
              <a:xfrm>
                <a:off x="166523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78" name="Picture 277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79" name="TextBox 278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72" name="Group 271"/>
              <p:cNvGrpSpPr/>
              <p:nvPr/>
            </p:nvGrpSpPr>
            <p:grpSpPr>
              <a:xfrm>
                <a:off x="547558" y="5494522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76" name="Picture 275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77" name="TextBox 276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73" name="Group 272"/>
              <p:cNvGrpSpPr/>
              <p:nvPr/>
            </p:nvGrpSpPr>
            <p:grpSpPr>
              <a:xfrm>
                <a:off x="927434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74" name="Picture 273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75" name="TextBox 274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</p:grpSp>
        <p:grpSp>
          <p:nvGrpSpPr>
            <p:cNvPr id="261" name="Group 260"/>
            <p:cNvGrpSpPr/>
            <p:nvPr/>
          </p:nvGrpSpPr>
          <p:grpSpPr>
            <a:xfrm>
              <a:off x="2822350" y="5534555"/>
              <a:ext cx="1886364" cy="1299840"/>
              <a:chOff x="166523" y="5494522"/>
              <a:chExt cx="1886364" cy="1299840"/>
            </a:xfrm>
          </p:grpSpPr>
          <p:grpSp>
            <p:nvGrpSpPr>
              <p:cNvPr id="262" name="Group 261"/>
              <p:cNvGrpSpPr/>
              <p:nvPr/>
            </p:nvGrpSpPr>
            <p:grpSpPr>
              <a:xfrm>
                <a:off x="166523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69" name="Picture 268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70" name="TextBox 269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63" name="Group 262"/>
              <p:cNvGrpSpPr/>
              <p:nvPr/>
            </p:nvGrpSpPr>
            <p:grpSpPr>
              <a:xfrm>
                <a:off x="547558" y="5494522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67" name="Picture 266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68" name="TextBox 267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64" name="Group 263"/>
              <p:cNvGrpSpPr/>
              <p:nvPr/>
            </p:nvGrpSpPr>
            <p:grpSpPr>
              <a:xfrm>
                <a:off x="927434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65" name="Picture 264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66" name="TextBox 265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</p:grpSp>
      </p:grpSp>
      <p:grpSp>
        <p:nvGrpSpPr>
          <p:cNvPr id="280" name="Group 279"/>
          <p:cNvGrpSpPr/>
          <p:nvPr/>
        </p:nvGrpSpPr>
        <p:grpSpPr>
          <a:xfrm>
            <a:off x="7484725" y="5395712"/>
            <a:ext cx="3537891" cy="1445308"/>
            <a:chOff x="1682990" y="5534555"/>
            <a:chExt cx="3025724" cy="1311157"/>
          </a:xfrm>
        </p:grpSpPr>
        <p:grpSp>
          <p:nvGrpSpPr>
            <p:cNvPr id="281" name="Group 280"/>
            <p:cNvGrpSpPr/>
            <p:nvPr/>
          </p:nvGrpSpPr>
          <p:grpSpPr>
            <a:xfrm>
              <a:off x="1682990" y="5545872"/>
              <a:ext cx="1886364" cy="1299840"/>
              <a:chOff x="166523" y="5494522"/>
              <a:chExt cx="1886364" cy="1299840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166523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99" name="Picture 298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300" name="TextBox 299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93" name="Group 292"/>
              <p:cNvGrpSpPr/>
              <p:nvPr/>
            </p:nvGrpSpPr>
            <p:grpSpPr>
              <a:xfrm>
                <a:off x="547558" y="5494522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97" name="Picture 296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98" name="TextBox 297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94" name="Group 293"/>
              <p:cNvGrpSpPr/>
              <p:nvPr/>
            </p:nvGrpSpPr>
            <p:grpSpPr>
              <a:xfrm>
                <a:off x="927434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95" name="Picture 294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96" name="TextBox 295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</p:grpSp>
        <p:grpSp>
          <p:nvGrpSpPr>
            <p:cNvPr id="282" name="Group 281"/>
            <p:cNvGrpSpPr/>
            <p:nvPr/>
          </p:nvGrpSpPr>
          <p:grpSpPr>
            <a:xfrm>
              <a:off x="2822350" y="5534555"/>
              <a:ext cx="1886364" cy="1299840"/>
              <a:chOff x="166523" y="5494522"/>
              <a:chExt cx="1886364" cy="1299840"/>
            </a:xfrm>
          </p:grpSpPr>
          <p:grpSp>
            <p:nvGrpSpPr>
              <p:cNvPr id="283" name="Group 282"/>
              <p:cNvGrpSpPr/>
              <p:nvPr/>
            </p:nvGrpSpPr>
            <p:grpSpPr>
              <a:xfrm>
                <a:off x="166523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90" name="Picture 289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91" name="TextBox 290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84" name="Group 283"/>
              <p:cNvGrpSpPr/>
              <p:nvPr/>
            </p:nvGrpSpPr>
            <p:grpSpPr>
              <a:xfrm>
                <a:off x="547558" y="5494522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88" name="Picture 287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89" name="TextBox 288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  <p:grpSp>
            <p:nvGrpSpPr>
              <p:cNvPr id="285" name="Group 284"/>
              <p:cNvGrpSpPr/>
              <p:nvPr/>
            </p:nvGrpSpPr>
            <p:grpSpPr>
              <a:xfrm>
                <a:off x="927434" y="5505839"/>
                <a:ext cx="1125453" cy="1288523"/>
                <a:chOff x="619871" y="871822"/>
                <a:chExt cx="1125453" cy="1288523"/>
              </a:xfrm>
            </p:grpSpPr>
            <p:pic>
              <p:nvPicPr>
                <p:cNvPr id="286" name="Picture 285" descr="061948-firey-orange-jelly-icon-people-things-people-man1.png"/>
                <p:cNvPicPr>
                  <a:picLocks noChangeAspect="1"/>
                </p:cNvPicPr>
                <p:nvPr/>
              </p:nvPicPr>
              <p:blipFill>
                <a:blip r:embed="rId2">
                  <a:duotone>
                    <a:schemeClr val="accent3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9871" y="871822"/>
                  <a:ext cx="1125453" cy="1125453"/>
                </a:xfrm>
                <a:prstGeom prst="rect">
                  <a:avLst/>
                </a:prstGeom>
              </p:spPr>
            </p:pic>
            <p:sp>
              <p:nvSpPr>
                <p:cNvPr id="287" name="TextBox 286"/>
                <p:cNvSpPr txBox="1"/>
                <p:nvPr/>
              </p:nvSpPr>
              <p:spPr>
                <a:xfrm>
                  <a:off x="1116969" y="1853215"/>
                  <a:ext cx="157933" cy="3071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521245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endParaRPr lang="en-US" sz="1600" dirty="0">
                    <a:solidFill>
                      <a:srgbClr val="000000"/>
                    </a:solidFill>
                    <a:latin typeface="Franklin Gothic Book"/>
                  </a:endParaRPr>
                </a:p>
              </p:txBody>
            </p:sp>
          </p:grpSp>
        </p:grpSp>
      </p:grpSp>
      <p:grpSp>
        <p:nvGrpSpPr>
          <p:cNvPr id="22" name="Group 21"/>
          <p:cNvGrpSpPr/>
          <p:nvPr/>
        </p:nvGrpSpPr>
        <p:grpSpPr>
          <a:xfrm>
            <a:off x="7298602" y="3372883"/>
            <a:ext cx="1672353" cy="1576589"/>
            <a:chOff x="5759707" y="3817931"/>
            <a:chExt cx="1430253" cy="1430253"/>
          </a:xfrm>
        </p:grpSpPr>
        <p:pic>
          <p:nvPicPr>
            <p:cNvPr id="75" name="Picture 74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9707" y="3817931"/>
              <a:ext cx="1125453" cy="1125453"/>
            </a:xfrm>
            <a:prstGeom prst="rect">
              <a:avLst/>
            </a:prstGeom>
          </p:spPr>
        </p:pic>
        <p:pic>
          <p:nvPicPr>
            <p:cNvPr id="301" name="Picture 300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2107" y="3970331"/>
              <a:ext cx="1125453" cy="1125453"/>
            </a:xfrm>
            <a:prstGeom prst="rect">
              <a:avLst/>
            </a:prstGeom>
          </p:spPr>
        </p:pic>
        <p:pic>
          <p:nvPicPr>
            <p:cNvPr id="302" name="Picture 301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4507" y="4122731"/>
              <a:ext cx="1125453" cy="1125453"/>
            </a:xfrm>
            <a:prstGeom prst="rect">
              <a:avLst/>
            </a:prstGeom>
          </p:spPr>
        </p:pic>
      </p:grpSp>
      <p:pic>
        <p:nvPicPr>
          <p:cNvPr id="303" name="Picture 302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367" y="3515151"/>
            <a:ext cx="1315959" cy="1240604"/>
          </a:xfrm>
          <a:prstGeom prst="rect">
            <a:avLst/>
          </a:prstGeom>
        </p:spPr>
      </p:pic>
      <p:pic>
        <p:nvPicPr>
          <p:cNvPr id="304" name="Picture 303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2564" y="3683144"/>
            <a:ext cx="1315959" cy="1240604"/>
          </a:xfrm>
          <a:prstGeom prst="rect">
            <a:avLst/>
          </a:prstGeom>
        </p:spPr>
      </p:pic>
      <p:sp>
        <p:nvSpPr>
          <p:cNvPr id="305" name="TextBox 304"/>
          <p:cNvSpPr txBox="1"/>
          <p:nvPr/>
        </p:nvSpPr>
        <p:spPr>
          <a:xfrm>
            <a:off x="9594583" y="4984199"/>
            <a:ext cx="467015" cy="351487"/>
          </a:xfrm>
          <a:prstGeom prst="rect">
            <a:avLst/>
          </a:prstGeom>
          <a:noFill/>
        </p:spPr>
        <p:txBody>
          <a:bodyPr wrap="none" lIns="104249" tIns="52124" rIns="104249" bIns="52124" rtlCol="0">
            <a:spAutoFit/>
          </a:bodyPr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QA</a:t>
            </a:r>
          </a:p>
        </p:txBody>
      </p:sp>
      <p:sp>
        <p:nvSpPr>
          <p:cNvPr id="310" name="TextBox 309"/>
          <p:cNvSpPr txBox="1"/>
          <p:nvPr/>
        </p:nvSpPr>
        <p:spPr>
          <a:xfrm>
            <a:off x="418751" y="6566477"/>
            <a:ext cx="1642917" cy="597709"/>
          </a:xfrm>
          <a:prstGeom prst="rect">
            <a:avLst/>
          </a:prstGeom>
          <a:noFill/>
        </p:spPr>
        <p:txBody>
          <a:bodyPr wrap="none" lIns="104249" tIns="52124" rIns="104249" bIns="52124" rtlCol="0">
            <a:spAutoFit/>
          </a:bodyPr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GRID SITES AND</a:t>
            </a:r>
          </a:p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EXPERTS</a:t>
            </a:r>
          </a:p>
        </p:txBody>
      </p:sp>
      <p:sp>
        <p:nvSpPr>
          <p:cNvPr id="311" name="TextBox 310"/>
          <p:cNvSpPr txBox="1"/>
          <p:nvPr/>
        </p:nvSpPr>
        <p:spPr>
          <a:xfrm>
            <a:off x="2408526" y="6554002"/>
            <a:ext cx="2990342" cy="351487"/>
          </a:xfrm>
          <a:prstGeom prst="rect">
            <a:avLst/>
          </a:prstGeom>
          <a:noFill/>
        </p:spPr>
        <p:txBody>
          <a:bodyPr wrap="none" lIns="104249" tIns="52124" rIns="104249" bIns="52124" rtlCol="0">
            <a:spAutoFit/>
          </a:bodyPr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DETECTOR SOFTWARE EXPERTS</a:t>
            </a:r>
          </a:p>
        </p:txBody>
      </p:sp>
      <p:sp>
        <p:nvSpPr>
          <p:cNvPr id="312" name="TextBox 311"/>
          <p:cNvSpPr txBox="1"/>
          <p:nvPr/>
        </p:nvSpPr>
        <p:spPr>
          <a:xfrm>
            <a:off x="7838335" y="6515247"/>
            <a:ext cx="717985" cy="351487"/>
          </a:xfrm>
          <a:prstGeom prst="rect">
            <a:avLst/>
          </a:prstGeom>
          <a:noFill/>
        </p:spPr>
        <p:txBody>
          <a:bodyPr wrap="none" lIns="104249" tIns="52124" rIns="104249" bIns="52124" rtlCol="0">
            <a:spAutoFit/>
          </a:bodyPr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PWGs</a:t>
            </a:r>
          </a:p>
        </p:txBody>
      </p:sp>
      <p:grpSp>
        <p:nvGrpSpPr>
          <p:cNvPr id="316" name="Group 315"/>
          <p:cNvGrpSpPr/>
          <p:nvPr/>
        </p:nvGrpSpPr>
        <p:grpSpPr>
          <a:xfrm>
            <a:off x="53786" y="3606586"/>
            <a:ext cx="1530988" cy="1666580"/>
            <a:chOff x="541261" y="871822"/>
            <a:chExt cx="1309353" cy="1511891"/>
          </a:xfrm>
        </p:grpSpPr>
        <p:pic>
          <p:nvPicPr>
            <p:cNvPr id="317" name="Picture 316" descr="061948-firey-orange-jelly-icon-people-things-people-man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871" y="871822"/>
              <a:ext cx="1125453" cy="1125453"/>
            </a:xfrm>
            <a:prstGeom prst="rect">
              <a:avLst/>
            </a:prstGeom>
          </p:spPr>
        </p:pic>
        <p:sp>
          <p:nvSpPr>
            <p:cNvPr id="318" name="TextBox 317"/>
            <p:cNvSpPr txBox="1"/>
            <p:nvPr/>
          </p:nvSpPr>
          <p:spPr>
            <a:xfrm>
              <a:off x="541261" y="1853215"/>
              <a:ext cx="1309353" cy="530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GRID RESURCE </a:t>
              </a:r>
            </a:p>
            <a:p>
              <a:pPr algn="ctr" defTabSz="521245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sz="1600" dirty="0">
                  <a:solidFill>
                    <a:srgbClr val="000000"/>
                  </a:solidFill>
                  <a:latin typeface="Franklin Gothic Book"/>
                </a:rPr>
                <a:t>COORDINATION</a:t>
              </a:r>
            </a:p>
          </p:txBody>
        </p:sp>
      </p:grpSp>
      <p:sp>
        <p:nvSpPr>
          <p:cNvPr id="319" name="Striped Right Arrow 318"/>
          <p:cNvSpPr/>
          <p:nvPr/>
        </p:nvSpPr>
        <p:spPr>
          <a:xfrm rot="5400000" flipH="1">
            <a:off x="2481866" y="4700234"/>
            <a:ext cx="797514" cy="1061099"/>
          </a:xfrm>
          <a:prstGeom prst="stripedRightArrow">
            <a:avLst/>
          </a:prstGeom>
          <a:solidFill>
            <a:schemeClr val="accent6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22" name="Striped Right Arrow 321"/>
          <p:cNvSpPr/>
          <p:nvPr/>
        </p:nvSpPr>
        <p:spPr>
          <a:xfrm rot="10800000" flipH="1">
            <a:off x="2103652" y="2110189"/>
            <a:ext cx="845956" cy="1000337"/>
          </a:xfrm>
          <a:prstGeom prst="stripedRightArrow">
            <a:avLst/>
          </a:prstGeom>
          <a:solidFill>
            <a:schemeClr val="accent6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23" name="Striped Right Arrow 322"/>
          <p:cNvSpPr/>
          <p:nvPr/>
        </p:nvSpPr>
        <p:spPr>
          <a:xfrm rot="7770661" flipH="1">
            <a:off x="2770130" y="2803006"/>
            <a:ext cx="797514" cy="1061099"/>
          </a:xfrm>
          <a:prstGeom prst="stripedRightArrow">
            <a:avLst/>
          </a:prstGeom>
          <a:solidFill>
            <a:schemeClr val="accent6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24" name="Striped Right Arrow 323"/>
          <p:cNvSpPr/>
          <p:nvPr/>
        </p:nvSpPr>
        <p:spPr>
          <a:xfrm rot="13829339">
            <a:off x="3760262" y="2803006"/>
            <a:ext cx="797514" cy="1061099"/>
          </a:xfrm>
          <a:prstGeom prst="stripedRightArrow">
            <a:avLst/>
          </a:prstGeom>
          <a:solidFill>
            <a:schemeClr val="accent6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25" name="Striped Right Arrow 324"/>
          <p:cNvSpPr/>
          <p:nvPr/>
        </p:nvSpPr>
        <p:spPr>
          <a:xfrm rot="10800000" flipH="1">
            <a:off x="4527606" y="2037918"/>
            <a:ext cx="2272450" cy="1000337"/>
          </a:xfrm>
          <a:prstGeom prst="stripedRightArrow">
            <a:avLst/>
          </a:prstGeom>
          <a:solidFill>
            <a:schemeClr val="accent6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26" name="Bent Arrow 25"/>
          <p:cNvSpPr/>
          <p:nvPr/>
        </p:nvSpPr>
        <p:spPr>
          <a:xfrm rot="5400000">
            <a:off x="8806917" y="2138950"/>
            <a:ext cx="1160918" cy="1313281"/>
          </a:xfrm>
          <a:prstGeom prst="bentArrow">
            <a:avLst>
              <a:gd name="adj1" fmla="val 41480"/>
              <a:gd name="adj2" fmla="val 30900"/>
              <a:gd name="adj3" fmla="val 41581"/>
              <a:gd name="adj4" fmla="val 43160"/>
            </a:avLst>
          </a:prstGeom>
          <a:gradFill flip="none" rotWithShape="1">
            <a:gsLst>
              <a:gs pos="0">
                <a:schemeClr val="accent3">
                  <a:shade val="51000"/>
                  <a:satMod val="130000"/>
                  <a:alpha val="30000"/>
                </a:schemeClr>
              </a:gs>
              <a:gs pos="80000">
                <a:schemeClr val="accent3">
                  <a:shade val="93000"/>
                  <a:satMod val="130000"/>
                  <a:alpha val="30000"/>
                </a:schemeClr>
              </a:gs>
              <a:gs pos="100000">
                <a:schemeClr val="accent3">
                  <a:shade val="94000"/>
                  <a:satMod val="135000"/>
                  <a:alpha val="30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26" name="Striped Right Arrow 325"/>
          <p:cNvSpPr/>
          <p:nvPr/>
        </p:nvSpPr>
        <p:spPr>
          <a:xfrm rot="10800000">
            <a:off x="8564875" y="3592598"/>
            <a:ext cx="750347" cy="1038409"/>
          </a:xfrm>
          <a:prstGeom prst="stripedRightArrow">
            <a:avLst/>
          </a:prstGeom>
          <a:solidFill>
            <a:schemeClr val="accent6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27" name="Striped Right Arrow 326"/>
          <p:cNvSpPr/>
          <p:nvPr/>
        </p:nvSpPr>
        <p:spPr>
          <a:xfrm rot="5400000" flipH="1">
            <a:off x="8797005" y="4192054"/>
            <a:ext cx="614718" cy="2199007"/>
          </a:xfrm>
          <a:prstGeom prst="stripedRightArrow">
            <a:avLst/>
          </a:prstGeom>
          <a:solidFill>
            <a:schemeClr val="accent6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srgbClr val="000000"/>
              </a:solidFill>
              <a:latin typeface="Franklin Gothic Book"/>
            </a:endParaRPr>
          </a:p>
        </p:txBody>
      </p:sp>
      <p:sp>
        <p:nvSpPr>
          <p:cNvPr id="30" name="Left-Right Arrow 29"/>
          <p:cNvSpPr/>
          <p:nvPr/>
        </p:nvSpPr>
        <p:spPr>
          <a:xfrm rot="5400000">
            <a:off x="391986" y="4757912"/>
            <a:ext cx="810144" cy="737428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0000"/>
                </a:schemeClr>
              </a:gs>
              <a:gs pos="80000">
                <a:schemeClr val="accent1">
                  <a:shade val="93000"/>
                  <a:satMod val="130000"/>
                  <a:alpha val="20000"/>
                </a:schemeClr>
              </a:gs>
              <a:gs pos="100000">
                <a:schemeClr val="accent1">
                  <a:shade val="94000"/>
                  <a:satMod val="135000"/>
                  <a:alpha val="20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srgbClr val="FFFFFF"/>
              </a:solidFill>
              <a:latin typeface="Franklin Gothic Book"/>
            </a:endParaRPr>
          </a:p>
        </p:txBody>
      </p:sp>
      <p:sp>
        <p:nvSpPr>
          <p:cNvPr id="329" name="Left-Right Arrow 328"/>
          <p:cNvSpPr/>
          <p:nvPr/>
        </p:nvSpPr>
        <p:spPr>
          <a:xfrm rot="5400000">
            <a:off x="645779" y="4005906"/>
            <a:ext cx="2050749" cy="1000841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shade val="51000"/>
                  <a:satMod val="130000"/>
                  <a:alpha val="20000"/>
                </a:schemeClr>
              </a:gs>
              <a:gs pos="80000">
                <a:schemeClr val="accent1">
                  <a:shade val="93000"/>
                  <a:satMod val="130000"/>
                  <a:alpha val="20000"/>
                </a:schemeClr>
              </a:gs>
              <a:gs pos="100000">
                <a:schemeClr val="accent1">
                  <a:shade val="94000"/>
                  <a:satMod val="135000"/>
                  <a:alpha val="20000"/>
                </a:schemeClr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>
              <a:solidFill>
                <a:srgbClr val="FFFFFF"/>
              </a:solidFill>
              <a:latin typeface="Franklin Gothic Book"/>
            </a:endParaRPr>
          </a:p>
        </p:txBody>
      </p:sp>
      <p:graphicFrame>
        <p:nvGraphicFramePr>
          <p:cNvPr id="159" name="Diagram 158"/>
          <p:cNvGraphicFramePr/>
          <p:nvPr>
            <p:extLst>
              <p:ext uri="{D42A27DB-BD31-4B8C-83A1-F6EECF244321}">
                <p14:modId xmlns:p14="http://schemas.microsoft.com/office/powerpoint/2010/main" val="1295652445"/>
              </p:ext>
            </p:extLst>
          </p:nvPr>
        </p:nvGraphicFramePr>
        <p:xfrm>
          <a:off x="4115113" y="565242"/>
          <a:ext cx="2041428" cy="17432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7" name="Oval 186"/>
          <p:cNvSpPr/>
          <p:nvPr/>
        </p:nvSpPr>
        <p:spPr>
          <a:xfrm>
            <a:off x="3137089" y="565245"/>
            <a:ext cx="1088550" cy="977887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4249" tIns="52124" rIns="104249" bIns="52124" rtlCol="0" anchor="ctr"/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srgbClr val="FFFFFF"/>
                </a:solidFill>
                <a:latin typeface="Franklin Gothic Book"/>
              </a:rPr>
              <a:t>O</a:t>
            </a:r>
            <a:r>
              <a:rPr lang="en-US" sz="2700" baseline="30000" dirty="0">
                <a:solidFill>
                  <a:srgbClr val="FFFFFF"/>
                </a:solidFill>
                <a:latin typeface="Franklin Gothic Book"/>
              </a:rPr>
              <a:t>2</a:t>
            </a:r>
          </a:p>
        </p:txBody>
      </p:sp>
      <p:pic>
        <p:nvPicPr>
          <p:cNvPr id="188" name="Picture 187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407" y="3648939"/>
            <a:ext cx="1315959" cy="1240604"/>
          </a:xfrm>
          <a:prstGeom prst="rect">
            <a:avLst/>
          </a:prstGeom>
        </p:spPr>
      </p:pic>
      <p:pic>
        <p:nvPicPr>
          <p:cNvPr id="189" name="Picture 188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477" y="3641441"/>
            <a:ext cx="1315959" cy="1240604"/>
          </a:xfrm>
          <a:prstGeom prst="rect">
            <a:avLst/>
          </a:prstGeom>
        </p:spPr>
      </p:pic>
      <p:pic>
        <p:nvPicPr>
          <p:cNvPr id="190" name="Picture 189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908" y="3536678"/>
            <a:ext cx="1315959" cy="1240604"/>
          </a:xfrm>
          <a:prstGeom prst="rect">
            <a:avLst/>
          </a:prstGeom>
        </p:spPr>
      </p:pic>
      <p:pic>
        <p:nvPicPr>
          <p:cNvPr id="191" name="Picture 190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255" y="3591427"/>
            <a:ext cx="1315959" cy="1240604"/>
          </a:xfrm>
          <a:prstGeom prst="rect">
            <a:avLst/>
          </a:prstGeom>
        </p:spPr>
      </p:pic>
      <p:pic>
        <p:nvPicPr>
          <p:cNvPr id="192" name="Picture 191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859" y="3435660"/>
            <a:ext cx="1315959" cy="1240604"/>
          </a:xfrm>
          <a:prstGeom prst="rect">
            <a:avLst/>
          </a:prstGeom>
        </p:spPr>
      </p:pic>
      <p:pic>
        <p:nvPicPr>
          <p:cNvPr id="194" name="Picture 193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4604" y="3816934"/>
            <a:ext cx="1315959" cy="1240604"/>
          </a:xfrm>
          <a:prstGeom prst="rect">
            <a:avLst/>
          </a:prstGeom>
        </p:spPr>
      </p:pic>
      <p:pic>
        <p:nvPicPr>
          <p:cNvPr id="195" name="Picture 194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310" y="3898072"/>
            <a:ext cx="1315959" cy="1240604"/>
          </a:xfrm>
          <a:prstGeom prst="rect">
            <a:avLst/>
          </a:prstGeom>
        </p:spPr>
      </p:pic>
      <p:pic>
        <p:nvPicPr>
          <p:cNvPr id="218" name="Picture 217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933" y="3850234"/>
            <a:ext cx="1315959" cy="1240604"/>
          </a:xfrm>
          <a:prstGeom prst="rect">
            <a:avLst/>
          </a:prstGeom>
        </p:spPr>
      </p:pic>
      <p:pic>
        <p:nvPicPr>
          <p:cNvPr id="220" name="Picture 219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733" y="3708865"/>
            <a:ext cx="1315959" cy="1240604"/>
          </a:xfrm>
          <a:prstGeom prst="rect">
            <a:avLst/>
          </a:prstGeom>
        </p:spPr>
      </p:pic>
      <p:pic>
        <p:nvPicPr>
          <p:cNvPr id="223" name="Picture 222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478" y="1924201"/>
            <a:ext cx="1315959" cy="1240604"/>
          </a:xfrm>
          <a:prstGeom prst="rect">
            <a:avLst/>
          </a:prstGeom>
        </p:spPr>
      </p:pic>
      <p:pic>
        <p:nvPicPr>
          <p:cNvPr id="222" name="Picture 221" descr="061948-firey-orange-jelly-icon-people-things-people-man1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821" y="2104353"/>
            <a:ext cx="1315959" cy="1240604"/>
          </a:xfrm>
          <a:prstGeom prst="rect">
            <a:avLst/>
          </a:prstGeom>
        </p:spPr>
      </p:pic>
      <p:sp>
        <p:nvSpPr>
          <p:cNvPr id="224" name="TextBox 223"/>
          <p:cNvSpPr txBox="1"/>
          <p:nvPr/>
        </p:nvSpPr>
        <p:spPr>
          <a:xfrm>
            <a:off x="3073530" y="1552136"/>
            <a:ext cx="1556856" cy="597709"/>
          </a:xfrm>
          <a:prstGeom prst="rect">
            <a:avLst/>
          </a:prstGeom>
          <a:noFill/>
        </p:spPr>
        <p:txBody>
          <a:bodyPr wrap="none" lIns="104249" tIns="52124" rIns="104249" bIns="52124" rtlCol="0">
            <a:spAutoFit/>
          </a:bodyPr>
          <a:lstStyle/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O2</a:t>
            </a:r>
          </a:p>
          <a:p>
            <a:pPr algn="ctr" defTabSz="521245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1600" dirty="0">
                <a:solidFill>
                  <a:srgbClr val="000000"/>
                </a:solidFill>
                <a:latin typeface="Franklin Gothic Book"/>
              </a:rPr>
              <a:t>COORDINATION</a:t>
            </a:r>
          </a:p>
        </p:txBody>
      </p:sp>
      <p:sp>
        <p:nvSpPr>
          <p:cNvPr id="193" name="AutoShape 2"/>
          <p:cNvSpPr>
            <a:spLocks noChangeArrowheads="1"/>
          </p:cNvSpPr>
          <p:nvPr/>
        </p:nvSpPr>
        <p:spPr bwMode="auto">
          <a:xfrm>
            <a:off x="374651" y="7196144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219" name="AutoShape 3"/>
          <p:cNvSpPr>
            <a:spLocks noChangeArrowheads="1"/>
          </p:cNvSpPr>
          <p:nvPr/>
        </p:nvSpPr>
        <p:spPr bwMode="auto">
          <a:xfrm>
            <a:off x="3621088" y="7196144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225" name="Rectangle 8"/>
          <p:cNvSpPr>
            <a:spLocks noChangeArrowheads="1"/>
          </p:cNvSpPr>
          <p:nvPr/>
        </p:nvSpPr>
        <p:spPr bwMode="auto">
          <a:xfrm>
            <a:off x="757238" y="7196144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solidFill>
                <a:srgbClr val="000000"/>
              </a:solidFill>
              <a:cs typeface="DejaVu Sans" charset="0"/>
            </a:endParaRPr>
          </a:p>
        </p:txBody>
      </p:sp>
      <p:sp>
        <p:nvSpPr>
          <p:cNvPr id="226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227" name="Text Box 10"/>
          <p:cNvSpPr txBox="1">
            <a:spLocks noChangeArrowheads="1"/>
          </p:cNvSpPr>
          <p:nvPr/>
        </p:nvSpPr>
        <p:spPr bwMode="auto">
          <a:xfrm>
            <a:off x="347670" y="7150106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4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228" name="Text Box 14"/>
          <p:cNvSpPr txBox="1">
            <a:spLocks noChangeArrowheads="1"/>
          </p:cNvSpPr>
          <p:nvPr/>
        </p:nvSpPr>
        <p:spPr bwMode="auto">
          <a:xfrm>
            <a:off x="4086232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81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923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91605"/>
            <a:ext cx="5777954" cy="5328592"/>
          </a:xfrm>
        </p:spPr>
        <p:txBody>
          <a:bodyPr>
            <a:noAutofit/>
          </a:bodyPr>
          <a:lstStyle/>
          <a:p>
            <a:pPr marL="456035" lvl="1" indent="0">
              <a:buNone/>
            </a:pPr>
            <a:r>
              <a:rPr lang="en-US" sz="2100" b="1" dirty="0"/>
              <a:t>Data Preparation Group</a:t>
            </a:r>
          </a:p>
          <a:p>
            <a:pPr lvl="1">
              <a:buFont typeface="Arial"/>
              <a:buChar char="•"/>
            </a:pPr>
            <a:r>
              <a:rPr lang="en-US" sz="1400" dirty="0"/>
              <a:t>With </a:t>
            </a:r>
            <a:r>
              <a:rPr lang="en-US" sz="1400" dirty="0"/>
              <a:t>Physics Board define the quality that needs to be met by the reconstruction/simulation software in order to perform the required measurements</a:t>
            </a:r>
          </a:p>
          <a:p>
            <a:pPr lvl="1">
              <a:buFont typeface="Arial"/>
              <a:buChar char="•"/>
            </a:pPr>
            <a:r>
              <a:rPr lang="en-US" sz="1400" dirty="0"/>
              <a:t>With Run Coordination define the usable datasets that need to be reconstructed</a:t>
            </a:r>
          </a:p>
          <a:p>
            <a:pPr lvl="1">
              <a:buFont typeface="Arial"/>
              <a:buChar char="•"/>
            </a:pPr>
            <a:r>
              <a:rPr lang="en-US" sz="1400" dirty="0"/>
              <a:t>With PWGs define datasets that need to be simulated</a:t>
            </a:r>
          </a:p>
          <a:p>
            <a:pPr lvl="1">
              <a:buFont typeface="Arial"/>
              <a:buChar char="•"/>
            </a:pPr>
            <a:r>
              <a:rPr lang="en-US" sz="1400" dirty="0"/>
              <a:t>Coordinate and executes the calibration and QA activities that lead to reconstruction</a:t>
            </a:r>
          </a:p>
          <a:p>
            <a:pPr lvl="1">
              <a:buFont typeface="Arial"/>
              <a:buChar char="•"/>
            </a:pPr>
            <a:r>
              <a:rPr lang="en-US" sz="1400" dirty="0"/>
              <a:t>Coordinate, configure and test the corresponding MC productions</a:t>
            </a:r>
          </a:p>
          <a:p>
            <a:pPr lvl="1">
              <a:buFont typeface="Arial"/>
              <a:buChar char="•"/>
            </a:pPr>
            <a:r>
              <a:rPr lang="en-US" sz="1400" dirty="0"/>
              <a:t>Define and describe the datasets  useful for analysis  </a:t>
            </a:r>
          </a:p>
          <a:p>
            <a:pPr lvl="1">
              <a:buFont typeface="Arial"/>
              <a:buChar char="•"/>
            </a:pPr>
            <a:r>
              <a:rPr lang="en-US" sz="1400" dirty="0"/>
              <a:t>Issue tickets to Offline and detector experts for blocking software issues  </a:t>
            </a:r>
          </a:p>
          <a:p>
            <a:pPr lvl="1">
              <a:buFont typeface="Arial"/>
              <a:buChar char="•"/>
            </a:pPr>
            <a:r>
              <a:rPr lang="en-US" sz="1400" dirty="0"/>
              <a:t>Provide the status reports to Physics Board get the input on priorities</a:t>
            </a:r>
          </a:p>
          <a:p>
            <a:pPr lvl="1">
              <a:buFont typeface="Arial"/>
              <a:buChar char="•"/>
            </a:pPr>
            <a:r>
              <a:rPr lang="en-US" sz="1400" dirty="0"/>
              <a:t>In cooperation with Offline and Physics Coordination Identifies areas and/or open  tasks where the manpower is needed and defines service tasks to cover them</a:t>
            </a: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374651" y="7196144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3621088" y="7196144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757238" y="7196144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47670" y="7150106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5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4086232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1858961" y="-1687511"/>
            <a:ext cx="12255501" cy="9048756"/>
            <a:chOff x="-1858963" y="-1687513"/>
            <a:chExt cx="12255501" cy="9048756"/>
          </a:xfrm>
        </p:grpSpPr>
        <p:sp>
          <p:nvSpPr>
            <p:cNvPr id="12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13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14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15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>
                  <a:solidFill>
                    <a:srgbClr val="FFFFFF"/>
                  </a:solidFill>
                  <a:latin typeface="Calibri" charset="0"/>
                </a:rPr>
                <a:t>Data Preparation Group: Charge</a:t>
              </a:r>
            </a:p>
          </p:txBody>
        </p:sp>
        <p:pic>
          <p:nvPicPr>
            <p:cNvPr id="17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6065986" y="1619597"/>
            <a:ext cx="4216042" cy="3168037"/>
          </a:xfrm>
          <a:prstGeom prst="rect">
            <a:avLst/>
          </a:prstGeom>
        </p:spPr>
        <p:txBody>
          <a:bodyPr vert="horz" lIns="104236" tIns="52117" rIns="104236" bIns="52117" rtlCol="0">
            <a:noAutofit/>
          </a:bodyPr>
          <a:lstStyle>
            <a:lvl1pPr marL="390930" indent="-390930" algn="l" defTabSz="521245" rtl="0" eaLnBrk="1" latinLnBrk="0" hangingPunct="1">
              <a:spcBef>
                <a:spcPct val="20000"/>
              </a:spcBef>
              <a:buFont typeface="Arial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47021" indent="-325778" algn="l" defTabSz="521245" rtl="0" eaLnBrk="1" latinLnBrk="0" hangingPunct="1">
              <a:spcBef>
                <a:spcPct val="20000"/>
              </a:spcBef>
              <a:buFont typeface="Arial"/>
              <a:buChar char="–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03109" indent="-260620" algn="l" defTabSz="521245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4351" indent="-260620" algn="l" defTabSz="521245" rtl="0" eaLnBrk="1" latinLnBrk="0" hangingPunct="1">
              <a:spcBef>
                <a:spcPct val="20000"/>
              </a:spcBef>
              <a:buFont typeface="Arial"/>
              <a:buChar char="–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45594" indent="-260620" algn="l" defTabSz="521245" rtl="0" eaLnBrk="1" latinLnBrk="0" hangingPunct="1">
              <a:spcBef>
                <a:spcPct val="20000"/>
              </a:spcBef>
              <a:buFont typeface="Arial"/>
              <a:buChar char="»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66837" indent="-260620" algn="l" defTabSz="521245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88081" indent="-260620" algn="l" defTabSz="521245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09324" indent="-260620" algn="l" defTabSz="521245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430568" indent="-260620" algn="l" defTabSz="521245" rtl="0" eaLnBrk="1" latinLnBrk="0" hangingPunct="1">
              <a:spcBef>
                <a:spcPct val="20000"/>
              </a:spcBef>
              <a:buFont typeface="Arial"/>
              <a:buChar char="•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b="1" dirty="0"/>
              <a:t>Barrel Tracking Team</a:t>
            </a:r>
          </a:p>
          <a:p>
            <a:r>
              <a:rPr lang="en-US" sz="1600" dirty="0"/>
              <a:t>Evolution of Tracking Task Force</a:t>
            </a:r>
          </a:p>
          <a:p>
            <a:r>
              <a:rPr lang="en-US" sz="1600" dirty="0"/>
              <a:t>Combined the effort and expertise from </a:t>
            </a:r>
          </a:p>
          <a:p>
            <a:pPr lvl="1"/>
            <a:r>
              <a:rPr lang="en-US" sz="1300" dirty="0"/>
              <a:t>ITS, TPC, TRD, TOF</a:t>
            </a:r>
          </a:p>
          <a:p>
            <a:r>
              <a:rPr lang="en-US" sz="1600" dirty="0"/>
              <a:t>Delivers combined (global) tracks and PID</a:t>
            </a:r>
          </a:p>
          <a:p>
            <a:r>
              <a:rPr lang="en-US" sz="1600" dirty="0"/>
              <a:t>Responds to calibration and QA requests by DPG</a:t>
            </a:r>
          </a:p>
          <a:p>
            <a:r>
              <a:rPr lang="en-US" sz="1600" dirty="0"/>
              <a:t>Includes manpower from all participating detector projects + additional manpower from the collaboration</a:t>
            </a:r>
          </a:p>
          <a:p>
            <a:r>
              <a:rPr lang="en-US" sz="1600" dirty="0"/>
              <a:t>Barrel Tracking Group  has a coordinator  and a deputy</a:t>
            </a:r>
            <a:endParaRPr lang="en-US" sz="1600" dirty="0"/>
          </a:p>
        </p:txBody>
      </p:sp>
      <p:sp>
        <p:nvSpPr>
          <p:cNvPr id="21" name="Right Brace 20"/>
          <p:cNvSpPr/>
          <p:nvPr/>
        </p:nvSpPr>
        <p:spPr>
          <a:xfrm rot="5400000" flipV="1">
            <a:off x="2819121" y="5422303"/>
            <a:ext cx="197760" cy="2277951"/>
          </a:xfrm>
          <a:prstGeom prst="rightBrace">
            <a:avLst>
              <a:gd name="adj1" fmla="val 105202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Right Brace 21"/>
          <p:cNvSpPr/>
          <p:nvPr/>
        </p:nvSpPr>
        <p:spPr>
          <a:xfrm rot="5400000" flipV="1">
            <a:off x="8075604" y="5226604"/>
            <a:ext cx="197762" cy="2488806"/>
          </a:xfrm>
          <a:prstGeom prst="rightBrace">
            <a:avLst>
              <a:gd name="adj1" fmla="val 105202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47818" y="6516141"/>
            <a:ext cx="1599684" cy="474572"/>
          </a:xfrm>
          <a:prstGeom prst="rect">
            <a:avLst/>
          </a:prstGeom>
          <a:noFill/>
        </p:spPr>
        <p:txBody>
          <a:bodyPr wrap="none" lIns="104223" tIns="52111" rIns="104223" bIns="52111" rtlCol="0">
            <a:spAutoFit/>
          </a:bodyPr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Operations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36945" y="6438832"/>
            <a:ext cx="1903553" cy="474572"/>
          </a:xfrm>
          <a:prstGeom prst="rect">
            <a:avLst/>
          </a:prstGeom>
          <a:noFill/>
        </p:spPr>
        <p:txBody>
          <a:bodyPr wrap="none" lIns="104223" tIns="52111" rIns="104223" bIns="52111" rtlCol="0">
            <a:spAutoFit/>
          </a:bodyPr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Development</a:t>
            </a: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522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4523714" y="5156374"/>
            <a:ext cx="2593994" cy="133604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Common</a:t>
            </a: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Software </a:t>
            </a: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Development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457474" y="1286407"/>
            <a:ext cx="8409719" cy="5157726"/>
            <a:chOff x="1772068" y="1167002"/>
            <a:chExt cx="7192276" cy="4678996"/>
          </a:xfrm>
        </p:grpSpPr>
        <p:sp>
          <p:nvSpPr>
            <p:cNvPr id="23" name="Rectangle 22"/>
            <p:cNvSpPr/>
            <p:nvPr/>
          </p:nvSpPr>
          <p:spPr>
            <a:xfrm>
              <a:off x="1772068" y="1536333"/>
              <a:ext cx="5408077" cy="4309665"/>
            </a:xfrm>
            <a:prstGeom prst="rect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21116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279267" y="1536335"/>
              <a:ext cx="1669681" cy="4309663"/>
            </a:xfrm>
            <a:prstGeom prst="rect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21116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585312" y="1167002"/>
              <a:ext cx="826620" cy="33505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defTabSz="521116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dirty="0" smtClean="0">
                  <a:solidFill>
                    <a:srgbClr val="F79646"/>
                  </a:solidFill>
                  <a:latin typeface="Calibri"/>
                  <a:ea typeface="+mn-ea"/>
                  <a:cs typeface="+mn-cs"/>
                </a:rPr>
                <a:t>OFFLINE</a:t>
              </a:r>
              <a:endParaRPr lang="en-US" dirty="0">
                <a:solidFill>
                  <a:srgbClr val="F79646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79267" y="1167002"/>
              <a:ext cx="1685077" cy="3350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defTabSz="521116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US" dirty="0" smtClean="0">
                  <a:solidFill>
                    <a:srgbClr val="4BACC6"/>
                  </a:solidFill>
                  <a:latin typeface="Calibri"/>
                  <a:ea typeface="+mn-ea"/>
                  <a:cs typeface="+mn-cs"/>
                </a:rPr>
                <a:t>PHYSICS BOARD</a:t>
              </a:r>
              <a:endParaRPr lang="en-US" dirty="0">
                <a:solidFill>
                  <a:srgbClr val="4BACC6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6136753" y="3563815"/>
            <a:ext cx="1474922" cy="1345295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>
                <a:solidFill>
                  <a:prstClr val="white"/>
                </a:solidFill>
                <a:latin typeface="Calibri"/>
              </a:rPr>
              <a:t>Detector Software </a:t>
            </a: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>
                <a:solidFill>
                  <a:prstClr val="white"/>
                </a:solidFill>
                <a:latin typeface="Calibri"/>
              </a:rPr>
              <a:t>Groups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955491" y="3298640"/>
            <a:ext cx="1474922" cy="1345295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>
                <a:solidFill>
                  <a:prstClr val="white"/>
                </a:solidFill>
                <a:latin typeface="Calibri"/>
              </a:rPr>
              <a:t>Detector Software </a:t>
            </a: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Teams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48530" y="3382546"/>
            <a:ext cx="2593994" cy="1336040"/>
          </a:xfrm>
          <a:prstGeom prst="rect">
            <a:avLst/>
          </a:prstGeom>
          <a:solidFill>
            <a:srgbClr val="FFFF00"/>
          </a:solidFill>
          <a:ln>
            <a:solidFill>
              <a:srgbClr val="8EB4E3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black"/>
                </a:solidFill>
                <a:latin typeface="Calibri"/>
              </a:rPr>
              <a:t>Data </a:t>
            </a: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black"/>
                </a:solidFill>
                <a:latin typeface="Calibri"/>
              </a:rPr>
              <a:t>Preparation</a:t>
            </a: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black"/>
                </a:solidFill>
                <a:latin typeface="Calibri"/>
              </a:rPr>
              <a:t>Group</a:t>
            </a:r>
          </a:p>
        </p:txBody>
      </p:sp>
      <p:sp>
        <p:nvSpPr>
          <p:cNvPr id="6" name="Rectangle 5"/>
          <p:cNvSpPr/>
          <p:nvPr/>
        </p:nvSpPr>
        <p:spPr>
          <a:xfrm>
            <a:off x="1548530" y="1838186"/>
            <a:ext cx="2593994" cy="1336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Grid</a:t>
            </a: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Operations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4350923" y="1838186"/>
            <a:ext cx="2593994" cy="133604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Grid </a:t>
            </a: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Software</a:t>
            </a:r>
            <a:endParaRPr lang="en-US" sz="27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48530" y="4984461"/>
            <a:ext cx="2593994" cy="1376127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Grid </a:t>
            </a: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Site Support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980906" y="3382546"/>
            <a:ext cx="1789313" cy="13360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PWG_PP</a:t>
            </a: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QA</a:t>
            </a:r>
          </a:p>
        </p:txBody>
      </p:sp>
      <p:sp>
        <p:nvSpPr>
          <p:cNvPr id="13" name="Right Brace 12"/>
          <p:cNvSpPr/>
          <p:nvPr/>
        </p:nvSpPr>
        <p:spPr>
          <a:xfrm rot="5400000" flipV="1">
            <a:off x="2819121" y="5422303"/>
            <a:ext cx="197760" cy="2277951"/>
          </a:xfrm>
          <a:prstGeom prst="rightBrace">
            <a:avLst>
              <a:gd name="adj1" fmla="val 105202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Right Brace 14"/>
          <p:cNvSpPr/>
          <p:nvPr/>
        </p:nvSpPr>
        <p:spPr>
          <a:xfrm rot="5400000" flipV="1">
            <a:off x="5605123" y="5303911"/>
            <a:ext cx="197762" cy="2488806"/>
          </a:xfrm>
          <a:prstGeom prst="rightBrace">
            <a:avLst>
              <a:gd name="adj1" fmla="val 105202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US" sz="16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47818" y="6516141"/>
            <a:ext cx="1599684" cy="474572"/>
          </a:xfrm>
          <a:prstGeom prst="rect">
            <a:avLst/>
          </a:prstGeom>
          <a:noFill/>
        </p:spPr>
        <p:txBody>
          <a:bodyPr wrap="none" lIns="104223" tIns="52111" rIns="104223" bIns="52111" rtlCol="0">
            <a:spAutoFit/>
          </a:bodyPr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Operations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66464" y="6516141"/>
            <a:ext cx="1903553" cy="474572"/>
          </a:xfrm>
          <a:prstGeom prst="rect">
            <a:avLst/>
          </a:prstGeom>
          <a:noFill/>
        </p:spPr>
        <p:txBody>
          <a:bodyPr wrap="none" lIns="104223" tIns="52111" rIns="104223" bIns="52111" rtlCol="0">
            <a:spAutoFit/>
          </a:bodyPr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4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Development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369251" y="3419797"/>
            <a:ext cx="1523859" cy="1345296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Barrel  Tracking</a:t>
            </a: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dirty="0" smtClean="0">
                <a:solidFill>
                  <a:prstClr val="white"/>
                </a:solidFill>
                <a:latin typeface="Calibri"/>
              </a:rPr>
              <a:t>Team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371315" y="5003975"/>
            <a:ext cx="2593994" cy="133604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223" tIns="52111" rIns="104223" bIns="52111" rtlCol="0" anchor="ctr"/>
          <a:lstStyle/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Core</a:t>
            </a:r>
            <a:endParaRPr lang="en-US" sz="2700" dirty="0">
              <a:solidFill>
                <a:prstClr val="white"/>
              </a:solidFill>
              <a:latin typeface="Calibri"/>
            </a:endParaRP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Software </a:t>
            </a:r>
            <a:endParaRPr lang="en-US" sz="2700" dirty="0">
              <a:solidFill>
                <a:prstClr val="white"/>
              </a:solidFill>
              <a:latin typeface="Calibri"/>
            </a:endParaRPr>
          </a:p>
          <a:p>
            <a:pPr algn="ctr" defTabSz="521116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sz="2700" dirty="0">
                <a:solidFill>
                  <a:prstClr val="white"/>
                </a:solidFill>
                <a:latin typeface="Calibri"/>
              </a:rPr>
              <a:t>(Run 1&amp;2 + O2)</a:t>
            </a:r>
            <a:endParaRPr lang="en-US" sz="27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AutoShape 2"/>
          <p:cNvSpPr>
            <a:spLocks noChangeArrowheads="1"/>
          </p:cNvSpPr>
          <p:nvPr/>
        </p:nvSpPr>
        <p:spPr bwMode="auto">
          <a:xfrm>
            <a:off x="374651" y="7196144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29" name="AutoShape 3"/>
          <p:cNvSpPr>
            <a:spLocks noChangeArrowheads="1"/>
          </p:cNvSpPr>
          <p:nvPr/>
        </p:nvSpPr>
        <p:spPr bwMode="auto">
          <a:xfrm>
            <a:off x="3621088" y="7196144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757238" y="7196144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347670" y="7150106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6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4086232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-1858961" y="-1687511"/>
            <a:ext cx="12255501" cy="9048756"/>
            <a:chOff x="-1858963" y="-1687513"/>
            <a:chExt cx="12255501" cy="9048756"/>
          </a:xfrm>
        </p:grpSpPr>
        <p:sp>
          <p:nvSpPr>
            <p:cNvPr id="35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8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9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>
                  <a:solidFill>
                    <a:srgbClr val="FFFFFF"/>
                  </a:solidFill>
                  <a:latin typeface="Calibri" charset="0"/>
                </a:rPr>
                <a:t>Data Preparation Group within Offline</a:t>
              </a:r>
              <a:endParaRPr lang="en-US" sz="2900" dirty="0">
                <a:solidFill>
                  <a:srgbClr val="FFFFFF"/>
                </a:solidFill>
                <a:latin typeface="Calibri" charset="0"/>
              </a:endParaRPr>
            </a:p>
          </p:txBody>
        </p:sp>
        <p:pic>
          <p:nvPicPr>
            <p:cNvPr id="40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537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364" y="4787949"/>
            <a:ext cx="9954423" cy="2070738"/>
          </a:xfrm>
        </p:spPr>
        <p:txBody>
          <a:bodyPr>
            <a:noAutofit/>
          </a:bodyPr>
          <a:lstStyle/>
          <a:p>
            <a:pPr lvl="0"/>
            <a:r>
              <a:rPr lang="en-US" sz="2300" dirty="0"/>
              <a:t>Operations team (not  necessarily the experts and developers themselves) </a:t>
            </a:r>
          </a:p>
          <a:p>
            <a:pPr lvl="1"/>
            <a:r>
              <a:rPr lang="en-US" sz="2100" dirty="0"/>
              <a:t>Facilitators, their job is to remove any impediments that obstruct a team’s pursuit of its sprint </a:t>
            </a:r>
            <a:r>
              <a:rPr lang="en-US" sz="2100" dirty="0"/>
              <a:t>goals</a:t>
            </a:r>
          </a:p>
          <a:p>
            <a:pPr lvl="1"/>
            <a:r>
              <a:rPr lang="en-US" sz="2100" dirty="0"/>
              <a:t>1 year mandate (6 months as deputy  +  6 months coordinator) @  50%</a:t>
            </a:r>
            <a:endParaRPr lang="en-US" sz="21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2757104" y="1475583"/>
            <a:ext cx="4965066" cy="2602971"/>
            <a:chOff x="2111634" y="1441154"/>
            <a:chExt cx="3638460" cy="2008143"/>
          </a:xfrm>
        </p:grpSpPr>
        <p:sp>
          <p:nvSpPr>
            <p:cNvPr id="30" name="Isosceles Triangle 29"/>
            <p:cNvSpPr/>
            <p:nvPr/>
          </p:nvSpPr>
          <p:spPr>
            <a:xfrm>
              <a:off x="3468870" y="1441154"/>
              <a:ext cx="493875" cy="399772"/>
            </a:xfrm>
            <a:prstGeom prst="triangle">
              <a:avLst>
                <a:gd name="adj" fmla="val 97059"/>
              </a:avLst>
            </a:prstGeom>
            <a:solidFill>
              <a:srgbClr val="4BACC6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521116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2111634" y="1464682"/>
              <a:ext cx="3638460" cy="1984615"/>
              <a:chOff x="2111634" y="1464682"/>
              <a:chExt cx="3638460" cy="1984615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2111634" y="1810618"/>
                <a:ext cx="1822626" cy="1619231"/>
                <a:chOff x="2245947" y="2000442"/>
                <a:chExt cx="1681521" cy="1619231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2245948" y="2000442"/>
                  <a:ext cx="1681520" cy="56439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>
                      <a:solidFill>
                        <a:prstClr val="white"/>
                      </a:solidFill>
                      <a:latin typeface="Calibri"/>
                    </a:rPr>
                    <a:t>Calibration</a:t>
                  </a:r>
                </a:p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 smtClean="0">
                      <a:solidFill>
                        <a:prstClr val="white"/>
                      </a:solidFill>
                      <a:latin typeface="Calibri"/>
                    </a:rPr>
                    <a:t>Deputy</a:t>
                  </a:r>
                  <a:endParaRPr lang="en-US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2245947" y="2546430"/>
                  <a:ext cx="1681520" cy="56439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 smtClean="0">
                      <a:solidFill>
                        <a:prstClr val="white"/>
                      </a:solidFill>
                      <a:latin typeface="Calibri"/>
                    </a:rPr>
                    <a:t>QA</a:t>
                  </a:r>
                </a:p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 smtClean="0">
                      <a:solidFill>
                        <a:prstClr val="white"/>
                      </a:solidFill>
                      <a:latin typeface="Calibri"/>
                    </a:rPr>
                    <a:t>Deputy</a:t>
                  </a:r>
                  <a:endParaRPr lang="en-US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2245947" y="3110826"/>
                  <a:ext cx="1681520" cy="508847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 smtClean="0">
                      <a:solidFill>
                        <a:prstClr val="white"/>
                      </a:solidFill>
                      <a:latin typeface="Calibri"/>
                    </a:rPr>
                    <a:t>MC</a:t>
                  </a:r>
                </a:p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 smtClean="0">
                      <a:solidFill>
                        <a:prstClr val="white"/>
                      </a:solidFill>
                      <a:latin typeface="Calibri"/>
                    </a:rPr>
                    <a:t>Deputy</a:t>
                  </a:r>
                  <a:endParaRPr lang="en-US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3927468" y="1464682"/>
                <a:ext cx="1822626" cy="1611994"/>
                <a:chOff x="3927467" y="1429396"/>
                <a:chExt cx="1822626" cy="1611994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3927467" y="1429396"/>
                  <a:ext cx="1822626" cy="56439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 smtClean="0">
                      <a:solidFill>
                        <a:prstClr val="white"/>
                      </a:solidFill>
                      <a:latin typeface="Calibri"/>
                    </a:rPr>
                    <a:t>Calibration</a:t>
                  </a:r>
                </a:p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 smtClean="0">
                      <a:solidFill>
                        <a:prstClr val="white"/>
                      </a:solidFill>
                      <a:latin typeface="Calibri"/>
                    </a:rPr>
                    <a:t>Coordinator</a:t>
                  </a:r>
                  <a:endParaRPr lang="en-US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3927467" y="1982034"/>
                  <a:ext cx="1822626" cy="56439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 smtClean="0">
                      <a:solidFill>
                        <a:prstClr val="white"/>
                      </a:solidFill>
                      <a:latin typeface="Calibri"/>
                    </a:rPr>
                    <a:t>QA</a:t>
                  </a:r>
                </a:p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 smtClean="0">
                      <a:solidFill>
                        <a:prstClr val="white"/>
                      </a:solidFill>
                      <a:latin typeface="Calibri"/>
                    </a:rPr>
                    <a:t>Coordinator</a:t>
                  </a:r>
                  <a:endParaRPr lang="en-US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3927467" y="2546430"/>
                  <a:ext cx="1822626" cy="49496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 smtClean="0">
                      <a:solidFill>
                        <a:prstClr val="white"/>
                      </a:solidFill>
                      <a:latin typeface="Calibri"/>
                    </a:rPr>
                    <a:t>MC</a:t>
                  </a:r>
                </a:p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dirty="0" smtClean="0">
                      <a:solidFill>
                        <a:prstClr val="white"/>
                      </a:solidFill>
                      <a:latin typeface="Calibri"/>
                    </a:rPr>
                    <a:t>Coordinator</a:t>
                  </a:r>
                  <a:endParaRPr lang="en-US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31" name="Isosceles Triangle 30"/>
              <p:cNvSpPr/>
              <p:nvPr/>
            </p:nvSpPr>
            <p:spPr>
              <a:xfrm>
                <a:off x="3478921" y="2006910"/>
                <a:ext cx="493875" cy="399772"/>
              </a:xfrm>
              <a:prstGeom prst="triangle">
                <a:avLst>
                  <a:gd name="adj" fmla="val 97059"/>
                </a:avLst>
              </a:prstGeom>
              <a:solidFill>
                <a:srgbClr val="4D7E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521116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>
                <a:off x="3471846" y="2578394"/>
                <a:ext cx="493875" cy="399772"/>
              </a:xfrm>
              <a:prstGeom prst="triangle">
                <a:avLst>
                  <a:gd name="adj" fmla="val 97059"/>
                </a:avLst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521116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3" name="Isosceles Triangle 32"/>
              <p:cNvSpPr/>
              <p:nvPr/>
            </p:nvSpPr>
            <p:spPr>
              <a:xfrm rot="5400000" flipH="1">
                <a:off x="3848382" y="3002474"/>
                <a:ext cx="493875" cy="399772"/>
              </a:xfrm>
              <a:prstGeom prst="triangle">
                <a:avLst>
                  <a:gd name="adj" fmla="val 97059"/>
                </a:avLst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521116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endParaRPr lang="en-U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374651" y="7196144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>
              <a:solidFill>
                <a:prstClr val="black"/>
              </a:solidFill>
              <a:cs typeface="DejaVu Sans" charset="0"/>
            </a:endParaRPr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auto">
          <a:xfrm>
            <a:off x="3621088" y="7196144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DejaVu Sans" charset="0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757238" y="7196144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DejaVu Sans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347670" y="7150106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7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4086232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-1858961" y="-1687511"/>
            <a:ext cx="12255501" cy="9048756"/>
            <a:chOff x="-1858963" y="-1687513"/>
            <a:chExt cx="12255501" cy="9048756"/>
          </a:xfrm>
        </p:grpSpPr>
        <p:sp>
          <p:nvSpPr>
            <p:cNvPr id="28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DejaVu Sans" charset="0"/>
              </a:endParaRPr>
            </a:p>
          </p:txBody>
        </p:sp>
        <p:sp>
          <p:nvSpPr>
            <p:cNvPr id="29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DejaVu Sans" charset="0"/>
              </a:endParaRPr>
            </a:p>
          </p:txBody>
        </p:sp>
        <p:sp>
          <p:nvSpPr>
            <p:cNvPr id="36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DejaVu Sans" charset="0"/>
              </a:endParaRPr>
            </a:p>
          </p:txBody>
        </p:sp>
        <p:sp>
          <p:nvSpPr>
            <p:cNvPr id="37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DejaVu Sans" charset="0"/>
              </a:endParaRPr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>
                  <a:solidFill>
                    <a:srgbClr val="FFFFFF"/>
                  </a:solidFill>
                  <a:latin typeface="Calibri" charset="0"/>
                </a:rPr>
                <a:t>Data Preparation Group</a:t>
              </a:r>
            </a:p>
          </p:txBody>
        </p:sp>
        <p:pic>
          <p:nvPicPr>
            <p:cNvPr id="39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0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sp>
        <p:nvSpPr>
          <p:cNvPr id="41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637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371" y="1907629"/>
            <a:ext cx="9954423" cy="5112568"/>
          </a:xfrm>
        </p:spPr>
        <p:txBody>
          <a:bodyPr>
            <a:noAutofit/>
          </a:bodyPr>
          <a:lstStyle/>
          <a:p>
            <a:pPr lvl="0"/>
            <a:r>
              <a:rPr lang="en-US" sz="2300" dirty="0"/>
              <a:t>Institute of Space Science, Bucharest (</a:t>
            </a:r>
            <a:r>
              <a:rPr lang="en-US" sz="2400" dirty="0" err="1"/>
              <a:t>Catalin</a:t>
            </a:r>
            <a:r>
              <a:rPr lang="en-US" sz="2400" dirty="0"/>
              <a:t>-Lucian </a:t>
            </a:r>
            <a:r>
              <a:rPr lang="en-US" sz="2400" dirty="0" err="1"/>
              <a:t>Ristea</a:t>
            </a:r>
            <a:r>
              <a:rPr lang="en-US" sz="2300" dirty="0"/>
              <a:t>) agreed to take the (institutional) responsibility for </a:t>
            </a:r>
          </a:p>
          <a:p>
            <a:pPr lvl="1"/>
            <a:r>
              <a:rPr lang="en-US" sz="1800" dirty="0"/>
              <a:t>e</a:t>
            </a:r>
            <a:r>
              <a:rPr lang="en-US" sz="1800" dirty="0"/>
              <a:t>xecution of </a:t>
            </a:r>
            <a:r>
              <a:rPr lang="en-US" sz="1800" dirty="0"/>
              <a:t>the MC </a:t>
            </a:r>
            <a:r>
              <a:rPr lang="en-US" sz="1800" dirty="0"/>
              <a:t>productions</a:t>
            </a:r>
          </a:p>
          <a:p>
            <a:pPr lvl="1"/>
            <a:r>
              <a:rPr lang="en-US" sz="1800" dirty="0"/>
              <a:t>development, tuning and testing of the AOD filtering and QA train macros used in MC and RAW processing and AOD </a:t>
            </a:r>
            <a:r>
              <a:rPr lang="en-US" sz="1800" dirty="0" err="1"/>
              <a:t>refiltering</a:t>
            </a:r>
            <a:endParaRPr lang="en-US" sz="1800" dirty="0"/>
          </a:p>
          <a:p>
            <a:pPr lvl="1"/>
            <a:r>
              <a:rPr lang="en-US" sz="1800" dirty="0"/>
              <a:t>preparation and execution of the RAW data production </a:t>
            </a:r>
            <a:r>
              <a:rPr lang="en-US" sz="1800" dirty="0"/>
              <a:t>cycle</a:t>
            </a:r>
          </a:p>
          <a:p>
            <a:pPr marL="521179" lvl="1" indent="0">
              <a:buNone/>
            </a:pPr>
            <a:endParaRPr lang="en-US" sz="1800" dirty="0"/>
          </a:p>
          <a:p>
            <a:r>
              <a:rPr lang="en-US" sz="2200" dirty="0"/>
              <a:t>Institute </a:t>
            </a:r>
            <a:r>
              <a:rPr lang="en-US" sz="2200" dirty="0"/>
              <a:t>of Nuclear Physics, Cracow (</a:t>
            </a:r>
            <a:r>
              <a:rPr lang="en-US" sz="2200" dirty="0" err="1"/>
              <a:t>Jacek</a:t>
            </a:r>
            <a:r>
              <a:rPr lang="en-US" sz="2200" dirty="0"/>
              <a:t> </a:t>
            </a:r>
            <a:r>
              <a:rPr lang="en-US" sz="2200" dirty="0" err="1"/>
              <a:t>Otwinowski</a:t>
            </a:r>
            <a:r>
              <a:rPr lang="en-US" sz="2200" dirty="0"/>
              <a:t>) aiming to take the (institutional) responsibility for</a:t>
            </a:r>
          </a:p>
          <a:p>
            <a:pPr lvl="1"/>
            <a:r>
              <a:rPr lang="en-US" sz="1800" dirty="0"/>
              <a:t>Supporting and developing common QA tools and procedures</a:t>
            </a:r>
            <a:endParaRPr lang="en-US" sz="1300" dirty="0"/>
          </a:p>
          <a:p>
            <a:pPr lvl="1"/>
            <a:r>
              <a:rPr lang="en-US" sz="1800" dirty="0"/>
              <a:t>Common presentation layer for </a:t>
            </a:r>
          </a:p>
          <a:p>
            <a:pPr lvl="2"/>
            <a:r>
              <a:rPr lang="en-US" sz="1800" dirty="0"/>
              <a:t>s</a:t>
            </a:r>
            <a:r>
              <a:rPr lang="en-US" sz="1800" dirty="0"/>
              <a:t>oftware QA</a:t>
            </a:r>
          </a:p>
          <a:p>
            <a:pPr lvl="2"/>
            <a:r>
              <a:rPr lang="en-US" sz="1800" dirty="0"/>
              <a:t>detector (reconstruction) QA</a:t>
            </a:r>
          </a:p>
          <a:p>
            <a:pPr lvl="2"/>
            <a:r>
              <a:rPr lang="en-US" sz="1800" dirty="0"/>
              <a:t>d</a:t>
            </a:r>
            <a:r>
              <a:rPr lang="en-US" sz="1800" dirty="0"/>
              <a:t>etector response (simulation) QA</a:t>
            </a:r>
            <a:endParaRPr lang="en-US" sz="1800" dirty="0"/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374651" y="7196144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>
              <a:solidFill>
                <a:prstClr val="black"/>
              </a:solidFill>
              <a:cs typeface="DejaVu Sans" charset="0"/>
            </a:endParaRPr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auto">
          <a:xfrm>
            <a:off x="3621088" y="7196144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DejaVu Sans" charset="0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757238" y="7196144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solidFill>
                <a:prstClr val="black"/>
              </a:solidFill>
              <a:cs typeface="DejaVu Sans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347670" y="7150106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8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4086232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-1858961" y="-1687511"/>
            <a:ext cx="12255501" cy="9048756"/>
            <a:chOff x="-1858963" y="-1687513"/>
            <a:chExt cx="12255501" cy="9048756"/>
          </a:xfrm>
        </p:grpSpPr>
        <p:sp>
          <p:nvSpPr>
            <p:cNvPr id="28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DejaVu Sans" charset="0"/>
              </a:endParaRPr>
            </a:p>
          </p:txBody>
        </p:sp>
        <p:sp>
          <p:nvSpPr>
            <p:cNvPr id="29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DejaVu Sans" charset="0"/>
              </a:endParaRPr>
            </a:p>
          </p:txBody>
        </p:sp>
        <p:sp>
          <p:nvSpPr>
            <p:cNvPr id="36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DejaVu Sans" charset="0"/>
              </a:endParaRPr>
            </a:p>
          </p:txBody>
        </p:sp>
        <p:sp>
          <p:nvSpPr>
            <p:cNvPr id="37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cs typeface="DejaVu Sans" charset="0"/>
              </a:endParaRPr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 smtClean="0">
                  <a:solidFill>
                    <a:srgbClr val="FFFFFF"/>
                  </a:solidFill>
                  <a:latin typeface="Calibri" charset="0"/>
                </a:rPr>
                <a:t>Recent developments</a:t>
              </a:r>
              <a:endParaRPr lang="en-US" sz="2900" dirty="0">
                <a:solidFill>
                  <a:srgbClr val="FFFFFF"/>
                </a:solidFill>
                <a:latin typeface="Calibri" charset="0"/>
              </a:endParaRPr>
            </a:p>
          </p:txBody>
        </p:sp>
        <p:pic>
          <p:nvPicPr>
            <p:cNvPr id="39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0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346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449364" y="5580037"/>
            <a:ext cx="10009111" cy="1584176"/>
          </a:xfrm>
        </p:spPr>
        <p:txBody>
          <a:bodyPr>
            <a:noAutofit/>
          </a:bodyPr>
          <a:lstStyle/>
          <a:p>
            <a:pPr lvl="0"/>
            <a:r>
              <a:rPr lang="en-US" sz="1800" dirty="0"/>
              <a:t>To first order, assigning the roles in DPG taking into account that</a:t>
            </a:r>
            <a:r>
              <a:rPr lang="en-US" sz="1800" dirty="0"/>
              <a:t> </a:t>
            </a:r>
            <a:r>
              <a:rPr lang="en-US" sz="1800" dirty="0"/>
              <a:t>we cannot disrupt the work that is currently being done in PWG-PP</a:t>
            </a:r>
          </a:p>
          <a:p>
            <a:r>
              <a:rPr lang="en-US" sz="1800" dirty="0" smtClean="0"/>
              <a:t>The </a:t>
            </a:r>
            <a:r>
              <a:rPr lang="en-US" sz="1800" dirty="0"/>
              <a:t>good news is that PWG-PP groups and Offline are already working together  practically implementing this </a:t>
            </a:r>
            <a:r>
              <a:rPr lang="en-US" sz="1800" dirty="0" smtClean="0"/>
              <a:t>scheme</a:t>
            </a:r>
            <a:endParaRPr lang="en-US" sz="1800" dirty="0"/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374651" y="7196144"/>
            <a:ext cx="685800" cy="301625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>
              <a:cs typeface="DejaVu Sans" charset="0"/>
            </a:endParaRPr>
          </a:p>
        </p:txBody>
      </p:sp>
      <p:sp>
        <p:nvSpPr>
          <p:cNvPr id="19" name="AutoShape 3"/>
          <p:cNvSpPr>
            <a:spLocks noChangeArrowheads="1"/>
          </p:cNvSpPr>
          <p:nvPr/>
        </p:nvSpPr>
        <p:spPr bwMode="auto">
          <a:xfrm>
            <a:off x="3621088" y="7196144"/>
            <a:ext cx="6894512" cy="301625"/>
          </a:xfrm>
          <a:prstGeom prst="roundRect">
            <a:avLst>
              <a:gd name="adj" fmla="val 16667"/>
            </a:avLst>
          </a:prstGeom>
          <a:solidFill>
            <a:srgbClr val="1628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757238" y="7196144"/>
            <a:ext cx="3128962" cy="30162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1371" tIns="45686" rIns="91371" bIns="45686" anchor="ctr"/>
          <a:lstStyle/>
          <a:p>
            <a:pPr>
              <a:defRPr/>
            </a:pPr>
            <a:endParaRPr lang="en-US" dirty="0">
              <a:cs typeface="DejaVu Sans" charset="0"/>
            </a:endParaRPr>
          </a:p>
        </p:txBody>
      </p: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1601490" y="7178677"/>
            <a:ext cx="164941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r">
              <a:lnSpc>
                <a:spcPct val="102000"/>
              </a:lnSpc>
              <a:defRPr/>
            </a:pPr>
            <a:r>
              <a:rPr lang="en-US" sz="1500" dirty="0">
                <a:solidFill>
                  <a:srgbClr val="FFFFFF"/>
                </a:solidFill>
                <a:latin typeface="Calibri" charset="0"/>
              </a:rPr>
              <a:t>Predrag Buncic</a:t>
            </a: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347670" y="7150106"/>
            <a:ext cx="43497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/>
          <a:p>
            <a:pPr algn="r">
              <a:lnSpc>
                <a:spcPct val="102000"/>
              </a:lnSpc>
              <a:spcBef>
                <a:spcPts val="438"/>
              </a:spcBef>
              <a:defRPr/>
            </a:pPr>
            <a:fld id="{CB43819F-F0F2-6442-BED5-BA264F09EB3B}" type="slidenum">
              <a:rPr lang="en-US">
                <a:solidFill>
                  <a:srgbClr val="FFFFFF"/>
                </a:solidFill>
                <a:latin typeface="Calibri" charset="0"/>
                <a:cs typeface="DejaVu Sans" charset="0"/>
              </a:rPr>
              <a:pPr algn="r">
                <a:lnSpc>
                  <a:spcPct val="102000"/>
                </a:lnSpc>
                <a:spcBef>
                  <a:spcPts val="438"/>
                </a:spcBef>
                <a:defRPr/>
              </a:pPr>
              <a:t>9</a:t>
            </a:fld>
            <a:endParaRPr lang="en-US" dirty="0">
              <a:solidFill>
                <a:srgbClr val="FFFFFF"/>
              </a:solidFill>
              <a:latin typeface="Calibri" charset="0"/>
              <a:cs typeface="DejaVu Sans" charset="0"/>
            </a:endParaRP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4086232" y="7178677"/>
            <a:ext cx="59658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-1858961" y="-1687511"/>
            <a:ext cx="12255501" cy="9048756"/>
            <a:chOff x="-1858963" y="-1687513"/>
            <a:chExt cx="12255501" cy="9048756"/>
          </a:xfrm>
        </p:grpSpPr>
        <p:sp>
          <p:nvSpPr>
            <p:cNvPr id="28" name="AutoShape 1"/>
            <p:cNvSpPr>
              <a:spLocks noChangeArrowheads="1"/>
            </p:cNvSpPr>
            <p:nvPr/>
          </p:nvSpPr>
          <p:spPr bwMode="auto">
            <a:xfrm>
              <a:off x="-1858963" y="-1687513"/>
              <a:ext cx="3716338" cy="3379788"/>
            </a:xfrm>
            <a:custGeom>
              <a:avLst/>
              <a:gdLst>
                <a:gd name="G0" fmla="cos 10800 5896466"/>
                <a:gd name="G1" fmla="+- G0 10800 0"/>
                <a:gd name="G2" fmla="sin 10800 5896466"/>
                <a:gd name="G3" fmla="+- G2 10800 0"/>
                <a:gd name="G4" fmla="cos 10800 -4456"/>
                <a:gd name="G5" fmla="+- G4 10800 0"/>
                <a:gd name="G6" fmla="sin 10800 -4456"/>
                <a:gd name="G7" fmla="+- G6 10800 0"/>
                <a:gd name="T0" fmla="*/ 21599 w 21600"/>
                <a:gd name="T1" fmla="*/ 10786 h 21600"/>
                <a:gd name="T2" fmla="*/ 21600 w 21600"/>
                <a:gd name="T3" fmla="*/ 10800 h 21600"/>
                <a:gd name="T4" fmla="*/ 10805 w 21600"/>
                <a:gd name="T5" fmla="*/ 21599 h 21600"/>
                <a:gd name="T6" fmla="*/ 10800 w 21600"/>
                <a:gd name="T7" fmla="*/ 10800 h 21600"/>
                <a:gd name="T8" fmla="*/ 3163 w 21600"/>
                <a:gd name="T9" fmla="*/ 3163 h 21600"/>
                <a:gd name="T10" fmla="*/ 18437 w 21600"/>
                <a:gd name="T11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21599" y="10786"/>
                  </a:moveTo>
                  <a:cubicBezTo>
                    <a:pt x="21599" y="10791"/>
                    <a:pt x="21600" y="10795"/>
                    <a:pt x="21600" y="10800"/>
                  </a:cubicBezTo>
                  <a:cubicBezTo>
                    <a:pt x="21600" y="16762"/>
                    <a:pt x="16767" y="21597"/>
                    <a:pt x="10805" y="215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16284C">
                <a:alpha val="50000"/>
              </a:srgbClr>
            </a:solidFill>
            <a:ln w="9525">
              <a:solidFill>
                <a:srgbClr val="8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29" name="Line 4"/>
            <p:cNvSpPr>
              <a:spLocks noChangeShapeType="1"/>
            </p:cNvSpPr>
            <p:nvPr/>
          </p:nvSpPr>
          <p:spPr bwMode="auto">
            <a:xfrm>
              <a:off x="157168" y="1782768"/>
              <a:ext cx="1587" cy="5578475"/>
            </a:xfrm>
            <a:prstGeom prst="line">
              <a:avLst/>
            </a:prstGeom>
            <a:noFill/>
            <a:ln w="9000">
              <a:solidFill>
                <a:srgbClr val="800000"/>
              </a:solidFill>
              <a:round/>
              <a:headEnd type="diamond" w="med" len="med"/>
              <a:tailEnd type="diamond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1394" tIns="45698" rIns="91394" bIns="45698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6" name="AutoShape 5"/>
            <p:cNvSpPr>
              <a:spLocks noChangeArrowheads="1"/>
            </p:cNvSpPr>
            <p:nvPr/>
          </p:nvSpPr>
          <p:spPr bwMode="auto">
            <a:xfrm>
              <a:off x="107950" y="96842"/>
              <a:ext cx="9564688" cy="998537"/>
            </a:xfrm>
            <a:prstGeom prst="roundRect">
              <a:avLst>
                <a:gd name="adj" fmla="val 18833"/>
              </a:avLst>
            </a:prstGeom>
            <a:gradFill rotWithShape="0">
              <a:gsLst>
                <a:gs pos="0">
                  <a:srgbClr val="999999"/>
                </a:gs>
                <a:gs pos="100000">
                  <a:srgbClr val="FFFFFF">
                    <a:alpha val="50000"/>
                  </a:srgbClr>
                </a:gs>
              </a:gsLst>
              <a:lin ang="16200000" scaled="1"/>
            </a:gradFill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7" name="AutoShape 6"/>
            <p:cNvSpPr>
              <a:spLocks noChangeArrowheads="1"/>
            </p:cNvSpPr>
            <p:nvPr/>
          </p:nvSpPr>
          <p:spPr bwMode="auto">
            <a:xfrm>
              <a:off x="2478088" y="204788"/>
              <a:ext cx="7918450" cy="566738"/>
            </a:xfrm>
            <a:prstGeom prst="roundRect">
              <a:avLst>
                <a:gd name="adj" fmla="val 16667"/>
              </a:avLst>
            </a:prstGeom>
            <a:solidFill>
              <a:srgbClr val="16284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1394" tIns="45698" rIns="91394" bIns="45698" anchor="ctr"/>
            <a:lstStyle/>
            <a:p>
              <a:pPr>
                <a:defRPr/>
              </a:pPr>
              <a:endParaRPr lang="en-US">
                <a:cs typeface="DejaVu Sans" charset="0"/>
              </a:endParaRPr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2586038" y="204788"/>
              <a:ext cx="7700962" cy="5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>
              <a:lvl1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DejaVu Sans" charset="0"/>
                </a:defRPr>
              </a:lvl9pPr>
            </a:lstStyle>
            <a:p>
              <a:pPr>
                <a:lnSpc>
                  <a:spcPct val="102000"/>
                </a:lnSpc>
                <a:defRPr/>
              </a:pPr>
              <a:r>
                <a:rPr lang="en-US" sz="2900" dirty="0">
                  <a:solidFill>
                    <a:srgbClr val="FFFFFF"/>
                  </a:solidFill>
                  <a:latin typeface="Calibri" charset="0"/>
                </a:rPr>
                <a:t>Data Preparation Group</a:t>
              </a:r>
            </a:p>
          </p:txBody>
        </p:sp>
        <p:pic>
          <p:nvPicPr>
            <p:cNvPr id="39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588" y="182563"/>
              <a:ext cx="822325" cy="822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0" name="Text Box 13"/>
            <p:cNvSpPr txBox="1">
              <a:spLocks noChangeArrowheads="1"/>
            </p:cNvSpPr>
            <p:nvPr/>
          </p:nvSpPr>
          <p:spPr bwMode="auto">
            <a:xfrm>
              <a:off x="1019178" y="155575"/>
              <a:ext cx="457200" cy="96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89955" tIns="44978" rIns="89955" bIns="44978"/>
            <a:lstStyle/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A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L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I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C</a:t>
              </a:r>
            </a:p>
            <a:p>
              <a:pPr algn="ctr">
                <a:lnSpc>
                  <a:spcPts val="1363"/>
                </a:lnSpc>
                <a:defRPr/>
              </a:pPr>
              <a:r>
                <a:rPr lang="en-US" sz="1700" b="1">
                  <a:solidFill>
                    <a:srgbClr val="16284C"/>
                  </a:solidFill>
                  <a:latin typeface="Courier New" charset="0"/>
                  <a:cs typeface="DejaVu Sans" charset="0"/>
                </a:rPr>
                <a:t>E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393578" y="1187550"/>
            <a:ext cx="6264696" cy="3888432"/>
            <a:chOff x="2825626" y="1403573"/>
            <a:chExt cx="5544616" cy="2592288"/>
          </a:xfrm>
        </p:grpSpPr>
        <p:sp>
          <p:nvSpPr>
            <p:cNvPr id="42" name="Rectangle 41"/>
            <p:cNvSpPr/>
            <p:nvPr/>
          </p:nvSpPr>
          <p:spPr>
            <a:xfrm>
              <a:off x="2825626" y="1403573"/>
              <a:ext cx="5544616" cy="259228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8EB4E3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04236" tIns="52117" rIns="104236" bIns="52117" rtlCol="0" anchor="ctr"/>
            <a:lstStyle/>
            <a:p>
              <a:pPr algn="ctr" defTabSz="521116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endParaRPr lang="en-US" sz="320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2897634" y="1475581"/>
              <a:ext cx="5400600" cy="2449152"/>
              <a:chOff x="2897634" y="1475581"/>
              <a:chExt cx="5184576" cy="2090231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2897634" y="1475581"/>
                <a:ext cx="5184576" cy="2089480"/>
                <a:chOff x="3927467" y="1429396"/>
                <a:chExt cx="1822626" cy="1611994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3927467" y="1429396"/>
                  <a:ext cx="1822626" cy="56439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sz="2400" dirty="0">
                      <a:solidFill>
                        <a:prstClr val="white"/>
                      </a:solidFill>
                      <a:latin typeface="Calibri"/>
                    </a:rPr>
                    <a:t>Calibration</a:t>
                  </a:r>
                </a:p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sz="2400" dirty="0">
                      <a:solidFill>
                        <a:prstClr val="white"/>
                      </a:solidFill>
                      <a:latin typeface="Calibri"/>
                    </a:rPr>
                    <a:t>(PWG-PP)</a:t>
                  </a: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3927467" y="1982034"/>
                  <a:ext cx="911313" cy="56439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sz="2400" dirty="0">
                      <a:solidFill>
                        <a:prstClr val="white"/>
                      </a:solidFill>
                      <a:latin typeface="Calibri"/>
                    </a:rPr>
                    <a:t>QA</a:t>
                  </a:r>
                  <a:r>
                    <a:rPr lang="en-US" sz="2400" dirty="0">
                      <a:solidFill>
                        <a:prstClr val="white"/>
                      </a:solidFill>
                      <a:latin typeface="Calibri"/>
                    </a:rPr>
                    <a:t> </a:t>
                  </a:r>
                  <a:r>
                    <a:rPr lang="en-US" sz="2400" dirty="0">
                      <a:solidFill>
                        <a:prstClr val="white"/>
                      </a:solidFill>
                      <a:latin typeface="Calibri"/>
                    </a:rPr>
                    <a:t>Framework &amp; Tools</a:t>
                  </a:r>
                </a:p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sz="2400" dirty="0">
                      <a:solidFill>
                        <a:prstClr val="white"/>
                      </a:solidFill>
                      <a:latin typeface="Calibri"/>
                    </a:rPr>
                    <a:t>(Cracow</a:t>
                  </a:r>
                  <a:r>
                    <a:rPr lang="en-US" sz="2400" dirty="0">
                      <a:solidFill>
                        <a:prstClr val="white"/>
                      </a:solidFill>
                      <a:latin typeface="Calibri"/>
                    </a:rPr>
                    <a:t>)</a:t>
                  </a:r>
                  <a:endParaRPr lang="en-US" sz="2400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3927467" y="2546430"/>
                  <a:ext cx="911313" cy="49496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sz="2400" dirty="0">
                      <a:solidFill>
                        <a:prstClr val="white"/>
                      </a:solidFill>
                      <a:latin typeface="Calibri"/>
                    </a:rPr>
                    <a:t>Simulation</a:t>
                  </a:r>
                </a:p>
                <a:p>
                  <a:pPr algn="ctr" defTabSz="521116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</a:pPr>
                  <a:r>
                    <a:rPr lang="en-US" sz="2400" dirty="0" smtClean="0">
                      <a:solidFill>
                        <a:prstClr val="white"/>
                      </a:solidFill>
                      <a:latin typeface="Calibri"/>
                    </a:rPr>
                    <a:t>Preparation</a:t>
                  </a:r>
                  <a:endParaRPr lang="en-US" sz="2400" dirty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43" name="Rectangle 42"/>
              <p:cNvSpPr/>
              <p:nvPr/>
            </p:nvSpPr>
            <p:spPr>
              <a:xfrm>
                <a:off x="5489922" y="2194091"/>
                <a:ext cx="2592288" cy="73157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521116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r>
                  <a:rPr lang="en-US" sz="2400" dirty="0">
                    <a:solidFill>
                      <a:prstClr val="white"/>
                    </a:solidFill>
                    <a:latin typeface="Calibri"/>
                  </a:rPr>
                  <a:t>Detector QA</a:t>
                </a:r>
              </a:p>
              <a:p>
                <a:pPr algn="ctr" defTabSz="521116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r>
                  <a:rPr lang="en-US" sz="2400" dirty="0">
                    <a:solidFill>
                      <a:prstClr val="white"/>
                    </a:solidFill>
                    <a:latin typeface="Calibri"/>
                  </a:rPr>
                  <a:t>(PWG-PP-QA)</a:t>
                </a: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5489922" y="2924241"/>
                <a:ext cx="2592288" cy="64157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521116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r>
                  <a:rPr lang="en-US" sz="2400" dirty="0" err="1" smtClean="0">
                    <a:solidFill>
                      <a:prstClr val="white"/>
                    </a:solidFill>
                    <a:latin typeface="Calibri"/>
                  </a:rPr>
                  <a:t>Sim</a:t>
                </a:r>
                <a:r>
                  <a:rPr lang="en-US" sz="2400" dirty="0" smtClean="0">
                    <a:solidFill>
                      <a:prstClr val="white"/>
                    </a:solidFill>
                    <a:latin typeface="Calibri"/>
                  </a:rPr>
                  <a:t> </a:t>
                </a:r>
                <a:r>
                  <a:rPr lang="en-US" sz="2400" dirty="0">
                    <a:solidFill>
                      <a:prstClr val="white"/>
                    </a:solidFill>
                    <a:latin typeface="Calibri"/>
                  </a:rPr>
                  <a:t>&amp; </a:t>
                </a:r>
                <a:r>
                  <a:rPr lang="en-US" sz="2400" dirty="0" err="1">
                    <a:solidFill>
                      <a:prstClr val="white"/>
                    </a:solidFill>
                    <a:latin typeface="Calibri"/>
                  </a:rPr>
                  <a:t>Reco</a:t>
                </a:r>
                <a:r>
                  <a:rPr lang="en-US" sz="2400" dirty="0">
                    <a:solidFill>
                      <a:prstClr val="white"/>
                    </a:solidFill>
                    <a:latin typeface="Calibri"/>
                  </a:rPr>
                  <a:t> </a:t>
                </a:r>
                <a:endParaRPr lang="en-US" sz="2400" dirty="0">
                  <a:solidFill>
                    <a:prstClr val="white"/>
                  </a:solidFill>
                  <a:latin typeface="Calibri"/>
                </a:endParaRPr>
              </a:p>
              <a:p>
                <a:pPr algn="ctr" defTabSz="521116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r>
                  <a:rPr lang="en-US" sz="2400" dirty="0" smtClean="0">
                    <a:solidFill>
                      <a:prstClr val="white"/>
                    </a:solidFill>
                    <a:latin typeface="Calibri"/>
                  </a:rPr>
                  <a:t>Execution</a:t>
                </a:r>
              </a:p>
              <a:p>
                <a:pPr algn="ctr" defTabSz="521116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r>
                  <a:rPr lang="en-US" sz="2400" dirty="0" smtClean="0">
                    <a:solidFill>
                      <a:prstClr val="white"/>
                    </a:solidFill>
                    <a:latin typeface="Calibri"/>
                  </a:rPr>
                  <a:t>(ISS)</a:t>
                </a:r>
              </a:p>
              <a:p>
                <a:pPr algn="ctr" defTabSz="521116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</a:pPr>
                <a:endParaRPr lang="en-US" sz="24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31" name="Text Box 14"/>
          <p:cNvSpPr txBox="1">
            <a:spLocks noChangeArrowheads="1"/>
          </p:cNvSpPr>
          <p:nvPr/>
        </p:nvSpPr>
        <p:spPr bwMode="auto">
          <a:xfrm>
            <a:off x="4265788" y="7166401"/>
            <a:ext cx="5965825" cy="391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9933" tIns="44966" rIns="89933" bIns="44966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>
              <a:lnSpc>
                <a:spcPct val="102000"/>
              </a:lnSpc>
              <a:defRPr/>
            </a:pPr>
            <a:r>
              <a:rPr lang="en-US" sz="1500" dirty="0" smtClean="0">
                <a:solidFill>
                  <a:srgbClr val="FFFFFF"/>
                </a:solidFill>
                <a:latin typeface="Calibri" charset="0"/>
              </a:rPr>
              <a:t>Offline Week, CERN, November 25, 2015</a:t>
            </a:r>
            <a:endParaRPr lang="en-US" sz="1500" dirty="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269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DejaVu Sans"/>
      </a:majorFont>
      <a:minorFont>
        <a:latin typeface="Arial"/>
        <a:ea typeface="ＭＳ Ｐゴシック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42344</TotalTime>
  <Words>1456</Words>
  <Application>Microsoft Macintosh PowerPoint</Application>
  <PresentationFormat>Custom</PresentationFormat>
  <Paragraphs>421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Office Theme</vt:lpstr>
      <vt:lpstr>1_Office Theme</vt:lpstr>
      <vt:lpstr>2_Office Theme</vt:lpstr>
      <vt:lpstr>3_Office Theme</vt:lpstr>
      <vt:lpstr>1_Angles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Computing Board Fine print from the ALICE Constitution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Predrag Buncic</cp:lastModifiedBy>
  <cp:revision>422</cp:revision>
  <cp:lastPrinted>2015-03-03T09:06:54Z</cp:lastPrinted>
  <dcterms:created xsi:type="dcterms:W3CDTF">2011-12-15T20:37:16Z</dcterms:created>
  <dcterms:modified xsi:type="dcterms:W3CDTF">2015-11-25T08:01:59Z</dcterms:modified>
</cp:coreProperties>
</file>