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87" r:id="rId4"/>
    <p:sldId id="288" r:id="rId5"/>
    <p:sldId id="285" r:id="rId6"/>
    <p:sldId id="291" r:id="rId7"/>
    <p:sldId id="292" r:id="rId8"/>
    <p:sldId id="290" r:id="rId9"/>
    <p:sldId id="286" r:id="rId10"/>
    <p:sldId id="273" r:id="rId11"/>
    <p:sldId id="294" r:id="rId12"/>
    <p:sldId id="263" r:id="rId13"/>
    <p:sldId id="266" r:id="rId14"/>
    <p:sldId id="293" r:id="rId15"/>
    <p:sldId id="280" r:id="rId16"/>
    <p:sldId id="262" r:id="rId17"/>
    <p:sldId id="267" r:id="rId18"/>
    <p:sldId id="268" r:id="rId19"/>
    <p:sldId id="270" r:id="rId20"/>
    <p:sldId id="269" r:id="rId21"/>
    <p:sldId id="271" r:id="rId22"/>
    <p:sldId id="272" r:id="rId23"/>
    <p:sldId id="264" r:id="rId24"/>
    <p:sldId id="265" r:id="rId25"/>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50" autoAdjust="0"/>
    <p:restoredTop sz="94660"/>
  </p:normalViewPr>
  <p:slideViewPr>
    <p:cSldViewPr snapToGrid="0">
      <p:cViewPr>
        <p:scale>
          <a:sx n="125" d="100"/>
          <a:sy n="125" d="100"/>
        </p:scale>
        <p:origin x="288" y="2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AE48D99-45C3-48EC-9EB1-B4CDC0E314EA}"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297509-8AB7-452A-8879-E8AD0868DACF}" type="slidenum">
              <a:rPr lang="en-GB" smtClean="0"/>
              <a:t>‹#›</a:t>
            </a:fld>
            <a:endParaRPr lang="en-GB"/>
          </a:p>
        </p:txBody>
      </p:sp>
    </p:spTree>
    <p:extLst>
      <p:ext uri="{BB962C8B-B14F-4D97-AF65-F5344CB8AC3E}">
        <p14:creationId xmlns:p14="http://schemas.microsoft.com/office/powerpoint/2010/main" val="26259702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AE48D99-45C3-48EC-9EB1-B4CDC0E314EA}"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297509-8AB7-452A-8879-E8AD0868DACF}" type="slidenum">
              <a:rPr lang="en-GB" smtClean="0"/>
              <a:t>‹#›</a:t>
            </a:fld>
            <a:endParaRPr lang="en-GB"/>
          </a:p>
        </p:txBody>
      </p:sp>
    </p:spTree>
    <p:extLst>
      <p:ext uri="{BB962C8B-B14F-4D97-AF65-F5344CB8AC3E}">
        <p14:creationId xmlns:p14="http://schemas.microsoft.com/office/powerpoint/2010/main" val="895166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AE48D99-45C3-48EC-9EB1-B4CDC0E314EA}"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297509-8AB7-452A-8879-E8AD0868DACF}" type="slidenum">
              <a:rPr lang="en-GB" smtClean="0"/>
              <a:t>‹#›</a:t>
            </a:fld>
            <a:endParaRPr lang="en-GB"/>
          </a:p>
        </p:txBody>
      </p:sp>
    </p:spTree>
    <p:extLst>
      <p:ext uri="{BB962C8B-B14F-4D97-AF65-F5344CB8AC3E}">
        <p14:creationId xmlns:p14="http://schemas.microsoft.com/office/powerpoint/2010/main" val="2490038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AE48D99-45C3-48EC-9EB1-B4CDC0E314EA}"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297509-8AB7-452A-8879-E8AD0868DACF}" type="slidenum">
              <a:rPr lang="en-GB" smtClean="0"/>
              <a:t>‹#›</a:t>
            </a:fld>
            <a:endParaRPr lang="en-GB"/>
          </a:p>
        </p:txBody>
      </p:sp>
    </p:spTree>
    <p:extLst>
      <p:ext uri="{BB962C8B-B14F-4D97-AF65-F5344CB8AC3E}">
        <p14:creationId xmlns:p14="http://schemas.microsoft.com/office/powerpoint/2010/main" val="979463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E48D99-45C3-48EC-9EB1-B4CDC0E314EA}"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4297509-8AB7-452A-8879-E8AD0868DACF}" type="slidenum">
              <a:rPr lang="en-GB" smtClean="0"/>
              <a:t>‹#›</a:t>
            </a:fld>
            <a:endParaRPr lang="en-GB"/>
          </a:p>
        </p:txBody>
      </p:sp>
    </p:spTree>
    <p:extLst>
      <p:ext uri="{BB962C8B-B14F-4D97-AF65-F5344CB8AC3E}">
        <p14:creationId xmlns:p14="http://schemas.microsoft.com/office/powerpoint/2010/main" val="3782998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AE48D99-45C3-48EC-9EB1-B4CDC0E314EA}" type="datetimeFigureOut">
              <a:rPr lang="en-GB" smtClean="0"/>
              <a:t>05/11/2015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297509-8AB7-452A-8879-E8AD0868DACF}" type="slidenum">
              <a:rPr lang="en-GB" smtClean="0"/>
              <a:t>‹#›</a:t>
            </a:fld>
            <a:endParaRPr lang="en-GB"/>
          </a:p>
        </p:txBody>
      </p:sp>
    </p:spTree>
    <p:extLst>
      <p:ext uri="{BB962C8B-B14F-4D97-AF65-F5344CB8AC3E}">
        <p14:creationId xmlns:p14="http://schemas.microsoft.com/office/powerpoint/2010/main" val="2953194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AE48D99-45C3-48EC-9EB1-B4CDC0E314EA}" type="datetimeFigureOut">
              <a:rPr lang="en-GB" smtClean="0"/>
              <a:t>05/11/2015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4297509-8AB7-452A-8879-E8AD0868DACF}" type="slidenum">
              <a:rPr lang="en-GB" smtClean="0"/>
              <a:t>‹#›</a:t>
            </a:fld>
            <a:endParaRPr lang="en-GB"/>
          </a:p>
        </p:txBody>
      </p:sp>
    </p:spTree>
    <p:extLst>
      <p:ext uri="{BB962C8B-B14F-4D97-AF65-F5344CB8AC3E}">
        <p14:creationId xmlns:p14="http://schemas.microsoft.com/office/powerpoint/2010/main" val="131569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AE48D99-45C3-48EC-9EB1-B4CDC0E314EA}" type="datetimeFigureOut">
              <a:rPr lang="en-GB" smtClean="0"/>
              <a:t>05/11/2015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4297509-8AB7-452A-8879-E8AD0868DACF}" type="slidenum">
              <a:rPr lang="en-GB" smtClean="0"/>
              <a:t>‹#›</a:t>
            </a:fld>
            <a:endParaRPr lang="en-GB"/>
          </a:p>
        </p:txBody>
      </p:sp>
    </p:spTree>
    <p:extLst>
      <p:ext uri="{BB962C8B-B14F-4D97-AF65-F5344CB8AC3E}">
        <p14:creationId xmlns:p14="http://schemas.microsoft.com/office/powerpoint/2010/main" val="3473300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E48D99-45C3-48EC-9EB1-B4CDC0E314EA}" type="datetimeFigureOut">
              <a:rPr lang="en-GB" smtClean="0"/>
              <a:t>05/11/2015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4297509-8AB7-452A-8879-E8AD0868DACF}" type="slidenum">
              <a:rPr lang="en-GB" smtClean="0"/>
              <a:t>‹#›</a:t>
            </a:fld>
            <a:endParaRPr lang="en-GB"/>
          </a:p>
        </p:txBody>
      </p:sp>
    </p:spTree>
    <p:extLst>
      <p:ext uri="{BB962C8B-B14F-4D97-AF65-F5344CB8AC3E}">
        <p14:creationId xmlns:p14="http://schemas.microsoft.com/office/powerpoint/2010/main" val="4077860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E48D99-45C3-48EC-9EB1-B4CDC0E314EA}" type="datetimeFigureOut">
              <a:rPr lang="en-GB" smtClean="0"/>
              <a:t>05/11/2015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297509-8AB7-452A-8879-E8AD0868DACF}" type="slidenum">
              <a:rPr lang="en-GB" smtClean="0"/>
              <a:t>‹#›</a:t>
            </a:fld>
            <a:endParaRPr lang="en-GB"/>
          </a:p>
        </p:txBody>
      </p:sp>
    </p:spTree>
    <p:extLst>
      <p:ext uri="{BB962C8B-B14F-4D97-AF65-F5344CB8AC3E}">
        <p14:creationId xmlns:p14="http://schemas.microsoft.com/office/powerpoint/2010/main" val="2887425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E48D99-45C3-48EC-9EB1-B4CDC0E314EA}" type="datetimeFigureOut">
              <a:rPr lang="en-GB" smtClean="0"/>
              <a:t>05/11/2015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4297509-8AB7-452A-8879-E8AD0868DACF}" type="slidenum">
              <a:rPr lang="en-GB" smtClean="0"/>
              <a:t>‹#›</a:t>
            </a:fld>
            <a:endParaRPr lang="en-GB"/>
          </a:p>
        </p:txBody>
      </p:sp>
    </p:spTree>
    <p:extLst>
      <p:ext uri="{BB962C8B-B14F-4D97-AF65-F5344CB8AC3E}">
        <p14:creationId xmlns:p14="http://schemas.microsoft.com/office/powerpoint/2010/main" val="2747152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E48D99-45C3-48EC-9EB1-B4CDC0E314EA}" type="datetimeFigureOut">
              <a:rPr lang="en-GB" smtClean="0"/>
              <a:t>05/11/2015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297509-8AB7-452A-8879-E8AD0868DACF}" type="slidenum">
              <a:rPr lang="en-GB" smtClean="0"/>
              <a:t>‹#›</a:t>
            </a:fld>
            <a:endParaRPr lang="en-GB"/>
          </a:p>
        </p:txBody>
      </p:sp>
    </p:spTree>
    <p:extLst>
      <p:ext uri="{BB962C8B-B14F-4D97-AF65-F5344CB8AC3E}">
        <p14:creationId xmlns:p14="http://schemas.microsoft.com/office/powerpoint/2010/main" val="11844480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project-wire-scanner.web.cern.ch/project-wire-scanner/Notes/report_wire.pdf" TargetMode="External"/><Relationship Id="rId2" Type="http://schemas.openxmlformats.org/officeDocument/2006/relationships/hyperlink" Target="https://indico.cern.ch/event/459020/"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7.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84908" y="1066800"/>
            <a:ext cx="4840941" cy="4154984"/>
          </a:xfrm>
          <a:prstGeom prst="rect">
            <a:avLst/>
          </a:prstGeom>
          <a:noFill/>
        </p:spPr>
        <p:txBody>
          <a:bodyPr wrap="none" rtlCol="0">
            <a:spAutoFit/>
          </a:bodyPr>
          <a:lstStyle/>
          <a:p>
            <a:pPr algn="ctr"/>
            <a:r>
              <a:rPr lang="en-GB" sz="3200" b="1" dirty="0" smtClean="0"/>
              <a:t>Beam Wire Scanner for PSB</a:t>
            </a:r>
          </a:p>
          <a:p>
            <a:pPr algn="ctr"/>
            <a:endParaRPr lang="en-GB" sz="3200" b="1" dirty="0" smtClean="0"/>
          </a:p>
          <a:p>
            <a:pPr marL="457200" indent="-457200" algn="ctr">
              <a:buFontTx/>
              <a:buChar char="-"/>
            </a:pPr>
            <a:r>
              <a:rPr lang="en-GB" sz="3200" b="1" dirty="0" smtClean="0"/>
              <a:t>Update</a:t>
            </a:r>
            <a:endParaRPr lang="en-GB" sz="3200" b="1" dirty="0"/>
          </a:p>
          <a:p>
            <a:pPr algn="ctr"/>
            <a:endParaRPr lang="en-GB" sz="3200" b="1" dirty="0" smtClean="0"/>
          </a:p>
          <a:p>
            <a:pPr algn="ctr"/>
            <a:endParaRPr lang="en-GB" sz="3200" b="1" dirty="0"/>
          </a:p>
          <a:p>
            <a:pPr algn="ctr"/>
            <a:endParaRPr lang="en-GB" sz="3200" b="1" dirty="0" smtClean="0"/>
          </a:p>
          <a:p>
            <a:pPr algn="ctr"/>
            <a:endParaRPr lang="en-GB" sz="3200" b="1" dirty="0" smtClean="0"/>
          </a:p>
          <a:p>
            <a:pPr algn="ctr"/>
            <a:r>
              <a:rPr lang="en-GB" sz="2000" b="1" dirty="0" smtClean="0"/>
              <a:t>Dmitry Gudkov</a:t>
            </a:r>
          </a:p>
          <a:p>
            <a:pPr algn="ctr"/>
            <a:r>
              <a:rPr lang="en-GB" sz="2000" b="1" dirty="0" smtClean="0"/>
              <a:t>BE-BI-ML</a:t>
            </a:r>
            <a:endParaRPr lang="en-GB" sz="2000" b="1" dirty="0"/>
          </a:p>
        </p:txBody>
      </p:sp>
      <p:sp>
        <p:nvSpPr>
          <p:cNvPr id="3" name="TextBox 2"/>
          <p:cNvSpPr txBox="1"/>
          <p:nvPr/>
        </p:nvSpPr>
        <p:spPr>
          <a:xfrm>
            <a:off x="5006258" y="3695700"/>
            <a:ext cx="1998239" cy="369332"/>
          </a:xfrm>
          <a:prstGeom prst="rect">
            <a:avLst/>
          </a:prstGeom>
          <a:noFill/>
        </p:spPr>
        <p:txBody>
          <a:bodyPr wrap="none" rtlCol="0">
            <a:spAutoFit/>
          </a:bodyPr>
          <a:lstStyle/>
          <a:p>
            <a:r>
              <a:rPr lang="en-GB" i="1" dirty="0" smtClean="0"/>
              <a:t>06-November-2015</a:t>
            </a:r>
            <a:endParaRPr lang="en-GB" i="1" dirty="0"/>
          </a:p>
        </p:txBody>
      </p:sp>
    </p:spTree>
    <p:extLst>
      <p:ext uri="{BB962C8B-B14F-4D97-AF65-F5344CB8AC3E}">
        <p14:creationId xmlns:p14="http://schemas.microsoft.com/office/powerpoint/2010/main" val="22762255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49696" y="-221942"/>
            <a:ext cx="3118005" cy="954107"/>
          </a:xfrm>
          <a:prstGeom prst="rect">
            <a:avLst/>
          </a:prstGeom>
        </p:spPr>
        <p:txBody>
          <a:bodyPr wrap="square">
            <a:spAutoFit/>
          </a:bodyPr>
          <a:lstStyle>
            <a:defPPr>
              <a:defRPr lang="en-US"/>
            </a:defPPr>
            <a:lvl1pPr>
              <a:lnSpc>
                <a:spcPct val="200000"/>
              </a:lnSpc>
              <a:defRPr sz="2800" b="1"/>
            </a:lvl1pPr>
          </a:lstStyle>
          <a:p>
            <a:r>
              <a:rPr lang="en-GB" dirty="0" smtClean="0"/>
              <a:t>Orders of motors</a:t>
            </a:r>
            <a:endParaRPr lang="en-GB" dirty="0"/>
          </a:p>
        </p:txBody>
      </p:sp>
      <p:sp>
        <p:nvSpPr>
          <p:cNvPr id="4" name="TextBox 3"/>
          <p:cNvSpPr txBox="1"/>
          <p:nvPr/>
        </p:nvSpPr>
        <p:spPr>
          <a:xfrm>
            <a:off x="1136574" y="2385159"/>
            <a:ext cx="9696450" cy="369332"/>
          </a:xfrm>
          <a:prstGeom prst="rect">
            <a:avLst/>
          </a:prstGeom>
          <a:noFill/>
        </p:spPr>
        <p:txBody>
          <a:bodyPr wrap="square" rtlCol="0">
            <a:spAutoFit/>
          </a:bodyPr>
          <a:lstStyle/>
          <a:p>
            <a:r>
              <a:rPr lang="en-GB" b="1" dirty="0" smtClean="0"/>
              <a:t>Production </a:t>
            </a:r>
            <a:r>
              <a:rPr lang="en-GB" b="1" dirty="0"/>
              <a:t>of test benches for electromechanical </a:t>
            </a:r>
            <a:r>
              <a:rPr lang="en-GB" b="1" dirty="0" smtClean="0"/>
              <a:t>tests: </a:t>
            </a:r>
            <a:r>
              <a:rPr lang="en-GB" b="1" dirty="0" smtClean="0">
                <a:solidFill>
                  <a:srgbClr val="00B050"/>
                </a:solidFill>
              </a:rPr>
              <a:t>DELIVERED (for both Alxion and Kollmorgen)</a:t>
            </a:r>
            <a:endParaRPr lang="en-GB" b="1" dirty="0">
              <a:solidFill>
                <a:srgbClr val="00B050"/>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752441497"/>
              </p:ext>
            </p:extLst>
          </p:nvPr>
        </p:nvGraphicFramePr>
        <p:xfrm>
          <a:off x="1407717" y="732165"/>
          <a:ext cx="9023160" cy="1483360"/>
        </p:xfrm>
        <a:graphic>
          <a:graphicData uri="http://schemas.openxmlformats.org/drawingml/2006/table">
            <a:tbl>
              <a:tblPr firstRow="1" bandRow="1">
                <a:tableStyleId>{5940675A-B579-460E-94D1-54222C63F5DA}</a:tableStyleId>
              </a:tblPr>
              <a:tblGrid>
                <a:gridCol w="2032000"/>
                <a:gridCol w="2927160"/>
                <a:gridCol w="2032000"/>
                <a:gridCol w="2032000"/>
              </a:tblGrid>
              <a:tr h="370840">
                <a:tc>
                  <a:txBody>
                    <a:bodyPr/>
                    <a:lstStyle/>
                    <a:p>
                      <a:r>
                        <a:rPr lang="en-GB" b="1" dirty="0" smtClean="0"/>
                        <a:t>Company</a:t>
                      </a:r>
                      <a:endParaRPr lang="en-GB" b="1" dirty="0"/>
                    </a:p>
                  </a:txBody>
                  <a:tcPr/>
                </a:tc>
                <a:tc>
                  <a:txBody>
                    <a:bodyPr/>
                    <a:lstStyle/>
                    <a:p>
                      <a:r>
                        <a:rPr lang="en-GB" b="1" dirty="0" smtClean="0"/>
                        <a:t>Model</a:t>
                      </a:r>
                      <a:endParaRPr lang="en-GB" b="1" dirty="0"/>
                    </a:p>
                  </a:txBody>
                  <a:tcPr/>
                </a:tc>
                <a:tc>
                  <a:txBody>
                    <a:bodyPr/>
                    <a:lstStyle/>
                    <a:p>
                      <a:r>
                        <a:rPr lang="en-GB" b="1" dirty="0" smtClean="0"/>
                        <a:t>P.O. sent</a:t>
                      </a:r>
                      <a:endParaRPr lang="en-GB" b="1" dirty="0"/>
                    </a:p>
                  </a:txBody>
                  <a:tcPr/>
                </a:tc>
                <a:tc>
                  <a:txBody>
                    <a:bodyPr/>
                    <a:lstStyle/>
                    <a:p>
                      <a:r>
                        <a:rPr lang="en-GB" b="1" dirty="0" smtClean="0"/>
                        <a:t>Delivery expected</a:t>
                      </a:r>
                      <a:endParaRPr lang="en-GB" b="1" dirty="0"/>
                    </a:p>
                  </a:txBody>
                  <a:tcPr/>
                </a:tc>
              </a:tr>
              <a:tr h="370840">
                <a:tc>
                  <a:txBody>
                    <a:bodyPr/>
                    <a:lstStyle/>
                    <a:p>
                      <a:r>
                        <a:rPr lang="en-GB" dirty="0" smtClean="0"/>
                        <a:t>Alxion</a:t>
                      </a:r>
                      <a:endParaRPr lang="en-GB" dirty="0"/>
                    </a:p>
                  </a:txBody>
                  <a:tcPr/>
                </a:tc>
                <a:tc>
                  <a:txBody>
                    <a:bodyPr/>
                    <a:lstStyle/>
                    <a:p>
                      <a:r>
                        <a:rPr lang="en-GB" sz="1800" kern="1200" dirty="0" smtClean="0">
                          <a:solidFill>
                            <a:schemeClr val="tx1"/>
                          </a:solidFill>
                          <a:effectLst/>
                          <a:latin typeface="+mn-lt"/>
                          <a:ea typeface="+mn-ea"/>
                          <a:cs typeface="+mn-cs"/>
                        </a:rPr>
                        <a:t>145STK2M1C020S (standard)</a:t>
                      </a:r>
                      <a:endParaRPr lang="en-GB" dirty="0"/>
                    </a:p>
                  </a:txBody>
                  <a:tcPr/>
                </a:tc>
                <a:tc>
                  <a:txBody>
                    <a:bodyPr/>
                    <a:lstStyle/>
                    <a:p>
                      <a:r>
                        <a:rPr lang="en-GB" dirty="0" smtClean="0"/>
                        <a:t>03.08.2015</a:t>
                      </a:r>
                      <a:endParaRPr lang="en-GB" dirty="0"/>
                    </a:p>
                  </a:txBody>
                  <a:tcPr/>
                </a:tc>
                <a:tc>
                  <a:txBody>
                    <a:bodyPr/>
                    <a:lstStyle/>
                    <a:p>
                      <a:r>
                        <a:rPr lang="en-GB" dirty="0" smtClean="0"/>
                        <a:t>06.11.2015</a:t>
                      </a:r>
                      <a:endParaRPr lang="en-GB" dirty="0"/>
                    </a:p>
                  </a:txBody>
                  <a:tcPr/>
                </a:tc>
              </a:tr>
              <a:tr h="370840">
                <a:tc>
                  <a:txBody>
                    <a:bodyPr/>
                    <a:lstStyle/>
                    <a:p>
                      <a:r>
                        <a:rPr lang="en-GB" dirty="0" smtClean="0"/>
                        <a:t>Alxion</a:t>
                      </a:r>
                      <a:endParaRPr lang="en-GB" dirty="0"/>
                    </a:p>
                  </a:txBody>
                  <a:tcPr/>
                </a:tc>
                <a:tc>
                  <a:txBody>
                    <a:bodyPr/>
                    <a:lstStyle/>
                    <a:p>
                      <a:r>
                        <a:rPr lang="en-GB" sz="1800" kern="1200" dirty="0" smtClean="0">
                          <a:solidFill>
                            <a:schemeClr val="tx1"/>
                          </a:solidFill>
                          <a:effectLst/>
                          <a:latin typeface="+mn-lt"/>
                          <a:ea typeface="+mn-ea"/>
                          <a:cs typeface="+mn-cs"/>
                        </a:rPr>
                        <a:t>145STK2M - customised</a:t>
                      </a:r>
                      <a:endParaRPr lang="en-GB" dirty="0"/>
                    </a:p>
                  </a:txBody>
                  <a:tcPr/>
                </a:tc>
                <a:tc>
                  <a:txBody>
                    <a:bodyPr/>
                    <a:lstStyle/>
                    <a:p>
                      <a:r>
                        <a:rPr lang="en-GB" dirty="0" smtClean="0"/>
                        <a:t>17.08.2015</a:t>
                      </a:r>
                      <a:endParaRPr lang="en-GB" dirty="0"/>
                    </a:p>
                  </a:txBody>
                  <a:tcPr/>
                </a:tc>
                <a:tc>
                  <a:txBody>
                    <a:bodyPr/>
                    <a:lstStyle/>
                    <a:p>
                      <a:r>
                        <a:rPr lang="en-GB" dirty="0" smtClean="0"/>
                        <a:t>27.11.2015</a:t>
                      </a:r>
                      <a:endParaRPr lang="en-GB" dirty="0"/>
                    </a:p>
                  </a:txBody>
                  <a:tcPr/>
                </a:tc>
              </a:tr>
              <a:tr h="370840">
                <a:tc>
                  <a:txBody>
                    <a:bodyPr/>
                    <a:lstStyle/>
                    <a:p>
                      <a:r>
                        <a:rPr lang="en-GB" dirty="0" smtClean="0">
                          <a:solidFill>
                            <a:srgbClr val="00B050"/>
                          </a:solidFill>
                        </a:rPr>
                        <a:t>Kollmorgen</a:t>
                      </a:r>
                      <a:endParaRPr lang="en-GB" dirty="0">
                        <a:solidFill>
                          <a:srgbClr val="00B050"/>
                        </a:solidFill>
                      </a:endParaRPr>
                    </a:p>
                  </a:txBody>
                  <a:tcPr/>
                </a:tc>
                <a:tc>
                  <a:txBody>
                    <a:bodyPr/>
                    <a:lstStyle/>
                    <a:p>
                      <a:r>
                        <a:rPr lang="en-GB" sz="1800" kern="1200" dirty="0" smtClean="0">
                          <a:solidFill>
                            <a:srgbClr val="00B050"/>
                          </a:solidFill>
                          <a:effectLst/>
                          <a:latin typeface="+mn-lt"/>
                          <a:ea typeface="+mn-ea"/>
                          <a:cs typeface="+mn-cs"/>
                        </a:rPr>
                        <a:t>KBM-35H02-C00 (standard)</a:t>
                      </a:r>
                      <a:endParaRPr lang="en-GB" dirty="0">
                        <a:solidFill>
                          <a:srgbClr val="00B050"/>
                        </a:solidFill>
                      </a:endParaRPr>
                    </a:p>
                  </a:txBody>
                  <a:tcPr/>
                </a:tc>
                <a:tc gridSpan="2">
                  <a:txBody>
                    <a:bodyPr/>
                    <a:lstStyle/>
                    <a:p>
                      <a:pPr algn="ctr"/>
                      <a:r>
                        <a:rPr lang="en-GB" dirty="0" smtClean="0">
                          <a:solidFill>
                            <a:srgbClr val="00B050"/>
                          </a:solidFill>
                        </a:rPr>
                        <a:t>DELIVERED</a:t>
                      </a:r>
                      <a:endParaRPr lang="en-GB" dirty="0">
                        <a:solidFill>
                          <a:srgbClr val="00B050"/>
                        </a:solidFill>
                      </a:endParaRPr>
                    </a:p>
                  </a:txBody>
                  <a:tcPr/>
                </a:tc>
                <a:tc hMerge="1">
                  <a:txBody>
                    <a:bodyPr/>
                    <a:lstStyle/>
                    <a:p>
                      <a:endParaRPr lang="en-GB" dirty="0"/>
                    </a:p>
                  </a:txBody>
                  <a:tcPr/>
                </a:tc>
              </a:tr>
            </a:tbl>
          </a:graphicData>
        </a:graphic>
      </p:graphicFrame>
      <p:pic>
        <p:nvPicPr>
          <p:cNvPr id="1026" name="Picture 2" descr="https://lh3.googleusercontent.com/jv_HgylOJSPQbEjtHg9Z8LCK5Pfg6_cFUp3z9sNO5cJOuBiweOzrOn0hGGuVt4rsCKJZHykp3OzU1OH1Qmyq0cjr3abbjeHP2-S12MUEKAmfRqwSRoLd6NnmfLkppRZDMpqGpeKyj9sBrup-NPWcPG8H0-Eq4GfRD1DNAEAnbnq2a03nUgeAq2d7GTQmkmY-v3SWJTF2UepA_2YzTt1CCGyHGoUK_mwI11yf--vbo5vBpGJREn713xg_HIBkpB1QQQnNcU-N8P5kBf_zE23fK-X3RXiQWpNCjkGXCVMeb4qJsZ3oAv1vsN1JDpo0bdIC8bWUmxwESTPIOK2gKNhOtUFHYv604E759xWuPdOHtaSsT4rTjlq38Lqk4wjE8k2vjrPIWi3JcGfq-6AapK4zhUPecXkp9081tbqU5m3rLUnNt-wIPAP0o5ATvzpJidl7yfK7l_COzkOwKLVJzkDzNkxK9rynW9vC5JLE5XLxtk7ayZIKnGbROffMQk9gWXgo6NzYS21SxUqmZ5_2ewi1VOmtVtUkND_IPY1ZDsG0dcOO=w807-h1075-n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8358" y="3611800"/>
            <a:ext cx="2269640" cy="30271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3.googleusercontent.com/1cmF7euBwMo4TQjj37kxBfmbz4H1vtPgvfHbC2yaJ_APAxqqbRzKrPoAL6bptAjptU-sc5IJrd4hzMb7g-CHRv4b7qFQlGjWEbBnrFyePHIBADCtWb6bXk2aYXKZOeCoNmt2AlZ9WQ3Th3dt2F79tP3CsH-M6_pBC8QVwWmID9nuVjr1euen6GCv0sOoQLbLB99HggvvHg1QuJJgJ_i4japHoeatiEsQQtOHR_-XyIG-72M0R9zlJnQRCx5oChkiU7Xi7g-EhTLbV0XqCrYPYwxm6EUOt4WE0oszjgSPP1mjF_PIFq30v12-OkLAitRPgvpbUwhznX5Bz9kAIYK6DNTEotN53XrN1m98iG3pw5Uvp3BOD-k6N-mIvclNsKnVu_1El2_JF3gGajC96KdWO2Eab9XRT0uEtTmCGRkVkSxLjDmV0htDVtdJHn822zTYXS015GvgtCF8-sa1NxXpESalUOOYjbxo_npCPKKyzo5NOm5f3Zd-Aka277Cfsq8sSlWmvxEHakNh0xcMwhDa47k9ShyZX6zZ-Mm3n8oPQ0Zo=w807-h1075-n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5819" y="3611800"/>
            <a:ext cx="2269640" cy="30271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lh3.googleusercontent.com/hDVd0_Oc7jwZeUp-x-Sd1XkzKz46OlekIxsrPePDkgicZ6n5vynzzfN0UU8TbkDbJ3OklbYHGYfJktHvtx0-vwUBOb0B_BKJ6-X7sMcRiiKW9dVUBuADJg1LbpHUazu4yC-wYBegAzQpLzgjWn8FDR7J3uyV3LvLawu5mieL7rOfxIPRxjlSxL8EM_ABabCH1W114xq1fvOJtax0GuGlvM-UAJJ4MttZ6iW8Q-qZLtuznE3DdVwVuqlJFmWr8hkYXKvwFCHeJiRdZhye9k8Iyr9B8OMeynfSHRVV4h2VRGcDbtpVKGfiM_F3on2Fqo0di7jlNWqSm3jVwmBjymJjnEHhzNBnd8jCNFGoAL_01TcPgcnS2yLl92hSfRumpixy1XF02WieFK-BkDkK4x_YZzmJ2zR-z0T0D927FyzKLmzNNiDUxLAzEDuj_YVeVed5-cetOtFgIGp1hOW5jzE99TM8KQQOPz_czgBYCltvQ5GcP6vzcvH8F0LD-cZ4pDEbyrRvssiJEiQl8W964vs3ognMXxD_Phywr2QJ18fbCQDG=w807-h1075-n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43280" y="3611800"/>
            <a:ext cx="2269640" cy="302712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lh3.googleusercontent.com/9JIS_Mdf5l9ypV3rtYXf4TtwN5ov0KPb5FiCEo4WTVKjGJdlcW1Zlk6BcBdkcBWwDfysjfc3GGevg38q-5nGO0EvmqyoriqNcZ8Su2DfNOYyA75TNgXFFH-ArI6P5RCnyJPF-y6HEBFYwhJIIwffoj-NG7RGgbRZzS29QiE-gwfuQc7FynoKwiR1IV1tcOXFObGZTtFFBX0cqRFEec6JJg7jD9OZxkOE2-hcPGtmqmrzMxoJVYGP3KDlTnLdhPnNhIXfkhjgGS-I0Q6twPZAjyj9Pr77pGaHpCHzX-djGgJW4_dUCCaQ4nNqMB2wiYWvLAlZYm2cn2qzvHiJ3-skW6JkCsp4Z77d2Y2yS7p4FQ7eI7DNZGt5LpJHXakgZu_7BptQRX46Jd8Rk2fnrXvuXt8Cz24T_LE1fDDqzWFvU5MzECBTWkyp1D7qye0Gr2t48y2n_WnRESgtjfH__7HUPZoog7BkXZZw5FClcSXMfZLdzwHcjsWG1-0aCcnrt0jQE7ia3xnmGGnIjc99cPSXYymNFTYo-_rOvL1Puww_14VS=w807-h1075-n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20742" y="3611800"/>
            <a:ext cx="2269640" cy="30271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lh3.googleusercontent.com/hodFsBQ5xl0pNUsUlIdfC6p8o38fNaOPGAHbnPGQBiKZrzVv-UHSVtJklZVOlm5oJM__K7xN79t9vOZ3edCFFU30Ya5sok5RmitCj9NLbET0vfhvDFOhlTVbHmUWc2dYvrwqv8fzxzo3YxJ2XQ__mqgvmIBVzOlzMdEi2kl4Lv3ANnLHQnC1PfGBaF-4SmgmPbVGib_e1Ts18uV2QEgUnuSSLpYKX51M1czbc1a-vaSDFm2P_ENtTOdGjCUlFlXxovfSdw_LOBJkerKmMwKWXnTnf1Xcx1YeiYsJAko71iCw0oP601wyAUVCAm-BL6Y3MCNw5uP6an8RqvU2mmoHwou7Qy3VlOZ7ehwHqhcV3jXETYJcZw7nQjcyxFC7FEMlG5Z8D0iv6TqpX6x_CyoSV9jXWW4ocVQiOtXr5KKANNXB1xyhWwrU0GygIuqEOjwD8IFV0k8bQ4Pf9WsSglsgaAMYAj37F3mP8U_9seq8ybibvehDf6q6HdgB3hd3i_VB9auJRDbcAXj9Cu10HEv1w1kEQ4TNktZIJNwbVHKisSC-=w807-h1075-n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698204" y="3611799"/>
            <a:ext cx="2269640" cy="30271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447990" y="3072834"/>
            <a:ext cx="5245218" cy="369332"/>
          </a:xfrm>
          <a:prstGeom prst="rect">
            <a:avLst/>
          </a:prstGeom>
          <a:noFill/>
        </p:spPr>
        <p:txBody>
          <a:bodyPr wrap="none" rtlCol="0">
            <a:spAutoFit/>
          </a:bodyPr>
          <a:lstStyle/>
          <a:p>
            <a:r>
              <a:rPr lang="en-GB" dirty="0" smtClean="0"/>
              <a:t>Kollmorgen motor test bench is ready: pictures CW 44</a:t>
            </a:r>
            <a:endParaRPr lang="en-GB" dirty="0"/>
          </a:p>
        </p:txBody>
      </p:sp>
    </p:spTree>
    <p:extLst>
      <p:ext uri="{BB962C8B-B14F-4D97-AF65-F5344CB8AC3E}">
        <p14:creationId xmlns:p14="http://schemas.microsoft.com/office/powerpoint/2010/main" val="21319893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44921" y="0"/>
            <a:ext cx="3118005" cy="954107"/>
          </a:xfrm>
          <a:prstGeom prst="rect">
            <a:avLst/>
          </a:prstGeom>
        </p:spPr>
        <p:txBody>
          <a:bodyPr wrap="square">
            <a:spAutoFit/>
          </a:bodyPr>
          <a:lstStyle>
            <a:defPPr>
              <a:defRPr lang="en-US"/>
            </a:defPPr>
            <a:lvl1pPr>
              <a:lnSpc>
                <a:spcPct val="200000"/>
              </a:lnSpc>
              <a:defRPr sz="2800" b="1"/>
            </a:lvl1pPr>
          </a:lstStyle>
          <a:p>
            <a:pPr algn="ctr">
              <a:lnSpc>
                <a:spcPct val="100000"/>
              </a:lnSpc>
            </a:pPr>
            <a:r>
              <a:rPr lang="en-GB" dirty="0" smtClean="0"/>
              <a:t>Orders of motors (Alxion special)</a:t>
            </a:r>
            <a:endParaRPr lang="en-GB" dirty="0"/>
          </a:p>
        </p:txBody>
      </p:sp>
      <p:sp>
        <p:nvSpPr>
          <p:cNvPr id="7" name="TextBox 6"/>
          <p:cNvSpPr txBox="1"/>
          <p:nvPr/>
        </p:nvSpPr>
        <p:spPr>
          <a:xfrm>
            <a:off x="266700" y="1219200"/>
            <a:ext cx="9136668" cy="2957861"/>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GB" dirty="0" smtClean="0"/>
              <a:t>Rotor parts ready (permanent magnets x 48, rotor body x 1, retaining rings x2)</a:t>
            </a:r>
          </a:p>
          <a:p>
            <a:pPr marL="285750" indent="-285750">
              <a:lnSpc>
                <a:spcPct val="150000"/>
              </a:lnSpc>
              <a:buFont typeface="Arial" panose="020B0604020202020204" pitchFamily="34" charset="0"/>
              <a:buChar char="•"/>
            </a:pPr>
            <a:r>
              <a:rPr lang="en-GB" dirty="0" smtClean="0"/>
              <a:t>We asked Alxion to send these parts to us for cleaning</a:t>
            </a:r>
          </a:p>
          <a:p>
            <a:pPr marL="285750" indent="-285750">
              <a:lnSpc>
                <a:spcPct val="150000"/>
              </a:lnSpc>
              <a:buFont typeface="Arial" panose="020B0604020202020204" pitchFamily="34" charset="0"/>
              <a:buChar char="•"/>
            </a:pPr>
            <a:r>
              <a:rPr lang="en-GB" dirty="0" smtClean="0"/>
              <a:t>Parts cleaned and should be sent back by 6-Nov-2015</a:t>
            </a:r>
          </a:p>
          <a:p>
            <a:pPr marL="285750" indent="-285750">
              <a:lnSpc>
                <a:spcPct val="150000"/>
              </a:lnSpc>
              <a:buFont typeface="Arial" panose="020B0604020202020204" pitchFamily="34" charset="0"/>
              <a:buChar char="•"/>
            </a:pPr>
            <a:r>
              <a:rPr lang="en-GB" dirty="0" smtClean="0"/>
              <a:t>Alxion will assemble the rotor and perform the metrological control of the external diameter</a:t>
            </a:r>
          </a:p>
          <a:p>
            <a:pPr marL="285750" indent="-285750">
              <a:lnSpc>
                <a:spcPct val="150000"/>
              </a:lnSpc>
              <a:buFont typeface="Arial" panose="020B0604020202020204" pitchFamily="34" charset="0"/>
              <a:buChar char="•"/>
            </a:pPr>
            <a:r>
              <a:rPr lang="en-GB" dirty="0" smtClean="0"/>
              <a:t>Based on the measured value the thin wall magnet holder will be produced</a:t>
            </a:r>
          </a:p>
          <a:p>
            <a:pPr marL="285750" indent="-285750">
              <a:lnSpc>
                <a:spcPct val="150000"/>
              </a:lnSpc>
              <a:buFont typeface="Arial" panose="020B0604020202020204" pitchFamily="34" charset="0"/>
              <a:buChar char="•"/>
            </a:pPr>
            <a:r>
              <a:rPr lang="en-GB" dirty="0" smtClean="0"/>
              <a:t>This holder will be sent to CERN for cleaning</a:t>
            </a:r>
          </a:p>
          <a:p>
            <a:pPr marL="285750" indent="-285750">
              <a:lnSpc>
                <a:spcPct val="150000"/>
              </a:lnSpc>
              <a:buFont typeface="Arial" panose="020B0604020202020204" pitchFamily="34" charset="0"/>
              <a:buChar char="•"/>
            </a:pPr>
            <a:r>
              <a:rPr lang="en-GB" dirty="0" smtClean="0"/>
              <a:t>CERN will clean the part and send it back to Alxion for final assembly of rotor</a:t>
            </a:r>
            <a:endParaRPr lang="en-GB" dirty="0"/>
          </a:p>
        </p:txBody>
      </p:sp>
    </p:spTree>
    <p:extLst>
      <p:ext uri="{BB962C8B-B14F-4D97-AF65-F5344CB8AC3E}">
        <p14:creationId xmlns:p14="http://schemas.microsoft.com/office/powerpoint/2010/main" val="30877254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49023" y="2047875"/>
            <a:ext cx="3952877" cy="461665"/>
          </a:xfrm>
          <a:prstGeom prst="rect">
            <a:avLst/>
          </a:prstGeom>
          <a:noFill/>
        </p:spPr>
        <p:txBody>
          <a:bodyPr wrap="none" rtlCol="0">
            <a:spAutoFit/>
          </a:bodyPr>
          <a:lstStyle/>
          <a:p>
            <a:r>
              <a:rPr lang="en-GB" sz="2400" b="1" dirty="0" smtClean="0"/>
              <a:t>Thank you for your attention!</a:t>
            </a:r>
            <a:endParaRPr lang="en-GB" sz="2400" b="1" dirty="0"/>
          </a:p>
        </p:txBody>
      </p:sp>
      <p:sp>
        <p:nvSpPr>
          <p:cNvPr id="3" name="TextBox 2"/>
          <p:cNvSpPr txBox="1"/>
          <p:nvPr/>
        </p:nvSpPr>
        <p:spPr>
          <a:xfrm>
            <a:off x="5229699" y="3724275"/>
            <a:ext cx="1497526" cy="1200329"/>
          </a:xfrm>
          <a:prstGeom prst="rect">
            <a:avLst/>
          </a:prstGeom>
          <a:noFill/>
        </p:spPr>
        <p:txBody>
          <a:bodyPr wrap="none" rtlCol="0">
            <a:spAutoFit/>
          </a:bodyPr>
          <a:lstStyle/>
          <a:p>
            <a:r>
              <a:rPr lang="en-GB" dirty="0" smtClean="0"/>
              <a:t>Questions? </a:t>
            </a:r>
          </a:p>
          <a:p>
            <a:endParaRPr lang="en-GB" dirty="0"/>
          </a:p>
          <a:p>
            <a:endParaRPr lang="en-GB" dirty="0" smtClean="0"/>
          </a:p>
          <a:p>
            <a:r>
              <a:rPr lang="en-GB" dirty="0" smtClean="0"/>
              <a:t>…Discussion...</a:t>
            </a:r>
            <a:endParaRPr lang="en-GB" dirty="0"/>
          </a:p>
        </p:txBody>
      </p:sp>
    </p:spTree>
    <p:extLst>
      <p:ext uri="{BB962C8B-B14F-4D97-AF65-F5344CB8AC3E}">
        <p14:creationId xmlns:p14="http://schemas.microsoft.com/office/powerpoint/2010/main" val="36893114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14979" y="3076575"/>
            <a:ext cx="1625445" cy="461665"/>
          </a:xfrm>
          <a:prstGeom prst="rect">
            <a:avLst/>
          </a:prstGeom>
          <a:noFill/>
        </p:spPr>
        <p:txBody>
          <a:bodyPr wrap="none" rtlCol="0">
            <a:spAutoFit/>
          </a:bodyPr>
          <a:lstStyle/>
          <a:p>
            <a:r>
              <a:rPr lang="en-GB" sz="2400" b="1" dirty="0"/>
              <a:t>E</a:t>
            </a:r>
            <a:r>
              <a:rPr lang="en-GB" sz="2400" b="1" dirty="0" smtClean="0"/>
              <a:t>xtra slides</a:t>
            </a:r>
            <a:endParaRPr lang="en-GB" sz="2400" b="1" dirty="0"/>
          </a:p>
        </p:txBody>
      </p:sp>
    </p:spTree>
    <p:extLst>
      <p:ext uri="{BB962C8B-B14F-4D97-AF65-F5344CB8AC3E}">
        <p14:creationId xmlns:p14="http://schemas.microsoft.com/office/powerpoint/2010/main" val="2070138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903176" y="204621"/>
            <a:ext cx="8563691" cy="584775"/>
          </a:xfrm>
          <a:prstGeom prst="rect">
            <a:avLst/>
          </a:prstGeom>
          <a:noFill/>
        </p:spPr>
        <p:txBody>
          <a:bodyPr wrap="none" rtlCol="0">
            <a:spAutoFit/>
          </a:bodyPr>
          <a:lstStyle/>
          <a:p>
            <a:r>
              <a:rPr lang="en-GB" sz="3200" b="1" dirty="0" smtClean="0"/>
              <a:t>Beam Wire Scanner Prototype for PSB. Schedule </a:t>
            </a:r>
            <a:endParaRPr lang="en-GB" sz="3200" b="1" dirty="0"/>
          </a:p>
        </p:txBody>
      </p:sp>
      <p:pic>
        <p:nvPicPr>
          <p:cNvPr id="4" name="Picture 3"/>
          <p:cNvPicPr>
            <a:picLocks noChangeAspect="1"/>
          </p:cNvPicPr>
          <p:nvPr/>
        </p:nvPicPr>
        <p:blipFill>
          <a:blip r:embed="rId2"/>
          <a:stretch>
            <a:fillRect/>
          </a:stretch>
        </p:blipFill>
        <p:spPr>
          <a:xfrm>
            <a:off x="9538287" y="6464420"/>
            <a:ext cx="2386425" cy="304560"/>
          </a:xfrm>
          <a:prstGeom prst="rect">
            <a:avLst/>
          </a:prstGeom>
        </p:spPr>
      </p:pic>
      <p:pic>
        <p:nvPicPr>
          <p:cNvPr id="5" name="Picture 4"/>
          <p:cNvPicPr>
            <a:picLocks noChangeAspect="1"/>
          </p:cNvPicPr>
          <p:nvPr/>
        </p:nvPicPr>
        <p:blipFill>
          <a:blip r:embed="rId3"/>
          <a:stretch>
            <a:fillRect/>
          </a:stretch>
        </p:blipFill>
        <p:spPr>
          <a:xfrm>
            <a:off x="178044" y="1164394"/>
            <a:ext cx="12013956" cy="5134805"/>
          </a:xfrm>
          <a:prstGeom prst="rect">
            <a:avLst/>
          </a:prstGeom>
        </p:spPr>
      </p:pic>
    </p:spTree>
    <p:extLst>
      <p:ext uri="{BB962C8B-B14F-4D97-AF65-F5344CB8AC3E}">
        <p14:creationId xmlns:p14="http://schemas.microsoft.com/office/powerpoint/2010/main" val="40097805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49697" y="-202892"/>
            <a:ext cx="3118005" cy="833433"/>
          </a:xfrm>
          <a:prstGeom prst="rect">
            <a:avLst/>
          </a:prstGeom>
        </p:spPr>
        <p:txBody>
          <a:bodyPr wrap="square">
            <a:spAutoFit/>
          </a:bodyPr>
          <a:lstStyle>
            <a:defPPr>
              <a:defRPr lang="en-US"/>
            </a:defPPr>
            <a:lvl1pPr>
              <a:lnSpc>
                <a:spcPct val="200000"/>
              </a:lnSpc>
              <a:defRPr sz="2800" b="1"/>
            </a:lvl1pPr>
          </a:lstStyle>
          <a:p>
            <a:r>
              <a:rPr lang="en-GB" dirty="0" smtClean="0"/>
              <a:t>Optical system</a:t>
            </a:r>
            <a:endParaRPr lang="en-GB" dirty="0"/>
          </a:p>
        </p:txBody>
      </p:sp>
      <p:pic>
        <p:nvPicPr>
          <p:cNvPr id="3" name="Picture 2"/>
          <p:cNvPicPr>
            <a:picLocks noChangeAspect="1"/>
          </p:cNvPicPr>
          <p:nvPr/>
        </p:nvPicPr>
        <p:blipFill>
          <a:blip r:embed="rId2"/>
          <a:stretch>
            <a:fillRect/>
          </a:stretch>
        </p:blipFill>
        <p:spPr>
          <a:xfrm>
            <a:off x="6238874" y="815362"/>
            <a:ext cx="5562601" cy="3968997"/>
          </a:xfrm>
          <a:prstGeom prst="rect">
            <a:avLst/>
          </a:prstGeom>
        </p:spPr>
      </p:pic>
      <p:sp>
        <p:nvSpPr>
          <p:cNvPr id="6" name="TextBox 5"/>
          <p:cNvSpPr txBox="1"/>
          <p:nvPr/>
        </p:nvSpPr>
        <p:spPr>
          <a:xfrm>
            <a:off x="544830" y="815362"/>
            <a:ext cx="5023173" cy="378885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dirty="0" smtClean="0"/>
              <a:t>Drawing of the metallic optical disk is ready.</a:t>
            </a:r>
          </a:p>
          <a:p>
            <a:pPr marL="285750" indent="-285750">
              <a:lnSpc>
                <a:spcPct val="150000"/>
              </a:lnSpc>
              <a:buFont typeface="Arial" panose="020B0604020202020204" pitchFamily="34" charset="0"/>
              <a:buChar char="•"/>
            </a:pPr>
            <a:r>
              <a:rPr lang="en-GB" dirty="0" smtClean="0"/>
              <a:t>Samples for Dundee university are prepared and will be sent soon:</a:t>
            </a:r>
          </a:p>
          <a:p>
            <a:pPr>
              <a:lnSpc>
                <a:spcPct val="150000"/>
              </a:lnSpc>
            </a:pPr>
            <a:r>
              <a:rPr lang="en-GB" i="1" dirty="0" smtClean="0"/>
              <a:t>4 samples of 304L (Vacuum) turned, with different roughness</a:t>
            </a:r>
          </a:p>
          <a:p>
            <a:pPr>
              <a:lnSpc>
                <a:spcPct val="150000"/>
              </a:lnSpc>
            </a:pPr>
            <a:r>
              <a:rPr lang="en-GB" i="1" dirty="0" smtClean="0"/>
              <a:t>4 samples of </a:t>
            </a:r>
            <a:r>
              <a:rPr lang="en-GB" i="1" dirty="0" err="1" smtClean="0"/>
              <a:t>Anticorodal</a:t>
            </a:r>
            <a:r>
              <a:rPr lang="en-GB" i="1" dirty="0" smtClean="0"/>
              <a:t> turned, </a:t>
            </a:r>
            <a:r>
              <a:rPr lang="en-GB" i="1" dirty="0"/>
              <a:t>with different </a:t>
            </a:r>
            <a:r>
              <a:rPr lang="en-GB" i="1" dirty="0" smtClean="0"/>
              <a:t>roughness</a:t>
            </a:r>
          </a:p>
          <a:p>
            <a:pPr marL="285750" indent="-285750">
              <a:lnSpc>
                <a:spcPct val="150000"/>
              </a:lnSpc>
              <a:buFont typeface="Arial" panose="020B0604020202020204" pitchFamily="34" charset="0"/>
              <a:buChar char="•"/>
            </a:pPr>
            <a:r>
              <a:rPr lang="en-GB" dirty="0" smtClean="0"/>
              <a:t>3 hubs for fixation of glass optical disk have been ordered (P.O. sent, raw material 304L sent)</a:t>
            </a:r>
            <a:endParaRPr lang="en-GB" dirty="0"/>
          </a:p>
        </p:txBody>
      </p:sp>
    </p:spTree>
    <p:extLst>
      <p:ext uri="{BB962C8B-B14F-4D97-AF65-F5344CB8AC3E}">
        <p14:creationId xmlns:p14="http://schemas.microsoft.com/office/powerpoint/2010/main" val="38868453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42582" y="-300421"/>
            <a:ext cx="4469365" cy="833433"/>
          </a:xfrm>
          <a:prstGeom prst="rect">
            <a:avLst/>
          </a:prstGeom>
        </p:spPr>
        <p:txBody>
          <a:bodyPr wrap="none">
            <a:spAutoFit/>
          </a:bodyPr>
          <a:lstStyle/>
          <a:p>
            <a:pPr>
              <a:lnSpc>
                <a:spcPct val="200000"/>
              </a:lnSpc>
            </a:pPr>
            <a:r>
              <a:rPr lang="en-GB" sz="2800" b="1" dirty="0" smtClean="0"/>
              <a:t>Electric Motor </a:t>
            </a:r>
            <a:r>
              <a:rPr lang="en-GB" sz="2800" b="1" dirty="0"/>
              <a:t>Requirements</a:t>
            </a:r>
          </a:p>
        </p:txBody>
      </p:sp>
      <p:sp>
        <p:nvSpPr>
          <p:cNvPr id="6" name="Rectangle 3"/>
          <p:cNvSpPr>
            <a:spLocks noChangeArrowheads="1"/>
          </p:cNvSpPr>
          <p:nvPr/>
        </p:nvSpPr>
        <p:spPr bwMode="auto">
          <a:xfrm>
            <a:off x="153031" y="4493338"/>
            <a:ext cx="11848468"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just"/>
            <a:r>
              <a:rPr lang="en-GB" sz="1600" dirty="0" smtClean="0">
                <a:latin typeface="+mn-lt"/>
              </a:rPr>
              <a:t>New motor </a:t>
            </a:r>
            <a:r>
              <a:rPr lang="en-GB" sz="1600" dirty="0">
                <a:latin typeface="+mn-lt"/>
              </a:rPr>
              <a:t>will be </a:t>
            </a:r>
            <a:r>
              <a:rPr lang="en-GB" sz="1600" dirty="0" smtClean="0">
                <a:latin typeface="+mn-lt"/>
              </a:rPr>
              <a:t>the same </a:t>
            </a:r>
            <a:r>
              <a:rPr lang="en-GB" sz="1600" dirty="0">
                <a:latin typeface="+mn-lt"/>
              </a:rPr>
              <a:t>in beam wire scanners </a:t>
            </a:r>
            <a:r>
              <a:rPr lang="en-GB" sz="1600" dirty="0" smtClean="0">
                <a:latin typeface="+mn-lt"/>
              </a:rPr>
              <a:t>for PS/SPS/PSB so should provide torque sufficient to accelerate the wire </a:t>
            </a:r>
            <a:r>
              <a:rPr lang="en-GB" sz="1600" dirty="0">
                <a:latin typeface="+mn-lt"/>
              </a:rPr>
              <a:t>to </a:t>
            </a:r>
            <a:r>
              <a:rPr lang="en-GB" sz="1600" dirty="0" smtClean="0">
                <a:latin typeface="+mn-lt"/>
              </a:rPr>
              <a:t>linear speed 20 m/s in both configurations: 182.5 mm (PS/SPS) and 150 mm (PSB) mm forks;</a:t>
            </a:r>
          </a:p>
          <a:p>
            <a:pPr algn="just">
              <a:buFontTx/>
              <a:buChar char="•"/>
            </a:pPr>
            <a:r>
              <a:rPr lang="en-GB" sz="1600" dirty="0">
                <a:latin typeface="+mn-lt"/>
              </a:rPr>
              <a:t> </a:t>
            </a:r>
            <a:r>
              <a:rPr lang="en-GB" sz="1600" dirty="0" smtClean="0">
                <a:latin typeface="+mn-lt"/>
              </a:rPr>
              <a:t>The desired motor should be based on the standard market solution which will be available for many years;</a:t>
            </a:r>
            <a:endParaRPr lang="en-GB" sz="1600" dirty="0">
              <a:latin typeface="+mn-lt"/>
            </a:endParaRPr>
          </a:p>
          <a:p>
            <a:pPr algn="just">
              <a:buFontTx/>
              <a:buChar char="•"/>
            </a:pPr>
            <a:r>
              <a:rPr lang="en-GB" altLang="en-US" sz="1600" dirty="0" smtClean="0">
                <a:latin typeface="+mn-lt"/>
                <a:ea typeface="Calibri" panose="020F0502020204030204" pitchFamily="34" charset="0"/>
                <a:cs typeface="Times New Roman" panose="02020603050405020304" pitchFamily="18" charset="0"/>
              </a:rPr>
              <a:t> </a:t>
            </a:r>
            <a:r>
              <a:rPr lang="en-GB" altLang="en-US" sz="1600" dirty="0">
                <a:latin typeface="+mn-lt"/>
                <a:ea typeface="Calibri" panose="020F0502020204030204" pitchFamily="34" charset="0"/>
                <a:cs typeface="Times New Roman" panose="02020603050405020304" pitchFamily="18" charset="0"/>
              </a:rPr>
              <a:t>The rotor will be located in vacuum and must be vacuum compatible; </a:t>
            </a:r>
            <a:r>
              <a:rPr lang="en-GB" altLang="en-US" sz="1600" dirty="0">
                <a:latin typeface="+mn-lt"/>
                <a:ea typeface="Times New Roman" panose="02020603050405020304" pitchFamily="18" charset="0"/>
                <a:cs typeface="Times New Roman" panose="02020603050405020304" pitchFamily="18" charset="0"/>
              </a:rPr>
              <a:t>the use of any glue, other adhesives or insulating materials is not possible. Solid core rotor should be used.</a:t>
            </a:r>
            <a:endParaRPr lang="en-GB" altLang="en-US" sz="1600" dirty="0">
              <a:latin typeface="+mn-lt"/>
            </a:endParaRPr>
          </a:p>
          <a:p>
            <a:pPr lvl="0" algn="just">
              <a:buFontTx/>
              <a:buChar char="•"/>
            </a:pPr>
            <a:r>
              <a:rPr lang="en-GB" altLang="en-US" sz="1600" dirty="0" smtClean="0">
                <a:latin typeface="+mn-lt"/>
                <a:ea typeface="Calibri" panose="020F0502020204030204" pitchFamily="34" charset="0"/>
                <a:cs typeface="Times New Roman" panose="02020603050405020304" pitchFamily="18" charset="0"/>
              </a:rPr>
              <a:t>The </a:t>
            </a:r>
            <a:r>
              <a:rPr lang="en-GB" altLang="en-US" sz="1600" dirty="0">
                <a:latin typeface="+mn-lt"/>
                <a:ea typeface="Calibri" panose="020F0502020204030204" pitchFamily="34" charset="0"/>
                <a:cs typeface="Times New Roman" panose="02020603050405020304" pitchFamily="18" charset="0"/>
              </a:rPr>
              <a:t>moment of inertia of the rotor should be minimized in order to reduce the required acceleration torque;</a:t>
            </a:r>
            <a:endParaRPr lang="en-GB" altLang="en-US" sz="1600" dirty="0">
              <a:latin typeface="+mn-lt"/>
            </a:endParaRPr>
          </a:p>
          <a:p>
            <a:pPr lvl="0" algn="just">
              <a:buFontTx/>
              <a:buChar char="•"/>
            </a:pPr>
            <a:r>
              <a:rPr lang="en-GB" altLang="en-US" sz="1600" dirty="0" smtClean="0">
                <a:latin typeface="+mn-lt"/>
                <a:ea typeface="Calibri" panose="020F0502020204030204" pitchFamily="34" charset="0"/>
                <a:cs typeface="Times New Roman" panose="02020603050405020304" pitchFamily="18" charset="0"/>
              </a:rPr>
              <a:t> Features </a:t>
            </a:r>
            <a:r>
              <a:rPr lang="en-GB" altLang="en-US" sz="1600" dirty="0">
                <a:latin typeface="+mn-lt"/>
                <a:ea typeface="Calibri" panose="020F0502020204030204" pitchFamily="34" charset="0"/>
                <a:cs typeface="Times New Roman" panose="02020603050405020304" pitchFamily="18" charset="0"/>
              </a:rPr>
              <a:t>for mounting the rotor on the shaft (key-slots, holes, etc.) should be considered in the </a:t>
            </a:r>
            <a:r>
              <a:rPr lang="en-GB" altLang="en-US" sz="1600" dirty="0" smtClean="0">
                <a:latin typeface="+mn-lt"/>
                <a:ea typeface="Calibri" panose="020F0502020204030204" pitchFamily="34" charset="0"/>
                <a:cs typeface="Times New Roman" panose="02020603050405020304" pitchFamily="18" charset="0"/>
              </a:rPr>
              <a:t>design;</a:t>
            </a:r>
          </a:p>
          <a:p>
            <a:pPr lvl="0" algn="just"/>
            <a:r>
              <a:rPr lang="en-GB" altLang="en-US" sz="1600" dirty="0" smtClean="0">
                <a:latin typeface="+mn-lt"/>
                <a:cs typeface="Times New Roman" panose="02020603050405020304" pitchFamily="18" charset="0"/>
              </a:rPr>
              <a:t>*-values will be optimized during the next mechanical design phase</a:t>
            </a:r>
            <a:endParaRPr lang="en-GB" altLang="en-US" sz="1600" dirty="0">
              <a:latin typeface="+mn-lt"/>
            </a:endParaRPr>
          </a:p>
        </p:txBody>
      </p:sp>
      <p:sp>
        <p:nvSpPr>
          <p:cNvPr id="9" name="TextBox 8"/>
          <p:cNvSpPr txBox="1"/>
          <p:nvPr/>
        </p:nvSpPr>
        <p:spPr>
          <a:xfrm>
            <a:off x="3083626" y="533012"/>
            <a:ext cx="5987280" cy="307777"/>
          </a:xfrm>
          <a:prstGeom prst="rect">
            <a:avLst/>
          </a:prstGeom>
          <a:noFill/>
        </p:spPr>
        <p:txBody>
          <a:bodyPr wrap="none" rtlCol="0">
            <a:spAutoFit/>
          </a:bodyPr>
          <a:lstStyle/>
          <a:p>
            <a:r>
              <a:rPr lang="en-GB" sz="1400" i="1" dirty="0" smtClean="0"/>
              <a:t>* - The motor currently used is obsolete and will not be available for purchasing </a:t>
            </a:r>
            <a:endParaRPr lang="en-GB" sz="1400" i="1" dirty="0"/>
          </a:p>
        </p:txBody>
      </p:sp>
      <p:graphicFrame>
        <p:nvGraphicFramePr>
          <p:cNvPr id="3" name="Table 2"/>
          <p:cNvGraphicFramePr>
            <a:graphicFrameLocks noGrp="1"/>
          </p:cNvGraphicFramePr>
          <p:nvPr>
            <p:extLst>
              <p:ext uri="{D42A27DB-BD31-4B8C-83A1-F6EECF244321}">
                <p14:modId xmlns:p14="http://schemas.microsoft.com/office/powerpoint/2010/main" val="1798662371"/>
              </p:ext>
            </p:extLst>
          </p:nvPr>
        </p:nvGraphicFramePr>
        <p:xfrm>
          <a:off x="153032" y="849460"/>
          <a:ext cx="11848467" cy="3703320"/>
        </p:xfrm>
        <a:graphic>
          <a:graphicData uri="http://schemas.openxmlformats.org/drawingml/2006/table">
            <a:tbl>
              <a:tblPr firstRow="1" bandRow="1">
                <a:tableStyleId>{5940675A-B579-460E-94D1-54222C63F5DA}</a:tableStyleId>
              </a:tblPr>
              <a:tblGrid>
                <a:gridCol w="4077511"/>
                <a:gridCol w="1920398"/>
                <a:gridCol w="1772073"/>
                <a:gridCol w="4078485"/>
              </a:tblGrid>
              <a:tr h="370840">
                <a:tc>
                  <a:txBody>
                    <a:bodyPr/>
                    <a:lstStyle/>
                    <a:p>
                      <a:r>
                        <a:rPr lang="en-GB" dirty="0" smtClean="0"/>
                        <a:t>Parameter</a:t>
                      </a:r>
                      <a:endParaRPr lang="en-GB" dirty="0"/>
                    </a:p>
                  </a:txBody>
                  <a:tcPr/>
                </a:tc>
                <a:tc gridSpan="2">
                  <a:txBody>
                    <a:bodyPr/>
                    <a:lstStyle/>
                    <a:p>
                      <a:r>
                        <a:rPr lang="en-GB" dirty="0" smtClean="0"/>
                        <a:t>Value</a:t>
                      </a:r>
                      <a:endParaRPr lang="en-GB" dirty="0"/>
                    </a:p>
                  </a:txBody>
                  <a:tcPr/>
                </a:tc>
                <a:tc hMerge="1">
                  <a:txBody>
                    <a:bodyPr/>
                    <a:lstStyle/>
                    <a:p>
                      <a:endParaRPr lang="en-GB"/>
                    </a:p>
                  </a:txBody>
                  <a:tcPr/>
                </a:tc>
                <a:tc>
                  <a:txBody>
                    <a:bodyPr/>
                    <a:lstStyle/>
                    <a:p>
                      <a:r>
                        <a:rPr lang="en-GB" dirty="0" smtClean="0"/>
                        <a:t>Notes</a:t>
                      </a:r>
                      <a:endParaRPr lang="en-GB" dirty="0"/>
                    </a:p>
                  </a:txBody>
                  <a:tcPr/>
                </a:tc>
              </a:tr>
              <a:tr h="370840">
                <a:tc>
                  <a:txBody>
                    <a:bodyPr/>
                    <a:lstStyle/>
                    <a:p>
                      <a:r>
                        <a:rPr lang="en-GB" sz="1800" kern="1200" dirty="0" smtClean="0">
                          <a:solidFill>
                            <a:schemeClr val="tx1"/>
                          </a:solidFill>
                          <a:effectLst/>
                          <a:latin typeface="+mn-lt"/>
                          <a:ea typeface="+mn-ea"/>
                          <a:cs typeface="+mn-cs"/>
                        </a:rPr>
                        <a:t>Motor type</a:t>
                      </a:r>
                      <a:endParaRPr lang="en-GB" dirty="0"/>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tx1"/>
                          </a:solidFill>
                          <a:effectLst/>
                          <a:latin typeface="+mn-lt"/>
                          <a:ea typeface="+mn-ea"/>
                          <a:cs typeface="+mn-cs"/>
                        </a:rPr>
                        <a:t>Frameless</a:t>
                      </a:r>
                      <a:r>
                        <a:rPr lang="en-GB" sz="1800" kern="1200" baseline="0" dirty="0" smtClean="0">
                          <a:solidFill>
                            <a:schemeClr val="tx1"/>
                          </a:solidFill>
                          <a:effectLst/>
                          <a:latin typeface="+mn-lt"/>
                          <a:ea typeface="+mn-ea"/>
                          <a:cs typeface="+mn-cs"/>
                        </a:rPr>
                        <a:t> </a:t>
                      </a:r>
                      <a:r>
                        <a:rPr lang="en-GB" sz="1800" kern="1200" dirty="0" smtClean="0">
                          <a:solidFill>
                            <a:schemeClr val="tx1"/>
                          </a:solidFill>
                          <a:effectLst/>
                          <a:latin typeface="+mn-lt"/>
                          <a:ea typeface="+mn-ea"/>
                          <a:cs typeface="+mn-cs"/>
                        </a:rPr>
                        <a:t>PMSM</a:t>
                      </a:r>
                      <a:endParaRPr lang="en-GB" dirty="0"/>
                    </a:p>
                  </a:txBody>
                  <a:tcPr/>
                </a:tc>
                <a:tc hMerge="1">
                  <a:txBody>
                    <a:bodyPr/>
                    <a:lstStyle/>
                    <a:p>
                      <a:endParaRPr lang="en-GB"/>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tx1"/>
                          </a:solidFill>
                          <a:effectLst/>
                          <a:latin typeface="+mn-lt"/>
                          <a:ea typeface="+mn-ea"/>
                          <a:cs typeface="+mn-cs"/>
                        </a:rPr>
                        <a:t>Permanent Magnet Synchronous Motor</a:t>
                      </a:r>
                      <a:endParaRPr lang="en-GB" dirty="0" smtClean="0"/>
                    </a:p>
                  </a:txBody>
                  <a:tcPr/>
                </a:tc>
              </a:tr>
              <a:tr h="370840">
                <a:tc>
                  <a:txBody>
                    <a:bodyPr/>
                    <a:lstStyle/>
                    <a:p>
                      <a:r>
                        <a:rPr lang="en-GB" sz="1800" kern="1200" dirty="0" smtClean="0">
                          <a:solidFill>
                            <a:schemeClr val="tx1"/>
                          </a:solidFill>
                          <a:effectLst/>
                          <a:latin typeface="+mn-lt"/>
                          <a:ea typeface="+mn-ea"/>
                          <a:cs typeface="+mn-cs"/>
                        </a:rPr>
                        <a:t>Rotor core material</a:t>
                      </a:r>
                      <a:endParaRPr lang="en-GB" dirty="0"/>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tx1"/>
                          </a:solidFill>
                          <a:effectLst/>
                          <a:latin typeface="+mn-lt"/>
                          <a:ea typeface="+mn-ea"/>
                          <a:cs typeface="+mn-cs"/>
                        </a:rPr>
                        <a:t>Steel (should be approved by CERN)</a:t>
                      </a:r>
                      <a:endParaRPr lang="en-GB" dirty="0"/>
                    </a:p>
                  </a:txBody>
                  <a:tcPr/>
                </a:tc>
                <a:tc hMerge="1">
                  <a:txBody>
                    <a:bodyPr/>
                    <a:lstStyle/>
                    <a:p>
                      <a:endParaRPr lang="en-GB"/>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txBody>
                  <a:tcPr/>
                </a:tc>
              </a:tr>
              <a:tr h="370840">
                <a:tc>
                  <a:txBody>
                    <a:bodyPr/>
                    <a:lstStyle/>
                    <a:p>
                      <a:r>
                        <a:rPr lang="en-GB" sz="1800" kern="1200" dirty="0" smtClean="0">
                          <a:solidFill>
                            <a:schemeClr val="tx1"/>
                          </a:solidFill>
                          <a:effectLst/>
                          <a:latin typeface="+mn-lt"/>
                          <a:ea typeface="+mn-ea"/>
                          <a:cs typeface="+mn-cs"/>
                        </a:rPr>
                        <a:t>Permanent magnets material</a:t>
                      </a:r>
                      <a:endParaRPr lang="en-GB" dirty="0"/>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tx1"/>
                          </a:solidFill>
                          <a:effectLst/>
                          <a:latin typeface="+mn-lt"/>
                          <a:ea typeface="+mn-ea"/>
                          <a:cs typeface="+mn-cs"/>
                        </a:rPr>
                        <a:t>Samarium-Cobalt (Sm</a:t>
                      </a:r>
                      <a:r>
                        <a:rPr lang="en-GB" sz="1800" kern="1200" baseline="-25000" dirty="0" smtClean="0">
                          <a:solidFill>
                            <a:schemeClr val="tx1"/>
                          </a:solidFill>
                          <a:effectLst/>
                          <a:latin typeface="+mn-lt"/>
                          <a:ea typeface="+mn-ea"/>
                          <a:cs typeface="+mn-cs"/>
                        </a:rPr>
                        <a:t>2</a:t>
                      </a:r>
                      <a:r>
                        <a:rPr lang="en-GB" sz="1800" kern="1200" dirty="0" smtClean="0">
                          <a:solidFill>
                            <a:schemeClr val="tx1"/>
                          </a:solidFill>
                          <a:effectLst/>
                          <a:latin typeface="+mn-lt"/>
                          <a:ea typeface="+mn-ea"/>
                          <a:cs typeface="+mn-cs"/>
                        </a:rPr>
                        <a:t>Co</a:t>
                      </a:r>
                      <a:r>
                        <a:rPr lang="en-GB" sz="1800" kern="1200" baseline="-25000" dirty="0" smtClean="0">
                          <a:solidFill>
                            <a:schemeClr val="tx1"/>
                          </a:solidFill>
                          <a:effectLst/>
                          <a:latin typeface="+mn-lt"/>
                          <a:ea typeface="+mn-ea"/>
                          <a:cs typeface="+mn-cs"/>
                        </a:rPr>
                        <a:t>17</a:t>
                      </a:r>
                      <a:r>
                        <a:rPr lang="en-GB" sz="1800" kern="1200" dirty="0" smtClean="0">
                          <a:solidFill>
                            <a:schemeClr val="tx1"/>
                          </a:solidFill>
                          <a:effectLst/>
                          <a:latin typeface="+mn-lt"/>
                          <a:ea typeface="+mn-ea"/>
                          <a:cs typeface="+mn-cs"/>
                        </a:rPr>
                        <a:t>)</a:t>
                      </a:r>
                      <a:endParaRPr lang="en-GB" dirty="0"/>
                    </a:p>
                  </a:txBody>
                  <a:tcPr/>
                </a:tc>
                <a:tc hMerge="1">
                  <a:txBody>
                    <a:bodyPr/>
                    <a:lstStyle/>
                    <a:p>
                      <a:endParaRPr lang="en-GB"/>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txBody>
                  <a:tcPr/>
                </a:tc>
              </a:tr>
              <a:tr h="370840">
                <a:tc>
                  <a:txBody>
                    <a:bodyPr/>
                    <a:lstStyle/>
                    <a:p>
                      <a:r>
                        <a:rPr lang="en-GB" dirty="0" smtClean="0"/>
                        <a:t>Wire linear speed, m/s</a:t>
                      </a:r>
                      <a:endParaRPr lang="en-GB" dirty="0"/>
                    </a:p>
                  </a:txBody>
                  <a:tcPr/>
                </a:tc>
                <a:tc gridSpan="2">
                  <a:txBody>
                    <a:bodyPr/>
                    <a:lstStyle/>
                    <a:p>
                      <a:r>
                        <a:rPr lang="en-GB" dirty="0" smtClean="0"/>
                        <a:t>20</a:t>
                      </a:r>
                      <a:endParaRPr lang="en-GB" dirty="0"/>
                    </a:p>
                  </a:txBody>
                  <a:tcPr/>
                </a:tc>
                <a:tc hMerge="1">
                  <a:txBody>
                    <a:bodyPr/>
                    <a:lstStyle/>
                    <a:p>
                      <a:endParaRPr lang="en-GB"/>
                    </a:p>
                  </a:txBody>
                  <a:tcPr/>
                </a:tc>
                <a:tc>
                  <a:txBody>
                    <a:bodyPr/>
                    <a:lstStyle/>
                    <a:p>
                      <a:endParaRPr lang="en-GB" dirty="0"/>
                    </a:p>
                  </a:txBody>
                  <a:tcPr/>
                </a:tc>
              </a:tr>
              <a:tr h="370840">
                <a:tc>
                  <a:txBody>
                    <a:bodyPr/>
                    <a:lstStyle/>
                    <a:p>
                      <a:r>
                        <a:rPr lang="en-GB" dirty="0" smtClean="0"/>
                        <a:t>Angular speed,</a:t>
                      </a:r>
                      <a:r>
                        <a:rPr lang="en-GB" baseline="0" dirty="0" smtClean="0"/>
                        <a:t> rad/s</a:t>
                      </a:r>
                      <a:endParaRPr lang="en-GB" dirty="0"/>
                    </a:p>
                  </a:txBody>
                  <a:tcPr/>
                </a:tc>
                <a:tc>
                  <a:txBody>
                    <a:bodyPr/>
                    <a:lstStyle/>
                    <a:p>
                      <a:r>
                        <a:rPr lang="en-GB" dirty="0" smtClean="0"/>
                        <a:t>110 (PS/SPS)</a:t>
                      </a:r>
                      <a:endParaRPr lang="en-GB" dirty="0"/>
                    </a:p>
                  </a:txBody>
                  <a:tcPr/>
                </a:tc>
                <a:tc>
                  <a:txBody>
                    <a:bodyPr/>
                    <a:lstStyle/>
                    <a:p>
                      <a:r>
                        <a:rPr lang="en-GB" dirty="0" smtClean="0"/>
                        <a:t>133 (PSB)</a:t>
                      </a:r>
                      <a:endParaRPr lang="en-GB" dirty="0"/>
                    </a:p>
                  </a:txBody>
                  <a:tcPr/>
                </a:tc>
                <a:tc>
                  <a:txBody>
                    <a:bodyPr/>
                    <a:lstStyle/>
                    <a:p>
                      <a:endParaRPr lang="en-GB"/>
                    </a:p>
                  </a:txBody>
                  <a:tcPr/>
                </a:tc>
              </a:tr>
              <a:tr h="370840">
                <a:tc>
                  <a:txBody>
                    <a:bodyPr/>
                    <a:lstStyle/>
                    <a:p>
                      <a:r>
                        <a:rPr lang="en-GB" dirty="0" smtClean="0"/>
                        <a:t>Acceleration, rad/s</a:t>
                      </a:r>
                      <a:r>
                        <a:rPr lang="en-GB" baseline="30000" dirty="0" smtClean="0"/>
                        <a:t>2</a:t>
                      </a:r>
                      <a:endParaRPr lang="en-GB" baseline="30000" dirty="0"/>
                    </a:p>
                  </a:txBody>
                  <a:tcPr/>
                </a:tc>
                <a:tc>
                  <a:txBody>
                    <a:bodyPr/>
                    <a:lstStyle/>
                    <a:p>
                      <a:r>
                        <a:rPr lang="en-GB" dirty="0" smtClean="0"/>
                        <a:t>10672 (PS/SPS)</a:t>
                      </a:r>
                      <a:endParaRPr lang="en-GB" dirty="0"/>
                    </a:p>
                  </a:txBody>
                  <a:tcPr/>
                </a:tc>
                <a:tc>
                  <a:txBody>
                    <a:bodyPr/>
                    <a:lstStyle/>
                    <a:p>
                      <a:r>
                        <a:rPr lang="en-GB" dirty="0" smtClean="0"/>
                        <a:t>15711 (PSB)</a:t>
                      </a:r>
                      <a:endParaRPr lang="en-GB" dirty="0"/>
                    </a:p>
                  </a:txBody>
                  <a:tcPr/>
                </a:tc>
                <a:tc>
                  <a:txBody>
                    <a:bodyPr/>
                    <a:lstStyle/>
                    <a:p>
                      <a:r>
                        <a:rPr lang="en-GB" dirty="0" smtClean="0"/>
                        <a:t>Sin-profile is used, spec. coefficient 1.85</a:t>
                      </a:r>
                      <a:endParaRPr lang="en-GB"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tx1"/>
                          </a:solidFill>
                          <a:latin typeface="+mn-lt"/>
                          <a:ea typeface="+mn-ea"/>
                          <a:cs typeface="+mn-cs"/>
                        </a:rPr>
                        <a:t>Inertia of the load,</a:t>
                      </a:r>
                      <a:r>
                        <a:rPr lang="en-GB" sz="1800" kern="1200" baseline="0" dirty="0" smtClean="0">
                          <a:solidFill>
                            <a:schemeClr val="tx1"/>
                          </a:solidFill>
                          <a:latin typeface="+mn-lt"/>
                          <a:ea typeface="+mn-ea"/>
                          <a:cs typeface="+mn-cs"/>
                        </a:rPr>
                        <a:t> kg x m</a:t>
                      </a:r>
                      <a:r>
                        <a:rPr lang="en-GB" baseline="30000" dirty="0" smtClean="0"/>
                        <a:t>2</a:t>
                      </a:r>
                    </a:p>
                  </a:txBody>
                  <a:tcPr/>
                </a:tc>
                <a:tc>
                  <a:txBody>
                    <a:bodyPr/>
                    <a:lstStyle/>
                    <a:p>
                      <a:r>
                        <a:rPr lang="en-GB" dirty="0" smtClean="0"/>
                        <a:t>8.6E-04* (PS/SPS)</a:t>
                      </a:r>
                      <a:endParaRPr lang="en-GB" dirty="0"/>
                    </a:p>
                  </a:txBody>
                  <a:tcPr/>
                </a:tc>
                <a:tc>
                  <a:txBody>
                    <a:bodyPr/>
                    <a:lstStyle/>
                    <a:p>
                      <a:r>
                        <a:rPr lang="en-GB" dirty="0" smtClean="0"/>
                        <a:t>7.29E-04* (PSB)</a:t>
                      </a:r>
                      <a:endParaRPr lang="en-GB" dirty="0"/>
                    </a:p>
                  </a:txBody>
                  <a:tcPr/>
                </a:tc>
                <a:tc>
                  <a:txBody>
                    <a:bodyPr/>
                    <a:lstStyle/>
                    <a:p>
                      <a:endParaRPr lang="en-GB" dirty="0"/>
                    </a:p>
                  </a:txBody>
                  <a:tcPr/>
                </a:tc>
              </a:tr>
              <a:tr h="370840">
                <a:tc>
                  <a:txBody>
                    <a:bodyPr/>
                    <a:lstStyle/>
                    <a:p>
                      <a:r>
                        <a:rPr lang="en-GB" dirty="0" smtClean="0"/>
                        <a:t>Radial air gap (stator ID – rotor ED), mm</a:t>
                      </a:r>
                      <a:endParaRPr lang="en-GB" dirty="0"/>
                    </a:p>
                  </a:txBody>
                  <a:tcPr/>
                </a:tc>
                <a:tc gridSpan="2">
                  <a:txBody>
                    <a:bodyPr/>
                    <a:lstStyle/>
                    <a:p>
                      <a:r>
                        <a:rPr lang="en-GB" dirty="0" smtClean="0"/>
                        <a:t>0.7</a:t>
                      </a:r>
                      <a:endParaRPr lang="en-GB" dirty="0"/>
                    </a:p>
                  </a:txBody>
                  <a:tcPr/>
                </a:tc>
                <a:tc hMerge="1">
                  <a:txBody>
                    <a:bodyPr/>
                    <a:lstStyle/>
                    <a:p>
                      <a:endParaRPr lang="en-GB"/>
                    </a:p>
                  </a:txBody>
                  <a:tcPr/>
                </a:tc>
                <a:tc>
                  <a:txBody>
                    <a:bodyPr/>
                    <a:lstStyle/>
                    <a:p>
                      <a:endParaRPr lang="en-GB" dirty="0"/>
                    </a:p>
                  </a:txBody>
                  <a:tcPr/>
                </a:tc>
              </a:tr>
              <a:tr h="300002">
                <a:tc>
                  <a:txBody>
                    <a:bodyPr/>
                    <a:lstStyle/>
                    <a:p>
                      <a:r>
                        <a:rPr lang="en-GB" sz="1800" kern="1200" dirty="0" smtClean="0">
                          <a:solidFill>
                            <a:schemeClr val="tx1"/>
                          </a:solidFill>
                          <a:effectLst/>
                          <a:latin typeface="+mn-lt"/>
                          <a:ea typeface="+mn-ea"/>
                          <a:cs typeface="+mn-cs"/>
                        </a:rPr>
                        <a:t>Ionizing radiation dose, </a:t>
                      </a:r>
                      <a:r>
                        <a:rPr lang="en-GB" sz="1800" kern="1200" dirty="0" err="1" smtClean="0">
                          <a:solidFill>
                            <a:schemeClr val="tx1"/>
                          </a:solidFill>
                          <a:effectLst/>
                          <a:latin typeface="+mn-lt"/>
                          <a:ea typeface="+mn-ea"/>
                          <a:cs typeface="+mn-cs"/>
                        </a:rPr>
                        <a:t>kGy</a:t>
                      </a:r>
                      <a:r>
                        <a:rPr lang="en-GB" sz="1800" kern="1200" dirty="0" smtClean="0">
                          <a:solidFill>
                            <a:schemeClr val="tx1"/>
                          </a:solidFill>
                          <a:effectLst/>
                          <a:latin typeface="+mn-lt"/>
                          <a:ea typeface="+mn-ea"/>
                          <a:cs typeface="+mn-cs"/>
                        </a:rPr>
                        <a:t>/year</a:t>
                      </a:r>
                      <a:endParaRPr lang="en-GB" dirty="0"/>
                    </a:p>
                  </a:txBody>
                  <a:tcPr/>
                </a:tc>
                <a:tc gridSpan="2">
                  <a:txBody>
                    <a:bodyPr/>
                    <a:lstStyle/>
                    <a:p>
                      <a:r>
                        <a:rPr lang="en-GB" dirty="0" smtClean="0"/>
                        <a:t>1</a:t>
                      </a:r>
                      <a:endParaRPr lang="en-GB" dirty="0"/>
                    </a:p>
                  </a:txBody>
                  <a:tcPr/>
                </a:tc>
                <a:tc hMerge="1">
                  <a:txBody>
                    <a:bodyPr/>
                    <a:lstStyle/>
                    <a:p>
                      <a:endParaRPr lang="en-GB"/>
                    </a:p>
                  </a:txBody>
                  <a:tcPr/>
                </a:tc>
                <a:tc>
                  <a:txBody>
                    <a:bodyPr/>
                    <a:lstStyle/>
                    <a:p>
                      <a:endParaRPr lang="en-GB" dirty="0"/>
                    </a:p>
                  </a:txBody>
                  <a:tcPr/>
                </a:tc>
              </a:tr>
            </a:tbl>
          </a:graphicData>
        </a:graphic>
      </p:graphicFrame>
    </p:spTree>
    <p:extLst>
      <p:ext uri="{BB962C8B-B14F-4D97-AF65-F5344CB8AC3E}">
        <p14:creationId xmlns:p14="http://schemas.microsoft.com/office/powerpoint/2010/main" val="92729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79236" y="-203200"/>
            <a:ext cx="4772268" cy="833433"/>
          </a:xfrm>
          <a:prstGeom prst="rect">
            <a:avLst/>
          </a:prstGeom>
        </p:spPr>
        <p:txBody>
          <a:bodyPr wrap="none">
            <a:spAutoFit/>
          </a:bodyPr>
          <a:lstStyle/>
          <a:p>
            <a:pPr>
              <a:lnSpc>
                <a:spcPct val="200000"/>
              </a:lnSpc>
            </a:pPr>
            <a:r>
              <a:rPr lang="en-GB" sz="2800" b="1" dirty="0"/>
              <a:t>Potential suppliers and models</a:t>
            </a:r>
          </a:p>
        </p:txBody>
      </p:sp>
      <p:graphicFrame>
        <p:nvGraphicFramePr>
          <p:cNvPr id="3" name="Table 2"/>
          <p:cNvGraphicFramePr>
            <a:graphicFrameLocks noGrp="1"/>
          </p:cNvGraphicFramePr>
          <p:nvPr>
            <p:extLst>
              <p:ext uri="{D42A27DB-BD31-4B8C-83A1-F6EECF244321}">
                <p14:modId xmlns:p14="http://schemas.microsoft.com/office/powerpoint/2010/main" val="357897631"/>
              </p:ext>
            </p:extLst>
          </p:nvPr>
        </p:nvGraphicFramePr>
        <p:xfrm>
          <a:off x="75648" y="910166"/>
          <a:ext cx="8011163" cy="3708400"/>
        </p:xfrm>
        <a:graphic>
          <a:graphicData uri="http://schemas.openxmlformats.org/drawingml/2006/table">
            <a:tbl>
              <a:tblPr firstRow="1" bandRow="1">
                <a:tableStyleId>{5940675A-B579-460E-94D1-54222C63F5DA}</a:tableStyleId>
              </a:tblPr>
              <a:tblGrid>
                <a:gridCol w="1171639"/>
                <a:gridCol w="1354455"/>
                <a:gridCol w="1143318"/>
                <a:gridCol w="882968"/>
                <a:gridCol w="1019620"/>
                <a:gridCol w="1019620"/>
                <a:gridCol w="1419543"/>
              </a:tblGrid>
              <a:tr h="370840">
                <a:tc>
                  <a:txBody>
                    <a:bodyPr/>
                    <a:lstStyle/>
                    <a:p>
                      <a:r>
                        <a:rPr lang="en-GB" sz="1600" dirty="0" smtClean="0"/>
                        <a:t>Supplier</a:t>
                      </a:r>
                      <a:endParaRPr lang="en-GB" sz="1600" dirty="0"/>
                    </a:p>
                  </a:txBody>
                  <a:tcPr/>
                </a:tc>
                <a:tc>
                  <a:txBody>
                    <a:bodyPr/>
                    <a:lstStyle/>
                    <a:p>
                      <a:r>
                        <a:rPr lang="en-GB" sz="1600" dirty="0" smtClean="0"/>
                        <a:t>Model</a:t>
                      </a:r>
                      <a:endParaRPr lang="en-GB" sz="1600" dirty="0"/>
                    </a:p>
                  </a:txBody>
                  <a:tcPr/>
                </a:tc>
                <a:tc>
                  <a:txBody>
                    <a:bodyPr/>
                    <a:lstStyle/>
                    <a:p>
                      <a:r>
                        <a:rPr lang="en-GB" sz="1600" dirty="0" smtClean="0"/>
                        <a:t>Rotor</a:t>
                      </a:r>
                      <a:r>
                        <a:rPr lang="en-GB" sz="1600" baseline="0" dirty="0" smtClean="0"/>
                        <a:t> </a:t>
                      </a:r>
                    </a:p>
                    <a:p>
                      <a:r>
                        <a:rPr lang="en-GB" sz="1600" baseline="0" dirty="0" smtClean="0"/>
                        <a:t>Inertia, </a:t>
                      </a:r>
                    </a:p>
                    <a:p>
                      <a:r>
                        <a:rPr lang="en-GB" sz="1600" kern="1200" baseline="0" dirty="0" smtClean="0">
                          <a:solidFill>
                            <a:schemeClr val="tx1"/>
                          </a:solidFill>
                          <a:latin typeface="+mn-lt"/>
                          <a:ea typeface="+mn-ea"/>
                          <a:cs typeface="+mn-cs"/>
                        </a:rPr>
                        <a:t>kg x m</a:t>
                      </a:r>
                      <a:r>
                        <a:rPr lang="en-GB" sz="1600" baseline="30000" dirty="0" smtClean="0"/>
                        <a:t>2</a:t>
                      </a:r>
                      <a:endParaRPr lang="en-GB" sz="1600" dirty="0"/>
                    </a:p>
                  </a:txBody>
                  <a:tcPr/>
                </a:tc>
                <a:tc>
                  <a:txBody>
                    <a:bodyPr/>
                    <a:lstStyle/>
                    <a:p>
                      <a:r>
                        <a:rPr lang="en-GB" sz="1600" dirty="0" smtClean="0"/>
                        <a:t>Peak</a:t>
                      </a:r>
                      <a:r>
                        <a:rPr lang="en-GB" sz="1600" baseline="0" dirty="0" smtClean="0"/>
                        <a:t> </a:t>
                      </a:r>
                    </a:p>
                    <a:p>
                      <a:r>
                        <a:rPr lang="en-GB" sz="1600" baseline="0" dirty="0" smtClean="0"/>
                        <a:t>torque, </a:t>
                      </a:r>
                    </a:p>
                    <a:p>
                      <a:r>
                        <a:rPr lang="en-GB" sz="1600" baseline="0" dirty="0" smtClean="0"/>
                        <a:t>N x m</a:t>
                      </a:r>
                      <a:endParaRPr lang="en-GB"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Required </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torque </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PS/SPS, </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aseline="0" dirty="0" smtClean="0"/>
                        <a:t>N x m</a:t>
                      </a:r>
                      <a:endParaRPr lang="en-GB"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Required </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torque</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PSB, </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aseline="0" dirty="0" smtClean="0"/>
                        <a:t>N x m</a:t>
                      </a:r>
                      <a:endParaRPr lang="en-GB"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Dimensions,</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err="1" smtClean="0"/>
                        <a:t>d</a:t>
                      </a:r>
                      <a:r>
                        <a:rPr lang="en-GB" sz="1600" baseline="-25000" dirty="0" err="1" smtClean="0"/>
                        <a:t>ir</a:t>
                      </a:r>
                      <a:r>
                        <a:rPr lang="en-GB" sz="1600" dirty="0" err="1" smtClean="0"/>
                        <a:t>xD</a:t>
                      </a:r>
                      <a:r>
                        <a:rPr lang="en-GB" sz="1600" baseline="-25000" dirty="0" err="1" smtClean="0"/>
                        <a:t>er</a:t>
                      </a:r>
                      <a:r>
                        <a:rPr lang="en-GB" sz="1600" dirty="0" err="1" smtClean="0"/>
                        <a:t>xD</a:t>
                      </a:r>
                      <a:r>
                        <a:rPr lang="en-GB" sz="1600" kern="1200" baseline="-25000" dirty="0" err="1" smtClean="0">
                          <a:solidFill>
                            <a:schemeClr val="tx1"/>
                          </a:solidFill>
                          <a:latin typeface="+mn-lt"/>
                          <a:ea typeface="+mn-ea"/>
                          <a:cs typeface="+mn-cs"/>
                        </a:rPr>
                        <a:t>es</a:t>
                      </a:r>
                      <a:r>
                        <a:rPr lang="en-GB" sz="1600" dirty="0" err="1" smtClean="0"/>
                        <a:t>xL</a:t>
                      </a:r>
                      <a:r>
                        <a:rPr lang="en-GB" sz="1600" kern="1200" baseline="-25000" dirty="0" err="1" smtClean="0">
                          <a:solidFill>
                            <a:schemeClr val="tx1"/>
                          </a:solidFill>
                          <a:latin typeface="+mn-lt"/>
                          <a:ea typeface="+mn-ea"/>
                          <a:cs typeface="+mn-cs"/>
                        </a:rPr>
                        <a:t>r</a:t>
                      </a:r>
                      <a:endParaRPr lang="en-GB" sz="1600" kern="1200" baseline="-25000" dirty="0" smtClean="0">
                        <a:solidFill>
                          <a:schemeClr val="tx1"/>
                        </a:solidFill>
                        <a:latin typeface="+mn-lt"/>
                        <a:ea typeface="+mn-ea"/>
                        <a:cs typeface="+mn-cs"/>
                      </a:endParaRPr>
                    </a:p>
                  </a:txBody>
                  <a:tcPr/>
                </a:tc>
              </a:tr>
              <a:tr h="370840">
                <a:tc>
                  <a:txBody>
                    <a:bodyPr/>
                    <a:lstStyle/>
                    <a:p>
                      <a:r>
                        <a:rPr lang="en-GB" sz="1600" dirty="0" smtClean="0"/>
                        <a:t>ETEL</a:t>
                      </a:r>
                      <a:endParaRPr lang="en-GB" sz="1600" dirty="0"/>
                    </a:p>
                  </a:txBody>
                  <a:tcPr/>
                </a:tc>
                <a:tc>
                  <a:txBody>
                    <a:bodyPr/>
                    <a:lstStyle/>
                    <a:p>
                      <a:r>
                        <a:rPr lang="en-GB" sz="1600" kern="1200" dirty="0" smtClean="0">
                          <a:solidFill>
                            <a:schemeClr val="tx1"/>
                          </a:solidFill>
                          <a:effectLst/>
                          <a:latin typeface="+mn-lt"/>
                          <a:ea typeface="+mn-ea"/>
                          <a:cs typeface="+mn-cs"/>
                        </a:rPr>
                        <a:t>TMM140-030</a:t>
                      </a:r>
                      <a:endParaRPr lang="en-GB" sz="1600" dirty="0"/>
                    </a:p>
                  </a:txBody>
                  <a:tcPr/>
                </a:tc>
                <a:tc>
                  <a:txBody>
                    <a:bodyPr/>
                    <a:lstStyle/>
                    <a:p>
                      <a:r>
                        <a:rPr lang="en-GB" sz="1600" dirty="0" smtClean="0"/>
                        <a:t>9.98E-04</a:t>
                      </a:r>
                      <a:endParaRPr lang="en-GB" sz="1600" dirty="0"/>
                    </a:p>
                  </a:txBody>
                  <a:tcPr/>
                </a:tc>
                <a:tc>
                  <a:txBody>
                    <a:bodyPr/>
                    <a:lstStyle/>
                    <a:p>
                      <a:r>
                        <a:rPr lang="en-GB" sz="1600" dirty="0" smtClean="0"/>
                        <a:t>38.20</a:t>
                      </a:r>
                      <a:endParaRPr lang="en-GB" sz="1600" dirty="0"/>
                    </a:p>
                  </a:txBody>
                  <a:tcPr/>
                </a:tc>
                <a:tc>
                  <a:txBody>
                    <a:bodyPr/>
                    <a:lstStyle/>
                    <a:p>
                      <a:r>
                        <a:rPr lang="en-GB" sz="1600" dirty="0" smtClean="0"/>
                        <a:t>19.83</a:t>
                      </a:r>
                      <a:endParaRPr lang="en-GB" sz="1600" dirty="0"/>
                    </a:p>
                  </a:txBody>
                  <a:tcPr/>
                </a:tc>
                <a:tc>
                  <a:txBody>
                    <a:bodyPr/>
                    <a:lstStyle/>
                    <a:p>
                      <a:r>
                        <a:rPr lang="en-GB" sz="1600" dirty="0" smtClean="0"/>
                        <a:t>27.13</a:t>
                      </a:r>
                      <a:endParaRPr lang="en-GB" sz="1600" dirty="0"/>
                    </a:p>
                  </a:txBody>
                  <a:tcPr/>
                </a:tc>
                <a:tc>
                  <a:txBody>
                    <a:bodyPr/>
                    <a:lstStyle/>
                    <a:p>
                      <a:r>
                        <a:rPr lang="en-GB" sz="1600" dirty="0" smtClean="0"/>
                        <a:t>60x88x143x31</a:t>
                      </a:r>
                      <a:endParaRPr lang="en-GB" sz="1600" dirty="0"/>
                    </a:p>
                  </a:txBody>
                  <a:tcPr/>
                </a:tc>
              </a:tr>
              <a:tr h="370840">
                <a:tc>
                  <a:txBody>
                    <a:bodyPr/>
                    <a:lstStyle/>
                    <a:p>
                      <a:r>
                        <a:rPr lang="en-GB" sz="1600" dirty="0" smtClean="0"/>
                        <a:t>Allied </a:t>
                      </a:r>
                    </a:p>
                    <a:p>
                      <a:r>
                        <a:rPr lang="en-GB" sz="1600" dirty="0" smtClean="0"/>
                        <a:t>Motion</a:t>
                      </a:r>
                      <a:endParaRPr lang="en-GB" sz="1600" dirty="0"/>
                    </a:p>
                  </a:txBody>
                  <a:tcPr/>
                </a:tc>
                <a:tc>
                  <a:txBody>
                    <a:bodyPr/>
                    <a:lstStyle/>
                    <a:p>
                      <a:r>
                        <a:rPr lang="en-GB" sz="1600" kern="1200" dirty="0" smtClean="0">
                          <a:solidFill>
                            <a:schemeClr val="tx1"/>
                          </a:solidFill>
                          <a:effectLst/>
                          <a:latin typeface="+mn-lt"/>
                          <a:ea typeface="+mn-ea"/>
                          <a:cs typeface="+mn-cs"/>
                        </a:rPr>
                        <a:t>HT05003</a:t>
                      </a:r>
                      <a:endParaRPr lang="en-GB" sz="1600" dirty="0"/>
                    </a:p>
                  </a:txBody>
                  <a:tcPr/>
                </a:tc>
                <a:tc>
                  <a:txBody>
                    <a:bodyPr/>
                    <a:lstStyle/>
                    <a:p>
                      <a:r>
                        <a:rPr lang="en-GB" sz="1600" dirty="0" smtClean="0"/>
                        <a:t>9.40E-04</a:t>
                      </a:r>
                      <a:endParaRPr lang="en-GB" sz="1600" dirty="0"/>
                    </a:p>
                  </a:txBody>
                  <a:tcPr/>
                </a:tc>
                <a:tc>
                  <a:txBody>
                    <a:bodyPr/>
                    <a:lstStyle/>
                    <a:p>
                      <a:r>
                        <a:rPr lang="en-GB" sz="1600" dirty="0" smtClean="0"/>
                        <a:t>31.29</a:t>
                      </a:r>
                      <a:endParaRPr lang="en-GB" sz="1600" dirty="0"/>
                    </a:p>
                  </a:txBody>
                  <a:tcPr/>
                </a:tc>
                <a:tc>
                  <a:txBody>
                    <a:bodyPr/>
                    <a:lstStyle/>
                    <a:p>
                      <a:r>
                        <a:rPr lang="en-GB" sz="1600" dirty="0" smtClean="0"/>
                        <a:t>19.21</a:t>
                      </a:r>
                      <a:endParaRPr lang="en-GB" sz="1600" dirty="0"/>
                    </a:p>
                  </a:txBody>
                  <a:tcPr/>
                </a:tc>
                <a:tc>
                  <a:txBody>
                    <a:bodyPr/>
                    <a:lstStyle/>
                    <a:p>
                      <a:r>
                        <a:rPr lang="en-GB" sz="1600" dirty="0" smtClean="0"/>
                        <a:t>26.22</a:t>
                      </a:r>
                      <a:endParaRPr lang="en-GB" sz="1600" dirty="0"/>
                    </a:p>
                  </a:txBody>
                  <a:tcPr/>
                </a:tc>
                <a:tc>
                  <a:txBody>
                    <a:bodyPr/>
                    <a:lstStyle/>
                    <a:p>
                      <a:r>
                        <a:rPr lang="en-GB" sz="1600" dirty="0" smtClean="0"/>
                        <a:t>64x78x122x62</a:t>
                      </a:r>
                      <a:endParaRPr lang="en-GB" sz="1600" dirty="0"/>
                    </a:p>
                  </a:txBody>
                  <a:tcPr/>
                </a:tc>
              </a:tr>
              <a:tr h="370840">
                <a:tc>
                  <a:txBody>
                    <a:bodyPr/>
                    <a:lstStyle/>
                    <a:p>
                      <a:r>
                        <a:rPr lang="en-GB" sz="1600" dirty="0" smtClean="0"/>
                        <a:t>Alxion</a:t>
                      </a:r>
                      <a:endParaRPr lang="en-GB" sz="1600" dirty="0"/>
                    </a:p>
                  </a:txBody>
                  <a:tcPr/>
                </a:tc>
                <a:tc>
                  <a:txBody>
                    <a:bodyPr/>
                    <a:lstStyle/>
                    <a:p>
                      <a:r>
                        <a:rPr lang="en-GB" sz="1600" dirty="0" smtClean="0"/>
                        <a:t>145STK2M</a:t>
                      </a:r>
                      <a:endParaRPr lang="en-GB" sz="1600" dirty="0"/>
                    </a:p>
                  </a:txBody>
                  <a:tcPr/>
                </a:tc>
                <a:tc>
                  <a:txBody>
                    <a:bodyPr/>
                    <a:lstStyle/>
                    <a:p>
                      <a:r>
                        <a:rPr lang="en-GB" sz="1600" dirty="0" smtClean="0"/>
                        <a:t>1.28E-03</a:t>
                      </a:r>
                      <a:endParaRPr lang="en-GB" sz="1600" dirty="0"/>
                    </a:p>
                  </a:txBody>
                  <a:tcPr/>
                </a:tc>
                <a:tc>
                  <a:txBody>
                    <a:bodyPr/>
                    <a:lstStyle/>
                    <a:p>
                      <a:r>
                        <a:rPr lang="en-GB" sz="1600" dirty="0" smtClean="0"/>
                        <a:t>55.00</a:t>
                      </a:r>
                      <a:endParaRPr lang="en-GB" sz="1600" dirty="0"/>
                    </a:p>
                  </a:txBody>
                  <a:tcPr/>
                </a:tc>
                <a:tc>
                  <a:txBody>
                    <a:bodyPr/>
                    <a:lstStyle/>
                    <a:p>
                      <a:r>
                        <a:rPr lang="en-GB" sz="1600" dirty="0" smtClean="0"/>
                        <a:t>20.07</a:t>
                      </a:r>
                      <a:endParaRPr lang="en-GB" sz="1600" dirty="0"/>
                    </a:p>
                  </a:txBody>
                  <a:tcPr/>
                </a:tc>
                <a:tc>
                  <a:txBody>
                    <a:bodyPr/>
                    <a:lstStyle/>
                    <a:p>
                      <a:r>
                        <a:rPr lang="en-GB" sz="1600" dirty="0" smtClean="0"/>
                        <a:t>27.48</a:t>
                      </a:r>
                    </a:p>
                  </a:txBody>
                  <a:tcPr/>
                </a:tc>
                <a:tc>
                  <a:txBody>
                    <a:bodyPr/>
                    <a:lstStyle/>
                    <a:p>
                      <a:r>
                        <a:rPr lang="en-GB" sz="1600" dirty="0" smtClean="0"/>
                        <a:t>56x??x145x86</a:t>
                      </a:r>
                    </a:p>
                  </a:txBody>
                  <a:tcPr/>
                </a:tc>
              </a:tr>
              <a:tr h="370840">
                <a:tc>
                  <a:txBody>
                    <a:bodyPr/>
                    <a:lstStyle/>
                    <a:p>
                      <a:r>
                        <a:rPr lang="en-GB" sz="1600" dirty="0" smtClean="0"/>
                        <a:t>Kollmorgen</a:t>
                      </a:r>
                      <a:endParaRPr lang="en-GB" sz="1600" dirty="0"/>
                    </a:p>
                  </a:txBody>
                  <a:tcPr/>
                </a:tc>
                <a:tc>
                  <a:txBody>
                    <a:bodyPr/>
                    <a:lstStyle/>
                    <a:p>
                      <a:r>
                        <a:rPr lang="en-GB" sz="1600" dirty="0" smtClean="0"/>
                        <a:t>KBM-35X02</a:t>
                      </a:r>
                      <a:endParaRPr lang="en-GB" sz="1600" dirty="0"/>
                    </a:p>
                  </a:txBody>
                  <a:tcPr/>
                </a:tc>
                <a:tc>
                  <a:txBody>
                    <a:bodyPr/>
                    <a:lstStyle/>
                    <a:p>
                      <a:r>
                        <a:rPr lang="en-GB" sz="1600" dirty="0" smtClean="0"/>
                        <a:t>2.50E-03</a:t>
                      </a:r>
                      <a:endParaRPr lang="en-GB" sz="1600" dirty="0"/>
                    </a:p>
                  </a:txBody>
                  <a:tcPr/>
                </a:tc>
                <a:tc>
                  <a:txBody>
                    <a:bodyPr/>
                    <a:lstStyle/>
                    <a:p>
                      <a:r>
                        <a:rPr lang="en-GB" sz="1600" dirty="0" smtClean="0"/>
                        <a:t>58.4</a:t>
                      </a:r>
                      <a:endParaRPr lang="en-GB" sz="1600" dirty="0"/>
                    </a:p>
                  </a:txBody>
                  <a:tcPr/>
                </a:tc>
                <a:tc>
                  <a:txBody>
                    <a:bodyPr/>
                    <a:lstStyle/>
                    <a:p>
                      <a:r>
                        <a:rPr lang="en-GB" sz="1600" dirty="0" smtClean="0"/>
                        <a:t>35.86</a:t>
                      </a:r>
                      <a:endParaRPr lang="en-GB" sz="1600" dirty="0"/>
                    </a:p>
                  </a:txBody>
                  <a:tcPr/>
                </a:tc>
                <a:tc>
                  <a:txBody>
                    <a:bodyPr/>
                    <a:lstStyle/>
                    <a:p>
                      <a:r>
                        <a:rPr lang="en-GB" sz="1600" dirty="0" smtClean="0"/>
                        <a:t>50.73</a:t>
                      </a:r>
                      <a:endParaRPr lang="en-GB" sz="1600" dirty="0"/>
                    </a:p>
                  </a:txBody>
                  <a:tcPr/>
                </a:tc>
                <a:tc>
                  <a:txBody>
                    <a:bodyPr/>
                    <a:lstStyle/>
                    <a:p>
                      <a:r>
                        <a:rPr lang="en-GB" sz="1600" dirty="0" smtClean="0"/>
                        <a:t>65x??x140x76</a:t>
                      </a:r>
                      <a:endParaRPr lang="en-GB" sz="1600" dirty="0"/>
                    </a:p>
                  </a:txBody>
                  <a:tcPr/>
                </a:tc>
              </a:tr>
              <a:tr h="370840">
                <a:tc>
                  <a:txBody>
                    <a:bodyPr/>
                    <a:lstStyle/>
                    <a:p>
                      <a:r>
                        <a:rPr lang="en-GB" sz="1600" dirty="0" smtClean="0"/>
                        <a:t>Parker</a:t>
                      </a:r>
                      <a:endParaRPr lang="en-GB" sz="1600" dirty="0"/>
                    </a:p>
                  </a:txBody>
                  <a:tcPr/>
                </a:tc>
                <a:tc>
                  <a:txBody>
                    <a:bodyPr/>
                    <a:lstStyle/>
                    <a:p>
                      <a:r>
                        <a:rPr lang="en-GB" sz="1600" dirty="0" smtClean="0"/>
                        <a:t>NK620</a:t>
                      </a:r>
                      <a:endParaRPr lang="en-GB" sz="1600" dirty="0"/>
                    </a:p>
                  </a:txBody>
                  <a:tcPr/>
                </a:tc>
                <a:tc>
                  <a:txBody>
                    <a:bodyPr/>
                    <a:lstStyle/>
                    <a:p>
                      <a:r>
                        <a:rPr lang="en-GB" sz="1600" dirty="0" smtClean="0"/>
                        <a:t>9.80E-04</a:t>
                      </a:r>
                      <a:endParaRPr lang="en-GB" sz="1600" dirty="0"/>
                    </a:p>
                  </a:txBody>
                  <a:tcPr/>
                </a:tc>
                <a:tc>
                  <a:txBody>
                    <a:bodyPr/>
                    <a:lstStyle/>
                    <a:p>
                      <a:r>
                        <a:rPr lang="en-GB" sz="1600" dirty="0" smtClean="0"/>
                        <a:t>26.60</a:t>
                      </a:r>
                      <a:endParaRPr lang="en-GB" sz="1600" dirty="0"/>
                    </a:p>
                  </a:txBody>
                  <a:tcPr/>
                </a:tc>
                <a:tc>
                  <a:txBody>
                    <a:bodyPr/>
                    <a:lstStyle/>
                    <a:p>
                      <a:r>
                        <a:rPr lang="en-GB" sz="1600" dirty="0" smtClean="0"/>
                        <a:t>18.63</a:t>
                      </a:r>
                      <a:endParaRPr lang="en-GB" sz="1600" dirty="0"/>
                    </a:p>
                  </a:txBody>
                  <a:tcPr/>
                </a:tc>
                <a:tc>
                  <a:txBody>
                    <a:bodyPr/>
                    <a:lstStyle/>
                    <a:p>
                      <a:r>
                        <a:rPr lang="en-GB" sz="1600" dirty="0" smtClean="0"/>
                        <a:t>25.57</a:t>
                      </a:r>
                      <a:endParaRPr lang="en-GB" sz="1600" dirty="0"/>
                    </a:p>
                  </a:txBody>
                  <a:tcPr/>
                </a:tc>
                <a:tc>
                  <a:txBody>
                    <a:bodyPr/>
                    <a:lstStyle/>
                    <a:p>
                      <a:r>
                        <a:rPr lang="en-GB" sz="1600" dirty="0" smtClean="0"/>
                        <a:t>26x71x111x60</a:t>
                      </a:r>
                      <a:endParaRPr lang="en-GB" sz="1600" dirty="0"/>
                    </a:p>
                  </a:txBody>
                  <a:tcPr/>
                </a:tc>
              </a:tr>
              <a:tr h="370840">
                <a:tc>
                  <a:txBody>
                    <a:bodyPr/>
                    <a:lstStyle/>
                    <a:p>
                      <a:r>
                        <a:rPr lang="en-GB" sz="1600" dirty="0" smtClean="0"/>
                        <a:t>Motion </a:t>
                      </a:r>
                    </a:p>
                    <a:p>
                      <a:r>
                        <a:rPr lang="en-GB" sz="1600" dirty="0" smtClean="0"/>
                        <a:t>Control</a:t>
                      </a:r>
                      <a:endParaRPr lang="en-GB" sz="1600" dirty="0"/>
                    </a:p>
                  </a:txBody>
                  <a:tcPr/>
                </a:tc>
                <a:tc>
                  <a:txBody>
                    <a:bodyPr/>
                    <a:lstStyle/>
                    <a:p>
                      <a:r>
                        <a:rPr lang="en-GB" sz="1600" kern="1200" dirty="0" smtClean="0">
                          <a:solidFill>
                            <a:schemeClr val="tx1"/>
                          </a:solidFill>
                          <a:effectLst/>
                          <a:latin typeface="+mn-lt"/>
                          <a:ea typeface="+mn-ea"/>
                          <a:cs typeface="+mn-cs"/>
                        </a:rPr>
                        <a:t>B13-76 </a:t>
                      </a:r>
                      <a:endParaRPr lang="en-GB" sz="1600" dirty="0"/>
                    </a:p>
                  </a:txBody>
                  <a:tcPr/>
                </a:tc>
                <a:tc>
                  <a:txBody>
                    <a:bodyPr/>
                    <a:lstStyle/>
                    <a:p>
                      <a:pPr marL="0" algn="l" defTabSz="914400" rtl="0" eaLnBrk="1" latinLnBrk="0" hangingPunct="1"/>
                      <a:r>
                        <a:rPr lang="en-GB" sz="1600" b="0" i="0" u="none" strike="noStrike" kern="1200" baseline="0" dirty="0" smtClean="0">
                          <a:solidFill>
                            <a:schemeClr val="tx1"/>
                          </a:solidFill>
                          <a:latin typeface="+mn-lt"/>
                          <a:ea typeface="+mn-ea"/>
                          <a:cs typeface="+mn-cs"/>
                        </a:rPr>
                        <a:t> </a:t>
                      </a:r>
                      <a:r>
                        <a:rPr lang="en-GB" sz="1600" kern="1200" dirty="0" smtClean="0">
                          <a:solidFill>
                            <a:schemeClr val="tx1"/>
                          </a:solidFill>
                          <a:latin typeface="+mn-lt"/>
                          <a:ea typeface="+mn-ea"/>
                          <a:cs typeface="+mn-cs"/>
                        </a:rPr>
                        <a:t>7E-04 	</a:t>
                      </a:r>
                    </a:p>
                    <a:p>
                      <a:endParaRPr lang="en-GB" sz="1600" dirty="0"/>
                    </a:p>
                  </a:txBody>
                  <a:tcPr/>
                </a:tc>
                <a:tc>
                  <a:txBody>
                    <a:bodyPr/>
                    <a:lstStyle/>
                    <a:p>
                      <a:r>
                        <a:rPr lang="en-GB" sz="1600" dirty="0" smtClean="0"/>
                        <a:t>26.50</a:t>
                      </a:r>
                    </a:p>
                    <a:p>
                      <a:endParaRPr lang="en-GB" sz="1600" dirty="0"/>
                    </a:p>
                  </a:txBody>
                  <a:tcPr/>
                </a:tc>
                <a:tc>
                  <a:txBody>
                    <a:bodyPr/>
                    <a:lstStyle/>
                    <a:p>
                      <a:r>
                        <a:rPr lang="en-GB" sz="1600" dirty="0" smtClean="0"/>
                        <a:t>16.65</a:t>
                      </a:r>
                      <a:endParaRPr lang="en-GB" sz="1600" dirty="0"/>
                    </a:p>
                  </a:txBody>
                  <a:tcPr/>
                </a:tc>
                <a:tc>
                  <a:txBody>
                    <a:bodyPr/>
                    <a:lstStyle/>
                    <a:p>
                      <a:r>
                        <a:rPr lang="en-GB" sz="1600" dirty="0" smtClean="0"/>
                        <a:t>22.45</a:t>
                      </a:r>
                    </a:p>
                    <a:p>
                      <a:endParaRPr lang="en-GB" sz="1600" dirty="0"/>
                    </a:p>
                  </a:txBody>
                  <a:tcPr/>
                </a:tc>
                <a:tc>
                  <a:txBody>
                    <a:bodyPr/>
                    <a:lstStyle/>
                    <a:p>
                      <a:r>
                        <a:rPr lang="en-GB" sz="1600" dirty="0" smtClean="0"/>
                        <a:t>58x??x127x76</a:t>
                      </a:r>
                      <a:endParaRPr lang="en-GB" sz="1600" dirty="0"/>
                    </a:p>
                  </a:txBody>
                  <a:tcPr/>
                </a:tc>
              </a:tr>
            </a:tbl>
          </a:graphicData>
        </a:graphic>
      </p:graphicFrame>
      <p:pic>
        <p:nvPicPr>
          <p:cNvPr id="4" name="Picture 3"/>
          <p:cNvPicPr/>
          <p:nvPr/>
        </p:nvPicPr>
        <p:blipFill rotWithShape="1">
          <a:blip r:embed="rId2">
            <a:extLst>
              <a:ext uri="{28A0092B-C50C-407E-A947-70E740481C1C}">
                <a14:useLocalDpi xmlns:a14="http://schemas.microsoft.com/office/drawing/2010/main" val="0"/>
              </a:ext>
            </a:extLst>
          </a:blip>
          <a:srcRect r="4598" b="5011"/>
          <a:stretch/>
        </p:blipFill>
        <p:spPr bwMode="auto">
          <a:xfrm>
            <a:off x="8772319" y="1547017"/>
            <a:ext cx="3419681" cy="2478883"/>
          </a:xfrm>
          <a:prstGeom prst="rect">
            <a:avLst/>
          </a:prstGeom>
          <a:noFill/>
          <a:ln>
            <a:noFill/>
          </a:ln>
        </p:spPr>
      </p:pic>
      <p:sp>
        <p:nvSpPr>
          <p:cNvPr id="5" name="Rectangle 4"/>
          <p:cNvSpPr/>
          <p:nvPr/>
        </p:nvSpPr>
        <p:spPr>
          <a:xfrm>
            <a:off x="1247775" y="1981200"/>
            <a:ext cx="7258048" cy="34925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GB" dirty="0" smtClean="0"/>
              <a:t>Not interested because of small quantity requested</a:t>
            </a:r>
            <a:endParaRPr lang="en-GB" dirty="0"/>
          </a:p>
        </p:txBody>
      </p:sp>
      <p:sp>
        <p:nvSpPr>
          <p:cNvPr id="6" name="Rectangle 5"/>
          <p:cNvSpPr/>
          <p:nvPr/>
        </p:nvSpPr>
        <p:spPr>
          <a:xfrm>
            <a:off x="1247774" y="2365375"/>
            <a:ext cx="7258049" cy="53975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GB" dirty="0" smtClean="0"/>
              <a:t>Did no reply</a:t>
            </a:r>
            <a:endParaRPr lang="en-GB" dirty="0"/>
          </a:p>
        </p:txBody>
      </p:sp>
      <p:sp>
        <p:nvSpPr>
          <p:cNvPr id="7" name="Rectangle 6"/>
          <p:cNvSpPr/>
          <p:nvPr/>
        </p:nvSpPr>
        <p:spPr>
          <a:xfrm>
            <a:off x="1247775" y="2930525"/>
            <a:ext cx="7258048" cy="34925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GB" dirty="0" smtClean="0"/>
              <a:t>Interested, quotation received</a:t>
            </a:r>
            <a:endParaRPr lang="en-GB" dirty="0"/>
          </a:p>
        </p:txBody>
      </p:sp>
      <p:sp>
        <p:nvSpPr>
          <p:cNvPr id="8" name="Rectangle 7"/>
          <p:cNvSpPr/>
          <p:nvPr/>
        </p:nvSpPr>
        <p:spPr>
          <a:xfrm>
            <a:off x="1247775" y="3308350"/>
            <a:ext cx="7258048" cy="34925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GB" dirty="0" smtClean="0"/>
              <a:t>Interested, quotation received</a:t>
            </a:r>
            <a:endParaRPr lang="en-GB" dirty="0"/>
          </a:p>
        </p:txBody>
      </p:sp>
      <p:sp>
        <p:nvSpPr>
          <p:cNvPr id="9" name="Rectangle 8"/>
          <p:cNvSpPr/>
          <p:nvPr/>
        </p:nvSpPr>
        <p:spPr>
          <a:xfrm>
            <a:off x="1247775" y="3676650"/>
            <a:ext cx="7258048" cy="34925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GB" dirty="0" smtClean="0"/>
              <a:t>Interested, quotation received but under consideration</a:t>
            </a:r>
            <a:endParaRPr lang="en-GB" dirty="0"/>
          </a:p>
        </p:txBody>
      </p:sp>
      <p:sp>
        <p:nvSpPr>
          <p:cNvPr id="10" name="Rectangle 9"/>
          <p:cNvSpPr/>
          <p:nvPr/>
        </p:nvSpPr>
        <p:spPr>
          <a:xfrm>
            <a:off x="1247775" y="4059539"/>
            <a:ext cx="7258048" cy="54927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GB" dirty="0" smtClean="0"/>
              <a:t>Not interested (no experience with glue-less rotors)</a:t>
            </a:r>
            <a:endParaRPr lang="en-GB" dirty="0"/>
          </a:p>
        </p:txBody>
      </p:sp>
      <p:sp>
        <p:nvSpPr>
          <p:cNvPr id="12" name="TextBox 11"/>
          <p:cNvSpPr txBox="1"/>
          <p:nvPr/>
        </p:nvSpPr>
        <p:spPr>
          <a:xfrm>
            <a:off x="4743450" y="5486400"/>
            <a:ext cx="2789546" cy="369332"/>
          </a:xfrm>
          <a:prstGeom prst="rect">
            <a:avLst/>
          </a:prstGeom>
          <a:noFill/>
        </p:spPr>
        <p:txBody>
          <a:bodyPr wrap="none" rtlCol="0">
            <a:spAutoFit/>
          </a:bodyPr>
          <a:lstStyle/>
          <a:p>
            <a:r>
              <a:rPr lang="en-GB" dirty="0" smtClean="0"/>
              <a:t>3 companies are interested</a:t>
            </a:r>
            <a:endParaRPr lang="en-GB" dirty="0"/>
          </a:p>
        </p:txBody>
      </p:sp>
      <p:graphicFrame>
        <p:nvGraphicFramePr>
          <p:cNvPr id="11" name="Table 10"/>
          <p:cNvGraphicFramePr>
            <a:graphicFrameLocks noGrp="1"/>
          </p:cNvGraphicFramePr>
          <p:nvPr>
            <p:extLst>
              <p:ext uri="{D42A27DB-BD31-4B8C-83A1-F6EECF244321}">
                <p14:modId xmlns:p14="http://schemas.microsoft.com/office/powerpoint/2010/main" val="1156919794"/>
              </p:ext>
            </p:extLst>
          </p:nvPr>
        </p:nvGraphicFramePr>
        <p:xfrm>
          <a:off x="88260" y="909938"/>
          <a:ext cx="8627115" cy="4079240"/>
        </p:xfrm>
        <a:graphic>
          <a:graphicData uri="http://schemas.openxmlformats.org/drawingml/2006/table">
            <a:tbl>
              <a:tblPr firstRow="1" bandRow="1">
                <a:tableStyleId>{5940675A-B579-460E-94D1-54222C63F5DA}</a:tableStyleId>
              </a:tblPr>
              <a:tblGrid>
                <a:gridCol w="1171639"/>
                <a:gridCol w="1354455"/>
                <a:gridCol w="1143318"/>
                <a:gridCol w="882968"/>
                <a:gridCol w="1019620"/>
                <a:gridCol w="1019620"/>
                <a:gridCol w="2035495"/>
              </a:tblGrid>
              <a:tr h="370840">
                <a:tc>
                  <a:txBody>
                    <a:bodyPr/>
                    <a:lstStyle/>
                    <a:p>
                      <a:r>
                        <a:rPr lang="en-GB" sz="1600" dirty="0" smtClean="0"/>
                        <a:t>Supplier</a:t>
                      </a:r>
                      <a:endParaRPr lang="en-GB" sz="1600" dirty="0"/>
                    </a:p>
                  </a:txBody>
                  <a:tcPr>
                    <a:solidFill>
                      <a:schemeClr val="bg1"/>
                    </a:solidFill>
                  </a:tcPr>
                </a:tc>
                <a:tc>
                  <a:txBody>
                    <a:bodyPr/>
                    <a:lstStyle/>
                    <a:p>
                      <a:r>
                        <a:rPr lang="en-GB" sz="1600" dirty="0" smtClean="0"/>
                        <a:t>Model</a:t>
                      </a:r>
                      <a:endParaRPr lang="en-GB" sz="1600" dirty="0"/>
                    </a:p>
                  </a:txBody>
                  <a:tcPr>
                    <a:solidFill>
                      <a:schemeClr val="bg1"/>
                    </a:solidFill>
                  </a:tcPr>
                </a:tc>
                <a:tc>
                  <a:txBody>
                    <a:bodyPr/>
                    <a:lstStyle/>
                    <a:p>
                      <a:r>
                        <a:rPr lang="en-GB" sz="1600" dirty="0" smtClean="0"/>
                        <a:t>Rotor</a:t>
                      </a:r>
                      <a:r>
                        <a:rPr lang="en-GB" sz="1600" baseline="0" dirty="0" smtClean="0"/>
                        <a:t> </a:t>
                      </a:r>
                    </a:p>
                    <a:p>
                      <a:r>
                        <a:rPr lang="en-GB" sz="1600" baseline="0" dirty="0" smtClean="0"/>
                        <a:t>Inertia, </a:t>
                      </a:r>
                    </a:p>
                    <a:p>
                      <a:r>
                        <a:rPr lang="en-GB" sz="1600" kern="1200" baseline="0" dirty="0" smtClean="0">
                          <a:solidFill>
                            <a:schemeClr val="tx1"/>
                          </a:solidFill>
                          <a:latin typeface="+mn-lt"/>
                          <a:ea typeface="+mn-ea"/>
                          <a:cs typeface="+mn-cs"/>
                        </a:rPr>
                        <a:t>kg x m</a:t>
                      </a:r>
                      <a:r>
                        <a:rPr lang="en-GB" sz="1600" baseline="30000" dirty="0" smtClean="0"/>
                        <a:t>2</a:t>
                      </a:r>
                      <a:endParaRPr lang="en-GB" sz="1600" dirty="0"/>
                    </a:p>
                  </a:txBody>
                  <a:tcPr>
                    <a:solidFill>
                      <a:schemeClr val="bg1"/>
                    </a:solidFill>
                  </a:tcPr>
                </a:tc>
                <a:tc>
                  <a:txBody>
                    <a:bodyPr/>
                    <a:lstStyle/>
                    <a:p>
                      <a:r>
                        <a:rPr lang="en-GB" sz="1600" dirty="0" smtClean="0"/>
                        <a:t>Peak</a:t>
                      </a:r>
                      <a:r>
                        <a:rPr lang="en-GB" sz="1600" baseline="0" dirty="0" smtClean="0"/>
                        <a:t> </a:t>
                      </a:r>
                    </a:p>
                    <a:p>
                      <a:r>
                        <a:rPr lang="en-GB" sz="1600" baseline="0" dirty="0" smtClean="0"/>
                        <a:t>torque, </a:t>
                      </a:r>
                    </a:p>
                    <a:p>
                      <a:r>
                        <a:rPr lang="en-GB" sz="1600" baseline="0" dirty="0" smtClean="0"/>
                        <a:t>N x m</a:t>
                      </a:r>
                      <a:endParaRPr lang="en-GB" sz="1600" dirty="0"/>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Required </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torque </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PS/SPS, </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aseline="0" dirty="0" smtClean="0"/>
                        <a:t>N x m</a:t>
                      </a:r>
                      <a:endParaRPr lang="en-GB" sz="1600" dirty="0" smtClean="0"/>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Required </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torque</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PSB, </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baseline="0" dirty="0" smtClean="0"/>
                        <a:t>N x m</a:t>
                      </a:r>
                      <a:endParaRPr lang="en-GB" sz="1600" dirty="0" smtClean="0"/>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Dimensions,</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err="1" smtClean="0"/>
                        <a:t>d</a:t>
                      </a:r>
                      <a:r>
                        <a:rPr lang="en-GB" sz="1600" baseline="-25000" dirty="0" err="1" smtClean="0"/>
                        <a:t>ir</a:t>
                      </a:r>
                      <a:r>
                        <a:rPr lang="en-GB" sz="1600" dirty="0" err="1" smtClean="0"/>
                        <a:t>xD</a:t>
                      </a:r>
                      <a:r>
                        <a:rPr lang="en-GB" sz="1600" baseline="-25000" dirty="0" err="1" smtClean="0"/>
                        <a:t>er</a:t>
                      </a:r>
                      <a:r>
                        <a:rPr lang="en-GB" sz="1600" dirty="0" err="1" smtClean="0"/>
                        <a:t>xD</a:t>
                      </a:r>
                      <a:r>
                        <a:rPr lang="en-GB" sz="1600" kern="1200" baseline="-25000" dirty="0" err="1" smtClean="0">
                          <a:solidFill>
                            <a:schemeClr val="tx1"/>
                          </a:solidFill>
                          <a:latin typeface="+mn-lt"/>
                          <a:ea typeface="+mn-ea"/>
                          <a:cs typeface="+mn-cs"/>
                        </a:rPr>
                        <a:t>es</a:t>
                      </a:r>
                      <a:r>
                        <a:rPr lang="en-GB" sz="1600" dirty="0" err="1" smtClean="0"/>
                        <a:t>xL</a:t>
                      </a:r>
                      <a:r>
                        <a:rPr lang="en-GB" sz="1600" kern="1200" baseline="-25000" dirty="0" err="1" smtClean="0">
                          <a:solidFill>
                            <a:schemeClr val="tx1"/>
                          </a:solidFill>
                          <a:latin typeface="+mn-lt"/>
                          <a:ea typeface="+mn-ea"/>
                          <a:cs typeface="+mn-cs"/>
                        </a:rPr>
                        <a:t>r</a:t>
                      </a:r>
                      <a:r>
                        <a:rPr lang="en-GB" sz="1600" dirty="0" err="1" smtClean="0"/>
                        <a:t>xL</a:t>
                      </a:r>
                      <a:r>
                        <a:rPr lang="en-GB" sz="1600" kern="1200" baseline="-25000" dirty="0" err="1" smtClean="0">
                          <a:solidFill>
                            <a:schemeClr val="tx1"/>
                          </a:solidFill>
                          <a:latin typeface="+mn-lt"/>
                          <a:ea typeface="+mn-ea"/>
                          <a:cs typeface="+mn-cs"/>
                        </a:rPr>
                        <a:t>s</a:t>
                      </a:r>
                      <a:endParaRPr lang="en-GB" sz="1600" kern="1200" baseline="-250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600" kern="1200" baseline="-25000" dirty="0" smtClean="0">
                        <a:solidFill>
                          <a:schemeClr val="tx1"/>
                        </a:solidFill>
                        <a:latin typeface="+mn-lt"/>
                        <a:ea typeface="+mn-ea"/>
                        <a:cs typeface="+mn-cs"/>
                      </a:endParaRPr>
                    </a:p>
                  </a:txBody>
                  <a:tcPr>
                    <a:solidFill>
                      <a:schemeClr val="bg1"/>
                    </a:solidFill>
                  </a:tcPr>
                </a:tc>
              </a:tr>
              <a:tr h="370840">
                <a:tc>
                  <a:txBody>
                    <a:bodyPr/>
                    <a:lstStyle/>
                    <a:p>
                      <a:r>
                        <a:rPr lang="en-GB" sz="1600" dirty="0" smtClean="0">
                          <a:solidFill>
                            <a:schemeClr val="bg1"/>
                          </a:solidFill>
                        </a:rPr>
                        <a:t>ETEL</a:t>
                      </a:r>
                      <a:endParaRPr lang="en-GB" sz="1600" dirty="0">
                        <a:solidFill>
                          <a:schemeClr val="bg1"/>
                        </a:solidFill>
                      </a:endParaRPr>
                    </a:p>
                  </a:txBody>
                  <a:tcPr>
                    <a:solidFill>
                      <a:schemeClr val="bg1"/>
                    </a:solidFill>
                  </a:tcPr>
                </a:tc>
                <a:tc>
                  <a:txBody>
                    <a:bodyPr/>
                    <a:lstStyle/>
                    <a:p>
                      <a:r>
                        <a:rPr lang="en-GB" sz="1600" kern="1200" dirty="0" smtClean="0">
                          <a:solidFill>
                            <a:schemeClr val="bg1"/>
                          </a:solidFill>
                          <a:effectLst/>
                          <a:latin typeface="+mn-lt"/>
                          <a:ea typeface="+mn-ea"/>
                          <a:cs typeface="+mn-cs"/>
                        </a:rPr>
                        <a:t>TMM140-030</a:t>
                      </a:r>
                      <a:endParaRPr lang="en-GB" sz="1600" dirty="0">
                        <a:solidFill>
                          <a:schemeClr val="bg1"/>
                        </a:solidFill>
                      </a:endParaRPr>
                    </a:p>
                  </a:txBody>
                  <a:tcPr>
                    <a:solidFill>
                      <a:schemeClr val="bg1"/>
                    </a:solidFill>
                  </a:tcPr>
                </a:tc>
                <a:tc>
                  <a:txBody>
                    <a:bodyPr/>
                    <a:lstStyle/>
                    <a:p>
                      <a:r>
                        <a:rPr lang="en-GB" sz="1600" dirty="0" smtClean="0">
                          <a:solidFill>
                            <a:schemeClr val="bg1"/>
                          </a:solidFill>
                        </a:rPr>
                        <a:t>9.98E-04</a:t>
                      </a:r>
                      <a:endParaRPr lang="en-GB" sz="1600" dirty="0">
                        <a:solidFill>
                          <a:schemeClr val="bg1"/>
                        </a:solidFill>
                      </a:endParaRPr>
                    </a:p>
                  </a:txBody>
                  <a:tcPr>
                    <a:solidFill>
                      <a:schemeClr val="bg1"/>
                    </a:solidFill>
                  </a:tcPr>
                </a:tc>
                <a:tc>
                  <a:txBody>
                    <a:bodyPr/>
                    <a:lstStyle/>
                    <a:p>
                      <a:r>
                        <a:rPr lang="en-GB" sz="1600" dirty="0" smtClean="0">
                          <a:solidFill>
                            <a:schemeClr val="bg1"/>
                          </a:solidFill>
                        </a:rPr>
                        <a:t>38.20</a:t>
                      </a:r>
                      <a:endParaRPr lang="en-GB" sz="1600" dirty="0">
                        <a:solidFill>
                          <a:schemeClr val="bg1"/>
                        </a:solidFill>
                      </a:endParaRPr>
                    </a:p>
                  </a:txBody>
                  <a:tcPr>
                    <a:solidFill>
                      <a:schemeClr val="bg1"/>
                    </a:solidFill>
                  </a:tcPr>
                </a:tc>
                <a:tc>
                  <a:txBody>
                    <a:bodyPr/>
                    <a:lstStyle/>
                    <a:p>
                      <a:r>
                        <a:rPr lang="en-GB" sz="1600" dirty="0" smtClean="0">
                          <a:solidFill>
                            <a:schemeClr val="bg1"/>
                          </a:solidFill>
                        </a:rPr>
                        <a:t>19.83</a:t>
                      </a:r>
                      <a:endParaRPr lang="en-GB" sz="1600" dirty="0">
                        <a:solidFill>
                          <a:schemeClr val="bg1"/>
                        </a:solidFill>
                      </a:endParaRPr>
                    </a:p>
                  </a:txBody>
                  <a:tcPr>
                    <a:solidFill>
                      <a:schemeClr val="bg1"/>
                    </a:solidFill>
                  </a:tcPr>
                </a:tc>
                <a:tc>
                  <a:txBody>
                    <a:bodyPr/>
                    <a:lstStyle/>
                    <a:p>
                      <a:r>
                        <a:rPr lang="en-GB" sz="1600" dirty="0" smtClean="0">
                          <a:solidFill>
                            <a:schemeClr val="bg1"/>
                          </a:solidFill>
                        </a:rPr>
                        <a:t>27.13</a:t>
                      </a:r>
                      <a:endParaRPr lang="en-GB" sz="1600" dirty="0">
                        <a:solidFill>
                          <a:schemeClr val="bg1"/>
                        </a:solidFill>
                      </a:endParaRPr>
                    </a:p>
                  </a:txBody>
                  <a:tcPr>
                    <a:solidFill>
                      <a:schemeClr val="bg1"/>
                    </a:solidFill>
                  </a:tcPr>
                </a:tc>
                <a:tc>
                  <a:txBody>
                    <a:bodyPr/>
                    <a:lstStyle/>
                    <a:p>
                      <a:r>
                        <a:rPr lang="en-GB" sz="1600" dirty="0" smtClean="0">
                          <a:solidFill>
                            <a:schemeClr val="bg1"/>
                          </a:solidFill>
                        </a:rPr>
                        <a:t>60x88x143x31</a:t>
                      </a:r>
                      <a:endParaRPr lang="en-GB" sz="1600" dirty="0">
                        <a:solidFill>
                          <a:schemeClr val="bg1"/>
                        </a:solidFill>
                      </a:endParaRPr>
                    </a:p>
                  </a:txBody>
                  <a:tcPr>
                    <a:solidFill>
                      <a:schemeClr val="bg1"/>
                    </a:solidFill>
                  </a:tcPr>
                </a:tc>
              </a:tr>
              <a:tr h="370840">
                <a:tc>
                  <a:txBody>
                    <a:bodyPr/>
                    <a:lstStyle/>
                    <a:p>
                      <a:r>
                        <a:rPr lang="en-GB" sz="1600" dirty="0" smtClean="0">
                          <a:solidFill>
                            <a:schemeClr val="bg1"/>
                          </a:solidFill>
                        </a:rPr>
                        <a:t>Allied </a:t>
                      </a:r>
                    </a:p>
                    <a:p>
                      <a:r>
                        <a:rPr lang="en-GB" sz="1600" dirty="0" smtClean="0">
                          <a:solidFill>
                            <a:schemeClr val="bg1"/>
                          </a:solidFill>
                        </a:rPr>
                        <a:t>Motion</a:t>
                      </a:r>
                      <a:endParaRPr lang="en-GB" sz="1600" dirty="0">
                        <a:solidFill>
                          <a:schemeClr val="bg1"/>
                        </a:solidFill>
                      </a:endParaRPr>
                    </a:p>
                  </a:txBody>
                  <a:tcPr>
                    <a:solidFill>
                      <a:schemeClr val="bg1"/>
                    </a:solidFill>
                  </a:tcPr>
                </a:tc>
                <a:tc>
                  <a:txBody>
                    <a:bodyPr/>
                    <a:lstStyle/>
                    <a:p>
                      <a:r>
                        <a:rPr lang="en-GB" sz="1600" kern="1200" dirty="0" smtClean="0">
                          <a:solidFill>
                            <a:schemeClr val="bg1"/>
                          </a:solidFill>
                          <a:effectLst/>
                          <a:latin typeface="+mn-lt"/>
                          <a:ea typeface="+mn-ea"/>
                          <a:cs typeface="+mn-cs"/>
                        </a:rPr>
                        <a:t>HT05003</a:t>
                      </a:r>
                      <a:endParaRPr lang="en-GB" sz="1600" dirty="0">
                        <a:solidFill>
                          <a:schemeClr val="bg1"/>
                        </a:solidFill>
                      </a:endParaRPr>
                    </a:p>
                  </a:txBody>
                  <a:tcPr>
                    <a:solidFill>
                      <a:schemeClr val="bg1"/>
                    </a:solidFill>
                  </a:tcPr>
                </a:tc>
                <a:tc>
                  <a:txBody>
                    <a:bodyPr/>
                    <a:lstStyle/>
                    <a:p>
                      <a:r>
                        <a:rPr lang="en-GB" sz="1600" dirty="0" smtClean="0">
                          <a:solidFill>
                            <a:schemeClr val="bg1"/>
                          </a:solidFill>
                        </a:rPr>
                        <a:t>9.40E-04</a:t>
                      </a:r>
                      <a:endParaRPr lang="en-GB" sz="1600" dirty="0">
                        <a:solidFill>
                          <a:schemeClr val="bg1"/>
                        </a:solidFill>
                      </a:endParaRPr>
                    </a:p>
                  </a:txBody>
                  <a:tcPr>
                    <a:solidFill>
                      <a:schemeClr val="bg1"/>
                    </a:solidFill>
                  </a:tcPr>
                </a:tc>
                <a:tc>
                  <a:txBody>
                    <a:bodyPr/>
                    <a:lstStyle/>
                    <a:p>
                      <a:r>
                        <a:rPr lang="en-GB" sz="1600" dirty="0" smtClean="0">
                          <a:solidFill>
                            <a:schemeClr val="bg1"/>
                          </a:solidFill>
                        </a:rPr>
                        <a:t>31.29</a:t>
                      </a:r>
                      <a:endParaRPr lang="en-GB" sz="1600" dirty="0">
                        <a:solidFill>
                          <a:schemeClr val="bg1"/>
                        </a:solidFill>
                      </a:endParaRPr>
                    </a:p>
                  </a:txBody>
                  <a:tcPr>
                    <a:solidFill>
                      <a:schemeClr val="bg1"/>
                    </a:solidFill>
                  </a:tcPr>
                </a:tc>
                <a:tc>
                  <a:txBody>
                    <a:bodyPr/>
                    <a:lstStyle/>
                    <a:p>
                      <a:r>
                        <a:rPr lang="en-GB" sz="1600" dirty="0" smtClean="0">
                          <a:solidFill>
                            <a:schemeClr val="bg1"/>
                          </a:solidFill>
                        </a:rPr>
                        <a:t>19.21</a:t>
                      </a:r>
                      <a:endParaRPr lang="en-GB" sz="1600" dirty="0">
                        <a:solidFill>
                          <a:schemeClr val="bg1"/>
                        </a:solidFill>
                      </a:endParaRPr>
                    </a:p>
                  </a:txBody>
                  <a:tcPr>
                    <a:solidFill>
                      <a:schemeClr val="bg1"/>
                    </a:solidFill>
                  </a:tcPr>
                </a:tc>
                <a:tc>
                  <a:txBody>
                    <a:bodyPr/>
                    <a:lstStyle/>
                    <a:p>
                      <a:r>
                        <a:rPr lang="en-GB" sz="1600" dirty="0" smtClean="0">
                          <a:solidFill>
                            <a:schemeClr val="bg1"/>
                          </a:solidFill>
                        </a:rPr>
                        <a:t>26.22</a:t>
                      </a:r>
                      <a:endParaRPr lang="en-GB" sz="1600" dirty="0">
                        <a:solidFill>
                          <a:schemeClr val="bg1"/>
                        </a:solidFill>
                      </a:endParaRPr>
                    </a:p>
                  </a:txBody>
                  <a:tcPr>
                    <a:solidFill>
                      <a:schemeClr val="bg1"/>
                    </a:solidFill>
                  </a:tcPr>
                </a:tc>
                <a:tc>
                  <a:txBody>
                    <a:bodyPr/>
                    <a:lstStyle/>
                    <a:p>
                      <a:r>
                        <a:rPr lang="en-GB" sz="1600" dirty="0" smtClean="0">
                          <a:solidFill>
                            <a:schemeClr val="bg1"/>
                          </a:solidFill>
                        </a:rPr>
                        <a:t>64x78x122x62</a:t>
                      </a:r>
                      <a:endParaRPr lang="en-GB" sz="1600" dirty="0">
                        <a:solidFill>
                          <a:schemeClr val="bg1"/>
                        </a:solidFill>
                      </a:endParaRPr>
                    </a:p>
                  </a:txBody>
                  <a:tcPr>
                    <a:solidFill>
                      <a:schemeClr val="bg1"/>
                    </a:solidFill>
                  </a:tcPr>
                </a:tc>
              </a:tr>
              <a:tr h="370840">
                <a:tc>
                  <a:txBody>
                    <a:bodyPr/>
                    <a:lstStyle/>
                    <a:p>
                      <a:r>
                        <a:rPr lang="en-GB" sz="1600" dirty="0" smtClean="0"/>
                        <a:t>Alxion</a:t>
                      </a:r>
                      <a:endParaRPr lang="en-GB" sz="1600" dirty="0"/>
                    </a:p>
                  </a:txBody>
                  <a:tcPr>
                    <a:solidFill>
                      <a:schemeClr val="bg1"/>
                    </a:solidFill>
                  </a:tcPr>
                </a:tc>
                <a:tc>
                  <a:txBody>
                    <a:bodyPr/>
                    <a:lstStyle/>
                    <a:p>
                      <a:r>
                        <a:rPr lang="en-GB" sz="1600" dirty="0" smtClean="0"/>
                        <a:t>145STK2M</a:t>
                      </a:r>
                      <a:endParaRPr lang="en-GB" sz="1600" dirty="0"/>
                    </a:p>
                  </a:txBody>
                  <a:tcPr>
                    <a:solidFill>
                      <a:schemeClr val="bg1"/>
                    </a:solidFill>
                  </a:tcPr>
                </a:tc>
                <a:tc>
                  <a:txBody>
                    <a:bodyPr/>
                    <a:lstStyle/>
                    <a:p>
                      <a:r>
                        <a:rPr lang="en-GB" sz="1600" dirty="0" smtClean="0"/>
                        <a:t>1.28E-03</a:t>
                      </a:r>
                      <a:endParaRPr lang="en-GB" sz="1600" dirty="0"/>
                    </a:p>
                  </a:txBody>
                  <a:tcPr>
                    <a:solidFill>
                      <a:schemeClr val="bg1"/>
                    </a:solidFill>
                  </a:tcPr>
                </a:tc>
                <a:tc>
                  <a:txBody>
                    <a:bodyPr/>
                    <a:lstStyle/>
                    <a:p>
                      <a:r>
                        <a:rPr lang="en-GB" sz="1600" dirty="0" smtClean="0"/>
                        <a:t>55.00</a:t>
                      </a:r>
                      <a:endParaRPr lang="en-GB" sz="1600" dirty="0"/>
                    </a:p>
                  </a:txBody>
                  <a:tcPr>
                    <a:solidFill>
                      <a:schemeClr val="bg1"/>
                    </a:solidFill>
                  </a:tcPr>
                </a:tc>
                <a:tc>
                  <a:txBody>
                    <a:bodyPr/>
                    <a:lstStyle/>
                    <a:p>
                      <a:r>
                        <a:rPr lang="en-GB" sz="1600" dirty="0" smtClean="0"/>
                        <a:t>20.07</a:t>
                      </a:r>
                      <a:endParaRPr lang="en-GB" sz="1600" dirty="0"/>
                    </a:p>
                  </a:txBody>
                  <a:tcPr>
                    <a:solidFill>
                      <a:schemeClr val="bg1"/>
                    </a:solidFill>
                  </a:tcPr>
                </a:tc>
                <a:tc>
                  <a:txBody>
                    <a:bodyPr/>
                    <a:lstStyle/>
                    <a:p>
                      <a:r>
                        <a:rPr lang="en-GB" sz="1600" dirty="0" smtClean="0"/>
                        <a:t>27.48</a:t>
                      </a:r>
                    </a:p>
                  </a:txBody>
                  <a:tcPr>
                    <a:solidFill>
                      <a:schemeClr val="bg1"/>
                    </a:solidFill>
                  </a:tcPr>
                </a:tc>
                <a:tc>
                  <a:txBody>
                    <a:bodyPr/>
                    <a:lstStyle/>
                    <a:p>
                      <a:r>
                        <a:rPr lang="en-GB" sz="1600" dirty="0" smtClean="0"/>
                        <a:t>56x77.7x145x86x119</a:t>
                      </a:r>
                    </a:p>
                  </a:txBody>
                  <a:tcPr>
                    <a:solidFill>
                      <a:schemeClr val="bg1"/>
                    </a:solidFill>
                  </a:tcPr>
                </a:tc>
              </a:tr>
              <a:tr h="370840">
                <a:tc>
                  <a:txBody>
                    <a:bodyPr/>
                    <a:lstStyle/>
                    <a:p>
                      <a:r>
                        <a:rPr lang="en-GB" sz="1600" dirty="0" smtClean="0"/>
                        <a:t>Kollmorgen</a:t>
                      </a:r>
                      <a:endParaRPr lang="en-GB" sz="1600" dirty="0"/>
                    </a:p>
                  </a:txBody>
                  <a:tcPr>
                    <a:solidFill>
                      <a:schemeClr val="bg1"/>
                    </a:solidFill>
                  </a:tcPr>
                </a:tc>
                <a:tc>
                  <a:txBody>
                    <a:bodyPr/>
                    <a:lstStyle/>
                    <a:p>
                      <a:r>
                        <a:rPr lang="en-GB" sz="1600" dirty="0" smtClean="0"/>
                        <a:t>KBM-35X02</a:t>
                      </a:r>
                      <a:endParaRPr lang="en-GB" sz="1600" dirty="0"/>
                    </a:p>
                  </a:txBody>
                  <a:tcPr>
                    <a:solidFill>
                      <a:schemeClr val="bg1"/>
                    </a:solidFill>
                  </a:tcPr>
                </a:tc>
                <a:tc>
                  <a:txBody>
                    <a:bodyPr/>
                    <a:lstStyle/>
                    <a:p>
                      <a:r>
                        <a:rPr lang="en-GB" sz="1600" dirty="0" smtClean="0"/>
                        <a:t>2.50E-03</a:t>
                      </a:r>
                      <a:endParaRPr lang="en-GB" sz="1600" dirty="0"/>
                    </a:p>
                  </a:txBody>
                  <a:tcPr>
                    <a:solidFill>
                      <a:schemeClr val="bg1"/>
                    </a:solidFill>
                  </a:tcPr>
                </a:tc>
                <a:tc>
                  <a:txBody>
                    <a:bodyPr/>
                    <a:lstStyle/>
                    <a:p>
                      <a:r>
                        <a:rPr lang="en-GB" sz="1600" dirty="0" smtClean="0"/>
                        <a:t>58.4</a:t>
                      </a:r>
                      <a:endParaRPr lang="en-GB" sz="1600" dirty="0"/>
                    </a:p>
                  </a:txBody>
                  <a:tcPr>
                    <a:solidFill>
                      <a:schemeClr val="bg1"/>
                    </a:solidFill>
                  </a:tcPr>
                </a:tc>
                <a:tc>
                  <a:txBody>
                    <a:bodyPr/>
                    <a:lstStyle/>
                    <a:p>
                      <a:r>
                        <a:rPr lang="en-GB" sz="1600" dirty="0" smtClean="0"/>
                        <a:t>35.86</a:t>
                      </a:r>
                      <a:endParaRPr lang="en-GB" sz="1600" dirty="0"/>
                    </a:p>
                  </a:txBody>
                  <a:tcPr>
                    <a:solidFill>
                      <a:schemeClr val="bg1"/>
                    </a:solidFill>
                  </a:tcPr>
                </a:tc>
                <a:tc>
                  <a:txBody>
                    <a:bodyPr/>
                    <a:lstStyle/>
                    <a:p>
                      <a:r>
                        <a:rPr lang="en-GB" sz="1600" dirty="0" smtClean="0"/>
                        <a:t>50.73</a:t>
                      </a:r>
                      <a:endParaRPr lang="en-GB" sz="1600" dirty="0"/>
                    </a:p>
                  </a:txBody>
                  <a:tcPr>
                    <a:solidFill>
                      <a:schemeClr val="bg1"/>
                    </a:solidFill>
                  </a:tcPr>
                </a:tc>
                <a:tc>
                  <a:txBody>
                    <a:bodyPr/>
                    <a:lstStyle/>
                    <a:p>
                      <a:r>
                        <a:rPr lang="en-GB" sz="1600" dirty="0" smtClean="0"/>
                        <a:t>65x86.9x140x76x109</a:t>
                      </a:r>
                      <a:endParaRPr lang="en-GB" sz="1600" dirty="0"/>
                    </a:p>
                  </a:txBody>
                  <a:tcPr>
                    <a:solidFill>
                      <a:schemeClr val="bg1"/>
                    </a:solidFill>
                  </a:tcPr>
                </a:tc>
              </a:tr>
              <a:tr h="370840">
                <a:tc>
                  <a:txBody>
                    <a:bodyPr/>
                    <a:lstStyle/>
                    <a:p>
                      <a:r>
                        <a:rPr lang="en-GB" sz="1600" dirty="0" smtClean="0"/>
                        <a:t>Parker</a:t>
                      </a:r>
                      <a:endParaRPr lang="en-GB" sz="1600" dirty="0"/>
                    </a:p>
                  </a:txBody>
                  <a:tcPr>
                    <a:solidFill>
                      <a:schemeClr val="bg1"/>
                    </a:solidFill>
                  </a:tcPr>
                </a:tc>
                <a:tc>
                  <a:txBody>
                    <a:bodyPr/>
                    <a:lstStyle/>
                    <a:p>
                      <a:r>
                        <a:rPr lang="en-GB" sz="1600" dirty="0" smtClean="0"/>
                        <a:t>NK620</a:t>
                      </a:r>
                      <a:endParaRPr lang="en-GB" sz="1600" dirty="0"/>
                    </a:p>
                  </a:txBody>
                  <a:tcPr>
                    <a:solidFill>
                      <a:schemeClr val="bg1"/>
                    </a:solidFill>
                  </a:tcPr>
                </a:tc>
                <a:tc>
                  <a:txBody>
                    <a:bodyPr/>
                    <a:lstStyle/>
                    <a:p>
                      <a:r>
                        <a:rPr lang="en-GB" sz="1600" dirty="0" smtClean="0"/>
                        <a:t>9.80E-04</a:t>
                      </a:r>
                      <a:endParaRPr lang="en-GB" sz="1600" dirty="0"/>
                    </a:p>
                  </a:txBody>
                  <a:tcPr>
                    <a:solidFill>
                      <a:schemeClr val="bg1"/>
                    </a:solidFill>
                  </a:tcPr>
                </a:tc>
                <a:tc>
                  <a:txBody>
                    <a:bodyPr/>
                    <a:lstStyle/>
                    <a:p>
                      <a:r>
                        <a:rPr lang="en-GB" sz="1600" dirty="0" smtClean="0"/>
                        <a:t>26.60</a:t>
                      </a:r>
                      <a:endParaRPr lang="en-GB" sz="1600" dirty="0"/>
                    </a:p>
                  </a:txBody>
                  <a:tcPr>
                    <a:solidFill>
                      <a:schemeClr val="bg1"/>
                    </a:solidFill>
                  </a:tcPr>
                </a:tc>
                <a:tc>
                  <a:txBody>
                    <a:bodyPr/>
                    <a:lstStyle/>
                    <a:p>
                      <a:r>
                        <a:rPr lang="en-GB" sz="1600" dirty="0" smtClean="0"/>
                        <a:t>18.63</a:t>
                      </a:r>
                      <a:endParaRPr lang="en-GB" sz="1600" dirty="0"/>
                    </a:p>
                  </a:txBody>
                  <a:tcPr>
                    <a:solidFill>
                      <a:schemeClr val="bg1"/>
                    </a:solidFill>
                  </a:tcPr>
                </a:tc>
                <a:tc>
                  <a:txBody>
                    <a:bodyPr/>
                    <a:lstStyle/>
                    <a:p>
                      <a:r>
                        <a:rPr lang="en-GB" sz="1600" dirty="0" smtClean="0"/>
                        <a:t>25.57</a:t>
                      </a:r>
                      <a:endParaRPr lang="en-GB" sz="1600" dirty="0"/>
                    </a:p>
                  </a:txBody>
                  <a:tcPr>
                    <a:solidFill>
                      <a:schemeClr val="bg1"/>
                    </a:solidFill>
                  </a:tcPr>
                </a:tc>
                <a:tc>
                  <a:txBody>
                    <a:bodyPr/>
                    <a:lstStyle/>
                    <a:p>
                      <a:r>
                        <a:rPr lang="en-GB" sz="1600" dirty="0" smtClean="0"/>
                        <a:t>26x71x111x60x106</a:t>
                      </a:r>
                      <a:endParaRPr lang="en-GB" sz="1600" dirty="0"/>
                    </a:p>
                  </a:txBody>
                  <a:tcPr>
                    <a:solidFill>
                      <a:schemeClr val="bg1"/>
                    </a:solidFill>
                  </a:tcPr>
                </a:tc>
              </a:tr>
              <a:tr h="370840">
                <a:tc>
                  <a:txBody>
                    <a:bodyPr/>
                    <a:lstStyle/>
                    <a:p>
                      <a:r>
                        <a:rPr lang="en-GB" sz="1600" dirty="0" smtClean="0">
                          <a:solidFill>
                            <a:schemeClr val="bg1"/>
                          </a:solidFill>
                        </a:rPr>
                        <a:t>Motion </a:t>
                      </a:r>
                    </a:p>
                    <a:p>
                      <a:r>
                        <a:rPr lang="en-GB" sz="1600" dirty="0" smtClean="0">
                          <a:solidFill>
                            <a:schemeClr val="bg1"/>
                          </a:solidFill>
                        </a:rPr>
                        <a:t>Control</a:t>
                      </a:r>
                      <a:endParaRPr lang="en-GB" sz="1600" dirty="0">
                        <a:solidFill>
                          <a:schemeClr val="bg1"/>
                        </a:solidFill>
                      </a:endParaRPr>
                    </a:p>
                  </a:txBody>
                  <a:tcPr>
                    <a:solidFill>
                      <a:schemeClr val="bg1"/>
                    </a:solidFill>
                  </a:tcPr>
                </a:tc>
                <a:tc>
                  <a:txBody>
                    <a:bodyPr/>
                    <a:lstStyle/>
                    <a:p>
                      <a:r>
                        <a:rPr lang="en-GB" sz="1600" kern="1200" dirty="0" smtClean="0">
                          <a:solidFill>
                            <a:schemeClr val="bg1"/>
                          </a:solidFill>
                          <a:effectLst/>
                          <a:latin typeface="+mn-lt"/>
                          <a:ea typeface="+mn-ea"/>
                          <a:cs typeface="+mn-cs"/>
                        </a:rPr>
                        <a:t>B13-76 </a:t>
                      </a:r>
                      <a:endParaRPr lang="en-GB" sz="1600" dirty="0">
                        <a:solidFill>
                          <a:schemeClr val="bg1"/>
                        </a:solidFill>
                      </a:endParaRPr>
                    </a:p>
                  </a:txBody>
                  <a:tcPr>
                    <a:solidFill>
                      <a:schemeClr val="bg1"/>
                    </a:solidFill>
                  </a:tcPr>
                </a:tc>
                <a:tc>
                  <a:txBody>
                    <a:bodyPr/>
                    <a:lstStyle/>
                    <a:p>
                      <a:pPr marL="0" algn="l" defTabSz="914400" rtl="0" eaLnBrk="1" latinLnBrk="0" hangingPunct="1"/>
                      <a:r>
                        <a:rPr lang="en-GB" sz="1600" b="0" i="0" u="none" strike="noStrike" kern="1200" baseline="0" dirty="0" smtClean="0">
                          <a:solidFill>
                            <a:schemeClr val="bg1"/>
                          </a:solidFill>
                          <a:latin typeface="+mn-lt"/>
                          <a:ea typeface="+mn-ea"/>
                          <a:cs typeface="+mn-cs"/>
                        </a:rPr>
                        <a:t> </a:t>
                      </a:r>
                      <a:r>
                        <a:rPr lang="en-GB" sz="1600" kern="1200" dirty="0" smtClean="0">
                          <a:solidFill>
                            <a:schemeClr val="bg1"/>
                          </a:solidFill>
                          <a:latin typeface="+mn-lt"/>
                          <a:ea typeface="+mn-ea"/>
                          <a:cs typeface="+mn-cs"/>
                        </a:rPr>
                        <a:t>7E-04 	</a:t>
                      </a:r>
                    </a:p>
                    <a:p>
                      <a:endParaRPr lang="en-GB" sz="1600" dirty="0">
                        <a:solidFill>
                          <a:schemeClr val="bg1"/>
                        </a:solidFill>
                      </a:endParaRPr>
                    </a:p>
                  </a:txBody>
                  <a:tcPr>
                    <a:solidFill>
                      <a:schemeClr val="bg1"/>
                    </a:solidFill>
                  </a:tcPr>
                </a:tc>
                <a:tc>
                  <a:txBody>
                    <a:bodyPr/>
                    <a:lstStyle/>
                    <a:p>
                      <a:r>
                        <a:rPr lang="en-GB" sz="1600" dirty="0" smtClean="0">
                          <a:solidFill>
                            <a:schemeClr val="bg1"/>
                          </a:solidFill>
                        </a:rPr>
                        <a:t>26.50</a:t>
                      </a:r>
                    </a:p>
                    <a:p>
                      <a:endParaRPr lang="en-GB" sz="1600" dirty="0">
                        <a:solidFill>
                          <a:schemeClr val="bg1"/>
                        </a:solidFill>
                      </a:endParaRPr>
                    </a:p>
                  </a:txBody>
                  <a:tcPr>
                    <a:solidFill>
                      <a:schemeClr val="bg1"/>
                    </a:solidFill>
                  </a:tcPr>
                </a:tc>
                <a:tc>
                  <a:txBody>
                    <a:bodyPr/>
                    <a:lstStyle/>
                    <a:p>
                      <a:r>
                        <a:rPr lang="en-GB" sz="1600" dirty="0" smtClean="0">
                          <a:solidFill>
                            <a:schemeClr val="bg1"/>
                          </a:solidFill>
                        </a:rPr>
                        <a:t>16.65</a:t>
                      </a:r>
                      <a:endParaRPr lang="en-GB" sz="1600" dirty="0">
                        <a:solidFill>
                          <a:schemeClr val="bg1"/>
                        </a:solidFill>
                      </a:endParaRPr>
                    </a:p>
                  </a:txBody>
                  <a:tcPr>
                    <a:solidFill>
                      <a:schemeClr val="bg1"/>
                    </a:solidFill>
                  </a:tcPr>
                </a:tc>
                <a:tc>
                  <a:txBody>
                    <a:bodyPr/>
                    <a:lstStyle/>
                    <a:p>
                      <a:r>
                        <a:rPr lang="en-GB" sz="1600" dirty="0" smtClean="0">
                          <a:solidFill>
                            <a:schemeClr val="bg1"/>
                          </a:solidFill>
                        </a:rPr>
                        <a:t>22.45</a:t>
                      </a:r>
                    </a:p>
                    <a:p>
                      <a:endParaRPr lang="en-GB" sz="1600" dirty="0">
                        <a:solidFill>
                          <a:schemeClr val="bg1"/>
                        </a:solidFill>
                      </a:endParaRPr>
                    </a:p>
                  </a:txBody>
                  <a:tcPr>
                    <a:solidFill>
                      <a:schemeClr val="bg1"/>
                    </a:solidFill>
                  </a:tcPr>
                </a:tc>
                <a:tc>
                  <a:txBody>
                    <a:bodyPr/>
                    <a:lstStyle/>
                    <a:p>
                      <a:r>
                        <a:rPr lang="en-GB" sz="1600" dirty="0" smtClean="0">
                          <a:solidFill>
                            <a:schemeClr val="bg1"/>
                          </a:solidFill>
                        </a:rPr>
                        <a:t>58x??x127x76</a:t>
                      </a:r>
                      <a:endParaRPr lang="en-GB" sz="1600" dirty="0">
                        <a:solidFill>
                          <a:schemeClr val="bg1"/>
                        </a:solidFill>
                      </a:endParaRPr>
                    </a:p>
                  </a:txBody>
                  <a:tcPr>
                    <a:solidFill>
                      <a:schemeClr val="bg1"/>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Alxion</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145STK4M</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2.37E-03</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110</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34.5</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48.7</a:t>
                      </a: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56x77.7x145x140x173</a:t>
                      </a:r>
                    </a:p>
                  </a:txBody>
                  <a:tcPr>
                    <a:solidFill>
                      <a:schemeClr val="bg1"/>
                    </a:solidFill>
                  </a:tcPr>
                </a:tc>
              </a:tr>
            </a:tbl>
          </a:graphicData>
        </a:graphic>
      </p:graphicFrame>
    </p:spTree>
    <p:extLst>
      <p:ext uri="{BB962C8B-B14F-4D97-AF65-F5344CB8AC3E}">
        <p14:creationId xmlns:p14="http://schemas.microsoft.com/office/powerpoint/2010/main" val="1607552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946380141"/>
              </p:ext>
            </p:extLst>
          </p:nvPr>
        </p:nvGraphicFramePr>
        <p:xfrm>
          <a:off x="403860" y="826604"/>
          <a:ext cx="10576560" cy="2758440"/>
        </p:xfrm>
        <a:graphic>
          <a:graphicData uri="http://schemas.openxmlformats.org/drawingml/2006/table">
            <a:tbl>
              <a:tblPr firstRow="1" bandRow="1">
                <a:tableStyleId>{5940675A-B579-460E-94D1-54222C63F5DA}</a:tableStyleId>
              </a:tblPr>
              <a:tblGrid>
                <a:gridCol w="2710253"/>
                <a:gridCol w="1399010"/>
                <a:gridCol w="1198990"/>
                <a:gridCol w="1605427"/>
                <a:gridCol w="1171894"/>
                <a:gridCol w="1246497"/>
                <a:gridCol w="1244489"/>
              </a:tblGrid>
              <a:tr h="289984">
                <a:tc>
                  <a:txBody>
                    <a:bodyPr/>
                    <a:lstStyle/>
                    <a:p>
                      <a:r>
                        <a:rPr lang="en-GB" sz="2000" b="1" dirty="0" smtClean="0"/>
                        <a:t>Supplier </a:t>
                      </a:r>
                      <a:r>
                        <a:rPr lang="en-GB" sz="2000" b="1" baseline="0" dirty="0" smtClean="0"/>
                        <a:t>– </a:t>
                      </a:r>
                      <a:r>
                        <a:rPr lang="en-GB" sz="2000" b="1" dirty="0" smtClean="0"/>
                        <a:t>Model</a:t>
                      </a:r>
                      <a:endParaRPr lang="en-GB" sz="2000" b="1" dirty="0"/>
                    </a:p>
                  </a:txBody>
                  <a:tcPr/>
                </a:tc>
                <a:tc>
                  <a:txBody>
                    <a:bodyPr/>
                    <a:lstStyle/>
                    <a:p>
                      <a:r>
                        <a:rPr lang="en-GB" sz="2000" b="1" dirty="0" smtClean="0"/>
                        <a:t>Price for prototype, EUR</a:t>
                      </a:r>
                      <a:endParaRPr lang="en-GB" sz="2000" b="1" dirty="0"/>
                    </a:p>
                  </a:txBody>
                  <a:tcPr/>
                </a:tc>
                <a:tc>
                  <a:txBody>
                    <a:bodyPr/>
                    <a:lstStyle/>
                    <a:p>
                      <a:r>
                        <a:rPr lang="en-GB" sz="2000" b="1" dirty="0" smtClean="0"/>
                        <a:t>Price for series, EUR</a:t>
                      </a:r>
                      <a:endParaRPr lang="en-GB" sz="2000" b="1" dirty="0"/>
                    </a:p>
                  </a:txBody>
                  <a:tcPr/>
                </a:tc>
                <a:tc>
                  <a:txBody>
                    <a:bodyPr/>
                    <a:lstStyle/>
                    <a:p>
                      <a:r>
                        <a:rPr lang="en-GB" sz="2000" b="1" dirty="0" smtClean="0"/>
                        <a:t>Additional</a:t>
                      </a:r>
                      <a:r>
                        <a:rPr lang="en-GB" sz="2000" b="1" baseline="0" dirty="0" smtClean="0"/>
                        <a:t> cost</a:t>
                      </a:r>
                      <a:endParaRPr lang="en-GB" sz="2000" b="1" dirty="0"/>
                    </a:p>
                  </a:txBody>
                  <a:tcPr/>
                </a:tc>
                <a:tc>
                  <a:txBody>
                    <a:bodyPr/>
                    <a:lstStyle/>
                    <a:p>
                      <a:r>
                        <a:rPr lang="en-GB" sz="2000" b="1" dirty="0" smtClean="0"/>
                        <a:t>Delivery time, weeks</a:t>
                      </a:r>
                      <a:endParaRPr lang="en-GB" sz="2000" b="1" dirty="0"/>
                    </a:p>
                  </a:txBody>
                  <a:tcPr/>
                </a:tc>
                <a:tc>
                  <a:txBody>
                    <a:bodyPr/>
                    <a:lstStyle/>
                    <a:p>
                      <a:r>
                        <a:rPr lang="en-GB" sz="2000" b="1" dirty="0" smtClean="0"/>
                        <a:t>Total, prototype</a:t>
                      </a:r>
                    </a:p>
                    <a:p>
                      <a:r>
                        <a:rPr lang="en-GB" sz="2000" b="1" dirty="0" smtClean="0"/>
                        <a:t>x1</a:t>
                      </a:r>
                      <a:endParaRPr lang="en-GB" sz="2000" b="1" dirty="0"/>
                    </a:p>
                  </a:txBody>
                  <a:tcPr/>
                </a:tc>
                <a:tc>
                  <a:txBody>
                    <a:bodyPr/>
                    <a:lstStyle/>
                    <a:p>
                      <a:r>
                        <a:rPr lang="en-GB" sz="2000" b="1" dirty="0" smtClean="0"/>
                        <a:t>Total, prototype</a:t>
                      </a:r>
                    </a:p>
                    <a:p>
                      <a:r>
                        <a:rPr lang="en-GB" sz="2000" b="1" dirty="0" smtClean="0"/>
                        <a:t>x2</a:t>
                      </a:r>
                    </a:p>
                  </a:txBody>
                  <a:tcPr/>
                </a:tc>
              </a:tr>
              <a:tr h="370840">
                <a:tc>
                  <a:txBody>
                    <a:bodyPr/>
                    <a:lstStyle/>
                    <a:p>
                      <a:r>
                        <a:rPr lang="en-GB" dirty="0" smtClean="0">
                          <a:solidFill>
                            <a:srgbClr val="FF0000"/>
                          </a:solidFill>
                        </a:rPr>
                        <a:t>Parker - </a:t>
                      </a:r>
                      <a:r>
                        <a:rPr lang="en-GB" sz="1800" b="1" kern="1200" dirty="0" smtClean="0">
                          <a:solidFill>
                            <a:srgbClr val="FF0000"/>
                          </a:solidFill>
                          <a:effectLst/>
                          <a:latin typeface="+mn-lt"/>
                          <a:ea typeface="+mn-ea"/>
                          <a:cs typeface="+mn-cs"/>
                        </a:rPr>
                        <a:t>NKD620EKxR1000</a:t>
                      </a:r>
                      <a:endParaRPr lang="en-GB" sz="1800" kern="1200" dirty="0">
                        <a:solidFill>
                          <a:srgbClr val="FF0000"/>
                        </a:solidFill>
                        <a:effectLst/>
                        <a:latin typeface="+mn-lt"/>
                        <a:ea typeface="+mn-ea"/>
                        <a:cs typeface="+mn-cs"/>
                      </a:endParaRPr>
                    </a:p>
                  </a:txBody>
                  <a:tcPr/>
                </a:tc>
                <a:tc>
                  <a:txBody>
                    <a:bodyPr/>
                    <a:lstStyle/>
                    <a:p>
                      <a:r>
                        <a:rPr lang="en-GB" dirty="0" smtClean="0">
                          <a:solidFill>
                            <a:srgbClr val="FF0000"/>
                          </a:solidFill>
                        </a:rPr>
                        <a:t>3154</a:t>
                      </a:r>
                      <a:endParaRPr lang="en-GB" dirty="0">
                        <a:solidFill>
                          <a:srgbClr val="FF0000"/>
                        </a:solidFill>
                      </a:endParaRPr>
                    </a:p>
                  </a:txBody>
                  <a:tcPr/>
                </a:tc>
                <a:tc>
                  <a:txBody>
                    <a:bodyPr/>
                    <a:lstStyle/>
                    <a:p>
                      <a:endParaRPr lang="en-GB" dirty="0">
                        <a:solidFill>
                          <a:srgbClr val="FF0000"/>
                        </a:solidFill>
                      </a:endParaRPr>
                    </a:p>
                  </a:txBody>
                  <a:tcPr/>
                </a:tc>
                <a:tc>
                  <a:txBody>
                    <a:bodyPr/>
                    <a:lstStyle/>
                    <a:p>
                      <a:r>
                        <a:rPr lang="en-GB" dirty="0" smtClean="0">
                          <a:solidFill>
                            <a:srgbClr val="FF0000"/>
                          </a:solidFill>
                        </a:rPr>
                        <a:t>-</a:t>
                      </a:r>
                      <a:endParaRPr lang="en-GB" dirty="0">
                        <a:solidFill>
                          <a:srgbClr val="FF0000"/>
                        </a:solidFill>
                      </a:endParaRPr>
                    </a:p>
                  </a:txBody>
                  <a:tcPr/>
                </a:tc>
                <a:tc>
                  <a:txBody>
                    <a:bodyPr/>
                    <a:lstStyle/>
                    <a:p>
                      <a:r>
                        <a:rPr lang="en-GB" dirty="0" smtClean="0">
                          <a:solidFill>
                            <a:srgbClr val="FF0000"/>
                          </a:solidFill>
                        </a:rPr>
                        <a:t>10</a:t>
                      </a:r>
                      <a:endParaRPr lang="en-GB" dirty="0">
                        <a:solidFill>
                          <a:srgbClr val="FF0000"/>
                        </a:solidFill>
                      </a:endParaRPr>
                    </a:p>
                  </a:txBody>
                  <a:tcPr/>
                </a:tc>
                <a:tc>
                  <a:txBody>
                    <a:bodyPr/>
                    <a:lstStyle/>
                    <a:p>
                      <a:r>
                        <a:rPr lang="en-GB" dirty="0" smtClean="0">
                          <a:solidFill>
                            <a:srgbClr val="FF0000"/>
                          </a:solidFill>
                        </a:rPr>
                        <a:t>3154</a:t>
                      </a:r>
                      <a:endParaRPr lang="en-GB" dirty="0">
                        <a:solidFill>
                          <a:srgbClr val="FF0000"/>
                        </a:solidFill>
                      </a:endParaRPr>
                    </a:p>
                  </a:txBody>
                  <a:tcPr/>
                </a:tc>
                <a:tc>
                  <a:txBody>
                    <a:bodyPr/>
                    <a:lstStyle/>
                    <a:p>
                      <a:r>
                        <a:rPr lang="en-GB" dirty="0" smtClean="0">
                          <a:solidFill>
                            <a:srgbClr val="FF0000"/>
                          </a:solidFill>
                        </a:rPr>
                        <a:t>6308</a:t>
                      </a:r>
                      <a:endParaRPr lang="en-GB" dirty="0">
                        <a:solidFill>
                          <a:srgbClr val="FF0000"/>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Kollmorgen - </a:t>
                      </a:r>
                      <a:r>
                        <a:rPr lang="en-GB" sz="1800" dirty="0" smtClean="0"/>
                        <a:t>KBM-35X02</a:t>
                      </a:r>
                    </a:p>
                    <a:p>
                      <a:endParaRPr lang="en-GB" dirty="0"/>
                    </a:p>
                  </a:txBody>
                  <a:tcPr/>
                </a:tc>
                <a:tc>
                  <a:txBody>
                    <a:bodyPr/>
                    <a:lstStyle/>
                    <a:p>
                      <a:r>
                        <a:rPr lang="en-GB" dirty="0" smtClean="0"/>
                        <a:t>5294</a:t>
                      </a:r>
                      <a:endParaRPr lang="en-GB" dirty="0"/>
                    </a:p>
                  </a:txBody>
                  <a:tcPr/>
                </a:tc>
                <a:tc>
                  <a:txBody>
                    <a:bodyPr/>
                    <a:lstStyle/>
                    <a:p>
                      <a:r>
                        <a:rPr lang="en-GB" baseline="0" dirty="0" smtClean="0"/>
                        <a:t>3566</a:t>
                      </a:r>
                      <a:endParaRPr lang="en-GB" dirty="0"/>
                    </a:p>
                  </a:txBody>
                  <a:tcPr/>
                </a:tc>
                <a:tc>
                  <a:txBody>
                    <a:bodyPr/>
                    <a:lstStyle/>
                    <a:p>
                      <a:r>
                        <a:rPr lang="en-GB" dirty="0" smtClean="0"/>
                        <a:t>3700 (NRE)</a:t>
                      </a:r>
                      <a:endParaRPr lang="en-GB" dirty="0"/>
                    </a:p>
                  </a:txBody>
                  <a:tcPr/>
                </a:tc>
                <a:tc>
                  <a:txBody>
                    <a:bodyPr/>
                    <a:lstStyle/>
                    <a:p>
                      <a:r>
                        <a:rPr lang="en-GB" dirty="0" smtClean="0"/>
                        <a:t>16</a:t>
                      </a:r>
                      <a:endParaRPr lang="en-GB" dirty="0"/>
                    </a:p>
                  </a:txBody>
                  <a:tcPr/>
                </a:tc>
                <a:tc>
                  <a:txBody>
                    <a:bodyPr/>
                    <a:lstStyle/>
                    <a:p>
                      <a:r>
                        <a:rPr lang="en-GB" dirty="0" smtClean="0"/>
                        <a:t>8994</a:t>
                      </a:r>
                      <a:endParaRPr lang="en-GB" dirty="0"/>
                    </a:p>
                  </a:txBody>
                  <a:tcPr/>
                </a:tc>
                <a:tc>
                  <a:txBody>
                    <a:bodyPr/>
                    <a:lstStyle/>
                    <a:p>
                      <a:r>
                        <a:rPr lang="en-GB" dirty="0" smtClean="0"/>
                        <a:t>14288</a:t>
                      </a:r>
                      <a:endParaRPr lang="en-GB"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Alxion - </a:t>
                      </a:r>
                      <a:r>
                        <a:rPr lang="en-GB" sz="1800" dirty="0" smtClean="0"/>
                        <a:t>145STK2M</a:t>
                      </a:r>
                    </a:p>
                  </a:txBody>
                  <a:tcPr/>
                </a:tc>
                <a:tc>
                  <a:txBody>
                    <a:bodyPr/>
                    <a:lstStyle/>
                    <a:p>
                      <a:r>
                        <a:rPr lang="en-GB" dirty="0" smtClean="0"/>
                        <a:t>5250</a:t>
                      </a:r>
                      <a:endParaRPr lang="en-GB" dirty="0"/>
                    </a:p>
                  </a:txBody>
                  <a:tcPr/>
                </a:tc>
                <a:tc>
                  <a:txBody>
                    <a:bodyPr/>
                    <a:lstStyle/>
                    <a:p>
                      <a:r>
                        <a:rPr lang="en-GB" dirty="0" smtClean="0"/>
                        <a:t>1860</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2700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14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7950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13200</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Alxion - </a:t>
                      </a:r>
                      <a:r>
                        <a:rPr lang="en-GB" sz="1800" dirty="0" smtClean="0"/>
                        <a:t>145STK4M</a:t>
                      </a:r>
                    </a:p>
                  </a:txBody>
                  <a:tcPr/>
                </a:tc>
                <a:tc>
                  <a:txBody>
                    <a:bodyPr/>
                    <a:lstStyle/>
                    <a:p>
                      <a:r>
                        <a:rPr lang="en-GB" dirty="0" smtClean="0"/>
                        <a:t>5710</a:t>
                      </a:r>
                      <a:endParaRPr lang="en-GB" dirty="0"/>
                    </a:p>
                  </a:txBody>
                  <a:tcPr/>
                </a:tc>
                <a:tc>
                  <a:txBody>
                    <a:bodyPr/>
                    <a:lstStyle/>
                    <a:p>
                      <a:r>
                        <a:rPr lang="en-GB" dirty="0" smtClean="0"/>
                        <a:t>2280</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2900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14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8610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14320</a:t>
                      </a:r>
                    </a:p>
                  </a:txBody>
                  <a:tcPr/>
                </a:tc>
              </a:tr>
            </a:tbl>
          </a:graphicData>
        </a:graphic>
      </p:graphicFrame>
      <p:sp>
        <p:nvSpPr>
          <p:cNvPr id="3" name="Rectangle 2"/>
          <p:cNvSpPr/>
          <p:nvPr/>
        </p:nvSpPr>
        <p:spPr>
          <a:xfrm>
            <a:off x="2966766" y="-212725"/>
            <a:ext cx="5831853" cy="833433"/>
          </a:xfrm>
          <a:prstGeom prst="rect">
            <a:avLst/>
          </a:prstGeom>
        </p:spPr>
        <p:txBody>
          <a:bodyPr wrap="none">
            <a:spAutoFit/>
          </a:bodyPr>
          <a:lstStyle/>
          <a:p>
            <a:pPr>
              <a:lnSpc>
                <a:spcPct val="200000"/>
              </a:lnSpc>
            </a:pPr>
            <a:r>
              <a:rPr lang="en-GB" sz="2800" b="1" dirty="0"/>
              <a:t>Potential suppliers and </a:t>
            </a:r>
            <a:r>
              <a:rPr lang="en-GB" sz="2800" b="1" dirty="0" smtClean="0"/>
              <a:t>models. Prices</a:t>
            </a:r>
            <a:endParaRPr lang="en-GB" sz="2800" b="1" dirty="0"/>
          </a:p>
        </p:txBody>
      </p:sp>
      <p:pic>
        <p:nvPicPr>
          <p:cNvPr id="4" name="Image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2236" y="4072324"/>
            <a:ext cx="2592662" cy="2118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763513" y="6006018"/>
            <a:ext cx="1578124" cy="369332"/>
          </a:xfrm>
          <a:prstGeom prst="rect">
            <a:avLst/>
          </a:prstGeom>
        </p:spPr>
        <p:txBody>
          <a:bodyPr wrap="none">
            <a:spAutoFit/>
          </a:bodyPr>
          <a:lstStyle/>
          <a:p>
            <a:r>
              <a:rPr lang="en-GB" dirty="0"/>
              <a:t>Parker - NK620</a:t>
            </a:r>
          </a:p>
        </p:txBody>
      </p:sp>
      <p:pic>
        <p:nvPicPr>
          <p:cNvPr id="6" name="Picture 5"/>
          <p:cNvPicPr>
            <a:picLocks noChangeAspect="1"/>
          </p:cNvPicPr>
          <p:nvPr/>
        </p:nvPicPr>
        <p:blipFill>
          <a:blip r:embed="rId3"/>
          <a:stretch>
            <a:fillRect/>
          </a:stretch>
        </p:blipFill>
        <p:spPr>
          <a:xfrm>
            <a:off x="3679236" y="4066767"/>
            <a:ext cx="1327335" cy="2123917"/>
          </a:xfrm>
          <a:prstGeom prst="rect">
            <a:avLst/>
          </a:prstGeom>
        </p:spPr>
      </p:pic>
      <p:sp>
        <p:nvSpPr>
          <p:cNvPr id="7" name="Rectangle 6"/>
          <p:cNvSpPr/>
          <p:nvPr/>
        </p:nvSpPr>
        <p:spPr>
          <a:xfrm rot="16200000">
            <a:off x="4319153" y="4802782"/>
            <a:ext cx="2021167" cy="646331"/>
          </a:xfrm>
          <a:prstGeom prst="rect">
            <a:avLst/>
          </a:prstGeom>
        </p:spPr>
        <p:txBody>
          <a:bodyPr wrap="square">
            <a:spAutoFit/>
          </a:bodyPr>
          <a:lstStyle/>
          <a:p>
            <a:pPr algn="ctr"/>
            <a:r>
              <a:rPr lang="en-GB" dirty="0" smtClean="0"/>
              <a:t>Rotor banding (done by Alxion)</a:t>
            </a:r>
            <a:endParaRPr lang="en-GB" dirty="0"/>
          </a:p>
        </p:txBody>
      </p:sp>
      <p:sp>
        <p:nvSpPr>
          <p:cNvPr id="8" name="TextBox 7"/>
          <p:cNvSpPr txBox="1"/>
          <p:nvPr/>
        </p:nvSpPr>
        <p:spPr>
          <a:xfrm>
            <a:off x="6517186" y="6457384"/>
            <a:ext cx="5589055" cy="276999"/>
          </a:xfrm>
          <a:prstGeom prst="rect">
            <a:avLst/>
          </a:prstGeom>
          <a:noFill/>
        </p:spPr>
        <p:txBody>
          <a:bodyPr wrap="square" rtlCol="0">
            <a:spAutoFit/>
          </a:bodyPr>
          <a:lstStyle/>
          <a:p>
            <a:r>
              <a:rPr lang="en-GB" sz="1200" i="1" dirty="0" smtClean="0"/>
              <a:t>* - ALXION </a:t>
            </a:r>
            <a:r>
              <a:rPr lang="en-GB" sz="1200" i="1" dirty="0"/>
              <a:t>will be closed for vacation from August 3rd until August 21st  included </a:t>
            </a:r>
          </a:p>
        </p:txBody>
      </p:sp>
      <p:sp>
        <p:nvSpPr>
          <p:cNvPr id="10" name="TextBox 9"/>
          <p:cNvSpPr txBox="1"/>
          <p:nvPr/>
        </p:nvSpPr>
        <p:spPr>
          <a:xfrm>
            <a:off x="10975060" y="1767840"/>
            <a:ext cx="1285520" cy="461665"/>
          </a:xfrm>
          <a:prstGeom prst="rect">
            <a:avLst/>
          </a:prstGeom>
          <a:noFill/>
        </p:spPr>
        <p:txBody>
          <a:bodyPr wrap="square" rtlCol="0">
            <a:spAutoFit/>
          </a:bodyPr>
          <a:lstStyle/>
          <a:p>
            <a:r>
              <a:rPr lang="en-GB" sz="1200" b="1" i="1" dirty="0" smtClean="0">
                <a:solidFill>
                  <a:srgbClr val="FF0000"/>
                </a:solidFill>
              </a:rPr>
              <a:t>See next slide for details</a:t>
            </a:r>
            <a:endParaRPr lang="en-GB" sz="1200" b="1" i="1" dirty="0">
              <a:solidFill>
                <a:srgbClr val="FF0000"/>
              </a:solidFill>
            </a:endParaRPr>
          </a:p>
        </p:txBody>
      </p:sp>
      <p:graphicFrame>
        <p:nvGraphicFramePr>
          <p:cNvPr id="11" name="Table 10"/>
          <p:cNvGraphicFramePr>
            <a:graphicFrameLocks noGrp="1"/>
          </p:cNvGraphicFramePr>
          <p:nvPr>
            <p:extLst>
              <p:ext uri="{D42A27DB-BD31-4B8C-83A1-F6EECF244321}">
                <p14:modId xmlns:p14="http://schemas.microsoft.com/office/powerpoint/2010/main" val="4194035200"/>
              </p:ext>
            </p:extLst>
          </p:nvPr>
        </p:nvGraphicFramePr>
        <p:xfrm>
          <a:off x="6080760" y="4066767"/>
          <a:ext cx="5551129" cy="1965960"/>
        </p:xfrm>
        <a:graphic>
          <a:graphicData uri="http://schemas.openxmlformats.org/drawingml/2006/table">
            <a:tbl>
              <a:tblPr firstRow="1" bandRow="1">
                <a:tableStyleId>{5940675A-B579-460E-94D1-54222C63F5DA}</a:tableStyleId>
              </a:tblPr>
              <a:tblGrid>
                <a:gridCol w="2459612"/>
                <a:gridCol w="1530795"/>
                <a:gridCol w="1560722"/>
              </a:tblGrid>
              <a:tr h="289984">
                <a:tc>
                  <a:txBody>
                    <a:bodyPr/>
                    <a:lstStyle/>
                    <a:p>
                      <a:r>
                        <a:rPr lang="en-GB" sz="1600" b="1" dirty="0" smtClean="0"/>
                        <a:t>Supplier </a:t>
                      </a:r>
                      <a:r>
                        <a:rPr lang="en-GB" sz="1600" b="1" baseline="0" dirty="0" smtClean="0"/>
                        <a:t>– </a:t>
                      </a:r>
                      <a:r>
                        <a:rPr lang="en-GB" sz="1600" b="1" dirty="0" smtClean="0"/>
                        <a:t>Model</a:t>
                      </a:r>
                      <a:endParaRPr lang="en-GB" sz="1600" b="1" dirty="0"/>
                    </a:p>
                  </a:txBody>
                  <a:tcPr/>
                </a:tc>
                <a:tc>
                  <a:txBody>
                    <a:bodyPr/>
                    <a:lstStyle/>
                    <a:p>
                      <a:r>
                        <a:rPr lang="en-GB" sz="1600" b="1" dirty="0" smtClean="0"/>
                        <a:t>Price for 1, EUR</a:t>
                      </a:r>
                      <a:endParaRPr lang="en-GB" sz="16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dirty="0" smtClean="0"/>
                        <a:t>Price for 2, EUR</a:t>
                      </a:r>
                    </a:p>
                  </a:txBody>
                  <a:tcPr/>
                </a:tc>
              </a:tr>
              <a:tr h="370840">
                <a:tc>
                  <a:txBody>
                    <a:bodyPr/>
                    <a:lstStyle/>
                    <a:p>
                      <a:r>
                        <a:rPr lang="en-GB" sz="1400" dirty="0" smtClean="0">
                          <a:solidFill>
                            <a:srgbClr val="FF0000"/>
                          </a:solidFill>
                        </a:rPr>
                        <a:t>Parker - </a:t>
                      </a:r>
                      <a:r>
                        <a:rPr lang="en-GB" sz="1400" b="1" kern="1200" dirty="0" smtClean="0">
                          <a:solidFill>
                            <a:srgbClr val="FF0000"/>
                          </a:solidFill>
                          <a:effectLst/>
                          <a:latin typeface="+mn-lt"/>
                          <a:ea typeface="+mn-ea"/>
                          <a:cs typeface="+mn-cs"/>
                        </a:rPr>
                        <a:t>NKD620EKxR1000</a:t>
                      </a:r>
                      <a:endParaRPr lang="en-GB" sz="1400" kern="1200" dirty="0">
                        <a:solidFill>
                          <a:srgbClr val="FF0000"/>
                        </a:solidFill>
                        <a:effectLst/>
                        <a:latin typeface="+mn-lt"/>
                        <a:ea typeface="+mn-ea"/>
                        <a:cs typeface="+mn-cs"/>
                      </a:endParaRPr>
                    </a:p>
                  </a:txBody>
                  <a:tcPr/>
                </a:tc>
                <a:tc>
                  <a:txBody>
                    <a:bodyPr/>
                    <a:lstStyle/>
                    <a:p>
                      <a:r>
                        <a:rPr lang="en-GB" sz="1400" dirty="0" smtClean="0">
                          <a:solidFill>
                            <a:srgbClr val="FF0000"/>
                          </a:solidFill>
                        </a:rPr>
                        <a:t>---</a:t>
                      </a:r>
                      <a:endParaRPr lang="en-GB" sz="1400" dirty="0">
                        <a:solidFill>
                          <a:srgbClr val="FF0000"/>
                        </a:solidFill>
                      </a:endParaRPr>
                    </a:p>
                  </a:txBody>
                  <a:tcPr/>
                </a:tc>
                <a:tc>
                  <a:txBody>
                    <a:bodyPr/>
                    <a:lstStyle/>
                    <a:p>
                      <a:r>
                        <a:rPr lang="en-GB" sz="1400" dirty="0" smtClean="0">
                          <a:solidFill>
                            <a:srgbClr val="FF0000"/>
                          </a:solidFill>
                        </a:rPr>
                        <a:t>---</a:t>
                      </a:r>
                      <a:endParaRPr lang="en-GB" sz="1400" dirty="0">
                        <a:solidFill>
                          <a:srgbClr val="FF0000"/>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Kollmorgen - KBM-35X02</a:t>
                      </a:r>
                    </a:p>
                    <a:p>
                      <a:endParaRPr lang="en-GB" sz="1400" dirty="0"/>
                    </a:p>
                  </a:txBody>
                  <a:tcPr/>
                </a:tc>
                <a:tc>
                  <a:txBody>
                    <a:bodyPr/>
                    <a:lstStyle/>
                    <a:p>
                      <a:r>
                        <a:rPr lang="en-GB" sz="1400" dirty="0" smtClean="0"/>
                        <a:t>1078</a:t>
                      </a:r>
                      <a:endParaRPr lang="en-GB" sz="1400" dirty="0"/>
                    </a:p>
                  </a:txBody>
                  <a:tcPr/>
                </a:tc>
                <a:tc>
                  <a:txBody>
                    <a:bodyPr/>
                    <a:lstStyle/>
                    <a:p>
                      <a:r>
                        <a:rPr lang="en-GB" sz="1400" dirty="0" smtClean="0"/>
                        <a:t>2157</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Alxion - 145STK2M</a:t>
                      </a:r>
                    </a:p>
                  </a:txBody>
                  <a:tcPr/>
                </a:tc>
                <a:tc>
                  <a:txBody>
                    <a:bodyPr/>
                    <a:lstStyle/>
                    <a:p>
                      <a:r>
                        <a:rPr lang="en-GB" sz="1400" dirty="0" smtClean="0"/>
                        <a:t>2710</a:t>
                      </a:r>
                      <a:endParaRPr lang="en-GB" sz="1400" dirty="0"/>
                    </a:p>
                  </a:txBody>
                  <a:tcPr/>
                </a:tc>
                <a:tc>
                  <a:txBody>
                    <a:bodyPr/>
                    <a:lstStyle/>
                    <a:p>
                      <a:r>
                        <a:rPr lang="en-GB" sz="1400" dirty="0" smtClean="0"/>
                        <a:t>4060</a:t>
                      </a:r>
                      <a:endParaRPr lang="en-GB"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Alxion - 145STK4M</a:t>
                      </a:r>
                    </a:p>
                  </a:txBody>
                  <a:tcPr/>
                </a:tc>
                <a:tc>
                  <a:txBody>
                    <a:bodyPr/>
                    <a:lstStyle/>
                    <a:p>
                      <a:r>
                        <a:rPr lang="en-GB" sz="1400" dirty="0" smtClean="0"/>
                        <a:t>3150</a:t>
                      </a:r>
                      <a:endParaRPr lang="en-GB" sz="1400" dirty="0"/>
                    </a:p>
                  </a:txBody>
                  <a:tcPr/>
                </a:tc>
                <a:tc>
                  <a:txBody>
                    <a:bodyPr/>
                    <a:lstStyle/>
                    <a:p>
                      <a:r>
                        <a:rPr lang="en-GB" sz="1400" dirty="0" smtClean="0"/>
                        <a:t>4880</a:t>
                      </a:r>
                      <a:endParaRPr lang="en-GB" sz="1400" dirty="0"/>
                    </a:p>
                  </a:txBody>
                  <a:tcPr/>
                </a:tc>
              </a:tr>
            </a:tbl>
          </a:graphicData>
        </a:graphic>
      </p:graphicFrame>
      <p:sp>
        <p:nvSpPr>
          <p:cNvPr id="12" name="TextBox 11"/>
          <p:cNvSpPr txBox="1"/>
          <p:nvPr/>
        </p:nvSpPr>
        <p:spPr>
          <a:xfrm>
            <a:off x="6517186" y="6052184"/>
            <a:ext cx="5810250" cy="276999"/>
          </a:xfrm>
          <a:prstGeom prst="rect">
            <a:avLst/>
          </a:prstGeom>
          <a:noFill/>
        </p:spPr>
        <p:txBody>
          <a:bodyPr wrap="square" rtlCol="0">
            <a:spAutoFit/>
          </a:bodyPr>
          <a:lstStyle/>
          <a:p>
            <a:r>
              <a:rPr lang="en-GB" sz="1200" i="1" dirty="0" smtClean="0"/>
              <a:t>Delivery time for standard models: Alxion – by 30.10; Kollmorgen – app. 7 weeks.</a:t>
            </a:r>
            <a:endParaRPr lang="en-GB" sz="1200" i="1" dirty="0"/>
          </a:p>
        </p:txBody>
      </p:sp>
    </p:spTree>
    <p:extLst>
      <p:ext uri="{BB962C8B-B14F-4D97-AF65-F5344CB8AC3E}">
        <p14:creationId xmlns:p14="http://schemas.microsoft.com/office/powerpoint/2010/main" val="331355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63374" y="-195580"/>
            <a:ext cx="3558218" cy="833433"/>
          </a:xfrm>
          <a:prstGeom prst="rect">
            <a:avLst/>
          </a:prstGeom>
        </p:spPr>
        <p:txBody>
          <a:bodyPr wrap="none">
            <a:spAutoFit/>
          </a:bodyPr>
          <a:lstStyle/>
          <a:p>
            <a:pPr>
              <a:lnSpc>
                <a:spcPct val="200000"/>
              </a:lnSpc>
            </a:pPr>
            <a:r>
              <a:rPr lang="en-GB" sz="2800" b="1" dirty="0" smtClean="0"/>
              <a:t>Quotation from Parker</a:t>
            </a:r>
            <a:endParaRPr lang="en-GB" sz="2800" b="1" dirty="0"/>
          </a:p>
        </p:txBody>
      </p:sp>
      <p:pic>
        <p:nvPicPr>
          <p:cNvPr id="4" name="Image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66744" y="807958"/>
            <a:ext cx="3608918" cy="2948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8840713" y="3571994"/>
            <a:ext cx="1578124" cy="369332"/>
          </a:xfrm>
          <a:prstGeom prst="rect">
            <a:avLst/>
          </a:prstGeom>
        </p:spPr>
        <p:txBody>
          <a:bodyPr wrap="none">
            <a:spAutoFit/>
          </a:bodyPr>
          <a:lstStyle/>
          <a:p>
            <a:r>
              <a:rPr lang="en-GB" dirty="0"/>
              <a:t>Parker - NK620</a:t>
            </a:r>
          </a:p>
        </p:txBody>
      </p:sp>
      <p:sp>
        <p:nvSpPr>
          <p:cNvPr id="9" name="TextBox 8"/>
          <p:cNvSpPr txBox="1"/>
          <p:nvPr/>
        </p:nvSpPr>
        <p:spPr>
          <a:xfrm>
            <a:off x="403860" y="1171337"/>
            <a:ext cx="6819900" cy="2585323"/>
          </a:xfrm>
          <a:prstGeom prst="rect">
            <a:avLst/>
          </a:prstGeom>
          <a:noFill/>
        </p:spPr>
        <p:txBody>
          <a:bodyPr wrap="square" rtlCol="0">
            <a:spAutoFit/>
          </a:bodyPr>
          <a:lstStyle/>
          <a:p>
            <a:pPr marL="285750" indent="-285750">
              <a:buFontTx/>
              <a:buChar char="-"/>
            </a:pPr>
            <a:r>
              <a:rPr lang="en-GB" dirty="0" smtClean="0"/>
              <a:t>Still no official offer received</a:t>
            </a:r>
          </a:p>
          <a:p>
            <a:pPr marL="285750" indent="-285750">
              <a:lnSpc>
                <a:spcPct val="200000"/>
              </a:lnSpc>
              <a:buFontTx/>
              <a:buChar char="-"/>
            </a:pPr>
            <a:r>
              <a:rPr lang="en-GB" dirty="0" smtClean="0"/>
              <a:t>Torque margin for the proposed model is minimal (4%), the model with higher torque was requested in June</a:t>
            </a:r>
          </a:p>
          <a:p>
            <a:pPr marL="285750" indent="-285750">
              <a:lnSpc>
                <a:spcPct val="200000"/>
              </a:lnSpc>
              <a:buFontTx/>
              <a:buChar char="-"/>
            </a:pPr>
            <a:r>
              <a:rPr lang="en-GB" dirty="0" smtClean="0"/>
              <a:t>Offer sent for the model </a:t>
            </a:r>
            <a:r>
              <a:rPr lang="en-GB" b="1" dirty="0" smtClean="0"/>
              <a:t>NKD620EKxR1000 (R1000?)</a:t>
            </a:r>
          </a:p>
          <a:p>
            <a:pPr marL="285750" indent="-285750">
              <a:lnSpc>
                <a:spcPct val="200000"/>
              </a:lnSpc>
              <a:buFontTx/>
              <a:buChar char="-"/>
            </a:pPr>
            <a:r>
              <a:rPr lang="en-GB" dirty="0" smtClean="0"/>
              <a:t>Waiting for reply from engineering department of Parker</a:t>
            </a:r>
          </a:p>
        </p:txBody>
      </p:sp>
    </p:spTree>
    <p:extLst>
      <p:ext uri="{BB962C8B-B14F-4D97-AF65-F5344CB8AC3E}">
        <p14:creationId xmlns:p14="http://schemas.microsoft.com/office/powerpoint/2010/main" val="32899913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5621" y="809684"/>
            <a:ext cx="7735644" cy="3785652"/>
          </a:xfrm>
          <a:prstGeom prst="rect">
            <a:avLst/>
          </a:prstGeom>
          <a:noFill/>
        </p:spPr>
        <p:txBody>
          <a:bodyPr wrap="none" rtlCol="0">
            <a:spAutoFit/>
          </a:bodyPr>
          <a:lstStyle/>
          <a:p>
            <a:pPr marL="342900" indent="-342900">
              <a:lnSpc>
                <a:spcPct val="200000"/>
              </a:lnSpc>
              <a:buFont typeface="Wingdings" panose="05000000000000000000" pitchFamily="2" charset="2"/>
              <a:buChar char="§"/>
            </a:pPr>
            <a:r>
              <a:rPr lang="en-GB" sz="2400" b="1" dirty="0" smtClean="0"/>
              <a:t>Outcome of the Impedance meeting 2-Nov-2015</a:t>
            </a:r>
          </a:p>
          <a:p>
            <a:pPr marL="342900" indent="-342900">
              <a:lnSpc>
                <a:spcPct val="200000"/>
              </a:lnSpc>
              <a:buFont typeface="Wingdings" panose="05000000000000000000" pitchFamily="2" charset="2"/>
              <a:buChar char="§"/>
            </a:pPr>
            <a:r>
              <a:rPr lang="en-GB" sz="2400" b="1" dirty="0"/>
              <a:t>Outcome of the </a:t>
            </a:r>
            <a:r>
              <a:rPr lang="en-GB" sz="2400" b="1" dirty="0" smtClean="0"/>
              <a:t>meeting with vacuum group 3-Nov-2015</a:t>
            </a:r>
          </a:p>
          <a:p>
            <a:pPr marL="342900" indent="-342900">
              <a:lnSpc>
                <a:spcPct val="200000"/>
              </a:lnSpc>
              <a:buFont typeface="Wingdings" panose="05000000000000000000" pitchFamily="2" charset="2"/>
              <a:buChar char="§"/>
            </a:pPr>
            <a:r>
              <a:rPr lang="en-GB" sz="2400" b="1" dirty="0" smtClean="0"/>
              <a:t>Design News (N. Chritin, MME)</a:t>
            </a:r>
          </a:p>
          <a:p>
            <a:pPr marL="342900" indent="-342900">
              <a:lnSpc>
                <a:spcPct val="200000"/>
              </a:lnSpc>
              <a:buFont typeface="Wingdings" panose="05000000000000000000" pitchFamily="2" charset="2"/>
              <a:buChar char="§"/>
            </a:pPr>
            <a:r>
              <a:rPr lang="en-GB" sz="2400" b="1" dirty="0" smtClean="0"/>
              <a:t>Motors (Status by 5-Nov-2015)</a:t>
            </a:r>
          </a:p>
          <a:p>
            <a:pPr marL="342900" indent="-342900">
              <a:lnSpc>
                <a:spcPct val="200000"/>
              </a:lnSpc>
              <a:buFont typeface="Wingdings" panose="05000000000000000000" pitchFamily="2" charset="2"/>
              <a:buChar char="§"/>
            </a:pPr>
            <a:r>
              <a:rPr lang="en-GB" sz="2400" b="1" dirty="0" smtClean="0"/>
              <a:t>Conclusions and questions</a:t>
            </a:r>
            <a:endParaRPr lang="en-GB" sz="2400" b="1" dirty="0"/>
          </a:p>
        </p:txBody>
      </p:sp>
      <p:sp>
        <p:nvSpPr>
          <p:cNvPr id="3" name="Rectangle 2"/>
          <p:cNvSpPr/>
          <p:nvPr/>
        </p:nvSpPr>
        <p:spPr>
          <a:xfrm>
            <a:off x="4970755" y="224909"/>
            <a:ext cx="1706173" cy="584775"/>
          </a:xfrm>
          <a:prstGeom prst="rect">
            <a:avLst/>
          </a:prstGeom>
        </p:spPr>
        <p:txBody>
          <a:bodyPr wrap="none">
            <a:spAutoFit/>
          </a:bodyPr>
          <a:lstStyle/>
          <a:p>
            <a:r>
              <a:rPr lang="en-GB" sz="3200" b="1" dirty="0" smtClean="0"/>
              <a:t>Contents</a:t>
            </a:r>
          </a:p>
        </p:txBody>
      </p:sp>
    </p:spTree>
    <p:extLst>
      <p:ext uri="{BB962C8B-B14F-4D97-AF65-F5344CB8AC3E}">
        <p14:creationId xmlns:p14="http://schemas.microsoft.com/office/powerpoint/2010/main" val="41541142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00475" y="-170213"/>
            <a:ext cx="4120808" cy="954107"/>
          </a:xfrm>
          <a:prstGeom prst="rect">
            <a:avLst/>
          </a:prstGeom>
        </p:spPr>
        <p:txBody>
          <a:bodyPr wrap="none">
            <a:spAutoFit/>
          </a:bodyPr>
          <a:lstStyle/>
          <a:p>
            <a:pPr>
              <a:lnSpc>
                <a:spcPct val="200000"/>
              </a:lnSpc>
            </a:pPr>
            <a:r>
              <a:rPr lang="en-GB" sz="2800" b="1" dirty="0" smtClean="0"/>
              <a:t>Conclusions and questions</a:t>
            </a:r>
            <a:endParaRPr lang="en-GB" sz="2800" b="1" dirty="0"/>
          </a:p>
        </p:txBody>
      </p:sp>
      <p:sp>
        <p:nvSpPr>
          <p:cNvPr id="3" name="TextBox 2"/>
          <p:cNvSpPr txBox="1"/>
          <p:nvPr/>
        </p:nvSpPr>
        <p:spPr>
          <a:xfrm>
            <a:off x="752476" y="972594"/>
            <a:ext cx="10403204" cy="646331"/>
          </a:xfrm>
          <a:prstGeom prst="rect">
            <a:avLst/>
          </a:prstGeom>
          <a:noFill/>
        </p:spPr>
        <p:txBody>
          <a:bodyPr wrap="square" rtlCol="0">
            <a:spAutoFit/>
          </a:bodyPr>
          <a:lstStyle/>
          <a:p>
            <a:pPr marL="342900" indent="-342900">
              <a:buFont typeface="Arial" panose="020B0604020202020204" pitchFamily="34" charset="0"/>
              <a:buChar char="•"/>
            </a:pPr>
            <a:r>
              <a:rPr lang="en-GB" dirty="0" smtClean="0"/>
              <a:t>One or two prototypes? Do we buy from 1, 2 or 3 suppliers? </a:t>
            </a:r>
            <a:r>
              <a:rPr lang="en-GB" i="1" dirty="0" smtClean="0"/>
              <a:t>Test data can be used later as a justification fro purchase of series</a:t>
            </a:r>
            <a:r>
              <a:rPr lang="en-GB" dirty="0" smtClean="0"/>
              <a:t>.</a:t>
            </a:r>
          </a:p>
        </p:txBody>
      </p:sp>
      <p:sp>
        <p:nvSpPr>
          <p:cNvPr id="4" name="Rectangle 3"/>
          <p:cNvSpPr/>
          <p:nvPr/>
        </p:nvSpPr>
        <p:spPr>
          <a:xfrm>
            <a:off x="752475" y="1807625"/>
            <a:ext cx="10403205" cy="646331"/>
          </a:xfrm>
          <a:prstGeom prst="rect">
            <a:avLst/>
          </a:prstGeom>
        </p:spPr>
        <p:txBody>
          <a:bodyPr wrap="square">
            <a:spAutoFit/>
          </a:bodyPr>
          <a:lstStyle/>
          <a:p>
            <a:pPr marL="342900" indent="-342900">
              <a:buFont typeface="Arial" panose="020B0604020202020204" pitchFamily="34" charset="0"/>
              <a:buChar char="•"/>
            </a:pPr>
            <a:r>
              <a:rPr lang="en-GB" dirty="0" smtClean="0"/>
              <a:t>More time needed to receive final quotation from Parker (however the delivery time is 10 weeks vs. 14/16 for other suppliers)</a:t>
            </a:r>
            <a:endParaRPr lang="en-GB" dirty="0"/>
          </a:p>
        </p:txBody>
      </p:sp>
      <p:sp>
        <p:nvSpPr>
          <p:cNvPr id="5" name="Rectangle 4"/>
          <p:cNvSpPr/>
          <p:nvPr/>
        </p:nvSpPr>
        <p:spPr>
          <a:xfrm>
            <a:off x="752475" y="2697691"/>
            <a:ext cx="9587866" cy="369332"/>
          </a:xfrm>
          <a:prstGeom prst="rect">
            <a:avLst/>
          </a:prstGeom>
        </p:spPr>
        <p:txBody>
          <a:bodyPr wrap="square">
            <a:spAutoFit/>
          </a:bodyPr>
          <a:lstStyle/>
          <a:p>
            <a:pPr marL="342900" indent="-342900">
              <a:buFont typeface="Arial" panose="020B0604020202020204" pitchFamily="34" charset="0"/>
              <a:buChar char="•"/>
            </a:pPr>
            <a:r>
              <a:rPr lang="en-GB" dirty="0"/>
              <a:t>Price difference is </a:t>
            </a:r>
            <a:r>
              <a:rPr lang="en-GB" dirty="0" smtClean="0"/>
              <a:t>minor for prototypes (Kollmorgen vs. Alxion) but becomes significant for series</a:t>
            </a:r>
            <a:endParaRPr lang="en-GB" dirty="0"/>
          </a:p>
        </p:txBody>
      </p:sp>
      <p:sp>
        <p:nvSpPr>
          <p:cNvPr id="6" name="Rectangle 5"/>
          <p:cNvSpPr/>
          <p:nvPr/>
        </p:nvSpPr>
        <p:spPr>
          <a:xfrm>
            <a:off x="752474" y="3398256"/>
            <a:ext cx="9458325" cy="369332"/>
          </a:xfrm>
          <a:prstGeom prst="rect">
            <a:avLst/>
          </a:prstGeom>
        </p:spPr>
        <p:txBody>
          <a:bodyPr wrap="square">
            <a:spAutoFit/>
          </a:bodyPr>
          <a:lstStyle/>
          <a:p>
            <a:pPr marL="342900" indent="-342900">
              <a:buFont typeface="Arial" panose="020B0604020202020204" pitchFamily="34" charset="0"/>
              <a:buChar char="•"/>
            </a:pPr>
            <a:r>
              <a:rPr lang="en-GB" dirty="0" smtClean="0"/>
              <a:t>Standard models can be purchased for first electromechanical tests (faster and cheaper)</a:t>
            </a:r>
            <a:endParaRPr lang="en-GB" dirty="0"/>
          </a:p>
        </p:txBody>
      </p:sp>
      <p:sp>
        <p:nvSpPr>
          <p:cNvPr id="7" name="Rectangle 6"/>
          <p:cNvSpPr/>
          <p:nvPr/>
        </p:nvSpPr>
        <p:spPr>
          <a:xfrm>
            <a:off x="752475" y="4098821"/>
            <a:ext cx="8917305" cy="369332"/>
          </a:xfrm>
          <a:prstGeom prst="rect">
            <a:avLst/>
          </a:prstGeom>
        </p:spPr>
        <p:txBody>
          <a:bodyPr wrap="square">
            <a:spAutoFit/>
          </a:bodyPr>
          <a:lstStyle/>
          <a:p>
            <a:pPr marL="342900" indent="-342900">
              <a:buFont typeface="Arial" panose="020B0604020202020204" pitchFamily="34" charset="0"/>
              <a:buChar char="•"/>
            </a:pPr>
            <a:r>
              <a:rPr lang="en-GB" dirty="0" smtClean="0"/>
              <a:t>New test bench should be designed and built for electromechanical tests of new motors</a:t>
            </a:r>
            <a:endParaRPr lang="en-GB" dirty="0"/>
          </a:p>
        </p:txBody>
      </p:sp>
    </p:spTree>
    <p:extLst>
      <p:ext uri="{BB962C8B-B14F-4D97-AF65-F5344CB8AC3E}">
        <p14:creationId xmlns:p14="http://schemas.microsoft.com/office/powerpoint/2010/main" val="2915603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92945" y="120134"/>
            <a:ext cx="6244210" cy="400110"/>
          </a:xfrm>
          <a:prstGeom prst="rect">
            <a:avLst/>
          </a:prstGeom>
        </p:spPr>
        <p:txBody>
          <a:bodyPr wrap="none">
            <a:spAutoFit/>
          </a:bodyPr>
          <a:lstStyle/>
          <a:p>
            <a:pPr>
              <a:defRPr/>
            </a:pPr>
            <a:r>
              <a:rPr lang="en-GB" sz="2000" b="1" dirty="0"/>
              <a:t>Kollmorgen - </a:t>
            </a:r>
            <a:r>
              <a:rPr lang="en-US" sz="2000" dirty="0" smtClean="0"/>
              <a:t>KBM-35H02-C00 (Standard model proposed)</a:t>
            </a:r>
            <a:endParaRPr lang="en-GB" sz="2000" b="1" dirty="0"/>
          </a:p>
        </p:txBody>
      </p:sp>
      <p:sp>
        <p:nvSpPr>
          <p:cNvPr id="3" name="Rectangle 2"/>
          <p:cNvSpPr/>
          <p:nvPr/>
        </p:nvSpPr>
        <p:spPr>
          <a:xfrm>
            <a:off x="419100" y="1088827"/>
            <a:ext cx="11391900" cy="5078313"/>
          </a:xfrm>
          <a:prstGeom prst="rect">
            <a:avLst/>
          </a:prstGeom>
        </p:spPr>
        <p:txBody>
          <a:bodyPr wrap="square">
            <a:spAutoFit/>
          </a:bodyPr>
          <a:lstStyle/>
          <a:p>
            <a:pPr algn="just">
              <a:spcAft>
                <a:spcPts val="0"/>
              </a:spcAft>
            </a:pPr>
            <a:r>
              <a:rPr lang="en-US" b="1" dirty="0">
                <a:solidFill>
                  <a:srgbClr val="1F497D"/>
                </a:solidFill>
                <a:latin typeface="Calibri" panose="020F0502020204030204" pitchFamily="34" charset="0"/>
                <a:ea typeface="Calibri" panose="020F0502020204030204" pitchFamily="34" charset="0"/>
                <a:cs typeface="Times New Roman" panose="02020603050405020304" pitchFamily="18" charset="0"/>
              </a:rPr>
              <a:t>Technical Details</a:t>
            </a:r>
            <a:r>
              <a:rPr lang="en-US" b="1"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a:t>
            </a:r>
          </a:p>
          <a:p>
            <a:pPr algn="just">
              <a:spcAft>
                <a:spcPts val="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Kollmorgen proposes the use of a standard KBM-35H02-C00 modified to meet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the</a:t>
            </a:r>
            <a:r>
              <a:rPr lang="en-GB" dirty="0" smtClean="0">
                <a:latin typeface="Calibri" panose="020F0502020204030204" pitchFamily="34" charset="0"/>
                <a:ea typeface="Calibri" panose="020F0502020204030204" pitchFamily="34" charset="0"/>
                <a:cs typeface="Times New Roman" panose="02020603050405020304" pitchFamily="18" charset="0"/>
              </a:rPr>
              <a:t>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environmental </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requirements specified above. The material changes shall be:</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0"/>
              </a:spcAft>
              <a:buFont typeface="Arial" panose="020B0604020202020204" pitchFamily="34" charset="0"/>
              <a:buChar char="•"/>
            </a:pP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Convert </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all lead wires from Teflon insulation to </a:t>
            </a:r>
            <a:r>
              <a:rPr lang="en-US" dirty="0" err="1">
                <a:solidFill>
                  <a:srgbClr val="1F497D"/>
                </a:solidFill>
                <a:latin typeface="Calibri" panose="020F0502020204030204" pitchFamily="34" charset="0"/>
                <a:ea typeface="Calibri" panose="020F0502020204030204" pitchFamily="34" charset="0"/>
                <a:cs typeface="Times New Roman" panose="02020603050405020304" pitchFamily="18" charset="0"/>
              </a:rPr>
              <a:t>Tefzel</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 per UL 10086. These leads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will</a:t>
            </a:r>
            <a:r>
              <a:rPr lang="en-GB" dirty="0" smtClean="0">
                <a:latin typeface="Calibri" panose="020F0502020204030204" pitchFamily="34" charset="0"/>
                <a:ea typeface="Calibri" panose="020F0502020204030204" pitchFamily="34" charset="0"/>
                <a:cs typeface="Times New Roman" panose="02020603050405020304" pitchFamily="18" charset="0"/>
              </a:rPr>
              <a:t>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be </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covered with </a:t>
            </a:r>
            <a:r>
              <a:rPr lang="en-US" dirty="0" err="1">
                <a:solidFill>
                  <a:srgbClr val="1F497D"/>
                </a:solidFill>
                <a:latin typeface="Calibri" panose="020F0502020204030204" pitchFamily="34" charset="0"/>
                <a:ea typeface="Calibri" panose="020F0502020204030204" pitchFamily="34" charset="0"/>
                <a:cs typeface="Times New Roman" panose="02020603050405020304" pitchFamily="18" charset="0"/>
              </a:rPr>
              <a:t>Kynar</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 tubing as the leads exit the stator encapsulation epoxy to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reduce</a:t>
            </a:r>
            <a:r>
              <a:rPr lang="en-GB" dirty="0" smtClean="0">
                <a:latin typeface="Calibri" panose="020F0502020204030204" pitchFamily="34" charset="0"/>
                <a:ea typeface="Calibri" panose="020F0502020204030204" pitchFamily="34" charset="0"/>
                <a:cs typeface="Times New Roman" panose="02020603050405020304" pitchFamily="18" charset="0"/>
              </a:rPr>
              <a:t>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stress </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damage in handling.</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0"/>
              </a:spcAft>
              <a:buFont typeface="Arial" panose="020B0604020202020204" pitchFamily="34" charset="0"/>
              <a:buChar char="•"/>
            </a:pP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Internal </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Stator winding connections shall be insulated with </a:t>
            </a:r>
            <a:r>
              <a:rPr lang="en-US" dirty="0" err="1">
                <a:solidFill>
                  <a:srgbClr val="1F497D"/>
                </a:solidFill>
                <a:latin typeface="Calibri" panose="020F0502020204030204" pitchFamily="34" charset="0"/>
                <a:ea typeface="Calibri" panose="020F0502020204030204" pitchFamily="34" charset="0"/>
                <a:cs typeface="Times New Roman" panose="02020603050405020304" pitchFamily="18" charset="0"/>
              </a:rPr>
              <a:t>Kynar</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 tubing for long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term</a:t>
            </a:r>
            <a:r>
              <a:rPr lang="en-GB" dirty="0" smtClean="0">
                <a:latin typeface="Calibri" panose="020F0502020204030204" pitchFamily="34" charset="0"/>
                <a:ea typeface="Calibri" panose="020F0502020204030204" pitchFamily="34" charset="0"/>
                <a:cs typeface="Times New Roman" panose="02020603050405020304" pitchFamily="18" charset="0"/>
              </a:rPr>
              <a:t>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insulation </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stability in the radiation environment.</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0"/>
              </a:spcAft>
              <a:buFont typeface="Arial" panose="020B0604020202020204" pitchFamily="34" charset="0"/>
              <a:buChar char="•"/>
            </a:pP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Rotor </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Core shall be constructed of solid 416 series stainless steel.</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0"/>
              </a:spcAft>
              <a:buFont typeface="Arial" panose="020B0604020202020204" pitchFamily="34" charset="0"/>
              <a:buChar char="•"/>
            </a:pP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Rotor </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Magnets shall consist of Sm2Co17 magnet material. The magnets shall be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secured</a:t>
            </a:r>
            <a:r>
              <a:rPr lang="en-GB" dirty="0" smtClean="0">
                <a:latin typeface="Calibri" panose="020F0502020204030204" pitchFamily="34" charset="0"/>
                <a:ea typeface="Calibri" panose="020F0502020204030204" pitchFamily="34" charset="0"/>
                <a:cs typeface="Times New Roman" panose="02020603050405020304" pitchFamily="18" charset="0"/>
              </a:rPr>
              <a:t>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with </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a low outgassing adhesive compliant with ASTM 595. This adhesive is used as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an</a:t>
            </a:r>
            <a:r>
              <a:rPr lang="en-GB" dirty="0" smtClean="0">
                <a:latin typeface="Calibri" panose="020F0502020204030204" pitchFamily="34" charset="0"/>
                <a:ea typeface="Calibri" panose="020F0502020204030204" pitchFamily="34" charset="0"/>
                <a:cs typeface="Times New Roman" panose="02020603050405020304" pitchFamily="18" charset="0"/>
              </a:rPr>
              <a:t>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assembly </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aid to secure the magnets to the rotor during grinding and banding operations.</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0"/>
              </a:spcAft>
              <a:buFont typeface="Arial" panose="020B0604020202020204" pitchFamily="34" charset="0"/>
              <a:buChar char="•"/>
            </a:pP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The magnets shall be retained by a 300 series stainless steel band on the rotor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outside</a:t>
            </a:r>
            <a:r>
              <a:rPr lang="en-GB" dirty="0" smtClean="0">
                <a:latin typeface="Calibri" panose="020F0502020204030204" pitchFamily="34" charset="0"/>
                <a:ea typeface="Calibri" panose="020F0502020204030204" pitchFamily="34" charset="0"/>
                <a:cs typeface="Times New Roman" panose="02020603050405020304" pitchFamily="18" charset="0"/>
              </a:rPr>
              <a:t>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diameter </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and 300 series stainless steel end caps.</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0"/>
              </a:spcAft>
              <a:buFont typeface="Arial" panose="020B0604020202020204" pitchFamily="34" charset="0"/>
              <a:buChar char="•"/>
            </a:pP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The </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Rotor Assembly shall be baked at 200°C for 2 hours to drive off volatiles.</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0"/>
              </a:spcAft>
              <a:buFont typeface="Arial" panose="020B0604020202020204" pitchFamily="34" charset="0"/>
              <a:buChar char="•"/>
            </a:pP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Kollmorgen </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proposes the use of a full length key to secure the rotor to the CERN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shaft.</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0"/>
              </a:spcAft>
              <a:buFont typeface="Arial" panose="020B0604020202020204" pitchFamily="34" charset="0"/>
              <a:buChar char="•"/>
            </a:pP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Kollmorgen shall provide a materials list and appropriate drawings after order placement.</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0"/>
              </a:spcAft>
              <a:buFont typeface="Arial" panose="020B0604020202020204" pitchFamily="34" charset="0"/>
              <a:buChar char="•"/>
            </a:pP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Mechanical and electrical interfaces will require further discussion and definition before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being</a:t>
            </a:r>
            <a:r>
              <a:rPr lang="en-GB" dirty="0" smtClean="0">
                <a:latin typeface="Calibri" panose="020F0502020204030204" pitchFamily="34" charset="0"/>
                <a:ea typeface="Calibri" panose="020F0502020204030204" pitchFamily="34" charset="0"/>
                <a:cs typeface="Times New Roman" panose="02020603050405020304" pitchFamily="18" charset="0"/>
              </a:rPr>
              <a:t> </a:t>
            </a:r>
            <a:r>
              <a:rPr lang="en-US"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finalized</a:t>
            </a:r>
            <a:r>
              <a:rPr lang="en-US" dirty="0">
                <a:solidFill>
                  <a:srgbClr val="1F497D"/>
                </a:solidFill>
                <a:latin typeface="Calibri" panose="020F0502020204030204" pitchFamily="34" charset="0"/>
                <a:ea typeface="Calibri" panose="020F0502020204030204" pitchFamily="34" charset="0"/>
                <a:cs typeface="Times New Roman" panose="02020603050405020304" pitchFamily="18" charset="0"/>
              </a:rPr>
              <a:t>.</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332891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92" y="610136"/>
            <a:ext cx="12001500" cy="6247864"/>
          </a:xfrm>
          <a:prstGeom prst="rect">
            <a:avLst/>
          </a:prstGeom>
        </p:spPr>
        <p:txBody>
          <a:bodyPr wrap="square">
            <a:spAutoFit/>
          </a:bodyPr>
          <a:lstStyle/>
          <a:p>
            <a:pPr algn="just"/>
            <a:r>
              <a:rPr lang="en-GB" sz="1600" b="1"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Technical details</a:t>
            </a:r>
          </a:p>
          <a:p>
            <a:pPr algn="just"/>
            <a:endParaRPr lang="en-GB" sz="1600" b="1" dirty="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algn="just"/>
            <a:r>
              <a:rPr lang="en-GB" sz="16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Kit </a:t>
            </a:r>
            <a:r>
              <a:rPr lang="en-GB" sz="1600" dirty="0">
                <a:solidFill>
                  <a:srgbClr val="1F497D"/>
                </a:solidFill>
                <a:latin typeface="Calibri" panose="020F0502020204030204" pitchFamily="34" charset="0"/>
                <a:ea typeface="Calibri" panose="020F0502020204030204" pitchFamily="34" charset="0"/>
                <a:cs typeface="Times New Roman" panose="02020603050405020304" pitchFamily="18" charset="0"/>
              </a:rPr>
              <a:t>of frameless motor 145STK4M, 1500 rpm version with standard stator and special rotor.</a:t>
            </a:r>
          </a:p>
          <a:p>
            <a:pPr algn="just"/>
            <a:r>
              <a:rPr lang="en-GB" sz="16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The </a:t>
            </a:r>
            <a:r>
              <a:rPr lang="en-GB" sz="1600" dirty="0">
                <a:solidFill>
                  <a:srgbClr val="1F497D"/>
                </a:solidFill>
                <a:latin typeface="Calibri" panose="020F0502020204030204" pitchFamily="34" charset="0"/>
                <a:ea typeface="Calibri" panose="020F0502020204030204" pitchFamily="34" charset="0"/>
                <a:cs typeface="Times New Roman" panose="02020603050405020304" pitchFamily="18" charset="0"/>
              </a:rPr>
              <a:t>special rotor is constituted of a steel hub with grooves for magnets seats, covered by Sm2Co17 magnets and secured by a stainless steel sleeve on all the length:</a:t>
            </a:r>
          </a:p>
          <a:p>
            <a:pPr marL="285750" indent="-285750" algn="just">
              <a:buFont typeface="Arial" panose="020B0604020202020204" pitchFamily="34" charset="0"/>
              <a:buChar char="•"/>
            </a:pPr>
            <a:r>
              <a:rPr lang="en-GB" sz="16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the </a:t>
            </a:r>
            <a:r>
              <a:rPr lang="en-GB" sz="1600" dirty="0">
                <a:solidFill>
                  <a:srgbClr val="1F497D"/>
                </a:solidFill>
                <a:latin typeface="Calibri" panose="020F0502020204030204" pitchFamily="34" charset="0"/>
                <a:ea typeface="Calibri" panose="020F0502020204030204" pitchFamily="34" charset="0"/>
                <a:cs typeface="Times New Roman" panose="02020603050405020304" pitchFamily="18" charset="0"/>
              </a:rPr>
              <a:t>Sm2Co17 magnets have magnetic characteristics equivalent to our iron-neodymium magnets used in series; they have a special shape different from a tile and have to be manufactured specifically.</a:t>
            </a:r>
          </a:p>
          <a:p>
            <a:pPr marL="285750" indent="-285750" algn="just">
              <a:buFont typeface="Arial" panose="020B0604020202020204" pitchFamily="34" charset="0"/>
              <a:buChar char="•"/>
            </a:pPr>
            <a:r>
              <a:rPr lang="en-GB" sz="16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axial </a:t>
            </a:r>
            <a:r>
              <a:rPr lang="en-GB" sz="1600" dirty="0">
                <a:solidFill>
                  <a:srgbClr val="1F497D"/>
                </a:solidFill>
                <a:latin typeface="Calibri" panose="020F0502020204030204" pitchFamily="34" charset="0"/>
                <a:ea typeface="Calibri" panose="020F0502020204030204" pitchFamily="34" charset="0"/>
                <a:cs typeface="Times New Roman" panose="02020603050405020304" pitchFamily="18" charset="0"/>
              </a:rPr>
              <a:t>blocking rings are </a:t>
            </a:r>
            <a:r>
              <a:rPr lang="en-GB" sz="1600" dirty="0" err="1">
                <a:solidFill>
                  <a:srgbClr val="1F497D"/>
                </a:solidFill>
                <a:latin typeface="Calibri" panose="020F0502020204030204" pitchFamily="34" charset="0"/>
                <a:ea typeface="Calibri" panose="020F0502020204030204" pitchFamily="34" charset="0"/>
                <a:cs typeface="Times New Roman" panose="02020603050405020304" pitchFamily="18" charset="0"/>
              </a:rPr>
              <a:t>shrinked</a:t>
            </a:r>
            <a:r>
              <a:rPr lang="en-GB" sz="1600" dirty="0">
                <a:solidFill>
                  <a:srgbClr val="1F497D"/>
                </a:solidFill>
                <a:latin typeface="Calibri" panose="020F0502020204030204" pitchFamily="34" charset="0"/>
                <a:ea typeface="Calibri" panose="020F0502020204030204" pitchFamily="34" charset="0"/>
                <a:cs typeface="Times New Roman" panose="02020603050405020304" pitchFamily="18" charset="0"/>
              </a:rPr>
              <a:t> on each extremity</a:t>
            </a:r>
          </a:p>
          <a:p>
            <a:pPr marL="285750" indent="-285750" algn="just">
              <a:buFont typeface="Arial" panose="020B0604020202020204" pitchFamily="34" charset="0"/>
              <a:buChar char="•"/>
            </a:pPr>
            <a:r>
              <a:rPr lang="en-GB" sz="16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the </a:t>
            </a:r>
            <a:r>
              <a:rPr lang="en-GB" sz="1600" dirty="0" err="1">
                <a:solidFill>
                  <a:srgbClr val="1F497D"/>
                </a:solidFill>
                <a:latin typeface="Calibri" panose="020F0502020204030204" pitchFamily="34" charset="0"/>
                <a:ea typeface="Calibri" panose="020F0502020204030204" pitchFamily="34" charset="0"/>
                <a:cs typeface="Times New Roman" panose="02020603050405020304" pitchFamily="18" charset="0"/>
              </a:rPr>
              <a:t>airgap</a:t>
            </a:r>
            <a:r>
              <a:rPr lang="en-GB" sz="1600" dirty="0">
                <a:solidFill>
                  <a:srgbClr val="1F497D"/>
                </a:solidFill>
                <a:latin typeface="Calibri" panose="020F0502020204030204" pitchFamily="34" charset="0"/>
                <a:ea typeface="Calibri" panose="020F0502020204030204" pitchFamily="34" charset="0"/>
                <a:cs typeface="Times New Roman" panose="02020603050405020304" pitchFamily="18" charset="0"/>
              </a:rPr>
              <a:t> has been increased of 0.4 mm at radius for compensating the sleeve thickness and insuring a 0.7 mm </a:t>
            </a:r>
            <a:r>
              <a:rPr lang="en-GB" sz="1600" dirty="0" err="1">
                <a:solidFill>
                  <a:srgbClr val="1F497D"/>
                </a:solidFill>
                <a:latin typeface="Calibri" panose="020F0502020204030204" pitchFamily="34" charset="0"/>
                <a:ea typeface="Calibri" panose="020F0502020204030204" pitchFamily="34" charset="0"/>
                <a:cs typeface="Times New Roman" panose="02020603050405020304" pitchFamily="18" charset="0"/>
              </a:rPr>
              <a:t>airgap</a:t>
            </a:r>
            <a:r>
              <a:rPr lang="en-GB" sz="1600" dirty="0">
                <a:solidFill>
                  <a:srgbClr val="1F497D"/>
                </a:solidFill>
                <a:latin typeface="Calibri" panose="020F0502020204030204" pitchFamily="34" charset="0"/>
                <a:ea typeface="Calibri" panose="020F0502020204030204" pitchFamily="34" charset="0"/>
                <a:cs typeface="Times New Roman" panose="02020603050405020304" pitchFamily="18" charset="0"/>
              </a:rPr>
              <a:t> at the radius; consequently the torque for a given current decreases of 5 to 10%</a:t>
            </a:r>
          </a:p>
          <a:p>
            <a:pPr marL="285750" indent="-285750" algn="just">
              <a:buFont typeface="Arial" panose="020B0604020202020204" pitchFamily="34" charset="0"/>
              <a:buChar char="•"/>
            </a:pPr>
            <a:r>
              <a:rPr lang="en-GB" sz="16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the </a:t>
            </a:r>
            <a:r>
              <a:rPr lang="en-GB" sz="1600" dirty="0">
                <a:solidFill>
                  <a:srgbClr val="1F497D"/>
                </a:solidFill>
                <a:latin typeface="Calibri" panose="020F0502020204030204" pitchFamily="34" charset="0"/>
                <a:ea typeface="Calibri" panose="020F0502020204030204" pitchFamily="34" charset="0"/>
                <a:cs typeface="Times New Roman" panose="02020603050405020304" pitchFamily="18" charset="0"/>
              </a:rPr>
              <a:t>special rotor inertia is equal to 2.37. 10-3 Kg.m2</a:t>
            </a:r>
          </a:p>
          <a:p>
            <a:pPr marL="285750" indent="-285750" algn="just">
              <a:buFont typeface="Arial" panose="020B0604020202020204" pitchFamily="34" charset="0"/>
              <a:buChar char="•"/>
            </a:pPr>
            <a:r>
              <a:rPr lang="en-GB" sz="16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the </a:t>
            </a:r>
            <a:r>
              <a:rPr lang="en-GB" sz="1600" dirty="0">
                <a:solidFill>
                  <a:srgbClr val="1F497D"/>
                </a:solidFill>
                <a:latin typeface="Calibri" panose="020F0502020204030204" pitchFamily="34" charset="0"/>
                <a:ea typeface="Calibri" panose="020F0502020204030204" pitchFamily="34" charset="0"/>
                <a:cs typeface="Times New Roman" panose="02020603050405020304" pitchFamily="18" charset="0"/>
              </a:rPr>
              <a:t>rotor does not include any glue or varnish or polymer</a:t>
            </a:r>
          </a:p>
          <a:p>
            <a:pPr marL="285750" indent="-285750" algn="just">
              <a:buFont typeface="Arial" panose="020B0604020202020204" pitchFamily="34" charset="0"/>
              <a:buChar char="•"/>
            </a:pPr>
            <a:r>
              <a:rPr lang="en-GB" sz="16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the </a:t>
            </a:r>
            <a:r>
              <a:rPr lang="en-GB" sz="1600" dirty="0">
                <a:solidFill>
                  <a:srgbClr val="1F497D"/>
                </a:solidFill>
                <a:latin typeface="Calibri" panose="020F0502020204030204" pitchFamily="34" charset="0"/>
                <a:ea typeface="Calibri" panose="020F0502020204030204" pitchFamily="34" charset="0"/>
                <a:cs typeface="Times New Roman" panose="02020603050405020304" pitchFamily="18" charset="0"/>
              </a:rPr>
              <a:t>rotor alone can bear a bake-out temperature of 200°C; it is not the case of the stator that can bear 160°C maximum in windings, which is the threshold of temperature alarm through PTC resistor</a:t>
            </a:r>
          </a:p>
          <a:p>
            <a:pPr marL="285750" indent="-285750" algn="just">
              <a:buFont typeface="Arial" panose="020B0604020202020204" pitchFamily="34" charset="0"/>
              <a:buChar char="•"/>
            </a:pPr>
            <a:r>
              <a:rPr lang="en-GB" sz="1600"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we </a:t>
            </a:r>
            <a:r>
              <a:rPr lang="en-GB" sz="1600" dirty="0">
                <a:solidFill>
                  <a:srgbClr val="1F497D"/>
                </a:solidFill>
                <a:latin typeface="Calibri" panose="020F0502020204030204" pitchFamily="34" charset="0"/>
                <a:ea typeface="Calibri" panose="020F0502020204030204" pitchFamily="34" charset="0"/>
                <a:cs typeface="Times New Roman" panose="02020603050405020304" pitchFamily="18" charset="0"/>
              </a:rPr>
              <a:t>have no idea about the capability related to ionizing radiation dose but you mentioned that a standard stator and a rotor with a steel core and mechanical fixation of the magnets would create no problems</a:t>
            </a:r>
          </a:p>
          <a:p>
            <a:pPr algn="just"/>
            <a:r>
              <a:rPr lang="en-GB" sz="1600" dirty="0">
                <a:solidFill>
                  <a:srgbClr val="1F497D"/>
                </a:solidFill>
                <a:latin typeface="Calibri" panose="020F0502020204030204" pitchFamily="34" charset="0"/>
                <a:ea typeface="Calibri" panose="020F0502020204030204" pitchFamily="34" charset="0"/>
                <a:cs typeface="Times New Roman" panose="02020603050405020304" pitchFamily="18" charset="0"/>
              </a:rPr>
              <a:t> </a:t>
            </a:r>
          </a:p>
          <a:p>
            <a:pPr algn="just"/>
            <a:r>
              <a:rPr lang="en-GB" sz="1600" dirty="0">
                <a:solidFill>
                  <a:srgbClr val="1F497D"/>
                </a:solidFill>
                <a:latin typeface="Calibri" panose="020F0502020204030204" pitchFamily="34" charset="0"/>
                <a:ea typeface="Calibri" panose="020F0502020204030204" pitchFamily="34" charset="0"/>
                <a:cs typeface="Times New Roman" panose="02020603050405020304" pitchFamily="18" charset="0"/>
              </a:rPr>
              <a:t>IMPORTANT NOTE: </a:t>
            </a:r>
            <a:r>
              <a:rPr lang="en-GB" sz="1600" i="1" dirty="0">
                <a:solidFill>
                  <a:srgbClr val="1F497D"/>
                </a:solidFill>
                <a:latin typeface="Calibri" panose="020F0502020204030204" pitchFamily="34" charset="0"/>
                <a:ea typeface="Calibri" panose="020F0502020204030204" pitchFamily="34" charset="0"/>
                <a:cs typeface="Times New Roman" panose="02020603050405020304" pitchFamily="18" charset="0"/>
              </a:rPr>
              <a:t>The key technological problem is to succeed to shrink the magnets with a </a:t>
            </a:r>
            <a:r>
              <a:rPr lang="en-GB" sz="1600" i="1" dirty="0" err="1">
                <a:solidFill>
                  <a:srgbClr val="1F497D"/>
                </a:solidFill>
                <a:latin typeface="Calibri" panose="020F0502020204030204" pitchFamily="34" charset="0"/>
                <a:ea typeface="Calibri" panose="020F0502020204030204" pitchFamily="34" charset="0"/>
                <a:cs typeface="Times New Roman" panose="02020603050405020304" pitchFamily="18" charset="0"/>
              </a:rPr>
              <a:t>stainlees</a:t>
            </a:r>
            <a:r>
              <a:rPr lang="en-GB" sz="1600" i="1" dirty="0">
                <a:solidFill>
                  <a:srgbClr val="1F497D"/>
                </a:solidFill>
                <a:latin typeface="Calibri" panose="020F0502020204030204" pitchFamily="34" charset="0"/>
                <a:ea typeface="Calibri" panose="020F0502020204030204" pitchFamily="34" charset="0"/>
                <a:cs typeface="Times New Roman" panose="02020603050405020304" pitchFamily="18" charset="0"/>
              </a:rPr>
              <a:t> steel sleeve with a good repeatability for making series. We have experimented a process that allowed to shrink a stainless steel sleeve on a rotor with our standard iron-neodymium magnets glued on the circular hub, without grooves. for magnets seats. We could not experiment the operation of shrinking a stainless steel sleeve on the special rotor with grooves in the hub for receiving Sm2Co17  magnets without glue as, at this preliminary stage,  we could not experiment the assembly of  those special magnets needing to be specially </a:t>
            </a:r>
            <a:r>
              <a:rPr lang="en-GB" sz="1600" i="1" dirty="0" err="1">
                <a:solidFill>
                  <a:srgbClr val="1F497D"/>
                </a:solidFill>
                <a:latin typeface="Calibri" panose="020F0502020204030204" pitchFamily="34" charset="0"/>
                <a:ea typeface="Calibri" panose="020F0502020204030204" pitchFamily="34" charset="0"/>
                <a:cs typeface="Times New Roman" panose="02020603050405020304" pitchFamily="18" charset="0"/>
              </a:rPr>
              <a:t>orderd</a:t>
            </a:r>
            <a:r>
              <a:rPr lang="en-GB" sz="1600" i="1" dirty="0">
                <a:solidFill>
                  <a:srgbClr val="1F497D"/>
                </a:solidFill>
                <a:latin typeface="Calibri" panose="020F0502020204030204" pitchFamily="34" charset="0"/>
                <a:ea typeface="Calibri" panose="020F0502020204030204" pitchFamily="34" charset="0"/>
                <a:cs typeface="Times New Roman" panose="02020603050405020304" pitchFamily="18" charset="0"/>
              </a:rPr>
              <a:t> and we did not make a special hub with grooves. According to our experience, the Sm2Co17 are brittle, more brittle than the iron-neodymium ones. It is also possible that some magnets break during sleeve shrinking. We have foreseen a certain rate of replacement of magnets but we cannot be 100% sure that no magnets particles or bit will not detach after assembly. Therefore, we shall be 100% sure about the feasibility of the rotor only once we have made the prototype</a:t>
            </a:r>
            <a:r>
              <a:rPr lang="en-GB" sz="1600" i="1"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rPr>
              <a:t>.</a:t>
            </a:r>
            <a:endParaRPr lang="en-GB" sz="1600" i="1" dirty="0">
              <a:solidFill>
                <a:srgbClr val="1F497D"/>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p:cNvSpPr/>
          <p:nvPr/>
        </p:nvSpPr>
        <p:spPr>
          <a:xfrm>
            <a:off x="4826511" y="91559"/>
            <a:ext cx="2531462" cy="369332"/>
          </a:xfrm>
          <a:prstGeom prst="rect">
            <a:avLst/>
          </a:prstGeom>
        </p:spPr>
        <p:txBody>
          <a:bodyPr wrap="none">
            <a:spAutoFit/>
          </a:bodyPr>
          <a:lstStyle/>
          <a:p>
            <a:r>
              <a:rPr lang="en-GB" b="1" dirty="0" smtClean="0">
                <a:solidFill>
                  <a:srgbClr val="000000"/>
                </a:solidFill>
                <a:latin typeface="Arial" panose="020B0604020202020204" pitchFamily="34" charset="0"/>
                <a:ea typeface="Times New Roman" panose="02020603050405020304" pitchFamily="18" charset="0"/>
              </a:rPr>
              <a:t>Alxion</a:t>
            </a:r>
            <a:r>
              <a:rPr lang="en-GB" dirty="0" smtClean="0">
                <a:solidFill>
                  <a:srgbClr val="000000"/>
                </a:solidFill>
                <a:latin typeface="Arial" panose="020B0604020202020204" pitchFamily="34" charset="0"/>
                <a:ea typeface="Times New Roman" panose="02020603050405020304" pitchFamily="18" charset="0"/>
              </a:rPr>
              <a:t> - 145STK2(4)M</a:t>
            </a:r>
            <a:endParaRPr lang="en-GB" dirty="0"/>
          </a:p>
        </p:txBody>
      </p:sp>
    </p:spTree>
    <p:extLst>
      <p:ext uri="{BB962C8B-B14F-4D97-AF65-F5344CB8AC3E}">
        <p14:creationId xmlns:p14="http://schemas.microsoft.com/office/powerpoint/2010/main" val="32443812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p:nvPr/>
            </p:nvSpPr>
            <p:spPr>
              <a:xfrm>
                <a:off x="1919536" y="188640"/>
                <a:ext cx="8424936" cy="737446"/>
              </a:xfrm>
              <a:prstGeom prst="rect">
                <a:avLst/>
              </a:prstGeom>
              <a:noFill/>
            </p:spPr>
            <p:txBody>
              <a:bodyPr wrap="square" rtlCol="0">
                <a:spAutoFit/>
              </a:bodyPr>
              <a:lstStyle/>
              <a:p>
                <a:pPr algn="ctr"/>
                <a:r>
                  <a:rPr lang="en-GB" b="1" dirty="0"/>
                  <a:t>Torque required for acceleration of the wire scanner forks in order to achieve the velocity of 20 m/sec on the distance of 60⁰ </a:t>
                </a:r>
                <a14:m>
                  <m:oMath xmlns:m="http://schemas.openxmlformats.org/officeDocument/2006/math">
                    <m:r>
                      <a:rPr lang="en-GB" b="1" i="1">
                        <a:latin typeface="Cambria Math"/>
                      </a:rPr>
                      <m:t>(</m:t>
                    </m:r>
                    <m:f>
                      <m:fPr>
                        <m:ctrlPr>
                          <a:rPr lang="en-GB" b="1" i="1">
                            <a:latin typeface="Cambria Math" panose="02040503050406030204" pitchFamily="18" charset="0"/>
                          </a:rPr>
                        </m:ctrlPr>
                      </m:fPr>
                      <m:num>
                        <m:r>
                          <a:rPr lang="en-GB" b="1" i="1">
                            <a:latin typeface="Cambria Math"/>
                          </a:rPr>
                          <m:t>𝝅</m:t>
                        </m:r>
                      </m:num>
                      <m:den>
                        <m:r>
                          <a:rPr lang="en-GB" b="1" i="1">
                            <a:latin typeface="Cambria Math"/>
                          </a:rPr>
                          <m:t>𝟑</m:t>
                        </m:r>
                      </m:den>
                    </m:f>
                    <m:r>
                      <a:rPr lang="en-GB" b="1" i="1">
                        <a:latin typeface="Cambria Math"/>
                      </a:rPr>
                      <m:t>)</m:t>
                    </m:r>
                  </m:oMath>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395536" y="188640"/>
                <a:ext cx="8424936" cy="737446"/>
              </a:xfrm>
              <a:prstGeom prst="rect">
                <a:avLst/>
              </a:prstGeom>
              <a:blipFill rotWithShape="1">
                <a:blip r:embed="rId2"/>
                <a:stretch>
                  <a:fillRect t="-4132" b="-4959"/>
                </a:stretch>
              </a:blipFill>
            </p:spPr>
            <p:txBody>
              <a:bodyPr/>
              <a:lstStyle/>
              <a:p>
                <a:r>
                  <a:rPr lang="en-GB">
                    <a:noFill/>
                  </a:rPr>
                  <a:t> </a:t>
                </a:r>
              </a:p>
            </p:txBody>
          </p:sp>
        </mc:Fallback>
      </mc:AlternateContent>
      <p:sp>
        <p:nvSpPr>
          <p:cNvPr id="9" name="TextBox 8"/>
          <p:cNvSpPr txBox="1"/>
          <p:nvPr/>
        </p:nvSpPr>
        <p:spPr>
          <a:xfrm>
            <a:off x="6491140" y="1124744"/>
            <a:ext cx="3853333" cy="1477328"/>
          </a:xfrm>
          <a:prstGeom prst="rect">
            <a:avLst/>
          </a:prstGeom>
          <a:noFill/>
        </p:spPr>
        <p:txBody>
          <a:bodyPr wrap="square" rtlCol="0">
            <a:spAutoFit/>
          </a:bodyPr>
          <a:lstStyle/>
          <a:p>
            <a:pPr algn="ctr"/>
            <a:r>
              <a:rPr lang="en-GB" dirty="0"/>
              <a:t>3 different lengths of the fork have been considered:</a:t>
            </a:r>
          </a:p>
          <a:p>
            <a:r>
              <a:rPr lang="en-GB" dirty="0"/>
              <a:t>Option 1: </a:t>
            </a:r>
            <a:r>
              <a:rPr lang="en-GB" b="1" dirty="0"/>
              <a:t>R1 = 182.5 mm</a:t>
            </a:r>
            <a:r>
              <a:rPr lang="en-GB" dirty="0"/>
              <a:t> </a:t>
            </a:r>
          </a:p>
          <a:p>
            <a:r>
              <a:rPr lang="en-GB" dirty="0"/>
              <a:t>Option 2: </a:t>
            </a:r>
            <a:r>
              <a:rPr lang="en-GB" b="1" dirty="0"/>
              <a:t>R2 = 150.0 mm</a:t>
            </a:r>
            <a:endParaRPr lang="en-GB" dirty="0"/>
          </a:p>
          <a:p>
            <a:r>
              <a:rPr lang="en-GB" dirty="0"/>
              <a:t>Option 3:</a:t>
            </a:r>
            <a:r>
              <a:rPr lang="en-GB" b="1" dirty="0"/>
              <a:t> R3 = 100.0 mm</a:t>
            </a:r>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8799" y="1292512"/>
            <a:ext cx="3807702" cy="3174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2" name="Table 11"/>
          <p:cNvGraphicFramePr>
            <a:graphicFrameLocks noGrp="1"/>
          </p:cNvGraphicFramePr>
          <p:nvPr>
            <p:extLst>
              <p:ext uri="{D42A27DB-BD31-4B8C-83A1-F6EECF244321}">
                <p14:modId xmlns:p14="http://schemas.microsoft.com/office/powerpoint/2010/main" val="751618268"/>
              </p:ext>
            </p:extLst>
          </p:nvPr>
        </p:nvGraphicFramePr>
        <p:xfrm>
          <a:off x="1631504" y="5298524"/>
          <a:ext cx="8928992" cy="1226820"/>
        </p:xfrm>
        <a:graphic>
          <a:graphicData uri="http://schemas.openxmlformats.org/drawingml/2006/table">
            <a:tbl>
              <a:tblPr firstRow="1" firstCol="1" bandRow="1">
                <a:tableStyleId>{5940675A-B579-460E-94D1-54222C63F5DA}</a:tableStyleId>
              </a:tblPr>
              <a:tblGrid>
                <a:gridCol w="1152128"/>
                <a:gridCol w="1152128"/>
                <a:gridCol w="1368152"/>
                <a:gridCol w="1512168"/>
                <a:gridCol w="1584176"/>
                <a:gridCol w="2160240"/>
              </a:tblGrid>
              <a:tr h="0">
                <a:tc>
                  <a:txBody>
                    <a:bodyPr/>
                    <a:lstStyle/>
                    <a:p>
                      <a:pPr algn="ctr">
                        <a:lnSpc>
                          <a:spcPct val="115000"/>
                        </a:lnSpc>
                        <a:spcAft>
                          <a:spcPts val="0"/>
                        </a:spcAft>
                      </a:pPr>
                      <a:r>
                        <a:rPr lang="en-GB" sz="1400" b="1" dirty="0">
                          <a:effectLst/>
                        </a:rPr>
                        <a:t> </a:t>
                      </a:r>
                      <a:endParaRPr lang="en-GB" sz="1400" b="1" dirty="0">
                        <a:effectLst/>
                        <a:latin typeface="Calibri"/>
                        <a:ea typeface="Calibri"/>
                        <a:cs typeface="Times New Roman"/>
                      </a:endParaRPr>
                    </a:p>
                  </a:txBody>
                  <a:tcPr marL="68580" marR="68580" marT="0" marB="0">
                    <a:solidFill>
                      <a:schemeClr val="bg1">
                        <a:lumMod val="85000"/>
                      </a:schemeClr>
                    </a:solidFill>
                  </a:tcPr>
                </a:tc>
                <a:tc>
                  <a:txBody>
                    <a:bodyPr/>
                    <a:lstStyle/>
                    <a:p>
                      <a:pPr algn="ctr">
                        <a:lnSpc>
                          <a:spcPct val="115000"/>
                        </a:lnSpc>
                        <a:spcAft>
                          <a:spcPts val="0"/>
                        </a:spcAft>
                      </a:pPr>
                      <a:r>
                        <a:rPr lang="en-GB" sz="1400" b="1" dirty="0">
                          <a:effectLst/>
                        </a:rPr>
                        <a:t>Length of the fork, m</a:t>
                      </a:r>
                      <a:endParaRPr lang="en-GB" sz="1400" b="1" dirty="0">
                        <a:effectLst/>
                        <a:latin typeface="Calibri"/>
                        <a:ea typeface="Calibri"/>
                        <a:cs typeface="Times New Roman"/>
                      </a:endParaRPr>
                    </a:p>
                  </a:txBody>
                  <a:tcPr marL="68580" marR="68580" marT="0" marB="0">
                    <a:solidFill>
                      <a:schemeClr val="bg1">
                        <a:lumMod val="85000"/>
                      </a:schemeClr>
                    </a:solidFill>
                  </a:tcPr>
                </a:tc>
                <a:tc>
                  <a:txBody>
                    <a:bodyPr/>
                    <a:lstStyle/>
                    <a:p>
                      <a:pPr algn="ctr">
                        <a:lnSpc>
                          <a:spcPct val="115000"/>
                        </a:lnSpc>
                        <a:spcAft>
                          <a:spcPts val="0"/>
                        </a:spcAft>
                      </a:pPr>
                      <a:r>
                        <a:rPr lang="en-GB" sz="1400" b="1" dirty="0" smtClean="0">
                          <a:effectLst/>
                        </a:rPr>
                        <a:t>Linear speed of the wire, m/s</a:t>
                      </a:r>
                      <a:endParaRPr lang="en-GB" sz="1400" b="1" dirty="0">
                        <a:effectLst/>
                        <a:latin typeface="Calibri"/>
                        <a:ea typeface="Calibri"/>
                        <a:cs typeface="Times New Roman"/>
                      </a:endParaRPr>
                    </a:p>
                  </a:txBody>
                  <a:tcPr marL="68580" marR="68580" marT="0" marB="0">
                    <a:solidFill>
                      <a:schemeClr val="bg1">
                        <a:lumMod val="85000"/>
                      </a:schemeClr>
                    </a:solidFill>
                  </a:tcPr>
                </a:tc>
                <a:tc>
                  <a:txBody>
                    <a:bodyPr/>
                    <a:lstStyle/>
                    <a:p>
                      <a:pPr algn="ctr">
                        <a:lnSpc>
                          <a:spcPct val="115000"/>
                        </a:lnSpc>
                        <a:spcAft>
                          <a:spcPts val="0"/>
                        </a:spcAft>
                      </a:pPr>
                      <a:r>
                        <a:rPr lang="en-GB" sz="1400" b="1" dirty="0" smtClean="0">
                          <a:effectLst/>
                        </a:rPr>
                        <a:t>Angular speed of</a:t>
                      </a:r>
                      <a:r>
                        <a:rPr lang="en-GB" sz="1400" b="1" baseline="0" dirty="0" smtClean="0">
                          <a:effectLst/>
                        </a:rPr>
                        <a:t> the wire, rad/s</a:t>
                      </a:r>
                      <a:endParaRPr lang="en-GB" sz="1400" b="1" dirty="0">
                        <a:effectLst/>
                        <a:latin typeface="Calibri"/>
                        <a:ea typeface="Calibri"/>
                        <a:cs typeface="Times New Roman"/>
                      </a:endParaRPr>
                    </a:p>
                  </a:txBody>
                  <a:tcPr marL="68580" marR="68580" marT="0" marB="0">
                    <a:solidFill>
                      <a:schemeClr val="bg1">
                        <a:lumMod val="8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effectLst/>
                        </a:rPr>
                        <a:t>Acceleration</a:t>
                      </a:r>
                      <a:r>
                        <a:rPr lang="en-GB" sz="1400" b="1" baseline="0" dirty="0" smtClean="0">
                          <a:effectLst/>
                        </a:rPr>
                        <a:t> </a:t>
                      </a:r>
                      <a:r>
                        <a:rPr lang="en-GB" sz="1400" b="1" dirty="0" smtClean="0">
                          <a:effectLst/>
                        </a:rPr>
                        <a:t>(constant), rad/s^2</a:t>
                      </a:r>
                      <a:endParaRPr lang="en-GB" sz="1400" b="1" dirty="0" smtClean="0">
                        <a:effectLst/>
                        <a:latin typeface="+mn-lt"/>
                        <a:ea typeface="Calibri"/>
                        <a:cs typeface="Times New Roman"/>
                      </a:endParaRPr>
                    </a:p>
                  </a:txBody>
                  <a:tcPr marL="68580" marR="68580" marT="0" marB="0">
                    <a:solidFill>
                      <a:schemeClr val="bg1">
                        <a:lumMod val="85000"/>
                      </a:schemeClr>
                    </a:solidFill>
                  </a:tcPr>
                </a:tc>
                <a:tc>
                  <a:txBody>
                    <a:bodyPr/>
                    <a:lstStyle/>
                    <a:p>
                      <a:pPr algn="ctr">
                        <a:lnSpc>
                          <a:spcPct val="115000"/>
                        </a:lnSpc>
                        <a:spcAft>
                          <a:spcPts val="0"/>
                        </a:spcAft>
                      </a:pPr>
                      <a:r>
                        <a:rPr lang="en-GB" sz="1400" b="1" dirty="0" smtClean="0">
                          <a:effectLst/>
                        </a:rPr>
                        <a:t>Peak acceleration</a:t>
                      </a:r>
                      <a:r>
                        <a:rPr lang="en-GB" sz="1400" b="1" baseline="0" dirty="0" smtClean="0">
                          <a:effectLst/>
                        </a:rPr>
                        <a:t> (variable profile, k=1.85*),</a:t>
                      </a:r>
                      <a:r>
                        <a:rPr lang="en-GB" sz="1400" b="1" dirty="0" smtClean="0">
                          <a:effectLst/>
                        </a:rPr>
                        <a:t> rad/s^2</a:t>
                      </a:r>
                      <a:endParaRPr lang="en-GB" sz="1400" b="1" dirty="0">
                        <a:effectLst/>
                        <a:latin typeface="Calibri"/>
                        <a:ea typeface="Calibri"/>
                        <a:cs typeface="Times New Roman"/>
                      </a:endParaRPr>
                    </a:p>
                  </a:txBody>
                  <a:tcPr marL="68580" marR="68580" marT="0" marB="0">
                    <a:solidFill>
                      <a:schemeClr val="bg1">
                        <a:lumMod val="85000"/>
                      </a:schemeClr>
                    </a:solidFill>
                  </a:tcPr>
                </a:tc>
              </a:tr>
              <a:tr h="0">
                <a:tc>
                  <a:txBody>
                    <a:bodyPr/>
                    <a:lstStyle/>
                    <a:p>
                      <a:pPr algn="ctr">
                        <a:lnSpc>
                          <a:spcPct val="115000"/>
                        </a:lnSpc>
                        <a:spcAft>
                          <a:spcPts val="0"/>
                        </a:spcAft>
                      </a:pPr>
                      <a:r>
                        <a:rPr lang="en-GB" sz="1400">
                          <a:effectLst/>
                        </a:rPr>
                        <a:t>Option 1 (R1)</a:t>
                      </a:r>
                      <a:endParaRPr lang="en-GB" sz="14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400">
                          <a:effectLst/>
                        </a:rPr>
                        <a:t>0.182</a:t>
                      </a:r>
                      <a:endParaRPr lang="en-GB" sz="14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400" dirty="0" smtClean="0">
                          <a:effectLst/>
                        </a:rPr>
                        <a:t>20</a:t>
                      </a:r>
                      <a:endParaRPr lang="en-GB" sz="1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400" dirty="0" smtClean="0">
                          <a:effectLst/>
                        </a:rPr>
                        <a:t>110 (1051)</a:t>
                      </a:r>
                      <a:endParaRPr lang="en-GB" sz="1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400" dirty="0" smtClean="0">
                          <a:effectLst/>
                        </a:rPr>
                        <a:t>5790</a:t>
                      </a:r>
                      <a:endParaRPr lang="en-GB" sz="1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400">
                          <a:effectLst/>
                        </a:rPr>
                        <a:t>10711.5</a:t>
                      </a:r>
                      <a:endParaRPr lang="en-GB" sz="140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en-GB" sz="1400">
                          <a:effectLst/>
                        </a:rPr>
                        <a:t>Option 2 (R2)</a:t>
                      </a:r>
                      <a:endParaRPr lang="en-GB" sz="14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400">
                          <a:effectLst/>
                        </a:rPr>
                        <a:t>0.150</a:t>
                      </a:r>
                      <a:endParaRPr lang="en-GB" sz="14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400" dirty="0" smtClean="0">
                          <a:effectLst/>
                        </a:rPr>
                        <a:t>20</a:t>
                      </a:r>
                      <a:endParaRPr lang="en-GB" sz="1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400" dirty="0" smtClean="0">
                          <a:effectLst/>
                        </a:rPr>
                        <a:t>133 (1270)</a:t>
                      </a:r>
                      <a:endParaRPr lang="en-GB" sz="1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400" dirty="0" smtClean="0">
                          <a:effectLst/>
                        </a:rPr>
                        <a:t>8471</a:t>
                      </a:r>
                      <a:endParaRPr lang="en-GB" sz="1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400">
                          <a:effectLst/>
                        </a:rPr>
                        <a:t>15671.4</a:t>
                      </a:r>
                      <a:endParaRPr lang="en-GB" sz="140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en-GB" sz="1400">
                          <a:effectLst/>
                        </a:rPr>
                        <a:t>Option 3 (R3)</a:t>
                      </a:r>
                      <a:endParaRPr lang="en-GB" sz="14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400" dirty="0">
                          <a:effectLst/>
                        </a:rPr>
                        <a:t>0.100</a:t>
                      </a:r>
                      <a:endParaRPr lang="en-GB" sz="1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400" dirty="0" smtClean="0">
                          <a:effectLst/>
                        </a:rPr>
                        <a:t>20</a:t>
                      </a:r>
                      <a:endParaRPr lang="en-GB" sz="1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400" dirty="0" smtClean="0">
                          <a:effectLst/>
                        </a:rPr>
                        <a:t>200 (1910)</a:t>
                      </a:r>
                      <a:endParaRPr lang="en-GB" sz="1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400" dirty="0" smtClean="0">
                          <a:effectLst/>
                        </a:rPr>
                        <a:t>19108</a:t>
                      </a:r>
                      <a:endParaRPr lang="en-GB" sz="1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400" dirty="0">
                          <a:effectLst/>
                        </a:rPr>
                        <a:t>35350.0</a:t>
                      </a:r>
                      <a:endParaRPr lang="en-GB" sz="1400" dirty="0">
                        <a:effectLst/>
                        <a:latin typeface="Calibri"/>
                        <a:ea typeface="Calibri"/>
                        <a:cs typeface="Times New Roman"/>
                      </a:endParaRPr>
                    </a:p>
                  </a:txBody>
                  <a:tcPr marL="68580" marR="68580" marT="0" marB="0"/>
                </a:tc>
              </a:tr>
            </a:tbl>
          </a:graphicData>
        </a:graphic>
      </p:graphicFrame>
      <p:sp>
        <p:nvSpPr>
          <p:cNvPr id="13" name="Rectangle 12"/>
          <p:cNvSpPr/>
          <p:nvPr/>
        </p:nvSpPr>
        <p:spPr>
          <a:xfrm>
            <a:off x="4367808" y="4866476"/>
            <a:ext cx="3816424" cy="400110"/>
          </a:xfrm>
          <a:prstGeom prst="rect">
            <a:avLst/>
          </a:prstGeom>
        </p:spPr>
        <p:txBody>
          <a:bodyPr wrap="square">
            <a:spAutoFit/>
          </a:bodyPr>
          <a:lstStyle/>
          <a:p>
            <a:r>
              <a:rPr lang="en-GB" sz="2000" b="1" dirty="0"/>
              <a:t>Angular speed and acceleration</a:t>
            </a:r>
            <a:endParaRPr lang="en-GB" sz="2000" dirty="0"/>
          </a:p>
        </p:txBody>
      </p:sp>
      <mc:AlternateContent xmlns:mc="http://schemas.openxmlformats.org/markup-compatibility/2006" xmlns:a14="http://schemas.microsoft.com/office/drawing/2010/main">
        <mc:Choice Requires="a14">
          <p:sp>
            <p:nvSpPr>
              <p:cNvPr id="14" name="Rectangle 13"/>
              <p:cNvSpPr/>
              <p:nvPr/>
            </p:nvSpPr>
            <p:spPr>
              <a:xfrm>
                <a:off x="7103659" y="2783277"/>
                <a:ext cx="2628292" cy="2083199"/>
              </a:xfrm>
              <a:prstGeom prst="rect">
                <a:avLst/>
              </a:prstGeom>
            </p:spPr>
            <p:txBody>
              <a:bodyPr wrap="square">
                <a:spAutoFit/>
              </a:bodyPr>
              <a:lstStyle/>
              <a:p>
                <a:pPr algn="ctr"/>
                <a:r>
                  <a:rPr lang="en-GB" b="1" dirty="0"/>
                  <a:t>Equations used for calculation:</a:t>
                </a:r>
              </a:p>
              <a:p>
                <a14:m>
                  <m:oMath xmlns:m="http://schemas.openxmlformats.org/officeDocument/2006/math">
                    <m:sSub>
                      <m:sSubPr>
                        <m:ctrlPr>
                          <a:rPr lang="en-GB" i="1">
                            <a:latin typeface="Cambria Math" panose="02040503050406030204" pitchFamily="18" charset="0"/>
                          </a:rPr>
                        </m:ctrlPr>
                      </m:sSubPr>
                      <m:e>
                        <m:r>
                          <a:rPr lang="en-GB" i="1">
                            <a:latin typeface="Cambria Math"/>
                          </a:rPr>
                          <m:t>𝜔</m:t>
                        </m:r>
                      </m:e>
                      <m:sub>
                        <m:r>
                          <a:rPr lang="en-GB" i="1">
                            <a:latin typeface="Cambria Math"/>
                          </a:rPr>
                          <m:t>𝑓</m:t>
                        </m:r>
                      </m:sub>
                    </m:sSub>
                    <m:r>
                      <a:rPr lang="en-GB" i="1">
                        <a:latin typeface="Cambria Math"/>
                      </a:rPr>
                      <m:t>=</m:t>
                    </m:r>
                    <m:sSub>
                      <m:sSubPr>
                        <m:ctrlPr>
                          <a:rPr lang="en-GB" i="1">
                            <a:latin typeface="Cambria Math" panose="02040503050406030204" pitchFamily="18" charset="0"/>
                          </a:rPr>
                        </m:ctrlPr>
                      </m:sSubPr>
                      <m:e>
                        <m:r>
                          <a:rPr lang="en-GB" i="1">
                            <a:latin typeface="Cambria Math"/>
                          </a:rPr>
                          <m:t>𝜔</m:t>
                        </m:r>
                      </m:e>
                      <m:sub>
                        <m:r>
                          <a:rPr lang="en-GB" i="1">
                            <a:latin typeface="Cambria Math"/>
                          </a:rPr>
                          <m:t>𝑖</m:t>
                        </m:r>
                      </m:sub>
                    </m:sSub>
                    <m:r>
                      <a:rPr lang="en-GB" i="1">
                        <a:latin typeface="Cambria Math"/>
                      </a:rPr>
                      <m:t>+</m:t>
                    </m:r>
                    <m:r>
                      <a:rPr lang="en-GB" i="1">
                        <a:latin typeface="Cambria Math"/>
                      </a:rPr>
                      <m:t>𝛼</m:t>
                    </m:r>
                    <m:r>
                      <a:rPr lang="en-GB" i="1">
                        <a:latin typeface="Cambria Math"/>
                      </a:rPr>
                      <m:t>𝑡</m:t>
                    </m:r>
                    <m:r>
                      <a:rPr lang="en-GB" i="1">
                        <a:latin typeface="Cambria Math"/>
                      </a:rPr>
                      <m:t>            </m:t>
                    </m:r>
                  </m:oMath>
                </a14:m>
                <a:r>
                  <a:rPr lang="en-GB" dirty="0"/>
                  <a:t>(1)</a:t>
                </a:r>
              </a:p>
              <a:p>
                <a14:m>
                  <m:oMath xmlns:m="http://schemas.openxmlformats.org/officeDocument/2006/math">
                    <m:r>
                      <a:rPr lang="en-GB" i="1">
                        <a:latin typeface="Cambria Math"/>
                      </a:rPr>
                      <m:t>𝜃</m:t>
                    </m:r>
                    <m:r>
                      <a:rPr lang="en-GB" i="1">
                        <a:latin typeface="Cambria Math"/>
                      </a:rPr>
                      <m:t>=</m:t>
                    </m:r>
                    <m:sSub>
                      <m:sSubPr>
                        <m:ctrlPr>
                          <a:rPr lang="en-GB" i="1">
                            <a:latin typeface="Cambria Math" panose="02040503050406030204" pitchFamily="18" charset="0"/>
                          </a:rPr>
                        </m:ctrlPr>
                      </m:sSubPr>
                      <m:e>
                        <m:r>
                          <a:rPr lang="en-GB" i="1">
                            <a:latin typeface="Cambria Math"/>
                          </a:rPr>
                          <m:t>𝜔</m:t>
                        </m:r>
                      </m:e>
                      <m:sub>
                        <m:r>
                          <a:rPr lang="en-GB" i="1">
                            <a:latin typeface="Cambria Math"/>
                          </a:rPr>
                          <m:t>𝑖</m:t>
                        </m:r>
                      </m:sub>
                    </m:sSub>
                    <m:r>
                      <a:rPr lang="en-GB" i="1">
                        <a:latin typeface="Cambria Math"/>
                      </a:rPr>
                      <m:t>𝑡</m:t>
                    </m:r>
                    <m:r>
                      <a:rPr lang="en-GB" i="1">
                        <a:latin typeface="Cambria Math"/>
                      </a:rPr>
                      <m:t>+</m:t>
                    </m:r>
                    <m:f>
                      <m:fPr>
                        <m:ctrlPr>
                          <a:rPr lang="en-GB" i="1">
                            <a:latin typeface="Cambria Math" panose="02040503050406030204" pitchFamily="18" charset="0"/>
                          </a:rPr>
                        </m:ctrlPr>
                      </m:fPr>
                      <m:num>
                        <m:r>
                          <a:rPr lang="en-GB" i="1">
                            <a:latin typeface="Cambria Math"/>
                          </a:rPr>
                          <m:t>1</m:t>
                        </m:r>
                      </m:num>
                      <m:den>
                        <m:r>
                          <a:rPr lang="en-GB" i="1">
                            <a:latin typeface="Cambria Math"/>
                          </a:rPr>
                          <m:t>2</m:t>
                        </m:r>
                      </m:den>
                    </m:f>
                    <m:r>
                      <a:rPr lang="en-GB" i="1">
                        <a:latin typeface="Cambria Math"/>
                      </a:rPr>
                      <m:t>𝛼</m:t>
                    </m:r>
                    <m:sSup>
                      <m:sSupPr>
                        <m:ctrlPr>
                          <a:rPr lang="en-GB" i="1">
                            <a:latin typeface="Cambria Math" panose="02040503050406030204" pitchFamily="18" charset="0"/>
                          </a:rPr>
                        </m:ctrlPr>
                      </m:sSupPr>
                      <m:e>
                        <m:r>
                          <a:rPr lang="en-GB" i="1">
                            <a:latin typeface="Cambria Math"/>
                          </a:rPr>
                          <m:t>𝑡</m:t>
                        </m:r>
                      </m:e>
                      <m:sup>
                        <m:r>
                          <a:rPr lang="en-GB" i="1">
                            <a:latin typeface="Cambria Math"/>
                          </a:rPr>
                          <m:t>2</m:t>
                        </m:r>
                      </m:sup>
                    </m:sSup>
                  </m:oMath>
                </a14:m>
                <a:r>
                  <a:rPr lang="en-GB" dirty="0"/>
                  <a:t>        (2)</a:t>
                </a:r>
              </a:p>
              <a:p>
                <a14:m>
                  <m:oMath xmlns:m="http://schemas.openxmlformats.org/officeDocument/2006/math">
                    <m:sSubSup>
                      <m:sSubSupPr>
                        <m:ctrlPr>
                          <a:rPr lang="en-GB" i="1">
                            <a:latin typeface="Cambria Math" panose="02040503050406030204" pitchFamily="18" charset="0"/>
                          </a:rPr>
                        </m:ctrlPr>
                      </m:sSubSupPr>
                      <m:e>
                        <m:r>
                          <a:rPr lang="en-GB" i="1">
                            <a:latin typeface="Cambria Math"/>
                          </a:rPr>
                          <m:t>𝜔</m:t>
                        </m:r>
                      </m:e>
                      <m:sub>
                        <m:r>
                          <a:rPr lang="en-GB" i="1">
                            <a:latin typeface="Cambria Math"/>
                          </a:rPr>
                          <m:t>𝑓</m:t>
                        </m:r>
                      </m:sub>
                      <m:sup>
                        <m:r>
                          <a:rPr lang="en-GB" i="1">
                            <a:latin typeface="Cambria Math"/>
                          </a:rPr>
                          <m:t>2</m:t>
                        </m:r>
                      </m:sup>
                    </m:sSubSup>
                    <m:r>
                      <a:rPr lang="en-GB" i="1">
                        <a:latin typeface="Cambria Math"/>
                      </a:rPr>
                      <m:t>=</m:t>
                    </m:r>
                    <m:sSubSup>
                      <m:sSubSupPr>
                        <m:ctrlPr>
                          <a:rPr lang="en-GB" i="1">
                            <a:latin typeface="Cambria Math" panose="02040503050406030204" pitchFamily="18" charset="0"/>
                          </a:rPr>
                        </m:ctrlPr>
                      </m:sSubSupPr>
                      <m:e>
                        <m:r>
                          <a:rPr lang="en-GB" i="1">
                            <a:latin typeface="Cambria Math"/>
                          </a:rPr>
                          <m:t>𝜔</m:t>
                        </m:r>
                      </m:e>
                      <m:sub>
                        <m:r>
                          <a:rPr lang="en-GB" i="1">
                            <a:latin typeface="Cambria Math"/>
                          </a:rPr>
                          <m:t>𝑖</m:t>
                        </m:r>
                      </m:sub>
                      <m:sup>
                        <m:r>
                          <a:rPr lang="en-GB" i="1">
                            <a:latin typeface="Cambria Math"/>
                          </a:rPr>
                          <m:t>2</m:t>
                        </m:r>
                      </m:sup>
                    </m:sSubSup>
                    <m:r>
                      <a:rPr lang="en-GB" i="1">
                        <a:latin typeface="Cambria Math"/>
                      </a:rPr>
                      <m:t>+2</m:t>
                    </m:r>
                    <m:r>
                      <a:rPr lang="en-GB" i="1">
                        <a:latin typeface="Cambria Math"/>
                      </a:rPr>
                      <m:t>𝛼𝜃</m:t>
                    </m:r>
                  </m:oMath>
                </a14:m>
                <a:r>
                  <a:rPr lang="en-GB" dirty="0"/>
                  <a:t>         (3)</a:t>
                </a:r>
              </a:p>
              <a:p>
                <a14:m>
                  <m:oMath xmlns:m="http://schemas.openxmlformats.org/officeDocument/2006/math">
                    <m:r>
                      <a:rPr lang="en-GB" i="1">
                        <a:latin typeface="Cambria Math"/>
                      </a:rPr>
                      <m:t>𝜃</m:t>
                    </m:r>
                    <m:r>
                      <a:rPr lang="en-GB" i="1">
                        <a:latin typeface="Cambria Math"/>
                      </a:rPr>
                      <m:t>=</m:t>
                    </m:r>
                    <m:f>
                      <m:fPr>
                        <m:ctrlPr>
                          <a:rPr lang="en-GB" i="1">
                            <a:latin typeface="Cambria Math" panose="02040503050406030204" pitchFamily="18" charset="0"/>
                          </a:rPr>
                        </m:ctrlPr>
                      </m:fPr>
                      <m:num>
                        <m:r>
                          <a:rPr lang="en-GB" i="1">
                            <a:latin typeface="Cambria Math"/>
                          </a:rPr>
                          <m:t>1</m:t>
                        </m:r>
                      </m:num>
                      <m:den>
                        <m:r>
                          <a:rPr lang="en-GB" i="1">
                            <a:latin typeface="Cambria Math"/>
                          </a:rPr>
                          <m:t>2</m:t>
                        </m:r>
                      </m:den>
                    </m:f>
                    <m:d>
                      <m:dPr>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a:rPr>
                              <m:t>𝜔</m:t>
                            </m:r>
                          </m:e>
                          <m:sub>
                            <m:r>
                              <a:rPr lang="en-GB" i="1">
                                <a:latin typeface="Cambria Math"/>
                              </a:rPr>
                              <m:t>𝑓</m:t>
                            </m:r>
                          </m:sub>
                        </m:sSub>
                        <m:r>
                          <a:rPr lang="en-GB" i="1">
                            <a:latin typeface="Cambria Math"/>
                          </a:rPr>
                          <m:t>+</m:t>
                        </m:r>
                        <m:sSub>
                          <m:sSubPr>
                            <m:ctrlPr>
                              <a:rPr lang="en-GB" i="1">
                                <a:latin typeface="Cambria Math" panose="02040503050406030204" pitchFamily="18" charset="0"/>
                              </a:rPr>
                            </m:ctrlPr>
                          </m:sSubPr>
                          <m:e>
                            <m:r>
                              <a:rPr lang="en-GB" i="1">
                                <a:latin typeface="Cambria Math"/>
                              </a:rPr>
                              <m:t>𝜔</m:t>
                            </m:r>
                          </m:e>
                          <m:sub>
                            <m:r>
                              <a:rPr lang="en-GB" i="1">
                                <a:latin typeface="Cambria Math"/>
                              </a:rPr>
                              <m:t>𝑖</m:t>
                            </m:r>
                          </m:sub>
                        </m:sSub>
                      </m:e>
                    </m:d>
                    <m:r>
                      <a:rPr lang="en-GB" i="1">
                        <a:latin typeface="Cambria Math"/>
                      </a:rPr>
                      <m:t>𝑡</m:t>
                    </m:r>
                  </m:oMath>
                </a14:m>
                <a:r>
                  <a:rPr lang="en-GB" dirty="0"/>
                  <a:t>       (4)</a:t>
                </a:r>
              </a:p>
            </p:txBody>
          </p:sp>
        </mc:Choice>
        <mc:Fallback xmlns="">
          <p:sp>
            <p:nvSpPr>
              <p:cNvPr id="14" name="Rectangle 13"/>
              <p:cNvSpPr>
                <a:spLocks noRot="1" noChangeAspect="1" noMove="1" noResize="1" noEditPoints="1" noAdjustHandles="1" noChangeArrowheads="1" noChangeShapeType="1" noTextEdit="1"/>
              </p:cNvSpPr>
              <p:nvPr/>
            </p:nvSpPr>
            <p:spPr>
              <a:xfrm>
                <a:off x="5579659" y="2783276"/>
                <a:ext cx="2628292" cy="2083199"/>
              </a:xfrm>
              <a:prstGeom prst="rect">
                <a:avLst/>
              </a:prstGeom>
              <a:blipFill rotWithShape="1">
                <a:blip r:embed="rId4"/>
                <a:stretch>
                  <a:fillRect t="-1466" b="-1466"/>
                </a:stretch>
              </a:blipFill>
            </p:spPr>
            <p:txBody>
              <a:bodyPr/>
              <a:lstStyle/>
              <a:p>
                <a:r>
                  <a:rPr lang="en-GB">
                    <a:noFill/>
                  </a:rPr>
                  <a:t> </a:t>
                </a:r>
              </a:p>
            </p:txBody>
          </p:sp>
        </mc:Fallback>
      </mc:AlternateContent>
      <p:sp>
        <p:nvSpPr>
          <p:cNvPr id="15" name="TextBox 14"/>
          <p:cNvSpPr txBox="1"/>
          <p:nvPr/>
        </p:nvSpPr>
        <p:spPr>
          <a:xfrm>
            <a:off x="4799857" y="6538698"/>
            <a:ext cx="5812489" cy="307777"/>
          </a:xfrm>
          <a:prstGeom prst="rect">
            <a:avLst/>
          </a:prstGeom>
          <a:noFill/>
        </p:spPr>
        <p:txBody>
          <a:bodyPr wrap="none" rtlCol="0">
            <a:spAutoFit/>
          </a:bodyPr>
          <a:lstStyle/>
          <a:p>
            <a:r>
              <a:rPr lang="en-GB" sz="1400" i="1" dirty="0"/>
              <a:t>* - the coefficient used for calculations of the peak acceleration by C. Grosjean</a:t>
            </a:r>
          </a:p>
        </p:txBody>
      </p:sp>
    </p:spTree>
    <p:extLst>
      <p:ext uri="{BB962C8B-B14F-4D97-AF65-F5344CB8AC3E}">
        <p14:creationId xmlns:p14="http://schemas.microsoft.com/office/powerpoint/2010/main" val="26702315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84779" y="116632"/>
            <a:ext cx="8424936" cy="707886"/>
          </a:xfrm>
          <a:prstGeom prst="rect">
            <a:avLst/>
          </a:prstGeom>
          <a:noFill/>
        </p:spPr>
        <p:txBody>
          <a:bodyPr wrap="square" rtlCol="0">
            <a:spAutoFit/>
          </a:bodyPr>
          <a:lstStyle/>
          <a:p>
            <a:pPr algn="ctr"/>
            <a:r>
              <a:rPr lang="en-GB" sz="2000" b="1" dirty="0"/>
              <a:t>Moment of inertia of the shaft and components installed on it </a:t>
            </a:r>
          </a:p>
          <a:p>
            <a:pPr algn="ctr"/>
            <a:r>
              <a:rPr lang="en-GB" sz="2000" b="1" dirty="0"/>
              <a:t>(based on data from S. Samuelsson)</a:t>
            </a:r>
          </a:p>
        </p:txBody>
      </p:sp>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2030600717"/>
                  </p:ext>
                </p:extLst>
              </p:nvPr>
            </p:nvGraphicFramePr>
            <p:xfrm>
              <a:off x="2000672" y="787375"/>
              <a:ext cx="8200708" cy="3651758"/>
            </p:xfrm>
            <a:graphic>
              <a:graphicData uri="http://schemas.openxmlformats.org/drawingml/2006/table">
                <a:tbl>
                  <a:tblPr firstRow="1" firstCol="1" bandRow="1">
                    <a:tableStyleId>{5940675A-B579-460E-94D1-54222C63F5DA}</a:tableStyleId>
                  </a:tblPr>
                  <a:tblGrid>
                    <a:gridCol w="3020632"/>
                    <a:gridCol w="1726692"/>
                    <a:gridCol w="1726692"/>
                    <a:gridCol w="1726692"/>
                  </a:tblGrid>
                  <a:tr h="0">
                    <a:tc>
                      <a:txBody>
                        <a:bodyPr/>
                        <a:lstStyle/>
                        <a:p>
                          <a:pPr algn="ctr">
                            <a:lnSpc>
                              <a:spcPct val="115000"/>
                            </a:lnSpc>
                            <a:spcAft>
                              <a:spcPts val="0"/>
                            </a:spcAft>
                          </a:pPr>
                          <a:r>
                            <a:rPr lang="en-GB" sz="1600" b="1" dirty="0">
                              <a:effectLst/>
                            </a:rPr>
                            <a:t>Component</a:t>
                          </a:r>
                          <a:endParaRPr lang="en-GB" sz="1600" b="1" dirty="0">
                            <a:effectLst/>
                            <a:latin typeface="Calibri"/>
                            <a:ea typeface="Calibri"/>
                            <a:cs typeface="Times New Roman"/>
                          </a:endParaRPr>
                        </a:p>
                      </a:txBody>
                      <a:tcPr marL="68580" marR="68580" marT="0" marB="0">
                        <a:solidFill>
                          <a:schemeClr val="bg1">
                            <a:lumMod val="75000"/>
                          </a:schemeClr>
                        </a:solidFill>
                      </a:tcPr>
                    </a:tc>
                    <a:tc>
                      <a:txBody>
                        <a:bodyPr/>
                        <a:lstStyle/>
                        <a:p>
                          <a:pPr algn="ctr">
                            <a:lnSpc>
                              <a:spcPct val="115000"/>
                            </a:lnSpc>
                            <a:spcAft>
                              <a:spcPts val="0"/>
                            </a:spcAft>
                          </a:pPr>
                          <a:r>
                            <a:rPr lang="en-GB" sz="1600" b="1" dirty="0">
                              <a:effectLst/>
                            </a:rPr>
                            <a:t>J (</a:t>
                          </a:r>
                          <a14:m>
                            <m:oMath xmlns:m="http://schemas.openxmlformats.org/officeDocument/2006/math">
                              <m:r>
                                <a:rPr lang="en-GB" sz="1600" b="1">
                                  <a:effectLst/>
                                  <a:latin typeface="Cambria Math"/>
                                </a:rPr>
                                <m:t>𝐤𝐠</m:t>
                              </m:r>
                              <m:r>
                                <a:rPr lang="en-GB" sz="1600" b="1">
                                  <a:effectLst/>
                                  <a:latin typeface="Cambria Math"/>
                                </a:rPr>
                                <m:t>×</m:t>
                              </m:r>
                              <m:sSup>
                                <m:sSupPr>
                                  <m:ctrlPr>
                                    <a:rPr lang="en-GB" sz="1600" b="1" i="1">
                                      <a:effectLst/>
                                      <a:latin typeface="Cambria Math" panose="02040503050406030204" pitchFamily="18" charset="0"/>
                                    </a:rPr>
                                  </m:ctrlPr>
                                </m:sSupPr>
                                <m:e>
                                  <m:r>
                                    <a:rPr lang="en-GB" sz="1600" b="1">
                                      <a:effectLst/>
                                      <a:latin typeface="Cambria Math"/>
                                    </a:rPr>
                                    <m:t>𝐦</m:t>
                                  </m:r>
                                </m:e>
                                <m:sup>
                                  <m:r>
                                    <a:rPr lang="en-GB" sz="1600" b="1">
                                      <a:effectLst/>
                                      <a:latin typeface="Cambria Math"/>
                                    </a:rPr>
                                    <m:t>𝟐</m:t>
                                  </m:r>
                                </m:sup>
                              </m:sSup>
                            </m:oMath>
                          </a14:m>
                          <a:r>
                            <a:rPr lang="en-GB" sz="1600" b="1" dirty="0">
                              <a:effectLst/>
                            </a:rPr>
                            <a:t>) for </a:t>
                          </a:r>
                          <a:r>
                            <a:rPr lang="en-GB" sz="1600" b="1" dirty="0" smtClean="0">
                              <a:effectLst/>
                            </a:rPr>
                            <a:t>R1</a:t>
                          </a:r>
                        </a:p>
                        <a:p>
                          <a:pPr algn="ctr">
                            <a:lnSpc>
                              <a:spcPct val="115000"/>
                            </a:lnSpc>
                            <a:spcAft>
                              <a:spcPts val="0"/>
                            </a:spcAft>
                          </a:pPr>
                          <a:r>
                            <a:rPr lang="en-GB" sz="1600" b="1" dirty="0" smtClean="0">
                              <a:effectLst/>
                              <a:latin typeface="Calibri"/>
                              <a:ea typeface="Calibri"/>
                              <a:cs typeface="Times New Roman"/>
                            </a:rPr>
                            <a:t>(182.5 mm)</a:t>
                          </a:r>
                          <a:endParaRPr lang="en-GB" sz="1600" b="1" dirty="0">
                            <a:effectLst/>
                            <a:latin typeface="Calibri"/>
                            <a:ea typeface="Calibri"/>
                            <a:cs typeface="Times New Roman"/>
                          </a:endParaRPr>
                        </a:p>
                      </a:txBody>
                      <a:tcPr marL="68580" marR="68580" marT="0" marB="0">
                        <a:solidFill>
                          <a:schemeClr val="bg1">
                            <a:lumMod val="75000"/>
                          </a:schemeClr>
                        </a:solidFill>
                      </a:tcPr>
                    </a:tc>
                    <a:tc>
                      <a:txBody>
                        <a:bodyPr/>
                        <a:lstStyle/>
                        <a:p>
                          <a:pPr algn="ctr">
                            <a:lnSpc>
                              <a:spcPct val="115000"/>
                            </a:lnSpc>
                            <a:spcAft>
                              <a:spcPts val="0"/>
                            </a:spcAft>
                          </a:pPr>
                          <a:r>
                            <a:rPr lang="en-GB" sz="1600" b="1" dirty="0">
                              <a:effectLst/>
                            </a:rPr>
                            <a:t>J (</a:t>
                          </a:r>
                          <a14:m>
                            <m:oMath xmlns:m="http://schemas.openxmlformats.org/officeDocument/2006/math">
                              <m:r>
                                <a:rPr lang="en-GB" sz="1600" b="1">
                                  <a:effectLst/>
                                  <a:latin typeface="Cambria Math"/>
                                </a:rPr>
                                <m:t>𝐤𝐠</m:t>
                              </m:r>
                              <m:r>
                                <a:rPr lang="en-GB" sz="1600" b="1">
                                  <a:effectLst/>
                                  <a:latin typeface="Cambria Math"/>
                                </a:rPr>
                                <m:t>×</m:t>
                              </m:r>
                              <m:sSup>
                                <m:sSupPr>
                                  <m:ctrlPr>
                                    <a:rPr lang="en-GB" sz="1600" b="1" i="1">
                                      <a:effectLst/>
                                      <a:latin typeface="Cambria Math" panose="02040503050406030204" pitchFamily="18" charset="0"/>
                                    </a:rPr>
                                  </m:ctrlPr>
                                </m:sSupPr>
                                <m:e>
                                  <m:r>
                                    <a:rPr lang="en-GB" sz="1600" b="1">
                                      <a:effectLst/>
                                      <a:latin typeface="Cambria Math"/>
                                    </a:rPr>
                                    <m:t>𝐦</m:t>
                                  </m:r>
                                </m:e>
                                <m:sup>
                                  <m:r>
                                    <a:rPr lang="en-GB" sz="1600" b="1">
                                      <a:effectLst/>
                                      <a:latin typeface="Cambria Math"/>
                                    </a:rPr>
                                    <m:t>𝟐</m:t>
                                  </m:r>
                                </m:sup>
                              </m:sSup>
                            </m:oMath>
                          </a14:m>
                          <a:r>
                            <a:rPr lang="en-GB" sz="1600" b="1" dirty="0">
                              <a:effectLst/>
                            </a:rPr>
                            <a:t>) for </a:t>
                          </a:r>
                          <a:r>
                            <a:rPr lang="en-GB" sz="1600" b="1" dirty="0" smtClean="0">
                              <a:effectLst/>
                            </a:rPr>
                            <a:t>R2</a:t>
                          </a:r>
                        </a:p>
                        <a:p>
                          <a:pPr algn="ctr">
                            <a:lnSpc>
                              <a:spcPct val="115000"/>
                            </a:lnSpc>
                            <a:spcAft>
                              <a:spcPts val="0"/>
                            </a:spcAft>
                          </a:pPr>
                          <a:r>
                            <a:rPr lang="en-GB" sz="1600" b="1" dirty="0" smtClean="0">
                              <a:effectLst/>
                              <a:latin typeface="Calibri"/>
                              <a:ea typeface="Calibri"/>
                              <a:cs typeface="Times New Roman"/>
                            </a:rPr>
                            <a:t>(150 mm)</a:t>
                          </a:r>
                          <a:endParaRPr lang="en-GB" sz="1600" b="1" dirty="0">
                            <a:effectLst/>
                            <a:latin typeface="Calibri"/>
                            <a:ea typeface="Calibri"/>
                            <a:cs typeface="Times New Roman"/>
                          </a:endParaRPr>
                        </a:p>
                      </a:txBody>
                      <a:tcPr marL="68580" marR="68580" marT="0" marB="0">
                        <a:solidFill>
                          <a:schemeClr val="bg1">
                            <a:lumMod val="75000"/>
                          </a:schemeClr>
                        </a:solidFill>
                      </a:tcPr>
                    </a:tc>
                    <a:tc>
                      <a:txBody>
                        <a:bodyPr/>
                        <a:lstStyle/>
                        <a:p>
                          <a:pPr algn="ctr">
                            <a:lnSpc>
                              <a:spcPct val="115000"/>
                            </a:lnSpc>
                            <a:spcAft>
                              <a:spcPts val="0"/>
                            </a:spcAft>
                          </a:pPr>
                          <a:r>
                            <a:rPr lang="en-GB" sz="1600" b="1" dirty="0">
                              <a:effectLst/>
                            </a:rPr>
                            <a:t>J (</a:t>
                          </a:r>
                          <a14:m>
                            <m:oMath xmlns:m="http://schemas.openxmlformats.org/officeDocument/2006/math">
                              <m:r>
                                <a:rPr lang="en-GB" sz="1600" b="1">
                                  <a:effectLst/>
                                  <a:latin typeface="Cambria Math"/>
                                </a:rPr>
                                <m:t>𝐤𝐠</m:t>
                              </m:r>
                              <m:r>
                                <a:rPr lang="en-GB" sz="1600" b="1">
                                  <a:effectLst/>
                                  <a:latin typeface="Cambria Math"/>
                                </a:rPr>
                                <m:t>×</m:t>
                              </m:r>
                              <m:sSup>
                                <m:sSupPr>
                                  <m:ctrlPr>
                                    <a:rPr lang="en-GB" sz="1600" b="1" i="1">
                                      <a:effectLst/>
                                      <a:latin typeface="Cambria Math" panose="02040503050406030204" pitchFamily="18" charset="0"/>
                                    </a:rPr>
                                  </m:ctrlPr>
                                </m:sSupPr>
                                <m:e>
                                  <m:r>
                                    <a:rPr lang="en-GB" sz="1600" b="1">
                                      <a:effectLst/>
                                      <a:latin typeface="Cambria Math"/>
                                    </a:rPr>
                                    <m:t>𝐦</m:t>
                                  </m:r>
                                </m:e>
                                <m:sup>
                                  <m:r>
                                    <a:rPr lang="en-GB" sz="1600" b="1">
                                      <a:effectLst/>
                                      <a:latin typeface="Cambria Math"/>
                                    </a:rPr>
                                    <m:t>𝟐</m:t>
                                  </m:r>
                                </m:sup>
                              </m:sSup>
                            </m:oMath>
                          </a14:m>
                          <a:r>
                            <a:rPr lang="en-GB" sz="1600" b="1" dirty="0">
                              <a:effectLst/>
                            </a:rPr>
                            <a:t>) for </a:t>
                          </a:r>
                          <a:r>
                            <a:rPr lang="en-GB" sz="1600" b="1" dirty="0" smtClean="0">
                              <a:effectLst/>
                            </a:rPr>
                            <a:t>R3</a:t>
                          </a:r>
                        </a:p>
                        <a:p>
                          <a:pPr algn="ctr">
                            <a:lnSpc>
                              <a:spcPct val="115000"/>
                            </a:lnSpc>
                            <a:spcAft>
                              <a:spcPts val="0"/>
                            </a:spcAft>
                          </a:pPr>
                          <a:r>
                            <a:rPr lang="en-GB" sz="1600" b="1" dirty="0" smtClean="0">
                              <a:effectLst/>
                              <a:latin typeface="Calibri"/>
                              <a:ea typeface="Calibri"/>
                              <a:cs typeface="Times New Roman"/>
                            </a:rPr>
                            <a:t>(100 mm)</a:t>
                          </a:r>
                          <a:endParaRPr lang="en-GB" sz="1600" b="1" dirty="0">
                            <a:effectLst/>
                            <a:latin typeface="Calibri"/>
                            <a:ea typeface="Calibri"/>
                            <a:cs typeface="Times New Roman"/>
                          </a:endParaRPr>
                        </a:p>
                      </a:txBody>
                      <a:tcPr marL="68580" marR="68580" marT="0" marB="0">
                        <a:solidFill>
                          <a:schemeClr val="bg1">
                            <a:lumMod val="75000"/>
                          </a:schemeClr>
                        </a:solidFill>
                      </a:tcPr>
                    </a:tc>
                  </a:tr>
                  <a:tr h="0">
                    <a:tc>
                      <a:txBody>
                        <a:bodyPr/>
                        <a:lstStyle/>
                        <a:p>
                          <a:pPr algn="ctr">
                            <a:lnSpc>
                              <a:spcPct val="115000"/>
                            </a:lnSpc>
                            <a:spcAft>
                              <a:spcPts val="0"/>
                            </a:spcAft>
                          </a:pPr>
                          <a:r>
                            <a:rPr lang="en-GB" sz="1600">
                              <a:effectLst/>
                            </a:rPr>
                            <a:t>Bearing 1</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1.96E-05</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1.96E-05</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1.96E-05</a:t>
                          </a:r>
                          <a:endParaRPr lang="en-GB" sz="160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en-GB" sz="1600">
                              <a:effectLst/>
                            </a:rPr>
                            <a:t>Bearing 2</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2.45E-06</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2.45E-06</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2.45E-06</a:t>
                          </a:r>
                          <a:endParaRPr lang="en-GB" sz="160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en-GB" sz="1600">
                              <a:effectLst/>
                            </a:rPr>
                            <a:t>Disc</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1.45E-04</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1.45E-04</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1.45E-04</a:t>
                          </a:r>
                          <a:endParaRPr lang="en-GB" sz="160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en-GB" sz="1600">
                              <a:effectLst/>
                            </a:rPr>
                            <a:t>Disc holder</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2.01E-05</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2.01E-05</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2.01E-05</a:t>
                          </a:r>
                          <a:endParaRPr lang="en-GB" sz="160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en-GB" sz="1600" b="1" dirty="0">
                              <a:effectLst/>
                            </a:rPr>
                            <a:t>Fork with fixation ring and screws</a:t>
                          </a:r>
                          <a:endParaRPr lang="en-GB" sz="1600" b="1"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1.56E-04</a:t>
                          </a:r>
                          <a:endParaRPr lang="en-GB" sz="1600" b="1"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9.03E-05</a:t>
                          </a:r>
                          <a:endParaRPr lang="en-GB" sz="1600" b="1"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a:effectLst/>
                            </a:rPr>
                            <a:t>3.81E-05</a:t>
                          </a:r>
                          <a:endParaRPr lang="en-GB" sz="1600" b="1">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en-GB" sz="1600" b="1">
                              <a:effectLst/>
                            </a:rPr>
                            <a:t>Fork with fixation ring and screws</a:t>
                          </a:r>
                          <a:endParaRPr lang="en-GB"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a:effectLst/>
                            </a:rPr>
                            <a:t>1.56E-04</a:t>
                          </a:r>
                          <a:endParaRPr lang="en-GB"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9.03E-05</a:t>
                          </a:r>
                          <a:endParaRPr lang="en-GB" sz="1600" b="1"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3.81E-05</a:t>
                          </a:r>
                          <a:endParaRPr lang="en-GB" sz="1600" b="1" dirty="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en-GB" sz="1600">
                              <a:effectLst/>
                            </a:rPr>
                            <a:t>Resolver</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4.00E-06</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4.00E-06</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4.00E-06</a:t>
                          </a:r>
                          <a:endParaRPr lang="en-GB" sz="160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en-GB" sz="1600">
                              <a:effectLst/>
                            </a:rPr>
                            <a:t>Magnetic lock</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6.61E-05</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6.61E-05</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6.61E-05</a:t>
                          </a:r>
                          <a:endParaRPr lang="en-GB" sz="160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en-GB" sz="1600" dirty="0" smtClean="0">
                              <a:effectLst/>
                            </a:rPr>
                            <a:t>Rotor (old Parker motor)</a:t>
                          </a:r>
                          <a:endParaRPr lang="en-GB"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3.46E-04</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3.46E-04</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3.46E-04</a:t>
                          </a:r>
                          <a:endParaRPr lang="en-GB" sz="160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en-GB" sz="1600">
                              <a:effectLst/>
                            </a:rPr>
                            <a:t>Shaft</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2.91E-04</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2.91E-04</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2.91E-04</a:t>
                          </a:r>
                          <a:endParaRPr lang="en-GB" sz="160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en-GB" sz="1600" b="1" dirty="0">
                              <a:effectLst/>
                            </a:rPr>
                            <a:t>Total ( </a:t>
                          </a:r>
                          <a14:m>
                            <m:oMath xmlns:m="http://schemas.openxmlformats.org/officeDocument/2006/math">
                              <m:sSub>
                                <m:sSubPr>
                                  <m:ctrlPr>
                                    <a:rPr lang="en-GB" sz="1600" b="1" i="1">
                                      <a:effectLst/>
                                      <a:latin typeface="Cambria Math" panose="02040503050406030204" pitchFamily="18" charset="0"/>
                                    </a:rPr>
                                  </m:ctrlPr>
                                </m:sSubPr>
                                <m:e>
                                  <m:r>
                                    <a:rPr lang="en-GB" sz="1600" b="1" i="1">
                                      <a:effectLst/>
                                      <a:latin typeface="Cambria Math"/>
                                    </a:rPr>
                                    <m:t>𝐉</m:t>
                                  </m:r>
                                </m:e>
                                <m:sub>
                                  <m:r>
                                    <a:rPr lang="en-GB" sz="1600" b="1" i="1">
                                      <a:effectLst/>
                                      <a:latin typeface="Cambria Math"/>
                                    </a:rPr>
                                    <m:t>𝐭𝐨𝐭𝐚𝐥</m:t>
                                  </m:r>
                                </m:sub>
                              </m:sSub>
                            </m:oMath>
                          </a14:m>
                          <a:r>
                            <a:rPr lang="en-GB" sz="1600" b="1" dirty="0">
                              <a:effectLst/>
                            </a:rPr>
                            <a:t> )</a:t>
                          </a:r>
                          <a:endParaRPr lang="en-GB" sz="1600" b="1" dirty="0">
                            <a:effectLst/>
                            <a:latin typeface="Calibri"/>
                            <a:ea typeface="Calibri"/>
                            <a:cs typeface="Times New Roman"/>
                          </a:endParaRPr>
                        </a:p>
                      </a:txBody>
                      <a:tcPr marL="68580" marR="68580" marT="0" marB="0">
                        <a:solidFill>
                          <a:srgbClr val="92D050"/>
                        </a:solidFill>
                      </a:tcPr>
                    </a:tc>
                    <a:tc>
                      <a:txBody>
                        <a:bodyPr/>
                        <a:lstStyle/>
                        <a:p>
                          <a:pPr algn="ctr">
                            <a:lnSpc>
                              <a:spcPct val="115000"/>
                            </a:lnSpc>
                            <a:spcAft>
                              <a:spcPts val="0"/>
                            </a:spcAft>
                          </a:pPr>
                          <a:r>
                            <a:rPr lang="en-GB" sz="1600" b="1" dirty="0">
                              <a:effectLst/>
                            </a:rPr>
                            <a:t>1.21E-03</a:t>
                          </a:r>
                          <a:endParaRPr lang="en-GB" sz="1600" b="1" dirty="0">
                            <a:effectLst/>
                            <a:latin typeface="Calibri"/>
                            <a:ea typeface="Calibri"/>
                            <a:cs typeface="Times New Roman"/>
                          </a:endParaRPr>
                        </a:p>
                      </a:txBody>
                      <a:tcPr marL="68580" marR="68580" marT="0" marB="0">
                        <a:solidFill>
                          <a:srgbClr val="92D050"/>
                        </a:solidFill>
                      </a:tcPr>
                    </a:tc>
                    <a:tc>
                      <a:txBody>
                        <a:bodyPr/>
                        <a:lstStyle/>
                        <a:p>
                          <a:pPr algn="ctr">
                            <a:lnSpc>
                              <a:spcPct val="115000"/>
                            </a:lnSpc>
                            <a:spcAft>
                              <a:spcPts val="0"/>
                            </a:spcAft>
                          </a:pPr>
                          <a:r>
                            <a:rPr lang="en-GB" sz="1600" b="1" dirty="0">
                              <a:effectLst/>
                            </a:rPr>
                            <a:t>1.07E-03</a:t>
                          </a:r>
                          <a:endParaRPr lang="en-GB" sz="1600" b="1" dirty="0">
                            <a:effectLst/>
                            <a:latin typeface="Calibri"/>
                            <a:ea typeface="Calibri"/>
                            <a:cs typeface="Times New Roman"/>
                          </a:endParaRPr>
                        </a:p>
                      </a:txBody>
                      <a:tcPr marL="68580" marR="68580" marT="0" marB="0">
                        <a:solidFill>
                          <a:srgbClr val="92D050"/>
                        </a:solidFill>
                      </a:tcPr>
                    </a:tc>
                    <a:tc>
                      <a:txBody>
                        <a:bodyPr/>
                        <a:lstStyle/>
                        <a:p>
                          <a:pPr algn="ctr">
                            <a:lnSpc>
                              <a:spcPct val="115000"/>
                            </a:lnSpc>
                            <a:spcAft>
                              <a:spcPts val="0"/>
                            </a:spcAft>
                          </a:pPr>
                          <a:r>
                            <a:rPr lang="en-GB" sz="1600" b="1" dirty="0">
                              <a:effectLst/>
                            </a:rPr>
                            <a:t>9.70E-04</a:t>
                          </a:r>
                          <a:endParaRPr lang="en-GB" sz="1600" b="1" dirty="0">
                            <a:effectLst/>
                            <a:latin typeface="Calibri"/>
                            <a:ea typeface="Calibri"/>
                            <a:cs typeface="Times New Roman"/>
                          </a:endParaRPr>
                        </a:p>
                      </a:txBody>
                      <a:tcPr marL="68580" marR="68580" marT="0" marB="0">
                        <a:solidFill>
                          <a:srgbClr val="92D050"/>
                        </a:solidFill>
                      </a:tcPr>
                    </a:tc>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2030600717"/>
                  </p:ext>
                </p:extLst>
              </p:nvPr>
            </p:nvGraphicFramePr>
            <p:xfrm>
              <a:off x="2000672" y="787375"/>
              <a:ext cx="8200708" cy="3651758"/>
            </p:xfrm>
            <a:graphic>
              <a:graphicData uri="http://schemas.openxmlformats.org/drawingml/2006/table">
                <a:tbl>
                  <a:tblPr firstRow="1" firstCol="1" bandRow="1">
                    <a:tableStyleId>{5940675A-B579-460E-94D1-54222C63F5DA}</a:tableStyleId>
                  </a:tblPr>
                  <a:tblGrid>
                    <a:gridCol w="3020632"/>
                    <a:gridCol w="1726692"/>
                    <a:gridCol w="1726692"/>
                    <a:gridCol w="1726692"/>
                  </a:tblGrid>
                  <a:tr h="567182">
                    <a:tc>
                      <a:txBody>
                        <a:bodyPr/>
                        <a:lstStyle/>
                        <a:p>
                          <a:pPr algn="ctr">
                            <a:lnSpc>
                              <a:spcPct val="115000"/>
                            </a:lnSpc>
                            <a:spcAft>
                              <a:spcPts val="0"/>
                            </a:spcAft>
                          </a:pPr>
                          <a:r>
                            <a:rPr lang="en-GB" sz="1600" b="1" dirty="0">
                              <a:effectLst/>
                            </a:rPr>
                            <a:t>Component</a:t>
                          </a:r>
                          <a:endParaRPr lang="en-GB" sz="1600" b="1" dirty="0">
                            <a:effectLst/>
                            <a:latin typeface="Calibri"/>
                            <a:ea typeface="Calibri"/>
                            <a:cs typeface="Times New Roman"/>
                          </a:endParaRPr>
                        </a:p>
                      </a:txBody>
                      <a:tcPr marL="68580" marR="68580" marT="0" marB="0">
                        <a:solidFill>
                          <a:schemeClr val="bg1">
                            <a:lumMod val="75000"/>
                          </a:schemeClr>
                        </a:solidFill>
                      </a:tcPr>
                    </a:tc>
                    <a:tc>
                      <a:txBody>
                        <a:bodyPr/>
                        <a:lstStyle/>
                        <a:p>
                          <a:endParaRPr lang="en-US"/>
                        </a:p>
                      </a:txBody>
                      <a:tcPr marL="68580" marR="68580" marT="0" marB="0">
                        <a:blipFill rotWithShape="0">
                          <a:blip r:embed="rId2"/>
                          <a:stretch>
                            <a:fillRect l="-175618" t="-6452" r="-201060" b="-564516"/>
                          </a:stretch>
                        </a:blipFill>
                      </a:tcPr>
                    </a:tc>
                    <a:tc>
                      <a:txBody>
                        <a:bodyPr/>
                        <a:lstStyle/>
                        <a:p>
                          <a:endParaRPr lang="en-US"/>
                        </a:p>
                      </a:txBody>
                      <a:tcPr marL="68580" marR="68580" marT="0" marB="0">
                        <a:blipFill rotWithShape="0">
                          <a:blip r:embed="rId2"/>
                          <a:stretch>
                            <a:fillRect l="-274648" t="-6452" r="-100352" b="-564516"/>
                          </a:stretch>
                        </a:blipFill>
                      </a:tcPr>
                    </a:tc>
                    <a:tc>
                      <a:txBody>
                        <a:bodyPr/>
                        <a:lstStyle/>
                        <a:p>
                          <a:endParaRPr lang="en-US"/>
                        </a:p>
                      </a:txBody>
                      <a:tcPr marL="68580" marR="68580" marT="0" marB="0">
                        <a:blipFill rotWithShape="0">
                          <a:blip r:embed="rId2"/>
                          <a:stretch>
                            <a:fillRect l="-375972" t="-6452" r="-707" b="-564516"/>
                          </a:stretch>
                        </a:blipFill>
                      </a:tcPr>
                    </a:tc>
                  </a:tr>
                  <a:tr h="280416">
                    <a:tc>
                      <a:txBody>
                        <a:bodyPr/>
                        <a:lstStyle/>
                        <a:p>
                          <a:pPr algn="ctr">
                            <a:lnSpc>
                              <a:spcPct val="115000"/>
                            </a:lnSpc>
                            <a:spcAft>
                              <a:spcPts val="0"/>
                            </a:spcAft>
                          </a:pPr>
                          <a:r>
                            <a:rPr lang="en-GB" sz="1600">
                              <a:effectLst/>
                            </a:rPr>
                            <a:t>Bearing 1</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1.96E-05</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1.96E-05</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1.96E-05</a:t>
                          </a:r>
                          <a:endParaRPr lang="en-GB" sz="1600">
                            <a:effectLst/>
                            <a:latin typeface="Calibri"/>
                            <a:ea typeface="Calibri"/>
                            <a:cs typeface="Times New Roman"/>
                          </a:endParaRPr>
                        </a:p>
                      </a:txBody>
                      <a:tcPr marL="68580" marR="68580" marT="0" marB="0"/>
                    </a:tc>
                  </a:tr>
                  <a:tr h="280416">
                    <a:tc>
                      <a:txBody>
                        <a:bodyPr/>
                        <a:lstStyle/>
                        <a:p>
                          <a:pPr algn="ctr">
                            <a:lnSpc>
                              <a:spcPct val="115000"/>
                            </a:lnSpc>
                            <a:spcAft>
                              <a:spcPts val="0"/>
                            </a:spcAft>
                          </a:pPr>
                          <a:r>
                            <a:rPr lang="en-GB" sz="1600">
                              <a:effectLst/>
                            </a:rPr>
                            <a:t>Bearing 2</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2.45E-06</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2.45E-06</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2.45E-06</a:t>
                          </a:r>
                          <a:endParaRPr lang="en-GB" sz="1600">
                            <a:effectLst/>
                            <a:latin typeface="Calibri"/>
                            <a:ea typeface="Calibri"/>
                            <a:cs typeface="Times New Roman"/>
                          </a:endParaRPr>
                        </a:p>
                      </a:txBody>
                      <a:tcPr marL="68580" marR="68580" marT="0" marB="0"/>
                    </a:tc>
                  </a:tr>
                  <a:tr h="280416">
                    <a:tc>
                      <a:txBody>
                        <a:bodyPr/>
                        <a:lstStyle/>
                        <a:p>
                          <a:pPr algn="ctr">
                            <a:lnSpc>
                              <a:spcPct val="115000"/>
                            </a:lnSpc>
                            <a:spcAft>
                              <a:spcPts val="0"/>
                            </a:spcAft>
                          </a:pPr>
                          <a:r>
                            <a:rPr lang="en-GB" sz="1600">
                              <a:effectLst/>
                            </a:rPr>
                            <a:t>Disc</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1.45E-04</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1.45E-04</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1.45E-04</a:t>
                          </a:r>
                          <a:endParaRPr lang="en-GB" sz="1600">
                            <a:effectLst/>
                            <a:latin typeface="Calibri"/>
                            <a:ea typeface="Calibri"/>
                            <a:cs typeface="Times New Roman"/>
                          </a:endParaRPr>
                        </a:p>
                      </a:txBody>
                      <a:tcPr marL="68580" marR="68580" marT="0" marB="0"/>
                    </a:tc>
                  </a:tr>
                  <a:tr h="280416">
                    <a:tc>
                      <a:txBody>
                        <a:bodyPr/>
                        <a:lstStyle/>
                        <a:p>
                          <a:pPr algn="ctr">
                            <a:lnSpc>
                              <a:spcPct val="115000"/>
                            </a:lnSpc>
                            <a:spcAft>
                              <a:spcPts val="0"/>
                            </a:spcAft>
                          </a:pPr>
                          <a:r>
                            <a:rPr lang="en-GB" sz="1600">
                              <a:effectLst/>
                            </a:rPr>
                            <a:t>Disc holder</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2.01E-05</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2.01E-05</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2.01E-05</a:t>
                          </a:r>
                          <a:endParaRPr lang="en-GB" sz="1600">
                            <a:effectLst/>
                            <a:latin typeface="Calibri"/>
                            <a:ea typeface="Calibri"/>
                            <a:cs typeface="Times New Roman"/>
                          </a:endParaRPr>
                        </a:p>
                      </a:txBody>
                      <a:tcPr marL="68580" marR="68580" marT="0" marB="0"/>
                    </a:tc>
                  </a:tr>
                  <a:tr h="280416">
                    <a:tc>
                      <a:txBody>
                        <a:bodyPr/>
                        <a:lstStyle/>
                        <a:p>
                          <a:pPr algn="ctr">
                            <a:lnSpc>
                              <a:spcPct val="115000"/>
                            </a:lnSpc>
                            <a:spcAft>
                              <a:spcPts val="0"/>
                            </a:spcAft>
                          </a:pPr>
                          <a:r>
                            <a:rPr lang="en-GB" sz="1600" b="1" dirty="0">
                              <a:effectLst/>
                            </a:rPr>
                            <a:t>Fork with fixation ring and screws</a:t>
                          </a:r>
                          <a:endParaRPr lang="en-GB" sz="1600" b="1"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1.56E-04</a:t>
                          </a:r>
                          <a:endParaRPr lang="en-GB" sz="1600" b="1"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9.03E-05</a:t>
                          </a:r>
                          <a:endParaRPr lang="en-GB" sz="1600" b="1"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a:effectLst/>
                            </a:rPr>
                            <a:t>3.81E-05</a:t>
                          </a:r>
                          <a:endParaRPr lang="en-GB" sz="1600" b="1">
                            <a:effectLst/>
                            <a:latin typeface="Calibri"/>
                            <a:ea typeface="Calibri"/>
                            <a:cs typeface="Times New Roman"/>
                          </a:endParaRPr>
                        </a:p>
                      </a:txBody>
                      <a:tcPr marL="68580" marR="68580" marT="0" marB="0"/>
                    </a:tc>
                  </a:tr>
                  <a:tr h="280416">
                    <a:tc>
                      <a:txBody>
                        <a:bodyPr/>
                        <a:lstStyle/>
                        <a:p>
                          <a:pPr algn="ctr">
                            <a:lnSpc>
                              <a:spcPct val="115000"/>
                            </a:lnSpc>
                            <a:spcAft>
                              <a:spcPts val="0"/>
                            </a:spcAft>
                          </a:pPr>
                          <a:r>
                            <a:rPr lang="en-GB" sz="1600" b="1">
                              <a:effectLst/>
                            </a:rPr>
                            <a:t>Fork with fixation ring and screws</a:t>
                          </a:r>
                          <a:endParaRPr lang="en-GB"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a:effectLst/>
                            </a:rPr>
                            <a:t>1.56E-04</a:t>
                          </a:r>
                          <a:endParaRPr lang="en-GB"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9.03E-05</a:t>
                          </a:r>
                          <a:endParaRPr lang="en-GB" sz="1600" b="1"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3.81E-05</a:t>
                          </a:r>
                          <a:endParaRPr lang="en-GB" sz="1600" b="1" dirty="0">
                            <a:effectLst/>
                            <a:latin typeface="Calibri"/>
                            <a:ea typeface="Calibri"/>
                            <a:cs typeface="Times New Roman"/>
                          </a:endParaRPr>
                        </a:p>
                      </a:txBody>
                      <a:tcPr marL="68580" marR="68580" marT="0" marB="0"/>
                    </a:tc>
                  </a:tr>
                  <a:tr h="280416">
                    <a:tc>
                      <a:txBody>
                        <a:bodyPr/>
                        <a:lstStyle/>
                        <a:p>
                          <a:pPr algn="ctr">
                            <a:lnSpc>
                              <a:spcPct val="115000"/>
                            </a:lnSpc>
                            <a:spcAft>
                              <a:spcPts val="0"/>
                            </a:spcAft>
                          </a:pPr>
                          <a:r>
                            <a:rPr lang="en-GB" sz="1600">
                              <a:effectLst/>
                            </a:rPr>
                            <a:t>Resolver</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4.00E-06</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4.00E-06</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4.00E-06</a:t>
                          </a:r>
                          <a:endParaRPr lang="en-GB" sz="1600">
                            <a:effectLst/>
                            <a:latin typeface="Calibri"/>
                            <a:ea typeface="Calibri"/>
                            <a:cs typeface="Times New Roman"/>
                          </a:endParaRPr>
                        </a:p>
                      </a:txBody>
                      <a:tcPr marL="68580" marR="68580" marT="0" marB="0"/>
                    </a:tc>
                  </a:tr>
                  <a:tr h="280416">
                    <a:tc>
                      <a:txBody>
                        <a:bodyPr/>
                        <a:lstStyle/>
                        <a:p>
                          <a:pPr algn="ctr">
                            <a:lnSpc>
                              <a:spcPct val="115000"/>
                            </a:lnSpc>
                            <a:spcAft>
                              <a:spcPts val="0"/>
                            </a:spcAft>
                          </a:pPr>
                          <a:r>
                            <a:rPr lang="en-GB" sz="1600">
                              <a:effectLst/>
                            </a:rPr>
                            <a:t>Magnetic lock</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6.61E-05</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6.61E-05</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6.61E-05</a:t>
                          </a:r>
                          <a:endParaRPr lang="en-GB" sz="1600">
                            <a:effectLst/>
                            <a:latin typeface="Calibri"/>
                            <a:ea typeface="Calibri"/>
                            <a:cs typeface="Times New Roman"/>
                          </a:endParaRPr>
                        </a:p>
                      </a:txBody>
                      <a:tcPr marL="68580" marR="68580" marT="0" marB="0"/>
                    </a:tc>
                  </a:tr>
                  <a:tr h="280416">
                    <a:tc>
                      <a:txBody>
                        <a:bodyPr/>
                        <a:lstStyle/>
                        <a:p>
                          <a:pPr algn="ctr">
                            <a:lnSpc>
                              <a:spcPct val="115000"/>
                            </a:lnSpc>
                            <a:spcAft>
                              <a:spcPts val="0"/>
                            </a:spcAft>
                          </a:pPr>
                          <a:r>
                            <a:rPr lang="en-GB" sz="1600" dirty="0" smtClean="0">
                              <a:effectLst/>
                            </a:rPr>
                            <a:t>Rotor (old Parker motor)</a:t>
                          </a:r>
                          <a:endParaRPr lang="en-GB"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3.46E-04</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3.46E-04</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3.46E-04</a:t>
                          </a:r>
                          <a:endParaRPr lang="en-GB" sz="1600">
                            <a:effectLst/>
                            <a:latin typeface="Calibri"/>
                            <a:ea typeface="Calibri"/>
                            <a:cs typeface="Times New Roman"/>
                          </a:endParaRPr>
                        </a:p>
                      </a:txBody>
                      <a:tcPr marL="68580" marR="68580" marT="0" marB="0"/>
                    </a:tc>
                  </a:tr>
                  <a:tr h="280416">
                    <a:tc>
                      <a:txBody>
                        <a:bodyPr/>
                        <a:lstStyle/>
                        <a:p>
                          <a:pPr algn="ctr">
                            <a:lnSpc>
                              <a:spcPct val="115000"/>
                            </a:lnSpc>
                            <a:spcAft>
                              <a:spcPts val="0"/>
                            </a:spcAft>
                          </a:pPr>
                          <a:r>
                            <a:rPr lang="en-GB" sz="1600">
                              <a:effectLst/>
                            </a:rPr>
                            <a:t>Shaft</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2.91E-04</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2.91E-04</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2.91E-04</a:t>
                          </a:r>
                          <a:endParaRPr lang="en-GB" sz="1600">
                            <a:effectLst/>
                            <a:latin typeface="Calibri"/>
                            <a:ea typeface="Calibri"/>
                            <a:cs typeface="Times New Roman"/>
                          </a:endParaRPr>
                        </a:p>
                      </a:txBody>
                      <a:tcPr marL="68580" marR="68580" marT="0" marB="0"/>
                    </a:tc>
                  </a:tr>
                  <a:tr h="280416">
                    <a:tc>
                      <a:txBody>
                        <a:bodyPr/>
                        <a:lstStyle/>
                        <a:p>
                          <a:endParaRPr lang="en-US"/>
                        </a:p>
                      </a:txBody>
                      <a:tcPr marL="68580" marR="68580" marT="0" marB="0">
                        <a:blipFill rotWithShape="0">
                          <a:blip r:embed="rId2"/>
                          <a:stretch>
                            <a:fillRect l="-202" t="-1217391" r="-171774" b="-39130"/>
                          </a:stretch>
                        </a:blipFill>
                      </a:tcPr>
                    </a:tc>
                    <a:tc>
                      <a:txBody>
                        <a:bodyPr/>
                        <a:lstStyle/>
                        <a:p>
                          <a:pPr algn="ctr">
                            <a:lnSpc>
                              <a:spcPct val="115000"/>
                            </a:lnSpc>
                            <a:spcAft>
                              <a:spcPts val="0"/>
                            </a:spcAft>
                          </a:pPr>
                          <a:r>
                            <a:rPr lang="en-GB" sz="1600" b="1" dirty="0">
                              <a:effectLst/>
                            </a:rPr>
                            <a:t>1.21E-03</a:t>
                          </a:r>
                          <a:endParaRPr lang="en-GB" sz="1600" b="1" dirty="0">
                            <a:effectLst/>
                            <a:latin typeface="Calibri"/>
                            <a:ea typeface="Calibri"/>
                            <a:cs typeface="Times New Roman"/>
                          </a:endParaRPr>
                        </a:p>
                      </a:txBody>
                      <a:tcPr marL="68580" marR="68580" marT="0" marB="0">
                        <a:solidFill>
                          <a:srgbClr val="92D050"/>
                        </a:solidFill>
                      </a:tcPr>
                    </a:tc>
                    <a:tc>
                      <a:txBody>
                        <a:bodyPr/>
                        <a:lstStyle/>
                        <a:p>
                          <a:pPr algn="ctr">
                            <a:lnSpc>
                              <a:spcPct val="115000"/>
                            </a:lnSpc>
                            <a:spcAft>
                              <a:spcPts val="0"/>
                            </a:spcAft>
                          </a:pPr>
                          <a:r>
                            <a:rPr lang="en-GB" sz="1600" b="1" dirty="0">
                              <a:effectLst/>
                            </a:rPr>
                            <a:t>1.07E-03</a:t>
                          </a:r>
                          <a:endParaRPr lang="en-GB" sz="1600" b="1" dirty="0">
                            <a:effectLst/>
                            <a:latin typeface="Calibri"/>
                            <a:ea typeface="Calibri"/>
                            <a:cs typeface="Times New Roman"/>
                          </a:endParaRPr>
                        </a:p>
                      </a:txBody>
                      <a:tcPr marL="68580" marR="68580" marT="0" marB="0">
                        <a:solidFill>
                          <a:srgbClr val="92D050"/>
                        </a:solidFill>
                      </a:tcPr>
                    </a:tc>
                    <a:tc>
                      <a:txBody>
                        <a:bodyPr/>
                        <a:lstStyle/>
                        <a:p>
                          <a:pPr algn="ctr">
                            <a:lnSpc>
                              <a:spcPct val="115000"/>
                            </a:lnSpc>
                            <a:spcAft>
                              <a:spcPts val="0"/>
                            </a:spcAft>
                          </a:pPr>
                          <a:r>
                            <a:rPr lang="en-GB" sz="1600" b="1" dirty="0">
                              <a:effectLst/>
                            </a:rPr>
                            <a:t>9.70E-04</a:t>
                          </a:r>
                          <a:endParaRPr lang="en-GB" sz="1600" b="1" dirty="0">
                            <a:effectLst/>
                            <a:latin typeface="Calibri"/>
                            <a:ea typeface="Calibri"/>
                            <a:cs typeface="Times New Roman"/>
                          </a:endParaRPr>
                        </a:p>
                      </a:txBody>
                      <a:tcPr marL="68580" marR="68580" marT="0" marB="0">
                        <a:solidFill>
                          <a:srgbClr val="92D050"/>
                        </a:solidFill>
                      </a:tcPr>
                    </a:tc>
                  </a:tr>
                </a:tbl>
              </a:graphicData>
            </a:graphic>
          </p:graphicFrame>
        </mc:Fallback>
      </mc:AlternateContent>
      <p:sp>
        <p:nvSpPr>
          <p:cNvPr id="4" name="Rectangle 3"/>
          <p:cNvSpPr/>
          <p:nvPr/>
        </p:nvSpPr>
        <p:spPr>
          <a:xfrm>
            <a:off x="2648744" y="4586400"/>
            <a:ext cx="7056784" cy="400110"/>
          </a:xfrm>
          <a:prstGeom prst="rect">
            <a:avLst/>
          </a:prstGeom>
        </p:spPr>
        <p:txBody>
          <a:bodyPr wrap="square">
            <a:spAutoFit/>
          </a:bodyPr>
          <a:lstStyle/>
          <a:p>
            <a:r>
              <a:rPr lang="en-GB" sz="2000" b="1" dirty="0"/>
              <a:t>Summary table of calculated data for torque and acceleration</a:t>
            </a:r>
            <a:endParaRPr lang="en-GB" sz="2000" dirty="0"/>
          </a:p>
        </p:txBody>
      </p:sp>
      <p:graphicFrame>
        <p:nvGraphicFramePr>
          <p:cNvPr id="5" name="Table 4"/>
          <p:cNvGraphicFramePr>
            <a:graphicFrameLocks noGrp="1"/>
          </p:cNvGraphicFramePr>
          <p:nvPr>
            <p:extLst/>
          </p:nvPr>
        </p:nvGraphicFramePr>
        <p:xfrm>
          <a:off x="2360712" y="4941168"/>
          <a:ext cx="7247890" cy="1402080"/>
        </p:xfrm>
        <a:graphic>
          <a:graphicData uri="http://schemas.openxmlformats.org/drawingml/2006/table">
            <a:tbl>
              <a:tblPr firstRow="1" firstCol="1" bandRow="1">
                <a:tableStyleId>{5940675A-B579-460E-94D1-54222C63F5DA}</a:tableStyleId>
              </a:tblPr>
              <a:tblGrid>
                <a:gridCol w="1285621"/>
                <a:gridCol w="1915795"/>
                <a:gridCol w="1921637"/>
                <a:gridCol w="2124837"/>
              </a:tblGrid>
              <a:tr h="0">
                <a:tc>
                  <a:txBody>
                    <a:bodyPr/>
                    <a:lstStyle/>
                    <a:p>
                      <a:pPr algn="ctr">
                        <a:lnSpc>
                          <a:spcPct val="115000"/>
                        </a:lnSpc>
                        <a:spcAft>
                          <a:spcPts val="0"/>
                        </a:spcAft>
                      </a:pPr>
                      <a:r>
                        <a:rPr lang="en-GB" sz="1600" b="1" dirty="0">
                          <a:effectLst/>
                        </a:rPr>
                        <a:t> </a:t>
                      </a:r>
                      <a:endParaRPr lang="en-GB" sz="1600" b="1" dirty="0">
                        <a:effectLst/>
                        <a:latin typeface="Calibri"/>
                        <a:ea typeface="Calibri"/>
                        <a:cs typeface="Times New Roman"/>
                      </a:endParaRPr>
                    </a:p>
                  </a:txBody>
                  <a:tcPr marL="68580" marR="68580" marT="0" marB="0">
                    <a:solidFill>
                      <a:schemeClr val="bg1">
                        <a:lumMod val="50000"/>
                      </a:schemeClr>
                    </a:solidFill>
                  </a:tcPr>
                </a:tc>
                <a:tc>
                  <a:txBody>
                    <a:bodyPr/>
                    <a:lstStyle/>
                    <a:p>
                      <a:pPr algn="ctr">
                        <a:lnSpc>
                          <a:spcPct val="115000"/>
                        </a:lnSpc>
                        <a:spcAft>
                          <a:spcPts val="0"/>
                        </a:spcAft>
                      </a:pPr>
                      <a:r>
                        <a:rPr lang="en-GB" sz="1600" b="1" dirty="0">
                          <a:effectLst/>
                        </a:rPr>
                        <a:t>Length of the fork, m</a:t>
                      </a:r>
                      <a:endParaRPr lang="en-GB" sz="1600" b="1" dirty="0">
                        <a:effectLst/>
                        <a:latin typeface="Calibri"/>
                        <a:ea typeface="Calibri"/>
                        <a:cs typeface="Times New Roman"/>
                      </a:endParaRPr>
                    </a:p>
                  </a:txBody>
                  <a:tcPr marL="68580" marR="68580" marT="0" marB="0">
                    <a:solidFill>
                      <a:schemeClr val="bg1">
                        <a:lumMod val="50000"/>
                      </a:schemeClr>
                    </a:solidFill>
                  </a:tcPr>
                </a:tc>
                <a:tc>
                  <a:txBody>
                    <a:bodyPr/>
                    <a:lstStyle/>
                    <a:p>
                      <a:pPr algn="ctr">
                        <a:lnSpc>
                          <a:spcPct val="115000"/>
                        </a:lnSpc>
                        <a:spcAft>
                          <a:spcPts val="0"/>
                        </a:spcAft>
                      </a:pPr>
                      <a:r>
                        <a:rPr lang="en-GB" sz="1600" b="1" dirty="0">
                          <a:effectLst/>
                        </a:rPr>
                        <a:t>Required torque, Nm</a:t>
                      </a:r>
                      <a:endParaRPr lang="en-GB" sz="1600" b="1" dirty="0">
                        <a:effectLst/>
                        <a:latin typeface="Calibri"/>
                        <a:ea typeface="Calibri"/>
                        <a:cs typeface="Times New Roman"/>
                      </a:endParaRPr>
                    </a:p>
                  </a:txBody>
                  <a:tcPr marL="68580" marR="68580" marT="0" marB="0">
                    <a:solidFill>
                      <a:schemeClr val="bg1">
                        <a:lumMod val="50000"/>
                      </a:schemeClr>
                    </a:solidFill>
                  </a:tcPr>
                </a:tc>
                <a:tc>
                  <a:txBody>
                    <a:bodyPr/>
                    <a:lstStyle/>
                    <a:p>
                      <a:pPr algn="ctr">
                        <a:lnSpc>
                          <a:spcPct val="115000"/>
                        </a:lnSpc>
                        <a:spcAft>
                          <a:spcPts val="0"/>
                        </a:spcAft>
                      </a:pPr>
                      <a:r>
                        <a:rPr lang="en-GB" sz="1600" b="1" dirty="0" smtClean="0">
                          <a:effectLst/>
                        </a:rPr>
                        <a:t>Peak</a:t>
                      </a:r>
                      <a:r>
                        <a:rPr lang="en-GB" sz="1600" b="1" baseline="0" dirty="0" smtClean="0">
                          <a:effectLst/>
                        </a:rPr>
                        <a:t> </a:t>
                      </a:r>
                      <a:r>
                        <a:rPr lang="en-GB" sz="1600" b="1" dirty="0" smtClean="0">
                          <a:effectLst/>
                        </a:rPr>
                        <a:t>acceleration*, rad/s^2</a:t>
                      </a:r>
                      <a:endParaRPr lang="en-GB" sz="1600" b="1" dirty="0">
                        <a:effectLst/>
                        <a:latin typeface="Calibri"/>
                        <a:ea typeface="Calibri"/>
                        <a:cs typeface="Times New Roman"/>
                      </a:endParaRPr>
                    </a:p>
                  </a:txBody>
                  <a:tcPr marL="68580" marR="68580" marT="0" marB="0">
                    <a:solidFill>
                      <a:schemeClr val="bg1">
                        <a:lumMod val="50000"/>
                      </a:schemeClr>
                    </a:solidFill>
                  </a:tcPr>
                </a:tc>
              </a:tr>
              <a:tr h="0">
                <a:tc>
                  <a:txBody>
                    <a:bodyPr/>
                    <a:lstStyle/>
                    <a:p>
                      <a:pPr algn="ctr">
                        <a:lnSpc>
                          <a:spcPct val="115000"/>
                        </a:lnSpc>
                        <a:spcAft>
                          <a:spcPts val="0"/>
                        </a:spcAft>
                      </a:pPr>
                      <a:r>
                        <a:rPr lang="en-GB" sz="1600">
                          <a:effectLst/>
                        </a:rPr>
                        <a:t>Option 1 (R1)</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0.182</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12.96</a:t>
                      </a:r>
                      <a:endParaRPr lang="en-GB" sz="1600" b="1" dirty="0">
                        <a:effectLst/>
                        <a:latin typeface="Calibri"/>
                        <a:ea typeface="Calibri"/>
                        <a:cs typeface="Times New Roman"/>
                      </a:endParaRPr>
                    </a:p>
                  </a:txBody>
                  <a:tcPr marL="68580" marR="68580" marT="0" marB="0">
                    <a:solidFill>
                      <a:srgbClr val="92D050"/>
                    </a:solidFill>
                  </a:tcPr>
                </a:tc>
                <a:tc>
                  <a:txBody>
                    <a:bodyPr/>
                    <a:lstStyle/>
                    <a:p>
                      <a:pPr algn="ctr">
                        <a:lnSpc>
                          <a:spcPct val="115000"/>
                        </a:lnSpc>
                        <a:spcAft>
                          <a:spcPts val="0"/>
                        </a:spcAft>
                      </a:pPr>
                      <a:r>
                        <a:rPr lang="en-GB" sz="1600">
                          <a:effectLst/>
                        </a:rPr>
                        <a:t>10711.5</a:t>
                      </a:r>
                      <a:endParaRPr lang="en-GB" sz="160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en-GB" sz="1600">
                          <a:effectLst/>
                        </a:rPr>
                        <a:t>Option 2 (R2)</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0.150</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16.77</a:t>
                      </a:r>
                      <a:endParaRPr lang="en-GB" sz="1600" b="1" dirty="0">
                        <a:effectLst/>
                        <a:latin typeface="Calibri"/>
                        <a:ea typeface="Calibri"/>
                        <a:cs typeface="Times New Roman"/>
                      </a:endParaRPr>
                    </a:p>
                  </a:txBody>
                  <a:tcPr marL="68580" marR="68580" marT="0" marB="0">
                    <a:solidFill>
                      <a:srgbClr val="92D050"/>
                    </a:solidFill>
                  </a:tcPr>
                </a:tc>
                <a:tc>
                  <a:txBody>
                    <a:bodyPr/>
                    <a:lstStyle/>
                    <a:p>
                      <a:pPr algn="ctr">
                        <a:lnSpc>
                          <a:spcPct val="115000"/>
                        </a:lnSpc>
                        <a:spcAft>
                          <a:spcPts val="0"/>
                        </a:spcAft>
                      </a:pPr>
                      <a:r>
                        <a:rPr lang="en-GB" sz="1600">
                          <a:effectLst/>
                        </a:rPr>
                        <a:t>15671.4</a:t>
                      </a:r>
                      <a:endParaRPr lang="en-GB" sz="1600">
                        <a:effectLst/>
                        <a:latin typeface="Calibri"/>
                        <a:ea typeface="Calibri"/>
                        <a:cs typeface="Times New Roman"/>
                      </a:endParaRPr>
                    </a:p>
                  </a:txBody>
                  <a:tcPr marL="68580" marR="68580" marT="0" marB="0"/>
                </a:tc>
              </a:tr>
              <a:tr h="0">
                <a:tc>
                  <a:txBody>
                    <a:bodyPr/>
                    <a:lstStyle/>
                    <a:p>
                      <a:pPr algn="ctr">
                        <a:lnSpc>
                          <a:spcPct val="115000"/>
                        </a:lnSpc>
                        <a:spcAft>
                          <a:spcPts val="0"/>
                        </a:spcAft>
                      </a:pPr>
                      <a:r>
                        <a:rPr lang="en-GB" sz="1600" dirty="0">
                          <a:effectLst/>
                        </a:rPr>
                        <a:t>Option 3 (R3)</a:t>
                      </a:r>
                      <a:endParaRPr lang="en-GB" sz="16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a:effectLst/>
                        </a:rPr>
                        <a:t>0.100</a:t>
                      </a:r>
                      <a:endParaRPr lang="en-GB" sz="16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a:effectLst/>
                        </a:rPr>
                        <a:t>34.31</a:t>
                      </a:r>
                      <a:endParaRPr lang="en-GB" sz="1600" b="1" dirty="0">
                        <a:effectLst/>
                        <a:latin typeface="Calibri"/>
                        <a:ea typeface="Calibri"/>
                        <a:cs typeface="Times New Roman"/>
                      </a:endParaRPr>
                    </a:p>
                  </a:txBody>
                  <a:tcPr marL="68580" marR="68580" marT="0" marB="0">
                    <a:solidFill>
                      <a:srgbClr val="FFC000"/>
                    </a:solidFill>
                  </a:tcPr>
                </a:tc>
                <a:tc>
                  <a:txBody>
                    <a:bodyPr/>
                    <a:lstStyle/>
                    <a:p>
                      <a:pPr algn="ctr">
                        <a:lnSpc>
                          <a:spcPct val="115000"/>
                        </a:lnSpc>
                        <a:spcAft>
                          <a:spcPts val="0"/>
                        </a:spcAft>
                      </a:pPr>
                      <a:r>
                        <a:rPr lang="en-GB" sz="1600" dirty="0">
                          <a:effectLst/>
                        </a:rPr>
                        <a:t>35350.0</a:t>
                      </a:r>
                      <a:endParaRPr lang="en-GB" sz="1600" dirty="0">
                        <a:effectLst/>
                        <a:latin typeface="Calibri"/>
                        <a:ea typeface="Calibri"/>
                        <a:cs typeface="Times New Roman"/>
                      </a:endParaRPr>
                    </a:p>
                  </a:txBody>
                  <a:tcPr marL="68580" marR="68580" marT="0" marB="0"/>
                </a:tc>
              </a:tr>
            </a:tbl>
          </a:graphicData>
        </a:graphic>
      </p:graphicFrame>
      <p:sp>
        <p:nvSpPr>
          <p:cNvPr id="6" name="TextBox 5"/>
          <p:cNvSpPr txBox="1"/>
          <p:nvPr/>
        </p:nvSpPr>
        <p:spPr>
          <a:xfrm>
            <a:off x="4871865" y="6507149"/>
            <a:ext cx="5714513" cy="338554"/>
          </a:xfrm>
          <a:prstGeom prst="rect">
            <a:avLst/>
          </a:prstGeom>
          <a:noFill/>
        </p:spPr>
        <p:txBody>
          <a:bodyPr wrap="none" rtlCol="0">
            <a:spAutoFit/>
          </a:bodyPr>
          <a:lstStyle/>
          <a:p>
            <a:r>
              <a:rPr lang="en-GB" sz="1600" i="1" dirty="0"/>
              <a:t>* - calculated by multiplication of constant acceleration by k = 1.85</a:t>
            </a:r>
          </a:p>
        </p:txBody>
      </p:sp>
    </p:spTree>
    <p:extLst>
      <p:ext uri="{BB962C8B-B14F-4D97-AF65-F5344CB8AC3E}">
        <p14:creationId xmlns:p14="http://schemas.microsoft.com/office/powerpoint/2010/main" val="31556156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669515" y="0"/>
            <a:ext cx="6331605" cy="584775"/>
          </a:xfrm>
          <a:prstGeom prst="rect">
            <a:avLst/>
          </a:prstGeom>
        </p:spPr>
        <p:txBody>
          <a:bodyPr wrap="none">
            <a:spAutoFit/>
          </a:bodyPr>
          <a:lstStyle/>
          <a:p>
            <a:r>
              <a:rPr lang="en-GB" sz="3200" b="1" dirty="0"/>
              <a:t>Outcome of the Impedance </a:t>
            </a:r>
            <a:r>
              <a:rPr lang="en-GB" sz="3200" b="1" dirty="0" smtClean="0"/>
              <a:t>meeting</a:t>
            </a:r>
            <a:endParaRPr lang="en-GB" sz="3200" b="1" dirty="0"/>
          </a:p>
        </p:txBody>
      </p:sp>
      <p:sp>
        <p:nvSpPr>
          <p:cNvPr id="4" name="TextBox 3"/>
          <p:cNvSpPr txBox="1"/>
          <p:nvPr/>
        </p:nvSpPr>
        <p:spPr>
          <a:xfrm>
            <a:off x="465121" y="790575"/>
            <a:ext cx="11403029" cy="5632311"/>
          </a:xfrm>
          <a:prstGeom prst="rect">
            <a:avLst/>
          </a:prstGeom>
          <a:noFill/>
        </p:spPr>
        <p:txBody>
          <a:bodyPr wrap="square" rtlCol="0">
            <a:spAutoFit/>
          </a:bodyPr>
          <a:lstStyle/>
          <a:p>
            <a:r>
              <a:rPr lang="en-GB" sz="2000" dirty="0" smtClean="0"/>
              <a:t>The design of beam wire scanner for PSB was presented during the impedance team meeting on 2-Nov-2015 (presentation is </a:t>
            </a:r>
            <a:r>
              <a:rPr lang="en-GB" sz="2000" dirty="0"/>
              <a:t>available under </a:t>
            </a:r>
            <a:r>
              <a:rPr lang="en-GB" sz="2000" dirty="0">
                <a:hlinkClick r:id="rId2"/>
              </a:rPr>
              <a:t>https://indico.cern.ch/event/459020</a:t>
            </a:r>
            <a:r>
              <a:rPr lang="en-GB" sz="2000" dirty="0" smtClean="0">
                <a:hlinkClick r:id="rId2"/>
              </a:rPr>
              <a:t>/</a:t>
            </a:r>
            <a:r>
              <a:rPr lang="en-GB" sz="2000" dirty="0" smtClean="0"/>
              <a:t> )</a:t>
            </a:r>
          </a:p>
          <a:p>
            <a:endParaRPr lang="en-GB" sz="2000" dirty="0" smtClean="0"/>
          </a:p>
          <a:p>
            <a:r>
              <a:rPr lang="en-GB" sz="2000" dirty="0" smtClean="0"/>
              <a:t>Some comments and questions following the meeting are shown below:</a:t>
            </a:r>
          </a:p>
          <a:p>
            <a:endParaRPr lang="en-GB" sz="2000" dirty="0" smtClean="0"/>
          </a:p>
          <a:p>
            <a:pPr marL="342900" indent="-342900">
              <a:buFont typeface="Arial" panose="020B0604020202020204" pitchFamily="34" charset="0"/>
              <a:buChar char="•"/>
            </a:pPr>
            <a:r>
              <a:rPr lang="en-GB" sz="2000" b="1" dirty="0" smtClean="0"/>
              <a:t>Question:</a:t>
            </a:r>
            <a:r>
              <a:rPr lang="en-GB" sz="2000" dirty="0" smtClean="0"/>
              <a:t> What is resistance of the wire in the PSB (information required from BI-BL).</a:t>
            </a:r>
          </a:p>
          <a:p>
            <a:pPr marL="342900" indent="-342900">
              <a:buFont typeface="Arial" panose="020B0604020202020204" pitchFamily="34" charset="0"/>
              <a:buChar char="•"/>
            </a:pPr>
            <a:r>
              <a:rPr lang="en-GB" sz="2000" b="1" dirty="0" smtClean="0"/>
              <a:t>Comment: </a:t>
            </a:r>
            <a:r>
              <a:rPr lang="en-GB" sz="2000" dirty="0"/>
              <a:t>What works in one machine may well not work in another. Shorter bunch length could suggest smaller devices</a:t>
            </a:r>
            <a:r>
              <a:rPr lang="en-GB" sz="2000" dirty="0" smtClean="0"/>
              <a:t>.</a:t>
            </a:r>
          </a:p>
          <a:p>
            <a:pPr marL="342900" indent="-342900">
              <a:buFont typeface="Arial" panose="020B0604020202020204" pitchFamily="34" charset="0"/>
              <a:buChar char="•"/>
            </a:pPr>
            <a:r>
              <a:rPr lang="en-GB" sz="2000" b="1" dirty="0"/>
              <a:t>Comment: </a:t>
            </a:r>
            <a:r>
              <a:rPr lang="en-GB" sz="2000" dirty="0"/>
              <a:t>We could estimate the heating due to 'cavity modes' with input from heating using </a:t>
            </a:r>
            <a:r>
              <a:rPr lang="en-GB" sz="2000" dirty="0" err="1" smtClean="0"/>
              <a:t>Mariusz’s</a:t>
            </a:r>
            <a:r>
              <a:rPr lang="en-GB" sz="2000" dirty="0" smtClean="0"/>
              <a:t> </a:t>
            </a:r>
            <a:r>
              <a:rPr lang="en-GB" sz="2000" dirty="0"/>
              <a:t>heat </a:t>
            </a:r>
            <a:r>
              <a:rPr lang="en-GB" sz="2000" dirty="0" smtClean="0"/>
              <a:t>balance</a:t>
            </a:r>
            <a:r>
              <a:rPr lang="en-GB" sz="2000" dirty="0"/>
              <a:t> (</a:t>
            </a:r>
            <a:r>
              <a:rPr lang="en-GB" sz="2000" dirty="0">
                <a:hlinkClick r:id="rId3"/>
              </a:rPr>
              <a:t>https://</a:t>
            </a:r>
            <a:r>
              <a:rPr lang="en-GB" sz="2000" dirty="0" smtClean="0">
                <a:hlinkClick r:id="rId3"/>
              </a:rPr>
              <a:t>project-wire-scanner.web.cern.ch/project-wire-scanner/Notes/report_wire.pdf</a:t>
            </a:r>
            <a:r>
              <a:rPr lang="en-GB" sz="2000" dirty="0" smtClean="0"/>
              <a:t>)</a:t>
            </a:r>
            <a:endParaRPr lang="en-GB" sz="2000" dirty="0"/>
          </a:p>
          <a:p>
            <a:pPr marL="342900" indent="-342900">
              <a:buFont typeface="Arial" panose="020B0604020202020204" pitchFamily="34" charset="0"/>
              <a:buChar char="•"/>
            </a:pPr>
            <a:r>
              <a:rPr lang="en-GB" sz="2000" b="1" dirty="0"/>
              <a:t>Comment: </a:t>
            </a:r>
            <a:r>
              <a:rPr lang="en-GB" sz="2000" dirty="0"/>
              <a:t>T</a:t>
            </a:r>
            <a:r>
              <a:rPr lang="en-GB" sz="2000" dirty="0" smtClean="0"/>
              <a:t>he </a:t>
            </a:r>
            <a:r>
              <a:rPr lang="en-GB" sz="2000" dirty="0"/>
              <a:t>wire is critical to understanding the </a:t>
            </a:r>
            <a:r>
              <a:rPr lang="en-GB" sz="2000" dirty="0" smtClean="0"/>
              <a:t>situation (Benoit)</a:t>
            </a:r>
            <a:endParaRPr lang="en-GB" sz="2000" dirty="0"/>
          </a:p>
          <a:p>
            <a:pPr marL="342900" indent="-342900">
              <a:buFont typeface="Arial" panose="020B0604020202020204" pitchFamily="34" charset="0"/>
              <a:buChar char="•"/>
            </a:pPr>
            <a:r>
              <a:rPr lang="en-GB" sz="2000" b="1" dirty="0"/>
              <a:t>Comment:</a:t>
            </a:r>
            <a:r>
              <a:rPr lang="en-GB" sz="2000" dirty="0"/>
              <a:t> P</a:t>
            </a:r>
            <a:r>
              <a:rPr lang="en-GB" sz="2000" dirty="0" smtClean="0"/>
              <a:t>utting it (wire) </a:t>
            </a:r>
            <a:r>
              <a:rPr lang="en-GB" sz="2000" dirty="0"/>
              <a:t>in a microwave is a good </a:t>
            </a:r>
            <a:r>
              <a:rPr lang="en-GB" sz="2000" dirty="0" smtClean="0"/>
              <a:t>start (Fritz)</a:t>
            </a:r>
            <a:endParaRPr lang="en-GB" sz="2000" dirty="0"/>
          </a:p>
          <a:p>
            <a:pPr marL="342900" indent="-342900">
              <a:buFont typeface="Arial" panose="020B0604020202020204" pitchFamily="34" charset="0"/>
              <a:buChar char="•"/>
            </a:pPr>
            <a:r>
              <a:rPr lang="en-GB" sz="2000" b="1" dirty="0"/>
              <a:t>Comment: </a:t>
            </a:r>
            <a:r>
              <a:rPr lang="en-GB" sz="2000" dirty="0" smtClean="0"/>
              <a:t>Not </a:t>
            </a:r>
            <a:r>
              <a:rPr lang="en-GB" sz="2000" dirty="0"/>
              <a:t>sure if the ‘coupler’-like cantilevered shaft is better or worse - will have to </a:t>
            </a:r>
            <a:r>
              <a:rPr lang="en-GB" sz="2000" dirty="0" smtClean="0"/>
              <a:t>look </a:t>
            </a:r>
            <a:r>
              <a:rPr lang="en-GB" sz="2000" dirty="0"/>
              <a:t>(Fritz</a:t>
            </a:r>
            <a:r>
              <a:rPr lang="en-GB" sz="2000" dirty="0" smtClean="0"/>
              <a:t>)</a:t>
            </a:r>
            <a:endParaRPr lang="en-GB" sz="2000" dirty="0"/>
          </a:p>
          <a:p>
            <a:pPr marL="342900" indent="-342900">
              <a:buFont typeface="Arial" panose="020B0604020202020204" pitchFamily="34" charset="0"/>
              <a:buChar char="•"/>
            </a:pPr>
            <a:r>
              <a:rPr lang="en-GB" sz="2000" b="1" dirty="0" smtClean="0"/>
              <a:t>Comment:</a:t>
            </a:r>
            <a:r>
              <a:rPr lang="en-GB" sz="2000" dirty="0" smtClean="0"/>
              <a:t> </a:t>
            </a:r>
            <a:r>
              <a:rPr lang="en-GB" sz="2000" dirty="0"/>
              <a:t>S</a:t>
            </a:r>
            <a:r>
              <a:rPr lang="en-GB" sz="2000" dirty="0" smtClean="0"/>
              <a:t>haft </a:t>
            </a:r>
            <a:r>
              <a:rPr lang="en-GB" sz="2000" dirty="0"/>
              <a:t>is electrically insulated from the body. This is not seen as a problem.</a:t>
            </a:r>
          </a:p>
          <a:p>
            <a:pPr marL="342900" indent="-342900">
              <a:buFont typeface="Arial" panose="020B0604020202020204" pitchFamily="34" charset="0"/>
              <a:buChar char="•"/>
            </a:pPr>
            <a:r>
              <a:rPr lang="en-GB" sz="2000" b="1" dirty="0" smtClean="0"/>
              <a:t>Input for design: </a:t>
            </a:r>
            <a:r>
              <a:rPr lang="en-GB" sz="2000" dirty="0" smtClean="0"/>
              <a:t>Agreed </a:t>
            </a:r>
            <a:r>
              <a:rPr lang="en-GB" sz="2000" dirty="0"/>
              <a:t>to put a CF16 </a:t>
            </a:r>
            <a:r>
              <a:rPr lang="en-GB" sz="2000" dirty="0" smtClean="0"/>
              <a:t>port on </a:t>
            </a:r>
            <a:r>
              <a:rPr lang="en-GB" sz="2000" dirty="0"/>
              <a:t>the axis of the shaft for a possible coupler.</a:t>
            </a:r>
          </a:p>
          <a:p>
            <a:pPr marL="342900" indent="-342900">
              <a:buFont typeface="Arial" panose="020B0604020202020204" pitchFamily="34" charset="0"/>
              <a:buChar char="•"/>
            </a:pPr>
            <a:r>
              <a:rPr lang="en-GB" sz="2000" b="1" dirty="0" smtClean="0"/>
              <a:t>Future tests: </a:t>
            </a:r>
            <a:r>
              <a:rPr lang="en-GB" sz="2000" dirty="0" smtClean="0"/>
              <a:t>We </a:t>
            </a:r>
            <a:r>
              <a:rPr lang="en-GB" sz="2000" dirty="0"/>
              <a:t>said that we could imagine either to a dummy tank or make the tank early for test.</a:t>
            </a:r>
          </a:p>
          <a:p>
            <a:pPr marL="342900" indent="-342900">
              <a:buFont typeface="Arial" panose="020B0604020202020204" pitchFamily="34" charset="0"/>
              <a:buChar char="•"/>
            </a:pPr>
            <a:r>
              <a:rPr lang="en-GB" sz="2000" b="1" dirty="0"/>
              <a:t>Comment: </a:t>
            </a:r>
            <a:r>
              <a:rPr lang="en-GB" sz="2000" dirty="0" smtClean="0"/>
              <a:t>Beta </a:t>
            </a:r>
            <a:r>
              <a:rPr lang="en-GB" sz="2000" dirty="0"/>
              <a:t>is less than 1 in the Booster, so wire simulations are </a:t>
            </a:r>
            <a:r>
              <a:rPr lang="en-GB" sz="2000" dirty="0" smtClean="0"/>
              <a:t>difficult (Fritz</a:t>
            </a:r>
            <a:r>
              <a:rPr lang="en-GB" sz="2000" dirty="0" smtClean="0"/>
              <a:t>)</a:t>
            </a:r>
          </a:p>
          <a:p>
            <a:pPr marL="342900" indent="-342900">
              <a:buFont typeface="Arial" panose="020B0604020202020204" pitchFamily="34" charset="0"/>
              <a:buChar char="•"/>
            </a:pPr>
            <a:r>
              <a:rPr lang="en-GB" sz="2000" b="1" dirty="0"/>
              <a:t>Comment: </a:t>
            </a:r>
            <a:r>
              <a:rPr lang="en-GB" sz="2000" dirty="0" smtClean="0"/>
              <a:t>Impedance team has no strong objections for BWS PSB design (yes for LHC) (Benoit)</a:t>
            </a:r>
            <a:endParaRPr lang="en-GB" sz="2000" dirty="0"/>
          </a:p>
        </p:txBody>
      </p:sp>
      <p:sp>
        <p:nvSpPr>
          <p:cNvPr id="6" name="Rounded Rectangle 5"/>
          <p:cNvSpPr/>
          <p:nvPr/>
        </p:nvSpPr>
        <p:spPr>
          <a:xfrm>
            <a:off x="465121" y="2343150"/>
            <a:ext cx="11260154" cy="35242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p:cNvSpPr/>
          <p:nvPr/>
        </p:nvSpPr>
        <p:spPr>
          <a:xfrm>
            <a:off x="465121" y="5076825"/>
            <a:ext cx="11260154" cy="35242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2361195" y="446275"/>
            <a:ext cx="7468006" cy="276999"/>
          </a:xfrm>
          <a:prstGeom prst="rect">
            <a:avLst/>
          </a:prstGeom>
          <a:noFill/>
        </p:spPr>
        <p:txBody>
          <a:bodyPr wrap="none" rtlCol="0">
            <a:spAutoFit/>
          </a:bodyPr>
          <a:lstStyle/>
          <a:p>
            <a:r>
              <a:rPr lang="en-GB" sz="1200" b="1" dirty="0" smtClean="0"/>
              <a:t>(William </a:t>
            </a:r>
            <a:r>
              <a:rPr lang="en-GB" sz="1200" b="1" dirty="0"/>
              <a:t>Andreazza, Dmitry </a:t>
            </a:r>
            <a:r>
              <a:rPr lang="en-GB" sz="1200" b="1" dirty="0" smtClean="0"/>
              <a:t>Gudkov, Paolo Magagnin, Raymond Veness, Benoit Salvant and Impedance colleagues) </a:t>
            </a:r>
            <a:endParaRPr lang="en-GB" sz="1200" b="1" dirty="0"/>
          </a:p>
        </p:txBody>
      </p:sp>
    </p:spTree>
    <p:extLst>
      <p:ext uri="{BB962C8B-B14F-4D97-AF65-F5344CB8AC3E}">
        <p14:creationId xmlns:p14="http://schemas.microsoft.com/office/powerpoint/2010/main" val="4016601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887" y="-289101"/>
            <a:ext cx="7759496" cy="939360"/>
          </a:xfrm>
          <a:prstGeom prst="rect">
            <a:avLst/>
          </a:prstGeom>
        </p:spPr>
        <p:txBody>
          <a:bodyPr wrap="none">
            <a:spAutoFit/>
          </a:bodyPr>
          <a:lstStyle/>
          <a:p>
            <a:pPr>
              <a:lnSpc>
                <a:spcPct val="200000"/>
              </a:lnSpc>
            </a:pPr>
            <a:r>
              <a:rPr lang="en-GB" sz="3200" b="1" dirty="0"/>
              <a:t>Outcome of the meeting with </a:t>
            </a:r>
            <a:r>
              <a:rPr lang="en-GB" sz="3200" b="1" dirty="0" smtClean="0"/>
              <a:t>Vacuum group</a:t>
            </a:r>
          </a:p>
        </p:txBody>
      </p:sp>
      <p:sp>
        <p:nvSpPr>
          <p:cNvPr id="4" name="TextBox 3"/>
          <p:cNvSpPr txBox="1"/>
          <p:nvPr/>
        </p:nvSpPr>
        <p:spPr>
          <a:xfrm>
            <a:off x="465121" y="790575"/>
            <a:ext cx="11403029" cy="5632311"/>
          </a:xfrm>
          <a:prstGeom prst="rect">
            <a:avLst/>
          </a:prstGeom>
          <a:noFill/>
        </p:spPr>
        <p:txBody>
          <a:bodyPr wrap="square" rtlCol="0">
            <a:spAutoFit/>
          </a:bodyPr>
          <a:lstStyle/>
          <a:p>
            <a:r>
              <a:rPr lang="en-GB" sz="2000" dirty="0" smtClean="0"/>
              <a:t>Some comments and questions following the meeting are shown below:</a:t>
            </a:r>
          </a:p>
          <a:p>
            <a:endParaRPr lang="en-GB" sz="2000" dirty="0" smtClean="0"/>
          </a:p>
          <a:p>
            <a:pPr marL="342900" lvl="0" indent="-342900">
              <a:buFont typeface="Arial" panose="020B0604020202020204" pitchFamily="34" charset="0"/>
              <a:buChar char="•"/>
            </a:pPr>
            <a:r>
              <a:rPr lang="en-GB" sz="2000" dirty="0"/>
              <a:t>Additional pumping in for BWSs in PSB is </a:t>
            </a:r>
            <a:r>
              <a:rPr lang="en-GB" sz="2000" dirty="0" smtClean="0"/>
              <a:t>required* </a:t>
            </a:r>
            <a:r>
              <a:rPr lang="en-GB" sz="2000" dirty="0"/>
              <a:t>(even in case of upgraded design).</a:t>
            </a:r>
          </a:p>
          <a:p>
            <a:pPr marL="342900" lvl="0" indent="-342900">
              <a:buFont typeface="Arial" panose="020B0604020202020204" pitchFamily="34" charset="0"/>
              <a:buChar char="•"/>
            </a:pPr>
            <a:r>
              <a:rPr lang="en-GB" sz="2000" dirty="0" smtClean="0"/>
              <a:t>CF </a:t>
            </a:r>
            <a:r>
              <a:rPr lang="en-GB" sz="2000" dirty="0"/>
              <a:t>DN 100 interface should be foreseen on the vacuum chamber of the beam wire scanner.</a:t>
            </a:r>
          </a:p>
          <a:p>
            <a:pPr marL="342900" lvl="0" indent="-342900">
              <a:buFont typeface="Arial" panose="020B0604020202020204" pitchFamily="34" charset="0"/>
              <a:buChar char="•"/>
            </a:pPr>
            <a:r>
              <a:rPr lang="en-GB" sz="2000" dirty="0"/>
              <a:t>Additional budget for pumps should be foreseen (if not the case yet) – will be discussed with Bernd. ~</a:t>
            </a:r>
            <a:r>
              <a:rPr lang="en-GB" sz="2000" b="1" dirty="0"/>
              <a:t>12.5 kCHF/pump</a:t>
            </a:r>
            <a:r>
              <a:rPr lang="en-GB" sz="2000" dirty="0"/>
              <a:t>.</a:t>
            </a:r>
          </a:p>
          <a:p>
            <a:pPr marL="342900" lvl="0" indent="-342900">
              <a:buFont typeface="Arial" panose="020B0604020202020204" pitchFamily="34" charset="0"/>
              <a:buChar char="•"/>
            </a:pPr>
            <a:r>
              <a:rPr lang="en-GB" sz="2000" dirty="0"/>
              <a:t>List of materials (previous outgassing tests) should be revised. The calculations for new design based on revised numbers (for example, no optical fibers inside the vacuum volume for new design).</a:t>
            </a:r>
          </a:p>
          <a:p>
            <a:pPr marL="342900" lvl="0" indent="-342900">
              <a:buFont typeface="Arial" panose="020B0604020202020204" pitchFamily="34" charset="0"/>
              <a:buChar char="•"/>
            </a:pPr>
            <a:r>
              <a:rPr lang="en-GB" sz="2000" dirty="0"/>
              <a:t>Further calculations based on new inputs can be done in order to design pumping scheme.</a:t>
            </a:r>
          </a:p>
          <a:p>
            <a:pPr marL="342900" lvl="0" indent="-342900">
              <a:buFont typeface="Arial" panose="020B0604020202020204" pitchFamily="34" charset="0"/>
              <a:buChar char="•"/>
            </a:pPr>
            <a:r>
              <a:rPr lang="en-GB" sz="2000" dirty="0"/>
              <a:t>All the materials used in the new design of BWS can be provided for outgassing tests ~early next year.</a:t>
            </a:r>
          </a:p>
          <a:p>
            <a:pPr marL="342900" lvl="0" indent="-342900">
              <a:buFont typeface="Arial" panose="020B0604020202020204" pitchFamily="34" charset="0"/>
              <a:buChar char="•"/>
            </a:pPr>
            <a:r>
              <a:rPr lang="en-GB" sz="2000" dirty="0"/>
              <a:t>Complete BWS will be available for vacuum validation ~in 1 year.</a:t>
            </a:r>
          </a:p>
          <a:p>
            <a:pPr marL="342900" lvl="0" indent="-342900">
              <a:buFont typeface="Arial" panose="020B0604020202020204" pitchFamily="34" charset="0"/>
              <a:buChar char="•"/>
            </a:pPr>
            <a:r>
              <a:rPr lang="en-GB" sz="2000" b="1" dirty="0"/>
              <a:t>Input from BE-OP is required to understand better vacuum parameters for PSB.</a:t>
            </a:r>
          </a:p>
          <a:p>
            <a:pPr marL="342900" indent="-342900">
              <a:buFont typeface="Arial" panose="020B0604020202020204" pitchFamily="34" charset="0"/>
              <a:buChar char="•"/>
            </a:pPr>
            <a:r>
              <a:rPr lang="en-GB" sz="2000" dirty="0" smtClean="0"/>
              <a:t>Pumping of 4xBWS can </a:t>
            </a:r>
            <a:r>
              <a:rPr lang="en-GB" sz="2000" dirty="0"/>
              <a:t>be organized either via vacuum manifold with 1..2 ION pumps or via individual ION pump on each </a:t>
            </a:r>
            <a:r>
              <a:rPr lang="en-GB" sz="2000" dirty="0" smtClean="0"/>
              <a:t>BWS, or common vacuum tank for 4xBWS.</a:t>
            </a:r>
            <a:endParaRPr lang="en-GB" sz="2000" dirty="0"/>
          </a:p>
          <a:p>
            <a:pPr marL="342900" indent="-342900">
              <a:buFont typeface="Arial" panose="020B0604020202020204" pitchFamily="34" charset="0"/>
              <a:buChar char="•"/>
            </a:pPr>
            <a:r>
              <a:rPr lang="en-GB" sz="2000" dirty="0"/>
              <a:t>In case of use of manifold, the independent alignment of each BWS should be foreseen (possibly use bellows between manifold and BWS).</a:t>
            </a:r>
          </a:p>
          <a:p>
            <a:pPr marL="342900" indent="-342900">
              <a:buFont typeface="Arial" panose="020B0604020202020204" pitchFamily="34" charset="0"/>
              <a:buChar char="•"/>
            </a:pPr>
            <a:r>
              <a:rPr lang="en-GB" sz="2000" dirty="0"/>
              <a:t>Possibility of using SAES minipumps (ION+NEG) is under question (not validated for PSB).</a:t>
            </a:r>
          </a:p>
          <a:p>
            <a:pPr marL="342900" lvl="0" indent="-342900">
              <a:buFont typeface="Arial" panose="020B0604020202020204" pitchFamily="34" charset="0"/>
              <a:buChar char="•"/>
            </a:pPr>
            <a:r>
              <a:rPr lang="en-GB" sz="2000" dirty="0" smtClean="0"/>
              <a:t>Simplified </a:t>
            </a:r>
            <a:r>
              <a:rPr lang="en-GB" sz="2000" dirty="0"/>
              <a:t>3D model can be prepared for vacuum simulation</a:t>
            </a:r>
            <a:r>
              <a:rPr lang="en-GB" sz="2000" dirty="0" smtClean="0"/>
              <a:t>.</a:t>
            </a:r>
          </a:p>
        </p:txBody>
      </p:sp>
      <p:sp>
        <p:nvSpPr>
          <p:cNvPr id="6" name="Rounded Rectangle 5"/>
          <p:cNvSpPr/>
          <p:nvPr/>
        </p:nvSpPr>
        <p:spPr>
          <a:xfrm>
            <a:off x="410486" y="1449302"/>
            <a:ext cx="11260154" cy="1251953"/>
          </a:xfrm>
          <a:prstGeom prst="roundRect">
            <a:avLst>
              <a:gd name="adj" fmla="val 330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410486" y="6473419"/>
            <a:ext cx="5417445" cy="369332"/>
          </a:xfrm>
          <a:prstGeom prst="rect">
            <a:avLst/>
          </a:prstGeom>
          <a:noFill/>
        </p:spPr>
        <p:txBody>
          <a:bodyPr wrap="none" rtlCol="0">
            <a:spAutoFit/>
          </a:bodyPr>
          <a:lstStyle/>
          <a:p>
            <a:r>
              <a:rPr lang="en-GB" i="1" dirty="0" smtClean="0"/>
              <a:t>* - data, simulation of SPS beam wire scanner prototype</a:t>
            </a:r>
            <a:endParaRPr lang="en-GB" i="1" dirty="0"/>
          </a:p>
        </p:txBody>
      </p:sp>
      <p:sp>
        <p:nvSpPr>
          <p:cNvPr id="5" name="TextBox 4"/>
          <p:cNvSpPr txBox="1"/>
          <p:nvPr/>
        </p:nvSpPr>
        <p:spPr>
          <a:xfrm>
            <a:off x="3375007" y="488309"/>
            <a:ext cx="5706434" cy="276999"/>
          </a:xfrm>
          <a:prstGeom prst="rect">
            <a:avLst/>
          </a:prstGeom>
          <a:noFill/>
        </p:spPr>
        <p:txBody>
          <a:bodyPr wrap="none" rtlCol="0">
            <a:spAutoFit/>
          </a:bodyPr>
          <a:lstStyle/>
          <a:p>
            <a:r>
              <a:rPr lang="en-GB" sz="1200" b="1" dirty="0" smtClean="0"/>
              <a:t>(William </a:t>
            </a:r>
            <a:r>
              <a:rPr lang="en-GB" sz="1200" b="1" dirty="0"/>
              <a:t>Andreazza, Dmitry </a:t>
            </a:r>
            <a:r>
              <a:rPr lang="en-GB" sz="1200" b="1" dirty="0" smtClean="0"/>
              <a:t>Gudkov, Jan </a:t>
            </a:r>
            <a:r>
              <a:rPr lang="en-GB" sz="1200" b="1" dirty="0"/>
              <a:t>Hansen, Paolo </a:t>
            </a:r>
            <a:r>
              <a:rPr lang="en-GB" sz="1200" b="1" dirty="0" smtClean="0"/>
              <a:t>Magagnin, </a:t>
            </a:r>
            <a:r>
              <a:rPr lang="en-GB" sz="1200" b="1" dirty="0" err="1" smtClean="0"/>
              <a:t>Friederike</a:t>
            </a:r>
            <a:r>
              <a:rPr lang="en-GB" sz="1200" b="1" dirty="0" smtClean="0"/>
              <a:t> </a:t>
            </a:r>
            <a:r>
              <a:rPr lang="en-GB" sz="1200" b="1" dirty="0" err="1" smtClean="0"/>
              <a:t>Salveter</a:t>
            </a:r>
            <a:r>
              <a:rPr lang="en-GB" sz="1200" b="1" dirty="0" smtClean="0"/>
              <a:t>) </a:t>
            </a:r>
            <a:endParaRPr lang="en-GB" sz="1200" b="1" dirty="0"/>
          </a:p>
        </p:txBody>
      </p:sp>
    </p:spTree>
    <p:extLst>
      <p:ext uri="{BB962C8B-B14F-4D97-AF65-F5344CB8AC3E}">
        <p14:creationId xmlns:p14="http://schemas.microsoft.com/office/powerpoint/2010/main" val="2167906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7019" y="1074226"/>
            <a:ext cx="7667616" cy="5487768"/>
          </a:xfrm>
          <a:prstGeom prst="rect">
            <a:avLst/>
          </a:prstGeom>
        </p:spPr>
      </p:pic>
      <p:sp>
        <p:nvSpPr>
          <p:cNvPr id="5" name="Rectangle 4"/>
          <p:cNvSpPr/>
          <p:nvPr/>
        </p:nvSpPr>
        <p:spPr>
          <a:xfrm>
            <a:off x="3759121" y="5683"/>
            <a:ext cx="4710136" cy="584775"/>
          </a:xfrm>
          <a:prstGeom prst="rect">
            <a:avLst/>
          </a:prstGeom>
        </p:spPr>
        <p:txBody>
          <a:bodyPr wrap="none">
            <a:spAutoFit/>
          </a:bodyPr>
          <a:lstStyle/>
          <a:p>
            <a:r>
              <a:rPr lang="en-GB" sz="3200" b="1" dirty="0" smtClean="0"/>
              <a:t>Design (Status 8-Oct-2015)</a:t>
            </a:r>
          </a:p>
        </p:txBody>
      </p:sp>
      <p:cxnSp>
        <p:nvCxnSpPr>
          <p:cNvPr id="7" name="Straight Connector 6"/>
          <p:cNvCxnSpPr/>
          <p:nvPr/>
        </p:nvCxnSpPr>
        <p:spPr>
          <a:xfrm flipH="1">
            <a:off x="216027" y="4118192"/>
            <a:ext cx="26447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2860797" y="3429817"/>
            <a:ext cx="380302" cy="688375"/>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16026" y="3818110"/>
            <a:ext cx="2356351" cy="300082"/>
          </a:xfrm>
          <a:prstGeom prst="rect">
            <a:avLst/>
          </a:prstGeom>
          <a:noFill/>
        </p:spPr>
        <p:txBody>
          <a:bodyPr wrap="none" rtlCol="0">
            <a:spAutoFit/>
          </a:bodyPr>
          <a:lstStyle/>
          <a:p>
            <a:r>
              <a:rPr lang="en-GB" sz="1350" dirty="0" smtClean="0"/>
              <a:t>CF16 interface for feedthrough</a:t>
            </a:r>
            <a:endParaRPr lang="en-GB" sz="1350" dirty="0"/>
          </a:p>
        </p:txBody>
      </p:sp>
      <p:cxnSp>
        <p:nvCxnSpPr>
          <p:cNvPr id="14" name="Straight Connector 13"/>
          <p:cNvCxnSpPr/>
          <p:nvPr/>
        </p:nvCxnSpPr>
        <p:spPr>
          <a:xfrm flipH="1">
            <a:off x="216027" y="3699092"/>
            <a:ext cx="23563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2572377" y="3221161"/>
            <a:ext cx="349058" cy="477931"/>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16026" y="3399010"/>
            <a:ext cx="2356351" cy="300082"/>
          </a:xfrm>
          <a:prstGeom prst="rect">
            <a:avLst/>
          </a:prstGeom>
          <a:noFill/>
        </p:spPr>
        <p:txBody>
          <a:bodyPr wrap="square" rtlCol="0">
            <a:spAutoFit/>
          </a:bodyPr>
          <a:lstStyle/>
          <a:p>
            <a:r>
              <a:rPr lang="en-GB" sz="1350" dirty="0" smtClean="0"/>
              <a:t>Feedthrough protection</a:t>
            </a:r>
            <a:endParaRPr lang="en-GB" sz="1350" dirty="0"/>
          </a:p>
        </p:txBody>
      </p:sp>
      <p:cxnSp>
        <p:nvCxnSpPr>
          <p:cNvPr id="21" name="Straight Connector 20"/>
          <p:cNvCxnSpPr/>
          <p:nvPr/>
        </p:nvCxnSpPr>
        <p:spPr>
          <a:xfrm flipH="1">
            <a:off x="7226427" y="6366092"/>
            <a:ext cx="8330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152314" y="5712901"/>
            <a:ext cx="1074111" cy="653191"/>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7226426" y="6066010"/>
            <a:ext cx="833049" cy="300082"/>
          </a:xfrm>
          <a:prstGeom prst="rect">
            <a:avLst/>
          </a:prstGeom>
          <a:noFill/>
        </p:spPr>
        <p:txBody>
          <a:bodyPr wrap="none" rtlCol="0">
            <a:spAutoFit/>
          </a:bodyPr>
          <a:lstStyle/>
          <a:p>
            <a:r>
              <a:rPr lang="en-GB" sz="1350" dirty="0" smtClean="0"/>
              <a:t>Viewport</a:t>
            </a:r>
            <a:endParaRPr lang="en-GB" sz="1350" dirty="0"/>
          </a:p>
        </p:txBody>
      </p:sp>
      <p:cxnSp>
        <p:nvCxnSpPr>
          <p:cNvPr id="27" name="Straight Connector 26"/>
          <p:cNvCxnSpPr/>
          <p:nvPr/>
        </p:nvCxnSpPr>
        <p:spPr>
          <a:xfrm flipH="1">
            <a:off x="1167161" y="6326052"/>
            <a:ext cx="29907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4157923" y="5385799"/>
            <a:ext cx="1365648" cy="940253"/>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193223" y="6013831"/>
            <a:ext cx="2938637" cy="300082"/>
          </a:xfrm>
          <a:prstGeom prst="rect">
            <a:avLst/>
          </a:prstGeom>
          <a:noFill/>
        </p:spPr>
        <p:txBody>
          <a:bodyPr wrap="square" rtlCol="0">
            <a:spAutoFit/>
          </a:bodyPr>
          <a:lstStyle/>
          <a:p>
            <a:r>
              <a:rPr lang="en-GB" sz="1350" dirty="0" smtClean="0"/>
              <a:t>Optical tube (2 lenses + fibre interface)</a:t>
            </a:r>
            <a:endParaRPr lang="en-GB" sz="1350" dirty="0"/>
          </a:p>
        </p:txBody>
      </p:sp>
      <p:cxnSp>
        <p:nvCxnSpPr>
          <p:cNvPr id="33" name="Straight Connector 32"/>
          <p:cNvCxnSpPr/>
          <p:nvPr/>
        </p:nvCxnSpPr>
        <p:spPr>
          <a:xfrm flipH="1">
            <a:off x="6613110" y="1621248"/>
            <a:ext cx="119274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6341327" y="1621247"/>
            <a:ext cx="271781" cy="776025"/>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613109" y="1321166"/>
            <a:ext cx="1356296" cy="300082"/>
          </a:xfrm>
          <a:prstGeom prst="rect">
            <a:avLst/>
          </a:prstGeom>
          <a:noFill/>
        </p:spPr>
        <p:txBody>
          <a:bodyPr wrap="square" rtlCol="0">
            <a:spAutoFit/>
          </a:bodyPr>
          <a:lstStyle/>
          <a:p>
            <a:r>
              <a:rPr lang="en-GB" sz="1350" dirty="0" smtClean="0"/>
              <a:t>Thread M18 x 1</a:t>
            </a:r>
            <a:endParaRPr lang="en-GB" sz="1350" dirty="0"/>
          </a:p>
        </p:txBody>
      </p:sp>
      <p:cxnSp>
        <p:nvCxnSpPr>
          <p:cNvPr id="38" name="Straight Connector 37"/>
          <p:cNvCxnSpPr/>
          <p:nvPr/>
        </p:nvCxnSpPr>
        <p:spPr>
          <a:xfrm flipH="1">
            <a:off x="6613110" y="1109766"/>
            <a:ext cx="61331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6341327" y="1109765"/>
            <a:ext cx="271782" cy="315580"/>
          </a:xfrm>
          <a:prstGeom prst="line">
            <a:avLst/>
          </a:prstGeom>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6613109" y="809684"/>
            <a:ext cx="1356296" cy="300082"/>
          </a:xfrm>
          <a:prstGeom prst="rect">
            <a:avLst/>
          </a:prstGeom>
          <a:noFill/>
        </p:spPr>
        <p:txBody>
          <a:bodyPr wrap="square" rtlCol="0">
            <a:spAutoFit/>
          </a:bodyPr>
          <a:lstStyle/>
          <a:p>
            <a:r>
              <a:rPr lang="en-GB" sz="1350" dirty="0" smtClean="0"/>
              <a:t>DN273</a:t>
            </a:r>
            <a:endParaRPr lang="en-GB" sz="1350" dirty="0"/>
          </a:p>
        </p:txBody>
      </p:sp>
      <p:cxnSp>
        <p:nvCxnSpPr>
          <p:cNvPr id="44" name="Straight Connector 43"/>
          <p:cNvCxnSpPr/>
          <p:nvPr/>
        </p:nvCxnSpPr>
        <p:spPr>
          <a:xfrm flipH="1">
            <a:off x="216027" y="2254390"/>
            <a:ext cx="23563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flipV="1">
            <a:off x="2572377" y="2254390"/>
            <a:ext cx="1256209" cy="721736"/>
          </a:xfrm>
          <a:prstGeom prst="line">
            <a:avLst/>
          </a:prstGeom>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16026" y="1954308"/>
            <a:ext cx="2356351" cy="300082"/>
          </a:xfrm>
          <a:prstGeom prst="rect">
            <a:avLst/>
          </a:prstGeom>
          <a:noFill/>
        </p:spPr>
        <p:txBody>
          <a:bodyPr wrap="square" rtlCol="0">
            <a:spAutoFit/>
          </a:bodyPr>
          <a:lstStyle/>
          <a:p>
            <a:r>
              <a:rPr lang="en-GB" sz="1350" dirty="0" smtClean="0"/>
              <a:t>Resolver RO5032</a:t>
            </a:r>
            <a:endParaRPr lang="en-GB" sz="1350" dirty="0"/>
          </a:p>
        </p:txBody>
      </p:sp>
      <p:cxnSp>
        <p:nvCxnSpPr>
          <p:cNvPr id="49" name="Straight Connector 48"/>
          <p:cNvCxnSpPr/>
          <p:nvPr/>
        </p:nvCxnSpPr>
        <p:spPr>
          <a:xfrm flipH="1">
            <a:off x="216027" y="1822931"/>
            <a:ext cx="23563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flipV="1">
            <a:off x="2572378" y="1822931"/>
            <a:ext cx="1773582" cy="1046753"/>
          </a:xfrm>
          <a:prstGeom prst="line">
            <a:avLst/>
          </a:prstGeom>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216026" y="1522849"/>
            <a:ext cx="2356351" cy="300082"/>
          </a:xfrm>
          <a:prstGeom prst="rect">
            <a:avLst/>
          </a:prstGeom>
          <a:noFill/>
        </p:spPr>
        <p:txBody>
          <a:bodyPr wrap="square" rtlCol="0">
            <a:spAutoFit/>
          </a:bodyPr>
          <a:lstStyle/>
          <a:p>
            <a:r>
              <a:rPr lang="en-GB" sz="1350" dirty="0" smtClean="0"/>
              <a:t>Magnetic brake</a:t>
            </a:r>
            <a:endParaRPr lang="en-GB" sz="1350" dirty="0"/>
          </a:p>
        </p:txBody>
      </p:sp>
      <p:pic>
        <p:nvPicPr>
          <p:cNvPr id="61" name="Picture 60"/>
          <p:cNvPicPr>
            <a:picLocks noChangeAspect="1"/>
          </p:cNvPicPr>
          <p:nvPr/>
        </p:nvPicPr>
        <p:blipFill>
          <a:blip r:embed="rId3"/>
          <a:stretch>
            <a:fillRect/>
          </a:stretch>
        </p:blipFill>
        <p:spPr>
          <a:xfrm>
            <a:off x="8469257" y="335711"/>
            <a:ext cx="3679537" cy="2974440"/>
          </a:xfrm>
          <a:prstGeom prst="rect">
            <a:avLst/>
          </a:prstGeom>
        </p:spPr>
      </p:pic>
      <p:cxnSp>
        <p:nvCxnSpPr>
          <p:cNvPr id="55" name="Straight Connector 54"/>
          <p:cNvCxnSpPr/>
          <p:nvPr/>
        </p:nvCxnSpPr>
        <p:spPr>
          <a:xfrm flipH="1">
            <a:off x="10116491" y="3610232"/>
            <a:ext cx="168719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9835376" y="2397272"/>
            <a:ext cx="281113" cy="1212960"/>
          </a:xfrm>
          <a:prstGeom prst="line">
            <a:avLst/>
          </a:prstGeom>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10114493" y="3310151"/>
            <a:ext cx="1775999" cy="300082"/>
          </a:xfrm>
          <a:prstGeom prst="rect">
            <a:avLst/>
          </a:prstGeom>
          <a:noFill/>
        </p:spPr>
        <p:txBody>
          <a:bodyPr wrap="square" rtlCol="0">
            <a:spAutoFit/>
          </a:bodyPr>
          <a:lstStyle/>
          <a:p>
            <a:r>
              <a:rPr lang="en-GB" sz="1350" dirty="0" smtClean="0"/>
              <a:t>Optical disk protection</a:t>
            </a:r>
            <a:endParaRPr lang="en-GB" sz="1350" dirty="0"/>
          </a:p>
        </p:txBody>
      </p:sp>
    </p:spTree>
    <p:extLst>
      <p:ext uri="{BB962C8B-B14F-4D97-AF65-F5344CB8AC3E}">
        <p14:creationId xmlns:p14="http://schemas.microsoft.com/office/powerpoint/2010/main" val="16251548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759121" y="5683"/>
            <a:ext cx="4803494" cy="584775"/>
          </a:xfrm>
          <a:prstGeom prst="rect">
            <a:avLst/>
          </a:prstGeom>
        </p:spPr>
        <p:txBody>
          <a:bodyPr wrap="none">
            <a:spAutoFit/>
          </a:bodyPr>
          <a:lstStyle/>
          <a:p>
            <a:r>
              <a:rPr lang="en-GB" sz="3200" b="1" dirty="0" smtClean="0"/>
              <a:t>Design (Status 5-Nov-2015)</a:t>
            </a:r>
          </a:p>
        </p:txBody>
      </p:sp>
      <p:sp>
        <p:nvSpPr>
          <p:cNvPr id="32" name="Rounded Rectangle 31"/>
          <p:cNvSpPr/>
          <p:nvPr/>
        </p:nvSpPr>
        <p:spPr>
          <a:xfrm>
            <a:off x="109271" y="679450"/>
            <a:ext cx="5770830" cy="6048374"/>
          </a:xfrm>
          <a:prstGeom prst="roundRect">
            <a:avLst>
              <a:gd name="adj" fmla="val 471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p:cNvSpPr txBox="1"/>
          <p:nvPr/>
        </p:nvSpPr>
        <p:spPr>
          <a:xfrm>
            <a:off x="1711963" y="799964"/>
            <a:ext cx="2622000" cy="369332"/>
          </a:xfrm>
          <a:prstGeom prst="rect">
            <a:avLst/>
          </a:prstGeom>
          <a:noFill/>
        </p:spPr>
        <p:txBody>
          <a:bodyPr wrap="none" rtlCol="0">
            <a:spAutoFit/>
          </a:bodyPr>
          <a:lstStyle/>
          <a:p>
            <a:r>
              <a:rPr lang="en-GB" b="1" dirty="0" smtClean="0"/>
              <a:t>First Prototype in the PSB</a:t>
            </a:r>
            <a:endParaRPr lang="en-GB" b="1" dirty="0"/>
          </a:p>
        </p:txBody>
      </p:sp>
      <p:pic>
        <p:nvPicPr>
          <p:cNvPr id="37" name="Picture 36"/>
          <p:cNvPicPr>
            <a:picLocks noChangeAspect="1"/>
          </p:cNvPicPr>
          <p:nvPr/>
        </p:nvPicPr>
        <p:blipFill>
          <a:blip r:embed="rId2"/>
          <a:stretch>
            <a:fillRect/>
          </a:stretch>
        </p:blipFill>
        <p:spPr>
          <a:xfrm>
            <a:off x="460376" y="1386609"/>
            <a:ext cx="5343736" cy="5216022"/>
          </a:xfrm>
          <a:prstGeom prst="roundRect">
            <a:avLst>
              <a:gd name="adj" fmla="val 8594"/>
            </a:avLst>
          </a:prstGeom>
          <a:solidFill>
            <a:srgbClr val="FFFFFF">
              <a:shade val="85000"/>
            </a:srgbClr>
          </a:solidFill>
          <a:ln>
            <a:noFill/>
          </a:ln>
          <a:effectLst/>
        </p:spPr>
      </p:pic>
      <p:sp>
        <p:nvSpPr>
          <p:cNvPr id="41" name="TextBox 40"/>
          <p:cNvSpPr txBox="1"/>
          <p:nvPr/>
        </p:nvSpPr>
        <p:spPr>
          <a:xfrm>
            <a:off x="2785190" y="1103804"/>
            <a:ext cx="934790" cy="369332"/>
          </a:xfrm>
          <a:prstGeom prst="rect">
            <a:avLst/>
          </a:prstGeom>
          <a:noFill/>
        </p:spPr>
        <p:txBody>
          <a:bodyPr wrap="square" rtlCol="0">
            <a:spAutoFit/>
          </a:bodyPr>
          <a:lstStyle/>
          <a:p>
            <a:r>
              <a:rPr lang="en-GB" dirty="0" smtClean="0"/>
              <a:t>PSB 4L1</a:t>
            </a:r>
            <a:endParaRPr lang="en-GB" dirty="0"/>
          </a:p>
        </p:txBody>
      </p:sp>
      <p:sp>
        <p:nvSpPr>
          <p:cNvPr id="42" name="Oval 41"/>
          <p:cNvSpPr/>
          <p:nvPr/>
        </p:nvSpPr>
        <p:spPr>
          <a:xfrm>
            <a:off x="1529661" y="2342873"/>
            <a:ext cx="942975" cy="917852"/>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3"/>
          <a:stretch>
            <a:fillRect/>
          </a:stretch>
        </p:blipFill>
        <p:spPr>
          <a:xfrm>
            <a:off x="6231206" y="799964"/>
            <a:ext cx="5287694" cy="4999534"/>
          </a:xfrm>
          <a:prstGeom prst="rect">
            <a:avLst/>
          </a:prstGeom>
        </p:spPr>
      </p:pic>
      <p:cxnSp>
        <p:nvCxnSpPr>
          <p:cNvPr id="43" name="Straight Connector 42"/>
          <p:cNvCxnSpPr/>
          <p:nvPr/>
        </p:nvCxnSpPr>
        <p:spPr>
          <a:xfrm flipH="1">
            <a:off x="11036957" y="5799498"/>
            <a:ext cx="8330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0753725" y="5191125"/>
            <a:ext cx="283230" cy="608373"/>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11036956" y="5545583"/>
            <a:ext cx="833049" cy="507831"/>
          </a:xfrm>
          <a:prstGeom prst="rect">
            <a:avLst/>
          </a:prstGeom>
          <a:noFill/>
        </p:spPr>
        <p:txBody>
          <a:bodyPr wrap="square" rtlCol="0">
            <a:spAutoFit/>
          </a:bodyPr>
          <a:lstStyle/>
          <a:p>
            <a:r>
              <a:rPr lang="en-GB" sz="1350" dirty="0" smtClean="0"/>
              <a:t>Viewport</a:t>
            </a:r>
          </a:p>
          <a:p>
            <a:r>
              <a:rPr lang="en-GB" sz="1350" dirty="0" smtClean="0"/>
              <a:t>CF100</a:t>
            </a:r>
            <a:endParaRPr lang="en-GB" sz="1350" dirty="0"/>
          </a:p>
        </p:txBody>
      </p:sp>
      <p:cxnSp>
        <p:nvCxnSpPr>
          <p:cNvPr id="52" name="Straight Connector 51"/>
          <p:cNvCxnSpPr/>
          <p:nvPr/>
        </p:nvCxnSpPr>
        <p:spPr>
          <a:xfrm>
            <a:off x="6155218" y="1913298"/>
            <a:ext cx="138163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flipV="1">
            <a:off x="7535722" y="1912092"/>
            <a:ext cx="204094" cy="430781"/>
          </a:xfrm>
          <a:prstGeom prst="line">
            <a:avLst/>
          </a:prstGeom>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126748" y="1658177"/>
            <a:ext cx="1372115" cy="507831"/>
          </a:xfrm>
          <a:prstGeom prst="rect">
            <a:avLst/>
          </a:prstGeom>
          <a:noFill/>
        </p:spPr>
        <p:txBody>
          <a:bodyPr wrap="square" rtlCol="0">
            <a:spAutoFit/>
          </a:bodyPr>
          <a:lstStyle/>
          <a:p>
            <a:r>
              <a:rPr lang="en-GB" sz="1350" dirty="0" smtClean="0"/>
              <a:t>CF100 for pump connection</a:t>
            </a:r>
            <a:endParaRPr lang="en-GB" sz="1350" dirty="0"/>
          </a:p>
        </p:txBody>
      </p:sp>
      <p:cxnSp>
        <p:nvCxnSpPr>
          <p:cNvPr id="60" name="Straight Connector 59"/>
          <p:cNvCxnSpPr/>
          <p:nvPr/>
        </p:nvCxnSpPr>
        <p:spPr>
          <a:xfrm>
            <a:off x="7984368" y="845579"/>
            <a:ext cx="107773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flipV="1">
            <a:off x="9060968" y="844374"/>
            <a:ext cx="295515" cy="324922"/>
          </a:xfrm>
          <a:prstGeom prst="line">
            <a:avLst/>
          </a:prstGeom>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7984368" y="581618"/>
            <a:ext cx="1372115" cy="300082"/>
          </a:xfrm>
          <a:prstGeom prst="rect">
            <a:avLst/>
          </a:prstGeom>
          <a:noFill/>
        </p:spPr>
        <p:txBody>
          <a:bodyPr wrap="square" rtlCol="0">
            <a:spAutoFit/>
          </a:bodyPr>
          <a:lstStyle/>
          <a:p>
            <a:r>
              <a:rPr lang="en-GB" sz="1350" dirty="0" smtClean="0"/>
              <a:t>Feedthrough</a:t>
            </a:r>
            <a:endParaRPr lang="en-GB" sz="1350" dirty="0"/>
          </a:p>
        </p:txBody>
      </p:sp>
      <p:cxnSp>
        <p:nvCxnSpPr>
          <p:cNvPr id="65" name="Straight Connector 64"/>
          <p:cNvCxnSpPr/>
          <p:nvPr/>
        </p:nvCxnSpPr>
        <p:spPr>
          <a:xfrm flipH="1">
            <a:off x="9339878" y="6262919"/>
            <a:ext cx="141384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9056646" y="5654546"/>
            <a:ext cx="283230" cy="608373"/>
          </a:xfrm>
          <a:prstGeom prst="line">
            <a:avLst/>
          </a:prstGeom>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9362921" y="6009003"/>
            <a:ext cx="1413848" cy="507831"/>
          </a:xfrm>
          <a:prstGeom prst="rect">
            <a:avLst/>
          </a:prstGeom>
          <a:noFill/>
        </p:spPr>
        <p:txBody>
          <a:bodyPr wrap="square" rtlCol="0">
            <a:spAutoFit/>
          </a:bodyPr>
          <a:lstStyle/>
          <a:p>
            <a:r>
              <a:rPr lang="en-GB" sz="1350" dirty="0" smtClean="0"/>
              <a:t>Vacuum chamber fixation features</a:t>
            </a:r>
            <a:endParaRPr lang="en-GB" sz="1350" dirty="0"/>
          </a:p>
        </p:txBody>
      </p:sp>
    </p:spTree>
    <p:extLst>
      <p:ext uri="{BB962C8B-B14F-4D97-AF65-F5344CB8AC3E}">
        <p14:creationId xmlns:p14="http://schemas.microsoft.com/office/powerpoint/2010/main" val="1979270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724293" y="0"/>
            <a:ext cx="4931735" cy="584775"/>
          </a:xfrm>
          <a:prstGeom prst="rect">
            <a:avLst/>
          </a:prstGeom>
        </p:spPr>
        <p:txBody>
          <a:bodyPr wrap="none">
            <a:spAutoFit/>
          </a:bodyPr>
          <a:lstStyle/>
          <a:p>
            <a:r>
              <a:rPr lang="en-GB" sz="3200" b="1" dirty="0" smtClean="0"/>
              <a:t>Design (Status 5-Nov-2015)</a:t>
            </a:r>
          </a:p>
        </p:txBody>
      </p:sp>
      <p:pic>
        <p:nvPicPr>
          <p:cNvPr id="3" name="Picture 2"/>
          <p:cNvPicPr>
            <a:picLocks noChangeAspect="1"/>
          </p:cNvPicPr>
          <p:nvPr/>
        </p:nvPicPr>
        <p:blipFill>
          <a:blip r:embed="rId2"/>
          <a:stretch>
            <a:fillRect/>
          </a:stretch>
        </p:blipFill>
        <p:spPr>
          <a:xfrm>
            <a:off x="262153" y="437770"/>
            <a:ext cx="3209735" cy="3130930"/>
          </a:xfrm>
          <a:prstGeom prst="rect">
            <a:avLst/>
          </a:prstGeom>
        </p:spPr>
      </p:pic>
      <p:pic>
        <p:nvPicPr>
          <p:cNvPr id="6" name="Picture 5"/>
          <p:cNvPicPr>
            <a:picLocks noChangeAspect="1"/>
          </p:cNvPicPr>
          <p:nvPr/>
        </p:nvPicPr>
        <p:blipFill>
          <a:blip r:embed="rId3"/>
          <a:stretch>
            <a:fillRect/>
          </a:stretch>
        </p:blipFill>
        <p:spPr>
          <a:xfrm>
            <a:off x="262153" y="3657600"/>
            <a:ext cx="3174907" cy="3162300"/>
          </a:xfrm>
          <a:prstGeom prst="rect">
            <a:avLst/>
          </a:prstGeom>
        </p:spPr>
      </p:pic>
      <p:pic>
        <p:nvPicPr>
          <p:cNvPr id="8" name="Picture 7"/>
          <p:cNvPicPr>
            <a:picLocks noChangeAspect="1"/>
          </p:cNvPicPr>
          <p:nvPr/>
        </p:nvPicPr>
        <p:blipFill>
          <a:blip r:embed="rId4"/>
          <a:stretch>
            <a:fillRect/>
          </a:stretch>
        </p:blipFill>
        <p:spPr>
          <a:xfrm>
            <a:off x="4144916" y="3341294"/>
            <a:ext cx="7934266" cy="3497656"/>
          </a:xfrm>
          <a:prstGeom prst="rect">
            <a:avLst/>
          </a:prstGeom>
        </p:spPr>
      </p:pic>
      <p:pic>
        <p:nvPicPr>
          <p:cNvPr id="7" name="Picture 6"/>
          <p:cNvPicPr>
            <a:picLocks noChangeAspect="1"/>
          </p:cNvPicPr>
          <p:nvPr/>
        </p:nvPicPr>
        <p:blipFill>
          <a:blip r:embed="rId5"/>
          <a:stretch>
            <a:fillRect/>
          </a:stretch>
        </p:blipFill>
        <p:spPr>
          <a:xfrm>
            <a:off x="4007681" y="584775"/>
            <a:ext cx="4511899" cy="3735555"/>
          </a:xfrm>
          <a:prstGeom prst="rect">
            <a:avLst/>
          </a:prstGeom>
        </p:spPr>
      </p:pic>
      <p:pic>
        <p:nvPicPr>
          <p:cNvPr id="9" name="Picture 8"/>
          <p:cNvPicPr>
            <a:picLocks noChangeAspect="1"/>
          </p:cNvPicPr>
          <p:nvPr/>
        </p:nvPicPr>
        <p:blipFill>
          <a:blip r:embed="rId6"/>
          <a:stretch>
            <a:fillRect/>
          </a:stretch>
        </p:blipFill>
        <p:spPr>
          <a:xfrm>
            <a:off x="8678834" y="292387"/>
            <a:ext cx="3257507" cy="2811346"/>
          </a:xfrm>
          <a:prstGeom prst="rect">
            <a:avLst/>
          </a:prstGeom>
        </p:spPr>
      </p:pic>
      <p:cxnSp>
        <p:nvCxnSpPr>
          <p:cNvPr id="16" name="Straight Connector 15"/>
          <p:cNvCxnSpPr/>
          <p:nvPr/>
        </p:nvCxnSpPr>
        <p:spPr>
          <a:xfrm>
            <a:off x="2209658" y="3604820"/>
            <a:ext cx="16496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849607" y="3321398"/>
            <a:ext cx="360051" cy="283422"/>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295029" y="3341173"/>
            <a:ext cx="2001689" cy="715581"/>
          </a:xfrm>
          <a:prstGeom prst="rect">
            <a:avLst/>
          </a:prstGeom>
          <a:noFill/>
        </p:spPr>
        <p:txBody>
          <a:bodyPr wrap="square" rtlCol="0">
            <a:spAutoFit/>
          </a:bodyPr>
          <a:lstStyle/>
          <a:p>
            <a:r>
              <a:rPr lang="en-GB" sz="1350" dirty="0" smtClean="0"/>
              <a:t>CF16 interface for N-type feedthrough (request from impedance team)</a:t>
            </a:r>
            <a:endParaRPr lang="en-GB" sz="1350" dirty="0"/>
          </a:p>
        </p:txBody>
      </p:sp>
      <p:cxnSp>
        <p:nvCxnSpPr>
          <p:cNvPr id="23" name="Straight Connector 22"/>
          <p:cNvCxnSpPr/>
          <p:nvPr/>
        </p:nvCxnSpPr>
        <p:spPr>
          <a:xfrm>
            <a:off x="2819938" y="6148507"/>
            <a:ext cx="107773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flipV="1">
            <a:off x="2355680" y="5709665"/>
            <a:ext cx="464258" cy="438842"/>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785830" y="5901204"/>
            <a:ext cx="1372115" cy="507831"/>
          </a:xfrm>
          <a:prstGeom prst="rect">
            <a:avLst/>
          </a:prstGeom>
          <a:noFill/>
        </p:spPr>
        <p:txBody>
          <a:bodyPr wrap="square" rtlCol="0">
            <a:spAutoFit/>
          </a:bodyPr>
          <a:lstStyle/>
          <a:p>
            <a:r>
              <a:rPr lang="en-GB" sz="1350" dirty="0" smtClean="0"/>
              <a:t>Optical sensors (x4)</a:t>
            </a:r>
            <a:endParaRPr lang="en-GB" sz="1350" dirty="0"/>
          </a:p>
        </p:txBody>
      </p:sp>
      <p:cxnSp>
        <p:nvCxnSpPr>
          <p:cNvPr id="27" name="Straight Connector 26"/>
          <p:cNvCxnSpPr/>
          <p:nvPr/>
        </p:nvCxnSpPr>
        <p:spPr>
          <a:xfrm>
            <a:off x="3941825" y="1079587"/>
            <a:ext cx="107773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5019560" y="1079587"/>
            <a:ext cx="468854" cy="725138"/>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999474" y="810766"/>
            <a:ext cx="1139987" cy="507831"/>
          </a:xfrm>
          <a:prstGeom prst="rect">
            <a:avLst/>
          </a:prstGeom>
          <a:noFill/>
        </p:spPr>
        <p:txBody>
          <a:bodyPr wrap="square" rtlCol="0">
            <a:spAutoFit/>
          </a:bodyPr>
          <a:lstStyle/>
          <a:p>
            <a:r>
              <a:rPr lang="en-GB" sz="1350" dirty="0" smtClean="0"/>
              <a:t>Optical disk ø192 mm</a:t>
            </a:r>
            <a:endParaRPr lang="en-GB" sz="1350" dirty="0"/>
          </a:p>
        </p:txBody>
      </p:sp>
      <p:sp>
        <p:nvSpPr>
          <p:cNvPr id="31" name="TextBox 30"/>
          <p:cNvSpPr txBox="1"/>
          <p:nvPr/>
        </p:nvSpPr>
        <p:spPr>
          <a:xfrm>
            <a:off x="9822832" y="98313"/>
            <a:ext cx="1435194" cy="300082"/>
          </a:xfrm>
          <a:prstGeom prst="rect">
            <a:avLst/>
          </a:prstGeom>
          <a:noFill/>
        </p:spPr>
        <p:txBody>
          <a:bodyPr wrap="square" rtlCol="0">
            <a:spAutoFit/>
          </a:bodyPr>
          <a:lstStyle/>
          <a:p>
            <a:r>
              <a:rPr lang="en-GB" sz="1350" dirty="0" smtClean="0"/>
              <a:t>Vacuum chamber</a:t>
            </a:r>
            <a:endParaRPr lang="en-GB" sz="1350" dirty="0"/>
          </a:p>
        </p:txBody>
      </p:sp>
      <p:cxnSp>
        <p:nvCxnSpPr>
          <p:cNvPr id="33" name="Straight Connector 32"/>
          <p:cNvCxnSpPr/>
          <p:nvPr/>
        </p:nvCxnSpPr>
        <p:spPr>
          <a:xfrm>
            <a:off x="5251906" y="4666095"/>
            <a:ext cx="107773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flipV="1">
            <a:off x="6329641" y="4666095"/>
            <a:ext cx="468854" cy="725138"/>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5309555" y="4397274"/>
            <a:ext cx="1139987" cy="300082"/>
          </a:xfrm>
          <a:prstGeom prst="rect">
            <a:avLst/>
          </a:prstGeom>
          <a:noFill/>
        </p:spPr>
        <p:txBody>
          <a:bodyPr wrap="square" rtlCol="0">
            <a:spAutoFit/>
          </a:bodyPr>
          <a:lstStyle/>
          <a:p>
            <a:r>
              <a:rPr lang="en-GB" sz="1350" dirty="0" smtClean="0"/>
              <a:t>Hub</a:t>
            </a:r>
            <a:endParaRPr lang="en-GB" sz="1350" dirty="0"/>
          </a:p>
        </p:txBody>
      </p:sp>
    </p:spTree>
    <p:extLst>
      <p:ext uri="{BB962C8B-B14F-4D97-AF65-F5344CB8AC3E}">
        <p14:creationId xmlns:p14="http://schemas.microsoft.com/office/powerpoint/2010/main" val="5125838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23776" t="11652" r="29713" b="10676"/>
          <a:stretch/>
        </p:blipFill>
        <p:spPr>
          <a:xfrm>
            <a:off x="8037404" y="1571626"/>
            <a:ext cx="3455261" cy="3495674"/>
          </a:xfrm>
          <a:prstGeom prst="rect">
            <a:avLst/>
          </a:prstGeom>
        </p:spPr>
      </p:pic>
      <p:pic>
        <p:nvPicPr>
          <p:cNvPr id="2" name="Picture 1"/>
          <p:cNvPicPr>
            <a:picLocks noChangeAspect="1"/>
          </p:cNvPicPr>
          <p:nvPr/>
        </p:nvPicPr>
        <p:blipFill rotWithShape="1">
          <a:blip r:embed="rId3"/>
          <a:srcRect l="23866" t="11652" r="29804" b="10975"/>
          <a:stretch/>
        </p:blipFill>
        <p:spPr>
          <a:xfrm>
            <a:off x="4381500" y="1569127"/>
            <a:ext cx="3457575" cy="3498174"/>
          </a:xfrm>
          <a:prstGeom prst="rect">
            <a:avLst/>
          </a:prstGeom>
        </p:spPr>
      </p:pic>
      <p:pic>
        <p:nvPicPr>
          <p:cNvPr id="3" name="Picture 2"/>
          <p:cNvPicPr>
            <a:picLocks noChangeAspect="1"/>
          </p:cNvPicPr>
          <p:nvPr/>
        </p:nvPicPr>
        <p:blipFill rotWithShape="1">
          <a:blip r:embed="rId4"/>
          <a:srcRect l="23866" t="11952" r="29623" b="10974"/>
          <a:stretch/>
        </p:blipFill>
        <p:spPr>
          <a:xfrm>
            <a:off x="699118" y="1569128"/>
            <a:ext cx="3484586" cy="3498172"/>
          </a:xfrm>
          <a:prstGeom prst="rect">
            <a:avLst/>
          </a:prstGeom>
        </p:spPr>
      </p:pic>
      <p:sp>
        <p:nvSpPr>
          <p:cNvPr id="6" name="TextBox 5"/>
          <p:cNvSpPr txBox="1"/>
          <p:nvPr/>
        </p:nvSpPr>
        <p:spPr>
          <a:xfrm>
            <a:off x="2125266" y="826532"/>
            <a:ext cx="632289" cy="369332"/>
          </a:xfrm>
          <a:prstGeom prst="rect">
            <a:avLst/>
          </a:prstGeom>
          <a:noFill/>
        </p:spPr>
        <p:txBody>
          <a:bodyPr wrap="none" rtlCol="0">
            <a:spAutoFit/>
          </a:bodyPr>
          <a:lstStyle/>
          <a:p>
            <a:r>
              <a:rPr lang="en-GB" dirty="0" smtClean="0"/>
              <a:t>Start</a:t>
            </a:r>
            <a:endParaRPr lang="en-GB" dirty="0"/>
          </a:p>
        </p:txBody>
      </p:sp>
      <p:sp>
        <p:nvSpPr>
          <p:cNvPr id="7" name="TextBox 6"/>
          <p:cNvSpPr txBox="1"/>
          <p:nvPr/>
        </p:nvSpPr>
        <p:spPr>
          <a:xfrm>
            <a:off x="5693345" y="826532"/>
            <a:ext cx="833883" cy="369332"/>
          </a:xfrm>
          <a:prstGeom prst="rect">
            <a:avLst/>
          </a:prstGeom>
          <a:noFill/>
        </p:spPr>
        <p:txBody>
          <a:bodyPr wrap="none" rtlCol="0">
            <a:spAutoFit/>
          </a:bodyPr>
          <a:lstStyle/>
          <a:p>
            <a:r>
              <a:rPr lang="en-GB" dirty="0" smtClean="0"/>
              <a:t>Impact</a:t>
            </a:r>
            <a:endParaRPr lang="en-GB" dirty="0"/>
          </a:p>
        </p:txBody>
      </p:sp>
      <p:sp>
        <p:nvSpPr>
          <p:cNvPr id="8" name="TextBox 7"/>
          <p:cNvSpPr txBox="1"/>
          <p:nvPr/>
        </p:nvSpPr>
        <p:spPr>
          <a:xfrm>
            <a:off x="9494767" y="826532"/>
            <a:ext cx="540533" cy="369332"/>
          </a:xfrm>
          <a:prstGeom prst="rect">
            <a:avLst/>
          </a:prstGeom>
          <a:noFill/>
        </p:spPr>
        <p:txBody>
          <a:bodyPr wrap="none" rtlCol="0">
            <a:spAutoFit/>
          </a:bodyPr>
          <a:lstStyle/>
          <a:p>
            <a:r>
              <a:rPr lang="en-GB" dirty="0" smtClean="0"/>
              <a:t>End</a:t>
            </a:r>
            <a:endParaRPr lang="en-GB" dirty="0"/>
          </a:p>
        </p:txBody>
      </p:sp>
      <p:sp>
        <p:nvSpPr>
          <p:cNvPr id="9" name="Right Arrow 8"/>
          <p:cNvSpPr/>
          <p:nvPr/>
        </p:nvSpPr>
        <p:spPr>
          <a:xfrm rot="10800000">
            <a:off x="19050" y="2868571"/>
            <a:ext cx="12191999" cy="45719"/>
          </a:xfrm>
          <a:prstGeom prst="rightArrow">
            <a:avLst/>
          </a:prstGeom>
          <a:no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10" name="TextBox 9"/>
          <p:cNvSpPr txBox="1"/>
          <p:nvPr/>
        </p:nvSpPr>
        <p:spPr>
          <a:xfrm>
            <a:off x="11541113" y="2567016"/>
            <a:ext cx="716863" cy="369332"/>
          </a:xfrm>
          <a:prstGeom prst="rect">
            <a:avLst/>
          </a:prstGeom>
          <a:noFill/>
        </p:spPr>
        <p:txBody>
          <a:bodyPr wrap="none" rtlCol="0">
            <a:spAutoFit/>
          </a:bodyPr>
          <a:lstStyle/>
          <a:p>
            <a:r>
              <a:rPr lang="en-GB" i="1" dirty="0" smtClean="0">
                <a:solidFill>
                  <a:schemeClr val="accent2">
                    <a:lumMod val="75000"/>
                  </a:schemeClr>
                </a:solidFill>
              </a:rPr>
              <a:t>beam</a:t>
            </a:r>
            <a:endParaRPr lang="en-GB" i="1" dirty="0">
              <a:solidFill>
                <a:schemeClr val="accent2">
                  <a:lumMod val="75000"/>
                </a:schemeClr>
              </a:solidFill>
            </a:endParaRPr>
          </a:p>
        </p:txBody>
      </p:sp>
      <p:sp>
        <p:nvSpPr>
          <p:cNvPr id="11" name="Rounded Rectangle 10"/>
          <p:cNvSpPr/>
          <p:nvPr/>
        </p:nvSpPr>
        <p:spPr>
          <a:xfrm>
            <a:off x="594937" y="665472"/>
            <a:ext cx="3660273" cy="4711871"/>
          </a:xfrm>
          <a:prstGeom prst="roundRect">
            <a:avLst>
              <a:gd name="adj" fmla="val 471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ounded Rectangle 11"/>
          <p:cNvSpPr/>
          <p:nvPr/>
        </p:nvSpPr>
        <p:spPr>
          <a:xfrm>
            <a:off x="4318827" y="628651"/>
            <a:ext cx="3583865" cy="4748692"/>
          </a:xfrm>
          <a:prstGeom prst="roundRect">
            <a:avLst>
              <a:gd name="adj" fmla="val 471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ounded Rectangle 12"/>
          <p:cNvSpPr/>
          <p:nvPr/>
        </p:nvSpPr>
        <p:spPr>
          <a:xfrm>
            <a:off x="7973753" y="628651"/>
            <a:ext cx="3581586" cy="4748692"/>
          </a:xfrm>
          <a:prstGeom prst="roundRect">
            <a:avLst>
              <a:gd name="adj" fmla="val 471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2542109" y="0"/>
            <a:ext cx="7107780" cy="584775"/>
          </a:xfrm>
          <a:prstGeom prst="rect">
            <a:avLst/>
          </a:prstGeom>
        </p:spPr>
        <p:txBody>
          <a:bodyPr wrap="none">
            <a:spAutoFit/>
          </a:bodyPr>
          <a:lstStyle>
            <a:defPPr>
              <a:defRPr lang="en-US"/>
            </a:defPPr>
            <a:lvl1pPr>
              <a:defRPr sz="3200" b="1"/>
            </a:lvl1pPr>
          </a:lstStyle>
          <a:p>
            <a:r>
              <a:rPr lang="en-GB" dirty="0"/>
              <a:t>Definition of start and end fork positions</a:t>
            </a:r>
          </a:p>
        </p:txBody>
      </p:sp>
      <p:cxnSp>
        <p:nvCxnSpPr>
          <p:cNvPr id="17" name="Straight Connector 16"/>
          <p:cNvCxnSpPr/>
          <p:nvPr/>
        </p:nvCxnSpPr>
        <p:spPr>
          <a:xfrm>
            <a:off x="4974431" y="2731294"/>
            <a:ext cx="1212057" cy="808735"/>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128713" y="3484421"/>
            <a:ext cx="2621756" cy="0"/>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800346" y="3486802"/>
            <a:ext cx="2621756" cy="0"/>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453668" y="3484421"/>
            <a:ext cx="2621756" cy="0"/>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1778795" y="3435783"/>
            <a:ext cx="685799" cy="971911"/>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9710738" y="2573894"/>
            <a:ext cx="676275" cy="982116"/>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5196059" y="3135661"/>
            <a:ext cx="446063" cy="553998"/>
          </a:xfrm>
          <a:prstGeom prst="rect">
            <a:avLst/>
          </a:prstGeom>
          <a:noFill/>
        </p:spPr>
        <p:txBody>
          <a:bodyPr wrap="square" rtlCol="0">
            <a:spAutoFit/>
          </a:bodyPr>
          <a:lstStyle/>
          <a:p>
            <a:pPr algn="ctr"/>
            <a:r>
              <a:rPr lang="en-GB" sz="1100" b="1" dirty="0" smtClean="0">
                <a:solidFill>
                  <a:srgbClr val="002060"/>
                </a:solidFill>
              </a:rPr>
              <a:t>34°</a:t>
            </a:r>
          </a:p>
          <a:p>
            <a:pPr algn="ctr"/>
            <a:r>
              <a:rPr lang="en-GB" sz="800" b="1" dirty="0" smtClean="0">
                <a:solidFill>
                  <a:srgbClr val="002060"/>
                </a:solidFill>
              </a:rPr>
              <a:t>(+90°)</a:t>
            </a:r>
            <a:endParaRPr lang="en-GB" sz="800" b="1" dirty="0">
              <a:solidFill>
                <a:srgbClr val="002060"/>
              </a:solidFill>
            </a:endParaRPr>
          </a:p>
          <a:p>
            <a:pPr algn="ctr"/>
            <a:endParaRPr lang="en-GB" sz="1100" b="1" dirty="0">
              <a:solidFill>
                <a:srgbClr val="002060"/>
              </a:solidFill>
            </a:endParaRPr>
          </a:p>
        </p:txBody>
      </p:sp>
      <p:sp>
        <p:nvSpPr>
          <p:cNvPr id="48" name="TextBox 47"/>
          <p:cNvSpPr txBox="1"/>
          <p:nvPr/>
        </p:nvSpPr>
        <p:spPr>
          <a:xfrm>
            <a:off x="1706346" y="3486802"/>
            <a:ext cx="507591" cy="415498"/>
          </a:xfrm>
          <a:prstGeom prst="rect">
            <a:avLst/>
          </a:prstGeom>
          <a:noFill/>
        </p:spPr>
        <p:txBody>
          <a:bodyPr wrap="square" rtlCol="0">
            <a:spAutoFit/>
          </a:bodyPr>
          <a:lstStyle/>
          <a:p>
            <a:r>
              <a:rPr lang="en-GB" sz="1100" b="1" dirty="0" smtClean="0">
                <a:solidFill>
                  <a:srgbClr val="002060"/>
                </a:solidFill>
              </a:rPr>
              <a:t>-56°</a:t>
            </a:r>
          </a:p>
          <a:p>
            <a:r>
              <a:rPr lang="en-GB" sz="900" b="1" dirty="0" smtClean="0">
                <a:solidFill>
                  <a:srgbClr val="002060"/>
                </a:solidFill>
              </a:rPr>
              <a:t>(+0°)</a:t>
            </a:r>
            <a:endParaRPr lang="en-GB" sz="900" b="1" dirty="0">
              <a:solidFill>
                <a:srgbClr val="002060"/>
              </a:solidFill>
            </a:endParaRPr>
          </a:p>
        </p:txBody>
      </p:sp>
      <p:sp>
        <p:nvSpPr>
          <p:cNvPr id="55" name="TextBox 54"/>
          <p:cNvSpPr txBox="1"/>
          <p:nvPr/>
        </p:nvSpPr>
        <p:spPr>
          <a:xfrm>
            <a:off x="9272791" y="2958167"/>
            <a:ext cx="606469" cy="384721"/>
          </a:xfrm>
          <a:prstGeom prst="rect">
            <a:avLst/>
          </a:prstGeom>
          <a:noFill/>
        </p:spPr>
        <p:txBody>
          <a:bodyPr wrap="square" rtlCol="0">
            <a:spAutoFit/>
          </a:bodyPr>
          <a:lstStyle/>
          <a:p>
            <a:pPr algn="ctr"/>
            <a:r>
              <a:rPr lang="en-GB" sz="1100" b="1" dirty="0" smtClean="0">
                <a:solidFill>
                  <a:srgbClr val="002060"/>
                </a:solidFill>
              </a:rPr>
              <a:t>124°</a:t>
            </a:r>
          </a:p>
          <a:p>
            <a:pPr algn="ctr"/>
            <a:r>
              <a:rPr lang="en-GB" sz="800" b="1" dirty="0" smtClean="0">
                <a:solidFill>
                  <a:srgbClr val="002060"/>
                </a:solidFill>
              </a:rPr>
              <a:t>(+180°)</a:t>
            </a:r>
            <a:endParaRPr lang="en-GB" sz="800" b="1" dirty="0">
              <a:solidFill>
                <a:srgbClr val="002060"/>
              </a:solidFill>
            </a:endParaRPr>
          </a:p>
        </p:txBody>
      </p:sp>
      <p:sp>
        <p:nvSpPr>
          <p:cNvPr id="56" name="Down Arrow 55"/>
          <p:cNvSpPr/>
          <p:nvPr/>
        </p:nvSpPr>
        <p:spPr>
          <a:xfrm rot="2193547">
            <a:off x="5208998" y="2608779"/>
            <a:ext cx="238823" cy="298487"/>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57" name="TextBox 56"/>
          <p:cNvSpPr txBox="1"/>
          <p:nvPr/>
        </p:nvSpPr>
        <p:spPr>
          <a:xfrm>
            <a:off x="1533697" y="3468172"/>
            <a:ext cx="316112" cy="369332"/>
          </a:xfrm>
          <a:prstGeom prst="rect">
            <a:avLst/>
          </a:prstGeom>
          <a:noFill/>
        </p:spPr>
        <p:txBody>
          <a:bodyPr wrap="none" rtlCol="0">
            <a:spAutoFit/>
          </a:bodyPr>
          <a:lstStyle/>
          <a:p>
            <a:r>
              <a:rPr lang="el-GR" dirty="0" smtClean="0"/>
              <a:t>α</a:t>
            </a:r>
            <a:endParaRPr lang="en-GB" dirty="0"/>
          </a:p>
        </p:txBody>
      </p:sp>
      <p:sp>
        <p:nvSpPr>
          <p:cNvPr id="58" name="TextBox 57"/>
          <p:cNvSpPr txBox="1"/>
          <p:nvPr/>
        </p:nvSpPr>
        <p:spPr>
          <a:xfrm>
            <a:off x="4255210" y="5919077"/>
            <a:ext cx="519694" cy="584775"/>
          </a:xfrm>
          <a:prstGeom prst="rect">
            <a:avLst/>
          </a:prstGeom>
          <a:noFill/>
        </p:spPr>
        <p:txBody>
          <a:bodyPr wrap="none" rtlCol="0">
            <a:spAutoFit/>
          </a:bodyPr>
          <a:lstStyle/>
          <a:p>
            <a:r>
              <a:rPr lang="el-GR" sz="3200" b="1" dirty="0" smtClean="0">
                <a:solidFill>
                  <a:schemeClr val="accent2">
                    <a:lumMod val="50000"/>
                  </a:schemeClr>
                </a:solidFill>
              </a:rPr>
              <a:t>α</a:t>
            </a:r>
            <a:r>
              <a:rPr lang="en-GB" sz="3200" b="1" dirty="0" smtClean="0">
                <a:solidFill>
                  <a:schemeClr val="accent2">
                    <a:lumMod val="50000"/>
                  </a:schemeClr>
                </a:solidFill>
              </a:rPr>
              <a:t> </a:t>
            </a:r>
            <a:endParaRPr lang="en-GB" sz="3200" b="1" dirty="0">
              <a:solidFill>
                <a:schemeClr val="accent2">
                  <a:lumMod val="50000"/>
                </a:schemeClr>
              </a:solidFill>
            </a:endParaRPr>
          </a:p>
        </p:txBody>
      </p:sp>
      <p:sp>
        <p:nvSpPr>
          <p:cNvPr id="59" name="TextBox 58"/>
          <p:cNvSpPr txBox="1"/>
          <p:nvPr/>
        </p:nvSpPr>
        <p:spPr>
          <a:xfrm>
            <a:off x="4724811" y="5949854"/>
            <a:ext cx="3403047" cy="523220"/>
          </a:xfrm>
          <a:prstGeom prst="rect">
            <a:avLst/>
          </a:prstGeom>
          <a:noFill/>
        </p:spPr>
        <p:txBody>
          <a:bodyPr wrap="none" rtlCol="0">
            <a:spAutoFit/>
          </a:bodyPr>
          <a:lstStyle/>
          <a:p>
            <a:r>
              <a:rPr lang="en-GB" sz="2800" dirty="0" smtClean="0">
                <a:solidFill>
                  <a:schemeClr val="accent2">
                    <a:lumMod val="50000"/>
                  </a:schemeClr>
                </a:solidFill>
              </a:rPr>
              <a:t>values to be approved</a:t>
            </a:r>
            <a:endParaRPr lang="en-GB" sz="2800" dirty="0">
              <a:solidFill>
                <a:schemeClr val="accent2">
                  <a:lumMod val="50000"/>
                </a:schemeClr>
              </a:solidFill>
            </a:endParaRPr>
          </a:p>
        </p:txBody>
      </p:sp>
    </p:spTree>
    <p:extLst>
      <p:ext uri="{BB962C8B-B14F-4D97-AF65-F5344CB8AC3E}">
        <p14:creationId xmlns:p14="http://schemas.microsoft.com/office/powerpoint/2010/main" val="20765678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3720" y="581346"/>
            <a:ext cx="11874777" cy="3139321"/>
          </a:xfrm>
          <a:prstGeom prst="rect">
            <a:avLst/>
          </a:prstGeom>
          <a:noFill/>
        </p:spPr>
        <p:txBody>
          <a:bodyPr wrap="square" rtlCol="0">
            <a:spAutoFit/>
          </a:bodyPr>
          <a:lstStyle/>
          <a:p>
            <a:pPr marL="342900" indent="-342900">
              <a:buFont typeface="Arial" panose="020B0604020202020204" pitchFamily="34" charset="0"/>
              <a:buChar char="•"/>
            </a:pPr>
            <a:r>
              <a:rPr lang="en-GB" dirty="0" smtClean="0"/>
              <a:t>Design is well advanced, readiness assessment of 3D model – 75 % (Nicolas).</a:t>
            </a:r>
          </a:p>
          <a:p>
            <a:pPr marL="342900" indent="-342900">
              <a:buFont typeface="Arial" panose="020B0604020202020204" pitchFamily="34" charset="0"/>
              <a:buChar char="•"/>
            </a:pPr>
            <a:r>
              <a:rPr lang="en-GB" dirty="0" smtClean="0"/>
              <a:t>The 3D model will be finalized (100 %) by end of CW46 </a:t>
            </a:r>
            <a:r>
              <a:rPr lang="en-GB" dirty="0"/>
              <a:t>(Nicolas</a:t>
            </a:r>
            <a:r>
              <a:rPr lang="en-GB" dirty="0" smtClean="0"/>
              <a:t>).</a:t>
            </a:r>
          </a:p>
          <a:p>
            <a:pPr marL="342900" indent="-342900">
              <a:buFont typeface="Arial" panose="020B0604020202020204" pitchFamily="34" charset="0"/>
              <a:buChar char="•"/>
            </a:pPr>
            <a:r>
              <a:rPr lang="en-GB" dirty="0"/>
              <a:t>P</a:t>
            </a:r>
            <a:r>
              <a:rPr lang="en-GB" dirty="0" smtClean="0"/>
              <a:t>roduction details are being discussed with main workshop.</a:t>
            </a:r>
          </a:p>
          <a:p>
            <a:pPr marL="342900" indent="-342900">
              <a:buFont typeface="Arial" panose="020B0604020202020204" pitchFamily="34" charset="0"/>
              <a:buChar char="•"/>
            </a:pPr>
            <a:r>
              <a:rPr lang="en-GB" dirty="0" smtClean="0"/>
              <a:t>Some 2D drawings are under way.</a:t>
            </a:r>
          </a:p>
          <a:p>
            <a:pPr marL="342900" indent="-342900">
              <a:buFont typeface="Arial" panose="020B0604020202020204" pitchFamily="34" charset="0"/>
              <a:buChar char="•"/>
            </a:pPr>
            <a:r>
              <a:rPr lang="en-GB" dirty="0" smtClean="0"/>
              <a:t>Customised optical tube requested in THORLABS, 66 EUR/piece (5 pcs. order); </a:t>
            </a:r>
            <a:r>
              <a:rPr lang="en-GB" dirty="0"/>
              <a:t>48 </a:t>
            </a:r>
            <a:r>
              <a:rPr lang="en-GB" dirty="0" smtClean="0"/>
              <a:t>EUR/piece (10 </a:t>
            </a:r>
            <a:r>
              <a:rPr lang="en-GB" dirty="0"/>
              <a:t>pcs. order</a:t>
            </a:r>
            <a:r>
              <a:rPr lang="en-GB" dirty="0" smtClean="0"/>
              <a:t>).</a:t>
            </a:r>
          </a:p>
          <a:p>
            <a:pPr marL="342900" indent="-342900">
              <a:buFont typeface="Arial" panose="020B0604020202020204" pitchFamily="34" charset="0"/>
              <a:buChar char="•"/>
            </a:pPr>
            <a:r>
              <a:rPr lang="en-GB" dirty="0" smtClean="0"/>
              <a:t>4 optical sensors (2 previously, confirm). </a:t>
            </a:r>
          </a:p>
          <a:p>
            <a:pPr marL="342900" indent="-342900">
              <a:buFont typeface="Arial" panose="020B0604020202020204" pitchFamily="34" charset="0"/>
              <a:buChar char="•"/>
            </a:pPr>
            <a:r>
              <a:rPr lang="en-GB" dirty="0" smtClean="0"/>
              <a:t>Requests from impedance and vacuum are taken into account</a:t>
            </a:r>
            <a:r>
              <a:rPr lang="en-GB" dirty="0"/>
              <a:t> </a:t>
            </a:r>
            <a:r>
              <a:rPr lang="en-GB" dirty="0" smtClean="0"/>
              <a:t>in the 3D model.</a:t>
            </a:r>
          </a:p>
          <a:p>
            <a:pPr marL="342900" indent="-342900">
              <a:buFont typeface="Arial" panose="020B0604020202020204" pitchFamily="34" charset="0"/>
              <a:buChar char="•"/>
            </a:pPr>
            <a:r>
              <a:rPr lang="en-GB" dirty="0" smtClean="0"/>
              <a:t>Job request early January 2016; all parts produced – summer 2016.</a:t>
            </a:r>
          </a:p>
          <a:p>
            <a:pPr marL="342900" indent="-342900">
              <a:buFont typeface="Arial" panose="020B0604020202020204" pitchFamily="34" charset="0"/>
              <a:buChar char="•"/>
            </a:pPr>
            <a:r>
              <a:rPr lang="en-GB" dirty="0" smtClean="0"/>
              <a:t>Critical raw material (3d forged blanks and large CF flanges) – order soon, list is being prepared. </a:t>
            </a:r>
          </a:p>
          <a:p>
            <a:pPr marL="342900" indent="-342900">
              <a:buFont typeface="Arial" panose="020B0604020202020204" pitchFamily="34" charset="0"/>
              <a:buChar char="•"/>
            </a:pPr>
            <a:r>
              <a:rPr lang="en-GB" dirty="0" smtClean="0"/>
              <a:t>Fixation </a:t>
            </a:r>
            <a:r>
              <a:rPr lang="en-GB" dirty="0"/>
              <a:t>of 1 x BWS + 1 x SEM grid in PSB, design of the frame to be launched.</a:t>
            </a:r>
          </a:p>
          <a:p>
            <a:pPr marL="342900" indent="-342900">
              <a:buFont typeface="Arial" panose="020B0604020202020204" pitchFamily="34" charset="0"/>
              <a:buChar char="•"/>
            </a:pPr>
            <a:r>
              <a:rPr lang="en-GB" dirty="0"/>
              <a:t>Alignment features will be designed together with holding frame</a:t>
            </a:r>
            <a:r>
              <a:rPr lang="en-GB" dirty="0" smtClean="0"/>
              <a:t>.</a:t>
            </a:r>
            <a:endParaRPr lang="en-GB" dirty="0"/>
          </a:p>
        </p:txBody>
      </p:sp>
      <p:sp>
        <p:nvSpPr>
          <p:cNvPr id="3" name="Rectangle 2"/>
          <p:cNvSpPr/>
          <p:nvPr/>
        </p:nvSpPr>
        <p:spPr>
          <a:xfrm>
            <a:off x="3599368" y="82296"/>
            <a:ext cx="4803494" cy="584775"/>
          </a:xfrm>
          <a:prstGeom prst="rect">
            <a:avLst/>
          </a:prstGeom>
        </p:spPr>
        <p:txBody>
          <a:bodyPr wrap="none">
            <a:spAutoFit/>
          </a:bodyPr>
          <a:lstStyle/>
          <a:p>
            <a:r>
              <a:rPr lang="en-GB" sz="3200" b="1" dirty="0" smtClean="0"/>
              <a:t>Design Status (6-Nov-2015)</a:t>
            </a:r>
          </a:p>
        </p:txBody>
      </p:sp>
      <p:pic>
        <p:nvPicPr>
          <p:cNvPr id="4" name="Picture 3"/>
          <p:cNvPicPr>
            <a:picLocks noChangeAspect="1"/>
          </p:cNvPicPr>
          <p:nvPr/>
        </p:nvPicPr>
        <p:blipFill>
          <a:blip r:embed="rId2"/>
          <a:stretch>
            <a:fillRect/>
          </a:stretch>
        </p:blipFill>
        <p:spPr>
          <a:xfrm>
            <a:off x="910613" y="3821380"/>
            <a:ext cx="10180989" cy="3036620"/>
          </a:xfrm>
          <a:prstGeom prst="rect">
            <a:avLst/>
          </a:prstGeom>
        </p:spPr>
      </p:pic>
    </p:spTree>
    <p:extLst>
      <p:ext uri="{BB962C8B-B14F-4D97-AF65-F5344CB8AC3E}">
        <p14:creationId xmlns:p14="http://schemas.microsoft.com/office/powerpoint/2010/main" val="122367599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10840</TotalTime>
  <Words>2687</Words>
  <Application>Microsoft Office PowerPoint</Application>
  <PresentationFormat>Widescreen</PresentationFormat>
  <Paragraphs>515</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Calibri Light</vt:lpstr>
      <vt:lpstr>Cambria Math</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Dmitry Gudkov</dc:creator>
  <cp:lastModifiedBy>Dmitry Gudkov</cp:lastModifiedBy>
  <cp:revision>203</cp:revision>
  <cp:lastPrinted>2015-09-04T11:09:31Z</cp:lastPrinted>
  <dcterms:created xsi:type="dcterms:W3CDTF">2015-06-17T14:59:41Z</dcterms:created>
  <dcterms:modified xsi:type="dcterms:W3CDTF">2015-11-05T16:53:43Z</dcterms:modified>
</cp:coreProperties>
</file>