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97" r:id="rId4"/>
    <p:sldId id="303" r:id="rId5"/>
    <p:sldId id="304" r:id="rId6"/>
    <p:sldId id="307" r:id="rId7"/>
    <p:sldId id="305" r:id="rId8"/>
    <p:sldId id="306" r:id="rId9"/>
    <p:sldId id="308" r:id="rId10"/>
    <p:sldId id="302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FF"/>
    <a:srgbClr val="CCFFCC"/>
    <a:srgbClr val="FFCC99"/>
    <a:srgbClr val="66FF66"/>
    <a:srgbClr val="92D050"/>
    <a:srgbClr val="99FFCC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0" autoAdjust="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89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A38A-0088-427C-8108-ECD4C4A86FF8}" type="datetimeFigureOut">
              <a:rPr lang="en-GB" smtClean="0"/>
              <a:t>29/01/2016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B59B-8C4B-4196-AB57-C4597C5A7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3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461080/" TargetMode="External"/><Relationship Id="rId3" Type="http://schemas.openxmlformats.org/officeDocument/2006/relationships/hyperlink" Target="https://indico.cern.ch/event/461080/videoconferenc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Workshop site: </a:t>
            </a:r>
            <a:r>
              <a:rPr lang="en-US" sz="1600" dirty="0">
                <a:hlinkClick r:id="rId2"/>
              </a:rPr>
              <a:t>https://indico.cern.ch/event/461080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r>
              <a:rPr lang="en-US" sz="2400" dirty="0" smtClean="0"/>
              <a:t>Internet: Connect to CERN network, open browser, register as guest (Markus </a:t>
            </a:r>
            <a:r>
              <a:rPr lang="en-US" sz="2400" dirty="0" err="1" smtClean="0"/>
              <a:t>Zerlauth</a:t>
            </a:r>
            <a:r>
              <a:rPr lang="en-US" sz="2400" dirty="0" smtClean="0"/>
              <a:t> as warrant)</a:t>
            </a:r>
          </a:p>
          <a:p>
            <a:r>
              <a:rPr lang="en-US" sz="2400" dirty="0"/>
              <a:t>Videoconference: </a:t>
            </a:r>
            <a:r>
              <a:rPr lang="en-US" sz="1600" dirty="0">
                <a:hlinkClick r:id="rId3"/>
              </a:rPr>
              <a:t>https://indico.cern.ch/event/461080/videoconference</a:t>
            </a:r>
            <a:r>
              <a:rPr lang="en-US" sz="1600" dirty="0" smtClean="0">
                <a:hlinkClick r:id="rId3"/>
              </a:rPr>
              <a:t>/</a:t>
            </a: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2400" dirty="0" smtClean="0"/>
              <a:t>Emergency numbers: </a:t>
            </a:r>
          </a:p>
          <a:p>
            <a:pPr lvl="1"/>
            <a:r>
              <a:rPr lang="en-US" sz="1800" dirty="0" err="1" smtClean="0"/>
              <a:t>M.Zerlauth</a:t>
            </a:r>
            <a:r>
              <a:rPr lang="en-US" sz="1800" dirty="0" smtClean="0"/>
              <a:t>:    +41 75 411 5012 (165012 from CERN phone)</a:t>
            </a:r>
          </a:p>
          <a:p>
            <a:pPr lvl="1"/>
            <a:r>
              <a:rPr lang="en-US" sz="1800" dirty="0" err="1" smtClean="0"/>
              <a:t>S.Sapountzi</a:t>
            </a:r>
            <a:r>
              <a:rPr lang="en-US" sz="1800" dirty="0" smtClean="0"/>
              <a:t>:  +41 </a:t>
            </a:r>
            <a:r>
              <a:rPr lang="en-US" sz="1800" dirty="0"/>
              <a:t>75 411 </a:t>
            </a:r>
            <a:r>
              <a:rPr lang="en-US" sz="1800" dirty="0" smtClean="0"/>
              <a:t>4690(164690 </a:t>
            </a:r>
            <a:r>
              <a:rPr lang="en-US" sz="1800" dirty="0"/>
              <a:t>from CERN phone) </a:t>
            </a:r>
            <a:endParaRPr lang="en-US" sz="1800" dirty="0" smtClean="0"/>
          </a:p>
          <a:p>
            <a:pPr lvl="1"/>
            <a:r>
              <a:rPr lang="en-US" sz="2000" dirty="0" smtClean="0"/>
              <a:t>	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135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687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032" y="3200255"/>
            <a:ext cx="9527266" cy="940443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>
                <a:solidFill>
                  <a:srgbClr val="FFFF00"/>
                </a:solidFill>
              </a:rPr>
              <a:t>Welcome to CERN for the </a:t>
            </a:r>
            <a:r>
              <a:rPr lang="en-GB" sz="2800" dirty="0" smtClean="0">
                <a:solidFill>
                  <a:srgbClr val="FFFF00"/>
                </a:solidFill>
              </a:rPr>
              <a:t>3</a:t>
            </a:r>
            <a:r>
              <a:rPr lang="en-GB" sz="2800" baseline="30000" dirty="0" smtClean="0">
                <a:solidFill>
                  <a:srgbClr val="FFFF00"/>
                </a:solidFill>
              </a:rPr>
              <a:t>rd</a:t>
            </a:r>
            <a:r>
              <a:rPr lang="en-GB" sz="2800" dirty="0" smtClean="0">
                <a:solidFill>
                  <a:srgbClr val="FFFF00"/>
                </a:solidFill>
              </a:rPr>
              <a:t> </a:t>
            </a:r>
            <a:r>
              <a:rPr lang="en-GB" sz="2800" dirty="0" smtClean="0">
                <a:solidFill>
                  <a:srgbClr val="FFFF00"/>
                </a:solidFill>
              </a:rPr>
              <a:t>PLC/COTS </a:t>
            </a:r>
            <a:r>
              <a:rPr lang="en-GB" sz="2800" dirty="0" smtClean="0">
                <a:solidFill>
                  <a:srgbClr val="FFFF00"/>
                </a:solidFill>
              </a:rPr>
              <a:t/>
            </a:r>
            <a:br>
              <a:rPr lang="en-GB" sz="2800" dirty="0" smtClean="0">
                <a:solidFill>
                  <a:srgbClr val="FFFF00"/>
                </a:solidFill>
              </a:rPr>
            </a:br>
            <a:r>
              <a:rPr lang="en-GB" sz="2800" dirty="0" smtClean="0">
                <a:solidFill>
                  <a:srgbClr val="FFFF00"/>
                </a:solidFill>
              </a:rPr>
              <a:t>based  </a:t>
            </a:r>
            <a:r>
              <a:rPr lang="en-GB" sz="2800" dirty="0" smtClean="0">
                <a:solidFill>
                  <a:srgbClr val="FFFF00"/>
                </a:solidFill>
              </a:rPr>
              <a:t>Interlock and Protection Workshop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8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530390" cy="940443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GB" sz="3200" b="1" baseline="30000" dirty="0" smtClean="0">
                <a:solidFill>
                  <a:srgbClr val="0070C0"/>
                </a:solidFill>
                <a:latin typeface="Calibri" pitchFamily="34" charset="0"/>
              </a:rPr>
              <a:t>rd</a:t>
            </a:r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 PLC/COTS </a:t>
            </a:r>
            <a:r>
              <a:rPr lang="en-GB" sz="3200" b="1" smtClean="0">
                <a:solidFill>
                  <a:srgbClr val="0070C0"/>
                </a:solidFill>
                <a:latin typeface="Calibri" pitchFamily="34" charset="0"/>
              </a:rPr>
              <a:t>based Interlock and Protection WS </a:t>
            </a:r>
            <a:endParaRPr lang="en-GB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70112" y="1001776"/>
            <a:ext cx="8226854" cy="4667421"/>
          </a:xfrm>
        </p:spPr>
        <p:txBody>
          <a:bodyPr>
            <a:noAutofit/>
          </a:bodyPr>
          <a:lstStyle/>
          <a:p>
            <a:r>
              <a:rPr lang="en-US" sz="2400" kern="0" dirty="0" smtClean="0">
                <a:latin typeface="Calibri" panose="020F0502020204030204" pitchFamily="34" charset="0"/>
              </a:rPr>
              <a:t>Following the very successful first editions at ESS (Aug 2013) and ITER (Dec 2014), CERN is very happy to host 3</a:t>
            </a:r>
            <a:r>
              <a:rPr lang="en-US" sz="2400" kern="0" baseline="30000" dirty="0" smtClean="0">
                <a:latin typeface="Calibri" panose="020F0502020204030204" pitchFamily="34" charset="0"/>
              </a:rPr>
              <a:t>rd</a:t>
            </a:r>
            <a:r>
              <a:rPr lang="en-US" sz="2400" kern="0" dirty="0" smtClean="0">
                <a:latin typeface="Calibri" panose="020F0502020204030204" pitchFamily="34" charset="0"/>
              </a:rPr>
              <a:t> edition </a:t>
            </a:r>
          </a:p>
          <a:p>
            <a:r>
              <a:rPr lang="en-US" sz="2400" kern="0" dirty="0" smtClean="0">
                <a:latin typeface="Calibri" panose="020F0502020204030204" pitchFamily="34" charset="0"/>
              </a:rPr>
              <a:t>CERN is an extensive user of PLC/COTS technologies across many activities and organizational units (Electricity distribution, radiation protection, cryogenics, interlocks + equipment protection systems, personal safety, LHC equipment controls</a:t>
            </a:r>
            <a:r>
              <a:rPr lang="is-IS" sz="2400" kern="0" dirty="0" smtClean="0">
                <a:latin typeface="Calibri" panose="020F0502020204030204" pitchFamily="34" charset="0"/>
              </a:rPr>
              <a:t>….)</a:t>
            </a:r>
            <a:r>
              <a:rPr lang="en-US" sz="2400" kern="0" dirty="0" smtClean="0">
                <a:latin typeface="Calibri" panose="020F0502020204030204" pitchFamily="34" charset="0"/>
              </a:rPr>
              <a:t> </a:t>
            </a:r>
            <a:endParaRPr lang="en-US" sz="2400" kern="0" dirty="0">
              <a:latin typeface="Calibri" panose="020F0502020204030204" pitchFamily="34" charset="0"/>
            </a:endParaRPr>
          </a:p>
          <a:p>
            <a:r>
              <a:rPr lang="en-US" sz="2400" kern="0" dirty="0" smtClean="0">
                <a:latin typeface="Calibri" panose="020F0502020204030204" pitchFamily="34" charset="0"/>
              </a:rPr>
              <a:t>Organization at CERN during the current technical stop will allow attendants to visit (large) operational PLC applications and have hands-on discussions with experts</a:t>
            </a:r>
          </a:p>
          <a:p>
            <a:r>
              <a:rPr lang="en-US" sz="2400" kern="0" dirty="0" smtClean="0">
                <a:latin typeface="Calibri" panose="020F0502020204030204" pitchFamily="34" charset="0"/>
              </a:rPr>
              <a:t>Program interleaves 1¼ days of presentation and discussion with (up to) 3 site visits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972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530390" cy="940443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GB" sz="3200" b="1" baseline="30000" dirty="0" smtClean="0">
                <a:solidFill>
                  <a:srgbClr val="0070C0"/>
                </a:solidFill>
                <a:latin typeface="Calibri" pitchFamily="34" charset="0"/>
              </a:rPr>
              <a:t>rd</a:t>
            </a:r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 PLC/COTS based Interlock and Protection WS </a:t>
            </a:r>
            <a:endParaRPr lang="en-GB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25" y="1268343"/>
            <a:ext cx="4858421" cy="4488621"/>
          </a:xfrm>
        </p:spPr>
      </p:pic>
      <p:sp>
        <p:nvSpPr>
          <p:cNvPr id="6" name="TextBox 5"/>
          <p:cNvSpPr txBox="1"/>
          <p:nvPr/>
        </p:nvSpPr>
        <p:spPr>
          <a:xfrm flipH="1">
            <a:off x="5135146" y="2912488"/>
            <a:ext cx="34794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Session on PLC hardware and technologies</a:t>
            </a:r>
          </a:p>
          <a:p>
            <a:r>
              <a:rPr lang="en-US" dirty="0" err="1" smtClean="0"/>
              <a:t>E.Blanco</a:t>
            </a:r>
            <a:r>
              <a:rPr lang="en-US" dirty="0" smtClean="0"/>
              <a:t> (chair), </a:t>
            </a:r>
            <a:r>
              <a:rPr lang="en-US" dirty="0" err="1" smtClean="0"/>
              <a:t>J.Ortola</a:t>
            </a:r>
            <a:r>
              <a:rPr lang="en-US" dirty="0" smtClean="0"/>
              <a:t> Vidal (scientific secretary)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Lunch break: Cafeteria 774 or Restaurant 3 (building 866)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56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530390" cy="940443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GB" sz="3200" b="1" baseline="30000" dirty="0" smtClean="0">
                <a:solidFill>
                  <a:srgbClr val="0070C0"/>
                </a:solidFill>
                <a:latin typeface="Calibri" pitchFamily="34" charset="0"/>
              </a:rPr>
              <a:t>rd</a:t>
            </a:r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 PLC/COTS </a:t>
            </a:r>
            <a:r>
              <a:rPr lang="en-GB" sz="3200" b="1" smtClean="0">
                <a:solidFill>
                  <a:srgbClr val="0070C0"/>
                </a:solidFill>
                <a:latin typeface="Calibri" pitchFamily="34" charset="0"/>
              </a:rPr>
              <a:t>based Interlock and Protection WS </a:t>
            </a:r>
            <a:endParaRPr lang="en-GB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289469"/>
            <a:ext cx="4171320" cy="4667250"/>
          </a:xfrm>
        </p:spPr>
      </p:pic>
      <p:sp>
        <p:nvSpPr>
          <p:cNvPr id="6" name="TextBox 5"/>
          <p:cNvSpPr txBox="1"/>
          <p:nvPr/>
        </p:nvSpPr>
        <p:spPr>
          <a:xfrm flipH="1">
            <a:off x="5038893" y="964615"/>
            <a:ext cx="380431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Session on PLC software and configuration</a:t>
            </a:r>
          </a:p>
          <a:p>
            <a:r>
              <a:rPr lang="en-US" dirty="0" err="1" smtClean="0"/>
              <a:t>D.Piso</a:t>
            </a:r>
            <a:r>
              <a:rPr lang="en-US" dirty="0" smtClean="0"/>
              <a:t> (chair), </a:t>
            </a:r>
            <a:r>
              <a:rPr lang="en-US" dirty="0" err="1" smtClean="0"/>
              <a:t>N.Levchenko</a:t>
            </a:r>
            <a:r>
              <a:rPr lang="en-US" dirty="0" smtClean="0"/>
              <a:t> (scientific </a:t>
            </a:r>
            <a:r>
              <a:rPr lang="en-US" dirty="0" smtClean="0"/>
              <a:t>secretary)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Visit </a:t>
            </a:r>
            <a:r>
              <a:rPr lang="en-US" dirty="0" smtClean="0"/>
              <a:t>slot #1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17:30 Bus transport from B774 to Reception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19:00 Workshop </a:t>
            </a:r>
            <a:r>
              <a:rPr lang="en-US" dirty="0" smtClean="0"/>
              <a:t>Dinner @ Cafe </a:t>
            </a:r>
            <a:r>
              <a:rPr lang="en-US" dirty="0" err="1" smtClean="0"/>
              <a:t>d’Aviation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01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Dinner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880" y="1325606"/>
            <a:ext cx="5900556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On tram line 18 from CERN in direction Geneva – meet at 18:45 at CERN </a:t>
            </a:r>
            <a:r>
              <a:rPr lang="en-US" sz="2000" dirty="0" err="1" smtClean="0"/>
              <a:t>tramstop</a:t>
            </a:r>
            <a:endParaRPr lang="en-US" sz="2000" dirty="0" smtClean="0"/>
          </a:p>
          <a:p>
            <a:r>
              <a:rPr lang="en-US" sz="2000" dirty="0" smtClean="0"/>
              <a:t>Stop ‘</a:t>
            </a:r>
            <a:r>
              <a:rPr lang="en-US" sz="2000" dirty="0" err="1" smtClean="0"/>
              <a:t>Blandonnet</a:t>
            </a:r>
            <a:r>
              <a:rPr lang="en-US" sz="2000" dirty="0" smtClean="0"/>
              <a:t>’ (9min from CERN)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788" y="1687349"/>
            <a:ext cx="2765185" cy="40156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43973"/>
            <a:ext cx="5900556" cy="314696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227221" y="4128929"/>
            <a:ext cx="252663" cy="72109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9705" y="5038902"/>
            <a:ext cx="24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Tram Stop </a:t>
            </a:r>
            <a:r>
              <a:rPr lang="en-US" dirty="0" err="1" smtClean="0">
                <a:solidFill>
                  <a:srgbClr val="FFFF00"/>
                </a:solidFill>
              </a:rPr>
              <a:t>Blandonnet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778082" y="3659316"/>
            <a:ext cx="252663" cy="721098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036135" y="4480694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FF00"/>
                </a:solidFill>
              </a:rPr>
              <a:t>Restaurant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0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530390" cy="940443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GB" sz="3200" b="1" baseline="30000" dirty="0" smtClean="0">
                <a:solidFill>
                  <a:srgbClr val="0070C0"/>
                </a:solidFill>
                <a:latin typeface="Calibri" pitchFamily="34" charset="0"/>
              </a:rPr>
              <a:t>rd</a:t>
            </a:r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 PLC/COTS </a:t>
            </a:r>
            <a:r>
              <a:rPr lang="en-GB" sz="3200" b="1" smtClean="0">
                <a:solidFill>
                  <a:srgbClr val="0070C0"/>
                </a:solidFill>
                <a:latin typeface="Calibri" pitchFamily="34" charset="0"/>
              </a:rPr>
              <a:t>based Interlock and Protection WS </a:t>
            </a:r>
            <a:endParaRPr lang="en-GB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82" y="1173935"/>
            <a:ext cx="4742832" cy="4667250"/>
          </a:xfrm>
        </p:spPr>
      </p:pic>
      <p:sp>
        <p:nvSpPr>
          <p:cNvPr id="5" name="TextBox 4"/>
          <p:cNvSpPr txBox="1"/>
          <p:nvPr/>
        </p:nvSpPr>
        <p:spPr>
          <a:xfrm flipH="1">
            <a:off x="4978735" y="1313533"/>
            <a:ext cx="380431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Meeting point 08:30 </a:t>
            </a:r>
            <a:r>
              <a:rPr lang="en-US" smtClean="0"/>
              <a:t>@ reception</a:t>
            </a:r>
            <a:endParaRPr lang="en-US" dirty="0" smtClean="0"/>
          </a:p>
          <a:p>
            <a:r>
              <a:rPr lang="en-US" dirty="0" smtClean="0"/>
              <a:t>Transport to visits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Visit </a:t>
            </a:r>
            <a:r>
              <a:rPr lang="en-US" dirty="0" smtClean="0"/>
              <a:t>slot </a:t>
            </a:r>
            <a:r>
              <a:rPr lang="en-US" dirty="0" smtClean="0"/>
              <a:t>#2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Visit slot </a:t>
            </a:r>
            <a:r>
              <a:rPr lang="en-US" dirty="0" smtClean="0"/>
              <a:t>#3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Lunch in R1 or R2 on </a:t>
            </a:r>
            <a:r>
              <a:rPr lang="en-US" dirty="0" err="1" smtClean="0"/>
              <a:t>Meyrin</a:t>
            </a:r>
            <a:r>
              <a:rPr lang="en-US" dirty="0" smtClean="0"/>
              <a:t> site</a:t>
            </a:r>
          </a:p>
          <a:p>
            <a:endParaRPr lang="en-US" dirty="0"/>
          </a:p>
          <a:p>
            <a:r>
              <a:rPr lang="en-US" dirty="0" smtClean="0"/>
              <a:t>13:13 Bus transport from Reception</a:t>
            </a:r>
            <a:endParaRPr lang="en-US" dirty="0"/>
          </a:p>
          <a:p>
            <a:r>
              <a:rPr lang="en-US" dirty="0" smtClean="0"/>
              <a:t>to B774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10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530390" cy="940443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3</a:t>
            </a:r>
            <a:r>
              <a:rPr lang="en-GB" sz="3200" b="1" baseline="30000" dirty="0" smtClean="0">
                <a:solidFill>
                  <a:srgbClr val="0070C0"/>
                </a:solidFill>
                <a:latin typeface="Calibri" pitchFamily="34" charset="0"/>
              </a:rPr>
              <a:t>rd</a:t>
            </a:r>
            <a:r>
              <a:rPr lang="en-GB" sz="3200" b="1" dirty="0" smtClean="0">
                <a:solidFill>
                  <a:srgbClr val="0070C0"/>
                </a:solidFill>
                <a:latin typeface="Calibri" pitchFamily="34" charset="0"/>
              </a:rPr>
              <a:t> PLC/COTS </a:t>
            </a:r>
            <a:r>
              <a:rPr lang="en-GB" sz="3200" b="1" smtClean="0">
                <a:solidFill>
                  <a:srgbClr val="0070C0"/>
                </a:solidFill>
                <a:latin typeface="Calibri" pitchFamily="34" charset="0"/>
              </a:rPr>
              <a:t>based Interlock and Protection WS </a:t>
            </a:r>
            <a:endParaRPr lang="en-GB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22" y="1173935"/>
            <a:ext cx="4457422" cy="4667250"/>
          </a:xfrm>
        </p:spPr>
      </p:pic>
      <p:sp>
        <p:nvSpPr>
          <p:cNvPr id="5" name="TextBox 4"/>
          <p:cNvSpPr txBox="1"/>
          <p:nvPr/>
        </p:nvSpPr>
        <p:spPr>
          <a:xfrm flipH="1">
            <a:off x="5038893" y="964615"/>
            <a:ext cx="380431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Session on PLC software and configuration</a:t>
            </a:r>
          </a:p>
          <a:p>
            <a:r>
              <a:rPr lang="en-US" dirty="0" err="1" smtClean="0"/>
              <a:t>D.Piso</a:t>
            </a:r>
            <a:r>
              <a:rPr lang="en-US" dirty="0" smtClean="0"/>
              <a:t> (chair), </a:t>
            </a:r>
            <a:r>
              <a:rPr lang="en-US" dirty="0" err="1" smtClean="0"/>
              <a:t>N.Levchenko</a:t>
            </a:r>
            <a:r>
              <a:rPr lang="en-US" dirty="0" smtClean="0"/>
              <a:t> (scientific </a:t>
            </a:r>
            <a:r>
              <a:rPr lang="en-US" dirty="0" smtClean="0"/>
              <a:t>secretary)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Session </a:t>
            </a:r>
            <a:r>
              <a:rPr lang="en-US" dirty="0"/>
              <a:t>on </a:t>
            </a:r>
            <a:r>
              <a:rPr lang="en-US" dirty="0" smtClean="0"/>
              <a:t>alternative dependable hardware for protection</a:t>
            </a:r>
            <a:endParaRPr lang="en-US" dirty="0"/>
          </a:p>
          <a:p>
            <a:r>
              <a:rPr lang="en-US" dirty="0" err="1" smtClean="0"/>
              <a:t>L.Fernandez</a:t>
            </a:r>
            <a:r>
              <a:rPr lang="en-US" dirty="0" smtClean="0"/>
              <a:t> </a:t>
            </a:r>
            <a:r>
              <a:rPr lang="en-US" dirty="0"/>
              <a:t>(chair), </a:t>
            </a:r>
            <a:r>
              <a:rPr lang="en-US" dirty="0" err="1" smtClean="0"/>
              <a:t>I.Prieto</a:t>
            </a:r>
            <a:r>
              <a:rPr lang="en-US" dirty="0" smtClean="0"/>
              <a:t> Diaz </a:t>
            </a:r>
            <a:r>
              <a:rPr lang="en-US" dirty="0"/>
              <a:t>(scientific secretary)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18</a:t>
            </a:r>
            <a:r>
              <a:rPr lang="en-US" dirty="0" smtClean="0"/>
              <a:t>:00 Bus transport from B774 to Reception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013" y="1048296"/>
            <a:ext cx="3972075" cy="477476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98" y="1048296"/>
            <a:ext cx="3404937" cy="490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43043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8242</TotalTime>
  <Words>385</Words>
  <Application>Microsoft Macintosh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Arial</vt:lpstr>
      <vt:lpstr>CERN(4-3)</vt:lpstr>
      <vt:lpstr>PowerPoint Presentation</vt:lpstr>
      <vt:lpstr>Welcome to CERN for the 3rd PLC/COTS  based  Interlock and Protection Workshop</vt:lpstr>
      <vt:lpstr>3rd PLC/COTS based Interlock and Protection WS </vt:lpstr>
      <vt:lpstr>3rd PLC/COTS based Interlock and Protection WS </vt:lpstr>
      <vt:lpstr>3rd PLC/COTS based Interlock and Protection WS </vt:lpstr>
      <vt:lpstr>Workshop Dinner </vt:lpstr>
      <vt:lpstr>3rd PLC/COTS based Interlock and Protection WS </vt:lpstr>
      <vt:lpstr>3rd PLC/COTS based Interlock and Protection WS </vt:lpstr>
      <vt:lpstr>Visits</vt:lpstr>
      <vt:lpstr>Practical Info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115</cp:revision>
  <cp:lastPrinted>2013-09-04T12:28:30Z</cp:lastPrinted>
  <dcterms:created xsi:type="dcterms:W3CDTF">2012-11-30T11:04:26Z</dcterms:created>
  <dcterms:modified xsi:type="dcterms:W3CDTF">2016-01-29T21:09:11Z</dcterms:modified>
</cp:coreProperties>
</file>