
<file path=[Content_Types].xml><?xml version="1.0" encoding="utf-8"?>
<Types xmlns="http://schemas.openxmlformats.org/package/2006/content-types">
  <Default Extension="png" ContentType="image/png"/>
  <Default Extension="vsd" ContentType="application/vnd.visio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9" r:id="rId3"/>
    <p:sldId id="265" r:id="rId4"/>
    <p:sldId id="264" r:id="rId5"/>
    <p:sldId id="261" r:id="rId6"/>
    <p:sldId id="262" r:id="rId7"/>
    <p:sldId id="263" r:id="rId8"/>
    <p:sldId id="266" r:id="rId9"/>
    <p:sldId id="267" r:id="rId10"/>
    <p:sldId id="268" r:id="rId11"/>
    <p:sldId id="277" r:id="rId12"/>
    <p:sldId id="269" r:id="rId13"/>
    <p:sldId id="276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BEB734"/>
    <a:srgbClr val="CCCC00"/>
    <a:srgbClr val="DDC223"/>
    <a:srgbClr val="D6C232"/>
    <a:srgbClr val="FF0066"/>
    <a:srgbClr val="000000"/>
    <a:srgbClr val="66FF66"/>
    <a:srgbClr val="CC99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1" autoAdjust="0"/>
    <p:restoredTop sz="94599"/>
  </p:normalViewPr>
  <p:slideViewPr>
    <p:cSldViewPr snapToGrid="0" snapToObjects="1">
      <p:cViewPr varScale="1">
        <p:scale>
          <a:sx n="115" d="100"/>
          <a:sy n="115" d="100"/>
        </p:scale>
        <p:origin x="9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A38A-0088-427C-8108-ECD4C4A86FF8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B59B-8C4B-4196-AB57-C4597C5A7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663CD-C7B8-4670-8D3B-E22815AD47A8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A0CF7-94DC-4F00-86F6-9CB58D781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218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A0CF7-94DC-4F00-86F6-9CB58D781F2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033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A0CF7-94DC-4F00-86F6-9CB58D781F2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654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5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em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oleObject" Target="../embeddings/Microsoft_Visio_2003-2010_Drawing1.vsd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46829"/>
            <a:ext cx="2624265" cy="53182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idx="1"/>
          </p:nvPr>
        </p:nvSpPr>
        <p:spPr>
          <a:xfrm>
            <a:off x="228599" y="664571"/>
            <a:ext cx="8670471" cy="5328557"/>
          </a:xfrm>
          <a:ln>
            <a:noFill/>
          </a:ln>
        </p:spPr>
        <p:txBody>
          <a:bodyPr anchor="ctr"/>
          <a:lstStyle/>
          <a:p>
            <a:pPr algn="ctr">
              <a:spcBef>
                <a:spcPts val="0"/>
              </a:spcBef>
              <a:buFont typeface="Arial" charset="0"/>
              <a:buNone/>
              <a:defRPr/>
            </a:pPr>
            <a:r>
              <a:rPr lang="en-GB" sz="4000" b="1" cap="all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</a:rPr>
              <a:t>SMART INTERFACE</a:t>
            </a: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endParaRPr lang="en-GB" sz="3600" b="1" cap="all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endParaRPr lang="en-GB" sz="3600" b="1" cap="all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endParaRPr lang="en-GB" sz="3600" b="1" cap="all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endParaRPr lang="en-GB" sz="3600" b="1" cap="all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endParaRPr lang="en-GB" sz="3600" b="1" cap="all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  <a:defRPr/>
            </a:pPr>
            <a:endParaRPr lang="fr-FR" sz="3600" b="1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  <a:defRPr/>
            </a:pPr>
            <a:endParaRPr lang="fr-FR" sz="3600" b="1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  <a:defRPr/>
            </a:pPr>
            <a:r>
              <a:rPr lang="fr-FR" b="1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</a:rPr>
              <a:t>A Modular Monitoring Station</a:t>
            </a:r>
          </a:p>
        </p:txBody>
      </p:sp>
      <p:pic>
        <p:nvPicPr>
          <p:cNvPr id="11" name="Picture 10" descr="Schéma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63036" y="2002061"/>
            <a:ext cx="4523994" cy="27976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4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5" name="TextBox 34"/>
          <p:cNvSpPr txBox="1"/>
          <p:nvPr/>
        </p:nvSpPr>
        <p:spPr>
          <a:xfrm>
            <a:off x="-1" y="7878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Dynamics Digital Outputs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330161"/>
              </p:ext>
            </p:extLst>
          </p:nvPr>
        </p:nvGraphicFramePr>
        <p:xfrm>
          <a:off x="556953" y="951456"/>
          <a:ext cx="8345977" cy="2773680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1890394"/>
                <a:gridCol w="2451624"/>
                <a:gridCol w="4003959"/>
              </a:tblGrid>
              <a:tr h="19050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DYNAMIC OUTPUT PARAMETERS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Ctr="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 Name</a:t>
                      </a:r>
                      <a:endParaRPr lang="en-GB" sz="1100" b="1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Data Type</a:t>
                      </a:r>
                      <a:endParaRPr lang="en-GB" sz="1100" b="1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Comment</a:t>
                      </a:r>
                      <a:endParaRPr lang="en-GB" sz="1100" b="1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>
                          <a:effectLst/>
                        </a:rPr>
                        <a:t>Flag_DI</a:t>
                      </a:r>
                      <a:endParaRPr lang="en-GB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ARRAY [1..8] of BOOL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8 </a:t>
                      </a:r>
                      <a:r>
                        <a:rPr lang="fr-CH" sz="1400" dirty="0" smtClean="0">
                          <a:effectLst/>
                        </a:rPr>
                        <a:t>Digital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Channels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with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>
                          <a:effectLst/>
                        </a:rPr>
                        <a:t>1 </a:t>
                      </a:r>
                      <a:r>
                        <a:rPr lang="fr-CH" sz="1400" dirty="0" smtClean="0">
                          <a:effectLst/>
                        </a:rPr>
                        <a:t>Alarm/Channel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#1 </a:t>
                      </a:r>
                      <a:r>
                        <a:rPr lang="fr-CH" sz="1400" dirty="0" smtClean="0">
                          <a:effectLst/>
                        </a:rPr>
                        <a:t>Alarm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taken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into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account</a:t>
                      </a:r>
                      <a:r>
                        <a:rPr lang="fr-CH" sz="1400" baseline="0" dirty="0" smtClean="0">
                          <a:effectLst/>
                        </a:rPr>
                        <a:t> in the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 err="1" smtClean="0">
                          <a:effectLst/>
                        </a:rPr>
                        <a:t>equation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>
                          <a:effectLst/>
                        </a:rPr>
                        <a:t>Flag_FC</a:t>
                      </a:r>
                      <a:endParaRPr lang="en-GB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ARRAY [1..2, 1..4] </a:t>
                      </a:r>
                      <a:r>
                        <a:rPr lang="fr-CH" sz="1400" dirty="0" smtClean="0">
                          <a:effectLst/>
                        </a:rPr>
                        <a:t>of </a:t>
                      </a:r>
                      <a:r>
                        <a:rPr lang="fr-CH" sz="1400" dirty="0">
                          <a:effectLst/>
                        </a:rPr>
                        <a:t>B</a:t>
                      </a:r>
                      <a:r>
                        <a:rPr lang="en-GB" sz="1400" dirty="0">
                          <a:effectLst/>
                        </a:rPr>
                        <a:t>OOL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2 </a:t>
                      </a:r>
                      <a:r>
                        <a:rPr lang="fr-CH" sz="1400" dirty="0" err="1" smtClean="0">
                          <a:effectLst/>
                        </a:rPr>
                        <a:t>Fast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 err="1" smtClean="0">
                          <a:effectLst/>
                        </a:rPr>
                        <a:t>Counting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 err="1" smtClean="0">
                          <a:effectLst/>
                        </a:rPr>
                        <a:t>Channels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with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>
                          <a:effectLst/>
                        </a:rPr>
                        <a:t>4 </a:t>
                      </a:r>
                      <a:r>
                        <a:rPr lang="fr-CH" sz="1400" dirty="0" err="1" smtClean="0">
                          <a:effectLst/>
                        </a:rPr>
                        <a:t>Alarms</a:t>
                      </a:r>
                      <a:r>
                        <a:rPr lang="fr-CH" sz="1400" dirty="0" smtClean="0">
                          <a:effectLst/>
                        </a:rPr>
                        <a:t>/Channel</a:t>
                      </a:r>
                      <a:endParaRPr lang="en-GB" sz="11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effectLst/>
                        </a:rPr>
                        <a:t>#1 Alarm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taken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into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account</a:t>
                      </a:r>
                      <a:r>
                        <a:rPr lang="fr-CH" sz="1400" baseline="0" dirty="0" smtClean="0">
                          <a:effectLst/>
                        </a:rPr>
                        <a:t> in the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 err="1" smtClean="0">
                          <a:effectLst/>
                        </a:rPr>
                        <a:t>equation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>
                          <a:effectLst/>
                        </a:rPr>
                        <a:t>Flag</a:t>
                      </a:r>
                      <a:r>
                        <a:rPr lang="en-GB" sz="1400">
                          <a:effectLst/>
                        </a:rPr>
                        <a:t>_AI</a:t>
                      </a:r>
                      <a:endParaRPr lang="en-GB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ARRAY [1..8, 1..4] </a:t>
                      </a:r>
                      <a:r>
                        <a:rPr lang="en-GB" sz="1400" dirty="0" smtClean="0">
                          <a:effectLst/>
                        </a:rPr>
                        <a:t>of </a:t>
                      </a:r>
                      <a:r>
                        <a:rPr lang="en-GB" sz="1400" dirty="0">
                          <a:effectLst/>
                        </a:rPr>
                        <a:t>BOOL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effectLst/>
                        </a:rPr>
                        <a:t>8</a:t>
                      </a:r>
                      <a:r>
                        <a:rPr lang="fr-CH" sz="1400" baseline="0" dirty="0" smtClean="0">
                          <a:effectLst/>
                        </a:rPr>
                        <a:t> Analog </a:t>
                      </a:r>
                      <a:r>
                        <a:rPr lang="fr-CH" sz="1400" baseline="0" dirty="0" err="1" smtClean="0">
                          <a:effectLst/>
                        </a:rPr>
                        <a:t>Channels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with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>
                          <a:effectLst/>
                        </a:rPr>
                        <a:t>4 </a:t>
                      </a:r>
                      <a:r>
                        <a:rPr lang="fr-CH" sz="1400" dirty="0" err="1" smtClean="0">
                          <a:effectLst/>
                        </a:rPr>
                        <a:t>Alarms</a:t>
                      </a:r>
                      <a:r>
                        <a:rPr lang="fr-CH" sz="1400" dirty="0" smtClean="0">
                          <a:effectLst/>
                        </a:rPr>
                        <a:t>/Channel</a:t>
                      </a:r>
                      <a:endParaRPr lang="en-GB" sz="11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effectLst/>
                        </a:rPr>
                        <a:t>#1 Alarm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taken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into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account</a:t>
                      </a:r>
                      <a:r>
                        <a:rPr lang="fr-CH" sz="1400" baseline="0" dirty="0" smtClean="0">
                          <a:effectLst/>
                        </a:rPr>
                        <a:t> in the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 err="1" smtClean="0">
                          <a:effectLst/>
                        </a:rPr>
                        <a:t>equation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>
                          <a:effectLst/>
                        </a:rPr>
                        <a:t>Flag_RI</a:t>
                      </a:r>
                      <a:endParaRPr lang="en-GB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ARRAY [1..8, 1..4] </a:t>
                      </a:r>
                      <a:r>
                        <a:rPr lang="en-GB" sz="1400" dirty="0" smtClean="0">
                          <a:effectLst/>
                        </a:rPr>
                        <a:t>of </a:t>
                      </a:r>
                      <a:r>
                        <a:rPr lang="en-GB" sz="1400" dirty="0">
                          <a:effectLst/>
                        </a:rPr>
                        <a:t>BOOL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</a:rPr>
                        <a:t>8 </a:t>
                      </a:r>
                      <a:r>
                        <a:rPr lang="fr-CH" sz="1400" dirty="0" err="1" smtClean="0">
                          <a:effectLst/>
                        </a:rPr>
                        <a:t>Remote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Channels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with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>
                          <a:effectLst/>
                        </a:rPr>
                        <a:t>4 </a:t>
                      </a:r>
                      <a:r>
                        <a:rPr lang="fr-CH" sz="1400" dirty="0" err="1" smtClean="0">
                          <a:effectLst/>
                        </a:rPr>
                        <a:t>Alarms</a:t>
                      </a:r>
                      <a:r>
                        <a:rPr lang="fr-CH" sz="1400" dirty="0" smtClean="0">
                          <a:effectLst/>
                        </a:rPr>
                        <a:t>/Channel</a:t>
                      </a:r>
                      <a:endParaRPr lang="en-GB" sz="11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effectLst/>
                        </a:rPr>
                        <a:t>#1 Alarm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taken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into</a:t>
                      </a:r>
                      <a:r>
                        <a:rPr lang="fr-CH" sz="1400" baseline="0" dirty="0" smtClean="0">
                          <a:effectLst/>
                        </a:rPr>
                        <a:t> </a:t>
                      </a:r>
                      <a:r>
                        <a:rPr lang="fr-CH" sz="1400" baseline="0" dirty="0" err="1" smtClean="0">
                          <a:effectLst/>
                        </a:rPr>
                        <a:t>account</a:t>
                      </a:r>
                      <a:r>
                        <a:rPr lang="fr-CH" sz="1400" baseline="0" dirty="0" smtClean="0">
                          <a:effectLst/>
                        </a:rPr>
                        <a:t> in the</a:t>
                      </a:r>
                      <a:r>
                        <a:rPr lang="fr-CH" sz="1400" dirty="0" smtClean="0">
                          <a:effectLst/>
                        </a:rPr>
                        <a:t> </a:t>
                      </a:r>
                      <a:r>
                        <a:rPr lang="fr-CH" sz="1400" dirty="0" err="1" smtClean="0">
                          <a:effectLst/>
                        </a:rPr>
                        <a:t>equation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952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Logic_operator_1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BOOL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#0 AND, #1 OR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Logic_operator_2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BOOL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#0 AND, #1 OR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Timestamp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DATE_AND_TIME</a:t>
                      </a:r>
                      <a:endParaRPr lang="en-GB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effectLst/>
                        </a:rPr>
                        <a:t>Timestamp</a:t>
                      </a:r>
                      <a:r>
                        <a:rPr lang="fr-CH" sz="1400" baseline="0" dirty="0" smtClean="0">
                          <a:effectLst/>
                        </a:rPr>
                        <a:t> of the last configuration change</a:t>
                      </a:r>
                      <a:endParaRPr lang="en-GB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7" name="Rectangle 36"/>
          <p:cNvSpPr/>
          <p:nvPr/>
        </p:nvSpPr>
        <p:spPr>
          <a:xfrm>
            <a:off x="-2" y="3822885"/>
            <a:ext cx="91440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2400" b="1" kern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Output Equation:</a:t>
            </a:r>
            <a:endParaRPr lang="en-GB" sz="2400" b="1" kern="1400" dirty="0" smtClean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400" b="1" kern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(Flag_DI[1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GB" sz="14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1400" b="1" kern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DI_Channel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[1].Alarm_status</a:t>
            </a:r>
            <a:r>
              <a:rPr lang="en-GB" sz="14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400" b="1" kern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Flag_DI[2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GB" sz="14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 smtClean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1400" b="1" kern="14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DI_Channel</a:t>
            </a:r>
            <a:r>
              <a:rPr lang="en-GB" sz="1400" b="1" kern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].Alarm_status</a:t>
            </a:r>
            <a:r>
              <a:rPr lang="en-GB" sz="14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GB" sz="1400" b="1" kern="1400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Flag_DI[16] </a:t>
            </a:r>
            <a:r>
              <a:rPr lang="en-GB" sz="1400" b="1" kern="1400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1400" b="1" kern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4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DI_Channel</a:t>
            </a:r>
            <a:r>
              <a:rPr lang="en-GB" sz="1400" b="1" kern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[16].Alarm_status</a:t>
            </a:r>
            <a:r>
              <a:rPr lang="en-GB" sz="1400" b="1" kern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400" b="1" kern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</a:t>
            </a: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GB" sz="14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400" b="1" i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Logic_operator_1</a:t>
            </a:r>
            <a:r>
              <a:rPr lang="en-GB" sz="14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(Flag_FC[1,1]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FC_Channel[1].Alarm_status[1] </a:t>
            </a:r>
            <a:r>
              <a:rPr lang="en-GB" sz="1400" b="1" dirty="0">
                <a:solidFill>
                  <a:srgbClr val="FF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Flag_ FC[1,2] </a:t>
            </a:r>
            <a:r>
              <a:rPr lang="en-GB" sz="1400" b="1" dirty="0">
                <a:solidFill>
                  <a:srgbClr val="FF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 _Channel[1].Alarm_status[2]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Flag_ FC[2,4]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FC_Channel[2].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Alarm_status[4]</a:t>
            </a:r>
          </a:p>
          <a:p>
            <a:pPr algn="ctr">
              <a:spcAft>
                <a:spcPts val="0"/>
              </a:spcAft>
            </a:pP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</a:t>
            </a: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GB" sz="14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400" b="1" i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Logic_operator_2</a:t>
            </a:r>
            <a:r>
              <a:rPr lang="en-GB" sz="14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400" b="1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Flag_AI[1,1]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AI_Channel[1].Alarm_status[1]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Flag_AI[1,2]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AI_Channel[2].Alarm_status[2]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Flag_AI[8,4] </a:t>
            </a:r>
            <a:r>
              <a:rPr lang="en-GB" sz="1400" b="1" dirty="0">
                <a:solidFill>
                  <a:srgbClr val="FF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AI_Channel[8].Alarm_status[4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</p:txBody>
      </p:sp>
    </p:spTree>
    <p:extLst>
      <p:ext uri="{BB962C8B-B14F-4D97-AF65-F5344CB8AC3E}">
        <p14:creationId xmlns:p14="http://schemas.microsoft.com/office/powerpoint/2010/main" val="194353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5" name="TextBox 34"/>
          <p:cNvSpPr txBox="1"/>
          <p:nvPr/>
        </p:nvSpPr>
        <p:spPr>
          <a:xfrm>
            <a:off x="-1" y="7878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Dynamics Digital Outputs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865459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2400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Dimensions </a:t>
            </a:r>
            <a:r>
              <a:rPr lang="fr-CH" sz="2400" b="1" kern="1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Arrays</a:t>
            </a:r>
            <a:r>
              <a:rPr lang="fr-CH" sz="2400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Simple Code</a:t>
            </a:r>
            <a:endParaRPr lang="en-GB" sz="2400" b="1" kern="14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" y="1467025"/>
            <a:ext cx="9141690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smtClean="0">
                <a:solidFill>
                  <a:srgbClr val="000000"/>
                </a:solidFill>
              </a:rPr>
              <a:t>     // Code </a:t>
            </a:r>
            <a:endParaRPr lang="en-GB" sz="900" dirty="0">
              <a:solidFill>
                <a:srgbClr val="00000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</a:t>
            </a:r>
            <a:r>
              <a:rPr lang="en-GB" sz="900" dirty="0">
                <a:solidFill>
                  <a:srgbClr val="000000"/>
                </a:solidFill>
              </a:rPr>
              <a:t> INDEX_1</a:t>
            </a:r>
            <a:r>
              <a:rPr lang="en-GB" sz="900" dirty="0" smtClean="0">
                <a:solidFill>
                  <a:srgbClr val="000000"/>
                </a:solidFill>
              </a:rPr>
              <a:t>:= </a:t>
            </a:r>
            <a:r>
              <a:rPr lang="en-GB" sz="900" dirty="0" smtClean="0">
                <a:solidFill>
                  <a:srgbClr val="FF33CC"/>
                </a:solidFill>
              </a:rPr>
              <a:t>1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8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BY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1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en-GB" sz="900" dirty="0">
                <a:solidFill>
                  <a:srgbClr val="000000"/>
                </a:solidFill>
              </a:rPr>
              <a:t> DI_ALARM[INDEX_1] </a:t>
            </a:r>
            <a:r>
              <a:rPr lang="en-GB" sz="900" dirty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FLAG_DI[INDEX_1] = </a:t>
            </a:r>
            <a:r>
              <a:rPr lang="en-GB" sz="900" dirty="0">
                <a:solidFill>
                  <a:srgbClr val="FF33CC"/>
                </a:solidFill>
              </a:rPr>
              <a:t>TRUE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THEN  </a:t>
            </a:r>
            <a:r>
              <a:rPr lang="en-GB" sz="1000" dirty="0">
                <a:solidFill>
                  <a:srgbClr val="00B050"/>
                </a:solidFill>
              </a:rPr>
              <a:t>// </a:t>
            </a:r>
            <a:r>
              <a:rPr lang="en-GB" sz="1000" dirty="0" smtClean="0">
                <a:solidFill>
                  <a:srgbClr val="00B050"/>
                </a:solidFill>
              </a:rPr>
              <a:t>Digital Channel Alarm Synthesis</a:t>
            </a:r>
            <a:endParaRPr lang="en-GB" sz="1000" dirty="0">
              <a:solidFill>
                <a:srgbClr val="00B05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        SYNTHESE_DI_ALARM:= </a:t>
            </a:r>
            <a:r>
              <a:rPr lang="en-GB" sz="900" dirty="0">
                <a:solidFill>
                  <a:srgbClr val="FF33CC"/>
                </a:solidFill>
              </a:rPr>
              <a:t>TRUE</a:t>
            </a:r>
            <a:r>
              <a:rPr lang="en-GB" sz="900" dirty="0" smtClean="0">
                <a:solidFill>
                  <a:srgbClr val="000000"/>
                </a:solidFill>
              </a:rPr>
              <a:t>;</a:t>
            </a:r>
            <a:endParaRPr lang="en-GB" sz="900" dirty="0">
              <a:solidFill>
                <a:srgbClr val="00000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END_IF</a:t>
            </a:r>
            <a:r>
              <a:rPr lang="en-GB" sz="900" dirty="0">
                <a:solidFill>
                  <a:srgbClr val="000000"/>
                </a:solidFill>
              </a:rPr>
              <a:t>;  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END_FOR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</a:t>
            </a:r>
            <a:r>
              <a:rPr lang="en-GB" sz="900" dirty="0">
                <a:solidFill>
                  <a:srgbClr val="000000"/>
                </a:solidFill>
              </a:rPr>
              <a:t> INDEX_1</a:t>
            </a:r>
            <a:r>
              <a:rPr lang="en-GB" sz="900" dirty="0" smtClean="0">
                <a:solidFill>
                  <a:srgbClr val="000000"/>
                </a:solidFill>
              </a:rPr>
              <a:t>:= </a:t>
            </a:r>
            <a:r>
              <a:rPr lang="en-GB" sz="900" dirty="0" smtClean="0">
                <a:solidFill>
                  <a:srgbClr val="FF33CC"/>
                </a:solidFill>
              </a:rPr>
              <a:t>1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2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BY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1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</a:t>
            </a:r>
            <a:r>
              <a:rPr lang="en-GB" sz="900" dirty="0">
                <a:solidFill>
                  <a:srgbClr val="000000"/>
                </a:solidFill>
              </a:rPr>
              <a:t> INDEX_2</a:t>
            </a:r>
            <a:r>
              <a:rPr lang="en-GB" sz="900" dirty="0" smtClean="0">
                <a:solidFill>
                  <a:srgbClr val="000000"/>
                </a:solidFill>
              </a:rPr>
              <a:t>:= </a:t>
            </a:r>
            <a:r>
              <a:rPr lang="en-GB" sz="900" dirty="0" smtClean="0">
                <a:solidFill>
                  <a:srgbClr val="FF33CC"/>
                </a:solidFill>
              </a:rPr>
              <a:t>1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4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BY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1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en-GB" sz="900" dirty="0">
                <a:solidFill>
                  <a:srgbClr val="000000"/>
                </a:solidFill>
              </a:rPr>
              <a:t> FC_ALARM[INDEX_1, INDEX_2] </a:t>
            </a:r>
            <a:r>
              <a:rPr lang="en-GB" sz="900" dirty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FLAG_FC[INDEX_1, INDEX_2] = </a:t>
            </a:r>
            <a:r>
              <a:rPr lang="en-GB" sz="900" dirty="0">
                <a:solidFill>
                  <a:srgbClr val="FF33CC"/>
                </a:solidFill>
              </a:rPr>
              <a:t>TRUE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THEN  </a:t>
            </a:r>
            <a:r>
              <a:rPr lang="en-GB" sz="1000" dirty="0" smtClean="0">
                <a:solidFill>
                  <a:srgbClr val="00B050"/>
                </a:solidFill>
              </a:rPr>
              <a:t>// Fast Counting </a:t>
            </a:r>
            <a:r>
              <a:rPr lang="en-GB" sz="1000" dirty="0">
                <a:solidFill>
                  <a:srgbClr val="00B050"/>
                </a:solidFill>
              </a:rPr>
              <a:t>Channel Alarm Synthesis</a:t>
            </a:r>
            <a:r>
              <a:rPr lang="en-GB" sz="1000" dirty="0" smtClean="0">
                <a:solidFill>
                  <a:srgbClr val="00B050"/>
                </a:solidFill>
              </a:rPr>
              <a:t>       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            SYNTHESE_FC_ALARM:= </a:t>
            </a:r>
            <a:r>
              <a:rPr lang="en-GB" sz="900" dirty="0">
                <a:solidFill>
                  <a:srgbClr val="FF33CC"/>
                </a:solidFill>
              </a:rPr>
              <a:t>TRUE</a:t>
            </a:r>
            <a:r>
              <a:rPr lang="en-GB" sz="900" dirty="0">
                <a:solidFill>
                  <a:srgbClr val="000000"/>
                </a:solidFill>
              </a:rPr>
              <a:t>;         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END_IF</a:t>
            </a:r>
            <a:r>
              <a:rPr lang="en-GB" sz="900" dirty="0">
                <a:solidFill>
                  <a:srgbClr val="000000"/>
                </a:solidFill>
              </a:rPr>
              <a:t>; </a:t>
            </a:r>
          </a:p>
          <a:p>
            <a:r>
              <a:rPr lang="en-GB" sz="900" dirty="0" smtClean="0">
                <a:solidFill>
                  <a:srgbClr val="000000"/>
                </a:solidFill>
              </a:rPr>
              <a:t>        </a:t>
            </a:r>
            <a:r>
              <a:rPr lang="en-GB" sz="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END_FOR</a:t>
            </a:r>
            <a:r>
              <a:rPr lang="en-GB" sz="900" dirty="0" smtClean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 smtClean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END_FOR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</a:t>
            </a:r>
            <a:r>
              <a:rPr lang="en-GB" sz="900" dirty="0">
                <a:solidFill>
                  <a:srgbClr val="000000"/>
                </a:solidFill>
              </a:rPr>
              <a:t> INDEX_1</a:t>
            </a:r>
            <a:r>
              <a:rPr lang="en-GB" sz="900" dirty="0" smtClean="0">
                <a:solidFill>
                  <a:srgbClr val="000000"/>
                </a:solidFill>
              </a:rPr>
              <a:t>:= </a:t>
            </a:r>
            <a:r>
              <a:rPr lang="en-GB" sz="900" dirty="0" smtClean="0">
                <a:solidFill>
                  <a:srgbClr val="FF33CC"/>
                </a:solidFill>
              </a:rPr>
              <a:t>1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16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BY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1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</a:t>
            </a:r>
            <a:r>
              <a:rPr lang="en-GB" sz="900" dirty="0">
                <a:solidFill>
                  <a:srgbClr val="000000"/>
                </a:solidFill>
              </a:rPr>
              <a:t> INDEX_2</a:t>
            </a:r>
            <a:r>
              <a:rPr lang="en-GB" sz="900" dirty="0" smtClean="0">
                <a:solidFill>
                  <a:srgbClr val="000000"/>
                </a:solidFill>
              </a:rPr>
              <a:t>:= </a:t>
            </a:r>
            <a:r>
              <a:rPr lang="en-GB" sz="900" dirty="0" smtClean="0">
                <a:solidFill>
                  <a:srgbClr val="FF33CC"/>
                </a:solidFill>
              </a:rPr>
              <a:t>1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4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BY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FF33CC"/>
                </a:solidFill>
              </a:rPr>
              <a:t>1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en-GB" sz="900" dirty="0">
                <a:solidFill>
                  <a:srgbClr val="000000"/>
                </a:solidFill>
              </a:rPr>
              <a:t> AI_ALARM[INDEX_1, INDEX_2] </a:t>
            </a:r>
            <a:r>
              <a:rPr lang="en-GB" sz="900" dirty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FLAG_AI[INDEX_1, INDEX_2] = </a:t>
            </a:r>
            <a:r>
              <a:rPr lang="en-GB" sz="900" dirty="0">
                <a:solidFill>
                  <a:srgbClr val="FF33CC"/>
                </a:solidFill>
              </a:rPr>
              <a:t>TRUE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THEN </a:t>
            </a:r>
            <a:r>
              <a:rPr lang="en-GB" sz="1000" dirty="0">
                <a:solidFill>
                  <a:srgbClr val="00B050"/>
                </a:solidFill>
              </a:rPr>
              <a:t>// </a:t>
            </a:r>
            <a:r>
              <a:rPr lang="en-GB" sz="1000" dirty="0" smtClean="0">
                <a:solidFill>
                  <a:srgbClr val="00B050"/>
                </a:solidFill>
              </a:rPr>
              <a:t>Analog </a:t>
            </a:r>
            <a:r>
              <a:rPr lang="en-GB" sz="1000" dirty="0">
                <a:solidFill>
                  <a:srgbClr val="00B050"/>
                </a:solidFill>
              </a:rPr>
              <a:t>Channel Alarm Synthesis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            SYNTHESE_AI_ALARM:= </a:t>
            </a:r>
            <a:r>
              <a:rPr lang="en-GB" sz="900" dirty="0">
                <a:solidFill>
                  <a:srgbClr val="FF33CC"/>
                </a:solidFill>
              </a:rPr>
              <a:t>TRUE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END_IF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END_FOR</a:t>
            </a:r>
            <a:r>
              <a:rPr lang="en-GB" sz="900" dirty="0">
                <a:solidFill>
                  <a:srgbClr val="000000"/>
                </a:solidFill>
              </a:rPr>
              <a:t>;          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END_FOR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en-GB" sz="900" dirty="0">
                <a:solidFill>
                  <a:srgbClr val="000000"/>
                </a:solidFill>
              </a:rPr>
              <a:t> LOGIC_OPERATOR = </a:t>
            </a:r>
            <a:r>
              <a:rPr lang="en-GB" sz="900" dirty="0">
                <a:solidFill>
                  <a:srgbClr val="FF33CC"/>
                </a:solidFill>
              </a:rPr>
              <a:t>FALSE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THEN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000000"/>
                </a:solidFill>
              </a:rPr>
              <a:t>OPERATOR_2 = </a:t>
            </a:r>
            <a:r>
              <a:rPr lang="en-GB" sz="900" dirty="0">
                <a:solidFill>
                  <a:srgbClr val="FF33CC"/>
                </a:solidFill>
              </a:rPr>
              <a:t>FALSE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THEN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    OUT_DO_STATUS:= SYNTHESE_DI_ALARM </a:t>
            </a:r>
            <a:r>
              <a:rPr lang="en-GB" sz="900" dirty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(SYNTHESE_FC_ALARM </a:t>
            </a:r>
            <a:r>
              <a:rPr lang="en-GB" sz="900" dirty="0" smtClean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SYNTHESE_AI_ALARM</a:t>
            </a:r>
            <a:r>
              <a:rPr lang="en-GB" sz="900" dirty="0" smtClean="0">
                <a:solidFill>
                  <a:srgbClr val="000000"/>
                </a:solidFill>
              </a:rPr>
              <a:t>);  </a:t>
            </a:r>
            <a:r>
              <a:rPr lang="en-GB" sz="1000" dirty="0" smtClean="0">
                <a:solidFill>
                  <a:srgbClr val="00B050"/>
                </a:solidFill>
              </a:rPr>
              <a:t>//Output Calculation with 2 logic operators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 smtClean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ELSE</a:t>
            </a:r>
            <a:r>
              <a:rPr lang="en-GB" sz="900" dirty="0">
                <a:solidFill>
                  <a:srgbClr val="000000"/>
                </a:solidFill>
              </a:rPr>
              <a:t> DO_STATUS:= (SYNTHESE_DI_ALARM </a:t>
            </a:r>
            <a:r>
              <a:rPr lang="en-GB" sz="900" dirty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SYNTHESE_FC_ALARM </a:t>
            </a:r>
            <a:r>
              <a:rPr lang="en-GB" sz="900" dirty="0">
                <a:solidFill>
                  <a:srgbClr val="FFC000"/>
                </a:solidFill>
              </a:rPr>
              <a:t>OR </a:t>
            </a:r>
            <a:r>
              <a:rPr lang="en-GB" sz="900" dirty="0">
                <a:solidFill>
                  <a:srgbClr val="000000"/>
                </a:solidFill>
              </a:rPr>
              <a:t>SYNTHESE_AI_ALARM);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</a:t>
            </a:r>
            <a:r>
              <a:rPr lang="en-GB" sz="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END_IF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ELSIF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rgbClr val="000000"/>
                </a:solidFill>
              </a:rPr>
              <a:t>OPERATOR_2 = </a:t>
            </a:r>
            <a:r>
              <a:rPr lang="en-GB" sz="900" dirty="0">
                <a:solidFill>
                  <a:srgbClr val="FF33CC"/>
                </a:solidFill>
              </a:rPr>
              <a:t>FALSE</a:t>
            </a:r>
            <a:r>
              <a:rPr lang="en-GB" sz="900" dirty="0">
                <a:solidFill>
                  <a:srgbClr val="000000"/>
                </a:solidFill>
              </a:rPr>
              <a:t> </a:t>
            </a:r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THEN  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</a:t>
            </a:r>
            <a:r>
              <a:rPr lang="en-GB" sz="900" dirty="0" smtClean="0">
                <a:solidFill>
                  <a:srgbClr val="000000"/>
                </a:solidFill>
              </a:rPr>
              <a:t>   </a:t>
            </a:r>
            <a:r>
              <a:rPr lang="en-GB" sz="900" dirty="0">
                <a:solidFill>
                  <a:srgbClr val="000000"/>
                </a:solidFill>
              </a:rPr>
              <a:t>DO_STATUS:= (SYNTHESE_DI_ALARM </a:t>
            </a:r>
            <a:r>
              <a:rPr lang="en-GB" sz="900" dirty="0">
                <a:solidFill>
                  <a:srgbClr val="FFC000"/>
                </a:solidFill>
              </a:rPr>
              <a:t>OR </a:t>
            </a:r>
            <a:r>
              <a:rPr lang="en-GB" sz="900" dirty="0">
                <a:solidFill>
                  <a:srgbClr val="000000"/>
                </a:solidFill>
              </a:rPr>
              <a:t>SYNTHESE_FC_ALARM </a:t>
            </a:r>
            <a:r>
              <a:rPr lang="en-GB" sz="900" dirty="0">
                <a:solidFill>
                  <a:srgbClr val="FFC000"/>
                </a:solidFill>
              </a:rPr>
              <a:t>AND </a:t>
            </a:r>
            <a:r>
              <a:rPr lang="en-GB" sz="900" dirty="0">
                <a:solidFill>
                  <a:srgbClr val="000000"/>
                </a:solidFill>
              </a:rPr>
              <a:t>SYNTHESE_AI_ALARM);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    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ELSE</a:t>
            </a:r>
            <a:r>
              <a:rPr lang="en-GB" sz="900" dirty="0">
                <a:solidFill>
                  <a:srgbClr val="000000"/>
                </a:solidFill>
              </a:rPr>
              <a:t> OUT_DO_STATUS:= SYNTHESE_DI_ALARM </a:t>
            </a:r>
            <a:r>
              <a:rPr lang="en-GB" sz="900" dirty="0">
                <a:solidFill>
                  <a:srgbClr val="FFC000"/>
                </a:solidFill>
              </a:rPr>
              <a:t>OR </a:t>
            </a:r>
            <a:r>
              <a:rPr lang="en-GB" sz="900" dirty="0">
                <a:solidFill>
                  <a:srgbClr val="000000"/>
                </a:solidFill>
              </a:rPr>
              <a:t>SYNTHESE_FC_ALARM </a:t>
            </a:r>
            <a:r>
              <a:rPr lang="en-GB" sz="900" dirty="0">
                <a:solidFill>
                  <a:srgbClr val="FFC000"/>
                </a:solidFill>
              </a:rPr>
              <a:t>OR </a:t>
            </a:r>
            <a:r>
              <a:rPr lang="en-GB" sz="900" dirty="0">
                <a:solidFill>
                  <a:srgbClr val="000000"/>
                </a:solidFill>
              </a:rPr>
              <a:t>SYNTHESE_AI_ALARM;</a:t>
            </a:r>
          </a:p>
          <a:p>
            <a:r>
              <a:rPr lang="en-GB" sz="900" dirty="0">
                <a:solidFill>
                  <a:srgbClr val="000000"/>
                </a:solidFill>
              </a:rPr>
              <a:t>    </a:t>
            </a:r>
            <a:r>
              <a:rPr lang="en-GB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END_IF</a:t>
            </a:r>
            <a:r>
              <a:rPr lang="en-GB" sz="900" dirty="0">
                <a:solidFill>
                  <a:srgbClr val="000000"/>
                </a:solidFill>
              </a:rPr>
              <a:t>;</a:t>
            </a:r>
          </a:p>
        </p:txBody>
      </p:sp>
      <p:sp>
        <p:nvSpPr>
          <p:cNvPr id="3" name="Rectangle 2"/>
          <p:cNvSpPr/>
          <p:nvPr/>
        </p:nvSpPr>
        <p:spPr>
          <a:xfrm>
            <a:off x="85684" y="1469043"/>
            <a:ext cx="5758164" cy="931025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5684" y="2467880"/>
            <a:ext cx="7412396" cy="1036287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5683" y="3573902"/>
            <a:ext cx="7992674" cy="1049100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5683" y="4694154"/>
            <a:ext cx="8459801" cy="1294035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669704"/>
            <a:ext cx="9141688" cy="1338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312" y="3525096"/>
            <a:ext cx="9141688" cy="2463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312" y="2449535"/>
            <a:ext cx="9141688" cy="3567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61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41" name="TextBox 40"/>
          <p:cNvSpPr txBox="1"/>
          <p:nvPr/>
        </p:nvSpPr>
        <p:spPr>
          <a:xfrm>
            <a:off x="-1" y="7543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smtClean="0">
                <a:solidFill>
                  <a:schemeClr val="bg2">
                    <a:lumMod val="50000"/>
                  </a:schemeClr>
                </a:solidFill>
              </a:rPr>
              <a:t>Application example</a:t>
            </a:r>
            <a:endParaRPr lang="en-GB" sz="40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63" y="1355076"/>
            <a:ext cx="4821382" cy="3013364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541239" y="4001429"/>
            <a:ext cx="1713152" cy="1585242"/>
            <a:chOff x="6941764" y="3657552"/>
            <a:chExt cx="1981803" cy="1833863"/>
          </a:xfrm>
        </p:grpSpPr>
        <p:pic>
          <p:nvPicPr>
            <p:cNvPr id="45" name="Picture 44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35" t="13309" b="27064"/>
            <a:stretch/>
          </p:blipFill>
          <p:spPr bwMode="auto">
            <a:xfrm>
              <a:off x="6941764" y="3657552"/>
              <a:ext cx="1981803" cy="1467431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6941764" y="5170973"/>
              <a:ext cx="1981802" cy="320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/>
                <a:t>Hydrocarbon detector</a:t>
              </a:r>
              <a:endParaRPr lang="en-GB" sz="1200" b="0" smtClean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877678" y="919887"/>
            <a:ext cx="2071700" cy="1766633"/>
            <a:chOff x="6908323" y="1745027"/>
            <a:chExt cx="2083313" cy="1777328"/>
          </a:xfrm>
        </p:grpSpPr>
        <p:pic>
          <p:nvPicPr>
            <p:cNvPr id="48" name="Picture 9" descr="C:\Users\gmichet\Documents\0-Travail\SMART Interface\Média\06012015144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1765" y="1745027"/>
              <a:ext cx="1981803" cy="148635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6908323" y="3245356"/>
              <a:ext cx="208331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Conventional Measurement</a:t>
              </a:r>
              <a:endParaRPr lang="en-GB" sz="1200" b="0" dirty="0" smtClean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068067" y="2906498"/>
            <a:ext cx="1656490" cy="1493543"/>
            <a:chOff x="2245786" y="4978859"/>
            <a:chExt cx="2043963" cy="1839002"/>
          </a:xfrm>
        </p:grpSpPr>
        <p:pic>
          <p:nvPicPr>
            <p:cNvPr id="51" name="Picture 50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91" b="5217"/>
            <a:stretch/>
          </p:blipFill>
          <p:spPr bwMode="auto">
            <a:xfrm>
              <a:off x="2251660" y="4978859"/>
              <a:ext cx="1981803" cy="147256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52" name="TextBox 51"/>
            <p:cNvSpPr txBox="1"/>
            <p:nvPr/>
          </p:nvSpPr>
          <p:spPr>
            <a:xfrm>
              <a:off x="2245786" y="6476792"/>
              <a:ext cx="2043963" cy="3410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Radiological sampling</a:t>
              </a:r>
              <a:endParaRPr lang="en-GB" sz="1200" b="0" dirty="0" smtClean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080794" y="2056089"/>
            <a:ext cx="1634946" cy="1442342"/>
            <a:chOff x="4547507" y="4993991"/>
            <a:chExt cx="1981803" cy="1803523"/>
          </a:xfrm>
        </p:grpSpPr>
        <p:pic>
          <p:nvPicPr>
            <p:cNvPr id="54" name="Picture 8" descr="C:\Users\gmichet\Documents\0-Travail\SMART Interface\Média\06012015147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67" t="30100" r="6699" b="25645"/>
            <a:stretch/>
          </p:blipFill>
          <p:spPr bwMode="auto">
            <a:xfrm>
              <a:off x="4547508" y="4993991"/>
              <a:ext cx="1981802" cy="1457431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TextBox 54"/>
            <p:cNvSpPr txBox="1"/>
            <p:nvPr/>
          </p:nvSpPr>
          <p:spPr>
            <a:xfrm>
              <a:off x="4547507" y="6451151"/>
              <a:ext cx="1981803" cy="3463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/>
                <a:t>Pumping System</a:t>
              </a:r>
              <a:endParaRPr lang="en-GB" sz="1200" b="0" smtClean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3" y="2320615"/>
            <a:ext cx="2166872" cy="124922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063636" y="4763085"/>
            <a:ext cx="1669261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400" dirty="0" smtClean="0">
                <a:solidFill>
                  <a:srgbClr val="FF0000"/>
                </a:solidFill>
              </a:rPr>
              <a:t>Control Command</a:t>
            </a:r>
          </a:p>
          <a:p>
            <a:pPr algn="ctr">
              <a:defRPr/>
            </a:pPr>
            <a:r>
              <a:rPr lang="fr-CH" sz="1400" dirty="0" smtClean="0">
                <a:solidFill>
                  <a:srgbClr val="FF0000"/>
                </a:solidFill>
              </a:rPr>
              <a:t>Specific Part</a:t>
            </a:r>
            <a:endParaRPr lang="fr-CH" sz="1400" dirty="0" smtClean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898267" y="3569836"/>
            <a:ext cx="0" cy="10939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49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0" y="86718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Font typeface="Arial" charset="0"/>
              <a:buNone/>
              <a:defRPr/>
            </a:pPr>
            <a:r>
              <a:rPr lang="en-GB" sz="2400" cap="all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itchFamily="34" charset="0"/>
              </a:rPr>
              <a:t>WATER </a:t>
            </a:r>
            <a:r>
              <a:rPr lang="en-GB" sz="24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itchFamily="34" charset="0"/>
              </a:rPr>
              <a:t>MONITORING STATION</a:t>
            </a:r>
            <a:endParaRPr lang="en-GB" sz="2400" cap="all" dirty="0" smtClean="0">
              <a:solidFill>
                <a:schemeClr val="tx2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198815" y="4616423"/>
            <a:ext cx="1634946" cy="1442342"/>
            <a:chOff x="4547507" y="4993991"/>
            <a:chExt cx="1981803" cy="1803523"/>
          </a:xfrm>
        </p:grpSpPr>
        <p:pic>
          <p:nvPicPr>
            <p:cNvPr id="15" name="Picture 8" descr="C:\Users\gmichet\Documents\0-Travail\SMART Interface\Média\06012015147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67" t="30100" r="6699" b="25645"/>
            <a:stretch/>
          </p:blipFill>
          <p:spPr bwMode="auto">
            <a:xfrm>
              <a:off x="4547508" y="4993991"/>
              <a:ext cx="1981802" cy="1457431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547507" y="6451151"/>
              <a:ext cx="1981803" cy="3463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/>
                <a:t>Pumping System</a:t>
              </a:r>
              <a:endParaRPr lang="en-GB" sz="1200" b="0" smtClean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005794" y="2651444"/>
            <a:ext cx="2071700" cy="1766633"/>
            <a:chOff x="6908323" y="1745027"/>
            <a:chExt cx="2083313" cy="1777328"/>
          </a:xfrm>
        </p:grpSpPr>
        <p:pic>
          <p:nvPicPr>
            <p:cNvPr id="18" name="Picture 9" descr="C:\Users\gmichet\Documents\0-Travail\SMART Interface\Média\06012015144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1765" y="1745027"/>
              <a:ext cx="1981803" cy="148635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6908323" y="3245356"/>
              <a:ext cx="208331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Conventional Measurement</a:t>
              </a:r>
              <a:endParaRPr lang="en-GB" sz="1200" b="0" dirty="0" smtClean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201103" y="904803"/>
            <a:ext cx="1713152" cy="1585242"/>
            <a:chOff x="6941764" y="3657552"/>
            <a:chExt cx="1981803" cy="1833863"/>
          </a:xfrm>
        </p:grpSpPr>
        <p:pic>
          <p:nvPicPr>
            <p:cNvPr id="21" name="Picture 20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35" t="13309" b="27064"/>
            <a:stretch/>
          </p:blipFill>
          <p:spPr bwMode="auto">
            <a:xfrm>
              <a:off x="6941764" y="3657552"/>
              <a:ext cx="1981803" cy="1467431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6941764" y="5170973"/>
              <a:ext cx="1981802" cy="320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/>
                <a:t>Hydrocarbon detector</a:t>
              </a:r>
              <a:endParaRPr lang="en-GB" sz="1200" b="0" smtClean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257765" y="4615317"/>
            <a:ext cx="1656490" cy="1493543"/>
            <a:chOff x="2245786" y="4978859"/>
            <a:chExt cx="2043963" cy="1839002"/>
          </a:xfrm>
        </p:grpSpPr>
        <p:pic>
          <p:nvPicPr>
            <p:cNvPr id="24" name="Picture 23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91" b="5217"/>
            <a:stretch/>
          </p:blipFill>
          <p:spPr bwMode="auto">
            <a:xfrm>
              <a:off x="2251660" y="4978859"/>
              <a:ext cx="1981803" cy="147256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2245786" y="6476792"/>
              <a:ext cx="2043963" cy="3410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Radiological sampling</a:t>
              </a:r>
              <a:endParaRPr lang="en-GB" sz="1200" b="0" dirty="0" smtClean="0"/>
            </a:p>
          </p:txBody>
        </p:sp>
      </p:grpSp>
      <p:cxnSp>
        <p:nvCxnSpPr>
          <p:cNvPr id="27" name="Straight Connector 26"/>
          <p:cNvCxnSpPr>
            <a:stCxn id="39" idx="3"/>
            <a:endCxn id="18" idx="2"/>
          </p:cNvCxnSpPr>
          <p:nvPr/>
        </p:nvCxnSpPr>
        <p:spPr>
          <a:xfrm>
            <a:off x="5099638" y="2728165"/>
            <a:ext cx="1939412" cy="6619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0" idx="2"/>
            <a:endCxn id="15" idx="0"/>
          </p:cNvCxnSpPr>
          <p:nvPr/>
        </p:nvCxnSpPr>
        <p:spPr>
          <a:xfrm>
            <a:off x="4016288" y="4196161"/>
            <a:ext cx="1" cy="4202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39" idx="3"/>
            <a:endCxn id="24" idx="2"/>
          </p:cNvCxnSpPr>
          <p:nvPr/>
        </p:nvCxnSpPr>
        <p:spPr>
          <a:xfrm>
            <a:off x="5099638" y="2728165"/>
            <a:ext cx="2162887" cy="24851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1" idx="2"/>
            <a:endCxn id="39" idx="3"/>
          </p:cNvCxnSpPr>
          <p:nvPr/>
        </p:nvCxnSpPr>
        <p:spPr>
          <a:xfrm flipH="1">
            <a:off x="5099638" y="1539047"/>
            <a:ext cx="2101465" cy="11891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2932937" y="1537169"/>
            <a:ext cx="2166701" cy="2658992"/>
            <a:chOff x="2886992" y="1738993"/>
            <a:chExt cx="2348612" cy="2848071"/>
          </a:xfrm>
        </p:grpSpPr>
        <p:pic>
          <p:nvPicPr>
            <p:cNvPr id="39" name="Picture 6" descr="C:\Users\gmichet\Documents\0-Travail\SMART Interface\Média\06012015138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41" t="8110" r="20019" b="8402"/>
            <a:stretch/>
          </p:blipFill>
          <p:spPr bwMode="auto">
            <a:xfrm>
              <a:off x="2891057" y="1738993"/>
              <a:ext cx="2344547" cy="2551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2886992" y="4290368"/>
              <a:ext cx="2348612" cy="29669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>
                  <a:solidFill>
                    <a:schemeClr val="bg1"/>
                  </a:solidFill>
                </a:rPr>
                <a:t>SMART INTERFACE</a:t>
              </a:r>
              <a:endParaRPr lang="en-GB" sz="1200" b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-1" y="7543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smtClean="0">
                <a:solidFill>
                  <a:schemeClr val="bg2">
                    <a:lumMod val="50000"/>
                  </a:schemeClr>
                </a:solidFill>
              </a:rPr>
              <a:t>Application example</a:t>
            </a:r>
            <a:endParaRPr lang="en-GB" sz="40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973" y="2435764"/>
            <a:ext cx="1283677" cy="941295"/>
          </a:xfrm>
          <a:prstGeom prst="rect">
            <a:avLst/>
          </a:prstGeom>
        </p:spPr>
      </p:pic>
      <p:sp>
        <p:nvSpPr>
          <p:cNvPr id="43" name="Left-Right Arrow 42"/>
          <p:cNvSpPr/>
          <p:nvPr/>
        </p:nvSpPr>
        <p:spPr>
          <a:xfrm>
            <a:off x="1566366" y="2397444"/>
            <a:ext cx="1289605" cy="840690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20000"/>
            <a:r>
              <a:rPr lang="en-GB" sz="1400" dirty="0" smtClean="0"/>
              <a:t>Ethernet</a:t>
            </a:r>
          </a:p>
          <a:p>
            <a:pPr algn="ctr"/>
            <a:r>
              <a:rPr lang="en-GB" sz="1400" dirty="0" smtClean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319926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2" name="TextBox 11"/>
          <p:cNvSpPr txBox="1"/>
          <p:nvPr/>
        </p:nvSpPr>
        <p:spPr>
          <a:xfrm>
            <a:off x="-1" y="7878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SCADA </a:t>
            </a:r>
            <a:r>
              <a:rPr lang="fr-FR" sz="4000" dirty="0" err="1" smtClean="0">
                <a:solidFill>
                  <a:schemeClr val="bg2">
                    <a:lumMod val="50000"/>
                  </a:schemeClr>
                </a:solidFill>
              </a:rPr>
              <a:t>View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50252" t="1325" r="11777" b="4606"/>
          <a:stretch/>
        </p:blipFill>
        <p:spPr>
          <a:xfrm>
            <a:off x="861992" y="865459"/>
            <a:ext cx="7420014" cy="516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90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grpSp>
        <p:nvGrpSpPr>
          <p:cNvPr id="10" name="Group 9"/>
          <p:cNvGrpSpPr/>
          <p:nvPr/>
        </p:nvGrpSpPr>
        <p:grpSpPr>
          <a:xfrm>
            <a:off x="120621" y="1140940"/>
            <a:ext cx="8866332" cy="4385216"/>
            <a:chOff x="255793" y="1673678"/>
            <a:chExt cx="8626950" cy="4127065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0" t="3375" r="54639" b="21574"/>
            <a:stretch/>
          </p:blipFill>
          <p:spPr bwMode="auto">
            <a:xfrm>
              <a:off x="255793" y="1673678"/>
              <a:ext cx="8626950" cy="412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713526" y="2504988"/>
              <a:ext cx="2324214" cy="34759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 smtClean="0">
                  <a:solidFill>
                    <a:srgbClr val="FF0000"/>
                  </a:solidFill>
                </a:rPr>
                <a:t> Water Temperature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59440" y="4460060"/>
              <a:ext cx="1817901" cy="34759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 smtClean="0">
                  <a:solidFill>
                    <a:srgbClr val="00B050"/>
                  </a:solidFill>
                </a:rPr>
                <a:t>Rain Gauge</a:t>
              </a:r>
            </a:p>
          </p:txBody>
        </p:sp>
      </p:grp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6" name="TextBox 15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Data </a:t>
            </a:r>
            <a:r>
              <a:rPr lang="fr-FR" sz="4000" dirty="0" err="1">
                <a:solidFill>
                  <a:schemeClr val="bg2">
                    <a:lumMod val="50000"/>
                  </a:schemeClr>
                </a:solidFill>
              </a:rPr>
              <a:t>V</a:t>
            </a:r>
            <a:r>
              <a:rPr lang="fr-FR" sz="4000" dirty="0" err="1" smtClean="0">
                <a:solidFill>
                  <a:schemeClr val="bg2">
                    <a:lumMod val="50000"/>
                  </a:schemeClr>
                </a:solidFill>
              </a:rPr>
              <a:t>iew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30695" y="5658658"/>
            <a:ext cx="885625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0621" y="5653917"/>
            <a:ext cx="340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028709" y="5672328"/>
            <a:ext cx="100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30 </a:t>
            </a:r>
            <a:r>
              <a:rPr lang="fr-CH" dirty="0" err="1" smtClean="0"/>
              <a:t>days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00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2" name="TextBox 11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Event </a:t>
            </a:r>
            <a:r>
              <a:rPr lang="fr-FR" sz="4000" dirty="0" err="1" smtClean="0">
                <a:solidFill>
                  <a:schemeClr val="bg2">
                    <a:lumMod val="50000"/>
                  </a:schemeClr>
                </a:solidFill>
              </a:rPr>
              <a:t>View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50043" t="192" r="24800" b="52839"/>
          <a:stretch/>
        </p:blipFill>
        <p:spPr>
          <a:xfrm>
            <a:off x="101584" y="871341"/>
            <a:ext cx="8940829" cy="469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0" name="TextBox 9"/>
          <p:cNvSpPr txBox="1"/>
          <p:nvPr/>
        </p:nvSpPr>
        <p:spPr>
          <a:xfrm>
            <a:off x="-1" y="1010661"/>
            <a:ext cx="90345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err="1" smtClean="0">
                <a:solidFill>
                  <a:schemeClr val="bg2">
                    <a:lumMod val="50000"/>
                  </a:schemeClr>
                </a:solidFill>
              </a:rPr>
              <a:t>Manufacturing</a:t>
            </a:r>
            <a:r>
              <a:rPr lang="fr-FR" sz="3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FR" sz="3200" dirty="0" err="1" smtClean="0">
                <a:solidFill>
                  <a:schemeClr val="bg2">
                    <a:lumMod val="50000"/>
                  </a:schemeClr>
                </a:solidFill>
              </a:rPr>
              <a:t>Cost</a:t>
            </a:r>
            <a:r>
              <a:rPr lang="fr-FR" sz="32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fr-FR" sz="2400" dirty="0" smtClean="0"/>
              <a:t>10 K€ max.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Installation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330" y="4736811"/>
            <a:ext cx="9034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chemeClr val="bg2">
                    <a:lumMod val="50000"/>
                  </a:schemeClr>
                </a:solidFill>
              </a:rPr>
              <a:t>Installation Needs:</a:t>
            </a:r>
          </a:p>
          <a:p>
            <a:pPr algn="ctr"/>
            <a:r>
              <a:rPr lang="fr-FR" sz="2400" dirty="0" smtClean="0"/>
              <a:t>SCADA </a:t>
            </a:r>
            <a:r>
              <a:rPr lang="fr-FR" sz="2400" dirty="0"/>
              <a:t>b</a:t>
            </a:r>
            <a:r>
              <a:rPr lang="fr-FR" sz="2400" dirty="0" smtClean="0"/>
              <a:t>ased on the Interface Control Document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451352" y="2118910"/>
            <a:ext cx="4397320" cy="2473493"/>
            <a:chOff x="2603269" y="2206571"/>
            <a:chExt cx="4397320" cy="247349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69" y="2206571"/>
              <a:ext cx="4397320" cy="247349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" t="41182" r="3252" b="3052"/>
            <a:stretch/>
          </p:blipFill>
          <p:spPr>
            <a:xfrm>
              <a:off x="4356906" y="3759941"/>
              <a:ext cx="1067507" cy="63859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91" b="5217"/>
            <a:stretch/>
          </p:blipFill>
          <p:spPr bwMode="auto">
            <a:xfrm>
              <a:off x="5644341" y="3391593"/>
              <a:ext cx="1014154" cy="78202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3188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0" name="TextBox 9"/>
          <p:cNvSpPr txBox="1"/>
          <p:nvPr/>
        </p:nvSpPr>
        <p:spPr>
          <a:xfrm>
            <a:off x="0" y="2057449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2">
                    <a:lumMod val="50000"/>
                  </a:schemeClr>
                </a:solidFill>
              </a:rPr>
              <a:t>Thank you for your attention</a:t>
            </a:r>
          </a:p>
          <a:p>
            <a:pPr algn="ctr"/>
            <a:endParaRPr lang="en-GB" sz="4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GB" sz="4000" dirty="0" smtClean="0">
                <a:solidFill>
                  <a:schemeClr val="bg2">
                    <a:lumMod val="50000"/>
                  </a:schemeClr>
                </a:solidFill>
              </a:rPr>
              <a:t>Any Questions?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11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Background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17897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2011: </a:t>
            </a:r>
            <a:r>
              <a:rPr lang="en-GB" dirty="0" smtClean="0"/>
              <a:t>The need of a new Modular Monitoring Station was expressed</a:t>
            </a:r>
          </a:p>
          <a:p>
            <a:pPr algn="ctr"/>
            <a:r>
              <a:rPr lang="en-GB" dirty="0" smtClean="0"/>
              <a:t>within the CERN HSE Unit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646588" y="2293492"/>
            <a:ext cx="3850821" cy="2634310"/>
            <a:chOff x="152400" y="2452041"/>
            <a:chExt cx="3733800" cy="2432923"/>
          </a:xfrm>
        </p:grpSpPr>
        <p:pic>
          <p:nvPicPr>
            <p:cNvPr id="28" name="Picture 4" descr="http://www.projectcollaboration.com.au/images/solution/project-communication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87" t="14833" r="5239" b="2789"/>
            <a:stretch/>
          </p:blipFill>
          <p:spPr bwMode="auto">
            <a:xfrm>
              <a:off x="152400" y="2452041"/>
              <a:ext cx="3733800" cy="2432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2888135" y="2614032"/>
              <a:ext cx="722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0" dirty="0" smtClean="0"/>
                <a:t>Smart</a:t>
              </a:r>
              <a:r>
                <a:rPr lang="fr-CH" sz="1200" dirty="0" smtClean="0"/>
                <a:t>!</a:t>
              </a:r>
              <a:endParaRPr lang="fr-CH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48591" y="2621671"/>
              <a:ext cx="7227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b="0" dirty="0" smtClean="0"/>
                <a:t>Modular</a:t>
              </a:r>
              <a:endParaRPr lang="fr-CH" sz="10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43573" y="2735986"/>
              <a:ext cx="427179" cy="25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0" dirty="0">
                  <a:solidFill>
                    <a:schemeClr val="bg1"/>
                  </a:solidFill>
                </a:rPr>
                <a:t>O</a:t>
              </a:r>
              <a:r>
                <a:rPr lang="fr-CH" sz="1200" b="0" dirty="0" smtClean="0">
                  <a:solidFill>
                    <a:schemeClr val="bg1"/>
                  </a:solidFill>
                </a:rPr>
                <a:t>k</a:t>
              </a:r>
              <a:endParaRPr lang="fr-CH" sz="1200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49314" y="2581033"/>
              <a:ext cx="722743" cy="227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b="0" dirty="0" smtClean="0">
                  <a:solidFill>
                    <a:schemeClr val="bg1"/>
                  </a:solidFill>
                </a:rPr>
                <a:t>Reliable</a:t>
              </a:r>
              <a:endParaRPr lang="fr-CH" sz="10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5750" y="2676235"/>
              <a:ext cx="7227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b="0" dirty="0">
                  <a:solidFill>
                    <a:schemeClr val="bg1"/>
                  </a:solidFill>
                </a:rPr>
                <a:t>N</a:t>
              </a:r>
              <a:r>
                <a:rPr lang="fr-CH" sz="1000" b="0" dirty="0" smtClean="0">
                  <a:solidFill>
                    <a:schemeClr val="bg1"/>
                  </a:solidFill>
                </a:rPr>
                <a:t>ew</a:t>
              </a:r>
              <a:endParaRPr lang="fr-CH" sz="1000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66763" y="2676234"/>
              <a:ext cx="428710" cy="227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b="0" dirty="0" smtClean="0"/>
                <a:t>And</a:t>
              </a:r>
              <a:endParaRPr lang="fr-CH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8872" y="2863730"/>
              <a:ext cx="5784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b="0" dirty="0" smtClean="0"/>
                <a:t>Need</a:t>
              </a:r>
              <a:endParaRPr lang="fr-CH" sz="1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292678" y="2742159"/>
              <a:ext cx="654627" cy="227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b="0" dirty="0" smtClean="0"/>
                <a:t>Station</a:t>
              </a:r>
              <a:endParaRPr lang="fr-CH" sz="1000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87" y="2250831"/>
            <a:ext cx="5246022" cy="295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0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Background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" y="1085929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2013: </a:t>
            </a:r>
            <a:r>
              <a:rPr lang="en-GB" dirty="0" smtClean="0"/>
              <a:t>The SMART Interface was designed </a:t>
            </a:r>
            <a:r>
              <a:rPr lang="en-GB" dirty="0"/>
              <a:t>at </a:t>
            </a:r>
            <a:r>
              <a:rPr lang="en-GB" dirty="0" smtClean="0"/>
              <a:t>CERN to </a:t>
            </a:r>
            <a:r>
              <a:rPr lang="en-GB" dirty="0"/>
              <a:t>have </a:t>
            </a:r>
            <a:r>
              <a:rPr lang="en-GB" dirty="0" smtClean="0"/>
              <a:t>the</a:t>
            </a:r>
          </a:p>
          <a:p>
            <a:pPr algn="ctr"/>
            <a:r>
              <a:rPr lang="en-GB" dirty="0" smtClean="0"/>
              <a:t>full control of </a:t>
            </a:r>
            <a:r>
              <a:rPr lang="en-GB" dirty="0"/>
              <a:t>the system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" t="1348" r="2820" b="3599"/>
          <a:stretch/>
        </p:blipFill>
        <p:spPr>
          <a:xfrm>
            <a:off x="2377855" y="1886386"/>
            <a:ext cx="3969539" cy="39832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0933103">
            <a:off x="632034" y="2511535"/>
            <a:ext cx="117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Reliable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479159">
            <a:off x="625112" y="3668665"/>
            <a:ext cx="1380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C99FF"/>
                </a:solidFill>
              </a:rPr>
              <a:t>Modular</a:t>
            </a:r>
            <a:endParaRPr lang="en-GB" dirty="0">
              <a:solidFill>
                <a:srgbClr val="CC99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37723">
            <a:off x="6426457" y="2653374"/>
            <a:ext cx="261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Online diagnostics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388051">
            <a:off x="6506078" y="4919227"/>
            <a:ext cx="2459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663300"/>
                </a:solidFill>
              </a:rPr>
              <a:t>5 </a:t>
            </a:r>
            <a:r>
              <a:rPr lang="fr-CH" dirty="0" err="1" smtClean="0">
                <a:solidFill>
                  <a:srgbClr val="663300"/>
                </a:solidFill>
              </a:rPr>
              <a:t>days</a:t>
            </a:r>
            <a:r>
              <a:rPr lang="fr-CH" dirty="0" smtClean="0">
                <a:solidFill>
                  <a:srgbClr val="663300"/>
                </a:solidFill>
              </a:rPr>
              <a:t> data backup </a:t>
            </a:r>
            <a:endParaRPr lang="en-GB" dirty="0">
              <a:solidFill>
                <a:srgbClr val="6633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21304295">
            <a:off x="464132" y="4818271"/>
            <a:ext cx="1838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00B050"/>
                </a:solidFill>
              </a:rPr>
              <a:t>Easy</a:t>
            </a:r>
            <a:r>
              <a:rPr lang="fr-CH" dirty="0" smtClean="0">
                <a:solidFill>
                  <a:srgbClr val="00B050"/>
                </a:solidFill>
              </a:rPr>
              <a:t> to </a:t>
            </a:r>
            <a:r>
              <a:rPr lang="fr-CH" dirty="0" err="1" smtClean="0">
                <a:solidFill>
                  <a:srgbClr val="00B050"/>
                </a:solidFill>
              </a:rPr>
              <a:t>install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21431336">
            <a:off x="6256936" y="3547530"/>
            <a:ext cx="278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BEB734"/>
                </a:solidFill>
              </a:rPr>
              <a:t>Checking</a:t>
            </a:r>
            <a:r>
              <a:rPr lang="fr-CH" dirty="0" smtClean="0">
                <a:solidFill>
                  <a:srgbClr val="BEB734"/>
                </a:solidFill>
              </a:rPr>
              <a:t> communication</a:t>
            </a:r>
            <a:endParaRPr lang="en-GB" dirty="0">
              <a:solidFill>
                <a:srgbClr val="BEB734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29982" y="4132077"/>
            <a:ext cx="102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SCADA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69335" y="2382744"/>
            <a:ext cx="116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Ethernet</a:t>
            </a:r>
          </a:p>
          <a:p>
            <a:endParaRPr lang="fr-CH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fr-CH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Network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52321" y="2696201"/>
            <a:ext cx="1540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Measuring</a:t>
            </a:r>
          </a:p>
          <a:p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Equipment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27569" y="4502395"/>
            <a:ext cx="102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66FF66"/>
                </a:solidFill>
              </a:rPr>
              <a:t>SMART</a:t>
            </a:r>
            <a:endParaRPr lang="en-GB" b="1" dirty="0">
              <a:solidFill>
                <a:srgbClr val="66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93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Objectives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561535" y="1384233"/>
            <a:ext cx="2039728" cy="3981742"/>
            <a:chOff x="3525439" y="1384233"/>
            <a:chExt cx="2039728" cy="3981742"/>
          </a:xfrm>
        </p:grpSpPr>
        <p:sp>
          <p:nvSpPr>
            <p:cNvPr id="30" name="TextBox 29"/>
            <p:cNvSpPr txBox="1"/>
            <p:nvPr/>
          </p:nvSpPr>
          <p:spPr>
            <a:xfrm>
              <a:off x="3531183" y="1384233"/>
              <a:ext cx="2033984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smtClean="0">
                  <a:solidFill>
                    <a:schemeClr val="bg1"/>
                  </a:solidFill>
                </a:rPr>
                <a:t>SMART Interface</a:t>
              </a:r>
              <a:endParaRPr lang="fr-CH" sz="14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525439" y="2993946"/>
              <a:ext cx="2033985" cy="23720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 smtClean="0">
                  <a:solidFill>
                    <a:schemeClr val="tx1"/>
                  </a:solidFill>
                </a:rPr>
                <a:t>Inputs Processing</a:t>
              </a:r>
            </a:p>
            <a:p>
              <a:pPr algn="ctr"/>
              <a:endParaRPr lang="fr-CH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CH" dirty="0" smtClean="0">
                  <a:solidFill>
                    <a:schemeClr val="tx1"/>
                  </a:solidFill>
                </a:rPr>
                <a:t>Transmit Data</a:t>
              </a:r>
            </a:p>
            <a:p>
              <a:pPr algn="ctr"/>
              <a:endParaRPr lang="fr-CH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CH" dirty="0" smtClean="0">
                  <a:solidFill>
                    <a:schemeClr val="accent6">
                      <a:lumMod val="50000"/>
                    </a:schemeClr>
                  </a:solidFill>
                </a:rPr>
                <a:t>Data Storage</a:t>
              </a:r>
            </a:p>
            <a:p>
              <a:pPr algn="ctr"/>
              <a:endParaRPr lang="fr-CH" dirty="0">
                <a:solidFill>
                  <a:schemeClr val="tx1"/>
                </a:solidFill>
              </a:endParaRPr>
            </a:p>
            <a:p>
              <a:pPr algn="ctr"/>
              <a:r>
                <a:rPr lang="fr-CH" dirty="0" smtClean="0">
                  <a:solidFill>
                    <a:schemeClr val="accent6">
                      <a:lumMod val="50000"/>
                    </a:schemeClr>
                  </a:solidFill>
                </a:rPr>
                <a:t>Restoring Data</a:t>
              </a:r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" t="41182" r="3252" b="3052"/>
            <a:stretch/>
          </p:blipFill>
          <p:spPr>
            <a:xfrm>
              <a:off x="3531183" y="1734985"/>
              <a:ext cx="2028244" cy="12133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" name="Group 1"/>
          <p:cNvGrpSpPr/>
          <p:nvPr/>
        </p:nvGrpSpPr>
        <p:grpSpPr>
          <a:xfrm>
            <a:off x="6763869" y="2249169"/>
            <a:ext cx="2108859" cy="2492861"/>
            <a:chOff x="6752712" y="2054235"/>
            <a:chExt cx="2108859" cy="2492861"/>
          </a:xfrm>
        </p:grpSpPr>
        <p:sp>
          <p:nvSpPr>
            <p:cNvPr id="28" name="TextBox 27"/>
            <p:cNvSpPr txBox="1"/>
            <p:nvPr/>
          </p:nvSpPr>
          <p:spPr>
            <a:xfrm>
              <a:off x="6752713" y="4023876"/>
              <a:ext cx="2108858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0" dirty="0" smtClean="0"/>
                <a:t>Digital / Analog / Pulses Signals</a:t>
              </a:r>
              <a:endParaRPr lang="en-GB" sz="1400" b="0" dirty="0"/>
            </a:p>
          </p:txBody>
        </p:sp>
        <p:pic>
          <p:nvPicPr>
            <p:cNvPr id="35" name="Picture 34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91" b="5217"/>
            <a:stretch/>
          </p:blipFill>
          <p:spPr bwMode="auto">
            <a:xfrm>
              <a:off x="6752714" y="2404064"/>
              <a:ext cx="2108856" cy="156300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6752712" y="2054235"/>
              <a:ext cx="2108857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smtClean="0">
                  <a:solidFill>
                    <a:schemeClr val="bg1"/>
                  </a:solidFill>
                </a:rPr>
                <a:t>Measuring Equipment</a:t>
              </a:r>
              <a:endParaRPr lang="fr-CH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5013" y="1626201"/>
            <a:ext cx="2075012" cy="2394172"/>
            <a:chOff x="245980" y="1583425"/>
            <a:chExt cx="2283591" cy="2473532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6"/>
            <a:srcRect b="19375"/>
            <a:stretch/>
          </p:blipFill>
          <p:spPr>
            <a:xfrm>
              <a:off x="257285" y="1946429"/>
              <a:ext cx="2272286" cy="129540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245980" y="1583425"/>
              <a:ext cx="2283591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smtClean="0">
                  <a:solidFill>
                    <a:schemeClr val="bg1"/>
                  </a:solidFill>
                </a:rPr>
                <a:t>Supervision System</a:t>
              </a:r>
              <a:endParaRPr lang="fr-CH" sz="14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45980" y="3293808"/>
              <a:ext cx="2283591" cy="7631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0" dirty="0" smtClean="0"/>
                <a:t>Setting Parameters</a:t>
              </a:r>
            </a:p>
            <a:p>
              <a:pPr algn="ctr"/>
              <a:endParaRPr lang="fr-CH" sz="1400" dirty="0" smtClean="0"/>
            </a:p>
            <a:p>
              <a:pPr algn="ctr"/>
              <a:r>
                <a:rPr lang="fr-CH" sz="1400" dirty="0" smtClean="0"/>
                <a:t>Reading </a:t>
              </a:r>
              <a:r>
                <a:rPr lang="fr-CH" sz="1400" dirty="0" err="1" smtClean="0"/>
                <a:t>Parameters</a:t>
              </a:r>
              <a:endParaRPr lang="fr-CH" sz="1400" dirty="0" smtClean="0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>
            <a:off x="5746065" y="3399906"/>
            <a:ext cx="81464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627976" y="3399906"/>
            <a:ext cx="81464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627976" y="3948546"/>
            <a:ext cx="81464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746065" y="3959630"/>
            <a:ext cx="81464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37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grpSp>
        <p:nvGrpSpPr>
          <p:cNvPr id="26" name="Group 25"/>
          <p:cNvGrpSpPr/>
          <p:nvPr/>
        </p:nvGrpSpPr>
        <p:grpSpPr>
          <a:xfrm>
            <a:off x="522514" y="2420990"/>
            <a:ext cx="2783840" cy="465455"/>
            <a:chOff x="-30" y="0"/>
            <a:chExt cx="3041732" cy="596936"/>
          </a:xfrm>
        </p:grpSpPr>
        <p:sp>
          <p:nvSpPr>
            <p:cNvPr id="27" name="Rectangle 26"/>
            <p:cNvSpPr/>
            <p:nvPr/>
          </p:nvSpPr>
          <p:spPr>
            <a:xfrm>
              <a:off x="-30" y="183818"/>
              <a:ext cx="3041732" cy="2254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spcAft>
                  <a:spcPts val="0"/>
                </a:spcAft>
              </a:pPr>
              <a:r>
                <a:rPr lang="fr-CH" sz="1000">
                  <a:effectLst/>
                  <a:latin typeface="Tahoma"/>
                  <a:ea typeface="Times New Roman"/>
                  <a:cs typeface="Times New Roman"/>
                </a:rPr>
                <a:t> </a:t>
              </a:r>
            </a:p>
            <a:p>
              <a:pPr algn="ctr">
                <a:spcAft>
                  <a:spcPts val="0"/>
                </a:spcAft>
              </a:pPr>
              <a:r>
                <a:rPr lang="fr-CH" sz="1000">
                  <a:effectLst/>
                  <a:latin typeface="Tahoma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8755" y="0"/>
              <a:ext cx="146050" cy="59118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24287" y="0"/>
              <a:ext cx="146050" cy="59118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189547" y="5751"/>
              <a:ext cx="762635" cy="59118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CH" sz="800" dirty="0" smtClean="0">
                  <a:solidFill>
                    <a:srgbClr val="000000"/>
                  </a:solidFill>
                  <a:effectLst/>
                  <a:latin typeface="Tahoma"/>
                  <a:ea typeface="Times New Roman"/>
                  <a:cs typeface="Times New Roman"/>
                </a:rPr>
                <a:t>Battery</a:t>
              </a:r>
            </a:p>
            <a:p>
              <a:pPr algn="ctr">
                <a:spcAft>
                  <a:spcPts val="0"/>
                </a:spcAft>
              </a:pPr>
              <a:r>
                <a:rPr lang="fr-CH" sz="800" dirty="0" smtClean="0">
                  <a:solidFill>
                    <a:srgbClr val="000000"/>
                  </a:solidFill>
                  <a:latin typeface="Tahoma"/>
                  <a:ea typeface="Times New Roman"/>
                  <a:cs typeface="Times New Roman"/>
                </a:rPr>
                <a:t>Charger</a:t>
              </a:r>
              <a:endParaRPr lang="fr-CH" sz="1000" dirty="0">
                <a:effectLst/>
                <a:latin typeface="Tahoma"/>
                <a:ea typeface="Times New Roman"/>
                <a:cs typeface="Times New Roman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62968" y="5751"/>
              <a:ext cx="634315" cy="59118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CH" sz="800" dirty="0">
                  <a:solidFill>
                    <a:srgbClr val="000000"/>
                  </a:solidFill>
                  <a:latin typeface="Tahoma"/>
                  <a:ea typeface="Times New Roman"/>
                  <a:cs typeface="Times New Roman"/>
                </a:rPr>
                <a:t>24VDC</a:t>
              </a:r>
              <a:endParaRPr lang="fr-CH" sz="800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fr-CH" sz="800" dirty="0" smtClean="0">
                  <a:solidFill>
                    <a:srgbClr val="000000"/>
                  </a:solidFill>
                  <a:latin typeface="Tahoma"/>
                  <a:ea typeface="Times New Roman"/>
                  <a:cs typeface="Times New Roman"/>
                </a:rPr>
                <a:t>Power Supply</a:t>
              </a:r>
              <a:endParaRPr lang="fr-CH" sz="1000" dirty="0">
                <a:effectLst/>
                <a:latin typeface="Tahoma"/>
                <a:ea typeface="Times New Roman"/>
                <a:cs typeface="Times New Roman"/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2394085" y="2461331"/>
            <a:ext cx="840740" cy="3892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CH" sz="10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Battery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22514" y="2177150"/>
            <a:ext cx="2783840" cy="1892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CH" sz="65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Goulotte</a:t>
            </a:r>
            <a:endParaRPr lang="fr-CH" sz="1000">
              <a:effectLst/>
              <a:latin typeface="Tahoma"/>
              <a:ea typeface="Times New Roman"/>
              <a:cs typeface="Times New Roman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301909" y="2175881"/>
            <a:ext cx="259715" cy="27634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CH" sz="80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Goulotte</a:t>
            </a:r>
            <a:endParaRPr lang="fr-CH" sz="1000">
              <a:effectLst/>
              <a:latin typeface="Tahoma"/>
              <a:ea typeface="Times New Roman"/>
              <a:cs typeface="Times New Roman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23784" y="2955025"/>
            <a:ext cx="2777490" cy="109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CH" sz="70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</a:t>
            </a:r>
            <a:endParaRPr lang="fr-CH" sz="1000">
              <a:effectLst/>
              <a:latin typeface="Tahoma"/>
              <a:ea typeface="Times New Roman"/>
              <a:cs typeface="Times New Roman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3784" y="4127235"/>
            <a:ext cx="2777490" cy="109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CH" sz="70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</a:t>
            </a:r>
            <a:endParaRPr lang="fr-CH" sz="1000">
              <a:effectLst/>
              <a:latin typeface="Tahoma"/>
              <a:ea typeface="Times New Roman"/>
              <a:cs typeface="Times New Roman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23784" y="4467595"/>
            <a:ext cx="2777490" cy="1752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0"/>
              </a:spcAft>
            </a:pPr>
            <a:r>
              <a:rPr lang="fr-CH" sz="1000">
                <a:effectLst/>
                <a:latin typeface="Tahoma"/>
                <a:ea typeface="Times New Roman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fr-CH" sz="1000">
                <a:effectLst/>
                <a:latin typeface="Tahoma"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167551" y="4392938"/>
            <a:ext cx="1712006" cy="3504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CH" sz="10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Terminal Block for Detectors Connection</a:t>
            </a:r>
            <a:endParaRPr lang="fr-CH" sz="1000" dirty="0">
              <a:effectLst/>
              <a:latin typeface="Tahoma"/>
              <a:ea typeface="Times New Roman"/>
              <a:cs typeface="Times New Roman"/>
            </a:endParaRPr>
          </a:p>
        </p:txBody>
      </p:sp>
      <p:pic>
        <p:nvPicPr>
          <p:cNvPr id="53" name="Picture 5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8" t="22852" r="76920" b="58895"/>
          <a:stretch/>
        </p:blipFill>
        <p:spPr bwMode="auto">
          <a:xfrm>
            <a:off x="606969" y="3113775"/>
            <a:ext cx="2635250" cy="982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519339" y="2183817"/>
            <a:ext cx="3043555" cy="27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CH"/>
          </a:p>
        </p:txBody>
      </p:sp>
      <p:sp>
        <p:nvSpPr>
          <p:cNvPr id="55" name="TextBox 54"/>
          <p:cNvSpPr txBox="1"/>
          <p:nvPr/>
        </p:nvSpPr>
        <p:spPr>
          <a:xfrm>
            <a:off x="519339" y="1833529"/>
            <a:ext cx="304355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solidFill>
                  <a:schemeClr val="bg1"/>
                </a:solidFill>
              </a:rPr>
              <a:t>Electrical Cabinet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Hardware Design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519339" y="3077396"/>
            <a:ext cx="2409646" cy="1116986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571" y="2897930"/>
            <a:ext cx="1072905" cy="693547"/>
          </a:xfrm>
          <a:prstGeom prst="rect">
            <a:avLst/>
          </a:prstGeom>
        </p:spPr>
      </p:pic>
      <p:cxnSp>
        <p:nvCxnSpPr>
          <p:cNvPr id="60" name="Straight Connector 59"/>
          <p:cNvCxnSpPr>
            <a:stCxn id="58" idx="6"/>
            <a:endCxn id="59" idx="1"/>
          </p:cNvCxnSpPr>
          <p:nvPr/>
        </p:nvCxnSpPr>
        <p:spPr>
          <a:xfrm flipV="1">
            <a:off x="2928985" y="3244704"/>
            <a:ext cx="735586" cy="391185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59" idx="3"/>
            <a:endCxn id="24" idx="1"/>
          </p:cNvCxnSpPr>
          <p:nvPr/>
        </p:nvCxnSpPr>
        <p:spPr>
          <a:xfrm flipV="1">
            <a:off x="4737476" y="2975344"/>
            <a:ext cx="513525" cy="26936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5242688" y="1445581"/>
            <a:ext cx="3475629" cy="4360026"/>
            <a:chOff x="5242688" y="1445581"/>
            <a:chExt cx="3475629" cy="4360026"/>
          </a:xfrm>
        </p:grpSpPr>
        <p:pic>
          <p:nvPicPr>
            <p:cNvPr id="24" name="Picture 23" descr="\\cern.ch\dfs\Users\g\gmichet\Documents\0-Travail\SMART Interface\Project proposal\SMART RACK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120"/>
            <a:stretch/>
          </p:blipFill>
          <p:spPr bwMode="auto">
            <a:xfrm>
              <a:off x="5251001" y="1789741"/>
              <a:ext cx="3467316" cy="23712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TextBox 55"/>
            <p:cNvSpPr txBox="1"/>
            <p:nvPr/>
          </p:nvSpPr>
          <p:spPr>
            <a:xfrm>
              <a:off x="5251000" y="1445581"/>
              <a:ext cx="3467317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smtClean="0">
                  <a:solidFill>
                    <a:schemeClr val="bg1"/>
                  </a:solidFill>
                </a:rPr>
                <a:t>SIEMENS S7-300 PLC</a:t>
              </a:r>
              <a:endParaRPr lang="fr-CH" sz="14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42688" y="4235947"/>
              <a:ext cx="3467316" cy="15696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600" dirty="0" smtClean="0">
                  <a:solidFill>
                    <a:srgbClr val="FF0000"/>
                  </a:solidFill>
                </a:rPr>
                <a:t>Ready to use up to:</a:t>
              </a:r>
              <a:endParaRPr lang="en-GB" sz="1600" dirty="0" smtClean="0">
                <a:solidFill>
                  <a:srgbClr val="FF0000"/>
                </a:solidFill>
              </a:endParaRPr>
            </a:p>
            <a:p>
              <a:pPr marL="285750" lvl="0" indent="-285750">
                <a:buFont typeface="Wingdings" panose="05000000000000000000" pitchFamily="2" charset="2"/>
                <a:buChar char="§"/>
              </a:pPr>
              <a:r>
                <a:rPr lang="en-GB" sz="1600" dirty="0" smtClean="0"/>
                <a:t>8 </a:t>
              </a:r>
              <a:r>
                <a:rPr lang="en-GB" sz="1600" dirty="0"/>
                <a:t>Digital Input channels</a:t>
              </a:r>
              <a:endParaRPr lang="fr-CH" sz="1600" dirty="0"/>
            </a:p>
            <a:p>
              <a:pPr marL="285750" lvl="0" indent="-285750">
                <a:buFont typeface="Wingdings" panose="05000000000000000000" pitchFamily="2" charset="2"/>
                <a:buChar char="§"/>
              </a:pPr>
              <a:r>
                <a:rPr lang="en-GB" sz="1600" dirty="0"/>
                <a:t>2 Fast Counting Input channels</a:t>
              </a:r>
              <a:endParaRPr lang="fr-CH" sz="1600" dirty="0"/>
            </a:p>
            <a:p>
              <a:pPr marL="285750" lvl="0" indent="-285750">
                <a:buFont typeface="Wingdings" panose="05000000000000000000" pitchFamily="2" charset="2"/>
                <a:buChar char="§"/>
              </a:pPr>
              <a:r>
                <a:rPr lang="en-GB" sz="1600" dirty="0"/>
                <a:t>8 Analog Input channels</a:t>
              </a:r>
              <a:endParaRPr lang="fr-CH" sz="1600" dirty="0"/>
            </a:p>
            <a:p>
              <a:pPr marL="285750" lvl="0" indent="-285750">
                <a:buFont typeface="Wingdings" panose="05000000000000000000" pitchFamily="2" charset="2"/>
                <a:buChar char="§"/>
              </a:pPr>
              <a:r>
                <a:rPr lang="en-GB" sz="1600" dirty="0"/>
                <a:t>8 RS485 </a:t>
              </a:r>
              <a:r>
                <a:rPr lang="en-GB" sz="1600" dirty="0" smtClean="0"/>
                <a:t>channels</a:t>
              </a:r>
            </a:p>
            <a:p>
              <a:pPr marL="285750" lvl="0" indent="-285750">
                <a:buFont typeface="Wingdings" panose="05000000000000000000" pitchFamily="2" charset="2"/>
                <a:buChar char="§"/>
              </a:pPr>
              <a:r>
                <a:rPr lang="fr-CH" sz="1600" dirty="0" smtClean="0"/>
                <a:t>4 Digital Dynamics Outputs</a:t>
              </a:r>
              <a:endParaRPr lang="fr-CH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979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grpSp>
        <p:nvGrpSpPr>
          <p:cNvPr id="35" name="Group 34"/>
          <p:cNvGrpSpPr/>
          <p:nvPr/>
        </p:nvGrpSpPr>
        <p:grpSpPr>
          <a:xfrm>
            <a:off x="2392469" y="1400737"/>
            <a:ext cx="4310221" cy="4280797"/>
            <a:chOff x="136733" y="2073111"/>
            <a:chExt cx="3561688" cy="3622570"/>
          </a:xfrm>
        </p:grpSpPr>
        <p:pic>
          <p:nvPicPr>
            <p:cNvPr id="36" name="Picture 5" descr="C:\Users\gmichet\Pictures\SMART Interface\22012014052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24" t="6739" r="14479" b="3761"/>
            <a:stretch/>
          </p:blipFill>
          <p:spPr bwMode="auto">
            <a:xfrm>
              <a:off x="136733" y="2073111"/>
              <a:ext cx="3561688" cy="3622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2582967" y="2186979"/>
              <a:ext cx="647037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smtClean="0"/>
                <a:t>Battery</a:t>
              </a:r>
              <a:endParaRPr lang="fr-CH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86574" y="2094646"/>
              <a:ext cx="731403" cy="461665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smtClean="0"/>
                <a:t>Circuit Breakers</a:t>
              </a:r>
              <a:endParaRPr lang="fr-CH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6733" y="2094647"/>
              <a:ext cx="1225347" cy="461665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smtClean="0"/>
                <a:t>Power Supply &amp;</a:t>
              </a:r>
            </a:p>
            <a:p>
              <a:pPr algn="ctr"/>
              <a:r>
                <a:rPr lang="fr-CH" sz="1200" dirty="0" smtClean="0"/>
                <a:t>Battery Charger</a:t>
              </a:r>
              <a:endParaRPr lang="fr-CH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12492" y="3994939"/>
              <a:ext cx="940951" cy="461665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smtClean="0"/>
                <a:t>PLC RACK &amp;</a:t>
              </a:r>
            </a:p>
            <a:p>
              <a:pPr algn="ctr"/>
              <a:r>
                <a:rPr lang="fr-CH" sz="1200" dirty="0" smtClean="0"/>
                <a:t>I/O Cards</a:t>
              </a:r>
              <a:endParaRPr lang="fr-CH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86366" y="5402354"/>
              <a:ext cx="1705076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smtClean="0"/>
                <a:t>Detectors Connections</a:t>
              </a:r>
              <a:endParaRPr lang="fr-CH" sz="1200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Hardware Design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Software Design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6163" y="928661"/>
            <a:ext cx="8224881" cy="5106379"/>
            <a:chOff x="528424" y="1272998"/>
            <a:chExt cx="8233917" cy="4957762"/>
          </a:xfrm>
        </p:grpSpPr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2605417"/>
                </p:ext>
              </p:extLst>
            </p:nvPr>
          </p:nvGraphicFramePr>
          <p:xfrm>
            <a:off x="528424" y="1272998"/>
            <a:ext cx="7100887" cy="49577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" name="Visio" r:id="rId4" imgW="9001141" imgH="6562815" progId="Visio.Drawing.11">
                    <p:embed/>
                  </p:oleObj>
                </mc:Choice>
                <mc:Fallback>
                  <p:oleObj name="Visio" r:id="rId4" imgW="9001141" imgH="6562815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424" y="1272998"/>
                          <a:ext cx="7100887" cy="495776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3" name="Picture 22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91" b="5217"/>
            <a:stretch/>
          </p:blipFill>
          <p:spPr bwMode="auto">
            <a:xfrm>
              <a:off x="7682631" y="1582532"/>
              <a:ext cx="1079710" cy="81898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sp>
        <p:nvSpPr>
          <p:cNvPr id="3" name="Rectangle 2"/>
          <p:cNvSpPr/>
          <p:nvPr/>
        </p:nvSpPr>
        <p:spPr>
          <a:xfrm>
            <a:off x="5353396" y="4106488"/>
            <a:ext cx="1022465" cy="5403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849687" y="4002856"/>
            <a:ext cx="2181309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400" dirty="0" smtClean="0">
                <a:solidFill>
                  <a:srgbClr val="FF0000"/>
                </a:solidFill>
              </a:rPr>
              <a:t>Design of a Degraded mode to </a:t>
            </a:r>
            <a:r>
              <a:rPr lang="fr-CH" sz="1400" dirty="0">
                <a:solidFill>
                  <a:srgbClr val="FF0000"/>
                </a:solidFill>
              </a:rPr>
              <a:t>i</a:t>
            </a:r>
            <a:r>
              <a:rPr lang="fr-CH" sz="1400" dirty="0" smtClean="0">
                <a:solidFill>
                  <a:srgbClr val="FF0000"/>
                </a:solidFill>
              </a:rPr>
              <a:t>ncrease the Buffer time</a:t>
            </a:r>
          </a:p>
        </p:txBody>
      </p:sp>
      <p:cxnSp>
        <p:nvCxnSpPr>
          <p:cNvPr id="9" name="Straight Arrow Connector 8"/>
          <p:cNvCxnSpPr>
            <a:stCxn id="3" idx="3"/>
            <a:endCxn id="7" idx="1"/>
          </p:cNvCxnSpPr>
          <p:nvPr/>
        </p:nvCxnSpPr>
        <p:spPr>
          <a:xfrm flipV="1">
            <a:off x="6375861" y="4372188"/>
            <a:ext cx="473826" cy="44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2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Software Design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6536" y="4478400"/>
            <a:ext cx="722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Adjustable Sampling &amp; Buffering time range of </a:t>
            </a:r>
            <a:r>
              <a:rPr lang="en-GB" dirty="0" smtClean="0"/>
              <a:t>0.1 second to </a:t>
            </a:r>
            <a:r>
              <a:rPr lang="en-GB" dirty="0"/>
              <a:t>24 days</a:t>
            </a:r>
            <a:endParaRPr lang="en-GB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65" y="4342420"/>
            <a:ext cx="641292" cy="64129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723967" y="1652394"/>
            <a:ext cx="5058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Refresh RT Data: </a:t>
            </a:r>
            <a:r>
              <a:rPr lang="en-GB" dirty="0" smtClean="0">
                <a:solidFill>
                  <a:schemeClr val="dk1"/>
                </a:solidFill>
              </a:rPr>
              <a:t>1 </a:t>
            </a:r>
            <a:r>
              <a:rPr lang="en-GB" dirty="0">
                <a:solidFill>
                  <a:schemeClr val="dk1"/>
                </a:solidFill>
              </a:rPr>
              <a:t>Sampling time / </a:t>
            </a:r>
            <a:r>
              <a:rPr lang="en-GB" dirty="0" smtClean="0">
                <a:solidFill>
                  <a:schemeClr val="dk1"/>
                </a:solidFill>
              </a:rPr>
              <a:t>Channel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65" y="1563920"/>
            <a:ext cx="546281" cy="54628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71462" y="2954775"/>
            <a:ext cx="5368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Data Storage: </a:t>
            </a:r>
            <a:r>
              <a:rPr lang="en-GB" dirty="0" smtClean="0">
                <a:solidFill>
                  <a:srgbClr val="FF0000"/>
                </a:solidFill>
              </a:rPr>
              <a:t>2 Buffering </a:t>
            </a:r>
            <a:r>
              <a:rPr lang="en-GB" dirty="0">
                <a:solidFill>
                  <a:srgbClr val="FF0000"/>
                </a:solidFill>
              </a:rPr>
              <a:t>times / </a:t>
            </a:r>
            <a:r>
              <a:rPr lang="en-GB" dirty="0" smtClean="0">
                <a:solidFill>
                  <a:srgbClr val="FF0000"/>
                </a:solidFill>
              </a:rPr>
              <a:t>Channel</a:t>
            </a:r>
          </a:p>
          <a:p>
            <a:r>
              <a:rPr lang="en-GB" dirty="0" smtClean="0">
                <a:solidFill>
                  <a:schemeClr val="dk1"/>
                </a:solidFill>
              </a:rPr>
              <a:t>(</a:t>
            </a:r>
            <a:r>
              <a:rPr lang="en-GB" dirty="0" smtClean="0">
                <a:cs typeface="Times New Roman" panose="02020603050405020304" pitchFamily="18" charset="0"/>
              </a:rPr>
              <a:t>1 </a:t>
            </a:r>
            <a:r>
              <a:rPr lang="en-GB" dirty="0">
                <a:cs typeface="Times New Roman" panose="02020603050405020304" pitchFamily="18" charset="0"/>
              </a:rPr>
              <a:t>for Measurement mode &amp; 1 for Degraded mode)</a:t>
            </a:r>
            <a:endParaRPr lang="en-GB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65" y="2981281"/>
            <a:ext cx="763711" cy="59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7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63" y="843923"/>
            <a:ext cx="6101486" cy="527011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" y="163455"/>
            <a:ext cx="2624265" cy="5318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COTS PLC Workshop	SMART Interface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-1" y="82377"/>
            <a:ext cx="9144000" cy="707886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bg2">
                    <a:lumMod val="50000"/>
                  </a:schemeClr>
                </a:solidFill>
              </a:rPr>
              <a:t>Software Design</a:t>
            </a:r>
            <a:endParaRPr lang="en-GB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3246" y="831755"/>
            <a:ext cx="4161903" cy="13915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053245" y="2263156"/>
            <a:ext cx="4161903" cy="13915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053246" y="3706123"/>
            <a:ext cx="4161903" cy="13915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053246" y="5149090"/>
            <a:ext cx="4161903" cy="96494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334299" y="1342887"/>
            <a:ext cx="1851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-CH" dirty="0" smtClean="0">
                <a:solidFill>
                  <a:srgbClr val="FF0000"/>
                </a:solidFill>
              </a:rPr>
              <a:t>Digital </a:t>
            </a:r>
            <a:r>
              <a:rPr lang="fr-CH" dirty="0" err="1" smtClean="0">
                <a:solidFill>
                  <a:srgbClr val="FF0000"/>
                </a:solidFill>
              </a:rPr>
              <a:t>Channels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34299" y="2635788"/>
            <a:ext cx="222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-CH" dirty="0" err="1" smtClean="0">
                <a:solidFill>
                  <a:srgbClr val="FF0000"/>
                </a:solidFill>
              </a:rPr>
              <a:t>Fast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Counting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Channels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34299" y="4199943"/>
            <a:ext cx="2285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-CH" dirty="0">
                <a:solidFill>
                  <a:srgbClr val="FF0000"/>
                </a:solidFill>
              </a:rPr>
              <a:t>Analog &amp; </a:t>
            </a:r>
            <a:r>
              <a:rPr lang="fr-CH" dirty="0" smtClean="0">
                <a:solidFill>
                  <a:srgbClr val="FF0000"/>
                </a:solidFill>
              </a:rPr>
              <a:t>RS485 </a:t>
            </a:r>
            <a:r>
              <a:rPr lang="fr-CH" dirty="0" err="1" smtClean="0">
                <a:solidFill>
                  <a:srgbClr val="FF0000"/>
                </a:solidFill>
              </a:rPr>
              <a:t>Channels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34299" y="5416646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Events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7775" y="832224"/>
            <a:ext cx="5317373" cy="5323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844554" y="814329"/>
            <a:ext cx="4370595" cy="5325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012020" y="822413"/>
            <a:ext cx="2203129" cy="5323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102936" y="816390"/>
            <a:ext cx="1166566" cy="5323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184888" y="1295941"/>
            <a:ext cx="753293" cy="39093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170748" y="2747837"/>
            <a:ext cx="753293" cy="39093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179814" y="4185195"/>
            <a:ext cx="753293" cy="39093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178122" y="1770349"/>
            <a:ext cx="753293" cy="390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174026" y="3185375"/>
            <a:ext cx="753293" cy="390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174026" y="4648741"/>
            <a:ext cx="753293" cy="390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196148" y="5686863"/>
            <a:ext cx="753293" cy="390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108636" y="1773627"/>
            <a:ext cx="883293" cy="390936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097166" y="3181279"/>
            <a:ext cx="883293" cy="390936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134036" y="4644645"/>
            <a:ext cx="883293" cy="390936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134036" y="5684409"/>
            <a:ext cx="883293" cy="390936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351870" y="857585"/>
            <a:ext cx="753293" cy="390936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5392018" y="2309481"/>
            <a:ext cx="753293" cy="390936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5399392" y="3752367"/>
            <a:ext cx="753293" cy="390936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5362522" y="1293481"/>
            <a:ext cx="753293" cy="390936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5387922" y="2752751"/>
            <a:ext cx="753293" cy="390936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402670" y="4188263"/>
            <a:ext cx="753293" cy="390936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420385" y="5211637"/>
            <a:ext cx="753293" cy="390936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365800" y="1722003"/>
            <a:ext cx="753293" cy="390936"/>
          </a:xfrm>
          <a:prstGeom prst="rect">
            <a:avLst/>
          </a:prstGeom>
          <a:noFill/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5383826" y="3188647"/>
            <a:ext cx="753293" cy="390936"/>
          </a:xfrm>
          <a:prstGeom prst="rect">
            <a:avLst/>
          </a:prstGeom>
          <a:noFill/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405948" y="4616785"/>
            <a:ext cx="753293" cy="390936"/>
          </a:xfrm>
          <a:prstGeom prst="rect">
            <a:avLst/>
          </a:prstGeom>
          <a:noFill/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413322" y="5654907"/>
            <a:ext cx="753293" cy="390936"/>
          </a:xfrm>
          <a:prstGeom prst="rect">
            <a:avLst/>
          </a:prstGeom>
          <a:noFill/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93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7" grpId="0"/>
      <p:bldP spid="8" grpId="0" animBg="1"/>
      <p:bldP spid="27" grpId="0" animBg="1"/>
      <p:bldP spid="28" grpId="0" animBg="1"/>
      <p:bldP spid="29" grpId="0" animBg="1"/>
      <p:bldP spid="9" grpId="0" animBg="1"/>
      <p:bldP spid="30" grpId="0" animBg="1"/>
      <p:bldP spid="31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7967</TotalTime>
  <Words>863</Words>
  <Application>Microsoft Office PowerPoint</Application>
  <PresentationFormat>On-screen Show (4:3)</PresentationFormat>
  <Paragraphs>252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Tahoma</vt:lpstr>
      <vt:lpstr>Times New Roman</vt:lpstr>
      <vt:lpstr>Wingdings</vt:lpstr>
      <vt:lpstr>CERN(4-3)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Guillaume Michet</cp:lastModifiedBy>
  <cp:revision>212</cp:revision>
  <cp:lastPrinted>2013-09-04T12:28:30Z</cp:lastPrinted>
  <dcterms:created xsi:type="dcterms:W3CDTF">2012-11-30T11:04:26Z</dcterms:created>
  <dcterms:modified xsi:type="dcterms:W3CDTF">2016-02-01T10:40:05Z</dcterms:modified>
</cp:coreProperties>
</file>