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57" r:id="rId5"/>
    <p:sldId id="258" r:id="rId6"/>
    <p:sldId id="261" r:id="rId7"/>
    <p:sldId id="263" r:id="rId8"/>
    <p:sldId id="264" r:id="rId9"/>
    <p:sldId id="265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9600" autoAdjust="0"/>
  </p:normalViewPr>
  <p:slideViewPr>
    <p:cSldViewPr snapToGrid="0" snapToObjects="1">
      <p:cViewPr varScale="1">
        <p:scale>
          <a:sx n="62" d="100"/>
          <a:sy n="62" d="100"/>
        </p:scale>
        <p:origin x="51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3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8" d="100"/>
          <a:sy n="58" d="100"/>
        </p:scale>
        <p:origin x="-2964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0F594-013C-0F41-9B45-CEB760EEADDD}" type="datetimeFigureOut">
              <a:rPr lang="en-US" smtClean="0"/>
              <a:t>12/9/2015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358F1-695F-5440-AD59-6723BA8C5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747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24C23-643F-E846-BBD4-FCC949B36424}" type="datetimeFigureOut">
              <a:rPr lang="en-US" smtClean="0"/>
              <a:t>12/9/2015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2A5F0-2AA1-3644-9065-CC34671AA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8505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2A5F0-2AA1-3644-9065-CC34671AA2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443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2A5F0-2AA1-3644-9065-CC34671AA2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77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2A5F0-2AA1-3644-9065-CC34671AA2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829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2A5F0-2AA1-3644-9065-CC34671AA26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7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2A5F0-2AA1-3644-9065-CC34671AA26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571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2A5F0-2AA1-3644-9065-CC34671AA26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7724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2A5F0-2AA1-3644-9065-CC34671AA26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028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2DAED-48EA-4F8E-88B1-3912D67DE27F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Bompastor – OpenStack Heat @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D20D6-F931-4E9B-B1FF-D3F63431F5BC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Bompastor – OpenStack Heat @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213-7C32-4326-881E-43991CE82DC3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Bompastor – OpenStack Heat @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DE293-DD6B-4AA4-A656-989DF08ECD22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Bompastor – OpenStack Heat @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D5460-AFCC-4180-84DB-3AB4546567B7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Bompastor – OpenStack Heat @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9D1B0-DB1F-4503-9CDC-EFCCBD47A83E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Bompastor – OpenStack Heat @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F33C8-080B-4C65-89AD-C0E7AC58CDA7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Bompastor – OpenStack Heat @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7138C-5B50-464E-8EA5-08C093457016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Bompastor – OpenStack Heat @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6856"/>
            <a:ext cx="8226854" cy="94044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Spark and </a:t>
            </a:r>
            <a:r>
              <a:rPr lang="en-US" sz="4800" dirty="0" err="1" smtClean="0"/>
              <a:t>Jupyter</a:t>
            </a:r>
            <a:endParaRPr lang="en-US" sz="4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42925" y="3273315"/>
            <a:ext cx="5185954" cy="280234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accent6"/>
                </a:solidFill>
              </a:rPr>
              <a:t>IT - Analytics Working Group - Luca Menichetti</a:t>
            </a:r>
            <a:endParaRPr lang="en-US" sz="1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82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Analytics Working Group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200" smtClean="0">
                <a:solidFill>
                  <a:schemeClr val="accent6"/>
                </a:solidFill>
              </a:rPr>
              <a:t>Cross-group </a:t>
            </a:r>
            <a:r>
              <a:rPr lang="en-US" sz="2200" dirty="0" smtClean="0">
                <a:solidFill>
                  <a:schemeClr val="accent6"/>
                </a:solidFill>
              </a:rPr>
              <a:t>activity (IT) which main goal is to perform analyses using monitoring data coming from different CERN IT services.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Members of the AWG have the commitment to share their data with others using the Hadoop cluster (HDFS) as common repository.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This is implicit if their applications are already running </a:t>
            </a:r>
            <a:r>
              <a:rPr lang="en-US" sz="2200" dirty="0" smtClean="0">
                <a:solidFill>
                  <a:schemeClr val="accent6"/>
                </a:solidFill>
              </a:rPr>
              <a:t>inside Hadoop</a:t>
            </a:r>
            <a:r>
              <a:rPr lang="en-US" sz="2200" dirty="0" smtClean="0">
                <a:solidFill>
                  <a:schemeClr val="accent6"/>
                </a:solidFill>
              </a:rPr>
              <a:t>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An analysis task can therefore be performed inside the cluster using any Hadoop compliant technology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such as MapReduce, Spark, Pig, </a:t>
            </a:r>
            <a:r>
              <a:rPr lang="en-US" sz="2200" dirty="0" err="1" smtClean="0">
                <a:solidFill>
                  <a:schemeClr val="accent6"/>
                </a:solidFill>
              </a:rPr>
              <a:t>HBase</a:t>
            </a:r>
            <a:r>
              <a:rPr lang="en-US" sz="2200" dirty="0" smtClean="0">
                <a:solidFill>
                  <a:schemeClr val="accent6"/>
                </a:solidFill>
              </a:rPr>
              <a:t>, Hive or Impala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94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Analysis with Spark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Why? Spark is the most popular Big Data project also because, including it in the analysis process, it is possible to gather together many steps required by the analysis workflow.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To submit a job is not straightforward:</a:t>
            </a:r>
          </a:p>
          <a:p>
            <a:pPr marL="448056" lvl="1" indent="0">
              <a:buClrTx/>
              <a:buNone/>
            </a:pPr>
            <a:r>
              <a:rPr lang="en-US" sz="1800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spark-submit –executors-</a:t>
            </a:r>
            <a:r>
              <a:rPr lang="en-US" sz="1800" dirty="0" err="1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US" sz="1800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10 –mem-executor 4G </a:t>
            </a:r>
            <a:br>
              <a:rPr lang="en-US" sz="1800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–executor-cores 4 –class </a:t>
            </a:r>
            <a:r>
              <a:rPr lang="en-US" sz="1800" dirty="0" err="1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MyMainClass</a:t>
            </a:r>
            <a:r>
              <a:rPr lang="en-US" sz="1800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myCode.jar </a:t>
            </a:r>
            <a:r>
              <a:rPr lang="en-US" sz="1800" dirty="0" err="1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endParaRPr lang="en-US" sz="1800" dirty="0" smtClean="0">
              <a:solidFill>
                <a:schemeClr val="accent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Every change to the code requires to compile and to submit the jar again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Impossible to execute only the modified parts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Developing in Spark within a web notebook will improve the overall analysis process and the learning curve.</a:t>
            </a:r>
            <a:endParaRPr lang="en-US" sz="2200" dirty="0">
              <a:solidFill>
                <a:schemeClr val="accent6"/>
              </a:solidFill>
            </a:endParaRPr>
          </a:p>
          <a:p>
            <a:pPr marL="36576" indent="0">
              <a:buClrTx/>
              <a:buNone/>
            </a:pPr>
            <a:endParaRPr lang="en-US" sz="2400" dirty="0" smtClean="0">
              <a:solidFill>
                <a:schemeClr val="accent6"/>
              </a:solidFill>
            </a:endParaRPr>
          </a:p>
          <a:p>
            <a:pPr marL="36576" indent="0">
              <a:buClrTx/>
              <a:buNone/>
            </a:pPr>
            <a:endParaRPr lang="en-US" sz="2400" dirty="0" smtClean="0">
              <a:solidFill>
                <a:schemeClr val="accent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38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Spark notebooks – current status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36576" indent="0">
              <a:buClrTx/>
              <a:buNone/>
            </a:pPr>
            <a:endParaRPr lang="en-US" sz="2400" dirty="0" smtClean="0">
              <a:solidFill>
                <a:schemeClr val="accent6"/>
              </a:solidFill>
            </a:endParaRPr>
          </a:p>
          <a:p>
            <a:pPr marL="36576" indent="0">
              <a:buClrTx/>
              <a:buNone/>
            </a:pPr>
            <a:endParaRPr lang="en-US" sz="2400" dirty="0" smtClean="0">
              <a:solidFill>
                <a:schemeClr val="accent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478006"/>
            <a:ext cx="8226854" cy="4667421"/>
          </a:xfrm>
          <a:prstGeom prst="rect">
            <a:avLst/>
          </a:prstGeom>
          <a:noFill/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Requirement: to fully exploit Hadoop and Spark, the notebook kernel has to run in a machine that is a client of the Hadoop cluster.</a:t>
            </a:r>
            <a:endParaRPr lang="en-US" sz="2200" dirty="0">
              <a:solidFill>
                <a:schemeClr val="accent6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Read/Write HDFS directly (avoid data migration)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Spark application can scale up/down within the cluster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Current solution: </a:t>
            </a:r>
            <a:r>
              <a:rPr lang="en-US" sz="2200" dirty="0" err="1" smtClean="0">
                <a:solidFill>
                  <a:schemeClr val="accent6"/>
                </a:solidFill>
              </a:rPr>
              <a:t>IPython</a:t>
            </a:r>
            <a:r>
              <a:rPr lang="en-US" sz="2200" dirty="0" smtClean="0">
                <a:solidFill>
                  <a:schemeClr val="accent6"/>
                </a:solidFill>
              </a:rPr>
              <a:t>, </a:t>
            </a:r>
            <a:r>
              <a:rPr lang="en-US" sz="2200" dirty="0" err="1" smtClean="0">
                <a:solidFill>
                  <a:schemeClr val="accent6"/>
                </a:solidFill>
              </a:rPr>
              <a:t>Jypiter</a:t>
            </a:r>
            <a:r>
              <a:rPr lang="en-US" sz="2200" dirty="0" smtClean="0">
                <a:solidFill>
                  <a:schemeClr val="accent6"/>
                </a:solidFill>
              </a:rPr>
              <a:t> and Apache Zeppelin (installed manually) running in </a:t>
            </a:r>
            <a:r>
              <a:rPr lang="en-US" sz="2200" dirty="0" err="1" smtClean="0">
                <a:solidFill>
                  <a:schemeClr val="accent6"/>
                </a:solidFill>
              </a:rPr>
              <a:t>Openstack</a:t>
            </a:r>
            <a:r>
              <a:rPr lang="en-US" sz="2200" dirty="0" smtClean="0">
                <a:solidFill>
                  <a:schemeClr val="accent6"/>
                </a:solidFill>
              </a:rPr>
              <a:t> nodes with </a:t>
            </a:r>
            <a:r>
              <a:rPr lang="en-US" sz="2200" dirty="0" err="1" smtClean="0">
                <a:solidFill>
                  <a:schemeClr val="accent6"/>
                </a:solidFill>
              </a:rPr>
              <a:t>puppetized</a:t>
            </a:r>
            <a:r>
              <a:rPr lang="en-US" sz="2200" dirty="0" smtClean="0">
                <a:solidFill>
                  <a:schemeClr val="accent6"/>
                </a:solidFill>
              </a:rPr>
              <a:t> Hadoop client installation.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Jupiter runs </a:t>
            </a:r>
            <a:r>
              <a:rPr lang="en-US" sz="2200" dirty="0" err="1" smtClean="0">
                <a:solidFill>
                  <a:schemeClr val="accent6"/>
                </a:solidFill>
              </a:rPr>
              <a:t>PySpark</a:t>
            </a:r>
            <a:r>
              <a:rPr lang="en-US" sz="2200" dirty="0" smtClean="0">
                <a:solidFill>
                  <a:schemeClr val="accent6"/>
                </a:solidFill>
              </a:rPr>
              <a:t> (Python API for Spark) as a kernel.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Zeppelin (multi-interpreter, interactive, web notebook solution) provides built-in Spark integration.</a:t>
            </a:r>
            <a:endParaRPr lang="en-US" sz="2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62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Limitations and issues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36576" indent="0">
              <a:buClrTx/>
              <a:buNone/>
            </a:pPr>
            <a:endParaRPr lang="en-US" sz="2400" dirty="0" smtClean="0">
              <a:solidFill>
                <a:schemeClr val="accent6"/>
              </a:solidFill>
            </a:endParaRPr>
          </a:p>
          <a:p>
            <a:pPr marL="36576" indent="0">
              <a:buClrTx/>
              <a:buNone/>
            </a:pPr>
            <a:endParaRPr lang="en-US" sz="2400" dirty="0" smtClean="0">
              <a:solidFill>
                <a:schemeClr val="accent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478006"/>
            <a:ext cx="8226854" cy="4667421"/>
          </a:xfrm>
          <a:prstGeom prst="rect">
            <a:avLst/>
          </a:prstGeom>
          <a:noFill/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Each user has to create it’s own virtual machine and install the notebook platform she/he would like to use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No possibility to properly share notebooks (currently </a:t>
            </a:r>
            <a:r>
              <a:rPr lang="en-US" sz="2200" dirty="0" err="1" smtClean="0">
                <a:solidFill>
                  <a:schemeClr val="accent6"/>
                </a:solidFill>
              </a:rPr>
              <a:t>gitlab</a:t>
            </a:r>
            <a:r>
              <a:rPr lang="en-US" sz="2200" dirty="0" smtClean="0">
                <a:solidFill>
                  <a:schemeClr val="accent6"/>
                </a:solidFill>
              </a:rPr>
              <a:t>)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Running in “yarn mode” (distributed job in the cluster)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Not fully supported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Still not clear how to manage the distributed application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Each Hadoop client needs a Kerberos token used by Jupiter/Zeppelin instance to access HDFS and run jobs (users cannot share the instance).</a:t>
            </a:r>
          </a:p>
        </p:txBody>
      </p:sp>
    </p:spTree>
    <p:extLst>
      <p:ext uri="{BB962C8B-B14F-4D97-AF65-F5344CB8AC3E}">
        <p14:creationId xmlns:p14="http://schemas.microsoft.com/office/powerpoint/2010/main" val="115268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Interests and ideas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36576" indent="0">
              <a:buClrTx/>
              <a:buNone/>
            </a:pPr>
            <a:endParaRPr lang="en-US" sz="2400" dirty="0" smtClean="0">
              <a:solidFill>
                <a:schemeClr val="accent6"/>
              </a:solidFill>
            </a:endParaRPr>
          </a:p>
          <a:p>
            <a:pPr marL="36576" indent="0">
              <a:buClrTx/>
              <a:buNone/>
            </a:pPr>
            <a:endParaRPr lang="en-US" sz="2400" dirty="0" smtClean="0">
              <a:solidFill>
                <a:schemeClr val="accent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478006"/>
            <a:ext cx="8226854" cy="4667421"/>
          </a:xfrm>
          <a:prstGeom prst="rect">
            <a:avLst/>
          </a:prstGeom>
          <a:noFill/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We are supporting users to run Spark with notebooks, however we will not provide this as a service. Work in progress to create a puppet module to install </a:t>
            </a:r>
            <a:r>
              <a:rPr lang="en-US" sz="2200" dirty="0" err="1" smtClean="0">
                <a:solidFill>
                  <a:schemeClr val="accent6"/>
                </a:solidFill>
              </a:rPr>
              <a:t>Jupyter</a:t>
            </a:r>
            <a:r>
              <a:rPr lang="en-US" sz="2200" dirty="0" smtClean="0">
                <a:solidFill>
                  <a:schemeClr val="accent6"/>
                </a:solidFill>
              </a:rPr>
              <a:t>/Zeppelin. We hope in a future this can be integrated in a proper service to provide ready-to-use Spark notebooks.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To solve the sharing/portability problem (to avoid  dependencies issue, both missing library or version).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Features:</a:t>
            </a:r>
            <a:endParaRPr lang="en-US" sz="1800" dirty="0" smtClean="0">
              <a:solidFill>
                <a:schemeClr val="accent6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accent6"/>
                </a:solidFill>
              </a:rPr>
              <a:t>Additional interpreters for Spark components (</a:t>
            </a:r>
            <a:r>
              <a:rPr lang="en-US" sz="1800" dirty="0" err="1" smtClean="0">
                <a:solidFill>
                  <a:schemeClr val="accent6"/>
                </a:solidFill>
              </a:rPr>
              <a:t>SparkSQL</a:t>
            </a:r>
            <a:r>
              <a:rPr lang="en-US" sz="1800" dirty="0" smtClean="0">
                <a:solidFill>
                  <a:schemeClr val="accent6"/>
                </a:solidFill>
              </a:rPr>
              <a:t>)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accent6"/>
                </a:solidFill>
              </a:rPr>
              <a:t>Notebook versioning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accent6"/>
                </a:solidFill>
              </a:rPr>
              <a:t>Schedulers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accent6"/>
                </a:solidFill>
              </a:rPr>
              <a:t>Notebook web visualization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70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636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t@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166438B76BF4E920A30E7988F48AE" ma:contentTypeVersion="0" ma:contentTypeDescription="Create a new document." ma:contentTypeScope="" ma:versionID="8918de69104b517f202a6f52c15b2d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457a66f0366d96f1d108805cf531eb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184DD3B-123C-47AF-9404-8D3B232BF6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169BA7F-EE7A-4619-ADFE-B6A46C72DD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F13DC2-22EF-4DAA-8CBD-4C7F6E1E5931}">
  <ds:schemaRefs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Heat@CERN.potx</Template>
  <TotalTime>11042</TotalTime>
  <Words>432</Words>
  <Application>Microsoft Office PowerPoint</Application>
  <PresentationFormat>On-screen Show (4:3)</PresentationFormat>
  <Paragraphs>50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Courier New</vt:lpstr>
      <vt:lpstr>Heat@CERN</vt:lpstr>
      <vt:lpstr>Spark and Jupyter</vt:lpstr>
      <vt:lpstr>Analytics Working Group</vt:lpstr>
      <vt:lpstr>Analysis with Spark</vt:lpstr>
      <vt:lpstr>Spark notebooks – current status</vt:lpstr>
      <vt:lpstr>Limitations and issues</vt:lpstr>
      <vt:lpstr>Interests and ideas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Luca Menichetti</cp:lastModifiedBy>
  <cp:revision>259</cp:revision>
  <dcterms:created xsi:type="dcterms:W3CDTF">2012-11-30T11:04:26Z</dcterms:created>
  <dcterms:modified xsi:type="dcterms:W3CDTF">2015-12-09T12:04:14Z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0x01010045E166438B76BF4E920A30E7988F48AE</vt:lpwstr>
  </property>
  <property fmtid="{D5CDD505-2E9C-101B-9397-08002B2CF9AE}" pid="3" name="IsMyDocuments">
    <vt:bool>true</vt:bool>
  </property>
</Properties>
</file>