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72"/>
  </p:notesMasterIdLst>
  <p:handoutMasterIdLst>
    <p:handoutMasterId r:id="rId73"/>
  </p:handoutMasterIdLst>
  <p:sldIdLst>
    <p:sldId id="868" r:id="rId2"/>
    <p:sldId id="869" r:id="rId3"/>
    <p:sldId id="879" r:id="rId4"/>
    <p:sldId id="916" r:id="rId5"/>
    <p:sldId id="920" r:id="rId6"/>
    <p:sldId id="870" r:id="rId7"/>
    <p:sldId id="881" r:id="rId8"/>
    <p:sldId id="872" r:id="rId9"/>
    <p:sldId id="873" r:id="rId10"/>
    <p:sldId id="874" r:id="rId11"/>
    <p:sldId id="875" r:id="rId12"/>
    <p:sldId id="876" r:id="rId13"/>
    <p:sldId id="877" r:id="rId14"/>
    <p:sldId id="878" r:id="rId15"/>
    <p:sldId id="871" r:id="rId16"/>
    <p:sldId id="880" r:id="rId17"/>
    <p:sldId id="787" r:id="rId18"/>
    <p:sldId id="786" r:id="rId19"/>
    <p:sldId id="915" r:id="rId20"/>
    <p:sldId id="778" r:id="rId21"/>
    <p:sldId id="779" r:id="rId22"/>
    <p:sldId id="781" r:id="rId23"/>
    <p:sldId id="782" r:id="rId24"/>
    <p:sldId id="860" r:id="rId25"/>
    <p:sldId id="863" r:id="rId26"/>
    <p:sldId id="798" r:id="rId27"/>
    <p:sldId id="800" r:id="rId28"/>
    <p:sldId id="917" r:id="rId29"/>
    <p:sldId id="862" r:id="rId30"/>
    <p:sldId id="882" r:id="rId31"/>
    <p:sldId id="861" r:id="rId32"/>
    <p:sldId id="866" r:id="rId33"/>
    <p:sldId id="867" r:id="rId34"/>
    <p:sldId id="790" r:id="rId35"/>
    <p:sldId id="792" r:id="rId36"/>
    <p:sldId id="883" r:id="rId37"/>
    <p:sldId id="806" r:id="rId38"/>
    <p:sldId id="894" r:id="rId39"/>
    <p:sldId id="817" r:id="rId40"/>
    <p:sldId id="807" r:id="rId41"/>
    <p:sldId id="808" r:id="rId42"/>
    <p:sldId id="895" r:id="rId43"/>
    <p:sldId id="921" r:id="rId44"/>
    <p:sldId id="898" r:id="rId45"/>
    <p:sldId id="816" r:id="rId46"/>
    <p:sldId id="892" r:id="rId47"/>
    <p:sldId id="804" r:id="rId48"/>
    <p:sldId id="890" r:id="rId49"/>
    <p:sldId id="809" r:id="rId50"/>
    <p:sldId id="889" r:id="rId51"/>
    <p:sldId id="813" r:id="rId52"/>
    <p:sldId id="912" r:id="rId53"/>
    <p:sldId id="814" r:id="rId54"/>
    <p:sldId id="815" r:id="rId55"/>
    <p:sldId id="850" r:id="rId56"/>
    <p:sldId id="884" r:id="rId57"/>
    <p:sldId id="835" r:id="rId58"/>
    <p:sldId id="901" r:id="rId59"/>
    <p:sldId id="903" r:id="rId60"/>
    <p:sldId id="838" r:id="rId61"/>
    <p:sldId id="922" r:id="rId62"/>
    <p:sldId id="841" r:id="rId63"/>
    <p:sldId id="839" r:id="rId64"/>
    <p:sldId id="902" r:id="rId65"/>
    <p:sldId id="904" r:id="rId66"/>
    <p:sldId id="905" r:id="rId67"/>
    <p:sldId id="906" r:id="rId68"/>
    <p:sldId id="845" r:id="rId69"/>
    <p:sldId id="907" r:id="rId70"/>
    <p:sldId id="908" r:id="rId71"/>
  </p:sldIdLst>
  <p:sldSz cx="9144000" cy="6858000" type="screen4x3"/>
  <p:notesSz cx="6797675" cy="9928225"/>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3CC"/>
    <a:srgbClr val="DDDDDD"/>
    <a:srgbClr val="777777"/>
    <a:srgbClr val="969696"/>
    <a:srgbClr val="BFEBED"/>
    <a:srgbClr val="C0C0C0"/>
    <a:srgbClr val="3399FF"/>
    <a:srgbClr val="E5F8FF"/>
    <a:srgbClr val="FFF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05" autoAdjust="0"/>
    <p:restoredTop sz="87462" autoAdjust="0"/>
  </p:normalViewPr>
  <p:slideViewPr>
    <p:cSldViewPr>
      <p:cViewPr varScale="1">
        <p:scale>
          <a:sx n="116" d="100"/>
          <a:sy n="116" d="100"/>
        </p:scale>
        <p:origin x="108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8172"/>
    </p:cViewPr>
  </p:sorterViewPr>
  <p:notesViewPr>
    <p:cSldViewPr>
      <p:cViewPr varScale="1">
        <p:scale>
          <a:sx n="93" d="100"/>
          <a:sy n="93" d="100"/>
        </p:scale>
        <p:origin x="372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125" cy="495692"/>
          </a:xfrm>
          <a:prstGeom prst="rect">
            <a:avLst/>
          </a:prstGeom>
          <a:noFill/>
          <a:ln w="9525">
            <a:noFill/>
            <a:miter lim="800000"/>
            <a:headEnd/>
            <a:tailEnd/>
          </a:ln>
          <a:effectLst/>
        </p:spPr>
        <p:txBody>
          <a:bodyPr vert="horz" wrap="square" lIns="91975" tIns="45988" rIns="91975" bIns="45988" numCol="1" anchor="t" anchorCtr="0" compatLnSpc="1">
            <a:prstTxWarp prst="textNoShape">
              <a:avLst/>
            </a:prstTxWarp>
          </a:bodyPr>
          <a:lstStyle>
            <a:lvl1pPr algn="l" defTabSz="918788" eaLnBrk="0" hangingPunct="0">
              <a:defRPr sz="1200" b="0"/>
            </a:lvl1pPr>
          </a:lstStyle>
          <a:p>
            <a:pPr>
              <a:defRPr/>
            </a:pPr>
            <a:endParaRPr lang="en-US"/>
          </a:p>
        </p:txBody>
      </p:sp>
      <p:sp>
        <p:nvSpPr>
          <p:cNvPr id="5123" name="Rectangle 3"/>
          <p:cNvSpPr>
            <a:spLocks noGrp="1" noChangeArrowheads="1"/>
          </p:cNvSpPr>
          <p:nvPr>
            <p:ph type="dt" sz="quarter" idx="1"/>
          </p:nvPr>
        </p:nvSpPr>
        <p:spPr bwMode="auto">
          <a:xfrm>
            <a:off x="3852551" y="0"/>
            <a:ext cx="2945124" cy="495692"/>
          </a:xfrm>
          <a:prstGeom prst="rect">
            <a:avLst/>
          </a:prstGeom>
          <a:noFill/>
          <a:ln w="9525">
            <a:noFill/>
            <a:miter lim="800000"/>
            <a:headEnd/>
            <a:tailEnd/>
          </a:ln>
          <a:effectLst/>
        </p:spPr>
        <p:txBody>
          <a:bodyPr vert="horz" wrap="square" lIns="91975" tIns="45988" rIns="91975" bIns="45988" numCol="1" anchor="t" anchorCtr="0" compatLnSpc="1">
            <a:prstTxWarp prst="textNoShape">
              <a:avLst/>
            </a:prstTxWarp>
          </a:bodyPr>
          <a:lstStyle>
            <a:lvl1pPr algn="r" defTabSz="918788" eaLnBrk="0" hangingPunct="0">
              <a:defRPr sz="1200" b="0"/>
            </a:lvl1pPr>
          </a:lstStyle>
          <a:p>
            <a:pPr>
              <a:defRPr/>
            </a:pPr>
            <a:r>
              <a:rPr lang="en-US"/>
              <a:t>20/03/2000</a:t>
            </a:r>
          </a:p>
        </p:txBody>
      </p:sp>
      <p:sp>
        <p:nvSpPr>
          <p:cNvPr id="5124" name="Rectangle 4"/>
          <p:cNvSpPr>
            <a:spLocks noGrp="1" noChangeArrowheads="1"/>
          </p:cNvSpPr>
          <p:nvPr>
            <p:ph type="ftr" sz="quarter" idx="2"/>
          </p:nvPr>
        </p:nvSpPr>
        <p:spPr bwMode="auto">
          <a:xfrm>
            <a:off x="0" y="9432534"/>
            <a:ext cx="2945125" cy="495692"/>
          </a:xfrm>
          <a:prstGeom prst="rect">
            <a:avLst/>
          </a:prstGeom>
          <a:noFill/>
          <a:ln w="9525">
            <a:noFill/>
            <a:miter lim="800000"/>
            <a:headEnd/>
            <a:tailEnd/>
          </a:ln>
          <a:effectLst/>
        </p:spPr>
        <p:txBody>
          <a:bodyPr vert="horz" wrap="square" lIns="91975" tIns="45988" rIns="91975" bIns="45988" numCol="1" anchor="b" anchorCtr="0" compatLnSpc="1">
            <a:prstTxWarp prst="textNoShape">
              <a:avLst/>
            </a:prstTxWarp>
          </a:bodyPr>
          <a:lstStyle>
            <a:lvl1pPr algn="l" defTabSz="918788" eaLnBrk="0" hangingPunct="0">
              <a:defRPr sz="1200" b="0"/>
            </a:lvl1pPr>
          </a:lstStyle>
          <a:p>
            <a:pPr>
              <a:defRPr/>
            </a:pPr>
            <a:endParaRPr lang="en-US"/>
          </a:p>
        </p:txBody>
      </p:sp>
      <p:sp>
        <p:nvSpPr>
          <p:cNvPr id="5125" name="Rectangle 5"/>
          <p:cNvSpPr>
            <a:spLocks noGrp="1" noChangeArrowheads="1"/>
          </p:cNvSpPr>
          <p:nvPr>
            <p:ph type="sldNum" sz="quarter" idx="3"/>
          </p:nvPr>
        </p:nvSpPr>
        <p:spPr bwMode="auto">
          <a:xfrm>
            <a:off x="3852551" y="9432534"/>
            <a:ext cx="2945124" cy="495692"/>
          </a:xfrm>
          <a:prstGeom prst="rect">
            <a:avLst/>
          </a:prstGeom>
          <a:noFill/>
          <a:ln w="9525">
            <a:noFill/>
            <a:miter lim="800000"/>
            <a:headEnd/>
            <a:tailEnd/>
          </a:ln>
          <a:effectLst/>
        </p:spPr>
        <p:txBody>
          <a:bodyPr vert="horz" wrap="square" lIns="91975" tIns="45988" rIns="91975" bIns="45988" numCol="1" anchor="b" anchorCtr="0" compatLnSpc="1">
            <a:prstTxWarp prst="textNoShape">
              <a:avLst/>
            </a:prstTxWarp>
          </a:bodyPr>
          <a:lstStyle>
            <a:lvl1pPr algn="r" defTabSz="918788" eaLnBrk="0" hangingPunct="0">
              <a:defRPr sz="12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125" cy="495692"/>
          </a:xfrm>
          <a:prstGeom prst="rect">
            <a:avLst/>
          </a:prstGeom>
          <a:noFill/>
          <a:ln w="9525">
            <a:noFill/>
            <a:miter lim="800000"/>
            <a:headEnd/>
            <a:tailEnd/>
          </a:ln>
          <a:effectLst/>
        </p:spPr>
        <p:txBody>
          <a:bodyPr vert="horz" wrap="square" lIns="91975" tIns="45988" rIns="91975" bIns="45988" numCol="1" anchor="t" anchorCtr="0" compatLnSpc="1">
            <a:prstTxWarp prst="textNoShape">
              <a:avLst/>
            </a:prstTxWarp>
          </a:bodyPr>
          <a:lstStyle>
            <a:lvl1pPr algn="l" defTabSz="918788" eaLnBrk="0" hangingPunct="0">
              <a:defRPr sz="1200" b="0"/>
            </a:lvl1pPr>
          </a:lstStyle>
          <a:p>
            <a:pPr>
              <a:defRPr/>
            </a:pPr>
            <a:endParaRPr lang="en-US"/>
          </a:p>
        </p:txBody>
      </p:sp>
      <p:sp>
        <p:nvSpPr>
          <p:cNvPr id="3075" name="Rectangle 3"/>
          <p:cNvSpPr>
            <a:spLocks noGrp="1" noChangeArrowheads="1"/>
          </p:cNvSpPr>
          <p:nvPr>
            <p:ph type="dt" idx="1"/>
          </p:nvPr>
        </p:nvSpPr>
        <p:spPr bwMode="auto">
          <a:xfrm>
            <a:off x="3852551" y="0"/>
            <a:ext cx="2945124" cy="495692"/>
          </a:xfrm>
          <a:prstGeom prst="rect">
            <a:avLst/>
          </a:prstGeom>
          <a:noFill/>
          <a:ln w="9525">
            <a:noFill/>
            <a:miter lim="800000"/>
            <a:headEnd/>
            <a:tailEnd/>
          </a:ln>
          <a:effectLst/>
        </p:spPr>
        <p:txBody>
          <a:bodyPr vert="horz" wrap="square" lIns="91975" tIns="45988" rIns="91975" bIns="45988" numCol="1" anchor="t" anchorCtr="0" compatLnSpc="1">
            <a:prstTxWarp prst="textNoShape">
              <a:avLst/>
            </a:prstTxWarp>
          </a:bodyPr>
          <a:lstStyle>
            <a:lvl1pPr algn="r" defTabSz="918788" eaLnBrk="0" hangingPunct="0">
              <a:defRPr sz="12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917575" y="742950"/>
            <a:ext cx="4962525" cy="37226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5824" y="4715467"/>
            <a:ext cx="4986030" cy="4469220"/>
          </a:xfrm>
          <a:prstGeom prst="rect">
            <a:avLst/>
          </a:prstGeom>
          <a:noFill/>
          <a:ln w="9525">
            <a:noFill/>
            <a:miter lim="800000"/>
            <a:headEnd/>
            <a:tailEnd/>
          </a:ln>
          <a:effectLst/>
        </p:spPr>
        <p:txBody>
          <a:bodyPr vert="horz" wrap="square" lIns="91975" tIns="45988" rIns="91975" bIns="4598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432534"/>
            <a:ext cx="2945125" cy="495692"/>
          </a:xfrm>
          <a:prstGeom prst="rect">
            <a:avLst/>
          </a:prstGeom>
          <a:noFill/>
          <a:ln w="9525">
            <a:noFill/>
            <a:miter lim="800000"/>
            <a:headEnd/>
            <a:tailEnd/>
          </a:ln>
          <a:effectLst/>
        </p:spPr>
        <p:txBody>
          <a:bodyPr vert="horz" wrap="square" lIns="91975" tIns="45988" rIns="91975" bIns="45988" numCol="1" anchor="b" anchorCtr="0" compatLnSpc="1">
            <a:prstTxWarp prst="textNoShape">
              <a:avLst/>
            </a:prstTxWarp>
          </a:bodyPr>
          <a:lstStyle>
            <a:lvl1pPr algn="l" defTabSz="918788" eaLnBrk="0" hangingPunct="0">
              <a:defRPr sz="1200" b="0"/>
            </a:lvl1pPr>
          </a:lstStyle>
          <a:p>
            <a:pPr>
              <a:defRPr/>
            </a:pPr>
            <a:endParaRPr lang="en-US"/>
          </a:p>
        </p:txBody>
      </p:sp>
      <p:sp>
        <p:nvSpPr>
          <p:cNvPr id="3079" name="Rectangle 7"/>
          <p:cNvSpPr>
            <a:spLocks noGrp="1" noChangeArrowheads="1"/>
          </p:cNvSpPr>
          <p:nvPr>
            <p:ph type="sldNum" sz="quarter" idx="5"/>
          </p:nvPr>
        </p:nvSpPr>
        <p:spPr bwMode="auto">
          <a:xfrm>
            <a:off x="3852551" y="9432534"/>
            <a:ext cx="2945124" cy="495692"/>
          </a:xfrm>
          <a:prstGeom prst="rect">
            <a:avLst/>
          </a:prstGeom>
          <a:noFill/>
          <a:ln w="9525">
            <a:noFill/>
            <a:miter lim="800000"/>
            <a:headEnd/>
            <a:tailEnd/>
          </a:ln>
          <a:effectLst/>
        </p:spPr>
        <p:txBody>
          <a:bodyPr vert="horz" wrap="square" lIns="91975" tIns="45988" rIns="91975" bIns="45988" numCol="1" anchor="b" anchorCtr="0" compatLnSpc="1">
            <a:prstTxWarp prst="textNoShape">
              <a:avLst/>
            </a:prstTxWarp>
          </a:bodyPr>
          <a:lstStyle>
            <a:lvl1pPr algn="r" defTabSz="918788" eaLnBrk="0" hangingPunct="0">
              <a:defRPr sz="12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504266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dipoles</a:t>
            </a:r>
            <a:r>
              <a:rPr lang="en-US" baseline="0" dirty="0" smtClean="0">
                <a:latin typeface="Calibri Light" panose="020F0302020204030204" pitchFamily="34" charset="0"/>
              </a:rPr>
              <a:t> are resistive magnets, with coils in Cu. Demineralized water flows in the conductor to remove the Joule heating.</a:t>
            </a:r>
          </a:p>
          <a:p>
            <a:r>
              <a:rPr lang="en-US" baseline="0" dirty="0" smtClean="0">
                <a:latin typeface="Calibri Light" panose="020F0302020204030204" pitchFamily="34" charset="0"/>
              </a:rPr>
              <a:t>At the peak current of 5.8 kA, they provide a dipole field of 2.0 T in a rectangular aperture.</a:t>
            </a:r>
          </a:p>
          <a:p>
            <a:r>
              <a:rPr lang="en-US" baseline="0" dirty="0" smtClean="0">
                <a:latin typeface="Calibri Light" panose="020F0302020204030204" pitchFamily="34" charset="0"/>
              </a:rPr>
              <a:t>Two types of magnets with a larger (52 mm) and smaller (36 mm) vertical aperture are used.</a:t>
            </a:r>
          </a:p>
          <a:p>
            <a:r>
              <a:rPr lang="en-US" baseline="0" dirty="0" smtClean="0">
                <a:latin typeface="Calibri Light" panose="020F0302020204030204" pitchFamily="34" charset="0"/>
              </a:rPr>
              <a:t>Each dipole bends the beam by 360 / 744 = 0.48</a:t>
            </a:r>
            <a:r>
              <a:rPr lang="en-US" dirty="0" smtClean="0">
                <a:latin typeface="Calibri Light" panose="020F0302020204030204" pitchFamily="34" charset="0"/>
              </a:rPr>
              <a:t> deg</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They now work in a cycled mode and they can be ramped in a few seconds.</a:t>
            </a:r>
          </a:p>
          <a:p>
            <a:r>
              <a:rPr lang="en-US" baseline="0" dirty="0" smtClean="0">
                <a:latin typeface="Calibri Light" panose="020F0302020204030204" pitchFamily="34" charset="0"/>
              </a:rPr>
              <a:t>In the 70s, also a superconducting option was studied</a:t>
            </a:r>
            <a:r>
              <a:rPr lang="en-US" dirty="0" smtClean="0">
                <a:latin typeface="Calibri Light" panose="020F0302020204030204" pitchFamily="34" charset="0"/>
              </a:rPr>
              <a:t> for the SPS, then abandoned.</a:t>
            </a:r>
          </a:p>
          <a:p>
            <a:r>
              <a:rPr lang="en-US" dirty="0" smtClean="0">
                <a:latin typeface="Calibri Light" panose="020F0302020204030204" pitchFamily="34" charset="0"/>
              </a:rPr>
              <a:t>The main SPS converters are designed for a peak (active) power of 144 MW, which is drawn directly from the 400 kV line. The average (rms) power depends on the duty cycle, though it is usually a factor of 2 less.</a:t>
            </a:r>
          </a:p>
          <a:p>
            <a:endParaRPr lang="en-US" baseline="0" dirty="0">
              <a:latin typeface="Calibri Light" panose="020F0302020204030204" pitchFamily="34" charset="0"/>
            </a:endParaRPr>
          </a:p>
          <a:p>
            <a:r>
              <a:rPr lang="en-US" dirty="0" smtClean="0">
                <a:latin typeface="Calibri Light" panose="020F0302020204030204" pitchFamily="34" charset="0"/>
              </a:rPr>
              <a:t>The photo was taken in 1974.</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452976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quadrupoles (MQ) </a:t>
            </a:r>
            <a:r>
              <a:rPr lang="en-US" baseline="0" dirty="0" smtClean="0">
                <a:latin typeface="Calibri Light" panose="020F0302020204030204" pitchFamily="34" charset="0"/>
              </a:rPr>
              <a:t>are superconducting magnets.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 1.9 K, like the</a:t>
            </a:r>
            <a:r>
              <a:rPr lang="en-US" dirty="0" smtClean="0">
                <a:latin typeface="Calibri Light" panose="020F0302020204030204" pitchFamily="34" charset="0"/>
              </a:rPr>
              <a:t> LHC dipoles</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At the nominal current of 11.8 kA, they provide a gradient of 223 T/m. Considering their aperture of 56 mm diameter,</a:t>
            </a:r>
            <a:r>
              <a:rPr lang="en-US" dirty="0" smtClean="0">
                <a:latin typeface="Calibri Light" panose="020F0302020204030204" pitchFamily="34" charset="0"/>
              </a:rPr>
              <a:t> this corresponds to a pole tip field of 6.2 T ( = 223 × 0.028)</a:t>
            </a:r>
            <a:r>
              <a:rPr lang="en-US" baseline="0" dirty="0" smtClean="0">
                <a:latin typeface="Calibri Light" panose="020F0302020204030204" pitchFamily="34" charset="0"/>
              </a:rPr>
              <a:t>. The peak field in the conductor is 6.8 T.</a:t>
            </a:r>
          </a:p>
        </p:txBody>
      </p:sp>
    </p:spTree>
    <p:extLst>
      <p:ext uri="{BB962C8B-B14F-4D97-AF65-F5344CB8AC3E}">
        <p14:creationId xmlns:p14="http://schemas.microsoft.com/office/powerpoint/2010/main" val="1651233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quadrupoles</a:t>
            </a:r>
            <a:r>
              <a:rPr lang="en-US" baseline="0" dirty="0" smtClean="0">
                <a:latin typeface="Calibri Light" panose="020F0302020204030204" pitchFamily="34" charset="0"/>
              </a:rPr>
              <a:t> are resistive magnets, with coils in Cu. </a:t>
            </a:r>
          </a:p>
          <a:p>
            <a:endParaRPr lang="en-US" dirty="0">
              <a:latin typeface="Calibri Light" panose="020F0302020204030204" pitchFamily="34" charset="0"/>
            </a:endParaRPr>
          </a:p>
          <a:p>
            <a:r>
              <a:rPr lang="en-US" baseline="0" dirty="0" smtClean="0">
                <a:latin typeface="Calibri Light" panose="020F0302020204030204" pitchFamily="34" charset="0"/>
              </a:rPr>
              <a:t>Demineralized water flows in the conductor to remove the Joule heating, as for the SPS dipoles.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At the peak current of </a:t>
            </a:r>
            <a:r>
              <a:rPr lang="en-US" dirty="0" smtClean="0">
                <a:latin typeface="Calibri Light" panose="020F0302020204030204" pitchFamily="34" charset="0"/>
              </a:rPr>
              <a:t>2.</a:t>
            </a:r>
            <a:r>
              <a:rPr lang="en-US" baseline="0" dirty="0" smtClean="0">
                <a:latin typeface="Calibri Light" panose="020F0302020204030204" pitchFamily="34" charset="0"/>
              </a:rPr>
              <a:t>1 kA, they provide a quadrupole gradient field of       22 T/m in a 88 mm diameter circular aperture. This corresponds to a pole tip field of 1.0 T (</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22 × 0.044)</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combined function (dipole + quadrupole) bending magnet that can be found in third generation synchrotron light sources. The technology is the same as for the SPS dipoles, with a different design of the ferromagnetic yoke.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the ELETTRA machine, there are 24 such magnets. At the nominal current of 1420 A, they deliver a dipole field of 1.2 T and a quadrupole gradient of     2.9 T/m in a vertical gap of 70 mm. The bending radius of the machine is       5.5 m.</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common design found in synchrotron light sources, where the (short) sextupoles have additional windings so that they can be used as corrector magnets.</a:t>
            </a:r>
            <a:r>
              <a:rPr lang="en-US" dirty="0" smtClean="0">
                <a:latin typeface="Calibri Light" panose="020F0302020204030204" pitchFamily="34" charset="0"/>
              </a:rPr>
              <a:t> </a:t>
            </a:r>
            <a:r>
              <a:rPr lang="en-US" baseline="0" dirty="0" smtClean="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latin typeface="Calibri Light" panose="020F0302020204030204" pitchFamily="34" charset="0"/>
              </a:rPr>
              <a:t>Electromagnets</a:t>
            </a:r>
            <a:r>
              <a:rPr lang="en-US" baseline="0" dirty="0" smtClean="0">
                <a:latin typeface="Calibri Light" panose="020F0302020204030204" pitchFamily="34" charset="0"/>
              </a:rPr>
              <a:t> are magnets where the field is produced by electrical currents going through some windings. In </a:t>
            </a:r>
            <a:r>
              <a:rPr lang="en-US" u="sng" baseline="0" dirty="0" smtClean="0">
                <a:latin typeface="Calibri Light" panose="020F0302020204030204" pitchFamily="34" charset="0"/>
              </a:rPr>
              <a:t>permanent</a:t>
            </a:r>
            <a:r>
              <a:rPr lang="en-US" baseline="0" dirty="0" smtClean="0">
                <a:latin typeface="Calibri Light" panose="020F0302020204030204" pitchFamily="34" charset="0"/>
              </a:rPr>
              <a:t> magnets the flux is produced by hard magnetic material, such as </a:t>
            </a:r>
            <a:r>
              <a:rPr lang="en-US" baseline="0" dirty="0" err="1" smtClean="0">
                <a:latin typeface="Calibri Light" panose="020F0302020204030204" pitchFamily="34" charset="0"/>
              </a:rPr>
              <a:t>NdFeB</a:t>
            </a:r>
            <a:r>
              <a:rPr lang="en-US" dirty="0" smtClean="0">
                <a:latin typeface="Calibri Light" panose="020F0302020204030204" pitchFamily="34" charset="0"/>
              </a:rPr>
              <a:t>, </a:t>
            </a:r>
            <a:r>
              <a:rPr lang="en-US" baseline="0" dirty="0" smtClean="0">
                <a:latin typeface="Calibri Light" panose="020F0302020204030204" pitchFamily="34" charset="0"/>
              </a:rPr>
              <a:t>SmCo</a:t>
            </a:r>
            <a:r>
              <a:rPr lang="en-US" baseline="-25000" dirty="0" smtClean="0">
                <a:latin typeface="Calibri Light" panose="020F0302020204030204" pitchFamily="34" charset="0"/>
              </a:rPr>
              <a:t>5</a:t>
            </a:r>
            <a:r>
              <a:rPr lang="en-US" baseline="0" dirty="0" smtClean="0">
                <a:latin typeface="Calibri Light" panose="020F0302020204030204" pitchFamily="34" charset="0"/>
              </a:rPr>
              <a:t> or Sm</a:t>
            </a:r>
            <a:r>
              <a:rPr lang="en-US" baseline="-25000" dirty="0" smtClean="0">
                <a:latin typeface="Calibri Light" panose="020F0302020204030204" pitchFamily="34" charset="0"/>
              </a:rPr>
              <a:t>2</a:t>
            </a:r>
            <a:r>
              <a:rPr lang="en-US" baseline="0" dirty="0" smtClean="0">
                <a:latin typeface="Calibri Light" panose="020F0302020204030204" pitchFamily="34" charset="0"/>
              </a:rPr>
              <a:t>Co</a:t>
            </a:r>
            <a:r>
              <a:rPr lang="en-US" baseline="-25000" dirty="0" smtClean="0">
                <a:latin typeface="Calibri Light" panose="020F0302020204030204" pitchFamily="34" charset="0"/>
              </a:rPr>
              <a:t>17</a:t>
            </a:r>
            <a:r>
              <a:rPr lang="en-US" baseline="0" dirty="0" smtClean="0">
                <a:latin typeface="Calibri Light" panose="020F0302020204030204" pitchFamily="34" charset="0"/>
              </a:rPr>
              <a:t>.</a:t>
            </a:r>
          </a:p>
          <a:p>
            <a:r>
              <a:rPr lang="en-US" u="sng" dirty="0" smtClean="0">
                <a:latin typeface="Calibri Light" panose="020F0302020204030204" pitchFamily="34" charset="0"/>
              </a:rPr>
              <a:t>Iron dominated</a:t>
            </a:r>
            <a:r>
              <a:rPr lang="en-US" dirty="0" smtClean="0">
                <a:latin typeface="Calibri Light" panose="020F0302020204030204" pitchFamily="34" charset="0"/>
              </a:rPr>
              <a:t> magnets use a yoke (usually</a:t>
            </a:r>
            <a:r>
              <a:rPr lang="en-US" baseline="0" dirty="0" smtClean="0">
                <a:latin typeface="Calibri Light" panose="020F0302020204030204" pitchFamily="34" charset="0"/>
              </a:rPr>
              <a:t> in an iron based alloy) to guide,</a:t>
            </a:r>
            <a:r>
              <a:rPr lang="en-US" dirty="0" smtClean="0">
                <a:latin typeface="Calibri Light" panose="020F0302020204030204" pitchFamily="34" charset="0"/>
              </a:rPr>
              <a:t> </a:t>
            </a:r>
            <a:r>
              <a:rPr lang="en-US" baseline="0" dirty="0" smtClean="0">
                <a:latin typeface="Calibri Light" panose="020F0302020204030204" pitchFamily="34" charset="0"/>
              </a:rPr>
              <a:t>shape and reinforce the field; the position of the coil (or permanent magnet) is of minor importance for the strength and homogeneity of the field. </a:t>
            </a:r>
            <a:r>
              <a:rPr lang="en-US" u="sng" baseline="0" dirty="0" smtClean="0">
                <a:latin typeface="Calibri Light" panose="020F0302020204030204" pitchFamily="34" charset="0"/>
              </a:rPr>
              <a:t>Coil dominated</a:t>
            </a:r>
            <a:r>
              <a:rPr lang="en-US" baseline="0" dirty="0" smtClean="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smtClean="0">
                <a:latin typeface="Calibri Light" panose="020F0302020204030204" pitchFamily="34" charset="0"/>
              </a:rPr>
              <a:t>Normal conductive</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resistive</a:t>
            </a:r>
            <a:r>
              <a:rPr lang="en-US" baseline="0" dirty="0" smtClean="0">
                <a:latin typeface="Calibri Light" panose="020F0302020204030204" pitchFamily="34" charset="0"/>
              </a:rPr>
              <a:t>) magnets have resistive coils, usually in copper or aluminum, and they are operated around </a:t>
            </a:r>
            <a:r>
              <a:rPr lang="en-US" dirty="0" smtClean="0">
                <a:latin typeface="Calibri Light" panose="020F0302020204030204" pitchFamily="34" charset="0"/>
              </a:rPr>
              <a:t>room temperature</a:t>
            </a:r>
            <a:r>
              <a:rPr lang="en-US" baseline="0" dirty="0" smtClean="0">
                <a:latin typeface="Calibri Light" panose="020F0302020204030204" pitchFamily="34" charset="0"/>
              </a:rPr>
              <a:t>. Joule heating has to be taken into consideration. </a:t>
            </a:r>
            <a:r>
              <a:rPr lang="en-US" u="sng" baseline="0" dirty="0" smtClean="0">
                <a:latin typeface="Calibri Light" panose="020F0302020204030204" pitchFamily="34" charset="0"/>
              </a:rPr>
              <a:t>Superconducting magnets</a:t>
            </a:r>
            <a:r>
              <a:rPr lang="en-US" baseline="0" dirty="0" smtClean="0">
                <a:latin typeface="Calibri Light" panose="020F0302020204030204" pitchFamily="34" charset="0"/>
              </a:rPr>
              <a:t> have superconducting coils, with no Joule heating. The known technical superconductors need to be cooled at cryogenic temperatures to work.</a:t>
            </a:r>
          </a:p>
          <a:p>
            <a:r>
              <a:rPr lang="en-US" baseline="0" dirty="0" smtClean="0">
                <a:latin typeface="Calibri Light" panose="020F0302020204030204" pitchFamily="34" charset="0"/>
              </a:rPr>
              <a:t>The mode of operation can be </a:t>
            </a:r>
            <a:r>
              <a:rPr lang="en-US" u="sng" baseline="0" dirty="0" smtClean="0">
                <a:latin typeface="Calibri Light" panose="020F0302020204030204" pitchFamily="34" charset="0"/>
              </a:rPr>
              <a:t>static</a:t>
            </a:r>
            <a:r>
              <a:rPr lang="en-US" u="none" baseline="0" dirty="0" smtClean="0">
                <a:latin typeface="Calibri Light" panose="020F0302020204030204" pitchFamily="34" charset="0"/>
              </a:rPr>
              <a:t> </a:t>
            </a:r>
            <a:r>
              <a:rPr lang="en-US" baseline="0" dirty="0" smtClean="0">
                <a:latin typeface="Calibri Light" panose="020F0302020204030204" pitchFamily="34" charset="0"/>
              </a:rPr>
              <a:t>(dc, ex. main magnets in a collider or synchrotron light source), </a:t>
            </a:r>
            <a:r>
              <a:rPr lang="en-US" u="sng" baseline="0" dirty="0" smtClean="0">
                <a:latin typeface="Calibri Light" panose="020F0302020204030204" pitchFamily="34" charset="0"/>
              </a:rPr>
              <a:t>cycled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ramped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slow pulsed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(ex. main magnets ramped in a synchrotron for hadronic therapy) or </a:t>
            </a:r>
            <a:r>
              <a:rPr lang="en-US" u="sng" baseline="0" dirty="0" smtClean="0">
                <a:latin typeface="Calibri Light" panose="020F0302020204030204" pitchFamily="34" charset="0"/>
              </a:rPr>
              <a:t>fast pulsed</a:t>
            </a:r>
            <a:r>
              <a:rPr lang="en-US" baseline="0" dirty="0" smtClean="0">
                <a:latin typeface="Calibri Light" panose="020F0302020204030204" pitchFamily="34" charset="0"/>
              </a:rPr>
              <a:t> (ex. kickers).</a:t>
            </a:r>
          </a:p>
          <a:p>
            <a:r>
              <a:rPr lang="en-US" baseline="0" dirty="0" smtClean="0">
                <a:latin typeface="Calibri Light" panose="020F0302020204030204" pitchFamily="34" charset="0"/>
              </a:rPr>
              <a:t>In some cases, there might be some hybrids, e.g. an electromagnet with some permanent magnet.</a:t>
            </a:r>
          </a:p>
          <a:p>
            <a:r>
              <a:rPr lang="en-US" baseline="0" dirty="0" smtClean="0">
                <a:latin typeface="Calibri Light" panose="020F0302020204030204" pitchFamily="34" charset="0"/>
              </a:rPr>
              <a:t>We will not talk about permanent magnets and fast pulsed magnets.</a:t>
            </a:r>
            <a:endParaRPr lang="en-US" dirty="0">
              <a:latin typeface="Calibri Light" panose="020F0302020204030204" pitchFamily="34" charset="0"/>
            </a:endParaRPr>
          </a:p>
        </p:txBody>
      </p:sp>
    </p:spTree>
    <p:extLst>
      <p:ext uri="{BB962C8B-B14F-4D97-AF65-F5344CB8AC3E}">
        <p14:creationId xmlns:p14="http://schemas.microsoft.com/office/powerpoint/2010/main" val="902643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619691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jargon</a:t>
            </a:r>
            <a:r>
              <a:rPr lang="en-US" baseline="0" dirty="0" smtClean="0">
                <a:latin typeface="Calibri Light" panose="020F0302020204030204" pitchFamily="34" charset="0"/>
              </a:rPr>
              <a:t> used in particle accelerator magnets is somewhat different from that used in classical electromagnetism.</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B</a:t>
            </a:r>
            <a:r>
              <a:rPr lang="en-US" baseline="0" dirty="0" smtClean="0">
                <a:latin typeface="Calibri Light" panose="020F0302020204030204" pitchFamily="34" charset="0"/>
              </a:rPr>
              <a:t> is usually referred to as the </a:t>
            </a:r>
            <a:r>
              <a:rPr lang="en-US" u="sng" baseline="0" dirty="0" smtClean="0">
                <a:latin typeface="Calibri Light" panose="020F0302020204030204" pitchFamily="34" charset="0"/>
              </a:rPr>
              <a:t>magnetic field</a:t>
            </a:r>
            <a:r>
              <a:rPr lang="en-US" u="none" baseline="0" dirty="0" smtClean="0">
                <a:latin typeface="Calibri Light" panose="020F0302020204030204" pitchFamily="34" charset="0"/>
              </a:rPr>
              <a:t> and it is measured in </a:t>
            </a:r>
            <a:r>
              <a:rPr lang="en-US" u="none" baseline="0" dirty="0" err="1" smtClean="0">
                <a:latin typeface="Calibri Light" panose="020F0302020204030204" pitchFamily="34" charset="0"/>
              </a:rPr>
              <a:t>Teslas</a:t>
            </a:r>
            <a:r>
              <a:rPr lang="en-US" u="none" baseline="0" dirty="0" smtClean="0">
                <a:latin typeface="Calibri Light" panose="020F0302020204030204" pitchFamily="34" charset="0"/>
              </a:rPr>
              <a:t>, or </a:t>
            </a:r>
            <a:r>
              <a:rPr lang="en-US" u="none" baseline="0" dirty="0" err="1" smtClean="0">
                <a:latin typeface="Calibri Light" panose="020F0302020204030204" pitchFamily="34" charset="0"/>
              </a:rPr>
              <a:t>Webers</a:t>
            </a:r>
            <a:r>
              <a:rPr lang="en-US" u="none" baseline="0" dirty="0" smtClean="0">
                <a:latin typeface="Calibri Light" panose="020F0302020204030204" pitchFamily="34" charset="0"/>
              </a:rPr>
              <a:t>/m</a:t>
            </a:r>
            <a:r>
              <a:rPr lang="en-US" u="none" baseline="30000" dirty="0" smtClean="0">
                <a:latin typeface="Calibri Light" panose="020F0302020204030204" pitchFamily="34" charset="0"/>
              </a:rPr>
              <a:t>2</a:t>
            </a:r>
            <a:r>
              <a:rPr lang="en-US" baseline="0" dirty="0" smtClean="0">
                <a:latin typeface="Calibri Light" panose="020F0302020204030204" pitchFamily="34" charset="0"/>
              </a:rPr>
              <a:t>. This is the field interacting with the beam as expressed by the Lorentz force.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H</a:t>
            </a:r>
            <a:r>
              <a:rPr lang="en-US" baseline="0" dirty="0" smtClean="0">
                <a:latin typeface="Calibri Light" panose="020F0302020204030204" pitchFamily="34" charset="0"/>
              </a:rPr>
              <a:t> is mostly used when dealing with iron dominated magnets, in particular to compute the magnetomotive force, produced in a ferromagnetic material by the electrical current in the coils. This is measured in </a:t>
            </a:r>
            <a:r>
              <a:rPr lang="en-US" baseline="0" dirty="0" err="1" smtClean="0">
                <a:latin typeface="Calibri Light" panose="020F0302020204030204" pitchFamily="34" charset="0"/>
              </a:rPr>
              <a:t>Ampe</a:t>
            </a:r>
            <a:r>
              <a:rPr lang="it-IT" baseline="0" dirty="0" smtClean="0">
                <a:latin typeface="Calibri Light" panose="020F0302020204030204" pitchFamily="34" charset="0"/>
              </a:rPr>
              <a:t>res/m and usually referred to simply as the </a:t>
            </a:r>
            <a:r>
              <a:rPr lang="it-IT" u="sng" baseline="0" dirty="0" smtClean="0">
                <a:latin typeface="Calibri Light" panose="020F0302020204030204" pitchFamily="34" charset="0"/>
              </a:rPr>
              <a:t>H</a:t>
            </a:r>
            <a:r>
              <a:rPr lang="it-IT" u="sng" dirty="0" smtClean="0">
                <a:latin typeface="Calibri Light" panose="020F0302020204030204" pitchFamily="34" charset="0"/>
              </a:rPr>
              <a:t> </a:t>
            </a:r>
            <a:r>
              <a:rPr lang="it-IT" u="sng" baseline="0" dirty="0" smtClean="0">
                <a:latin typeface="Calibri Light" panose="020F0302020204030204" pitchFamily="34" charset="0"/>
              </a:rPr>
              <a:t>field</a:t>
            </a:r>
            <a:r>
              <a:rPr lang="it-IT" baseline="0" dirty="0" smtClean="0">
                <a:latin typeface="Calibri Light" panose="020F0302020204030204" pitchFamily="34" charset="0"/>
              </a:rPr>
              <a:t>, or as the magnetic field strength, although the latter can be misleading in this context.</a:t>
            </a:r>
          </a:p>
        </p:txBody>
      </p:sp>
    </p:spTree>
    <p:extLst>
      <p:ext uri="{BB962C8B-B14F-4D97-AF65-F5344CB8AC3E}">
        <p14:creationId xmlns:p14="http://schemas.microsoft.com/office/powerpoint/2010/main" val="23545698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(top formulae)</a:t>
            </a:r>
          </a:p>
          <a:p>
            <a:pPr>
              <a:spcBef>
                <a:spcPts val="200"/>
              </a:spcBef>
            </a:pPr>
            <a:r>
              <a:rPr lang="en-US" dirty="0" smtClean="0">
                <a:latin typeface="Calibri Light" panose="020F0302020204030204" pitchFamily="34" charset="0"/>
              </a:rPr>
              <a:t>The B field is</a:t>
            </a:r>
            <a:r>
              <a:rPr lang="en-US" baseline="0" dirty="0" smtClean="0">
                <a:latin typeface="Calibri Light" panose="020F0302020204030204" pitchFamily="34" charset="0"/>
              </a:rPr>
              <a:t> divergence free, or solenoidal. The total flux entering a bounded region equals the total flux exiting the same region (by Gauss theorem): there are neither sources nor wells.</a:t>
            </a:r>
          </a:p>
          <a:p>
            <a:endParaRPr lang="en-US" sz="900" baseline="0" dirty="0" smtClean="0">
              <a:latin typeface="Calibri Light" panose="020F0302020204030204" pitchFamily="34" charset="0"/>
            </a:endParaRPr>
          </a:p>
          <a:p>
            <a:r>
              <a:rPr lang="en-US" dirty="0" smtClean="0">
                <a:latin typeface="Calibri Light" panose="020F0302020204030204" pitchFamily="34" charset="0"/>
              </a:rPr>
              <a:t>(middle formulae)</a:t>
            </a:r>
          </a:p>
          <a:p>
            <a:pPr>
              <a:spcBef>
                <a:spcPts val="200"/>
              </a:spcBef>
            </a:pPr>
            <a:r>
              <a:rPr lang="en-US" baseline="0" dirty="0" smtClean="0">
                <a:latin typeface="Calibri Light" panose="020F0302020204030204" pitchFamily="34" charset="0"/>
              </a:rPr>
              <a:t>The curl of the H field is generated by currents. Applying Stokes’ theorem, the integral of H around a closed loop equals the total current passing through a surface that has that loop as a boundary. This is also know as Ampere’s law.</a:t>
            </a:r>
          </a:p>
          <a:p>
            <a:endParaRPr lang="en-US" sz="900" baseline="0" dirty="0" smtClean="0">
              <a:latin typeface="Calibri Light" panose="020F0302020204030204" pitchFamily="34" charset="0"/>
            </a:endParaRPr>
          </a:p>
          <a:p>
            <a:r>
              <a:rPr lang="en-US" sz="1400" dirty="0" smtClean="0">
                <a:latin typeface="Calibri Light" panose="020F0302020204030204" pitchFamily="34" charset="0"/>
              </a:rPr>
              <a:t>(</a:t>
            </a:r>
            <a:r>
              <a:rPr lang="en-US" dirty="0" smtClean="0">
                <a:latin typeface="Calibri Light" panose="020F0302020204030204" pitchFamily="34" charset="0"/>
              </a:rPr>
              <a:t>bottom formula)</a:t>
            </a:r>
            <a:endParaRPr lang="en-US" baseline="0" dirty="0" smtClean="0">
              <a:latin typeface="Calibri Light" panose="020F0302020204030204" pitchFamily="34" charset="0"/>
            </a:endParaRPr>
          </a:p>
          <a:p>
            <a:pPr>
              <a:spcBef>
                <a:spcPts val="200"/>
              </a:spcBef>
            </a:pPr>
            <a:r>
              <a:rPr lang="en-US" dirty="0" smtClean="0">
                <a:latin typeface="Calibri Light" panose="020F0302020204030204" pitchFamily="34" charset="0"/>
              </a:rPr>
              <a:t>B and H are related by the permeability</a:t>
            </a:r>
            <a:r>
              <a:rPr lang="en-US" baseline="0" dirty="0" smtClean="0">
                <a:latin typeface="Calibri Light" panose="020F0302020204030204" pitchFamily="34" charset="0"/>
              </a:rPr>
              <a:t> </a:t>
            </a:r>
            <a:r>
              <a:rPr lang="en-US" baseline="0" dirty="0" smtClean="0">
                <a:latin typeface="Symbol" panose="05050102010706020507" pitchFamily="18" charset="2"/>
              </a:rPr>
              <a:t>m</a:t>
            </a:r>
            <a:r>
              <a:rPr lang="en-US" baseline="0" dirty="0" smtClean="0">
                <a:latin typeface="Calibri Light" panose="020F0302020204030204" pitchFamily="34" charset="0"/>
              </a:rPr>
              <a:t>. The relative permeability can be a function of the field level (ex. saturation) or even of the cycle leading to that H (ex. hysteresis). </a:t>
            </a:r>
          </a:p>
          <a:p>
            <a:endParaRPr lang="en-US" sz="900" baseline="0" dirty="0" smtClean="0">
              <a:latin typeface="Calibri Light" panose="020F0302020204030204" pitchFamily="34" charset="0"/>
            </a:endParaRPr>
          </a:p>
          <a:p>
            <a:r>
              <a:rPr lang="en-US" baseline="0" dirty="0" smtClean="0">
                <a:latin typeface="Calibri Light" panose="020F0302020204030204" pitchFamily="34" charset="0"/>
              </a:rPr>
              <a:t>All other expressions shown later (harmonic decompositions, Hopkinson’s law, </a:t>
            </a:r>
            <a:r>
              <a:rPr lang="en-US" baseline="0" dirty="0" err="1" smtClean="0">
                <a:latin typeface="Calibri Light" panose="020F0302020204030204" pitchFamily="34" charset="0"/>
              </a:rPr>
              <a:t>Biot</a:t>
            </a:r>
            <a:r>
              <a:rPr lang="en-US" baseline="0" dirty="0" smtClean="0">
                <a:latin typeface="Calibri Light" panose="020F0302020204030204" pitchFamily="34" charset="0"/>
              </a:rPr>
              <a:t>-Savart</a:t>
            </a:r>
            <a:r>
              <a:rPr lang="en-US" dirty="0" smtClean="0">
                <a:latin typeface="Calibri Light" panose="020F0302020204030204" pitchFamily="34" charset="0"/>
              </a:rPr>
              <a:t> law) </a:t>
            </a:r>
            <a:r>
              <a:rPr lang="en-US" baseline="0" dirty="0" smtClean="0">
                <a:latin typeface="Calibri Light" panose="020F0302020204030204" pitchFamily="34" charset="0"/>
              </a:rPr>
              <a:t>can be derived from these three equations. </a:t>
            </a:r>
            <a:r>
              <a:rPr lang="en-US" dirty="0">
                <a:latin typeface="Calibri Light" panose="020F0302020204030204" pitchFamily="34" charset="0"/>
              </a:rPr>
              <a:t>An exception is the Lorentz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sz="900" baseline="0" dirty="0" smtClean="0">
              <a:latin typeface="Calibri Light" panose="020F0302020204030204" pitchFamily="34" charset="0"/>
            </a:endParaRPr>
          </a:p>
          <a:p>
            <a:r>
              <a:rPr lang="en-US" baseline="0" dirty="0" smtClean="0">
                <a:latin typeface="Calibri Light" panose="020F0302020204030204" pitchFamily="34" charset="0"/>
              </a:rPr>
              <a:t>The picture shows James Clerk Maxwell as a young man – he was around 30 when he first published those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a:t>
            </a:r>
            <a:r>
              <a:rPr lang="en-US" dirty="0" smtClean="0">
                <a:latin typeface="Calibri Light" panose="020F0302020204030204" pitchFamily="34" charset="0"/>
              </a:rPr>
              <a:t>he Lorentz force is the main link between electromagnetism and mechanics.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force acting on a beam of charged particles uses the magnetic field because of the (huge) leverage factor of the velocity v: those particles often travel in our accelerators (almost) at the speed of light!</a:t>
            </a:r>
          </a:p>
          <a:p>
            <a:endParaRPr lang="en-US" dirty="0" smtClean="0">
              <a:latin typeface="Calibri Light" panose="020F0302020204030204" pitchFamily="34" charset="0"/>
            </a:endParaRPr>
          </a:p>
          <a:p>
            <a:r>
              <a:rPr lang="en-US" dirty="0" smtClean="0">
                <a:latin typeface="Calibri Light" panose="020F0302020204030204" pitchFamily="34" charset="0"/>
              </a:rPr>
              <a:t>The bottom expression is the one used to get the force F on a conductor carrying a current I in a field B. Especially in superconducting magnets, these forces have to be properly considered at the design stage. For example, the LHC dipoles at nominal field see a horizontal force of approx. 350 tons per m length!</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33889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 introduction</a:t>
            </a:r>
            <a:r>
              <a:rPr lang="en-US" baseline="0" dirty="0" smtClean="0">
                <a:latin typeface="Calibri Light" panose="020F0302020204030204" pitchFamily="34" charset="0"/>
              </a:rPr>
              <a:t> is a first description of magnets commonly found in synchrotron and transfer lines, so to give a physical / technological meaning to the </a:t>
            </a:r>
            <a:r>
              <a:rPr lang="en-US" i="1" baseline="0" dirty="0" smtClean="0">
                <a:latin typeface="Calibri Light" panose="020F0302020204030204" pitchFamily="34" charset="0"/>
              </a:rPr>
              <a:t>magnetic elements</a:t>
            </a:r>
            <a:r>
              <a:rPr lang="en-US" i="0" baseline="0" dirty="0" smtClean="0">
                <a:latin typeface="Calibri Light" panose="020F0302020204030204" pitchFamily="34" charset="0"/>
              </a:rPr>
              <a:t> </a:t>
            </a:r>
            <a:r>
              <a:rPr lang="en-US" baseline="0" dirty="0" smtClean="0">
                <a:latin typeface="Calibri Light" panose="020F0302020204030204" pitchFamily="34" charset="0"/>
              </a:rPr>
              <a:t>that populate lattice codes.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Taking for example that FODO sequence in MAD-X:</a:t>
            </a:r>
          </a:p>
          <a:p>
            <a:r>
              <a:rPr lang="en-US" baseline="0" dirty="0" smtClean="0">
                <a:latin typeface="Calibri Light" panose="020F0302020204030204" pitchFamily="34" charset="0"/>
              </a:rPr>
              <a:t> * what</a:t>
            </a:r>
            <a:r>
              <a:rPr lang="en-US" dirty="0" smtClean="0">
                <a:latin typeface="Calibri Light" panose="020F0302020204030204" pitchFamily="34" charset="0"/>
              </a:rPr>
              <a:t> is the field in the dipole? (is it </a:t>
            </a:r>
            <a:r>
              <a:rPr lang="en-US" i="1" dirty="0" smtClean="0">
                <a:latin typeface="Calibri Light" panose="020F0302020204030204" pitchFamily="34" charset="0"/>
              </a:rPr>
              <a:t>reasonable</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baseline="0" dirty="0" smtClean="0">
                <a:latin typeface="Calibri Light" panose="020F0302020204030204" pitchFamily="34" charset="0"/>
              </a:rPr>
              <a:t> * what is the difference between an SBEND and an RBEND?</a:t>
            </a:r>
          </a:p>
          <a:p>
            <a:r>
              <a:rPr lang="en-US" baseline="0" dirty="0" smtClean="0">
                <a:latin typeface="Calibri Light" panose="020F0302020204030204" pitchFamily="34" charset="0"/>
              </a:rPr>
              <a:t> * is the quadrupole length the actual physical length? from where to where?</a:t>
            </a:r>
          </a:p>
          <a:p>
            <a:r>
              <a:rPr lang="en-US" baseline="0" dirty="0" smtClean="0">
                <a:latin typeface="Calibri Light" panose="020F0302020204030204" pitchFamily="34" charset="0"/>
              </a:rPr>
              <a:t> * could we use a higher k</a:t>
            </a:r>
            <a:r>
              <a:rPr lang="en-US" baseline="-25000" dirty="0" smtClean="0">
                <a:latin typeface="Calibri Light" panose="020F0302020204030204" pitchFamily="34" charset="0"/>
              </a:rPr>
              <a:t>1</a:t>
            </a:r>
            <a:r>
              <a:rPr lang="en-US" baseline="0" dirty="0" smtClean="0">
                <a:latin typeface="Calibri Light" panose="020F0302020204030204" pitchFamily="34" charset="0"/>
              </a:rPr>
              <a:t> (normal quadrupole coefficient) / shorter length?</a:t>
            </a:r>
          </a:p>
          <a:p>
            <a:endParaRPr lang="en-US" dirty="0">
              <a:latin typeface="Calibri Light" panose="020F0302020204030204" pitchFamily="34" charset="0"/>
            </a:endParaRPr>
          </a:p>
        </p:txBody>
      </p:sp>
    </p:spTree>
    <p:extLst>
      <p:ext uri="{BB962C8B-B14F-4D97-AF65-F5344CB8AC3E}">
        <p14:creationId xmlns:p14="http://schemas.microsoft.com/office/powerpoint/2010/main" val="616635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This 2D decomposition holds </a:t>
            </a:r>
            <a:r>
              <a:rPr lang="en-US" baseline="0" dirty="0" smtClean="0">
                <a:latin typeface="Calibri Light" panose="020F0302020204030204" pitchFamily="34" charset="0"/>
              </a:rPr>
              <a:t>in a region of space:</a:t>
            </a:r>
          </a:p>
          <a:p>
            <a:pPr>
              <a:spcBef>
                <a:spcPts val="0"/>
              </a:spcBef>
            </a:pPr>
            <a:r>
              <a:rPr lang="en-US" baseline="0" dirty="0" smtClean="0">
                <a:latin typeface="Calibri Light" panose="020F0302020204030204" pitchFamily="34" charset="0"/>
              </a:rPr>
              <a:t> * without currents</a:t>
            </a:r>
          </a:p>
          <a:p>
            <a:pPr>
              <a:spcBef>
                <a:spcPts val="0"/>
              </a:spcBef>
            </a:pPr>
            <a:r>
              <a:rPr lang="en-US" baseline="0" dirty="0" smtClean="0">
                <a:latin typeface="Calibri Light" panose="020F0302020204030204" pitchFamily="34" charset="0"/>
              </a:rPr>
              <a:t> * without hard or soft magnetic materials</a:t>
            </a:r>
          </a:p>
          <a:p>
            <a:pPr>
              <a:spcBef>
                <a:spcPts val="0"/>
              </a:spcBef>
            </a:pPr>
            <a:r>
              <a:rPr lang="en-US" dirty="0" smtClean="0">
                <a:latin typeface="Calibri Light" panose="020F0302020204030204" pitchFamily="34" charset="0"/>
              </a:rPr>
              <a:t> * where the z component (3</a:t>
            </a:r>
            <a:r>
              <a:rPr lang="en-US" baseline="30000" dirty="0" smtClean="0">
                <a:latin typeface="Calibri Light" panose="020F0302020204030204" pitchFamily="34" charset="0"/>
              </a:rPr>
              <a:t>rd</a:t>
            </a:r>
            <a:r>
              <a:rPr lang="en-US" dirty="0" smtClean="0">
                <a:latin typeface="Calibri Light" panose="020F0302020204030204" pitchFamily="34" charset="0"/>
              </a:rPr>
              <a:t> dimension, longitudinal) of B is constant</a:t>
            </a:r>
          </a:p>
          <a:p>
            <a:pPr marL="0" indent="0">
              <a:buNone/>
            </a:pPr>
            <a:r>
              <a:rPr lang="en-US" dirty="0" smtClean="0">
                <a:latin typeface="Calibri Light" panose="020F0302020204030204" pitchFamily="34" charset="0"/>
              </a:rPr>
              <a:t>B (a 2D vector field) is then simply described</a:t>
            </a:r>
            <a:r>
              <a:rPr lang="en-US" baseline="0" dirty="0" smtClean="0">
                <a:latin typeface="Calibri Light" panose="020F0302020204030204" pitchFamily="34" charset="0"/>
              </a:rPr>
              <a:t> by a</a:t>
            </a:r>
            <a:r>
              <a:rPr lang="en-US" dirty="0" smtClean="0">
                <a:latin typeface="Calibri Light" panose="020F0302020204030204" pitchFamily="34" charset="0"/>
              </a:rPr>
              <a:t> </a:t>
            </a:r>
            <a:r>
              <a:rPr lang="en-US" baseline="0" dirty="0" smtClean="0">
                <a:latin typeface="Calibri Light" panose="020F0302020204030204" pitchFamily="34" charset="0"/>
              </a:rPr>
              <a:t>series of coefficients: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etc. These are the so-called (</a:t>
            </a:r>
            <a:r>
              <a:rPr lang="en-US" dirty="0" smtClean="0">
                <a:latin typeface="Calibri Light" panose="020F0302020204030204" pitchFamily="34" charset="0"/>
              </a:rPr>
              <a:t>not-normalized) </a:t>
            </a:r>
            <a:r>
              <a:rPr lang="en-US" u="sng" dirty="0" smtClean="0">
                <a:latin typeface="Calibri Light" panose="020F0302020204030204" pitchFamily="34" charset="0"/>
              </a:rPr>
              <a:t>harmonics</a:t>
            </a:r>
            <a:r>
              <a:rPr lang="en-US" dirty="0" smtClean="0">
                <a:latin typeface="Calibri Light" panose="020F0302020204030204" pitchFamily="34" charset="0"/>
              </a:rPr>
              <a:t>, or </a:t>
            </a:r>
            <a:r>
              <a:rPr lang="en-US" u="sng" dirty="0" smtClean="0">
                <a:latin typeface="Calibri Light" panose="020F0302020204030204" pitchFamily="34" charset="0"/>
              </a:rPr>
              <a:t>multipoles</a:t>
            </a:r>
            <a:r>
              <a:rPr lang="en-US" dirty="0" smtClean="0">
                <a:latin typeface="Calibri Light" panose="020F0302020204030204" pitchFamily="34" charset="0"/>
              </a:rPr>
              <a:t>. They have units of Tesla. R is a reference</a:t>
            </a:r>
            <a:r>
              <a:rPr lang="en-US" baseline="0" dirty="0" smtClean="0">
                <a:latin typeface="Calibri Light" panose="020F0302020204030204" pitchFamily="34" charset="0"/>
              </a:rPr>
              <a:t> radius.</a:t>
            </a:r>
          </a:p>
          <a:p>
            <a:pPr marL="0" indent="0">
              <a:buNone/>
            </a:pPr>
            <a:r>
              <a:rPr lang="en-US" baseline="0" dirty="0" smtClean="0">
                <a:latin typeface="Calibri Light" panose="020F0302020204030204" pitchFamily="34" charset="0"/>
              </a:rPr>
              <a:t>The same decomposition can be used in 3D for integrated fields. Technically, this holds if at the beginning </a:t>
            </a:r>
            <a:r>
              <a:rPr lang="en-US" dirty="0" smtClean="0">
                <a:latin typeface="Calibri Light" panose="020F0302020204030204" pitchFamily="34" charset="0"/>
              </a:rPr>
              <a:t>and </a:t>
            </a:r>
            <a:r>
              <a:rPr lang="en-US" baseline="0" dirty="0" smtClean="0">
                <a:latin typeface="Calibri Light" panose="020F0302020204030204" pitchFamily="34" charset="0"/>
              </a:rPr>
              <a:t>end of the integration region </a:t>
            </a:r>
            <a:r>
              <a:rPr lang="en-US" baseline="0" dirty="0" err="1" smtClean="0">
                <a:latin typeface="Calibri Light" panose="020F0302020204030204" pitchFamily="34" charset="0"/>
              </a:rPr>
              <a:t>dB</a:t>
            </a:r>
            <a:r>
              <a:rPr lang="en-US" baseline="-25000" dirty="0" err="1" smtClean="0">
                <a:latin typeface="Calibri Light" panose="020F0302020204030204" pitchFamily="34" charset="0"/>
              </a:rPr>
              <a:t>z</a:t>
            </a:r>
            <a:r>
              <a:rPr lang="en-US" baseline="0" dirty="0" smtClean="0">
                <a:latin typeface="Calibri Light" panose="020F0302020204030204" pitchFamily="34" charset="0"/>
              </a:rPr>
              <a:t>/</a:t>
            </a:r>
            <a:r>
              <a:rPr lang="en-US" baseline="0" dirty="0" err="1" smtClean="0">
                <a:latin typeface="Calibri Light" panose="020F0302020204030204" pitchFamily="34" charset="0"/>
              </a:rPr>
              <a:t>dz</a:t>
            </a:r>
            <a:r>
              <a:rPr lang="en-US" baseline="0" dirty="0" smtClean="0">
                <a:latin typeface="Calibri Light" panose="020F0302020204030204" pitchFamily="34" charset="0"/>
              </a:rPr>
              <a:t> = 0, which is the case if B is integrated along a straight line all the way through a magnet.</a:t>
            </a:r>
          </a:p>
          <a:p>
            <a:r>
              <a:rPr lang="en-GB" baseline="0" dirty="0" smtClean="0">
                <a:latin typeface="Calibri Light" panose="020F0302020204030204" pitchFamily="34" charset="0"/>
              </a:rPr>
              <a:t>The same decomposition can be expressed also in Cartesian coordinates (bottom equations), using complex variables. </a:t>
            </a:r>
            <a:r>
              <a:rPr lang="en-US" baseline="0" dirty="0" smtClean="0">
                <a:latin typeface="Calibri Light" panose="020F0302020204030204" pitchFamily="34" charset="0"/>
              </a:rPr>
              <a:t>The use of complex numbers can be seen as a way of keeping the notation compact – or it can be given a deeper mathematical meaning (analytic function, Cauchy-Riemann conditions).</a:t>
            </a:r>
          </a:p>
          <a:p>
            <a:r>
              <a:rPr lang="en-US" baseline="0" dirty="0" smtClean="0">
                <a:latin typeface="Calibri Light" panose="020F0302020204030204" pitchFamily="34" charset="0"/>
              </a:rPr>
              <a:t>In some cases, instead of real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and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coefficients, complex terms of the form C</a:t>
            </a:r>
            <a:r>
              <a:rPr lang="en-US" baseline="-25000" dirty="0"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iA</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are used</a:t>
            </a:r>
            <a:r>
              <a:rPr lang="en-US" dirty="0" smtClean="0">
                <a:latin typeface="Calibri Light" panose="020F0302020204030204" pitchFamily="34" charset="0"/>
              </a:rPr>
              <a:t>, to </a:t>
            </a:r>
            <a:r>
              <a:rPr lang="en-US" baseline="0" dirty="0" smtClean="0">
                <a:latin typeface="Calibri Light" panose="020F0302020204030204" pitchFamily="34" charset="0"/>
              </a:rPr>
              <a:t>then</a:t>
            </a:r>
            <a:r>
              <a:rPr lang="en-US" dirty="0" smtClean="0">
                <a:latin typeface="Calibri Light" panose="020F0302020204030204" pitchFamily="34" charset="0"/>
              </a:rPr>
              <a:t> talk about magnitude and phase of the harmonics.</a:t>
            </a:r>
            <a:endParaRPr lang="en-US" baseline="0" dirty="0" smtClean="0">
              <a:latin typeface="Calibri Light" panose="020F0302020204030204" pitchFamily="34" charset="0"/>
            </a:endParaRPr>
          </a:p>
          <a:p>
            <a:pPr marL="0" indent="0">
              <a:buNone/>
            </a:pPr>
            <a:endParaRPr lang="en-US" dirty="0">
              <a:latin typeface="Calibri Light" panose="020F0302020204030204" pitchFamily="34" charset="0"/>
            </a:endParaRPr>
          </a:p>
        </p:txBody>
      </p:sp>
    </p:spTree>
    <p:extLst>
      <p:ext uri="{BB962C8B-B14F-4D97-AF65-F5344CB8AC3E}">
        <p14:creationId xmlns:p14="http://schemas.microsoft.com/office/powerpoint/2010/main" val="27441521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Each term</a:t>
            </a:r>
            <a:r>
              <a:rPr lang="en-US" baseline="0" dirty="0" smtClean="0">
                <a:latin typeface="Calibri Light" panose="020F0302020204030204" pitchFamily="34" charset="0"/>
              </a:rPr>
              <a:t> – taken individually – has a sort of specific meaning, both for the magnet designer and for the beam physicist.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i="1" baseline="0" dirty="0" smtClean="0">
                <a:latin typeface="Calibri Light" panose="020F0302020204030204" pitchFamily="34" charset="0"/>
              </a:rPr>
              <a:t>normal</a:t>
            </a:r>
            <a:r>
              <a:rPr lang="en-US" baseline="0" dirty="0" smtClean="0">
                <a:latin typeface="Calibri Light" panose="020F0302020204030204" pitchFamily="34" charset="0"/>
              </a:rPr>
              <a:t> family involves </a:t>
            </a:r>
            <a:r>
              <a:rPr lang="en-US" dirty="0">
                <a:latin typeface="Calibri Light" panose="020F0302020204030204" pitchFamily="34" charset="0"/>
              </a:rPr>
              <a:t>a field perpendicular </a:t>
            </a:r>
            <a:r>
              <a:rPr lang="en-US" dirty="0" smtClean="0">
                <a:latin typeface="Calibri Light" panose="020F0302020204030204" pitchFamily="34" charset="0"/>
              </a:rPr>
              <a:t>to the </a:t>
            </a:r>
            <a:r>
              <a:rPr lang="en-US" baseline="0" dirty="0" smtClean="0">
                <a:latin typeface="Calibri Light" panose="020F0302020204030204" pitchFamily="34" charset="0"/>
              </a:rPr>
              <a:t>y = 0 line, that is, vertical field in the horizontal plane (usually). In the </a:t>
            </a:r>
            <a:r>
              <a:rPr lang="en-US" i="1" baseline="0" dirty="0" smtClean="0">
                <a:latin typeface="Calibri Light" panose="020F0302020204030204" pitchFamily="34" charset="0"/>
              </a:rPr>
              <a:t>skew</a:t>
            </a:r>
            <a:r>
              <a:rPr lang="en-US" baseline="0" dirty="0" smtClean="0">
                <a:latin typeface="Calibri Light" panose="020F0302020204030204" pitchFamily="34" charset="0"/>
              </a:rPr>
              <a:t> family, the field is tangential to y = 0,</a:t>
            </a:r>
            <a:r>
              <a:rPr lang="en-US" dirty="0" smtClean="0">
                <a:latin typeface="Calibri Light" panose="020F0302020204030204" pitchFamily="34" charset="0"/>
              </a:rPr>
              <a:t> that is, we have </a:t>
            </a:r>
            <a:r>
              <a:rPr lang="en-US" baseline="0" dirty="0" smtClean="0">
                <a:latin typeface="Calibri Light" panose="020F0302020204030204" pitchFamily="34" charset="0"/>
              </a:rPr>
              <a:t>horizontal field in the horizontal plane (usually).</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skew types are obtained from the normal ones with a 360/(2n)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rotation, ex. 90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dipole,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quadrupole, 30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sextupole.</a:t>
            </a:r>
          </a:p>
          <a:p>
            <a:endParaRPr lang="en-US" dirty="0">
              <a:latin typeface="Calibri Light" panose="020F0302020204030204" pitchFamily="34" charset="0"/>
            </a:endParaRPr>
          </a:p>
          <a:p>
            <a:r>
              <a:rPr lang="en-US" baseline="0" dirty="0" smtClean="0">
                <a:latin typeface="Calibri Light" panose="020F0302020204030204" pitchFamily="34" charset="0"/>
              </a:rPr>
              <a:t>We consider from now on only magnets</a:t>
            </a:r>
            <a:r>
              <a:rPr lang="en-US" dirty="0" smtClean="0">
                <a:latin typeface="Calibri Light" panose="020F0302020204030204" pitchFamily="34" charset="0"/>
              </a:rPr>
              <a:t> in the normal family.</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expansion along x – that is, in the horizontal plane (usually) </a:t>
            </a:r>
            <a:r>
              <a:rPr lang="en-US" dirty="0">
                <a:latin typeface="Calibri Light" panose="020F0302020204030204" pitchFamily="34" charset="0"/>
              </a:rPr>
              <a:t>– </a:t>
            </a:r>
            <a:r>
              <a:rPr lang="en-US" baseline="0" dirty="0" smtClean="0">
                <a:latin typeface="Calibri Light" panose="020F0302020204030204" pitchFamily="34" charset="0"/>
              </a:rPr>
              <a:t>is a polynomial in x/R, with the same coefficients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of the multipole expansion.</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dipole</a:t>
            </a:r>
            <a:r>
              <a:rPr lang="en-US" baseline="0" dirty="0" smtClean="0">
                <a:latin typeface="Calibri Light" panose="020F0302020204030204" pitchFamily="34" charset="0"/>
              </a:rPr>
              <a:t> is the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term, which provides a field constant in space.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quadrupole</a:t>
            </a:r>
            <a:r>
              <a:rPr lang="en-US" u="none" baseline="0" dirty="0" smtClean="0">
                <a:latin typeface="Calibri Light" panose="020F0302020204030204" pitchFamily="34" charset="0"/>
              </a:rPr>
              <a:t> </a:t>
            </a:r>
            <a:r>
              <a:rPr lang="en-US" baseline="0" dirty="0" smtClean="0">
                <a:latin typeface="Calibri Light" panose="020F0302020204030204" pitchFamily="34" charset="0"/>
              </a:rPr>
              <a:t>is connected to the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term. A quadrupole has a linear variation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a:t>
            </a:r>
            <a:r>
              <a:rPr lang="en-US" dirty="0" smtClean="0">
                <a:latin typeface="Calibri Light" panose="020F0302020204030204" pitchFamily="34" charset="0"/>
              </a:rPr>
              <a:t> </a:t>
            </a:r>
            <a:r>
              <a:rPr lang="en-US" dirty="0">
                <a:latin typeface="Calibri Light" panose="020F0302020204030204" pitchFamily="34" charset="0"/>
              </a:rPr>
              <a:t>In the </a:t>
            </a:r>
            <a:r>
              <a:rPr lang="en-US" dirty="0" err="1" smtClean="0">
                <a:latin typeface="Calibri Light" panose="020F0302020204030204" pitchFamily="34" charset="0"/>
              </a:rPr>
              <a:t>centre</a:t>
            </a:r>
            <a:r>
              <a:rPr lang="en-US" dirty="0" smtClean="0">
                <a:latin typeface="Calibri Light" panose="020F0302020204030204" pitchFamily="34" charset="0"/>
              </a:rPr>
              <a:t>, </a:t>
            </a:r>
            <a:r>
              <a:rPr lang="en-US" dirty="0">
                <a:latin typeface="Calibri Light" panose="020F0302020204030204" pitchFamily="34" charset="0"/>
              </a:rPr>
              <a:t>there is no field</a:t>
            </a:r>
            <a:r>
              <a:rPr lang="en-US" dirty="0" smtClean="0">
                <a:latin typeface="Calibri Light" panose="020F0302020204030204" pitchFamily="34" charset="0"/>
              </a:rPr>
              <a:t>. </a:t>
            </a:r>
            <a:r>
              <a:rPr lang="en-US" baseline="0" dirty="0" smtClean="0">
                <a:latin typeface="Calibri Light" panose="020F0302020204030204" pitchFamily="34" charset="0"/>
              </a:rPr>
              <a:t>The gradient of a quadrupole is the slope of the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line and it is measured in T/m. </a:t>
            </a:r>
            <a:r>
              <a:rPr lang="en-US" dirty="0">
                <a:latin typeface="Calibri Light" panose="020F0302020204030204" pitchFamily="34" charset="0"/>
              </a:rPr>
              <a:t>It turns </a:t>
            </a:r>
            <a:r>
              <a:rPr lang="en-US" dirty="0" smtClean="0">
                <a:latin typeface="Calibri Light" panose="020F0302020204030204" pitchFamily="34" charset="0"/>
              </a:rPr>
              <a:t>out </a:t>
            </a:r>
            <a:r>
              <a:rPr lang="en-US" dirty="0">
                <a:latin typeface="Calibri Light" panose="020F0302020204030204" pitchFamily="34" charset="0"/>
              </a:rPr>
              <a:t>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a:t>
            </a:r>
            <a:r>
              <a:rPr lang="en-US" dirty="0" smtClean="0">
                <a:latin typeface="Calibri Light" panose="020F0302020204030204" pitchFamily="34" charset="0"/>
              </a:rPr>
              <a:t>y – in the vertical plane – with </a:t>
            </a:r>
            <a:r>
              <a:rPr lang="en-US" dirty="0">
                <a:latin typeface="Calibri Light" panose="020F0302020204030204" pitchFamily="34" charset="0"/>
              </a:rPr>
              <a:t>the same </a:t>
            </a:r>
            <a:r>
              <a:rPr lang="en-US" dirty="0" smtClean="0">
                <a:latin typeface="Calibri Light" panose="020F0302020204030204" pitchFamily="34" charset="0"/>
              </a:rPr>
              <a:t>gradient.</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term corresponds to a </a:t>
            </a:r>
            <a:r>
              <a:rPr lang="en-US" u="sng" baseline="0" dirty="0" smtClean="0">
                <a:latin typeface="Calibri Light" panose="020F0302020204030204" pitchFamily="34" charset="0"/>
              </a:rPr>
              <a:t>sextupole</a:t>
            </a:r>
            <a:r>
              <a:rPr lang="en-US" baseline="0" dirty="0" smtClean="0">
                <a:latin typeface="Calibri Light" panose="020F0302020204030204" pitchFamily="34" charset="0"/>
              </a:rPr>
              <a:t>. Here the field dependency is quadratic in x. In the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there is no field and no field gradient. A sextupole is usually characterized by the second derivative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possibly divided by 2. The sextupole can be thought of as a quadrupole where the gradient (slope) changes linearly with the radial displacement x.</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696306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dirty="0" smtClean="0">
              <a:latin typeface="Calibri Light" panose="020F0302020204030204" pitchFamily="34" charset="0"/>
            </a:endParaRPr>
          </a:p>
          <a:p>
            <a:r>
              <a:rPr lang="en-US" dirty="0" smtClean="0">
                <a:latin typeface="Calibri Light" panose="020F0302020204030204" pitchFamily="34" charset="0"/>
              </a:rPr>
              <a:t>In many cases, the quadrupoles and sextupoles can be considered as </a:t>
            </a:r>
            <a:r>
              <a:rPr lang="en-US" i="1" dirty="0" smtClean="0">
                <a:latin typeface="Calibri Light" panose="020F0302020204030204" pitchFamily="34" charset="0"/>
              </a:rPr>
              <a:t>thin lenses</a:t>
            </a:r>
            <a:r>
              <a:rPr lang="en-US" dirty="0" smtClean="0">
                <a:latin typeface="Calibri Light" panose="020F0302020204030204" pitchFamily="34" charset="0"/>
              </a:rPr>
              <a:t>, so basically only the integrated strengths matters.</a:t>
            </a:r>
          </a:p>
          <a:p>
            <a:endParaRPr lang="en-US" dirty="0" smtClean="0">
              <a:latin typeface="Calibri Light" panose="020F0302020204030204" pitchFamily="34" charset="0"/>
            </a:endParaRPr>
          </a:p>
          <a:p>
            <a:r>
              <a:rPr lang="en-US" dirty="0" smtClean="0">
                <a:latin typeface="Calibri Light" panose="020F0302020204030204" pitchFamily="34" charset="0"/>
              </a:rPr>
              <a:t>MAD-X normalizes the coefficients by dividing by the </a:t>
            </a:r>
            <a:r>
              <a:rPr lang="en-US" u="sng" dirty="0" smtClean="0">
                <a:latin typeface="Calibri Light" panose="020F0302020204030204" pitchFamily="34" charset="0"/>
              </a:rPr>
              <a:t>beam rigidity</a:t>
            </a:r>
            <a:r>
              <a:rPr lang="en-US" dirty="0" smtClean="0">
                <a:latin typeface="Calibri Light" panose="020F0302020204030204" pitchFamily="34" charset="0"/>
              </a:rPr>
              <a:t> B</a:t>
            </a:r>
            <a:r>
              <a:rPr lang="en-US" dirty="0" smtClean="0">
                <a:latin typeface="Symbol" panose="05050102010706020507" pitchFamily="18" charset="2"/>
              </a:rPr>
              <a:t>r</a:t>
            </a:r>
            <a:r>
              <a:rPr lang="en-US" dirty="0" smtClean="0">
                <a:latin typeface="Calibri Light" panose="020F0302020204030204" pitchFamily="34" charset="0"/>
              </a:rPr>
              <a:t>. The length definitions for an SBEND (sector bending magnet) and an RBEND (rectangular bending magnet) can be found in the MAD-X documentation.</a:t>
            </a:r>
          </a:p>
          <a:p>
            <a:endParaRPr lang="en-US" i="0" baseline="0" dirty="0" smtClean="0">
              <a:latin typeface="Calibri Light" panose="020F0302020204030204" pitchFamily="34" charset="0"/>
            </a:endParaRPr>
          </a:p>
          <a:p>
            <a:r>
              <a:rPr lang="en-US" i="0" baseline="0" dirty="0" smtClean="0">
                <a:latin typeface="Calibri Light" panose="020F0302020204030204" pitchFamily="34" charset="0"/>
              </a:rPr>
              <a:t>For quadrupole,</a:t>
            </a:r>
            <a:r>
              <a:rPr lang="en-US" i="0" dirty="0" smtClean="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endParaRPr lang="en-GB" dirty="0" smtClean="0">
              <a:latin typeface="Calibri Light" panose="020F0302020204030204" pitchFamily="34" charset="0"/>
            </a:endParaRPr>
          </a:p>
          <a:p>
            <a:pPr algn="ctr"/>
            <a:r>
              <a:rPr lang="en-GB" dirty="0" smtClean="0">
                <a:latin typeface="Calibri Light" panose="020F0302020204030204" pitchFamily="34" charset="0"/>
              </a:rPr>
              <a:t>quadrupole: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G*r = B</a:t>
            </a:r>
            <a:r>
              <a:rPr lang="en-GB" baseline="-25000" dirty="0" smtClean="0">
                <a:latin typeface="Calibri Light" panose="020F0302020204030204" pitchFamily="34" charset="0"/>
              </a:rPr>
              <a:t>2</a:t>
            </a:r>
            <a:r>
              <a:rPr lang="en-GB" dirty="0" smtClean="0">
                <a:latin typeface="Calibri Light" panose="020F0302020204030204" pitchFamily="34" charset="0"/>
              </a:rPr>
              <a:t>*(r/R)</a:t>
            </a:r>
          </a:p>
          <a:p>
            <a:pPr algn="ctr"/>
            <a:r>
              <a:rPr lang="en-GB" dirty="0" smtClean="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a:t>
            </a:r>
            <a:r>
              <a:rPr lang="en-GB" dirty="0" smtClean="0">
                <a:latin typeface="Calibri Light" panose="020F0302020204030204" pitchFamily="34" charset="0"/>
              </a:rPr>
              <a:t>B</a:t>
            </a:r>
            <a:r>
              <a:rPr lang="en-GB" baseline="-25000" dirty="0" smtClean="0">
                <a:latin typeface="Calibri Light" panose="020F0302020204030204" pitchFamily="34" charset="0"/>
              </a:rPr>
              <a:t>3</a:t>
            </a:r>
            <a:r>
              <a:rPr lang="en-GB" dirty="0">
                <a:latin typeface="Calibri Light" panose="020F0302020204030204" pitchFamily="34" charset="0"/>
              </a:rPr>
              <a:t> *(</a:t>
            </a:r>
            <a:r>
              <a:rPr lang="en-GB" dirty="0" smtClean="0">
                <a:latin typeface="Calibri Light" panose="020F0302020204030204" pitchFamily="34" charset="0"/>
              </a:rPr>
              <a:t>r/R)</a:t>
            </a:r>
            <a:r>
              <a:rPr lang="en-GB" baseline="30000" dirty="0" smtClean="0">
                <a:latin typeface="Calibri Light" panose="020F0302020204030204" pitchFamily="34" charset="0"/>
              </a:rPr>
              <a:t>2</a:t>
            </a:r>
            <a:endParaRPr lang="en-GB" baseline="30000" dirty="0">
              <a:latin typeface="Calibri Light" panose="020F0302020204030204" pitchFamily="34" charset="0"/>
            </a:endParaRPr>
          </a:p>
          <a:p>
            <a:r>
              <a:rPr lang="en-GB" dirty="0" smtClean="0">
                <a:latin typeface="Calibri Light" panose="020F0302020204030204" pitchFamily="34" charset="0"/>
              </a:rPr>
              <a:t>where r is the radius at the pole tip, and R the reference radius for the harmonics. In a dipole,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B, since the field is uniform.</a:t>
            </a:r>
          </a:p>
          <a:p>
            <a:endParaRPr lang="en-GB" dirty="0" smtClean="0">
              <a:latin typeface="Calibri Light" panose="020F0302020204030204" pitchFamily="34" charset="0"/>
            </a:endParaRPr>
          </a:p>
          <a:p>
            <a:r>
              <a:rPr lang="en-GB" u="sng" dirty="0" smtClean="0">
                <a:latin typeface="Calibri Light" panose="020F0302020204030204" pitchFamily="34" charset="0"/>
              </a:rPr>
              <a:t>Note</a:t>
            </a:r>
            <a:r>
              <a:rPr lang="en-GB" dirty="0">
                <a:latin typeface="Calibri Light" panose="020F0302020204030204" pitchFamily="34" charset="0"/>
              </a:rPr>
              <a:t>: for </a:t>
            </a:r>
            <a:r>
              <a:rPr lang="en-GB" dirty="0" smtClean="0">
                <a:latin typeface="Calibri Light" panose="020F0302020204030204" pitchFamily="34" charset="0"/>
              </a:rPr>
              <a:t>MAD-X, </a:t>
            </a:r>
            <a:r>
              <a:rPr lang="en-GB" dirty="0">
                <a:latin typeface="Calibri Light" panose="020F0302020204030204" pitchFamily="34" charset="0"/>
              </a:rPr>
              <a:t>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a:t>
            </a: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9575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a:t>
            </a:r>
            <a:r>
              <a:rPr lang="en-GB" dirty="0" smtClean="0">
                <a:latin typeface="Calibri Light" panose="020F0302020204030204" pitchFamily="34" charset="0"/>
              </a:rPr>
              <a:t>|CHARGE| </a:t>
            </a:r>
            <a:r>
              <a:rPr lang="en-GB" dirty="0">
                <a:latin typeface="Calibri Light" panose="020F0302020204030204" pitchFamily="34" charset="0"/>
              </a:rPr>
              <a:t>* c * 1.e-9)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an SBEND,</a:t>
            </a:r>
            <a:r>
              <a:rPr lang="en-US" dirty="0" smtClean="0">
                <a:latin typeface="Calibri Light" panose="020F0302020204030204" pitchFamily="34" charset="0"/>
              </a:rPr>
              <a:t> </a:t>
            </a:r>
            <a:r>
              <a:rPr lang="en-GB" baseline="0" dirty="0" smtClean="0">
                <a:latin typeface="Calibri Light" panose="020F0302020204030204" pitchFamily="34" charset="0"/>
              </a:rPr>
              <a:t>the declared length is the arc length of the reference orbit, so the dipole magnetic field is computed as shown;</a:t>
            </a:r>
            <a:r>
              <a:rPr lang="en-GB" dirty="0" smtClean="0">
                <a:latin typeface="Calibri Light" panose="020F0302020204030204" pitchFamily="34" charset="0"/>
              </a:rPr>
              <a:t> by the way, 2.62 T is rather an uncommon value for the field.</a:t>
            </a:r>
            <a:endParaRPr lang="en-GB" baseline="0" dirty="0" smtClean="0">
              <a:latin typeface="Calibri Light" panose="020F0302020204030204" pitchFamily="34" charset="0"/>
            </a:endParaRPr>
          </a:p>
          <a:p>
            <a:r>
              <a:rPr lang="en-GB" baseline="0" dirty="0" smtClean="0">
                <a:latin typeface="Calibri Light" panose="020F0302020204030204" pitchFamily="34" charset="0"/>
              </a:rPr>
              <a:t>For an RBEND, some trigonometry is needed as (normally) the length is taken along a straight line joining the entry and exit point,</a:t>
            </a:r>
            <a:r>
              <a:rPr lang="en-GB" dirty="0" smtClean="0">
                <a:latin typeface="Calibri Light" panose="020F0302020204030204" pitchFamily="34" charset="0"/>
              </a:rPr>
              <a:t> so in that case</a:t>
            </a:r>
          </a:p>
          <a:p>
            <a:pPr algn="ctr"/>
            <a:r>
              <a:rPr lang="en-US" dirty="0" smtClean="0">
                <a:latin typeface="Calibri Light" panose="020F0302020204030204" pitchFamily="34" charset="0"/>
              </a:rPr>
              <a:t>B </a:t>
            </a:r>
            <a:r>
              <a:rPr lang="en-US" dirty="0">
                <a:latin typeface="Calibri Light" panose="020F0302020204030204" pitchFamily="34" charset="0"/>
              </a:rPr>
              <a:t>= 2/L*sin(|ANGLE|/2)*(B</a:t>
            </a:r>
            <a:r>
              <a:rPr lang="en-US" dirty="0">
                <a:latin typeface="Symbol" panose="05050102010706020507" pitchFamily="18" charset="2"/>
              </a:rPr>
              <a:t>r</a:t>
            </a:r>
            <a:r>
              <a:rPr lang="en-US" dirty="0" smtClean="0">
                <a:latin typeface="Calibri Light" panose="020F0302020204030204" pitchFamily="34" charset="0"/>
              </a:rPr>
              <a:t>).</a:t>
            </a:r>
            <a:endParaRPr lang="en-GB" baseline="0" dirty="0" smtClean="0">
              <a:latin typeface="Calibri Light" panose="020F0302020204030204" pitchFamily="34" charset="0"/>
            </a:endParaRPr>
          </a:p>
          <a:p>
            <a:endParaRPr lang="en-GB" baseline="0" dirty="0" smtClean="0">
              <a:latin typeface="Calibri Light" panose="020F0302020204030204" pitchFamily="34" charset="0"/>
            </a:endParaRPr>
          </a:p>
          <a:p>
            <a:r>
              <a:rPr lang="en-US" dirty="0" smtClean="0">
                <a:latin typeface="Calibri Light" panose="020F0302020204030204" pitchFamily="34" charset="0"/>
              </a:rPr>
              <a:t>The gradient of a quadrupole </a:t>
            </a:r>
            <a:r>
              <a:rPr lang="en-US" i="1" dirty="0" smtClean="0">
                <a:latin typeface="Calibri Light" panose="020F0302020204030204" pitchFamily="34" charset="0"/>
              </a:rPr>
              <a:t>per se </a:t>
            </a:r>
            <a:r>
              <a:rPr lang="en-US" dirty="0" smtClean="0">
                <a:latin typeface="Calibri Light" panose="020F0302020204030204" pitchFamily="34" charset="0"/>
              </a:rPr>
              <a:t>does not mean much: what matters is gradient and aperture. In this case, for example, if we had a 100 mm bore diameter, then we would have 0.1 </a:t>
            </a:r>
            <a:r>
              <a:rPr lang="en-US" dirty="0">
                <a:latin typeface="Calibri Light" panose="020F0302020204030204" pitchFamily="34" charset="0"/>
              </a:rPr>
              <a:t>T </a:t>
            </a:r>
            <a:r>
              <a:rPr lang="en-US" dirty="0" smtClean="0">
                <a:latin typeface="Calibri Light" panose="020F0302020204030204" pitchFamily="34" charset="0"/>
              </a:rPr>
              <a:t>( = 2.0*0.050) as </a:t>
            </a:r>
            <a:r>
              <a:rPr lang="en-US" dirty="0" err="1" smtClean="0">
                <a:latin typeface="Calibri Light" panose="020F0302020204030204" pitchFamily="34" charset="0"/>
              </a:rPr>
              <a:t>B</a:t>
            </a:r>
            <a:r>
              <a:rPr lang="en-US" baseline="-25000" dirty="0" err="1" smtClean="0">
                <a:latin typeface="Calibri Light" panose="020F0302020204030204" pitchFamily="34" charset="0"/>
              </a:rPr>
              <a:t>pole</a:t>
            </a:r>
            <a:r>
              <a:rPr lang="en-US" dirty="0" smtClean="0">
                <a:latin typeface="Calibri Light" panose="020F0302020204030204" pitchFamily="34" charset="0"/>
              </a:rPr>
              <a:t>. This is relatively low also for resistive magnets, so maybe the possibility of getting the same integrated field with a shorter though stronger magnet could be envisaged.</a:t>
            </a:r>
            <a:endParaRPr lang="en-US" baseline="-25000" dirty="0">
              <a:latin typeface="Calibri Light" panose="020F0302020204030204" pitchFamily="34" charset="0"/>
            </a:endParaRPr>
          </a:p>
          <a:p>
            <a:endParaRPr lang="en-GB" baseline="0" dirty="0" smtClean="0">
              <a:latin typeface="Calibri Light" panose="020F0302020204030204" pitchFamily="34" charset="0"/>
            </a:endParaRPr>
          </a:p>
        </p:txBody>
      </p:sp>
    </p:spTree>
    <p:extLst>
      <p:ext uri="{BB962C8B-B14F-4D97-AF65-F5344CB8AC3E}">
        <p14:creationId xmlns:p14="http://schemas.microsoft.com/office/powerpoint/2010/main" val="9256314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simulated or measured field is often decomposed in multipole coefficients. Again, this decomposition holds in 2D, or in 3D for the integrated field along the longitudinal direction, and it is valid up to a radius within which no current or magnetic material is present. As before, R is a reference radius. A typical value for R is 2/3 of the physical aperture radius. This is often referred to as the </a:t>
            </a:r>
            <a:r>
              <a:rPr lang="en-US" u="sng" baseline="0" dirty="0" smtClean="0">
                <a:latin typeface="Calibri Light" panose="020F0302020204030204" pitchFamily="34" charset="0"/>
              </a:rPr>
              <a:t>good field region</a:t>
            </a:r>
            <a:r>
              <a:rPr lang="en-US" baseline="0" dirty="0" smtClean="0">
                <a:latin typeface="Calibri Light" panose="020F0302020204030204" pitchFamily="34" charset="0"/>
              </a:rPr>
              <a:t> (GFR).</a:t>
            </a:r>
          </a:p>
          <a:p>
            <a:r>
              <a:rPr lang="en-US" baseline="0" dirty="0" smtClean="0">
                <a:latin typeface="Calibri Light" panose="020F0302020204030204" pitchFamily="34" charset="0"/>
              </a:rPr>
              <a:t>Taking for example a dipole, in the ideal case only one term –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 is present in the series. In reality, all other terms are present, though most often only the lower order ones give a somehow significant contribution to the field. It is customary to express these unwanted components (errors) normalized to the fundamental (or main) component, and multiplied by 10000. Usually the upper case letters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used for the not normalized coefficients – measured in Tesla – while the lower case letters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reserved for the normalized terms, expressed in units of 10</a:t>
            </a:r>
            <a:r>
              <a:rPr lang="en-US" baseline="30000" dirty="0" smtClean="0">
                <a:latin typeface="Calibri Light" panose="020F0302020204030204" pitchFamily="34" charset="0"/>
              </a:rPr>
              <a:t>-4</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terms are typically a few units for well designed and well built dipoles and quadrupoles. Higher values are usually found (and accepted) for sextupoles and correctors, whose strength is anyway much smaller than the accompanying bending and focusing magnets in the lattice.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some terms can also come from a misalignment of the magnet, for example for a dipole the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(skew dipole, or horizontal dipole) term is</a:t>
            </a:r>
            <a:r>
              <a:rPr lang="en-US" dirty="0" smtClean="0">
                <a:latin typeface="Calibri Light" panose="020F0302020204030204" pitchFamily="34" charset="0"/>
              </a:rPr>
              <a:t> connected to a roll angle misalignment</a:t>
            </a:r>
            <a:r>
              <a:rPr lang="en-US" baseline="0" dirty="0" smtClean="0">
                <a:latin typeface="Calibri Light" panose="020F0302020204030204" pitchFamily="34" charset="0"/>
              </a:rPr>
              <a:t>.</a:t>
            </a:r>
          </a:p>
        </p:txBody>
      </p:sp>
    </p:spTree>
    <p:extLst>
      <p:ext uri="{BB962C8B-B14F-4D97-AF65-F5344CB8AC3E}">
        <p14:creationId xmlns:p14="http://schemas.microsoft.com/office/powerpoint/2010/main" val="29177596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a quadrupole, the relative multipole errors are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a</a:t>
            </a:r>
            <a:r>
              <a:rPr lang="en-US" baseline="-25000" dirty="0" smtClean="0">
                <a:latin typeface="Calibri Light" panose="020F0302020204030204" pitchFamily="34" charset="0"/>
              </a:rPr>
              <a:t>3</a:t>
            </a:r>
            <a:r>
              <a:rPr lang="en-US" baseline="0" dirty="0" smtClean="0">
                <a:latin typeface="Calibri Light" panose="020F0302020204030204" pitchFamily="34" charset="0"/>
              </a:rPr>
              <a:t>, b</a:t>
            </a:r>
            <a:r>
              <a:rPr lang="en-US" baseline="-25000" dirty="0" smtClean="0">
                <a:latin typeface="Calibri Light" panose="020F0302020204030204" pitchFamily="34" charset="0"/>
              </a:rPr>
              <a:t>4</a:t>
            </a:r>
            <a:r>
              <a:rPr lang="en-US" baseline="0" dirty="0" smtClean="0">
                <a:latin typeface="Calibri Light" panose="020F0302020204030204" pitchFamily="34" charset="0"/>
              </a:rPr>
              <a:t>, a</a:t>
            </a:r>
            <a:r>
              <a:rPr lang="en-US" baseline="-25000" dirty="0" smtClean="0">
                <a:latin typeface="Calibri Light" panose="020F0302020204030204" pitchFamily="34" charset="0"/>
              </a:rPr>
              <a:t>4</a:t>
            </a:r>
            <a:r>
              <a:rPr lang="en-US" baseline="0" dirty="0" smtClean="0">
                <a:latin typeface="Calibri Light" panose="020F0302020204030204" pitchFamily="34" charset="0"/>
              </a:rPr>
              <a:t>, etc., and they are obtained by normalizing the upper case coefficients by B</a:t>
            </a:r>
            <a:r>
              <a:rPr lang="en-US" baseline="-25000" dirty="0" smtClean="0">
                <a:latin typeface="Calibri Light" panose="020F0302020204030204" pitchFamily="34" charset="0"/>
              </a:rPr>
              <a:t>2</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Usually no dipole errors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are considered in a quadrupole, as these correspond to a transverse shift of the magnetic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(axis in 3D); in that case, the harmonic decomposition is re-expressed taking as the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of the circle the point where there is no field (no integrated field in 3D).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latin typeface="Calibri Light" panose="020F03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u="sng" baseline="0" dirty="0" smtClean="0">
                <a:latin typeface="Calibri Light" panose="020F0302020204030204" pitchFamily="34" charset="0"/>
              </a:rPr>
              <a:t>Note</a:t>
            </a:r>
            <a:r>
              <a:rPr lang="en-US" baseline="0" dirty="0" smtClean="0">
                <a:latin typeface="Calibri Light" panose="020F0302020204030204" pitchFamily="34" charset="0"/>
              </a:rPr>
              <a:t>: also for a quadrupole, some multipole errors can come from a misalignment of the magnet, for example a roll angle gives rise to an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(skew quadrupole) term.</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76231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It is customary to divide the multipole errors in two families: allowed and not-allowed (or random).</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not-allowed</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random</a:t>
            </a:r>
            <a:r>
              <a:rPr lang="en-US" baseline="0" dirty="0" smtClean="0">
                <a:latin typeface="Calibri Light" panose="020F0302020204030204" pitchFamily="34" charset="0"/>
              </a:rPr>
              <a:t>) terms are the ones that should not be there thanks to symmetries in the design. They arise due to asymmetries introduced during the fabrication.</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allowed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multipoles are the terms that still remain even when perfect symmetries hold. Part of the magnetic design is devoted to optimize the geometry so to cancel out these terms.</a:t>
            </a:r>
          </a:p>
          <a:p>
            <a:endParaRPr lang="en-US" dirty="0">
              <a:latin typeface="Calibri Light" panose="020F0302020204030204" pitchFamily="34" charset="0"/>
            </a:endParaRPr>
          </a:p>
          <a:p>
            <a:r>
              <a:rPr lang="en-US" baseline="0" dirty="0" smtClean="0">
                <a:latin typeface="Calibri Light" panose="020F0302020204030204" pitchFamily="34" charset="0"/>
              </a:rPr>
              <a:t>The SPS</a:t>
            </a:r>
            <a:r>
              <a:rPr lang="en-US" dirty="0" smtClean="0">
                <a:latin typeface="Calibri Light" panose="020F0302020204030204" pitchFamily="34" charset="0"/>
              </a:rPr>
              <a:t> (H-shape iron) main dipoles are fully symmetric dipoles. The HERA or </a:t>
            </a:r>
            <a:r>
              <a:rPr lang="en-US" dirty="0" err="1" smtClean="0">
                <a:latin typeface="Calibri Light" panose="020F0302020204030204" pitchFamily="34" charset="0"/>
              </a:rPr>
              <a:t>Tevatron</a:t>
            </a:r>
            <a:r>
              <a:rPr lang="en-US" dirty="0" smtClean="0">
                <a:latin typeface="Calibri Light" panose="020F0302020204030204" pitchFamily="34" charset="0"/>
              </a:rPr>
              <a:t> superconducting magnets are also fully symmetric.</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Half</a:t>
            </a:r>
            <a:r>
              <a:rPr lang="en-US" dirty="0" smtClean="0">
                <a:latin typeface="Calibri Light" panose="020F0302020204030204" pitchFamily="34" charset="0"/>
              </a:rPr>
              <a:t> symmetric dipoles are resistive magnets with a C-shape yoke, for example the ones of the ANKA light source, or the LEP dipoles. The LHC main dipoles are also – technically speaking – in this family, since there is a double aperture breaking the full (left/right) symmetry, though the design of each aperture separately is fully symmetric.</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quality is also often expressed in terms of </a:t>
            </a:r>
            <a:r>
              <a:rPr lang="en-US" baseline="0" dirty="0" smtClean="0">
                <a:latin typeface="Symbol" panose="05050102010706020507" pitchFamily="18" charset="2"/>
              </a:rPr>
              <a:t>D</a:t>
            </a:r>
            <a:r>
              <a:rPr lang="en-US" baseline="0" dirty="0" smtClean="0">
                <a:latin typeface="Calibri Light" panose="020F0302020204030204" pitchFamily="34" charset="0"/>
              </a:rPr>
              <a:t>B/B, where </a:t>
            </a:r>
            <a:r>
              <a:rPr lang="en-US" dirty="0" smtClean="0">
                <a:latin typeface="Symbol" panose="05050102010706020507" pitchFamily="18" charset="2"/>
              </a:rPr>
              <a:t>D</a:t>
            </a:r>
            <a:r>
              <a:rPr lang="en-US" dirty="0" smtClean="0">
                <a:latin typeface="Calibri Light" panose="020F0302020204030204" pitchFamily="34" charset="0"/>
              </a:rPr>
              <a:t>B is </a:t>
            </a:r>
            <a:r>
              <a:rPr lang="en-US" baseline="0" dirty="0" smtClean="0">
                <a:latin typeface="Calibri Light" panose="020F0302020204030204" pitchFamily="34" charset="0"/>
              </a:rPr>
              <a:t>the difference between the actual field B and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normalized by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a:t>
            </a:r>
          </a:p>
          <a:p>
            <a:endParaRPr lang="en-US" baseline="0" dirty="0" smtClean="0">
              <a:latin typeface="Calibri Light" panose="020F0302020204030204" pitchFamily="34" charset="0"/>
            </a:endParaRPr>
          </a:p>
          <a:p>
            <a:r>
              <a:rPr lang="en-US" dirty="0">
                <a:latin typeface="Calibri Light" panose="020F0302020204030204" pitchFamily="34" charset="0"/>
              </a:rPr>
              <a:t>The plots </a:t>
            </a:r>
            <a:r>
              <a:rPr lang="en-US" dirty="0" smtClean="0">
                <a:latin typeface="Calibri Light" panose="020F0302020204030204" pitchFamily="34" charset="0"/>
              </a:rPr>
              <a:t>on graph paper are </a:t>
            </a:r>
            <a:r>
              <a:rPr lang="en-US" dirty="0">
                <a:latin typeface="Calibri Light" panose="020F0302020204030204" pitchFamily="34" charset="0"/>
              </a:rPr>
              <a:t>measured field error curves (1970) inside the CERN PSB (PS Booster) prototype bending magnet inner gap</a:t>
            </a:r>
            <a:r>
              <a:rPr lang="en-US" dirty="0" smtClean="0">
                <a:latin typeface="Calibri Light" panose="020F0302020204030204" pitchFamily="34" charset="0"/>
              </a:rPr>
              <a:t>. The abscissa is the radial position in the magnet aperture in mm. [The magnet has a (wide) pole of 460 mm width, for 70 mm of vertical gap] </a:t>
            </a:r>
            <a:endParaRPr lang="en-US" dirty="0">
              <a:latin typeface="Calibri Light" panose="020F0302020204030204" pitchFamily="34" charset="0"/>
            </a:endParaRPr>
          </a:p>
        </p:txBody>
      </p:sp>
    </p:spTree>
    <p:extLst>
      <p:ext uri="{BB962C8B-B14F-4D97-AF65-F5344CB8AC3E}">
        <p14:creationId xmlns:p14="http://schemas.microsoft.com/office/powerpoint/2010/main" val="2122666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a:t>
            </a:r>
            <a:r>
              <a:rPr lang="en-US" baseline="0" dirty="0" smtClean="0">
                <a:latin typeface="Symbol" panose="05050102010706020507" pitchFamily="18" charset="2"/>
              </a:rPr>
              <a:t>D</a:t>
            </a:r>
            <a:r>
              <a:rPr lang="en-US" baseline="0" dirty="0" smtClean="0">
                <a:latin typeface="Calibri Light" panose="020F0302020204030204" pitchFamily="34" charset="0"/>
              </a:rPr>
              <a:t>B/B can be built</a:t>
            </a:r>
            <a:r>
              <a:rPr lang="en-US" dirty="0" smtClean="0">
                <a:latin typeface="Calibri Light" panose="020F0302020204030204" pitchFamily="34" charset="0"/>
              </a:rPr>
              <a:t> up starting from the harmonics. Going the other way around – from </a:t>
            </a:r>
            <a:r>
              <a:rPr lang="en-US" dirty="0" smtClean="0">
                <a:latin typeface="Symbol" panose="05050102010706020507" pitchFamily="18" charset="2"/>
              </a:rPr>
              <a:t>D</a:t>
            </a:r>
            <a:r>
              <a:rPr lang="en-US" dirty="0" smtClean="0">
                <a:latin typeface="Calibri Light" panose="020F0302020204030204" pitchFamily="34" charset="0"/>
              </a:rPr>
              <a:t>B/B to multipoles – is not (mathematically speaking) really possible, but it is often done anyway.</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In the case of a dipole, we consider the vertical field along the midplane, that is, B</a:t>
            </a:r>
            <a:r>
              <a:rPr lang="en-US" baseline="-25000" dirty="0" smtClean="0">
                <a:latin typeface="Calibri Light" panose="020F0302020204030204" pitchFamily="34" charset="0"/>
              </a:rPr>
              <a:t>y</a:t>
            </a:r>
            <a:r>
              <a:rPr lang="en-US" baseline="0" dirty="0" smtClean="0">
                <a:latin typeface="Calibri Light" panose="020F0302020204030204" pitchFamily="34" charset="0"/>
              </a:rPr>
              <a:t>(x)</a:t>
            </a:r>
            <a:r>
              <a:rPr lang="en-US" dirty="0" smtClean="0">
                <a:latin typeface="Calibri Light" panose="020F0302020204030204" pitchFamily="34" charset="0"/>
              </a:rPr>
              <a:t> along the y = 0 line. Using the various definitions, it can be seen that the </a:t>
            </a:r>
            <a:r>
              <a:rPr lang="en-US" dirty="0" smtClean="0">
                <a:latin typeface="Symbol" panose="05050102010706020507" pitchFamily="18" charset="2"/>
              </a:rPr>
              <a:t>D</a:t>
            </a:r>
            <a:r>
              <a:rPr lang="en-US" dirty="0" smtClean="0">
                <a:latin typeface="Calibri Light" panose="020F0302020204030204" pitchFamily="34" charset="0"/>
              </a:rPr>
              <a:t>B/B plot is made up of several contributions coming from b</a:t>
            </a:r>
            <a:r>
              <a:rPr lang="en-US" baseline="-25000" dirty="0" smtClean="0">
                <a:latin typeface="Calibri Light" panose="020F0302020204030204" pitchFamily="34" charset="0"/>
              </a:rPr>
              <a:t>2</a:t>
            </a:r>
            <a:r>
              <a:rPr lang="en-US" dirty="0" smtClean="0">
                <a:latin typeface="Calibri Light" panose="020F0302020204030204" pitchFamily="34" charset="0"/>
              </a:rPr>
              <a:t> (quadrupole, linear), b</a:t>
            </a:r>
            <a:r>
              <a:rPr lang="en-US" baseline="-25000" dirty="0" smtClean="0">
                <a:latin typeface="Calibri Light" panose="020F0302020204030204" pitchFamily="34" charset="0"/>
              </a:rPr>
              <a:t>3</a:t>
            </a:r>
            <a:r>
              <a:rPr lang="en-US" dirty="0" smtClean="0">
                <a:latin typeface="Calibri Light" panose="020F0302020204030204" pitchFamily="34" charset="0"/>
              </a:rPr>
              <a:t> (sextupole, quadratic), b</a:t>
            </a:r>
            <a:r>
              <a:rPr lang="en-US" baseline="-25000" dirty="0" smtClean="0">
                <a:latin typeface="Calibri Light" panose="020F0302020204030204" pitchFamily="34" charset="0"/>
              </a:rPr>
              <a:t>4</a:t>
            </a:r>
            <a:r>
              <a:rPr lang="en-US" dirty="0" smtClean="0">
                <a:latin typeface="Calibri Light" panose="020F0302020204030204" pitchFamily="34" charset="0"/>
              </a:rPr>
              <a:t> (octupole, cubic) and so on. </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 1</a:t>
            </a:r>
            <a:r>
              <a:rPr lang="en-US" baseline="0" dirty="0" smtClean="0">
                <a:latin typeface="Calibri Light" panose="020F0302020204030204" pitchFamily="34" charset="0"/>
              </a:rPr>
              <a:t>: strictly speaking, the harmonic expansion is valid only within a circle not containing current or magnetic material. For resistive dipoles in particular – with wide poles – the same polynomial expansion is used with the coefficients of the powers in x/R still called “quadrupole”, “sextupole” and so on.</a:t>
            </a:r>
          </a:p>
          <a:p>
            <a:endParaRPr lang="en-US" dirty="0">
              <a:latin typeface="Calibri Light" panose="020F0302020204030204" pitchFamily="34" charset="0"/>
            </a:endParaRPr>
          </a:p>
          <a:p>
            <a:r>
              <a:rPr lang="en-US" u="sng" baseline="0" dirty="0" smtClean="0">
                <a:latin typeface="Calibri Light" panose="020F0302020204030204" pitchFamily="34" charset="0"/>
              </a:rPr>
              <a:t>Note 2</a:t>
            </a:r>
            <a:r>
              <a:rPr lang="en-US" baseline="0" dirty="0" smtClean="0">
                <a:latin typeface="Calibri Light" panose="020F0302020204030204" pitchFamily="34" charset="0"/>
              </a:rPr>
              <a:t>: deriving the multipoles from the </a:t>
            </a:r>
            <a:r>
              <a:rPr lang="en-US" dirty="0" smtClean="0">
                <a:latin typeface="Symbol" panose="05050102010706020507" pitchFamily="18" charset="2"/>
              </a:rPr>
              <a:t>D</a:t>
            </a:r>
            <a:r>
              <a:rPr lang="en-US" dirty="0" smtClean="0">
                <a:latin typeface="Calibri Light" panose="020F0302020204030204" pitchFamily="34" charset="0"/>
              </a:rPr>
              <a:t>B/B is (mostly) done using some polynomial fitting, though the base functions are now not orthogonal…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474641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Below the web links (Jan. 2016) or ISBN for these references:</a:t>
            </a:r>
          </a:p>
          <a:p>
            <a:pPr marL="228600" indent="-228600">
              <a:buAutoNum type="arabicPeriod"/>
            </a:pPr>
            <a:r>
              <a:rPr lang="en-US" dirty="0" smtClean="0">
                <a:latin typeface="Calibri Light" panose="020F0302020204030204" pitchFamily="34" charset="0"/>
              </a:rPr>
              <a:t>http://indico.cern.ch/event/357378/session/2/#all</a:t>
            </a:r>
          </a:p>
          <a:p>
            <a:pPr marL="228600" indent="-228600">
              <a:buAutoNum type="arabicPeriod"/>
            </a:pPr>
            <a:r>
              <a:rPr lang="en-US" dirty="0" smtClean="0">
                <a:latin typeface="Calibri Light" panose="020F0302020204030204" pitchFamily="34" charset="0"/>
              </a:rPr>
              <a:t>https://edms.cern.ch/document/1162401/3</a:t>
            </a:r>
          </a:p>
          <a:p>
            <a:pPr marL="228600" indent="-228600">
              <a:buAutoNum type="arabicPeriod"/>
            </a:pPr>
            <a:r>
              <a:rPr lang="en-US" dirty="0" smtClean="0">
                <a:latin typeface="Calibri Light" panose="020F0302020204030204" pitchFamily="34" charset="0"/>
              </a:rPr>
              <a:t>http://cas.web.cern.ch/cas/CAS%20Welcome/Previous%20Schools.htm</a:t>
            </a:r>
          </a:p>
          <a:p>
            <a:pPr marL="228600" indent="-228600">
              <a:buAutoNum type="arabicPeriod"/>
            </a:pPr>
            <a:r>
              <a:rPr lang="en-US" dirty="0" smtClean="0">
                <a:latin typeface="Calibri Light" panose="020F0302020204030204" pitchFamily="34" charset="0"/>
              </a:rPr>
              <a:t>http://cdsweb.cern.ch/record/1158462/files/cern2010-004.pdf</a:t>
            </a:r>
          </a:p>
          <a:p>
            <a:pPr marL="228600" indent="-228600">
              <a:buAutoNum type="arabicPeriod"/>
            </a:pPr>
            <a:r>
              <a:rPr lang="en-US" dirty="0" smtClean="0">
                <a:latin typeface="Calibri Light" panose="020F0302020204030204" pitchFamily="34" charset="0"/>
              </a:rPr>
              <a:t>for example, http://etodesco.web.cern.ch/etodesco/uspas/uspas.html</a:t>
            </a:r>
          </a:p>
          <a:p>
            <a:pPr marL="228600" indent="-228600">
              <a:buAutoNum type="arabicPeriod"/>
            </a:pPr>
            <a:r>
              <a:rPr lang="en-US" dirty="0" smtClean="0">
                <a:latin typeface="Calibri Light" panose="020F0302020204030204" pitchFamily="34" charset="0"/>
              </a:rPr>
              <a:t>ISBN 9789812563811</a:t>
            </a:r>
          </a:p>
          <a:p>
            <a:pPr marL="228600" indent="-228600">
              <a:buAutoNum type="arabicPeriod"/>
            </a:pPr>
            <a:r>
              <a:rPr lang="en-US" dirty="0" smtClean="0">
                <a:latin typeface="Calibri Light" panose="020F0302020204030204" pitchFamily="34" charset="0"/>
              </a:rPr>
              <a:t>ISBN</a:t>
            </a:r>
            <a:r>
              <a:rPr lang="en-US" baseline="0" dirty="0" smtClean="0">
                <a:latin typeface="Calibri Light" panose="020F0302020204030204" pitchFamily="34" charset="0"/>
              </a:rPr>
              <a:t> </a:t>
            </a:r>
            <a:r>
              <a:rPr lang="en-US" dirty="0" smtClean="0">
                <a:latin typeface="Calibri Light" panose="020F0302020204030204" pitchFamily="34" charset="0"/>
              </a:rPr>
              <a:t>9780521566889</a:t>
            </a:r>
          </a:p>
          <a:p>
            <a:pPr marL="228600" indent="-228600">
              <a:buAutoNum type="arabicPeriod"/>
            </a:pPr>
            <a:r>
              <a:rPr lang="en-US" dirty="0" smtClean="0">
                <a:latin typeface="Calibri Light" panose="020F0302020204030204" pitchFamily="34" charset="0"/>
              </a:rPr>
              <a:t>ISBN 9789810227906</a:t>
            </a:r>
          </a:p>
          <a:p>
            <a:pPr marL="228600" indent="-228600">
              <a:buAutoNum type="arabicPeriod"/>
            </a:pPr>
            <a:r>
              <a:rPr lang="en-US" dirty="0" smtClean="0">
                <a:latin typeface="Calibri Light" panose="020F0302020204030204" pitchFamily="34" charset="0"/>
              </a:rPr>
              <a:t>ISBN 978-0198548102</a:t>
            </a:r>
          </a:p>
          <a:p>
            <a:pPr marL="228600" indent="-228600">
              <a:buAutoNum type="arabicPeriod"/>
            </a:pPr>
            <a:endParaRPr lang="en-US" dirty="0" smtClean="0">
              <a:latin typeface="Calibri Light" panose="020F0302020204030204" pitchFamily="34" charset="0"/>
            </a:endParaRPr>
          </a:p>
          <a:p>
            <a:r>
              <a:rPr lang="en-US" dirty="0" smtClean="0">
                <a:latin typeface="Calibri Light" panose="020F0302020204030204" pitchFamily="34" charset="0"/>
              </a:rPr>
              <a:t>A heartfelt </a:t>
            </a:r>
            <a:r>
              <a:rPr lang="en-US" u="sng" dirty="0" smtClean="0">
                <a:latin typeface="Calibri Light" panose="020F0302020204030204" pitchFamily="34" charset="0"/>
              </a:rPr>
              <a:t>thank you</a:t>
            </a:r>
            <a:r>
              <a:rPr lang="en-US" dirty="0" smtClean="0">
                <a:latin typeface="Calibri Light" panose="020F0302020204030204" pitchFamily="34" charset="0"/>
              </a:rPr>
              <a:t> to the many colleagues which guided (are guiding) me in this land… in particular to the ones from which I borrowed much of the material for this short course.</a:t>
            </a:r>
          </a:p>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2351726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two </a:t>
            </a:r>
            <a:r>
              <a:rPr lang="en-US" baseline="0" dirty="0" err="1" smtClean="0">
                <a:latin typeface="Calibri Light" panose="020F0302020204030204" pitchFamily="34" charset="0"/>
              </a:rPr>
              <a:t>busbars</a:t>
            </a:r>
            <a:r>
              <a:rPr lang="en-US" baseline="0" dirty="0" smtClean="0">
                <a:latin typeface="Calibri Light" panose="020F0302020204030204" pitchFamily="34" charset="0"/>
              </a:rPr>
              <a:t> carry a uniform current density, with opposite signs. </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When the iron is added, this becomes a (so-called) H-shape dipole. The material properties for the iron are those of a common low Si electrical steel.</a:t>
            </a:r>
          </a:p>
          <a:p>
            <a:endParaRPr lang="en-US" dirty="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the simulation is done with OPERA-2D,</a:t>
            </a:r>
            <a:r>
              <a:rPr lang="en-US" dirty="0" smtClean="0">
                <a:latin typeface="Calibri Light" panose="020F0302020204030204" pitchFamily="34" charset="0"/>
              </a:rPr>
              <a:t> this can be repeated as an exercise.</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5374902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First we imagine to put 40 kA in each </a:t>
            </a:r>
            <a:r>
              <a:rPr lang="en-US" baseline="0" dirty="0" err="1" smtClean="0">
                <a:latin typeface="Calibri Light" panose="020F0302020204030204" pitchFamily="34" charset="0"/>
              </a:rPr>
              <a:t>busbar</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Without iron (</a:t>
            </a:r>
            <a:r>
              <a:rPr lang="en-US" u="sng" baseline="0" dirty="0" smtClean="0">
                <a:latin typeface="Calibri Light" panose="020F0302020204030204" pitchFamily="34" charset="0"/>
              </a:rPr>
              <a:t>top figure</a:t>
            </a:r>
            <a:r>
              <a:rPr lang="en-US" baseline="0" dirty="0" smtClean="0">
                <a:latin typeface="Calibri Light" panose="020F0302020204030204" pitchFamily="34" charset="0"/>
              </a:rPr>
              <a:t>) this</a:t>
            </a:r>
            <a:r>
              <a:rPr lang="en-US" dirty="0" smtClean="0">
                <a:latin typeface="Calibri Light" panose="020F0302020204030204" pitchFamily="34" charset="0"/>
              </a:rPr>
              <a:t> current yields </a:t>
            </a:r>
            <a:r>
              <a:rPr lang="en-US" baseline="0" dirty="0" smtClean="0">
                <a:latin typeface="Calibri Light" panose="020F0302020204030204" pitchFamily="34" charset="0"/>
              </a:rPr>
              <a:t>0.20 T in the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The flux looks like what we would expect from </a:t>
            </a:r>
            <a:r>
              <a:rPr lang="en-US" baseline="0" dirty="0" err="1" smtClean="0">
                <a:latin typeface="Calibri Light" panose="020F0302020204030204" pitchFamily="34" charset="0"/>
              </a:rPr>
              <a:t>Biot</a:t>
            </a:r>
            <a:r>
              <a:rPr lang="en-US" baseline="0" dirty="0" smtClean="0">
                <a:latin typeface="Calibri Light" panose="020F0302020204030204" pitchFamily="34" charset="0"/>
              </a:rPr>
              <a:t>-Savart, with concentric lines around the current carrying conductors. In principle, this is very much how a (high field) superconducting dipole works. In that case though the coil is given a shape to get a better field quality in the aperture. Usually a magnetic yoke is added anyway on the outside to catch the return flux and to add (not so much) strength to the central field.</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Now, with an iron yoke (</a:t>
            </a:r>
            <a:r>
              <a:rPr lang="en-US" u="sng" baseline="0" dirty="0" smtClean="0">
                <a:latin typeface="Calibri Light" panose="020F0302020204030204" pitchFamily="34" charset="0"/>
              </a:rPr>
              <a:t>bottom figure</a:t>
            </a:r>
            <a:r>
              <a:rPr lang="en-US" baseline="0" dirty="0" smtClean="0">
                <a:latin typeface="Calibri Light" panose="020F0302020204030204" pitchFamily="34" charset="0"/>
              </a:rPr>
              <a:t>) </a:t>
            </a:r>
            <a:r>
              <a:rPr lang="en-US" dirty="0">
                <a:latin typeface="Calibri Light" panose="020F0302020204030204" pitchFamily="34" charset="0"/>
              </a:rPr>
              <a:t>the same 40 kA </a:t>
            </a:r>
            <a:r>
              <a:rPr lang="en-US" dirty="0" smtClean="0">
                <a:latin typeface="Calibri Light" panose="020F0302020204030204" pitchFamily="34" charset="0"/>
              </a:rPr>
              <a:t>provide </a:t>
            </a:r>
            <a:r>
              <a:rPr lang="en-US" baseline="0" dirty="0" smtClean="0">
                <a:latin typeface="Calibri Light" panose="020F0302020204030204" pitchFamily="34" charset="0"/>
              </a:rPr>
              <a:t>1.00 T in the gap. This is basically a factor of 5 more. The iron in a way acts as a funnel for the flux lines – which like to go where the permeability is higher – plus its own magnetization adds to the strength of the field coming directly from the windings.</a:t>
            </a:r>
          </a:p>
        </p:txBody>
      </p:sp>
    </p:spTree>
    <p:extLst>
      <p:ext uri="{BB962C8B-B14F-4D97-AF65-F5344CB8AC3E}">
        <p14:creationId xmlns:p14="http://schemas.microsoft.com/office/powerpoint/2010/main" val="13784714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Doubling the current – from 40 to 80 kA in each </a:t>
            </a:r>
            <a:r>
              <a:rPr lang="en-US" baseline="0" dirty="0" err="1" smtClean="0">
                <a:latin typeface="Calibri Light" panose="020F0302020204030204" pitchFamily="34" charset="0"/>
              </a:rPr>
              <a:t>busbar</a:t>
            </a:r>
            <a:r>
              <a:rPr lang="en-US" baseline="0" dirty="0" smtClean="0">
                <a:latin typeface="Calibri Light" panose="020F0302020204030204" pitchFamily="34" charset="0"/>
              </a:rPr>
              <a:t> – in our thought experiment shows two interesting features.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In the case without iron (</a:t>
            </a:r>
            <a:r>
              <a:rPr lang="en-US" u="sng" baseline="0" dirty="0" smtClean="0">
                <a:latin typeface="Calibri Light" panose="020F0302020204030204" pitchFamily="34" charset="0"/>
              </a:rPr>
              <a:t>top figure</a:t>
            </a:r>
            <a:r>
              <a:rPr lang="en-US" baseline="0" dirty="0" smtClean="0">
                <a:latin typeface="Calibri Light" panose="020F0302020204030204" pitchFamily="34" charset="0"/>
              </a:rPr>
              <a:t>) the flux lines have the same shape as before, there</a:t>
            </a:r>
            <a:r>
              <a:rPr lang="en-US" dirty="0" smtClean="0">
                <a:latin typeface="Calibri Light" panose="020F0302020204030204" pitchFamily="34" charset="0"/>
              </a:rPr>
              <a:t> are just more: the flux density – the B field – is </a:t>
            </a:r>
            <a:r>
              <a:rPr lang="en-US" baseline="0" dirty="0" smtClean="0">
                <a:latin typeface="Calibri Light" panose="020F0302020204030204" pitchFamily="34" charset="0"/>
              </a:rPr>
              <a:t>doubled everywhere. In particular, in the </a:t>
            </a:r>
            <a:r>
              <a:rPr lang="en-US" baseline="0" dirty="0" err="1" smtClean="0">
                <a:latin typeface="Calibri Light" panose="020F0302020204030204" pitchFamily="34" charset="0"/>
              </a:rPr>
              <a:t>centre</a:t>
            </a:r>
            <a:r>
              <a:rPr lang="en-US" baseline="0" dirty="0" smtClean="0">
                <a:latin typeface="Calibri Light" panose="020F0302020204030204" pitchFamily="34" charset="0"/>
              </a:rPr>
              <a:t> we now have 0.41 T, twice as much with respect to before. This is a completely linear behavior.</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However, in the case with iron (</a:t>
            </a:r>
            <a:r>
              <a:rPr lang="en-US" u="sng" baseline="0" dirty="0" smtClean="0">
                <a:latin typeface="Calibri Light" panose="020F0302020204030204" pitchFamily="34" charset="0"/>
              </a:rPr>
              <a:t>bottom figure</a:t>
            </a:r>
            <a:r>
              <a:rPr lang="en-US" baseline="0" dirty="0" smtClean="0">
                <a:latin typeface="Calibri Light" panose="020F0302020204030204" pitchFamily="34" charset="0"/>
              </a:rPr>
              <a:t>), there is </a:t>
            </a:r>
            <a:r>
              <a:rPr lang="en-US" i="1" baseline="0" dirty="0" smtClean="0">
                <a:latin typeface="Calibri Light" panose="020F0302020204030204" pitchFamily="34" charset="0"/>
              </a:rPr>
              <a:t>saturation</a:t>
            </a:r>
            <a:r>
              <a:rPr lang="en-US" baseline="0" dirty="0" smtClean="0">
                <a:latin typeface="Calibri Light" panose="020F0302020204030204" pitchFamily="34" charset="0"/>
              </a:rPr>
              <a:t>. The flux is still mostly </a:t>
            </a:r>
            <a:r>
              <a:rPr lang="en-US" dirty="0" smtClean="0">
                <a:latin typeface="Calibri Light" panose="020F0302020204030204" pitchFamily="34" charset="0"/>
              </a:rPr>
              <a:t>caught </a:t>
            </a:r>
            <a:r>
              <a:rPr lang="en-US" baseline="0" dirty="0" smtClean="0">
                <a:latin typeface="Calibri Light" panose="020F0302020204030204" pitchFamily="34" charset="0"/>
              </a:rPr>
              <a:t>in the ferromagnetic material, though we now have 1.70 T in the aperture, which is not quite twice the 1.00 T we had with half the current. In a way, once all magnetic domains in the iron are aligned to provide the maximum magnetization, then we cannot squeeze out more from the ferromagnetic material. The white regions are where B is above 2 T. Also the pattern of the flux line is (slightly) different, see for example the corners of the iron,</a:t>
            </a:r>
            <a:r>
              <a:rPr lang="en-US" dirty="0" smtClean="0">
                <a:latin typeface="Calibri Light" panose="020F0302020204030204" pitchFamily="34" charset="0"/>
              </a:rPr>
              <a:t> </a:t>
            </a:r>
            <a:r>
              <a:rPr lang="en-US" baseline="0" dirty="0" smtClean="0">
                <a:latin typeface="Calibri Light" panose="020F0302020204030204" pitchFamily="34" charset="0"/>
              </a:rPr>
              <a:t>which are now filled with flux too. In the gap there is a slightly different distribution of the flux, which is anyway very hard to appreciate in this scale.</a:t>
            </a:r>
          </a:p>
          <a:p>
            <a:endParaRPr lang="en-US" dirty="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a:t>
            </a:r>
            <a:r>
              <a:rPr lang="en-US" dirty="0" smtClean="0">
                <a:latin typeface="Calibri Light" panose="020F0302020204030204" pitchFamily="34" charset="0"/>
              </a:rPr>
              <a:t> the current density is reported as it is a main parameter for both normal and superconducting magnets; the actual values though are not representative of what it is most commonly used.</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185258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different behavior of the two cases (with / without iron) can be seen also in the transfer function curves, where the central B field is plotted as a function of the Ampere-turns.</a:t>
            </a:r>
          </a:p>
          <a:p>
            <a:r>
              <a:rPr lang="en-US" baseline="0" dirty="0" smtClean="0">
                <a:latin typeface="Calibri Light" panose="020F0302020204030204" pitchFamily="34" charset="0"/>
              </a:rPr>
              <a:t>An iron yoke introduces a non-linearity – the B-H response of the yoke material – though it greatly enhances the field up to about 2 T. After this, the saturation becomes predominant and additional field becomes (much) more expensive in terms of current. This is why resistive dipoles in the great majority of cases are meant to work till about 1.8 – 2.0 T. For example, the SPS MBB dipole (52 mm full vertical gap) has 5750 A x 16 turns for a nominal field of 2.0 T, that is, 92 kA (for a current density of about 6.2 A/mm</a:t>
            </a:r>
            <a:r>
              <a:rPr lang="en-US" baseline="30000" dirty="0" smtClean="0">
                <a:latin typeface="Calibri Light" panose="020F0302020204030204" pitchFamily="34" charset="0"/>
              </a:rPr>
              <a:t>2</a:t>
            </a:r>
            <a:r>
              <a:rPr lang="en-US" baseline="0" dirty="0" smtClean="0">
                <a:latin typeface="Calibri Light" panose="020F0302020204030204" pitchFamily="34" charset="0"/>
              </a:rPr>
              <a:t>).</a:t>
            </a:r>
          </a:p>
          <a:p>
            <a:r>
              <a:rPr lang="en-US" baseline="0" dirty="0" smtClean="0">
                <a:latin typeface="Calibri Light" panose="020F0302020204030204" pitchFamily="34" charset="0"/>
              </a:rPr>
              <a:t>At low field the permeability of the material is not well behaved and very low field magnets are special in their own way too.</a:t>
            </a:r>
          </a:p>
          <a:p>
            <a:r>
              <a:rPr lang="en-US" baseline="0" dirty="0" smtClean="0">
                <a:latin typeface="Calibri Light" panose="020F0302020204030204" pitchFamily="34" charset="0"/>
              </a:rPr>
              <a:t>Above 2 T, since many Ampere-turns are needed, it is interesting to pack a lot of current in a compact space close to the gap and to make the Ampere-turns </a:t>
            </a:r>
            <a:r>
              <a:rPr lang="en-US" i="1" baseline="0" dirty="0" smtClean="0">
                <a:latin typeface="Calibri Light" panose="020F0302020204030204" pitchFamily="34" charset="0"/>
              </a:rPr>
              <a:t>cheap</a:t>
            </a:r>
            <a:r>
              <a:rPr lang="en-US" baseline="0" dirty="0" smtClean="0">
                <a:latin typeface="Calibri Light" panose="020F0302020204030204" pitchFamily="34" charset="0"/>
              </a:rPr>
              <a:t>: this is when superconducting magnets are used. For example, in the LHC there are 40 cables per pole (per aperture), for a nominal current of 11850 A to get to 8.3 T: that makes 40 x 2 x 11850 = 948 kA (for an average current density of about 400 A/mm</a:t>
            </a:r>
            <a:r>
              <a:rPr lang="en-US" baseline="30000" dirty="0" smtClean="0">
                <a:latin typeface="Calibri Light" panose="020F0302020204030204" pitchFamily="34" charset="0"/>
              </a:rPr>
              <a:t>2</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There</a:t>
            </a:r>
            <a:r>
              <a:rPr lang="en-US" dirty="0" smtClean="0">
                <a:latin typeface="Calibri Light" panose="020F0302020204030204" pitchFamily="34" charset="0"/>
              </a:rPr>
              <a:t> i</a:t>
            </a:r>
            <a:r>
              <a:rPr lang="en-US" baseline="0" dirty="0" smtClean="0">
                <a:latin typeface="Calibri Light" panose="020F0302020204030204" pitchFamily="34" charset="0"/>
              </a:rPr>
              <a:t>s also a hybrid family of super-ferric magnets: these are iron-dominated, but they have superconducting coils to magnetize the iron. We will not cover this category.</a:t>
            </a:r>
          </a:p>
        </p:txBody>
      </p:sp>
    </p:spTree>
    <p:extLst>
      <p:ext uri="{BB962C8B-B14F-4D97-AF65-F5344CB8AC3E}">
        <p14:creationId xmlns:p14="http://schemas.microsoft.com/office/powerpoint/2010/main" val="21963281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To have a look at the field quality, we </a:t>
            </a:r>
            <a:r>
              <a:rPr lang="en-US" dirty="0" smtClean="0">
                <a:latin typeface="Calibri Light" panose="020F0302020204030204" pitchFamily="34" charset="0"/>
              </a:rPr>
              <a:t>look at the (first) allowed harmonics. The design is not optimized at all – it is just an example.</a:t>
            </a:r>
          </a:p>
          <a:p>
            <a:endParaRPr lang="en-US" dirty="0" smtClean="0">
              <a:latin typeface="Calibri Light" panose="020F0302020204030204" pitchFamily="34" charset="0"/>
            </a:endParaRPr>
          </a:p>
          <a:p>
            <a:r>
              <a:rPr lang="en-US" dirty="0" smtClean="0">
                <a:latin typeface="Calibri Light" panose="020F0302020204030204" pitchFamily="34" charset="0"/>
              </a:rPr>
              <a:t>In the case </a:t>
            </a:r>
            <a:r>
              <a:rPr lang="en-US" u="sng" dirty="0" smtClean="0">
                <a:latin typeface="Calibri Light" panose="020F0302020204030204" pitchFamily="34" charset="0"/>
              </a:rPr>
              <a:t>without iron</a:t>
            </a:r>
            <a:r>
              <a:rPr lang="en-US" dirty="0" smtClean="0">
                <a:latin typeface="Calibri Light" panose="020F0302020204030204" pitchFamily="34" charset="0"/>
              </a:rPr>
              <a:t>, there are a large sextupole (4%!) and decapole (1‰) components. These numbers depend only on the geometry of the coil and are the same at 40 or 80 kA, or at any other current (neglecting the effects of mechanical deformations due to Lorentz forces, which go quadratically with the current).</a:t>
            </a:r>
          </a:p>
          <a:p>
            <a:endParaRPr lang="en-US" dirty="0">
              <a:latin typeface="Calibri Light" panose="020F0302020204030204" pitchFamily="34" charset="0"/>
            </a:endParaRPr>
          </a:p>
          <a:p>
            <a:r>
              <a:rPr lang="en-US" dirty="0" smtClean="0">
                <a:latin typeface="Calibri Light" panose="020F0302020204030204" pitchFamily="34" charset="0"/>
              </a:rPr>
              <a:t>On the other hand, </a:t>
            </a:r>
            <a:r>
              <a:rPr lang="en-US" u="sng" dirty="0" smtClean="0">
                <a:latin typeface="Calibri Light" panose="020F0302020204030204" pitchFamily="34" charset="0"/>
              </a:rPr>
              <a:t>with iron</a:t>
            </a:r>
            <a:r>
              <a:rPr lang="en-US" dirty="0" smtClean="0">
                <a:latin typeface="Calibri Light" panose="020F0302020204030204" pitchFamily="34" charset="0"/>
              </a:rPr>
              <a:t> the field quality is much better till the saturation starts playing an important role. Then in a way the iron becomes transparent and we go towards the previous case. As long though as the yoke guides the flux, the flux lines come out of the pole nicely perpendicular. In this regime, it is the width of the pole and its termination (shims, round-off) that are used at the design stage to optimize the field quality.</a:t>
            </a:r>
          </a:p>
          <a:p>
            <a:endParaRPr lang="en-US" dirty="0" smtClean="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When talking about multipoles, it is always necessary to state the reference radius. Here we use 17 mm, which is roughly 2/3 of the physical aperture of 50 mm (total); the factor 2/3 is a popular choice in many magnets.</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0097197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32919973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a:t>
            </a:r>
            <a:r>
              <a:rPr lang="en-US" u="sng" dirty="0" smtClean="0">
                <a:latin typeface="Calibri Light" panose="020F0302020204030204" pitchFamily="34" charset="0"/>
              </a:rPr>
              <a:t>C-shaped</a:t>
            </a:r>
            <a:r>
              <a:rPr lang="en-US" dirty="0">
                <a:latin typeface="Calibri Light" panose="020F0302020204030204" pitchFamily="34" charset="0"/>
              </a:rPr>
              <a:t> </a:t>
            </a:r>
            <a:r>
              <a:rPr lang="en-GB" dirty="0" smtClean="0">
                <a:latin typeface="Calibri Light" panose="020F0302020204030204" pitchFamily="34" charset="0"/>
              </a:rPr>
              <a:t>provides easy access to the gap for the vacuum chamber – for this it is often found in light sources – at the cost of a (slight) asymmetry, which introduces the even terms in the allowed multipoles, in particular the quadrupole (gradient).</a:t>
            </a:r>
          </a:p>
          <a:p>
            <a:r>
              <a:rPr lang="en-US" dirty="0" smtClean="0">
                <a:latin typeface="Calibri Light" panose="020F0302020204030204" pitchFamily="34" charset="0"/>
              </a:rPr>
              <a:t> The </a:t>
            </a:r>
            <a:r>
              <a:rPr lang="en-US" u="sng" dirty="0" smtClean="0">
                <a:latin typeface="Calibri Light" panose="020F0302020204030204" pitchFamily="34" charset="0"/>
              </a:rPr>
              <a:t>H-shaped</a:t>
            </a:r>
            <a:r>
              <a:rPr lang="en-US" dirty="0" smtClean="0">
                <a:latin typeface="Calibri Light" panose="020F0302020204030204" pitchFamily="34" charset="0"/>
              </a:rPr>
              <a:t> </a:t>
            </a:r>
            <a:r>
              <a:rPr lang="en-GB" dirty="0" smtClean="0">
                <a:latin typeface="Calibri Light" panose="020F0302020204030204" pitchFamily="34" charset="0"/>
              </a:rPr>
              <a:t>is symmetric, at the cost of some access problems to the gap. The coils can extend till the midplane – like in the SPS case – though then they need to be bent up in the ends to clear the gap region. If the coil gets close to the aperture, then its position can have an impact on field quality.</a:t>
            </a:r>
          </a:p>
          <a:p>
            <a:r>
              <a:rPr lang="en-US" dirty="0" smtClean="0">
                <a:latin typeface="Calibri Light" panose="020F0302020204030204" pitchFamily="34" charset="0"/>
              </a:rPr>
              <a:t>The </a:t>
            </a:r>
            <a:r>
              <a:rPr lang="en-US" u="sng" dirty="0" smtClean="0">
                <a:latin typeface="Calibri Light" panose="020F0302020204030204" pitchFamily="34" charset="0"/>
              </a:rPr>
              <a:t>window frame</a:t>
            </a:r>
            <a:r>
              <a:rPr lang="en-US" dirty="0" smtClean="0">
                <a:latin typeface="Calibri Light" panose="020F0302020204030204" pitchFamily="34" charset="0"/>
              </a:rPr>
              <a:t> provides </a:t>
            </a:r>
            <a:r>
              <a:rPr lang="en-US" dirty="0">
                <a:latin typeface="Calibri Light" panose="020F0302020204030204" pitchFamily="34" charset="0"/>
              </a:rPr>
              <a:t>the best field quality, which comes from the extra wide pole; it has the same access problems of the H, plus there has to be enough room to dimension the coil </a:t>
            </a:r>
            <a:r>
              <a:rPr lang="en-US" dirty="0" smtClean="0">
                <a:latin typeface="Calibri Light" panose="020F0302020204030204" pitchFamily="34" charset="0"/>
              </a:rPr>
              <a:t>properly. </a:t>
            </a:r>
            <a:r>
              <a:rPr lang="en-US" dirty="0">
                <a:latin typeface="Calibri Light" panose="020F0302020204030204" pitchFamily="34" charset="0"/>
              </a:rPr>
              <a:t>As </a:t>
            </a:r>
            <a:r>
              <a:rPr lang="en-US" dirty="0" smtClean="0">
                <a:latin typeface="Calibri Light" panose="020F0302020204030204" pitchFamily="34" charset="0"/>
              </a:rPr>
              <a:t>for the other cases, </a:t>
            </a:r>
            <a:r>
              <a:rPr lang="en-US" dirty="0">
                <a:latin typeface="Calibri Light" panose="020F0302020204030204" pitchFamily="34" charset="0"/>
              </a:rPr>
              <a:t>the position of the </a:t>
            </a:r>
            <a:r>
              <a:rPr lang="en-US" dirty="0" smtClean="0">
                <a:latin typeface="Calibri Light" panose="020F0302020204030204" pitchFamily="34" charset="0"/>
              </a:rPr>
              <a:t>windings </a:t>
            </a:r>
            <a:r>
              <a:rPr lang="en-US" dirty="0">
                <a:latin typeface="Calibri Light" panose="020F0302020204030204" pitchFamily="34" charset="0"/>
              </a:rPr>
              <a:t>can impact </a:t>
            </a:r>
            <a:r>
              <a:rPr lang="en-US" dirty="0" smtClean="0">
                <a:latin typeface="Calibri Light" panose="020F0302020204030204" pitchFamily="34" charset="0"/>
              </a:rPr>
              <a:t>the field </a:t>
            </a:r>
            <a:r>
              <a:rPr lang="en-US" dirty="0">
                <a:latin typeface="Calibri Light" panose="020F0302020204030204" pitchFamily="34" charset="0"/>
              </a:rPr>
              <a:t>quality if the coil gets very close to the gap. </a:t>
            </a:r>
            <a:r>
              <a:rPr lang="en-US" dirty="0" smtClean="0">
                <a:latin typeface="Calibri Light" panose="020F0302020204030204" pitchFamily="34" charset="0"/>
              </a:rPr>
              <a:t>This type is often used for </a:t>
            </a:r>
            <a:r>
              <a:rPr lang="en-US" dirty="0">
                <a:latin typeface="Calibri Light" panose="020F0302020204030204" pitchFamily="34" charset="0"/>
              </a:rPr>
              <a:t>correctors, where the field is lower, with the coils wound on the return legs (figure on the </a:t>
            </a:r>
            <a:r>
              <a:rPr lang="en-US" dirty="0" smtClean="0">
                <a:latin typeface="Calibri Light" panose="020F0302020204030204" pitchFamily="34" charset="0"/>
              </a:rPr>
              <a:t>bottom right</a:t>
            </a:r>
            <a:r>
              <a:rPr lang="en-US" dirty="0">
                <a:latin typeface="Calibri Light" panose="020F0302020204030204" pitchFamily="34" charset="0"/>
              </a:rPr>
              <a:t>). </a:t>
            </a:r>
            <a:r>
              <a:rPr lang="en-US" dirty="0" smtClean="0">
                <a:latin typeface="Calibri Light" panose="020F0302020204030204" pitchFamily="34" charset="0"/>
              </a:rPr>
              <a:t>In this latter configuration, it is somehow inefficient in 2D – the outer conductors are useless to create field in the gap. In practice, this layout is still convenient for short magnets. The return </a:t>
            </a:r>
            <a:r>
              <a:rPr lang="en-US" dirty="0">
                <a:latin typeface="Calibri Light" panose="020F0302020204030204" pitchFamily="34" charset="0"/>
              </a:rPr>
              <a:t>current on the outside adds flux in the side legs of the magnets, so more material is needed </a:t>
            </a:r>
            <a:r>
              <a:rPr lang="en-US" dirty="0" smtClean="0">
                <a:latin typeface="Calibri Light" panose="020F0302020204030204" pitchFamily="34" charset="0"/>
              </a:rPr>
              <a:t>if the </a:t>
            </a:r>
            <a:r>
              <a:rPr lang="en-US" dirty="0">
                <a:latin typeface="Calibri Light" panose="020F0302020204030204" pitchFamily="34" charset="0"/>
              </a:rPr>
              <a:t>working point becomes </a:t>
            </a:r>
            <a:r>
              <a:rPr lang="en-US" dirty="0" smtClean="0">
                <a:latin typeface="Calibri Light" panose="020F0302020204030204" pitchFamily="34" charset="0"/>
              </a:rPr>
              <a:t>close </a:t>
            </a:r>
            <a:r>
              <a:rPr lang="en-US" dirty="0">
                <a:latin typeface="Calibri Light" panose="020F0302020204030204" pitchFamily="34" charset="0"/>
              </a:rPr>
              <a:t>to </a:t>
            </a:r>
            <a:r>
              <a:rPr lang="en-US" dirty="0" smtClean="0">
                <a:latin typeface="Calibri Light" panose="020F0302020204030204" pitchFamily="34" charset="0"/>
              </a:rPr>
              <a:t>saturation – which is not an issue if the magnet works at low field, like a corrector.</a:t>
            </a:r>
            <a:endParaRPr lang="en-US"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Simply speaking, we need to dimension the width of the magnetic circuit in 2D so that:</a:t>
            </a:r>
          </a:p>
          <a:p>
            <a:r>
              <a:rPr lang="en-GB" dirty="0">
                <a:latin typeface="Calibri Light" panose="020F0302020204030204" pitchFamily="34" charset="0"/>
              </a:rPr>
              <a:t> </a:t>
            </a:r>
            <a:r>
              <a:rPr lang="en-GB" dirty="0" smtClean="0">
                <a:latin typeface="Calibri Light" panose="020F0302020204030204" pitchFamily="34" charset="0"/>
              </a:rPr>
              <a:t>* the pole is wide enough for the good field region; its actual width depends if we have (or not) pole shims, if the magnet is saturated, if we want a field uniformity in the 10</a:t>
            </a:r>
            <a:r>
              <a:rPr lang="en-GB" baseline="30000" dirty="0" smtClean="0">
                <a:latin typeface="Calibri Light" panose="020F0302020204030204" pitchFamily="34" charset="0"/>
              </a:rPr>
              <a:t>-2</a:t>
            </a:r>
            <a:r>
              <a:rPr lang="en-GB" dirty="0" smtClean="0">
                <a:latin typeface="Calibri Light" panose="020F0302020204030204" pitchFamily="34" charset="0"/>
              </a:rPr>
              <a:t>, 10</a:t>
            </a:r>
            <a:r>
              <a:rPr lang="en-GB" baseline="30000" dirty="0" smtClean="0">
                <a:latin typeface="Calibri Light" panose="020F0302020204030204" pitchFamily="34" charset="0"/>
              </a:rPr>
              <a:t>-3</a:t>
            </a:r>
            <a:r>
              <a:rPr lang="en-GB" dirty="0" smtClean="0">
                <a:latin typeface="Calibri Light" panose="020F0302020204030204" pitchFamily="34" charset="0"/>
              </a:rPr>
              <a:t> or 10</a:t>
            </a:r>
            <a:r>
              <a:rPr lang="en-GB" baseline="30000" dirty="0" smtClean="0">
                <a:latin typeface="Calibri Light" panose="020F0302020204030204" pitchFamily="34" charset="0"/>
              </a:rPr>
              <a:t>-4</a:t>
            </a:r>
            <a:r>
              <a:rPr lang="en-GB" dirty="0" smtClean="0">
                <a:latin typeface="Calibri Light" panose="020F0302020204030204" pitchFamily="34" charset="0"/>
              </a:rPr>
              <a:t>, etc. though the formula above provides a good first guess in many cases</a:t>
            </a:r>
          </a:p>
          <a:p>
            <a:r>
              <a:rPr lang="en-GB" dirty="0" smtClean="0">
                <a:latin typeface="Calibri Light" panose="020F0302020204030204" pitchFamily="34" charset="0"/>
              </a:rPr>
              <a:t> * to dimension the legs, we have to consider that the flux </a:t>
            </a:r>
            <a:r>
              <a:rPr lang="en-GB" dirty="0">
                <a:latin typeface="Calibri Light" panose="020F0302020204030204" pitchFamily="34" charset="0"/>
              </a:rPr>
              <a:t>in the yoke includes the </a:t>
            </a:r>
            <a:r>
              <a:rPr lang="en-GB" dirty="0" smtClean="0">
                <a:latin typeface="Calibri Light" panose="020F0302020204030204" pitchFamily="34" charset="0"/>
              </a:rPr>
              <a:t>flux in the gap, but also some stray flux. The stray flux extends approximately one gap width on either side of the aperture. The width of the legs is chosen to limit the B in the yoke, usually below saturation, so to have a high permeability.</a:t>
            </a: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density of the flux lines in the figure is – well – the flux density, that is, the B </a:t>
            </a:r>
            <a:r>
              <a:rPr lang="en-GB" dirty="0">
                <a:latin typeface="Calibri Light" panose="020F0302020204030204" pitchFamily="34" charset="0"/>
              </a:rPr>
              <a:t>field (</a:t>
            </a:r>
            <a:r>
              <a:rPr lang="en-GB" dirty="0" smtClean="0">
                <a:latin typeface="Calibri Light" panose="020F0302020204030204" pitchFamily="34" charset="0"/>
              </a:rPr>
              <a:t>Faraday); in this example, B is higher in the top / bottom legs than in the back one.</a:t>
            </a:r>
            <a:endParaRPr lang="en-GB" dirty="0">
              <a:latin typeface="Calibri Light" panose="020F0302020204030204" pitchFamily="34" charset="0"/>
            </a:endParaRPr>
          </a:p>
        </p:txBody>
      </p:sp>
    </p:spTree>
    <p:extLst>
      <p:ext uri="{BB962C8B-B14F-4D97-AF65-F5344CB8AC3E}">
        <p14:creationId xmlns:p14="http://schemas.microsoft.com/office/powerpoint/2010/main" val="42940915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basic formula</a:t>
            </a:r>
            <a:r>
              <a:rPr lang="en-US" dirty="0" smtClean="0">
                <a:latin typeface="Calibri Light" panose="020F0302020204030204" pitchFamily="34" charset="0"/>
              </a:rPr>
              <a:t> to derive the Ampere-turns needed for a given field and vertical gap can be derived from the circulation of H around a flux line (Ampere’s law).</a:t>
            </a:r>
          </a:p>
          <a:p>
            <a:endParaRPr lang="en-US" dirty="0" smtClean="0">
              <a:latin typeface="Calibri Light" panose="020F0302020204030204" pitchFamily="34" charset="0"/>
            </a:endParaRPr>
          </a:p>
          <a:p>
            <a:r>
              <a:rPr lang="en-US" dirty="0" smtClean="0">
                <a:latin typeface="Calibri Light" panose="020F0302020204030204" pitchFamily="34" charset="0"/>
              </a:rPr>
              <a:t>The term with </a:t>
            </a:r>
            <a:r>
              <a:rPr lang="en-US" dirty="0" err="1" smtClean="0">
                <a:latin typeface="Calibri Light" panose="020F0302020204030204" pitchFamily="34" charset="0"/>
              </a:rPr>
              <a:t>B</a:t>
            </a:r>
            <a:r>
              <a:rPr lang="en-US" baseline="-25000" dirty="0" err="1" smtClean="0">
                <a:latin typeface="Calibri Light" panose="020F0302020204030204" pitchFamily="34" charset="0"/>
              </a:rPr>
              <a:t>Fe</a:t>
            </a:r>
            <a:r>
              <a:rPr lang="en-US" dirty="0" smtClean="0">
                <a:latin typeface="Calibri Light" panose="020F0302020204030204" pitchFamily="34" charset="0"/>
              </a:rPr>
              <a:t>,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and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is difficult to expand exactly – those variables can actually be interpreted as average ones along the integral – however it does not matter. In fact</a:t>
            </a:r>
            <a:r>
              <a:rPr lang="en-US" dirty="0">
                <a:latin typeface="Calibri Light" panose="020F0302020204030204" pitchFamily="34" charset="0"/>
              </a:rPr>
              <a:t>,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is </a:t>
            </a:r>
            <a:r>
              <a:rPr lang="en-US" dirty="0" smtClean="0">
                <a:latin typeface="Calibri Light" panose="020F0302020204030204" pitchFamily="34" charset="0"/>
              </a:rPr>
              <a:t>similar to </a:t>
            </a:r>
            <a:r>
              <a:rPr lang="en-US" dirty="0" err="1" smtClean="0">
                <a:latin typeface="Calibri Light" panose="020F0302020204030204" pitchFamily="34" charset="0"/>
              </a:rPr>
              <a:t>B</a:t>
            </a:r>
            <a:r>
              <a:rPr lang="en-US" baseline="-25000" dirty="0" err="1" smtClean="0">
                <a:latin typeface="Calibri Light" panose="020F0302020204030204" pitchFamily="34" charset="0"/>
              </a:rPr>
              <a:t>gap</a:t>
            </a:r>
            <a:r>
              <a:rPr lang="en-US" dirty="0" smtClean="0">
                <a:latin typeface="Calibri Light" panose="020F0302020204030204" pitchFamily="34" charset="0"/>
              </a:rPr>
              <a:t>, while</a:t>
            </a:r>
            <a:r>
              <a:rPr lang="en-US" dirty="0">
                <a:latin typeface="Symbol" panose="05050102010706020507" pitchFamily="18" charset="2"/>
              </a:rPr>
              <a:t>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a:t>
            </a:r>
            <a:r>
              <a:rPr lang="en-US" dirty="0" smtClean="0">
                <a:latin typeface="Calibri Light" panose="020F0302020204030204" pitchFamily="34" charset="0"/>
              </a:rPr>
              <a:t>has a high value (thousands, unless the iron is into heavy saturation) which makes that contribution small. </a:t>
            </a:r>
            <a:r>
              <a:rPr lang="en-US" dirty="0">
                <a:latin typeface="Calibri Light" panose="020F0302020204030204" pitchFamily="34" charset="0"/>
              </a:rPr>
              <a:t> </a:t>
            </a:r>
            <a:r>
              <a:rPr lang="en-US" dirty="0" smtClean="0">
                <a:latin typeface="Calibri Light" panose="020F0302020204030204" pitchFamily="34" charset="0"/>
              </a:rPr>
              <a:t>For this reason, the simple formula on the bottom, with just B, can be used.</a:t>
            </a:r>
          </a:p>
          <a:p>
            <a:endParaRPr lang="en-US" dirty="0" smtClean="0">
              <a:latin typeface="Calibri Light" panose="020F0302020204030204" pitchFamily="34" charset="0"/>
            </a:endParaRPr>
          </a:p>
          <a:p>
            <a:r>
              <a:rPr lang="en-US" dirty="0" smtClean="0">
                <a:latin typeface="Calibri Light" panose="020F0302020204030204" pitchFamily="34" charset="0"/>
              </a:rPr>
              <a:t>The concept of magnetic efficiency </a:t>
            </a:r>
            <a:r>
              <a:rPr lang="en-US" dirty="0" smtClean="0">
                <a:latin typeface="Symbol" panose="05050102010706020507" pitchFamily="18" charset="2"/>
              </a:rPr>
              <a:t>h</a:t>
            </a:r>
            <a:r>
              <a:rPr lang="en-US" dirty="0" smtClean="0">
                <a:latin typeface="Calibri Light" panose="020F0302020204030204" pitchFamily="34" charset="0"/>
              </a:rPr>
              <a:t> can also be introduced. Typical values are above 95%.</a:t>
            </a:r>
          </a:p>
        </p:txBody>
      </p:sp>
    </p:spTree>
    <p:extLst>
      <p:ext uri="{BB962C8B-B14F-4D97-AF65-F5344CB8AC3E}">
        <p14:creationId xmlns:p14="http://schemas.microsoft.com/office/powerpoint/2010/main" val="1905284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smtClean="0">
                <a:latin typeface="Calibri Light" panose="020F0302020204030204" pitchFamily="34" charset="0"/>
              </a:rPr>
              <a:t>sources:</a:t>
            </a:r>
          </a:p>
          <a:p>
            <a:r>
              <a:rPr lang="en-GB" sz="1000" dirty="0" smtClean="0">
                <a:latin typeface="Calibri Light" panose="020F0302020204030204" pitchFamily="34" charset="0"/>
              </a:rPr>
              <a:t>Wikipedia</a:t>
            </a:r>
          </a:p>
          <a:p>
            <a:r>
              <a:rPr lang="en-GB" sz="1000" dirty="0" smtClean="0">
                <a:latin typeface="Calibri Light" panose="020F0302020204030204" pitchFamily="34" charset="0"/>
              </a:rPr>
              <a:t>http</a:t>
            </a:r>
            <a:r>
              <a:rPr lang="en-GB" sz="1000" dirty="0">
                <a:latin typeface="Calibri Light" panose="020F0302020204030204" pitchFamily="34" charset="0"/>
              </a:rPr>
              <a:t>://</a:t>
            </a:r>
            <a:r>
              <a:rPr lang="en-GB" sz="1000" dirty="0" smtClean="0">
                <a:latin typeface="Calibri Light" panose="020F0302020204030204" pitchFamily="34" charset="0"/>
              </a:rPr>
              <a:t>physics.kenyon.edu/EarlyApparatus/Electricity/Electromagnet/Electromagnet.html</a:t>
            </a:r>
          </a:p>
          <a:p>
            <a:endParaRPr lang="en-GB" dirty="0" smtClean="0">
              <a:latin typeface="Calibri Light" panose="020F0302020204030204" pitchFamily="34" charset="0"/>
            </a:endParaRPr>
          </a:p>
          <a:p>
            <a:r>
              <a:rPr lang="en-GB" dirty="0" smtClean="0">
                <a:latin typeface="Calibri Light" panose="020F0302020204030204" pitchFamily="34" charset="0"/>
              </a:rPr>
              <a:t>In </a:t>
            </a:r>
            <a:r>
              <a:rPr lang="en-GB" dirty="0">
                <a:latin typeface="Calibri Light" panose="020F0302020204030204" pitchFamily="34" charset="0"/>
              </a:rPr>
              <a:t>1820 Hans Christian </a:t>
            </a:r>
            <a:r>
              <a:rPr lang="en-GB" u="sng" dirty="0" err="1" smtClean="0">
                <a:latin typeface="Calibri Light" panose="020F0302020204030204" pitchFamily="34" charset="0"/>
              </a:rPr>
              <a:t>Oersted</a:t>
            </a:r>
            <a:r>
              <a:rPr lang="en-GB" dirty="0" smtClean="0">
                <a:latin typeface="Calibri Light" panose="020F0302020204030204" pitchFamily="34" charset="0"/>
              </a:rPr>
              <a:t> </a:t>
            </a:r>
            <a:r>
              <a:rPr lang="en-GB" dirty="0">
                <a:latin typeface="Calibri Light" panose="020F0302020204030204" pitchFamily="34" charset="0"/>
              </a:rPr>
              <a:t>discovered that a current-carrying wire set up a magnetic </a:t>
            </a:r>
            <a:r>
              <a:rPr lang="en-GB" dirty="0" smtClean="0">
                <a:latin typeface="Calibri Light" panose="020F0302020204030204" pitchFamily="34" charset="0"/>
              </a:rPr>
              <a:t>field.</a:t>
            </a:r>
          </a:p>
          <a:p>
            <a:endParaRPr lang="en-GB" dirty="0" smtClean="0">
              <a:latin typeface="Calibri Light" panose="020F0302020204030204" pitchFamily="34" charset="0"/>
            </a:endParaRPr>
          </a:p>
          <a:p>
            <a:r>
              <a:rPr lang="en-GB" dirty="0" smtClean="0">
                <a:latin typeface="Calibri Light" panose="020F0302020204030204" pitchFamily="34" charset="0"/>
              </a:rPr>
              <a:t>In the same year, </a:t>
            </a:r>
            <a:r>
              <a:rPr lang="en-GB" dirty="0">
                <a:latin typeface="Calibri Light" panose="020F0302020204030204" pitchFamily="34" charset="0"/>
              </a:rPr>
              <a:t>André-Marie </a:t>
            </a:r>
            <a:r>
              <a:rPr lang="en-GB" u="sng" dirty="0">
                <a:latin typeface="Calibri Light" panose="020F0302020204030204" pitchFamily="34" charset="0"/>
              </a:rPr>
              <a:t>Ampère</a:t>
            </a:r>
            <a:r>
              <a:rPr lang="en-GB" dirty="0">
                <a:latin typeface="Calibri Light" panose="020F0302020204030204" pitchFamily="34" charset="0"/>
              </a:rPr>
              <a:t> </a:t>
            </a:r>
            <a:r>
              <a:rPr lang="en-GB" dirty="0" smtClean="0">
                <a:latin typeface="Calibri Light" panose="020F0302020204030204" pitchFamily="34" charset="0"/>
              </a:rPr>
              <a:t>discovered </a:t>
            </a:r>
            <a:r>
              <a:rPr lang="en-GB" dirty="0">
                <a:latin typeface="Calibri Light" panose="020F0302020204030204" pitchFamily="34" charset="0"/>
              </a:rPr>
              <a:t>that a helix of wire acted like a permanent </a:t>
            </a:r>
            <a:r>
              <a:rPr lang="en-GB" dirty="0" smtClean="0">
                <a:latin typeface="Calibri Light" panose="020F0302020204030204" pitchFamily="34" charset="0"/>
              </a:rPr>
              <a:t>magnet, and Dominique </a:t>
            </a:r>
            <a:r>
              <a:rPr lang="en-GB" dirty="0">
                <a:latin typeface="Calibri Light" panose="020F0302020204030204" pitchFamily="34" charset="0"/>
              </a:rPr>
              <a:t>François Jean </a:t>
            </a:r>
            <a:r>
              <a:rPr lang="en-GB" u="sng" dirty="0" err="1">
                <a:latin typeface="Calibri Light" panose="020F0302020204030204" pitchFamily="34" charset="0"/>
              </a:rPr>
              <a:t>Arago</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an iron or steel bar could be magnetized by putting it inside the helix of current-carrying wire. </a:t>
            </a:r>
            <a:endParaRPr lang="en-GB" dirty="0" smtClean="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In 1824 William </a:t>
            </a:r>
            <a:r>
              <a:rPr lang="en-GB" u="sng" dirty="0">
                <a:latin typeface="Calibri Light" panose="020F0302020204030204" pitchFamily="34" charset="0"/>
              </a:rPr>
              <a:t>Sturgeon</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leaving the iron inside the coil greatly increased the resulting magnetic field. Sturgeon also bent the iron core into a U-shape to bring the poles closer together, thus concentrating the magnetic field lines. </a:t>
            </a:r>
            <a:r>
              <a:rPr lang="en-GB" dirty="0" smtClean="0">
                <a:latin typeface="Calibri Light" panose="020F0302020204030204" pitchFamily="34" charset="0"/>
              </a:rPr>
              <a:t>The electromagnet was </a:t>
            </a:r>
            <a:r>
              <a:rPr lang="en-GB" dirty="0">
                <a:latin typeface="Calibri Light" panose="020F0302020204030204" pitchFamily="34" charset="0"/>
              </a:rPr>
              <a:t>made of 18 turns of bare copper wire (insulated wire had not yet been invented</a:t>
            </a:r>
            <a:r>
              <a:rPr lang="en-GB" dirty="0" smtClean="0">
                <a:latin typeface="Calibri Light" panose="020F0302020204030204" pitchFamily="34" charset="0"/>
              </a:rPr>
              <a:t>), with mercury </a:t>
            </a:r>
            <a:r>
              <a:rPr lang="en-GB" dirty="0">
                <a:latin typeface="Calibri Light" panose="020F0302020204030204" pitchFamily="34" charset="0"/>
              </a:rPr>
              <a:t>cups </a:t>
            </a:r>
            <a:r>
              <a:rPr lang="en-GB" dirty="0" smtClean="0">
                <a:latin typeface="Calibri Light" panose="020F0302020204030204" pitchFamily="34" charset="0"/>
              </a:rPr>
              <a:t>acting as switches. He </a:t>
            </a:r>
            <a:r>
              <a:rPr lang="en-GB" dirty="0">
                <a:latin typeface="Calibri Light" panose="020F0302020204030204" pitchFamily="34" charset="0"/>
              </a:rPr>
              <a:t>displayed its power by lifting nine pounds (4.1 kg) with a seven ounce (200 g) piece of iron wrapped with wire through which a current from a single battery was sent</a:t>
            </a:r>
            <a:r>
              <a:rPr lang="en-GB" dirty="0" smtClean="0">
                <a:latin typeface="Calibri Light" panose="020F0302020204030204" pitchFamily="34" charset="0"/>
              </a:rPr>
              <a:t>.</a:t>
            </a:r>
            <a:endParaRPr lang="en-US" dirty="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There </a:t>
            </a:r>
            <a:r>
              <a:rPr lang="en-US" dirty="0">
                <a:latin typeface="Calibri Light" panose="020F0302020204030204" pitchFamily="34" charset="0"/>
              </a:rPr>
              <a:t>is </a:t>
            </a:r>
            <a:r>
              <a:rPr lang="en-US" dirty="0" smtClean="0">
                <a:latin typeface="Calibri Light" panose="020F0302020204030204" pitchFamily="34" charset="0"/>
              </a:rPr>
              <a:t>a </a:t>
            </a:r>
            <a:r>
              <a:rPr lang="en-US" dirty="0">
                <a:latin typeface="Calibri Light" panose="020F0302020204030204" pitchFamily="34" charset="0"/>
              </a:rPr>
              <a:t>simple parallel between magnetic circuits and electrical ones:</a:t>
            </a:r>
          </a:p>
          <a:p>
            <a:r>
              <a:rPr lang="en-US" dirty="0" smtClean="0">
                <a:latin typeface="Calibri Light" panose="020F0302020204030204" pitchFamily="34" charset="0"/>
              </a:rPr>
              <a:t> * </a:t>
            </a:r>
            <a:r>
              <a:rPr lang="en-US" dirty="0">
                <a:latin typeface="Calibri Light" panose="020F0302020204030204" pitchFamily="34" charset="0"/>
              </a:rPr>
              <a:t>voltage drop ---&gt; magnetomotive force</a:t>
            </a:r>
          </a:p>
          <a:p>
            <a:r>
              <a:rPr lang="en-US" dirty="0" smtClean="0">
                <a:latin typeface="Calibri Light" panose="020F0302020204030204" pitchFamily="34" charset="0"/>
              </a:rPr>
              <a:t> * </a:t>
            </a:r>
            <a:r>
              <a:rPr lang="en-US" dirty="0">
                <a:latin typeface="Calibri Light" panose="020F0302020204030204" pitchFamily="34" charset="0"/>
              </a:rPr>
              <a:t>resistance ---&gt; </a:t>
            </a:r>
            <a:r>
              <a:rPr lang="en-US" dirty="0" smtClean="0">
                <a:latin typeface="Calibri Light" panose="020F0302020204030204" pitchFamily="34" charset="0"/>
              </a:rPr>
              <a:t>reluctance </a:t>
            </a:r>
            <a:endParaRPr lang="en-US" dirty="0">
              <a:latin typeface="Calibri Light" panose="020F0302020204030204" pitchFamily="34" charset="0"/>
            </a:endParaRPr>
          </a:p>
          <a:p>
            <a:r>
              <a:rPr lang="en-US" dirty="0" smtClean="0">
                <a:latin typeface="Calibri Light" panose="020F0302020204030204" pitchFamily="34" charset="0"/>
              </a:rPr>
              <a:t> * </a:t>
            </a:r>
            <a:r>
              <a:rPr lang="en-US" dirty="0">
                <a:latin typeface="Calibri Light" panose="020F0302020204030204" pitchFamily="34" charset="0"/>
              </a:rPr>
              <a:t>current ---&gt; flux</a:t>
            </a:r>
          </a:p>
          <a:p>
            <a:r>
              <a:rPr lang="en-US" dirty="0" smtClean="0">
                <a:latin typeface="Calibri Light" panose="020F0302020204030204" pitchFamily="34" charset="0"/>
              </a:rPr>
              <a:t> * Ohm’s law ---&gt; Hopkinson’s law</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NI – the Ampere-turns – is </a:t>
            </a:r>
            <a:r>
              <a:rPr lang="en-US" dirty="0">
                <a:latin typeface="Calibri Light" panose="020F0302020204030204" pitchFamily="34" charset="0"/>
              </a:rPr>
              <a:t>the magnetomotive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 and l are the cross section of the magnetic</a:t>
            </a:r>
            <a:r>
              <a:rPr lang="en-US" dirty="0" smtClean="0">
                <a:latin typeface="Calibri Light" panose="020F0302020204030204" pitchFamily="34" charset="0"/>
              </a:rPr>
              <a:t> circuit and its length. </a:t>
            </a:r>
            <a:r>
              <a:rPr lang="en-US" dirty="0" smtClean="0">
                <a:latin typeface="Calibri Light" panose="020F0302020204030204" pitchFamily="34" charset="0"/>
                <a:ea typeface="ＭＳ Ｐゴシック" pitchFamily="34" charset="-128"/>
              </a:rPr>
              <a:t>In 2D, the area A is the width of the magnetic circuit * 1 m.</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The</a:t>
            </a:r>
            <a:r>
              <a:rPr lang="en-US" dirty="0" smtClean="0">
                <a:latin typeface="Calibri Light" panose="020F0302020204030204" pitchFamily="34" charset="0"/>
              </a:rPr>
              <a:t> B field (flux density) is then the flux </a:t>
            </a:r>
            <a:r>
              <a:rPr lang="el-GR" dirty="0" smtClean="0">
                <a:latin typeface="Calibri Light" panose="020F0302020204030204" pitchFamily="34" charset="0"/>
              </a:rPr>
              <a:t>Φ</a:t>
            </a:r>
            <a:r>
              <a:rPr lang="en-GB" dirty="0" smtClean="0">
                <a:latin typeface="Calibri Light" panose="020F0302020204030204" pitchFamily="34" charset="0"/>
              </a:rPr>
              <a:t> </a:t>
            </a:r>
            <a:r>
              <a:rPr lang="en-US" dirty="0" smtClean="0">
                <a:latin typeface="Calibri Light" panose="020F0302020204030204" pitchFamily="34" charset="0"/>
              </a:rPr>
              <a:t>divided by the section A.</a:t>
            </a:r>
          </a:p>
          <a:p>
            <a:endParaRPr lang="en-US" baseline="0" dirty="0">
              <a:latin typeface="Calibri Light" panose="020F0302020204030204" pitchFamily="34" charset="0"/>
            </a:endParaRPr>
          </a:p>
          <a:p>
            <a:r>
              <a:rPr lang="en-US" dirty="0">
                <a:latin typeface="Calibri Light" panose="020F0302020204030204" pitchFamily="34" charset="0"/>
              </a:rPr>
              <a:t>The Ampere-turns spent in the yoke are like the voltage drop spent in connection wires in an electric circuit. </a:t>
            </a:r>
          </a:p>
          <a:p>
            <a:endParaRPr lang="en-US" dirty="0" smtClean="0">
              <a:latin typeface="Calibri Light" panose="020F0302020204030204" pitchFamily="34" charset="0"/>
            </a:endParaRPr>
          </a:p>
          <a:p>
            <a:r>
              <a:rPr lang="en-US" dirty="0" smtClean="0">
                <a:latin typeface="Calibri Light" panose="020F0302020204030204" pitchFamily="34" charset="0"/>
              </a:rPr>
              <a:t>For a C dipole, there are two magnetic reluctances in </a:t>
            </a:r>
            <a:r>
              <a:rPr lang="en-US" dirty="0">
                <a:latin typeface="Calibri Light" panose="020F0302020204030204" pitchFamily="34" charset="0"/>
              </a:rPr>
              <a:t>series: the one for the air gap (usually predominant) and the one for the iron.</a:t>
            </a:r>
          </a:p>
          <a:p>
            <a:endParaRPr lang="en-US" dirty="0">
              <a:latin typeface="Calibri Light" panose="020F0302020204030204" pitchFamily="34" charset="0"/>
            </a:endParaRPr>
          </a:p>
          <a:p>
            <a:endParaRPr lang="en-US" baseline="0" dirty="0">
              <a:latin typeface="Calibri Light" panose="020F0302020204030204" pitchFamily="34" charset="0"/>
            </a:endParaRPr>
          </a:p>
          <a:p>
            <a:endParaRPr lang="en-US"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00724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kern="0" dirty="0" smtClean="0">
                <a:latin typeface="Calibri Light" panose="020F0302020204030204" pitchFamily="34" charset="0"/>
              </a:rPr>
              <a:t>Once the Ampere-turns are determined, the coil design involves the choice of:</a:t>
            </a:r>
          </a:p>
          <a:p>
            <a:pPr>
              <a:spcBef>
                <a:spcPts val="200"/>
              </a:spcBef>
              <a:defRPr/>
            </a:pPr>
            <a:r>
              <a:rPr lang="en-GB" kern="0" dirty="0">
                <a:latin typeface="Calibri Light" panose="020F0302020204030204" pitchFamily="34" charset="0"/>
              </a:rPr>
              <a:t> </a:t>
            </a:r>
            <a:r>
              <a:rPr lang="en-GB" kern="0" dirty="0" smtClean="0">
                <a:latin typeface="Calibri Light" panose="020F0302020204030204" pitchFamily="34" charset="0"/>
              </a:rPr>
              <a:t>* the conductor, usually rectangular </a:t>
            </a:r>
            <a:r>
              <a:rPr lang="en-GB" kern="0" dirty="0">
                <a:latin typeface="Calibri Light" panose="020F0302020204030204" pitchFamily="34" charset="0"/>
              </a:rPr>
              <a:t>copper (or </a:t>
            </a:r>
            <a:r>
              <a:rPr lang="en-GB" kern="0" dirty="0" err="1">
                <a:latin typeface="Calibri Light" panose="020F0302020204030204" pitchFamily="34" charset="0"/>
              </a:rPr>
              <a:t>aluminum</a:t>
            </a:r>
            <a:r>
              <a:rPr lang="en-GB" kern="0" dirty="0" smtClean="0">
                <a:latin typeface="Calibri Light" panose="020F0302020204030204" pitchFamily="34" charset="0"/>
              </a:rPr>
              <a:t>)</a:t>
            </a:r>
          </a:p>
          <a:p>
            <a:pPr>
              <a:spcBef>
                <a:spcPts val="200"/>
              </a:spcBef>
              <a:defRPr/>
            </a:pPr>
            <a:r>
              <a:rPr lang="en-GB" kern="0" dirty="0" smtClean="0">
                <a:latin typeface="Calibri Light" panose="020F0302020204030204" pitchFamily="34" charset="0"/>
              </a:rPr>
              <a:t> * the current density, determining the total conductor area</a:t>
            </a:r>
          </a:p>
          <a:p>
            <a:pPr>
              <a:spcBef>
                <a:spcPts val="200"/>
              </a:spcBef>
              <a:defRPr/>
            </a:pPr>
            <a:r>
              <a:rPr lang="en-GB" kern="0" dirty="0">
                <a:latin typeface="Calibri Light" panose="020F0302020204030204" pitchFamily="34" charset="0"/>
              </a:rPr>
              <a:t> </a:t>
            </a:r>
            <a:r>
              <a:rPr lang="en-GB" kern="0" dirty="0" smtClean="0">
                <a:latin typeface="Calibri Light" panose="020F0302020204030204" pitchFamily="34" charset="0"/>
              </a:rPr>
              <a:t>* the number of turns</a:t>
            </a:r>
          </a:p>
          <a:p>
            <a:pPr>
              <a:spcBef>
                <a:spcPts val="200"/>
              </a:spcBef>
              <a:defRPr/>
            </a:pPr>
            <a:r>
              <a:rPr lang="en-GB" kern="0" dirty="0">
                <a:latin typeface="Calibri Light" panose="020F0302020204030204" pitchFamily="34" charset="0"/>
              </a:rPr>
              <a:t> </a:t>
            </a:r>
            <a:r>
              <a:rPr lang="en-GB" kern="0" dirty="0" smtClean="0">
                <a:latin typeface="Calibri Light" panose="020F0302020204030204" pitchFamily="34" charset="0"/>
              </a:rPr>
              <a:t>* whether direct cooling – with demineralized water flowing in a hole in the conductor – is needed or air cooling (by natural convection around) is ok</a:t>
            </a:r>
            <a:endParaRPr lang="en-GB" kern="0" dirty="0">
              <a:latin typeface="Calibri Light" panose="020F0302020204030204" pitchFamily="34" charset="0"/>
            </a:endParaRPr>
          </a:p>
          <a:p>
            <a:pPr>
              <a:defRPr/>
            </a:pPr>
            <a:r>
              <a:rPr lang="en-GB" kern="0" dirty="0" smtClean="0">
                <a:latin typeface="Calibri Light" panose="020F0302020204030204" pitchFamily="34" charset="0"/>
              </a:rPr>
              <a:t>A main parameter is the </a:t>
            </a:r>
            <a:r>
              <a:rPr lang="en-GB" u="sng" kern="0" dirty="0" smtClean="0">
                <a:latin typeface="Calibri Light" panose="020F0302020204030204" pitchFamily="34" charset="0"/>
              </a:rPr>
              <a:t>current density</a:t>
            </a:r>
            <a:r>
              <a:rPr lang="en-GB" kern="0" dirty="0" smtClean="0">
                <a:latin typeface="Calibri Light" panose="020F0302020204030204" pitchFamily="34" charset="0"/>
              </a:rPr>
              <a:t>: j </a:t>
            </a:r>
            <a:r>
              <a:rPr lang="en-GB" kern="0" dirty="0">
                <a:latin typeface="Calibri Light" panose="020F0302020204030204" pitchFamily="34" charset="0"/>
              </a:rPr>
              <a:t>= </a:t>
            </a:r>
            <a:r>
              <a:rPr lang="en-GB" kern="0" dirty="0" smtClean="0">
                <a:latin typeface="Calibri Light" panose="020F0302020204030204" pitchFamily="34" charset="0"/>
              </a:rPr>
              <a:t>NI / </a:t>
            </a:r>
            <a:r>
              <a:rPr lang="en-GB" kern="0" dirty="0" err="1" smtClean="0">
                <a:latin typeface="Calibri Light" panose="020F0302020204030204" pitchFamily="34" charset="0"/>
              </a:rPr>
              <a:t>A</a:t>
            </a:r>
            <a:r>
              <a:rPr lang="en-GB" kern="0" baseline="-25000" dirty="0" err="1" smtClean="0">
                <a:latin typeface="Calibri Light" panose="020F0302020204030204" pitchFamily="34" charset="0"/>
              </a:rPr>
              <a:t>cond</a:t>
            </a:r>
            <a:r>
              <a:rPr lang="en-GB" kern="0" dirty="0" smtClean="0">
                <a:latin typeface="Calibri Light" panose="020F0302020204030204" pitchFamily="34" charset="0"/>
              </a:rPr>
              <a:t>. Low j w.r.t. high j means lower power consumption, but bigger coils (and magnets). That is, usually low j implies lower operation costs, but a higher capital investment. Typical values are around 5 A/mm</a:t>
            </a:r>
            <a:r>
              <a:rPr lang="en-GB" kern="0" baseline="30000" dirty="0" smtClean="0">
                <a:latin typeface="Calibri Light" panose="020F0302020204030204" pitchFamily="34" charset="0"/>
              </a:rPr>
              <a:t>2</a:t>
            </a:r>
            <a:r>
              <a:rPr lang="en-GB" kern="0" dirty="0" smtClean="0">
                <a:latin typeface="Calibri Light" panose="020F0302020204030204" pitchFamily="34" charset="0"/>
              </a:rPr>
              <a:t> for water cooled dipoles, more for smaller magnets like quadrupoles or sextupoles, and not much above 1 A/mm</a:t>
            </a:r>
            <a:r>
              <a:rPr lang="en-GB" kern="0" baseline="30000" dirty="0" smtClean="0">
                <a:latin typeface="Calibri Light" panose="020F0302020204030204" pitchFamily="34" charset="0"/>
              </a:rPr>
              <a:t>2</a:t>
            </a:r>
            <a:r>
              <a:rPr lang="en-GB" kern="0" dirty="0" smtClean="0">
                <a:latin typeface="Calibri Light" panose="020F0302020204030204" pitchFamily="34" charset="0"/>
              </a:rPr>
              <a:t> for air (natural convection) cooled ones.</a:t>
            </a:r>
          </a:p>
          <a:p>
            <a:pPr>
              <a:defRPr/>
            </a:pPr>
            <a:r>
              <a:rPr lang="en-GB" kern="0" dirty="0" smtClean="0">
                <a:latin typeface="Calibri Light" panose="020F0302020204030204" pitchFamily="34" charset="0"/>
              </a:rPr>
              <a:t>The </a:t>
            </a:r>
            <a:r>
              <a:rPr lang="en-GB" u="sng" kern="0" dirty="0" smtClean="0">
                <a:latin typeface="Calibri Light" panose="020F0302020204030204" pitchFamily="34" charset="0"/>
              </a:rPr>
              <a:t>number </a:t>
            </a:r>
            <a:r>
              <a:rPr lang="en-GB" u="sng" kern="0" dirty="0">
                <a:latin typeface="Calibri Light" panose="020F0302020204030204" pitchFamily="34" charset="0"/>
              </a:rPr>
              <a:t>of turns</a:t>
            </a:r>
            <a:r>
              <a:rPr lang="en-GB" kern="0" dirty="0">
                <a:latin typeface="Calibri Light" panose="020F0302020204030204" pitchFamily="34" charset="0"/>
              </a:rPr>
              <a:t> </a:t>
            </a:r>
            <a:r>
              <a:rPr lang="en-GB" kern="0" dirty="0" smtClean="0">
                <a:latin typeface="Calibri Light" panose="020F0302020204030204" pitchFamily="34" charset="0"/>
              </a:rPr>
              <a:t>dictates the resistive voltage drop and impedance, of interest for the power converters. Generally </a:t>
            </a:r>
            <a:r>
              <a:rPr lang="en-GB" kern="0" dirty="0">
                <a:latin typeface="Calibri Light" panose="020F0302020204030204" pitchFamily="34" charset="0"/>
              </a:rPr>
              <a:t>speaking, in dc, since the power P = VI is </a:t>
            </a:r>
            <a:r>
              <a:rPr lang="en-GB" kern="0" dirty="0" smtClean="0">
                <a:latin typeface="Calibri Light" panose="020F0302020204030204" pitchFamily="34" charset="0"/>
              </a:rPr>
              <a:t>constant (for a given field, gap and current density):</a:t>
            </a:r>
            <a:endParaRPr lang="en-GB" kern="0" dirty="0">
              <a:latin typeface="Calibri Light" panose="020F0302020204030204" pitchFamily="34" charset="0"/>
            </a:endParaRPr>
          </a:p>
          <a:p>
            <a:pPr>
              <a:spcBef>
                <a:spcPts val="200"/>
              </a:spcBef>
              <a:defRPr/>
            </a:pPr>
            <a:r>
              <a:rPr lang="en-GB" kern="0" dirty="0">
                <a:latin typeface="Calibri Light" panose="020F0302020204030204" pitchFamily="34" charset="0"/>
              </a:rPr>
              <a:t> * many turns </a:t>
            </a:r>
            <a:r>
              <a:rPr lang="en-GB" kern="0" dirty="0" smtClean="0">
                <a:latin typeface="Calibri Light" panose="020F0302020204030204" pitchFamily="34" charset="0"/>
              </a:rPr>
              <a:t>N ---&gt; low </a:t>
            </a:r>
            <a:r>
              <a:rPr lang="en-GB" kern="0" dirty="0">
                <a:latin typeface="Calibri Light" panose="020F0302020204030204" pitchFamily="34" charset="0"/>
              </a:rPr>
              <a:t>current I, high voltage V</a:t>
            </a:r>
          </a:p>
          <a:p>
            <a:pPr>
              <a:spcBef>
                <a:spcPts val="200"/>
              </a:spcBef>
              <a:defRPr/>
            </a:pPr>
            <a:r>
              <a:rPr lang="en-GB" kern="0" dirty="0">
                <a:latin typeface="Calibri Light" panose="020F0302020204030204" pitchFamily="34" charset="0"/>
              </a:rPr>
              <a:t> * few turns N ---&gt; high current I, low voltage V</a:t>
            </a:r>
          </a:p>
          <a:p>
            <a:pPr>
              <a:defRPr/>
            </a:pPr>
            <a:r>
              <a:rPr lang="en-GB" kern="0" dirty="0" smtClean="0">
                <a:latin typeface="Calibri Light" panose="020F0302020204030204" pitchFamily="34" charset="0"/>
              </a:rPr>
              <a:t>Cabling and connections need to be considered too: 1000 A are not the same as 250 A.</a:t>
            </a:r>
          </a:p>
          <a:p>
            <a:pPr>
              <a:defRPr/>
            </a:pPr>
            <a:r>
              <a:rPr lang="en-GB" u="sng" kern="0" dirty="0" smtClean="0">
                <a:latin typeface="Calibri Light" panose="020F0302020204030204" pitchFamily="34" charset="0"/>
              </a:rPr>
              <a:t>Note</a:t>
            </a:r>
            <a:r>
              <a:rPr lang="en-GB" kern="0" dirty="0" smtClean="0">
                <a:latin typeface="Calibri Light" panose="020F0302020204030204" pitchFamily="34" charset="0"/>
              </a:rPr>
              <a:t>: in the bottom figures, the insulation becomes thinner just for convenience of scaling the pictures, in reality this is often not the case.</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849998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subscript rms stands for root mean square. </a:t>
            </a:r>
            <a:r>
              <a:rPr lang="en-US" dirty="0" err="1" smtClean="0">
                <a:latin typeface="Calibri Light" panose="020F0302020204030204" pitchFamily="34" charset="0"/>
              </a:rPr>
              <a:t>I</a:t>
            </a:r>
            <a:r>
              <a:rPr lang="en-US" baseline="-25000" dirty="0" err="1" smtClean="0">
                <a:latin typeface="Calibri Light" panose="020F0302020204030204" pitchFamily="34" charset="0"/>
              </a:rPr>
              <a:t>rms</a:t>
            </a:r>
            <a:r>
              <a:rPr lang="en-US" dirty="0" smtClean="0">
                <a:latin typeface="Calibri Light" panose="020F0302020204030204" pitchFamily="34" charset="0"/>
              </a:rPr>
              <a:t> is the </a:t>
            </a:r>
            <a:r>
              <a:rPr lang="en-US" u="sng" dirty="0" smtClean="0">
                <a:latin typeface="Calibri Light" panose="020F0302020204030204" pitchFamily="34" charset="0"/>
              </a:rPr>
              <a:t>effective current</a:t>
            </a:r>
            <a:r>
              <a:rPr lang="en-US" dirty="0" smtClean="0">
                <a:latin typeface="Calibri Light" panose="020F0302020204030204" pitchFamily="34" charset="0"/>
              </a:rPr>
              <a:t>, that is, the one which is equivalent w.r.t. the losses per Joule heating in a cycle.</a:t>
            </a:r>
          </a:p>
          <a:p>
            <a:endParaRPr lang="en-US" dirty="0">
              <a:latin typeface="Calibri Light" panose="020F0302020204030204" pitchFamily="34" charset="0"/>
            </a:endParaRPr>
          </a:p>
          <a:p>
            <a:r>
              <a:rPr lang="en-US" dirty="0" smtClean="0">
                <a:latin typeface="Calibri Light" panose="020F0302020204030204" pitchFamily="34" charset="0"/>
              </a:rPr>
              <a:t>If the magnet is operated in dc, then peak and rms values are the same thing.</a:t>
            </a:r>
          </a:p>
          <a:p>
            <a:endParaRPr lang="en-US" dirty="0" smtClean="0">
              <a:latin typeface="Calibri Light" panose="020F0302020204030204" pitchFamily="34" charset="0"/>
            </a:endParaRPr>
          </a:p>
          <a:p>
            <a:r>
              <a:rPr lang="en-US" dirty="0" smtClean="0">
                <a:latin typeface="Calibri Light" panose="020F0302020204030204" pitchFamily="34" charset="0"/>
              </a:rPr>
              <a:t>The same concept is used routinely in electrical systems working in ac. Duty cycles of synchrotrons often involves linear ramps up / down – rather than pure sinusoidal oscillations – so the corresponding rms values have to be computed case by case.</a:t>
            </a:r>
          </a:p>
        </p:txBody>
      </p:sp>
    </p:spTree>
    <p:extLst>
      <p:ext uri="{BB962C8B-B14F-4D97-AF65-F5344CB8AC3E}">
        <p14:creationId xmlns:p14="http://schemas.microsoft.com/office/powerpoint/2010/main" val="29903330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a:t>
            </a:r>
            <a:r>
              <a:rPr lang="en-US" u="sng" dirty="0" smtClean="0">
                <a:latin typeface="Calibri Light" panose="020F0302020204030204" pitchFamily="34" charset="0"/>
              </a:rPr>
              <a:t>Ampere-turns</a:t>
            </a:r>
            <a:r>
              <a:rPr lang="en-US" dirty="0" smtClean="0">
                <a:latin typeface="Calibri Light" panose="020F0302020204030204" pitchFamily="34" charset="0"/>
              </a:rPr>
              <a:t> NI are directly proportional to the field B and the gap h. </a:t>
            </a: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resistance</a:t>
            </a:r>
            <a:r>
              <a:rPr lang="en-US" dirty="0" smtClean="0">
                <a:latin typeface="Calibri Light" panose="020F0302020204030204" pitchFamily="34" charset="0"/>
              </a:rPr>
              <a:t> (per unit length) depends on the resistivity </a:t>
            </a:r>
            <a:r>
              <a:rPr lang="en-US" dirty="0" smtClean="0">
                <a:latin typeface="Symbol" panose="05050102010706020507" pitchFamily="18" charset="2"/>
              </a:rPr>
              <a:t>r</a:t>
            </a:r>
            <a:r>
              <a:rPr lang="en-US" dirty="0" smtClean="0">
                <a:latin typeface="Calibri Light" panose="020F0302020204030204" pitchFamily="34" charset="0"/>
              </a:rPr>
              <a:t> of the conductor and its cross section. At 20 °C, </a:t>
            </a:r>
            <a:r>
              <a:rPr lang="en-US" dirty="0" err="1" smtClean="0">
                <a:latin typeface="Symbol" panose="05050102010706020507" pitchFamily="18" charset="2"/>
              </a:rPr>
              <a:t>r</a:t>
            </a:r>
            <a:r>
              <a:rPr lang="en-US" baseline="-25000" dirty="0" err="1" smtClean="0">
                <a:latin typeface="Calibri Light" panose="020F0302020204030204" pitchFamily="34" charset="0"/>
              </a:rPr>
              <a:t>Cu</a:t>
            </a:r>
            <a:r>
              <a:rPr lang="en-US" dirty="0" smtClean="0">
                <a:latin typeface="Calibri Light" panose="020F0302020204030204" pitchFamily="34" charset="0"/>
              </a:rPr>
              <a:t> = 1.72·10</a:t>
            </a:r>
            <a:r>
              <a:rPr lang="en-US" baseline="30000" dirty="0" smtClean="0">
                <a:latin typeface="Calibri Light" panose="020F0302020204030204" pitchFamily="34" charset="0"/>
              </a:rPr>
              <a:t>-8</a:t>
            </a:r>
            <a:r>
              <a:rPr lang="en-US" dirty="0" smtClean="0">
                <a:latin typeface="Calibri Light" panose="020F0302020204030204" pitchFamily="34" charset="0"/>
              </a:rPr>
              <a:t> </a:t>
            </a:r>
            <a:r>
              <a:rPr lang="en-US" dirty="0" smtClean="0">
                <a:latin typeface="Symbol" panose="05050102010706020507" pitchFamily="18" charset="2"/>
              </a:rPr>
              <a:t>W</a:t>
            </a:r>
            <a:r>
              <a:rPr lang="en-US" dirty="0" smtClean="0">
                <a:latin typeface="Calibri Light" panose="020F0302020204030204" pitchFamily="34" charset="0"/>
              </a:rPr>
              <a:t>m, </a:t>
            </a:r>
            <a:r>
              <a:rPr lang="en-US" dirty="0" err="1" smtClean="0">
                <a:latin typeface="Symbol" panose="05050102010706020507" pitchFamily="18" charset="2"/>
              </a:rPr>
              <a:t>r</a:t>
            </a:r>
            <a:r>
              <a:rPr lang="en-US" baseline="-25000" dirty="0" err="1" smtClean="0">
                <a:latin typeface="Calibri Light" panose="020F0302020204030204" pitchFamily="34" charset="0"/>
              </a:rPr>
              <a:t>Al</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2.65·10</a:t>
            </a:r>
            <a:r>
              <a:rPr lang="en-US" baseline="30000" dirty="0" smtClean="0">
                <a:latin typeface="Calibri Light" panose="020F0302020204030204" pitchFamily="34" charset="0"/>
              </a:rPr>
              <a:t>-8</a:t>
            </a:r>
            <a:r>
              <a:rPr lang="en-US" dirty="0" smtClean="0">
                <a:latin typeface="Calibri Light" panose="020F0302020204030204" pitchFamily="34" charset="0"/>
              </a:rPr>
              <a:t> </a:t>
            </a:r>
            <a:r>
              <a:rPr lang="en-US" dirty="0" smtClean="0">
                <a:latin typeface="Symbol" panose="05050102010706020507" pitchFamily="18" charset="2"/>
              </a:rPr>
              <a:t>W</a:t>
            </a:r>
            <a:r>
              <a:rPr lang="en-US" dirty="0" smtClean="0">
                <a:latin typeface="Calibri Light" panose="020F0302020204030204" pitchFamily="34" charset="0"/>
              </a:rPr>
              <a:t>m.</a:t>
            </a:r>
            <a:endParaRPr lang="en-US" baseline="0" dirty="0" smtClean="0">
              <a:latin typeface="Calibri Light" panose="020F0302020204030204" pitchFamily="34" charset="0"/>
            </a:endParaRPr>
          </a:p>
          <a:p>
            <a:r>
              <a:rPr lang="en-US" dirty="0" smtClean="0">
                <a:latin typeface="Calibri Light" panose="020F0302020204030204" pitchFamily="34" charset="0"/>
              </a:rPr>
              <a:t>The </a:t>
            </a:r>
            <a:r>
              <a:rPr lang="en-US" u="sng" dirty="0" smtClean="0">
                <a:latin typeface="Calibri Light" panose="020F0302020204030204" pitchFamily="34" charset="0"/>
              </a:rPr>
              <a:t>resistive power</a:t>
            </a:r>
            <a:r>
              <a:rPr lang="en-US" dirty="0" smtClean="0">
                <a:latin typeface="Calibri Light" panose="020F0302020204030204" pitchFamily="34" charset="0"/>
              </a:rPr>
              <a:t> (per unit length) is directly proportional to the field B, the vertical aperture h and the current density j. This formula can be used for the peak power and for the rms power as well. In the latter case, B (or NI, or j) should be the </a:t>
            </a:r>
            <a:r>
              <a:rPr lang="en-US" u="sng" dirty="0" smtClean="0">
                <a:latin typeface="Calibri Light" panose="020F0302020204030204" pitchFamily="34" charset="0"/>
              </a:rPr>
              <a:t>rms</a:t>
            </a:r>
            <a:r>
              <a:rPr lang="en-US" dirty="0" smtClean="0">
                <a:latin typeface="Calibri Light" panose="020F0302020204030204" pitchFamily="34" charset="0"/>
              </a:rPr>
              <a:t> (or effective) value over the cycle.</a:t>
            </a:r>
          </a:p>
          <a:p>
            <a:r>
              <a:rPr lang="en-US" dirty="0" smtClean="0">
                <a:latin typeface="Calibri Light" panose="020F0302020204030204" pitchFamily="34" charset="0"/>
              </a:rPr>
              <a:t>The </a:t>
            </a:r>
            <a:r>
              <a:rPr lang="en-US" u="sng" dirty="0" smtClean="0">
                <a:latin typeface="Calibri Light" panose="020F0302020204030204" pitchFamily="34" charset="0"/>
              </a:rPr>
              <a:t>inductance</a:t>
            </a:r>
            <a:r>
              <a:rPr lang="en-US" dirty="0" smtClean="0">
                <a:latin typeface="Calibri Light" panose="020F0302020204030204" pitchFamily="34" charset="0"/>
              </a:rPr>
              <a:t> (per unit length) depends quadratically on the number of turns. For the same gap, L is larger for a wider pole.</a:t>
            </a:r>
          </a:p>
          <a:p>
            <a:endParaRPr lang="en-US" baseline="0" dirty="0" smtClean="0">
              <a:latin typeface="Calibri Light" panose="020F0302020204030204" pitchFamily="34" charset="0"/>
            </a:endParaRPr>
          </a:p>
          <a:p>
            <a:r>
              <a:rPr lang="en-US" dirty="0" smtClean="0">
                <a:latin typeface="Calibri Light" panose="020F0302020204030204" pitchFamily="34" charset="0"/>
              </a:rPr>
              <a:t>These expressions can be used for long magnets; for short ones, the effects of the ends – also for the coil returns – have to be evaluated separately.</a:t>
            </a:r>
          </a:p>
          <a:p>
            <a:r>
              <a:rPr lang="en-US" baseline="0" dirty="0" smtClean="0">
                <a:latin typeface="Calibri Light" panose="020F0302020204030204" pitchFamily="34" charset="0"/>
              </a:rPr>
              <a:t>The formulae</a:t>
            </a:r>
            <a:r>
              <a:rPr lang="en-US" dirty="0" smtClean="0">
                <a:latin typeface="Calibri Light" panose="020F0302020204030204" pitchFamily="34" charset="0"/>
              </a:rPr>
              <a:t> for the hydraulic parameters, for water cooled coils, are not reported here and they can be found in the references.</a:t>
            </a:r>
          </a:p>
          <a:p>
            <a:endParaRPr lang="en-US" baseline="0" dirty="0">
              <a:latin typeface="Calibri Light" panose="020F0302020204030204" pitchFamily="34" charset="0"/>
            </a:endParaRPr>
          </a:p>
          <a:p>
            <a:r>
              <a:rPr lang="en-US" u="sng" dirty="0">
                <a:latin typeface="Calibri Light" panose="020F0302020204030204" pitchFamily="34" charset="0"/>
              </a:rPr>
              <a:t>Note 1</a:t>
            </a:r>
            <a:r>
              <a:rPr lang="en-US" dirty="0">
                <a:latin typeface="Calibri Light" panose="020F0302020204030204" pitchFamily="34" charset="0"/>
              </a:rPr>
              <a:t>: in these formulae, NI are the total Ampere-turns, i.e., not the </a:t>
            </a:r>
            <a:r>
              <a:rPr lang="en-US" dirty="0" smtClean="0">
                <a:latin typeface="Calibri Light" panose="020F0302020204030204" pitchFamily="34" charset="0"/>
              </a:rPr>
              <a:t>Ampere-turns </a:t>
            </a:r>
            <a:r>
              <a:rPr lang="en-US" dirty="0">
                <a:latin typeface="Calibri Light" panose="020F0302020204030204" pitchFamily="34" charset="0"/>
              </a:rPr>
              <a:t>per pole, and </a:t>
            </a: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is the area of the conductor considering only the current in (or out) of the plane.</a:t>
            </a:r>
          </a:p>
          <a:p>
            <a:r>
              <a:rPr lang="en-US" u="sng" dirty="0">
                <a:latin typeface="Calibri Light" panose="020F0302020204030204" pitchFamily="34" charset="0"/>
              </a:rPr>
              <a:t>Note 2</a:t>
            </a:r>
            <a:r>
              <a:rPr lang="en-US" dirty="0">
                <a:latin typeface="Calibri Light" panose="020F0302020204030204" pitchFamily="34" charset="0"/>
              </a:rPr>
              <a:t>: the expressions (but the one for NI) hold for C and H dipole, though they need to be modified for the window frame layout.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687768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allowed harmonics </a:t>
            </a:r>
            <a:r>
              <a:rPr lang="en-US" dirty="0" smtClean="0">
                <a:latin typeface="Calibri Light" panose="020F0302020204030204" pitchFamily="34" charset="0"/>
              </a:rPr>
              <a:t>for the C and H designs show </a:t>
            </a:r>
            <a:r>
              <a:rPr lang="en-US" dirty="0">
                <a:latin typeface="Calibri Light" panose="020F0302020204030204" pitchFamily="34" charset="0"/>
              </a:rPr>
              <a:t>rather large sextupoles and </a:t>
            </a:r>
            <a:r>
              <a:rPr lang="en-US" dirty="0" err="1">
                <a:latin typeface="Calibri Light" panose="020F0302020204030204" pitchFamily="34" charset="0"/>
              </a:rPr>
              <a:t>decapoles</a:t>
            </a:r>
            <a:r>
              <a:rPr lang="en-US" dirty="0">
                <a:latin typeface="Calibri Light" panose="020F0302020204030204" pitchFamily="34" charset="0"/>
              </a:rPr>
              <a:t>, which would make these magnets likely unfit for a synchrotron. </a:t>
            </a:r>
            <a:r>
              <a:rPr lang="en-US" dirty="0" smtClean="0">
                <a:latin typeface="Calibri Light" panose="020F0302020204030204" pitchFamily="34" charset="0"/>
              </a:rPr>
              <a:t>Pole shims </a:t>
            </a:r>
            <a:r>
              <a:rPr lang="en-US" dirty="0">
                <a:latin typeface="Calibri Light" panose="020F0302020204030204" pitchFamily="34" charset="0"/>
              </a:rPr>
              <a:t>(discussed later) can </a:t>
            </a:r>
            <a:r>
              <a:rPr lang="en-US" dirty="0" smtClean="0">
                <a:latin typeface="Calibri Light" panose="020F0302020204030204" pitchFamily="34" charset="0"/>
              </a:rPr>
              <a:t>help, and so does a wider pole. </a:t>
            </a:r>
            <a:r>
              <a:rPr lang="en-US" dirty="0">
                <a:latin typeface="Calibri Light" panose="020F0302020204030204" pitchFamily="34" charset="0"/>
              </a:rPr>
              <a:t>Still </a:t>
            </a:r>
            <a:r>
              <a:rPr lang="en-US" dirty="0" smtClean="0">
                <a:latin typeface="Calibri Light" panose="020F0302020204030204" pitchFamily="34" charset="0"/>
              </a:rPr>
              <a:t>the differences </a:t>
            </a:r>
            <a:r>
              <a:rPr lang="en-US" dirty="0">
                <a:latin typeface="Calibri Light" panose="020F0302020204030204" pitchFamily="34" charset="0"/>
              </a:rPr>
              <a:t>between </a:t>
            </a:r>
            <a:r>
              <a:rPr lang="en-US" dirty="0" smtClean="0">
                <a:latin typeface="Calibri Light" panose="020F0302020204030204" pitchFamily="34" charset="0"/>
              </a:rPr>
              <a:t>the asymmetric C </a:t>
            </a:r>
            <a:r>
              <a:rPr lang="en-US" dirty="0">
                <a:latin typeface="Calibri Light" panose="020F0302020204030204" pitchFamily="34" charset="0"/>
              </a:rPr>
              <a:t>and </a:t>
            </a:r>
            <a:r>
              <a:rPr lang="en-US" dirty="0" smtClean="0">
                <a:latin typeface="Calibri Light" panose="020F0302020204030204" pitchFamily="34" charset="0"/>
              </a:rPr>
              <a:t>the symmetric H layouts are </a:t>
            </a:r>
            <a:r>
              <a:rPr lang="en-US" dirty="0">
                <a:latin typeface="Calibri Light" panose="020F0302020204030204" pitchFamily="34" charset="0"/>
              </a:rPr>
              <a:t>rather small.</a:t>
            </a:r>
          </a:p>
          <a:p>
            <a:endParaRPr lang="en-US" dirty="0" smtClean="0">
              <a:latin typeface="Calibri Light" panose="020F0302020204030204" pitchFamily="34" charset="0"/>
            </a:endParaRPr>
          </a:p>
          <a:p>
            <a:r>
              <a:rPr lang="en-US" dirty="0" smtClean="0">
                <a:latin typeface="Calibri Light" panose="020F0302020204030204" pitchFamily="34" charset="0"/>
              </a:rPr>
              <a:t>The window frame – as expected – is better, as the pole is indeed much wider.</a:t>
            </a:r>
          </a:p>
          <a:p>
            <a:endParaRPr lang="en-US" dirty="0" smtClean="0">
              <a:latin typeface="Calibri Light" panose="020F0302020204030204" pitchFamily="34" charset="0"/>
            </a:endParaRPr>
          </a:p>
          <a:p>
            <a:r>
              <a:rPr lang="en-US" u="sng" dirty="0">
                <a:latin typeface="Calibri Light" panose="020F0302020204030204" pitchFamily="34" charset="0"/>
              </a:rPr>
              <a:t>Note </a:t>
            </a:r>
            <a:r>
              <a:rPr lang="en-US" u="sng" dirty="0" smtClean="0">
                <a:latin typeface="Calibri Light" panose="020F0302020204030204" pitchFamily="34" charset="0"/>
              </a:rPr>
              <a:t>1</a:t>
            </a:r>
            <a:r>
              <a:rPr lang="en-US" dirty="0" smtClean="0">
                <a:latin typeface="Calibri Light" panose="020F0302020204030204" pitchFamily="34" charset="0"/>
              </a:rPr>
              <a:t>: in these examples, </a:t>
            </a:r>
            <a:r>
              <a:rPr lang="en-US" dirty="0" err="1" smtClean="0">
                <a:latin typeface="Calibri Light" panose="020F0302020204030204" pitchFamily="34" charset="0"/>
              </a:rPr>
              <a:t>w</a:t>
            </a:r>
            <a:r>
              <a:rPr lang="en-US" baseline="-25000" dirty="0" err="1" smtClean="0">
                <a:latin typeface="Calibri Light" panose="020F0302020204030204" pitchFamily="34" charset="0"/>
              </a:rPr>
              <a:t>pole</a:t>
            </a:r>
            <a:r>
              <a:rPr lang="en-US" dirty="0" smtClean="0">
                <a:latin typeface="Calibri Light" panose="020F0302020204030204" pitchFamily="34" charset="0"/>
              </a:rPr>
              <a:t> does not follow the rule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a:t>
            </a:r>
            <a:r>
              <a:rPr lang="en-US" dirty="0" smtClean="0">
                <a:latin typeface="Calibri Light" panose="020F0302020204030204" pitchFamily="34" charset="0"/>
              </a:rPr>
              <a:t>≈ </a:t>
            </a:r>
            <a:r>
              <a:rPr lang="en-US" dirty="0" err="1" smtClean="0">
                <a:latin typeface="Calibri Light" panose="020F0302020204030204" pitchFamily="34" charset="0"/>
              </a:rPr>
              <a:t>w</a:t>
            </a:r>
            <a:r>
              <a:rPr lang="en-US" baseline="-25000" dirty="0" err="1" smtClean="0">
                <a:latin typeface="Calibri Light" panose="020F0302020204030204" pitchFamily="34" charset="0"/>
              </a:rPr>
              <a:t>GFR</a:t>
            </a:r>
            <a:r>
              <a:rPr lang="en-US" dirty="0" smtClean="0">
                <a:latin typeface="Calibri Light" panose="020F0302020204030204" pitchFamily="34" charset="0"/>
              </a:rPr>
              <a:t> + 2.5h, as here it is rather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a:t>
            </a:r>
            <a:r>
              <a:rPr lang="en-US" dirty="0" smtClean="0">
                <a:latin typeface="Calibri Light" panose="020F0302020204030204" pitchFamily="34" charset="0"/>
              </a:rPr>
              <a:t>h; this returns a field quality in the 10</a:t>
            </a:r>
            <a:r>
              <a:rPr lang="en-US" baseline="30000" dirty="0" smtClean="0">
                <a:latin typeface="Calibri Light" panose="020F0302020204030204" pitchFamily="34" charset="0"/>
              </a:rPr>
              <a:t>-2</a:t>
            </a:r>
            <a:r>
              <a:rPr lang="en-US" dirty="0" smtClean="0">
                <a:latin typeface="Calibri Light" panose="020F0302020204030204" pitchFamily="34" charset="0"/>
              </a:rPr>
              <a:t> region.</a:t>
            </a:r>
          </a:p>
          <a:p>
            <a:endParaRPr lang="en-US" u="sng" dirty="0" smtClean="0">
              <a:latin typeface="Calibri Light" panose="020F0302020204030204" pitchFamily="34" charset="0"/>
            </a:endParaRPr>
          </a:p>
          <a:p>
            <a:r>
              <a:rPr lang="en-US" u="sng" dirty="0" smtClean="0">
                <a:latin typeface="Calibri Light" panose="020F0302020204030204" pitchFamily="34" charset="0"/>
              </a:rPr>
              <a:t>Note 2</a:t>
            </a:r>
            <a:r>
              <a:rPr lang="en-US" dirty="0" smtClean="0">
                <a:latin typeface="Calibri Light" panose="020F0302020204030204" pitchFamily="34" charset="0"/>
              </a:rPr>
              <a:t>: </a:t>
            </a:r>
            <a:r>
              <a:rPr lang="en-US" dirty="0">
                <a:latin typeface="Calibri Light" panose="020F0302020204030204" pitchFamily="34" charset="0"/>
              </a:rPr>
              <a:t>it is possible to take the </a:t>
            </a:r>
            <a:r>
              <a:rPr lang="en-US" dirty="0" err="1">
                <a:latin typeface="Calibri Light" panose="020F0302020204030204" pitchFamily="34" charset="0"/>
              </a:rPr>
              <a:t>centre</a:t>
            </a:r>
            <a:r>
              <a:rPr lang="en-US" dirty="0">
                <a:latin typeface="Calibri Light" panose="020F0302020204030204" pitchFamily="34" charset="0"/>
              </a:rPr>
              <a:t> of the C (for the beam) not in the middle of the pole, but where the good field region is wider. The improvement is minor. </a:t>
            </a:r>
            <a:endParaRPr lang="en-GB" dirty="0">
              <a:latin typeface="Calibri Light" panose="020F0302020204030204" pitchFamily="34" charset="0"/>
            </a:endParaRPr>
          </a:p>
        </p:txBody>
      </p:sp>
    </p:spTree>
    <p:extLst>
      <p:ext uri="{BB962C8B-B14F-4D97-AF65-F5344CB8AC3E}">
        <p14:creationId xmlns:p14="http://schemas.microsoft.com/office/powerpoint/2010/main" val="17468520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Resistive quadrupoles are most often of the standard type shown in the central top figure, with four symmetrical quadrants.</a:t>
            </a:r>
          </a:p>
          <a:p>
            <a:endParaRPr lang="en-US" baseline="0" dirty="0">
              <a:latin typeface="Calibri Light" panose="020F0302020204030204" pitchFamily="34" charset="0"/>
            </a:endParaRPr>
          </a:p>
          <a:p>
            <a:r>
              <a:rPr lang="en-US" dirty="0" smtClean="0">
                <a:latin typeface="Calibri Light" panose="020F0302020204030204" pitchFamily="34" charset="0"/>
              </a:rPr>
              <a:t>Sometimes figure-of-8 (referred to also as Collins) </a:t>
            </a:r>
            <a:r>
              <a:rPr lang="en-US" dirty="0">
                <a:latin typeface="Calibri Light" panose="020F0302020204030204" pitchFamily="34" charset="0"/>
              </a:rPr>
              <a:t>quadrupoles </a:t>
            </a:r>
            <a:r>
              <a:rPr lang="en-US" dirty="0" smtClean="0">
                <a:latin typeface="Calibri Light" panose="020F0302020204030204" pitchFamily="34" charset="0"/>
              </a:rPr>
              <a:t>are used, where the magnetic circuit is split in two halves. This might be needed in very crowded regions, as there is not enough space. For example, some quadrupoles in light sources are of this kind, to make room for outgoing photon beam lines. This layout breaks the symmetry, somehow like the C-shape does in dipoles.</a:t>
            </a:r>
          </a:p>
          <a:p>
            <a:endParaRPr lang="en-US" baseline="0" dirty="0">
              <a:latin typeface="Calibri Light" panose="020F0302020204030204" pitchFamily="34" charset="0"/>
            </a:endParaRPr>
          </a:p>
          <a:p>
            <a:r>
              <a:rPr lang="en-US" dirty="0" smtClean="0">
                <a:latin typeface="Calibri Light" panose="020F0302020204030204" pitchFamily="34" charset="0"/>
              </a:rPr>
              <a:t>A quadrupole with only half the coils would also work fine and this could be interesting for weak strengths, though it is seldom used to my knowledge. </a:t>
            </a:r>
          </a:p>
          <a:p>
            <a:endParaRPr lang="en-US" baseline="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in the simulations, the same current density is applied to the various configurations, corresponding to a pole tip field (for the standard quadrupole in the top) of 0.8 T. This value starts to be on the high side for quadrupoles, as extra flux is then collected in the yoke from the pole sides. The SPS quadrupoles have 1.0 T on the pole tip.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38532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a:t>
            </a:r>
            <a:r>
              <a:rPr lang="en-US" u="sng" dirty="0" smtClean="0">
                <a:latin typeface="Calibri Light" panose="020F0302020204030204" pitchFamily="34" charset="0"/>
              </a:rPr>
              <a:t>Ampere-turns</a:t>
            </a:r>
            <a:r>
              <a:rPr lang="en-US" dirty="0" smtClean="0">
                <a:latin typeface="Calibri Light" panose="020F0302020204030204" pitchFamily="34" charset="0"/>
              </a:rPr>
              <a:t> NI are directly proportional to the field G and quadratically proportional to the aperture radius r.</a:t>
            </a:r>
          </a:p>
          <a:p>
            <a:endParaRPr lang="en-US" dirty="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resistance</a:t>
            </a:r>
            <a:r>
              <a:rPr lang="en-US" dirty="0" smtClean="0">
                <a:latin typeface="Calibri Light" panose="020F0302020204030204" pitchFamily="34" charset="0"/>
              </a:rPr>
              <a:t> (per unit length) is similar to the dipole case.</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The </a:t>
            </a:r>
            <a:r>
              <a:rPr lang="en-US" u="sng" dirty="0" smtClean="0">
                <a:latin typeface="Calibri Light" panose="020F0302020204030204" pitchFamily="34" charset="0"/>
              </a:rPr>
              <a:t>resistive power</a:t>
            </a:r>
            <a:r>
              <a:rPr lang="en-US" dirty="0" smtClean="0">
                <a:latin typeface="Calibri Light" panose="020F0302020204030204" pitchFamily="34" charset="0"/>
              </a:rPr>
              <a:t> (per unit length) is now quadratic with the aperture radius r, though still linear with the gradient G.</a:t>
            </a:r>
          </a:p>
          <a:p>
            <a:endParaRPr lang="en-US" baseline="0" dirty="0">
              <a:latin typeface="Calibri Light" panose="020F0302020204030204" pitchFamily="34" charset="0"/>
            </a:endParaRPr>
          </a:p>
          <a:p>
            <a:r>
              <a:rPr lang="en-US" u="sng" dirty="0" smtClean="0">
                <a:latin typeface="Calibri Light" panose="020F0302020204030204" pitchFamily="34" charset="0"/>
              </a:rPr>
              <a:t>Note 1</a:t>
            </a:r>
            <a:r>
              <a:rPr lang="en-US" dirty="0" smtClean="0">
                <a:latin typeface="Calibri Light" panose="020F0302020204030204" pitchFamily="34" charset="0"/>
              </a:rPr>
              <a:t>: in </a:t>
            </a:r>
            <a:r>
              <a:rPr lang="en-US" dirty="0">
                <a:latin typeface="Calibri Light" panose="020F0302020204030204" pitchFamily="34" charset="0"/>
              </a:rPr>
              <a:t>these formulae, NI are the Ampere-turns per pole, and </a:t>
            </a: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is the area of the conductor (per pole) considering only the current in (or out) of the plane</a:t>
            </a:r>
            <a:r>
              <a:rPr lang="en-US" dirty="0" smtClean="0">
                <a:latin typeface="Calibri Light" panose="020F0302020204030204" pitchFamily="34" charset="0"/>
              </a:rPr>
              <a:t>.</a:t>
            </a:r>
          </a:p>
          <a:p>
            <a:endParaRPr lang="en-US" dirty="0">
              <a:latin typeface="Calibri Light" panose="020F0302020204030204" pitchFamily="34" charset="0"/>
            </a:endParaRPr>
          </a:p>
          <a:p>
            <a:r>
              <a:rPr lang="en-US" u="sng" dirty="0">
                <a:latin typeface="Calibri Light" panose="020F0302020204030204" pitchFamily="34" charset="0"/>
              </a:rPr>
              <a:t>Note 2</a:t>
            </a:r>
            <a:r>
              <a:rPr lang="en-US" dirty="0">
                <a:latin typeface="Calibri Light" panose="020F0302020204030204" pitchFamily="34" charset="0"/>
              </a:rPr>
              <a:t>: the expressions hold for a classical quadrupole; for resistance and power, they hold for long magnets, as otherwise the coil ends become </a:t>
            </a:r>
            <a:r>
              <a:rPr lang="en-US" dirty="0" smtClean="0">
                <a:latin typeface="Calibri Light" panose="020F0302020204030204" pitchFamily="34" charset="0"/>
              </a:rPr>
              <a:t>important.</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93921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a:t>
            </a:r>
            <a:r>
              <a:rPr lang="en-US" dirty="0" smtClean="0">
                <a:latin typeface="Calibri Light" panose="020F0302020204030204" pitchFamily="34" charset="0"/>
              </a:rPr>
              <a:t>can be shown that the ideal </a:t>
            </a:r>
            <a:r>
              <a:rPr lang="en-US" dirty="0">
                <a:latin typeface="Calibri Light" panose="020F0302020204030204" pitchFamily="34" charset="0"/>
              </a:rPr>
              <a:t>pole profiles are curves of constant scalar </a:t>
            </a:r>
            <a:r>
              <a:rPr lang="en-US" dirty="0" smtClean="0">
                <a:latin typeface="Calibri Light" panose="020F0302020204030204" pitchFamily="34" charset="0"/>
              </a:rPr>
              <a:t>potential.</a:t>
            </a:r>
            <a:r>
              <a:rPr lang="en-US" dirty="0">
                <a:latin typeface="Calibri Light" panose="020F0302020204030204" pitchFamily="34" charset="0"/>
              </a:rPr>
              <a:t> </a:t>
            </a:r>
            <a:r>
              <a:rPr lang="en-US" dirty="0" smtClean="0">
                <a:latin typeface="Calibri Light" panose="020F0302020204030204" pitchFamily="34" charset="0"/>
              </a:rPr>
              <a:t>This follows from the definition of the scalar potential itself (not covered here) and from the fact that </a:t>
            </a:r>
            <a:r>
              <a:rPr lang="en-US" dirty="0">
                <a:latin typeface="Calibri Light" panose="020F0302020204030204" pitchFamily="34" charset="0"/>
              </a:rPr>
              <a:t>the flux lines are perpendicular to the iron </a:t>
            </a:r>
            <a:r>
              <a:rPr lang="en-US" dirty="0" smtClean="0">
                <a:latin typeface="Calibri Light" panose="020F0302020204030204" pitchFamily="34" charset="0"/>
              </a:rPr>
              <a:t>pole, if the iron permeability is infinite.</a:t>
            </a:r>
          </a:p>
          <a:p>
            <a:endParaRPr lang="en-US" dirty="0">
              <a:latin typeface="Calibri Light" panose="020F0302020204030204" pitchFamily="34" charset="0"/>
            </a:endParaRPr>
          </a:p>
          <a:p>
            <a:r>
              <a:rPr lang="en-US" dirty="0" smtClean="0">
                <a:latin typeface="Calibri Light" panose="020F0302020204030204" pitchFamily="34" charset="0"/>
              </a:rPr>
              <a:t>The expressions are quite neat in polar coordinates, though they become cumbersome – already for a sextupole – in Cartesian coordinates. </a:t>
            </a:r>
          </a:p>
          <a:p>
            <a:r>
              <a:rPr lang="en-US" dirty="0" smtClean="0">
                <a:latin typeface="Calibri Light" panose="020F0302020204030204" pitchFamily="34" charset="0"/>
              </a:rPr>
              <a:t>The ideal pole profile for a </a:t>
            </a:r>
            <a:r>
              <a:rPr lang="en-US" u="sng" dirty="0" smtClean="0">
                <a:latin typeface="Calibri Light" panose="020F0302020204030204" pitchFamily="34" charset="0"/>
              </a:rPr>
              <a:t>dipole</a:t>
            </a:r>
            <a:r>
              <a:rPr lang="en-US" dirty="0" smtClean="0">
                <a:latin typeface="Calibri Light" panose="020F0302020204030204" pitchFamily="34" charset="0"/>
              </a:rPr>
              <a:t> is simply a straight line.</a:t>
            </a:r>
          </a:p>
          <a:p>
            <a:r>
              <a:rPr lang="en-US" dirty="0" smtClean="0">
                <a:latin typeface="Calibri Light" panose="020F0302020204030204" pitchFamily="34" charset="0"/>
              </a:rPr>
              <a:t>The ideal pole profile for a quadrupole is a </a:t>
            </a:r>
            <a:r>
              <a:rPr lang="en-US" u="sng" dirty="0" smtClean="0">
                <a:latin typeface="Calibri Light" panose="020F0302020204030204" pitchFamily="34" charset="0"/>
              </a:rPr>
              <a:t>hyperbola</a:t>
            </a:r>
            <a:r>
              <a:rPr lang="en-US" dirty="0" smtClean="0">
                <a:latin typeface="Calibri Light" panose="020F0302020204030204" pitchFamily="34" charset="0"/>
              </a:rPr>
              <a:t>. </a:t>
            </a:r>
          </a:p>
          <a:p>
            <a:endParaRPr lang="en-US" dirty="0">
              <a:latin typeface="Calibri Light" panose="020F0302020204030204" pitchFamily="34" charset="0"/>
            </a:endParaRPr>
          </a:p>
          <a:p>
            <a:r>
              <a:rPr lang="en-US" dirty="0" smtClean="0">
                <a:latin typeface="Calibri Light" panose="020F0302020204030204" pitchFamily="34" charset="0"/>
              </a:rPr>
              <a:t>In my opinion, these formulae are more of academic interest, as anyway the pole is of finite width and its profile is optimized using some simulation tools. My preference is for simple profiles – i.e., profiles that can be described with line segments and circular arcs. This is often possible without any detrimental effect on field quality, especially when the pole is not very wide. </a:t>
            </a:r>
          </a:p>
          <a:p>
            <a:endParaRPr lang="en-US" baseline="0" dirty="0">
              <a:latin typeface="Calibri Light" panose="020F0302020204030204" pitchFamily="34" charset="0"/>
            </a:endParaRPr>
          </a:p>
          <a:p>
            <a:r>
              <a:rPr lang="en-US" dirty="0" smtClean="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37453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theoretical vs. real pole tip profile, we consider the quadrupoles for the SESAME light source.</a:t>
            </a:r>
          </a:p>
          <a:p>
            <a:endParaRPr lang="en-US" dirty="0">
              <a:latin typeface="Calibri Light" panose="020F0302020204030204" pitchFamily="34" charset="0"/>
            </a:endParaRPr>
          </a:p>
          <a:p>
            <a:r>
              <a:rPr lang="en-US" dirty="0" smtClean="0">
                <a:latin typeface="Calibri Light" panose="020F0302020204030204" pitchFamily="34" charset="0"/>
              </a:rPr>
              <a:t>The hyperbola extends till infinity, without space for the coils: this is impractical. The real pole shape is not far from the theoretical one, and then it is terminated with </a:t>
            </a:r>
            <a:r>
              <a:rPr lang="en-US" u="sng" dirty="0" smtClean="0">
                <a:latin typeface="Calibri Light" panose="020F0302020204030204" pitchFamily="34" charset="0"/>
              </a:rPr>
              <a:t>shims</a:t>
            </a:r>
            <a:r>
              <a:rPr lang="en-US" dirty="0" smtClean="0">
                <a:latin typeface="Calibri Light" panose="020F0302020204030204" pitchFamily="34" charset="0"/>
              </a:rPr>
              <a:t>, which are used at the design stage to minimize the allowed harmonics, that is, to improve field quality. In a way, those shims carry extra material, which is the one going all the way to infinity in the theoretical profiles.</a:t>
            </a:r>
          </a:p>
          <a:p>
            <a:endParaRPr lang="en-US" dirty="0">
              <a:latin typeface="Calibri Light" panose="020F0302020204030204" pitchFamily="34" charset="0"/>
            </a:endParaRPr>
          </a:p>
          <a:p>
            <a:r>
              <a:rPr lang="en-US" dirty="0" smtClean="0">
                <a:latin typeface="Calibri Light" panose="020F0302020204030204" pitchFamily="34" charset="0"/>
              </a:rPr>
              <a:t>In this specific case, the central part of the real pole tip is not a hyperbola and the profile is described with lines and circular arcs – with no compromise on field quality. When the pole tip was designed in 2D (with OPERA), the starting point for the radius of the central part of the pole was the curvature radius of the theoretical hyperbola – which turns out to be simply equal to the aperture radius, 35 mm in this case. </a:t>
            </a:r>
          </a:p>
        </p:txBody>
      </p:sp>
    </p:spTree>
    <p:extLst>
      <p:ext uri="{BB962C8B-B14F-4D97-AF65-F5344CB8AC3E}">
        <p14:creationId xmlns:p14="http://schemas.microsoft.com/office/powerpoint/2010/main" val="15949786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ideal </a:t>
            </a:r>
            <a:r>
              <a:rPr lang="en-US" dirty="0">
                <a:latin typeface="Calibri Light" panose="020F0302020204030204" pitchFamily="34" charset="0"/>
              </a:rPr>
              <a:t>poles </a:t>
            </a:r>
            <a:r>
              <a:rPr lang="en-US" dirty="0" smtClean="0">
                <a:latin typeface="Calibri Light" panose="020F0302020204030204" pitchFamily="34" charset="0"/>
              </a:rPr>
              <a:t>for </a:t>
            </a:r>
            <a:r>
              <a:rPr lang="en-US" dirty="0">
                <a:latin typeface="Calibri Light" panose="020F0302020204030204" pitchFamily="34" charset="0"/>
              </a:rPr>
              <a:t>a dipole are </a:t>
            </a:r>
            <a:r>
              <a:rPr lang="en-US" baseline="0" dirty="0" smtClean="0">
                <a:latin typeface="Calibri Light" panose="020F0302020204030204" pitchFamily="34" charset="0"/>
              </a:rPr>
              <a:t>two infinite</a:t>
            </a:r>
            <a:r>
              <a:rPr lang="en-US" dirty="0" smtClean="0">
                <a:latin typeface="Calibri Light" panose="020F0302020204030204" pitchFamily="34" charset="0"/>
              </a:rPr>
              <a:t> parallel lines. Wide poles indeed help for field quality – though they need to be terminated somewhere. At the extremes, </a:t>
            </a:r>
            <a:r>
              <a:rPr lang="en-US" u="sng" dirty="0" smtClean="0">
                <a:latin typeface="Calibri Light" panose="020F0302020204030204" pitchFamily="34" charset="0"/>
              </a:rPr>
              <a:t>shims</a:t>
            </a:r>
            <a:r>
              <a:rPr lang="en-US" dirty="0" smtClean="0">
                <a:latin typeface="Calibri Light" panose="020F0302020204030204" pitchFamily="34" charset="0"/>
              </a:rPr>
              <a:t> are then introduced. For long magnets</a:t>
            </a:r>
            <a:r>
              <a:rPr lang="en-US" dirty="0">
                <a:latin typeface="Calibri Light" panose="020F0302020204030204" pitchFamily="34" charset="0"/>
              </a:rPr>
              <a:t>, their </a:t>
            </a:r>
            <a:r>
              <a:rPr lang="en-US" dirty="0" smtClean="0">
                <a:latin typeface="Calibri Light" panose="020F0302020204030204" pitchFamily="34" charset="0"/>
              </a:rPr>
              <a:t>size and </a:t>
            </a:r>
            <a:r>
              <a:rPr lang="en-US" dirty="0">
                <a:latin typeface="Calibri Light" panose="020F0302020204030204" pitchFamily="34" charset="0"/>
              </a:rPr>
              <a:t>shape </a:t>
            </a:r>
            <a:r>
              <a:rPr lang="en-US" dirty="0" smtClean="0">
                <a:latin typeface="Calibri Light" panose="020F0302020204030204" pitchFamily="34" charset="0"/>
              </a:rPr>
              <a:t>can be simulated in 2D to optimize the on paper field quality (basically, the expected allowed harmonics).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smtClean="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smtClean="0">
                <a:latin typeface="Calibri Light" panose="020F0302020204030204" pitchFamily="34" charset="0"/>
              </a:rPr>
              <a:t>These magnets were rather particular – see the right picture. Since the top field was only 110 </a:t>
            </a:r>
            <a:r>
              <a:rPr lang="en-US" dirty="0" err="1" smtClean="0">
                <a:latin typeface="Calibri Light" panose="020F0302020204030204" pitchFamily="34" charset="0"/>
              </a:rPr>
              <a:t>mT</a:t>
            </a:r>
            <a:r>
              <a:rPr lang="en-US" dirty="0" smtClean="0">
                <a:latin typeface="Calibri Light" panose="020F0302020204030204" pitchFamily="34" charset="0"/>
              </a:rPr>
              <a:t>, the yoke was made in steel / concrete, with the steel being 30% in volume</a:t>
            </a:r>
            <a:r>
              <a:rPr lang="en-US" dirty="0">
                <a:latin typeface="Calibri Light" panose="020F0302020204030204" pitchFamily="34" charset="0"/>
              </a:rPr>
              <a:t>. This is referred to as </a:t>
            </a:r>
            <a:r>
              <a:rPr lang="en-US" u="sng" dirty="0">
                <a:latin typeface="Calibri Light" panose="020F0302020204030204" pitchFamily="34" charset="0"/>
              </a:rPr>
              <a:t>dilution</a:t>
            </a:r>
            <a:r>
              <a:rPr lang="en-US" dirty="0">
                <a:latin typeface="Calibri Light" panose="020F0302020204030204" pitchFamily="34" charset="0"/>
              </a:rPr>
              <a:t>. We </a:t>
            </a:r>
            <a:r>
              <a:rPr lang="en-US" dirty="0" smtClean="0">
                <a:latin typeface="Calibri Light" panose="020F0302020204030204" pitchFamily="34" charset="0"/>
              </a:rPr>
              <a:t>say that the </a:t>
            </a:r>
            <a:r>
              <a:rPr lang="en-US" u="sng" dirty="0" smtClean="0">
                <a:latin typeface="Calibri Light" panose="020F0302020204030204" pitchFamily="34" charset="0"/>
              </a:rPr>
              <a:t>stacking factor</a:t>
            </a:r>
            <a:r>
              <a:rPr lang="en-US" dirty="0" smtClean="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68809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a:t>
            </a:r>
            <a:r>
              <a:rPr lang="en-US" baseline="0" dirty="0" smtClean="0">
                <a:latin typeface="Calibri Light" panose="020F0302020204030204" pitchFamily="34" charset="0"/>
              </a:rPr>
              <a:t> </a:t>
            </a:r>
            <a:r>
              <a:rPr lang="en-US" u="sng" baseline="0" dirty="0" smtClean="0">
                <a:latin typeface="Calibri Light" panose="020F0302020204030204" pitchFamily="34" charset="0"/>
              </a:rPr>
              <a:t>cyclotron</a:t>
            </a:r>
            <a:r>
              <a:rPr lang="en-US" baseline="0" dirty="0" smtClean="0">
                <a:latin typeface="Calibri Light" panose="020F0302020204030204" pitchFamily="34" charset="0"/>
              </a:rPr>
              <a:t> </a:t>
            </a:r>
            <a:r>
              <a:rPr lang="en-US" dirty="0" smtClean="0">
                <a:latin typeface="Calibri Light" panose="020F0302020204030204" pitchFamily="34" charset="0"/>
              </a:rPr>
              <a:t>magnet</a:t>
            </a:r>
            <a:r>
              <a:rPr lang="en-US" baseline="0" dirty="0" smtClean="0">
                <a:latin typeface="Calibri Light" panose="020F0302020204030204" pitchFamily="34" charset="0"/>
              </a:rPr>
              <a:t> was built with 4000 tons of iron and 300 tons of copper. It provided a maximum field of 2.34 T, for a dissipated power of 2.5 MW.</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We will not look into this kind of accelerator magnets, sticking to the ones found in </a:t>
            </a:r>
            <a:r>
              <a:rPr lang="en-US" u="sng" baseline="0" dirty="0" smtClean="0">
                <a:latin typeface="Calibri Light" panose="020F0302020204030204" pitchFamily="34" charset="0"/>
              </a:rPr>
              <a:t>synchrotron</a:t>
            </a:r>
            <a:r>
              <a:rPr lang="en-US" baseline="0" dirty="0" smtClean="0">
                <a:latin typeface="Calibri Light" panose="020F0302020204030204" pitchFamily="34" charset="0"/>
              </a:rPr>
              <a:t> and related </a:t>
            </a:r>
            <a:r>
              <a:rPr lang="en-US" u="sng" baseline="0" dirty="0" smtClean="0">
                <a:latin typeface="Calibri Light" panose="020F0302020204030204" pitchFamily="34" charset="0"/>
              </a:rPr>
              <a:t>transfer lines</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5172402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40575083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Looking along the longitudinal (z) direction, the field B</a:t>
            </a:r>
            <a:r>
              <a:rPr lang="en-US" dirty="0" smtClean="0">
                <a:latin typeface="Calibri Light" panose="020F0302020204030204" pitchFamily="34" charset="0"/>
              </a:rPr>
              <a:t> is maximum at the </a:t>
            </a:r>
            <a:r>
              <a:rPr lang="en-US" dirty="0" err="1" smtClean="0">
                <a:latin typeface="Calibri Light" panose="020F0302020204030204" pitchFamily="34" charset="0"/>
              </a:rPr>
              <a:t>centre</a:t>
            </a:r>
            <a:r>
              <a:rPr lang="en-US" dirty="0" smtClean="0">
                <a:latin typeface="Calibri Light" panose="020F0302020204030204" pitchFamily="34" charset="0"/>
              </a:rPr>
              <a:t> (z = 0) of the magnet, it is more or less constant till reaching the ends, where it rolls off to reach a 0 value outside. The magnetic length l</a:t>
            </a:r>
            <a:r>
              <a:rPr lang="en-US" baseline="-25000" dirty="0" smtClean="0">
                <a:latin typeface="Calibri Light" panose="020F0302020204030204" pitchFamily="34" charset="0"/>
              </a:rPr>
              <a:t>m</a:t>
            </a:r>
            <a:r>
              <a:rPr lang="en-US" dirty="0" smtClean="0">
                <a:latin typeface="Calibri Light" panose="020F0302020204030204" pitchFamily="34" charset="0"/>
              </a:rPr>
              <a:t> is defined as that length which – multiplied by the central field value B</a:t>
            </a:r>
            <a:r>
              <a:rPr lang="en-US" baseline="-25000" dirty="0" smtClean="0">
                <a:latin typeface="Calibri Light" panose="020F0302020204030204" pitchFamily="34" charset="0"/>
              </a:rPr>
              <a:t>0</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returns the same integrated field.</a:t>
            </a:r>
          </a:p>
          <a:p>
            <a:endParaRPr lang="en-US" baseline="0" dirty="0">
              <a:latin typeface="Calibri Light" panose="020F0302020204030204" pitchFamily="34" charset="0"/>
            </a:endParaRPr>
          </a:p>
          <a:p>
            <a:r>
              <a:rPr lang="en-US" dirty="0" smtClean="0">
                <a:latin typeface="Calibri Light" panose="020F0302020204030204" pitchFamily="34" charset="0"/>
              </a:rPr>
              <a:t>The same holds substituting the field B with the gradient G, or with any multipoles </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A</a:t>
            </a:r>
            <a:r>
              <a:rPr lang="en-US" baseline="-25000" dirty="0" smtClean="0">
                <a:latin typeface="Calibri Light" panose="020F0302020204030204" pitchFamily="34" charset="0"/>
              </a:rPr>
              <a:t>n</a:t>
            </a:r>
            <a:r>
              <a:rPr lang="en-US" dirty="0" smtClean="0">
                <a:latin typeface="Calibri Light" panose="020F0302020204030204" pitchFamily="34" charset="0"/>
              </a:rPr>
              <a:t>. In this case, the integrals have to be performed on the not-normalized (upper case) coefficients, and the normalized terms (lower case) are then obtained by dividing by the integral of the fundamental harmonic.</a:t>
            </a:r>
          </a:p>
          <a:p>
            <a:endParaRPr lang="en-US" baseline="0" dirty="0">
              <a:latin typeface="Calibri Light" panose="020F0302020204030204" pitchFamily="34" charset="0"/>
            </a:endParaRPr>
          </a:p>
          <a:p>
            <a:r>
              <a:rPr lang="en-US" dirty="0" smtClean="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smtClean="0">
              <a:latin typeface="Calibri Light" panose="020F0302020204030204" pitchFamily="34" charset="0"/>
            </a:endParaRP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046143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all cases the magnetic</a:t>
            </a:r>
            <a:r>
              <a:rPr lang="en-US" dirty="0" smtClean="0">
                <a:latin typeface="Calibri Light" panose="020F0302020204030204" pitchFamily="34" charset="0"/>
              </a:rPr>
              <a:t> length is larger than the iron length: there is some stray flux, that is, there is still some field left after the iron yoke is finished, since B rolls off in a continuous way.</a:t>
            </a:r>
          </a:p>
          <a:p>
            <a:endParaRPr lang="en-US" baseline="0" dirty="0">
              <a:latin typeface="Calibri Light" panose="020F0302020204030204" pitchFamily="34" charset="0"/>
            </a:endParaRPr>
          </a:p>
          <a:p>
            <a:r>
              <a:rPr lang="en-US" dirty="0" smtClean="0">
                <a:latin typeface="Calibri Light" panose="020F0302020204030204" pitchFamily="34" charset="0"/>
              </a:rPr>
              <a:t>The actual value of l</a:t>
            </a:r>
            <a:r>
              <a:rPr lang="en-US" baseline="-25000" dirty="0" smtClean="0">
                <a:latin typeface="Calibri Light" panose="020F0302020204030204" pitchFamily="34" charset="0"/>
              </a:rPr>
              <a:t>m</a:t>
            </a:r>
            <a:r>
              <a:rPr lang="en-US" dirty="0" smtClean="0">
                <a:latin typeface="Calibri Light" panose="020F0302020204030204" pitchFamily="34" charset="0"/>
              </a:rPr>
              <a:t> depends mainly on the termination of the end poles – abrupt, with shims, with chamfers, with some rounded (</a:t>
            </a:r>
            <a:r>
              <a:rPr lang="en-US" dirty="0" err="1" smtClean="0">
                <a:latin typeface="Calibri Light" panose="020F0302020204030204" pitchFamily="34" charset="0"/>
              </a:rPr>
              <a:t>Rogowski</a:t>
            </a:r>
            <a:r>
              <a:rPr lang="en-US" dirty="0" smtClean="0">
                <a:latin typeface="Calibri Light" panose="020F0302020204030204" pitchFamily="34" charset="0"/>
              </a:rPr>
              <a:t>-like) profile – and on the iron saturation. The same magnet can actually have slightly different magnetic lengths when the excitation current – hence, the field level – is different. All these effects can be assessed precisely only by 3D simulations and measurements.</a:t>
            </a:r>
          </a:p>
          <a:p>
            <a:endParaRPr lang="en-US" baseline="0" dirty="0">
              <a:latin typeface="Calibri Light" panose="020F0302020204030204" pitchFamily="34" charset="0"/>
            </a:endParaRPr>
          </a:p>
          <a:p>
            <a:r>
              <a:rPr lang="en-US" dirty="0" smtClean="0">
                <a:latin typeface="Calibri Light" panose="020F0302020204030204" pitchFamily="34" charset="0"/>
              </a:rPr>
              <a:t>In most cases, though, it is possible to estimate at first order the length with the given simple formulae. </a:t>
            </a:r>
            <a:r>
              <a:rPr lang="en-US" baseline="0" dirty="0" smtClean="0">
                <a:latin typeface="Calibri Light" panose="020F0302020204030204" pitchFamily="34" charset="0"/>
              </a:rPr>
              <a:t>For</a:t>
            </a:r>
            <a:r>
              <a:rPr lang="en-US" dirty="0" smtClean="0">
                <a:latin typeface="Calibri Light" panose="020F0302020204030204" pitchFamily="34" charset="0"/>
              </a:rPr>
              <a:t> a </a:t>
            </a:r>
            <a:r>
              <a:rPr lang="en-US" u="sng" dirty="0" smtClean="0">
                <a:latin typeface="Calibri Light" panose="020F0302020204030204" pitchFamily="34" charset="0"/>
              </a:rPr>
              <a:t>dipole</a:t>
            </a:r>
            <a:r>
              <a:rPr lang="en-US" dirty="0" smtClean="0">
                <a:latin typeface="Calibri Light" panose="020F0302020204030204" pitchFamily="34" charset="0"/>
              </a:rPr>
              <a:t>, l</a:t>
            </a:r>
            <a:r>
              <a:rPr lang="en-US" baseline="-25000" dirty="0" smtClean="0">
                <a:latin typeface="Calibri Light" panose="020F0302020204030204" pitchFamily="34" charset="0"/>
              </a:rPr>
              <a:t>m</a:t>
            </a:r>
            <a:r>
              <a:rPr lang="en-US" dirty="0" smtClean="0">
                <a:latin typeface="Calibri Light" panose="020F0302020204030204" pitchFamily="34" charset="0"/>
              </a:rPr>
              <a:t> is the iron length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plus one gap h. </a:t>
            </a:r>
            <a:r>
              <a:rPr lang="en-US" baseline="0" dirty="0" smtClean="0">
                <a:latin typeface="Calibri Light" panose="020F0302020204030204" pitchFamily="34" charset="0"/>
              </a:rPr>
              <a:t>For</a:t>
            </a:r>
            <a:r>
              <a:rPr lang="en-US" dirty="0" smtClean="0">
                <a:latin typeface="Calibri Light" panose="020F0302020204030204" pitchFamily="34" charset="0"/>
              </a:rPr>
              <a:t> a </a:t>
            </a:r>
            <a:r>
              <a:rPr lang="en-US" u="sng" dirty="0" smtClean="0">
                <a:latin typeface="Calibri Light" panose="020F0302020204030204" pitchFamily="34" charset="0"/>
              </a:rPr>
              <a:t>quadrupole</a:t>
            </a:r>
            <a:r>
              <a:rPr lang="en-US" dirty="0" smtClean="0">
                <a:latin typeface="Calibri Light" panose="020F0302020204030204" pitchFamily="34" charset="0"/>
              </a:rPr>
              <a:t>, l</a:t>
            </a:r>
            <a:r>
              <a:rPr lang="en-US" baseline="-25000" dirty="0" smtClean="0">
                <a:latin typeface="Calibri Light" panose="020F0302020204030204" pitchFamily="34" charset="0"/>
              </a:rPr>
              <a:t>m</a:t>
            </a:r>
            <a:r>
              <a:rPr lang="en-US" dirty="0" smtClean="0">
                <a:latin typeface="Calibri Light" panose="020F0302020204030204" pitchFamily="34" charset="0"/>
              </a:rPr>
              <a:t> is again the iron length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plus one aperture radius (or half a gap) r. </a:t>
            </a:r>
            <a:r>
              <a:rPr lang="en-US" baseline="0" dirty="0" smtClean="0">
                <a:latin typeface="Calibri Light" panose="020F0302020204030204" pitchFamily="34" charset="0"/>
              </a:rPr>
              <a:t>In</a:t>
            </a:r>
            <a:r>
              <a:rPr lang="en-US" dirty="0" smtClean="0">
                <a:latin typeface="Calibri Light" panose="020F0302020204030204" pitchFamily="34" charset="0"/>
              </a:rPr>
              <a:t> general, the higher the order of a magnet (quadrupole, sextupole, octupole, </a:t>
            </a:r>
            <a:r>
              <a:rPr lang="en-US" dirty="0" err="1" smtClean="0">
                <a:latin typeface="Calibri Light" panose="020F0302020204030204" pitchFamily="34" charset="0"/>
              </a:rPr>
              <a:t>etc</a:t>
            </a:r>
            <a:r>
              <a:rPr lang="en-US" dirty="0" smtClean="0">
                <a:latin typeface="Calibri Light" panose="020F0302020204030204" pitchFamily="34" charset="0"/>
              </a:rPr>
              <a:t>), the less stray field is found on the axis at the ends, and the closer are the values of l</a:t>
            </a:r>
            <a:r>
              <a:rPr lang="en-US" baseline="-25000" dirty="0" smtClean="0">
                <a:latin typeface="Calibri Light" panose="020F0302020204030204" pitchFamily="34" charset="0"/>
              </a:rPr>
              <a:t>m</a:t>
            </a:r>
            <a:r>
              <a:rPr lang="en-US" dirty="0" smtClean="0">
                <a:latin typeface="Calibri Light" panose="020F0302020204030204" pitchFamily="34" charset="0"/>
              </a:rPr>
              <a:t> and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since in lattice codes l</a:t>
            </a:r>
            <a:r>
              <a:rPr lang="en-US" baseline="-25000" dirty="0" smtClean="0">
                <a:latin typeface="Calibri Light" panose="020F0302020204030204" pitchFamily="34" charset="0"/>
              </a:rPr>
              <a:t>m</a:t>
            </a:r>
            <a:r>
              <a:rPr lang="en-US" dirty="0" smtClean="0">
                <a:latin typeface="Calibri Light" panose="020F0302020204030204" pitchFamily="34" charset="0"/>
              </a:rPr>
              <a:t> is used, crowded regions – with many nearby magnets – have to be looked in detail, to make sure there is enough physical space for the magnets, and their coil ends.</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585195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One option</a:t>
            </a:r>
            <a:r>
              <a:rPr lang="en-US" dirty="0" smtClean="0">
                <a:latin typeface="Calibri Light" panose="020F0302020204030204" pitchFamily="34" charset="0"/>
              </a:rPr>
              <a:t> is to have </a:t>
            </a:r>
            <a:r>
              <a:rPr lang="en-US" u="sng" dirty="0" smtClean="0">
                <a:latin typeface="Calibri Light" panose="020F0302020204030204" pitchFamily="34" charset="0"/>
              </a:rPr>
              <a:t>square</a:t>
            </a:r>
            <a:r>
              <a:rPr lang="en-US" dirty="0" smtClean="0">
                <a:latin typeface="Calibri Light" panose="020F0302020204030204" pitchFamily="34" charset="0"/>
              </a:rPr>
              <a:t> ends – the pole profile is simply extruded in 3D and then terminated abruptly (left figure). This introduces some field amplification in the end of the iron, that has to carry also the stray field that extends after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This might lead to saturation and possible non-linear behavior at different excitation currents. </a:t>
            </a:r>
          </a:p>
          <a:p>
            <a:endParaRPr lang="en-US" baseline="0" dirty="0">
              <a:latin typeface="Calibri Light" panose="020F0302020204030204" pitchFamily="34" charset="0"/>
            </a:endParaRPr>
          </a:p>
          <a:p>
            <a:r>
              <a:rPr lang="en-US" dirty="0" smtClean="0">
                <a:latin typeface="Calibri Light" panose="020F0302020204030204" pitchFamily="34" charset="0"/>
              </a:rPr>
              <a:t>Another possibility is to have </a:t>
            </a:r>
            <a:r>
              <a:rPr lang="en-US" u="sng" dirty="0" smtClean="0">
                <a:latin typeface="Calibri Light" panose="020F0302020204030204" pitchFamily="34" charset="0"/>
              </a:rPr>
              <a:t>end shims</a:t>
            </a:r>
            <a:r>
              <a:rPr lang="en-US" dirty="0" smtClean="0">
                <a:latin typeface="Calibri Light" panose="020F0302020204030204" pitchFamily="34" charset="0"/>
              </a:rPr>
              <a:t>. These are also used to trim the actual iron length so to have a closer magnet-to-magnet reproducibility of the field integrals. The right figure shows the design used for the SESAME combined function bending magnets, with three separate stacks to control integrated dipole, quadrupole and sextupole component (if needed).</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Popular options are also 45 </a:t>
            </a:r>
            <a:r>
              <a:rPr lang="en-US" dirty="0" err="1" smtClean="0">
                <a:latin typeface="Calibri Light" panose="020F0302020204030204" pitchFamily="34" charset="0"/>
              </a:rPr>
              <a:t>deg</a:t>
            </a:r>
            <a:r>
              <a:rPr lang="en-US" dirty="0" smtClean="0">
                <a:latin typeface="Calibri Light" panose="020F0302020204030204" pitchFamily="34" charset="0"/>
              </a:rPr>
              <a:t> </a:t>
            </a:r>
            <a:r>
              <a:rPr lang="en-US" u="sng" dirty="0" smtClean="0">
                <a:latin typeface="Calibri Light" panose="020F0302020204030204" pitchFamily="34" charset="0"/>
              </a:rPr>
              <a:t>chamfers</a:t>
            </a:r>
            <a:r>
              <a:rPr lang="en-US" dirty="0" smtClean="0">
                <a:latin typeface="Calibri Light" panose="020F0302020204030204" pitchFamily="34" charset="0"/>
              </a:rPr>
              <a:t>, which are often used for quadrupoles and sextupoles.</a:t>
            </a:r>
          </a:p>
          <a:p>
            <a:endParaRPr lang="en-US" baseline="0" dirty="0">
              <a:latin typeface="Calibri Light" panose="020F0302020204030204" pitchFamily="34" charset="0"/>
            </a:endParaRPr>
          </a:p>
          <a:p>
            <a:r>
              <a:rPr lang="en-US" dirty="0" smtClean="0">
                <a:latin typeface="Calibri Light" panose="020F0302020204030204" pitchFamily="34" charset="0"/>
              </a:rPr>
              <a:t>In some cases, a </a:t>
            </a:r>
            <a:r>
              <a:rPr lang="en-US" u="sng" dirty="0">
                <a:latin typeface="Calibri Light" panose="020F0302020204030204" pitchFamily="34" charset="0"/>
              </a:rPr>
              <a:t>rounded </a:t>
            </a:r>
            <a:r>
              <a:rPr lang="en-US" u="sng" dirty="0" err="1">
                <a:latin typeface="Calibri Light" panose="020F0302020204030204" pitchFamily="34" charset="0"/>
              </a:rPr>
              <a:t>Rogowski</a:t>
            </a:r>
            <a:r>
              <a:rPr lang="en-US" u="sng" dirty="0">
                <a:latin typeface="Calibri Light" panose="020F0302020204030204" pitchFamily="34" charset="0"/>
              </a:rPr>
              <a:t>-like</a:t>
            </a:r>
            <a:r>
              <a:rPr lang="en-US" dirty="0">
                <a:latin typeface="Calibri Light" panose="020F0302020204030204" pitchFamily="34" charset="0"/>
              </a:rPr>
              <a:t> profile </a:t>
            </a:r>
            <a:r>
              <a:rPr lang="en-US" dirty="0" smtClean="0">
                <a:latin typeface="Calibri Light" panose="020F0302020204030204" pitchFamily="34" charset="0"/>
              </a:rPr>
              <a:t>(not detailed here), is used, to avoid flux concentration in the ends.</a:t>
            </a:r>
          </a:p>
          <a:p>
            <a:endParaRPr lang="en-US" baseline="0" dirty="0">
              <a:latin typeface="Calibri Light" panose="020F0302020204030204" pitchFamily="34" charset="0"/>
            </a:endParaRPr>
          </a:p>
          <a:p>
            <a:r>
              <a:rPr lang="en-US" dirty="0" smtClean="0">
                <a:latin typeface="Calibri Light" panose="020F0302020204030204" pitchFamily="34" charset="0"/>
              </a:rPr>
              <a:t>In all cases, there is an impact on the integrated field quality, and optimization of the end poles is a main reason to set up 3D simulations.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896508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 sector dipole</a:t>
            </a:r>
            <a:r>
              <a:rPr lang="en-US" dirty="0" smtClean="0">
                <a:latin typeface="Calibri Light" panose="020F0302020204030204" pitchFamily="34" charset="0"/>
              </a:rPr>
              <a:t> and a parallel faces one both provide a region of space with constant field, though they have different focusing effects on the beam.</a:t>
            </a:r>
          </a:p>
          <a:p>
            <a:endParaRPr lang="en-US" baseline="0" dirty="0" smtClean="0">
              <a:latin typeface="Calibri Light" panose="020F0302020204030204" pitchFamily="34" charset="0"/>
            </a:endParaRPr>
          </a:p>
          <a:p>
            <a:r>
              <a:rPr lang="en-US" dirty="0" smtClean="0">
                <a:latin typeface="Calibri Light" panose="020F0302020204030204" pitchFamily="34" charset="0"/>
              </a:rPr>
              <a:t>Other cases are possible, if the dipole ends are shaped with another angle with respect to the incoming / outgoing beam. This is not treated here.</a:t>
            </a:r>
            <a:endParaRPr lang="en-US" dirty="0">
              <a:latin typeface="Calibri Light" panose="020F0302020204030204" pitchFamily="34" charset="0"/>
            </a:endParaRPr>
          </a:p>
          <a:p>
            <a:endParaRPr lang="en-US" baseline="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curvature </a:t>
            </a:r>
            <a:r>
              <a:rPr lang="en-US" dirty="0">
                <a:latin typeface="Calibri Light" panose="020F0302020204030204" pitchFamily="34" charset="0"/>
              </a:rPr>
              <a:t>h</a:t>
            </a:r>
            <a:r>
              <a:rPr lang="en-US" dirty="0" smtClean="0">
                <a:latin typeface="Calibri Light" panose="020F0302020204030204" pitchFamily="34" charset="0"/>
              </a:rPr>
              <a:t>as no effect, it is just for saving material, otherwise the pole would have to be wider. In jargon, people talk about the </a:t>
            </a:r>
            <a:r>
              <a:rPr lang="en-US" i="1" dirty="0" smtClean="0">
                <a:latin typeface="Calibri Light" panose="020F0302020204030204" pitchFamily="34" charset="0"/>
              </a:rPr>
              <a:t>sagitta </a:t>
            </a:r>
            <a:r>
              <a:rPr lang="en-US" dirty="0" smtClean="0">
                <a:latin typeface="Calibri Light" panose="020F0302020204030204" pitchFamily="34" charset="0"/>
              </a:rPr>
              <a:t>of the beam going through a dipole and then evaluate whether to curve the magnet or not. The LHC dipoles are actually bent. The SPS dipoles are not. In most light sources, the main dipoles are curved.</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0790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a </a:t>
            </a:r>
            <a:r>
              <a:rPr lang="en-US" dirty="0" smtClean="0">
                <a:latin typeface="Calibri Light" panose="020F0302020204030204" pitchFamily="34" charset="0"/>
              </a:rPr>
              <a:t>dipole, particles are deviated according to the same bending radius – given by the field and the beam rigidity.</a:t>
            </a:r>
          </a:p>
          <a:p>
            <a:endParaRPr lang="en-US" dirty="0">
              <a:latin typeface="Calibri Light" panose="020F0302020204030204" pitchFamily="34" charset="0"/>
            </a:endParaRPr>
          </a:p>
          <a:p>
            <a:r>
              <a:rPr lang="en-US" dirty="0" smtClean="0">
                <a:latin typeface="Calibri Light" panose="020F0302020204030204" pitchFamily="34" charset="0"/>
              </a:rPr>
              <a:t>In a </a:t>
            </a:r>
            <a:r>
              <a:rPr lang="en-US" u="sng" dirty="0" smtClean="0">
                <a:latin typeface="Calibri Light" panose="020F0302020204030204" pitchFamily="34" charset="0"/>
              </a:rPr>
              <a:t>sector</a:t>
            </a:r>
            <a:r>
              <a:rPr lang="en-US" dirty="0" smtClean="0">
                <a:latin typeface="Calibri Light" panose="020F0302020204030204" pitchFamily="34" charset="0"/>
              </a:rPr>
              <a:t> dipole, there is a difference in how much space is travelled within the uniform field depending on the transverse position: a sector dipole focuses horizontally.</a:t>
            </a:r>
          </a:p>
          <a:p>
            <a:endParaRPr lang="en-US" baseline="0" dirty="0">
              <a:latin typeface="Calibri Light" panose="020F0302020204030204" pitchFamily="34" charset="0"/>
            </a:endParaRPr>
          </a:p>
          <a:p>
            <a:r>
              <a:rPr lang="en-US" dirty="0" smtClean="0">
                <a:latin typeface="Calibri Light" panose="020F0302020204030204" pitchFamily="34" charset="0"/>
              </a:rPr>
              <a:t>This effect is not there in </a:t>
            </a:r>
            <a:r>
              <a:rPr lang="en-US" u="sng" dirty="0" smtClean="0">
                <a:latin typeface="Calibri Light" panose="020F0302020204030204" pitchFamily="34" charset="0"/>
              </a:rPr>
              <a:t>parallel ended</a:t>
            </a:r>
            <a:r>
              <a:rPr lang="en-US" dirty="0" smtClean="0">
                <a:latin typeface="Calibri Light" panose="020F0302020204030204" pitchFamily="34" charset="0"/>
              </a:rPr>
              <a:t> dipoles. However, these have a </a:t>
            </a:r>
            <a:r>
              <a:rPr lang="en-US" u="sng" dirty="0" smtClean="0">
                <a:latin typeface="Calibri Light" panose="020F0302020204030204" pitchFamily="34" charset="0"/>
              </a:rPr>
              <a:t>edge effect</a:t>
            </a:r>
            <a:r>
              <a:rPr lang="en-US" dirty="0" smtClean="0">
                <a:latin typeface="Calibri Light" panose="020F0302020204030204" pitchFamily="34" charset="0"/>
              </a:rPr>
              <a:t>. Actually, the edges are defocusing, but the overall magnet has zero focusing horizontally. Still it remains some vertical focusing at the edges. Most often, parallel ended dipoles are more convenient to manufacture, as the yoke is built stacking up sheets of laminations (like a deck of cards).</a:t>
            </a:r>
          </a:p>
          <a:p>
            <a:endParaRPr lang="en-US" dirty="0">
              <a:latin typeface="Calibri Light" panose="020F0302020204030204" pitchFamily="34" charset="0"/>
            </a:endParaRPr>
          </a:p>
          <a:p>
            <a:r>
              <a:rPr lang="en-US" dirty="0" smtClean="0">
                <a:latin typeface="Calibri Light" panose="020F0302020204030204" pitchFamily="34" charset="0"/>
              </a:rPr>
              <a:t>These effects are handled differently in the various lattice codes, according to some assumptions on the field roll-off in the ends, that somehow gradually goes from a constant value (inside the dipole) to zero (outside). Some details about what MAD-X does are given in its documentation, in </a:t>
            </a:r>
            <a:r>
              <a:rPr lang="en-US" dirty="0">
                <a:latin typeface="Calibri Light" panose="020F0302020204030204" pitchFamily="34" charset="0"/>
              </a:rPr>
              <a:t>the section </a:t>
            </a:r>
            <a:r>
              <a:rPr lang="en-US" i="1" dirty="0">
                <a:latin typeface="Calibri Light" panose="020F0302020204030204" pitchFamily="34" charset="0"/>
              </a:rPr>
              <a:t>Bending </a:t>
            </a:r>
            <a:r>
              <a:rPr lang="en-US" i="1" dirty="0" smtClean="0">
                <a:latin typeface="Calibri Light" panose="020F0302020204030204" pitchFamily="34" charset="0"/>
              </a:rPr>
              <a:t>Magnet</a:t>
            </a:r>
            <a:r>
              <a:rPr lang="en-US" dirty="0" smtClean="0">
                <a:latin typeface="Calibri Light" panose="020F0302020204030204" pitchFamily="34" charset="0"/>
              </a:rPr>
              <a:t>.</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908763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41417076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Superconductivity implies zero electrical resistance, so that there is no power dissipated as Joule heating (in dc). The drawback is that refrigeration power is needed, as known superconductors work at cryogenic temperatures.</a:t>
            </a:r>
          </a:p>
          <a:p>
            <a:endParaRPr lang="en-GB" dirty="0">
              <a:latin typeface="Calibri Light" panose="020F0302020204030204" pitchFamily="34" charset="0"/>
            </a:endParaRPr>
          </a:p>
          <a:p>
            <a:r>
              <a:rPr lang="en-GB" dirty="0" smtClean="0">
                <a:latin typeface="Calibri Light" panose="020F0302020204030204" pitchFamily="34" charset="0"/>
              </a:rPr>
              <a:t>The figure shows a typical example of how much current density j can be sustained by </a:t>
            </a:r>
            <a:r>
              <a:rPr lang="en-GB" dirty="0" err="1" smtClean="0">
                <a:latin typeface="Calibri Light" panose="020F0302020204030204" pitchFamily="34" charset="0"/>
              </a:rPr>
              <a:t>Nb-Ti</a:t>
            </a:r>
            <a:r>
              <a:rPr lang="en-GB" dirty="0" smtClean="0">
                <a:latin typeface="Calibri Light" panose="020F0302020204030204" pitchFamily="34" charset="0"/>
              </a:rPr>
              <a:t>, the most widespread technical superconductor at the moment, vs. the B field: j goes up by order of magnitudes with respect to normal conductors, and the wall of 2T field is breached.</a:t>
            </a:r>
          </a:p>
          <a:p>
            <a:endParaRPr lang="en-GB" dirty="0">
              <a:latin typeface="Calibri Light" panose="020F0302020204030204" pitchFamily="34" charset="0"/>
            </a:endParaRPr>
          </a:p>
          <a:p>
            <a:r>
              <a:rPr lang="en-GB" dirty="0" smtClean="0">
                <a:latin typeface="Calibri Light" panose="020F0302020204030204" pitchFamily="34" charset="0"/>
              </a:rPr>
              <a:t>We often say that the Ampere-turns are then </a:t>
            </a:r>
            <a:r>
              <a:rPr lang="en-GB" i="1" dirty="0" smtClean="0">
                <a:latin typeface="Calibri Light" panose="020F0302020204030204" pitchFamily="34" charset="0"/>
              </a:rPr>
              <a:t>cheap</a:t>
            </a:r>
            <a:r>
              <a:rPr lang="en-GB" dirty="0" smtClean="0">
                <a:latin typeface="Calibri Light" panose="020F0302020204030204" pitchFamily="34" charset="0"/>
              </a:rPr>
              <a:t>: no power consumption, no need of large coils.</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4354960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Superconductivity was discovered in the lab of Heike </a:t>
            </a:r>
            <a:r>
              <a:rPr lang="en-US" dirty="0" err="1" smtClean="0">
                <a:latin typeface="Calibri Light" panose="020F0302020204030204" pitchFamily="34" charset="0"/>
              </a:rPr>
              <a:t>Kamerlingh-Onnes</a:t>
            </a:r>
            <a:r>
              <a:rPr lang="en-US" dirty="0" smtClean="0">
                <a:latin typeface="Calibri Light" panose="020F0302020204030204" pitchFamily="34" charset="0"/>
              </a:rPr>
              <a:t> in Leiden (Netherlands) in 1911:</a:t>
            </a:r>
          </a:p>
          <a:p>
            <a:r>
              <a:rPr lang="en-US" i="1" dirty="0" smtClean="0">
                <a:latin typeface="Calibri Light" panose="020F0302020204030204" pitchFamily="34" charset="0"/>
              </a:rPr>
              <a:t> </a:t>
            </a:r>
            <a:r>
              <a:rPr lang="en-GB" i="1" dirty="0" smtClean="0">
                <a:latin typeface="Calibri Light" panose="020F0302020204030204" pitchFamily="34" charset="0"/>
              </a:rPr>
              <a:t>… the </a:t>
            </a:r>
            <a:r>
              <a:rPr lang="en-GB" i="1" dirty="0">
                <a:latin typeface="Calibri Light" panose="020F0302020204030204" pitchFamily="34" charset="0"/>
              </a:rPr>
              <a:t>mercury at 4.2 K has entered a new state, which, owing to its </a:t>
            </a:r>
            <a:r>
              <a:rPr lang="en-GB" i="1" dirty="0" smtClean="0">
                <a:latin typeface="Calibri Light" panose="020F0302020204030204" pitchFamily="34" charset="0"/>
              </a:rPr>
              <a:t>particular </a:t>
            </a:r>
            <a:r>
              <a:rPr lang="en-GB" i="1" dirty="0">
                <a:latin typeface="Calibri Light" panose="020F0302020204030204" pitchFamily="34" charset="0"/>
              </a:rPr>
              <a:t>electrical properties, can be called the state of </a:t>
            </a:r>
            <a:r>
              <a:rPr lang="en-GB" i="1" dirty="0" smtClean="0">
                <a:latin typeface="Calibri Light" panose="020F0302020204030204" pitchFamily="34" charset="0"/>
              </a:rPr>
              <a:t>superconductivity …</a:t>
            </a:r>
            <a:endParaRPr lang="en-GB" i="1" dirty="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Since then, many superconducting material have been found, but only a few of them have some practical interest. </a:t>
            </a:r>
            <a:r>
              <a:rPr lang="en-US" baseline="0" dirty="0" smtClean="0">
                <a:latin typeface="Calibri Light" panose="020F0302020204030204" pitchFamily="34" charset="0"/>
              </a:rPr>
              <a:t>The quest is (will </a:t>
            </a:r>
            <a:r>
              <a:rPr lang="en-US" dirty="0" smtClean="0">
                <a:latin typeface="Calibri Light" panose="020F0302020204030204" pitchFamily="34" charset="0"/>
              </a:rPr>
              <a:t>ever be?) not </a:t>
            </a:r>
            <a:r>
              <a:rPr lang="en-US" baseline="0" dirty="0" smtClean="0">
                <a:latin typeface="Calibri Light" panose="020F0302020204030204" pitchFamily="34" charset="0"/>
              </a:rPr>
              <a:t>over yet!</a:t>
            </a:r>
          </a:p>
          <a:p>
            <a:endParaRPr lang="en-US" dirty="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the most used superconductor,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is not shown on this plot… It was discovered in 1961 and it has a critical temperature of 9.2 K.</a:t>
            </a:r>
          </a:p>
        </p:txBody>
      </p:sp>
    </p:spTree>
    <p:extLst>
      <p:ext uri="{BB962C8B-B14F-4D97-AF65-F5344CB8AC3E}">
        <p14:creationId xmlns:p14="http://schemas.microsoft.com/office/powerpoint/2010/main" val="26878468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Nowadays, </a:t>
            </a:r>
            <a:r>
              <a:rPr lang="en-US" dirty="0">
                <a:latin typeface="Calibri Light" panose="020F0302020204030204" pitchFamily="34" charset="0"/>
              </a:rPr>
              <a:t>we have </a:t>
            </a:r>
            <a:r>
              <a:rPr lang="en-US" dirty="0" smtClean="0">
                <a:latin typeface="Calibri Light" panose="020F0302020204030204" pitchFamily="34" charset="0"/>
              </a:rPr>
              <a:t>basically two families of superconductors.</a:t>
            </a:r>
          </a:p>
          <a:p>
            <a:endParaRPr lang="en-US" sz="700" dirty="0">
              <a:latin typeface="Calibri Light" panose="020F0302020204030204" pitchFamily="34" charset="0"/>
            </a:endParaRPr>
          </a:p>
          <a:p>
            <a:r>
              <a:rPr lang="en-US" u="sng" dirty="0" smtClean="0">
                <a:latin typeface="Calibri Light" panose="020F0302020204030204" pitchFamily="34" charset="0"/>
              </a:rPr>
              <a:t>LTS</a:t>
            </a:r>
            <a:r>
              <a:rPr lang="en-US" dirty="0" smtClean="0">
                <a:latin typeface="Calibri Light" panose="020F0302020204030204" pitchFamily="34" charset="0"/>
              </a:rPr>
              <a:t> </a:t>
            </a:r>
            <a:r>
              <a:rPr lang="en-US" dirty="0">
                <a:latin typeface="Calibri Light" panose="020F0302020204030204" pitchFamily="34" charset="0"/>
              </a:rPr>
              <a:t>(low temperature superconductors</a:t>
            </a:r>
            <a:r>
              <a:rPr lang="en-US" dirty="0" smtClean="0">
                <a:latin typeface="Calibri Light" panose="020F0302020204030204" pitchFamily="34" charset="0"/>
              </a:rPr>
              <a:t>)</a:t>
            </a:r>
            <a:endParaRPr lang="en-US" baseline="-25000" dirty="0">
              <a:latin typeface="Calibri Light" panose="020F0302020204030204" pitchFamily="34" charset="0"/>
            </a:endParaRPr>
          </a:p>
          <a:p>
            <a:r>
              <a:rPr lang="en-US" dirty="0" smtClean="0">
                <a:latin typeface="Calibri Light" panose="020F0302020204030204" pitchFamily="34" charset="0"/>
              </a:rPr>
              <a:t> * </a:t>
            </a:r>
            <a:r>
              <a:rPr lang="en-US" u="sng" dirty="0" err="1" smtClean="0">
                <a:latin typeface="Calibri Light" panose="020F0302020204030204" pitchFamily="34" charset="0"/>
              </a:rPr>
              <a:t>Nb-Ti</a:t>
            </a:r>
            <a:r>
              <a:rPr lang="en-US" dirty="0" smtClean="0">
                <a:latin typeface="Calibri Light" panose="020F0302020204030204" pitchFamily="34" charset="0"/>
              </a:rPr>
              <a:t> is </a:t>
            </a:r>
            <a:r>
              <a:rPr lang="en-US" dirty="0">
                <a:latin typeface="Calibri Light" panose="020F0302020204030204" pitchFamily="34" charset="0"/>
              </a:rPr>
              <a:t>the workhorse of </a:t>
            </a:r>
            <a:r>
              <a:rPr lang="en-US" dirty="0" smtClean="0">
                <a:latin typeface="Calibri Light" panose="020F0302020204030204" pitchFamily="34" charset="0"/>
              </a:rPr>
              <a:t>superconductors, not only for accelerator magnets. It has the lowest critical current of the family, though it is convenient to make into wires and cables ready for winding.</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Nb</a:t>
            </a:r>
            <a:r>
              <a:rPr lang="en-US" u="sng" baseline="-25000" dirty="0" smtClean="0">
                <a:latin typeface="Calibri Light" panose="020F0302020204030204" pitchFamily="34" charset="0"/>
              </a:rPr>
              <a:t>3</a:t>
            </a:r>
            <a:r>
              <a:rPr lang="en-US" u="sng" dirty="0" smtClean="0">
                <a:latin typeface="Calibri Light" panose="020F0302020204030204" pitchFamily="34" charset="0"/>
              </a:rPr>
              <a:t>Sn</a:t>
            </a:r>
            <a:r>
              <a:rPr lang="en-US" dirty="0" smtClean="0">
                <a:latin typeface="Calibri Light" panose="020F0302020204030204" pitchFamily="34" charset="0"/>
              </a:rPr>
              <a:t> </a:t>
            </a:r>
            <a:r>
              <a:rPr lang="en-US" dirty="0">
                <a:latin typeface="Calibri Light" panose="020F0302020204030204" pitchFamily="34" charset="0"/>
              </a:rPr>
              <a:t>also works </a:t>
            </a:r>
            <a:r>
              <a:rPr lang="en-US" dirty="0" smtClean="0">
                <a:latin typeface="Calibri Light" panose="020F0302020204030204" pitchFamily="34" charset="0"/>
              </a:rPr>
              <a:t>around liquid </a:t>
            </a:r>
            <a:r>
              <a:rPr lang="en-US" dirty="0">
                <a:latin typeface="Calibri Light" panose="020F0302020204030204" pitchFamily="34" charset="0"/>
              </a:rPr>
              <a:t>helium </a:t>
            </a:r>
            <a:r>
              <a:rPr lang="en-US" dirty="0" smtClean="0">
                <a:latin typeface="Calibri Light" panose="020F0302020204030204" pitchFamily="34" charset="0"/>
              </a:rPr>
              <a:t>temperatures. It can sustain higher field w.r.t. </a:t>
            </a:r>
            <a:r>
              <a:rPr lang="en-US" dirty="0" err="1" smtClean="0">
                <a:latin typeface="Calibri Light" panose="020F0302020204030204" pitchFamily="34" charset="0"/>
              </a:rPr>
              <a:t>Nb-Ti</a:t>
            </a:r>
            <a:r>
              <a:rPr lang="en-US" dirty="0" smtClean="0">
                <a:latin typeface="Calibri Light" panose="020F0302020204030204" pitchFamily="34" charset="0"/>
              </a:rPr>
              <a:t>, thought it is brittle. It often requires a heat treatment at high temperature (650 °C) after winding. It will be used </a:t>
            </a:r>
            <a:r>
              <a:rPr lang="en-US" dirty="0">
                <a:latin typeface="Calibri Light" panose="020F0302020204030204" pitchFamily="34" charset="0"/>
              </a:rPr>
              <a:t>for some magnets of the HL-LHC upgrade. This is also being used in the ITER tokamak.</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MgB</a:t>
            </a:r>
            <a:r>
              <a:rPr lang="en-US" u="sng" baseline="-25000" dirty="0" smtClean="0">
                <a:latin typeface="Calibri Light" panose="020F0302020204030204" pitchFamily="34" charset="0"/>
              </a:rPr>
              <a:t>2</a:t>
            </a:r>
            <a:r>
              <a:rPr lang="en-US" dirty="0" smtClean="0">
                <a:latin typeface="Calibri Light" panose="020F0302020204030204" pitchFamily="34" charset="0"/>
              </a:rPr>
              <a:t> is a more recent material, with a higher critical temperature than the classical LTS, but still low enough to be listed in this family. This has not been used for accelerator magnets (yet), though mostly for power transmission cables, including superconducting links for the HL-LHC upgrade.</a:t>
            </a:r>
          </a:p>
          <a:p>
            <a:endParaRPr lang="en-US" sz="700" u="sng" dirty="0" smtClean="0">
              <a:latin typeface="Calibri Light" panose="020F0302020204030204" pitchFamily="34" charset="0"/>
            </a:endParaRPr>
          </a:p>
          <a:p>
            <a:r>
              <a:rPr lang="en-US" u="sng" dirty="0" smtClean="0">
                <a:latin typeface="Calibri Light" panose="020F0302020204030204" pitchFamily="34" charset="0"/>
              </a:rPr>
              <a:t>HTS</a:t>
            </a:r>
            <a:r>
              <a:rPr lang="en-US" dirty="0" smtClean="0">
                <a:latin typeface="Calibri Light" panose="020F0302020204030204" pitchFamily="34" charset="0"/>
              </a:rPr>
              <a:t> </a:t>
            </a:r>
            <a:r>
              <a:rPr lang="en-US" dirty="0">
                <a:latin typeface="Calibri Light" panose="020F0302020204030204" pitchFamily="34" charset="0"/>
              </a:rPr>
              <a:t>(high temperature </a:t>
            </a:r>
            <a:r>
              <a:rPr lang="en-US" dirty="0" smtClean="0">
                <a:latin typeface="Calibri Light" panose="020F0302020204030204" pitchFamily="34" charset="0"/>
              </a:rPr>
              <a:t>superconductors)</a:t>
            </a:r>
            <a:endParaRPr lang="en-US" dirty="0">
              <a:latin typeface="Calibri Light" panose="020F0302020204030204" pitchFamily="34" charset="0"/>
            </a:endParaRPr>
          </a:p>
          <a:p>
            <a:r>
              <a:rPr lang="en-US" dirty="0" smtClean="0">
                <a:latin typeface="Calibri Light" panose="020F0302020204030204" pitchFamily="34" charset="0"/>
              </a:rPr>
              <a:t>These materials have much higher critical currents / temperatures / field, but – due also to their cost – they have seen limited application so far. For example, a type of BSCCO is used in the LHC current leads, to carry the current from the copper (room temperature) side to the </a:t>
            </a:r>
            <a:r>
              <a:rPr lang="en-US" dirty="0" err="1" smtClean="0">
                <a:latin typeface="Calibri Light" panose="020F0302020204030204" pitchFamily="34" charset="0"/>
              </a:rPr>
              <a:t>Nb-Ti</a:t>
            </a:r>
            <a:r>
              <a:rPr lang="en-US" dirty="0" smtClean="0">
                <a:latin typeface="Calibri Light" panose="020F0302020204030204" pitchFamily="34" charset="0"/>
              </a:rPr>
              <a:t> (liquid helium temperature) part. These materials open up possibilities, on paper, to reach even </a:t>
            </a:r>
            <a:r>
              <a:rPr lang="en-US" dirty="0">
                <a:latin typeface="Calibri Light" panose="020F0302020204030204" pitchFamily="34" charset="0"/>
              </a:rPr>
              <a:t>higher </a:t>
            </a:r>
            <a:r>
              <a:rPr lang="en-US" dirty="0" smtClean="0">
                <a:latin typeface="Calibri Light" panose="020F0302020204030204" pitchFamily="34" charset="0"/>
              </a:rPr>
              <a:t>fields; some prototype magnets are being proposed.</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593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6324782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latin typeface="Calibri Light" panose="020F0302020204030204" pitchFamily="34" charset="0"/>
              </a:rPr>
              <a:t>Since the iron plays a secondary role for the central B</a:t>
            </a:r>
            <a:r>
              <a:rPr lang="en-US" dirty="0" smtClean="0">
                <a:latin typeface="Calibri Light" panose="020F0302020204030204" pitchFamily="34" charset="0"/>
              </a:rPr>
              <a:t> field, instead of reasoning with magnetic reluctances and Hopkinson’s law (as for resistive magnets), it is possible to integrate the field in 2D given by the coils directly with the familiar </a:t>
            </a:r>
            <a:r>
              <a:rPr lang="en-US" dirty="0" err="1" smtClean="0">
                <a:latin typeface="Calibri Light" panose="020F0302020204030204" pitchFamily="34" charset="0"/>
              </a:rPr>
              <a:t>Biot</a:t>
            </a:r>
            <a:r>
              <a:rPr lang="en-US" dirty="0" smtClean="0">
                <a:latin typeface="Calibri Light" panose="020F0302020204030204" pitchFamily="34" charset="0"/>
              </a:rPr>
              <a:t>-Savart law.</a:t>
            </a:r>
            <a:endParaRPr lang="en-US" baseline="0" dirty="0" smtClean="0">
              <a:latin typeface="Calibri Light" panose="020F03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latin typeface="Calibri Light" panose="020F03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Light" panose="020F0302020204030204" pitchFamily="34" charset="0"/>
              </a:rPr>
              <a:t>There are several coil layouts that can be used. Besides personal preferences of the designers, the choice depends mainly on magnetic efficiency (how much B can you gen with a given amount of superconductor), field quality in the bore and mechanical considerations (for the forces when cooling down / powering the magnet).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latin typeface="Calibri Light" panose="020F0302020204030204" pitchFamily="34" charset="0"/>
            </a:endParaRPr>
          </a:p>
          <a:p>
            <a:r>
              <a:rPr lang="en-US" dirty="0" smtClean="0">
                <a:latin typeface="Calibri Light" panose="020F0302020204030204" pitchFamily="34" charset="0"/>
              </a:rPr>
              <a:t>Here we give the formula for sector dipoles, which are representative of the accelerator magnets built so far. The </a:t>
            </a:r>
            <a:r>
              <a:rPr lang="en-US" dirty="0">
                <a:latin typeface="Calibri Light" panose="020F0302020204030204" pitchFamily="34" charset="0"/>
              </a:rPr>
              <a:t>choice of the 60 </a:t>
            </a:r>
            <a:r>
              <a:rPr lang="en-US" dirty="0" err="1">
                <a:latin typeface="Calibri Light" panose="020F0302020204030204" pitchFamily="34" charset="0"/>
              </a:rPr>
              <a:t>deg</a:t>
            </a:r>
            <a:r>
              <a:rPr lang="en-US" dirty="0">
                <a:latin typeface="Calibri Light" panose="020F0302020204030204" pitchFamily="34" charset="0"/>
              </a:rPr>
              <a:t> </a:t>
            </a:r>
            <a:r>
              <a:rPr lang="en-US" dirty="0" smtClean="0">
                <a:latin typeface="Calibri Light" panose="020F0302020204030204" pitchFamily="34" charset="0"/>
              </a:rPr>
              <a:t>angle (formula on the bottom) is </a:t>
            </a:r>
            <a:r>
              <a:rPr lang="en-US" dirty="0">
                <a:latin typeface="Calibri Light" panose="020F0302020204030204" pitchFamily="34" charset="0"/>
              </a:rPr>
              <a:t>such to cancel the first allowed harmonic, that is, the sextupole.</a:t>
            </a:r>
          </a:p>
          <a:p>
            <a:endParaRPr lang="en-US" dirty="0">
              <a:latin typeface="Calibri Light" panose="020F0302020204030204" pitchFamily="34" charset="0"/>
            </a:endParaRPr>
          </a:p>
          <a:p>
            <a:r>
              <a:rPr lang="en-US" dirty="0">
                <a:latin typeface="Calibri Light" panose="020F0302020204030204" pitchFamily="34" charset="0"/>
              </a:rPr>
              <a:t>The aperture radius r does not enter into the equation. </a:t>
            </a:r>
            <a:r>
              <a:rPr lang="en-US" dirty="0" smtClean="0">
                <a:latin typeface="Calibri Light" panose="020F0302020204030204" pitchFamily="34" charset="0"/>
              </a:rPr>
              <a:t>Besides a geometric factor, the </a:t>
            </a:r>
            <a:r>
              <a:rPr lang="en-US" dirty="0">
                <a:latin typeface="Calibri Light" panose="020F0302020204030204" pitchFamily="34" charset="0"/>
              </a:rPr>
              <a:t>field </a:t>
            </a:r>
            <a:r>
              <a:rPr lang="en-US" dirty="0" smtClean="0">
                <a:latin typeface="Calibri Light" panose="020F0302020204030204" pitchFamily="34" charset="0"/>
              </a:rPr>
              <a:t>is simply a product </a:t>
            </a:r>
            <a:endParaRPr lang="en-US" dirty="0">
              <a:latin typeface="Calibri Light" panose="020F0302020204030204" pitchFamily="34" charset="0"/>
            </a:endParaRPr>
          </a:p>
          <a:p>
            <a:pPr algn="ctr"/>
            <a:r>
              <a:rPr lang="en-US" dirty="0" smtClean="0">
                <a:latin typeface="Calibri Light" panose="020F0302020204030204" pitchFamily="34" charset="0"/>
              </a:rPr>
              <a:t> B  ∝  j </a:t>
            </a:r>
            <a:r>
              <a:rPr lang="en-US" dirty="0">
                <a:latin typeface="Calibri Light" panose="020F0302020204030204" pitchFamily="34" charset="0"/>
              </a:rPr>
              <a:t>× w</a:t>
            </a:r>
          </a:p>
          <a:p>
            <a:pPr algn="ctr"/>
            <a:r>
              <a:rPr lang="en-US" dirty="0" smtClean="0">
                <a:latin typeface="Calibri Light" panose="020F0302020204030204" pitchFamily="34" charset="0"/>
              </a:rPr>
              <a:t>field  ∝  current </a:t>
            </a:r>
            <a:r>
              <a:rPr lang="en-US" dirty="0">
                <a:latin typeface="Calibri Light" panose="020F0302020204030204" pitchFamily="34" charset="0"/>
              </a:rPr>
              <a:t>density (overall) × coil </a:t>
            </a:r>
            <a:r>
              <a:rPr lang="en-US" dirty="0" smtClean="0">
                <a:latin typeface="Calibri Light" panose="020F0302020204030204" pitchFamily="34" charset="0"/>
              </a:rPr>
              <a:t>width.</a:t>
            </a:r>
            <a:endParaRPr lang="en-US" dirty="0">
              <a:latin typeface="Calibri Light" panose="020F0302020204030204" pitchFamily="34" charset="0"/>
            </a:endParaRPr>
          </a:p>
        </p:txBody>
      </p:sp>
    </p:spTree>
    <p:extLst>
      <p:ext uri="{BB962C8B-B14F-4D97-AF65-F5344CB8AC3E}">
        <p14:creationId xmlns:p14="http://schemas.microsoft.com/office/powerpoint/2010/main" val="37342687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latin typeface="Calibri Light" panose="020F0302020204030204" pitchFamily="34" charset="0"/>
              </a:rPr>
              <a:t>You can</a:t>
            </a:r>
            <a:r>
              <a:rPr lang="en-US" dirty="0" smtClean="0">
                <a:latin typeface="Calibri Light" panose="020F0302020204030204" pitchFamily="34" charset="0"/>
              </a:rPr>
              <a:t> get 8.3 T with</a:t>
            </a:r>
            <a:endParaRPr lang="en-US" dirty="0">
              <a:latin typeface="Calibri Light" panose="020F0302020204030204" pitchFamily="34" charset="0"/>
            </a:endParaRPr>
          </a:p>
          <a:p>
            <a:pPr algn="ctr"/>
            <a:r>
              <a:rPr lang="en-US" dirty="0" smtClean="0">
                <a:latin typeface="Calibri Light" panose="020F0302020204030204" pitchFamily="34" charset="0"/>
              </a:rPr>
              <a:t>400 A/mm</a:t>
            </a:r>
            <a:r>
              <a:rPr lang="en-US" baseline="30000" dirty="0" smtClean="0">
                <a:latin typeface="Calibri Light" panose="020F0302020204030204" pitchFamily="34" charset="0"/>
              </a:rPr>
              <a:t>2</a:t>
            </a:r>
            <a:r>
              <a:rPr lang="en-US" dirty="0" smtClean="0">
                <a:latin typeface="Calibri Light" panose="020F0302020204030204" pitchFamily="34" charset="0"/>
              </a:rPr>
              <a:t> × 30 mm coil width (left figure, similar to LHC)</a:t>
            </a:r>
          </a:p>
          <a:p>
            <a:r>
              <a:rPr lang="en-US" dirty="0" smtClean="0">
                <a:latin typeface="Calibri Light" panose="020F0302020204030204" pitchFamily="34" charset="0"/>
              </a:rPr>
              <a:t>or</a:t>
            </a:r>
            <a:endParaRPr lang="en-US" dirty="0">
              <a:latin typeface="Calibri Light" panose="020F0302020204030204" pitchFamily="34" charset="0"/>
            </a:endParaRPr>
          </a:p>
          <a:p>
            <a:pPr algn="ctr"/>
            <a:r>
              <a:rPr lang="en-US" dirty="0" smtClean="0">
                <a:latin typeface="Calibri Light" panose="020F0302020204030204" pitchFamily="34" charset="0"/>
              </a:rPr>
              <a:t>40 </a:t>
            </a:r>
            <a:r>
              <a:rPr lang="en-US" dirty="0">
                <a:latin typeface="Calibri Light" panose="020F0302020204030204" pitchFamily="34" charset="0"/>
              </a:rPr>
              <a:t>A/mm</a:t>
            </a:r>
            <a:r>
              <a:rPr lang="en-US" baseline="30000" dirty="0">
                <a:latin typeface="Calibri Light" panose="020F0302020204030204" pitchFamily="34" charset="0"/>
              </a:rPr>
              <a:t>2</a:t>
            </a:r>
            <a:r>
              <a:rPr lang="en-US" dirty="0">
                <a:latin typeface="Calibri Light" panose="020F0302020204030204" pitchFamily="34" charset="0"/>
              </a:rPr>
              <a:t> × </a:t>
            </a:r>
            <a:r>
              <a:rPr lang="en-US" dirty="0" smtClean="0">
                <a:latin typeface="Calibri Light" panose="020F0302020204030204" pitchFamily="34" charset="0"/>
              </a:rPr>
              <a:t>300 </a:t>
            </a:r>
            <a:r>
              <a:rPr lang="en-US" dirty="0">
                <a:latin typeface="Calibri Light" panose="020F0302020204030204" pitchFamily="34" charset="0"/>
              </a:rPr>
              <a:t>mm coil width </a:t>
            </a:r>
            <a:r>
              <a:rPr lang="en-US" dirty="0" smtClean="0">
                <a:latin typeface="Calibri Light" panose="020F0302020204030204" pitchFamily="34" charset="0"/>
              </a:rPr>
              <a:t>(right figure</a:t>
            </a:r>
            <a:r>
              <a:rPr lang="en-US" dirty="0">
                <a:latin typeface="Calibri Light" panose="020F0302020204030204" pitchFamily="34" charset="0"/>
              </a:rPr>
              <a:t>, </a:t>
            </a:r>
            <a:r>
              <a:rPr lang="en-US" dirty="0" smtClean="0">
                <a:latin typeface="Calibri Light" panose="020F0302020204030204" pitchFamily="34" charset="0"/>
              </a:rPr>
              <a:t>very hypothetical).</a:t>
            </a:r>
          </a:p>
          <a:p>
            <a:pPr algn="ctr"/>
            <a:endParaRPr lang="en-US" dirty="0">
              <a:latin typeface="Calibri Light" panose="020F0302020204030204" pitchFamily="34" charset="0"/>
            </a:endParaRPr>
          </a:p>
          <a:p>
            <a:r>
              <a:rPr lang="en-US" dirty="0" smtClean="0">
                <a:latin typeface="Calibri Light" panose="020F0302020204030204" pitchFamily="34" charset="0"/>
              </a:rPr>
              <a:t>Besides the Ampere-turns, the power dissipation – if it were in normal conducting Cu at room temperature – would be prohibitive, without counting the amount of conductor needed, and the large stray field on the outside, as much more flux is generated.</a:t>
            </a:r>
          </a:p>
          <a:p>
            <a:endParaRPr lang="en-US" dirty="0">
              <a:latin typeface="Calibri Light" panose="020F0302020204030204" pitchFamily="34" charset="0"/>
            </a:endParaRPr>
          </a:p>
        </p:txBody>
      </p:sp>
    </p:spTree>
    <p:extLst>
      <p:ext uri="{BB962C8B-B14F-4D97-AF65-F5344CB8AC3E}">
        <p14:creationId xmlns:p14="http://schemas.microsoft.com/office/powerpoint/2010/main" val="15096461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sector layout in practice is modified to a configuration with several </a:t>
            </a:r>
            <a:r>
              <a:rPr lang="en-US" u="sng" dirty="0" smtClean="0">
                <a:latin typeface="Calibri Light" panose="020F0302020204030204" pitchFamily="34" charset="0"/>
              </a:rPr>
              <a:t>blocks</a:t>
            </a:r>
            <a:r>
              <a:rPr lang="en-US" dirty="0" smtClean="0">
                <a:latin typeface="Calibri Light" panose="020F0302020204030204" pitchFamily="34" charset="0"/>
              </a:rPr>
              <a:t>, 6 per quadrant in the case of the LHC (in its final version). Each coil is wound with superconducting cable, that is usually slightly tapered (keystone angle) so to help follow the azimuthal angle as the turns pile up. Spacers (</a:t>
            </a:r>
            <a:r>
              <a:rPr lang="en-US" u="sng" dirty="0" smtClean="0">
                <a:latin typeface="Calibri Light" panose="020F0302020204030204" pitchFamily="34" charset="0"/>
              </a:rPr>
              <a:t>wedges</a:t>
            </a:r>
            <a:r>
              <a:rPr lang="en-US" dirty="0" smtClean="0">
                <a:latin typeface="Calibri Light" panose="020F0302020204030204" pitchFamily="34" charset="0"/>
              </a:rPr>
              <a:t>) are inserted in between the blocks. The overall geometry is optimized to improve the design field quality and maximize magnetic efficiency, which in this case implies avoiding field concentration on the coil w.r.t. the bore.</a:t>
            </a:r>
          </a:p>
          <a:p>
            <a:endParaRPr lang="en-US" dirty="0">
              <a:latin typeface="Calibri Light" panose="020F0302020204030204" pitchFamily="34" charset="0"/>
            </a:endParaRPr>
          </a:p>
          <a:p>
            <a:r>
              <a:rPr lang="en-US" dirty="0" smtClean="0">
                <a:latin typeface="Calibri Light" panose="020F0302020204030204" pitchFamily="34" charset="0"/>
              </a:rPr>
              <a:t>In the LHC dipoles the inner and outer layer are electrically in series, though they are wound with a slightly different conductor (</a:t>
            </a:r>
            <a:r>
              <a:rPr lang="en-US" u="sng" dirty="0" smtClean="0">
                <a:latin typeface="Calibri Light" panose="020F0302020204030204" pitchFamily="34" charset="0"/>
              </a:rPr>
              <a:t>grading</a:t>
            </a:r>
            <a:r>
              <a:rPr lang="en-US" dirty="0" smtClean="0">
                <a:latin typeface="Calibri Light" panose="020F0302020204030204" pitchFamily="34" charset="0"/>
              </a:rPr>
              <a:t>): the current density is higher in the outer shell, where the field is lower.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41491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Also in this case the LHC dipole is taken as an example. The figure though</a:t>
            </a:r>
            <a:r>
              <a:rPr lang="en-US" dirty="0" smtClean="0">
                <a:latin typeface="Calibri Light" panose="020F0302020204030204" pitchFamily="34" charset="0"/>
              </a:rPr>
              <a:t> </a:t>
            </a:r>
            <a:r>
              <a:rPr lang="en-US" baseline="0" dirty="0" smtClean="0">
                <a:latin typeface="Calibri Light" panose="020F0302020204030204" pitchFamily="34" charset="0"/>
              </a:rPr>
              <a:t>is not the final</a:t>
            </a:r>
            <a:r>
              <a:rPr lang="en-US" dirty="0" smtClean="0">
                <a:latin typeface="Calibri Light" panose="020F0302020204030204" pitchFamily="34" charset="0"/>
              </a:rPr>
              <a:t> design, it is actually among the very first ones: it dates back from 1987… 21 years before first beams in the machine!</a:t>
            </a:r>
          </a:p>
          <a:p>
            <a:endParaRPr lang="en-US" baseline="0" dirty="0">
              <a:latin typeface="Calibri Light" panose="020F0302020204030204" pitchFamily="34" charset="0"/>
            </a:endParaRPr>
          </a:p>
          <a:p>
            <a:r>
              <a:rPr lang="en-US" dirty="0" smtClean="0">
                <a:latin typeface="Calibri Light" panose="020F0302020204030204" pitchFamily="34" charset="0"/>
              </a:rPr>
              <a:t>The gap between the coil and the yoke is space reserved for </a:t>
            </a:r>
            <a:r>
              <a:rPr lang="en-US" u="sng" dirty="0" smtClean="0">
                <a:latin typeface="Calibri Light" panose="020F0302020204030204" pitchFamily="34" charset="0"/>
              </a:rPr>
              <a:t>collars</a:t>
            </a:r>
            <a:r>
              <a:rPr lang="en-US" dirty="0" smtClean="0">
                <a:latin typeface="Calibri Light" panose="020F0302020204030204" pitchFamily="34" charset="0"/>
              </a:rPr>
              <a:t>, made in stainless steel (not magnetic) material. The collars are meant to counteract the Lorentz force on the coils when the magnet is powered.</a:t>
            </a:r>
          </a:p>
          <a:p>
            <a:endParaRPr lang="en-US" baseline="0" dirty="0">
              <a:latin typeface="Calibri Light" panose="020F0302020204030204" pitchFamily="34" charset="0"/>
            </a:endParaRPr>
          </a:p>
          <a:p>
            <a:r>
              <a:rPr lang="en-US" dirty="0" smtClean="0">
                <a:latin typeface="Calibri Light" panose="020F0302020204030204" pitchFamily="34" charset="0"/>
              </a:rPr>
              <a:t>The main function of the iron is to provide a return path for the flux, although it does contribute a little to the strength in the bore.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186557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Superconductors carry a high current density, but they have an upper limit: this is described by the so-called </a:t>
            </a:r>
            <a:r>
              <a:rPr lang="en-US" u="sng" dirty="0" smtClean="0">
                <a:latin typeface="Calibri Light" panose="020F0302020204030204" pitchFamily="34" charset="0"/>
              </a:rPr>
              <a:t>critical surface</a:t>
            </a:r>
            <a:r>
              <a:rPr lang="en-US" dirty="0" smtClean="0">
                <a:latin typeface="Calibri Light" panose="020F0302020204030204" pitchFamily="34" charset="0"/>
              </a:rPr>
              <a:t>. </a:t>
            </a:r>
            <a:r>
              <a:rPr lang="en-US" baseline="0" dirty="0" smtClean="0">
                <a:latin typeface="Calibri Light" panose="020F0302020204030204" pitchFamily="34" charset="0"/>
              </a:rPr>
              <a:t>The 3D plot is the critica</a:t>
            </a:r>
            <a:r>
              <a:rPr lang="en-US" dirty="0" smtClean="0">
                <a:latin typeface="Calibri Light" panose="020F0302020204030204" pitchFamily="34" charset="0"/>
              </a:rPr>
              <a:t>l surface of an LHC </a:t>
            </a:r>
            <a:r>
              <a:rPr lang="en-US" dirty="0" err="1" smtClean="0">
                <a:latin typeface="Calibri Light" panose="020F0302020204030204" pitchFamily="34" charset="0"/>
              </a:rPr>
              <a:t>Nb-Ti</a:t>
            </a:r>
            <a:r>
              <a:rPr lang="en-US" dirty="0" smtClean="0">
                <a:latin typeface="Calibri Light" panose="020F0302020204030204" pitchFamily="34" charset="0"/>
              </a:rPr>
              <a:t> wire.</a:t>
            </a:r>
            <a:r>
              <a:rPr lang="en-US" baseline="0" dirty="0" smtClean="0">
                <a:latin typeface="Calibri Light" panose="020F0302020204030204" pitchFamily="34" charset="0"/>
              </a:rPr>
              <a:t> Generally speaking, this</a:t>
            </a:r>
            <a:r>
              <a:rPr lang="en-US" dirty="0" smtClean="0">
                <a:latin typeface="Calibri Light" panose="020F0302020204030204" pitchFamily="34" charset="0"/>
              </a:rPr>
              <a:t> depends on temperature T and field B, and it is monotonically decreasing for increasing T and B.</a:t>
            </a:r>
            <a:endParaRPr lang="en-US" dirty="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To give an order of magnitude, the critical density at 5 </a:t>
            </a:r>
            <a:r>
              <a:rPr lang="en-GB" dirty="0">
                <a:latin typeface="Calibri Light" panose="020F0302020204030204" pitchFamily="34" charset="0"/>
              </a:rPr>
              <a:t>T, 4.2 </a:t>
            </a:r>
            <a:r>
              <a:rPr lang="en-GB" dirty="0" smtClean="0">
                <a:latin typeface="Calibri Light" panose="020F0302020204030204" pitchFamily="34" charset="0"/>
              </a:rPr>
              <a:t>K as shown on the graph is about </a:t>
            </a:r>
            <a:r>
              <a:rPr lang="en-GB" dirty="0">
                <a:latin typeface="Calibri Light" panose="020F0302020204030204" pitchFamily="34" charset="0"/>
              </a:rPr>
              <a:t>3000 </a:t>
            </a:r>
            <a:r>
              <a:rPr lang="en-GB" dirty="0" smtClean="0">
                <a:latin typeface="Calibri Light" panose="020F0302020204030204" pitchFamily="34" charset="0"/>
              </a:rPr>
              <a:t>A/mm</a:t>
            </a:r>
            <a:r>
              <a:rPr lang="en-GB" baseline="30000" dirty="0" smtClean="0">
                <a:latin typeface="Calibri Light" panose="020F0302020204030204" pitchFamily="34" charset="0"/>
              </a:rPr>
              <a:t>2</a:t>
            </a:r>
            <a:r>
              <a:rPr lang="en-GB" dirty="0" smtClean="0">
                <a:latin typeface="Calibri Light" panose="020F0302020204030204" pitchFamily="34" charset="0"/>
              </a:rPr>
              <a:t>.</a:t>
            </a:r>
            <a:endParaRPr lang="en-GB" dirty="0">
              <a:latin typeface="Calibri Light" panose="020F0302020204030204" pitchFamily="34" charset="0"/>
            </a:endParaRP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plot actually describes the current density in the superconductor itself. The current density that we used before – for example 400 A/mm</a:t>
            </a:r>
            <a:r>
              <a:rPr lang="en-GB" baseline="30000" dirty="0" smtClean="0">
                <a:latin typeface="Calibri Light" panose="020F0302020204030204" pitchFamily="34" charset="0"/>
              </a:rPr>
              <a:t>2</a:t>
            </a:r>
            <a:r>
              <a:rPr lang="en-GB" dirty="0" smtClean="0">
                <a:latin typeface="Calibri Light" panose="020F0302020204030204" pitchFamily="34" charset="0"/>
              </a:rPr>
              <a:t> – is more an </a:t>
            </a:r>
            <a:r>
              <a:rPr lang="en-GB" u="sng" dirty="0" smtClean="0">
                <a:latin typeface="Calibri Light" panose="020F0302020204030204" pitchFamily="34" charset="0"/>
              </a:rPr>
              <a:t>engineering current density</a:t>
            </a:r>
            <a:r>
              <a:rPr lang="en-GB" dirty="0" smtClean="0">
                <a:latin typeface="Calibri Light" panose="020F0302020204030204" pitchFamily="34" charset="0"/>
              </a:rPr>
              <a:t>, that includes the stabilizer in the superconducting wire, the insulation, the voids (filled by helium), etc.</a:t>
            </a:r>
            <a:endParaRPr lang="en-GB"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1798278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critical surface of the superconductor (the 3D</a:t>
            </a:r>
            <a:r>
              <a:rPr lang="en-US" dirty="0" smtClean="0">
                <a:latin typeface="Calibri Light" panose="020F0302020204030204" pitchFamily="34" charset="0"/>
              </a:rPr>
              <a:t> plot for </a:t>
            </a:r>
            <a:r>
              <a:rPr lang="en-US" dirty="0" err="1" smtClean="0">
                <a:latin typeface="Calibri Light" panose="020F0302020204030204" pitchFamily="34" charset="0"/>
              </a:rPr>
              <a:t>Nb-Ti</a:t>
            </a:r>
            <a:r>
              <a:rPr lang="en-US" dirty="0" smtClean="0">
                <a:latin typeface="Calibri Light" panose="020F0302020204030204" pitchFamily="34" charset="0"/>
              </a:rPr>
              <a:t> on the left) is reduced to 2D fixing the temperature, 4.2 K in this case (</a:t>
            </a:r>
            <a:r>
              <a:rPr lang="en-US" dirty="0" err="1" smtClean="0">
                <a:latin typeface="Calibri Light" panose="020F0302020204030204" pitchFamily="34" charset="0"/>
              </a:rPr>
              <a:t>I</a:t>
            </a:r>
            <a:r>
              <a:rPr lang="en-US" baseline="-25000" dirty="0" err="1" smtClean="0">
                <a:latin typeface="Calibri Light" panose="020F0302020204030204" pitchFamily="34" charset="0"/>
              </a:rPr>
              <a:t>c</a:t>
            </a:r>
            <a:r>
              <a:rPr lang="en-US" dirty="0" smtClean="0">
                <a:latin typeface="Calibri Light" panose="020F0302020204030204" pitchFamily="34" charset="0"/>
              </a:rPr>
              <a:t> plot on the right). For convenience, the current is given instead of the current density, just multiplying by the superconductor area </a:t>
            </a:r>
            <a:r>
              <a:rPr lang="en-US" dirty="0" err="1" smtClean="0">
                <a:latin typeface="Calibri Light" panose="020F0302020204030204" pitchFamily="34" charset="0"/>
              </a:rPr>
              <a:t>A</a:t>
            </a:r>
            <a:r>
              <a:rPr lang="en-US" baseline="-25000" dirty="0" err="1" smtClean="0">
                <a:latin typeface="Calibri Light" panose="020F0302020204030204" pitchFamily="34" charset="0"/>
              </a:rPr>
              <a:t>sc</a:t>
            </a:r>
            <a:r>
              <a:rPr lang="en-US" dirty="0" smtClean="0">
                <a:latin typeface="Calibri Light" panose="020F0302020204030204" pitchFamily="34" charset="0"/>
              </a:rPr>
              <a:t>.</a:t>
            </a:r>
          </a:p>
          <a:p>
            <a:endParaRPr lang="en-US" dirty="0">
              <a:latin typeface="Calibri Light" panose="020F0302020204030204" pitchFamily="34" charset="0"/>
            </a:endParaRPr>
          </a:p>
          <a:p>
            <a:r>
              <a:rPr lang="en-US" dirty="0" smtClean="0">
                <a:latin typeface="Calibri Light" panose="020F0302020204030204" pitchFamily="34" charset="0"/>
              </a:rPr>
              <a:t>On the magnet side, there are two curves, which are very close to straight lines: the peak field on the conductor, at different currents, and the bore field (in the aperture). There is usually a 10% difference between the two. The intersection of the peak field line with the critical curve gives the maximum (theoretical) field that can be reached by the magnet. In jargon, this is often referred to as the </a:t>
            </a:r>
            <a:r>
              <a:rPr lang="en-US" u="sng" dirty="0" smtClean="0">
                <a:latin typeface="Calibri Light" panose="020F0302020204030204" pitchFamily="34" charset="0"/>
              </a:rPr>
              <a:t>short sample</a:t>
            </a:r>
            <a:r>
              <a:rPr lang="en-US" dirty="0" smtClean="0">
                <a:latin typeface="Calibri Light" panose="020F0302020204030204" pitchFamily="34" charset="0"/>
              </a:rPr>
              <a:t> limit. There </a:t>
            </a:r>
            <a:r>
              <a:rPr lang="en-GB" dirty="0">
                <a:latin typeface="Calibri Light" panose="020F0302020204030204" pitchFamily="34" charset="0"/>
              </a:rPr>
              <a:t>we expect the magnet to go </a:t>
            </a:r>
            <a:r>
              <a:rPr lang="en-GB" dirty="0" smtClean="0">
                <a:latin typeface="Calibri Light" panose="020F0302020204030204" pitchFamily="34" charset="0"/>
              </a:rPr>
              <a:t>resistive, </a:t>
            </a:r>
            <a:r>
              <a:rPr lang="en-GB" dirty="0">
                <a:latin typeface="Calibri Light" panose="020F0302020204030204" pitchFamily="34" charset="0"/>
              </a:rPr>
              <a:t>i.e. to </a:t>
            </a:r>
            <a:r>
              <a:rPr lang="en-GB" u="sng" dirty="0" smtClean="0">
                <a:latin typeface="Calibri Light" panose="020F0302020204030204" pitchFamily="34" charset="0"/>
              </a:rPr>
              <a:t>quench</a:t>
            </a:r>
            <a:r>
              <a:rPr lang="en-GB" dirty="0" smtClean="0">
                <a:latin typeface="Calibri Light" panose="020F0302020204030204" pitchFamily="34" charset="0"/>
              </a:rPr>
              <a:t>. In practice magnets are trained (</a:t>
            </a:r>
            <a:r>
              <a:rPr lang="en-GB" u="sng" dirty="0" smtClean="0">
                <a:latin typeface="Calibri Light" panose="020F0302020204030204" pitchFamily="34" charset="0"/>
              </a:rPr>
              <a:t>training</a:t>
            </a:r>
            <a:r>
              <a:rPr lang="en-GB" dirty="0" smtClean="0">
                <a:latin typeface="Calibri Light" panose="020F0302020204030204" pitchFamily="34" charset="0"/>
              </a:rPr>
              <a:t>) to get close to that limit, with successive powering and quenches.</a:t>
            </a:r>
          </a:p>
          <a:p>
            <a:endParaRPr lang="en-GB"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a:t>
            </a:r>
            <a:r>
              <a:rPr lang="en-US" dirty="0" smtClean="0">
                <a:latin typeface="Calibri Light" panose="020F0302020204030204" pitchFamily="34" charset="0"/>
              </a:rPr>
              <a:t>short samples refer to performance of the superconducting wire (or cable) measured, well, in </a:t>
            </a:r>
            <a:r>
              <a:rPr lang="en-US" i="1" dirty="0" smtClean="0">
                <a:latin typeface="Calibri Light" panose="020F0302020204030204" pitchFamily="34" charset="0"/>
              </a:rPr>
              <a:t>short samples</a:t>
            </a:r>
            <a:r>
              <a:rPr lang="en-US" dirty="0" smtClean="0">
                <a:latin typeface="Calibri Light" panose="020F0302020204030204" pitchFamily="34" charset="0"/>
              </a:rPr>
              <a:t>… Often in the computation one accounts also for a few % lost with the so-called cabling degradation. </a:t>
            </a:r>
            <a:endParaRPr lang="en-US"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671598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spcBef>
                <a:spcPct val="20000"/>
              </a:spcBef>
              <a:buClr>
                <a:srgbClr val="3333CC"/>
              </a:buClr>
              <a:buSzPct val="60000"/>
              <a:defRPr/>
            </a:pPr>
            <a:r>
              <a:rPr lang="en-US" dirty="0" smtClean="0">
                <a:latin typeface="Calibri Light" panose="020F0302020204030204" pitchFamily="34" charset="0"/>
              </a:rPr>
              <a:t>The margin needed depends – among other things – on the superconducting material, the design (for example, coils epoxy impregnated or not), the operating temperature.</a:t>
            </a:r>
          </a:p>
          <a:p>
            <a:pPr lvl="0">
              <a:lnSpc>
                <a:spcPct val="90000"/>
              </a:lnSpc>
              <a:spcBef>
                <a:spcPct val="20000"/>
              </a:spcBef>
              <a:buClr>
                <a:srgbClr val="3333CC"/>
              </a:buClr>
              <a:buSzPct val="60000"/>
              <a:defRPr/>
            </a:pP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Margins are ratios between an operating point (temperature, field, current) and the limit on the critical surface of the superconductor. Typical values for </a:t>
            </a:r>
            <a:r>
              <a:rPr lang="en-US" dirty="0" err="1" smtClean="0">
                <a:latin typeface="Calibri Light" panose="020F0302020204030204" pitchFamily="34" charset="0"/>
              </a:rPr>
              <a:t>Nb-Ti</a:t>
            </a:r>
            <a:r>
              <a:rPr lang="en-US" dirty="0" smtClean="0">
                <a:latin typeface="Calibri Light" panose="020F0302020204030204" pitchFamily="34" charset="0"/>
              </a:rPr>
              <a:t> at its limits (LHC main magnets) for the various margins are:</a:t>
            </a:r>
          </a:p>
          <a:p>
            <a:pPr lvl="0">
              <a:lnSpc>
                <a:spcPct val="90000"/>
              </a:lnSpc>
              <a:spcBef>
                <a:spcPct val="20000"/>
              </a:spcBef>
              <a:buClr>
                <a:srgbClr val="3333CC"/>
              </a:buClr>
              <a:buSzPct val="60000"/>
              <a:defRPr/>
            </a:pPr>
            <a:r>
              <a:rPr lang="en-US" baseline="0" dirty="0" smtClean="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margin along the </a:t>
            </a:r>
            <a:r>
              <a:rPr lang="en-US" u="sng" dirty="0" err="1" smtClean="0">
                <a:latin typeface="Calibri Light" panose="020F0302020204030204" pitchFamily="34" charset="0"/>
              </a:rPr>
              <a:t>loadline</a:t>
            </a:r>
            <a:r>
              <a:rPr lang="en-US" dirty="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smtClean="0">
                <a:latin typeface="Calibri Light" panose="020F0302020204030204" pitchFamily="34" charset="0"/>
              </a:rPr>
              <a:t>/I</a:t>
            </a:r>
            <a:r>
              <a:rPr lang="en-US" baseline="-25000" dirty="0" smtClean="0">
                <a:latin typeface="Calibri Light" panose="020F0302020204030204" pitchFamily="34" charset="0"/>
              </a:rPr>
              <a:t>max</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85%</a:t>
            </a:r>
          </a:p>
          <a:p>
            <a:pPr lvl="0">
              <a:lnSpc>
                <a:spcPct val="90000"/>
              </a:lnSpc>
              <a:spcBef>
                <a:spcPct val="20000"/>
              </a:spcBef>
              <a:buClr>
                <a:srgbClr val="3333CC"/>
              </a:buClr>
              <a:buSzPct val="60000"/>
              <a:defRPr/>
            </a:pPr>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critical </a:t>
            </a:r>
            <a:r>
              <a:rPr lang="en-US" u="sng" dirty="0">
                <a:latin typeface="Calibri Light" panose="020F0302020204030204" pitchFamily="34" charset="0"/>
              </a:rPr>
              <a:t>current </a:t>
            </a:r>
            <a:r>
              <a:rPr lang="en-US" u="sng" dirty="0" smtClean="0">
                <a:latin typeface="Calibri Light" panose="020F0302020204030204" pitchFamily="34" charset="0"/>
              </a:rPr>
              <a:t>margin</a:t>
            </a:r>
            <a:r>
              <a:rPr lang="en-US" dirty="0" smtClean="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smtClean="0">
                <a:latin typeface="Calibri Light" panose="020F0302020204030204" pitchFamily="34" charset="0"/>
              </a:rPr>
              <a:t>/I</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50%</a:t>
            </a: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critical </a:t>
            </a:r>
            <a:r>
              <a:rPr lang="en-US" u="sng" dirty="0">
                <a:latin typeface="Calibri Light" panose="020F0302020204030204" pitchFamily="34" charset="0"/>
              </a:rPr>
              <a:t>field </a:t>
            </a:r>
            <a:r>
              <a:rPr lang="en-US" u="sng" dirty="0" smtClean="0">
                <a:latin typeface="Calibri Light" panose="020F0302020204030204" pitchFamily="34" charset="0"/>
              </a:rPr>
              <a:t>margin</a:t>
            </a:r>
            <a:r>
              <a:rPr lang="en-US" dirty="0" smtClean="0">
                <a:latin typeface="Calibri Light" panose="020F0302020204030204" pitchFamily="34" charset="0"/>
              </a:rPr>
              <a:t>	B</a:t>
            </a:r>
            <a:r>
              <a:rPr lang="en-US" baseline="-25000" dirty="0" smtClean="0">
                <a:latin typeface="Calibri Light" panose="020F0302020204030204" pitchFamily="34" charset="0"/>
              </a:rPr>
              <a:t>op</a:t>
            </a:r>
            <a:r>
              <a:rPr lang="en-US" dirty="0" smtClean="0">
                <a:latin typeface="Calibri Light" panose="020F0302020204030204" pitchFamily="34" charset="0"/>
              </a:rPr>
              <a:t>/B</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75 %</a:t>
            </a: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temperature margin</a:t>
            </a:r>
            <a:r>
              <a:rPr lang="en-US" dirty="0" smtClean="0">
                <a:latin typeface="Calibri Light" panose="020F0302020204030204" pitchFamily="34" charset="0"/>
              </a:rPr>
              <a:t>	T</a:t>
            </a:r>
            <a:r>
              <a:rPr lang="en-US" baseline="-25000" dirty="0" smtClean="0">
                <a:latin typeface="Calibri Light" panose="020F0302020204030204" pitchFamily="34" charset="0"/>
              </a:rPr>
              <a:t>CS</a:t>
            </a:r>
            <a:r>
              <a:rPr lang="en-US" dirty="0" smtClean="0">
                <a:latin typeface="Calibri Light" panose="020F0302020204030204" pitchFamily="34" charset="0"/>
              </a:rPr>
              <a:t> </a:t>
            </a:r>
            <a:r>
              <a:rPr lang="en-US" dirty="0">
                <a:latin typeface="Calibri Light" panose="020F0302020204030204" pitchFamily="34" charset="0"/>
              </a:rPr>
              <a:t>- T</a:t>
            </a:r>
            <a:r>
              <a:rPr lang="en-US" baseline="-25000" dirty="0">
                <a:latin typeface="Calibri Light" panose="020F0302020204030204" pitchFamily="34" charset="0"/>
              </a:rPr>
              <a:t>op</a:t>
            </a:r>
            <a:r>
              <a:rPr lang="en-US" dirty="0">
                <a:latin typeface="Calibri Light" panose="020F0302020204030204" pitchFamily="34" charset="0"/>
              </a:rPr>
              <a:t> ≈ 1…2 </a:t>
            </a:r>
            <a:r>
              <a:rPr lang="en-US" dirty="0" smtClean="0">
                <a:latin typeface="Calibri Light" panose="020F0302020204030204" pitchFamily="34" charset="0"/>
              </a:rPr>
              <a:t>K</a:t>
            </a:r>
            <a:endParaRPr kumimoji="0" lang="en-US" sz="2400" b="0" i="0" u="none" strike="noStrike" kern="0" cap="none" spc="0" normalizeH="0" baseline="0" noProof="0" dirty="0" smtClean="0">
              <a:ln>
                <a:noFill/>
              </a:ln>
              <a:solidFill>
                <a:srgbClr val="000000"/>
              </a:solidFill>
              <a:effectLst/>
              <a:uLnTx/>
              <a:uFillTx/>
              <a:latin typeface="Tahoma"/>
              <a:ea typeface="ＭＳ Ｐゴシック"/>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most used margin is probably the margin along the </a:t>
            </a:r>
            <a:r>
              <a:rPr lang="en-US" dirty="0" err="1" smtClean="0">
                <a:latin typeface="Calibri Light" panose="020F0302020204030204" pitchFamily="34" charset="0"/>
              </a:rPr>
              <a:t>loadline</a:t>
            </a:r>
            <a:r>
              <a:rPr lang="en-US" dirty="0" smtClean="0">
                <a:latin typeface="Calibri Light" panose="020F0302020204030204" pitchFamily="34" charset="0"/>
              </a:rPr>
              <a:t>, which is typically just referred to as </a:t>
            </a:r>
            <a:r>
              <a:rPr lang="en-US" i="1" dirty="0" smtClean="0">
                <a:latin typeface="Calibri Light" panose="020F0302020204030204" pitchFamily="34" charset="0"/>
              </a:rPr>
              <a:t>margin</a:t>
            </a:r>
            <a:r>
              <a:rPr lang="en-US" dirty="0" smtClean="0">
                <a:latin typeface="Calibri Light" panose="020F0302020204030204" pitchFamily="34" charset="0"/>
              </a:rPr>
              <a:t>. Other definitions are possible (and meaningful), for example the </a:t>
            </a:r>
            <a:r>
              <a:rPr lang="en-US" u="sng" dirty="0" smtClean="0">
                <a:latin typeface="Calibri Light" panose="020F0302020204030204" pitchFamily="34" charset="0"/>
              </a:rPr>
              <a:t>enthalpy margin</a:t>
            </a:r>
            <a:r>
              <a:rPr lang="en-US" dirty="0" smtClean="0">
                <a:latin typeface="Calibri Light" panose="020F0302020204030204" pitchFamily="34" charset="0"/>
              </a:rPr>
              <a:t>, which is the integral of the heat capacity from the operating temperature up to the T</a:t>
            </a:r>
            <a:r>
              <a:rPr lang="en-US" baseline="-25000" dirty="0" smtClean="0">
                <a:latin typeface="Calibri Light" panose="020F0302020204030204" pitchFamily="34" charset="0"/>
              </a:rPr>
              <a:t>CS</a:t>
            </a:r>
            <a:r>
              <a:rPr lang="en-US" dirty="0" smtClean="0">
                <a:latin typeface="Calibri Light" panose="020F0302020204030204" pitchFamily="34" charset="0"/>
              </a:rPr>
              <a:t>.</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subscript CS refers to </a:t>
            </a:r>
            <a:r>
              <a:rPr lang="en-US" i="1" dirty="0" smtClean="0">
                <a:latin typeface="Calibri Light" panose="020F0302020204030204" pitchFamily="34" charset="0"/>
              </a:rPr>
              <a:t>current sharing</a:t>
            </a:r>
            <a:r>
              <a:rPr lang="en-US" dirty="0" smtClean="0">
                <a:latin typeface="Calibri Light" panose="020F0302020204030204" pitchFamily="34" charset="0"/>
              </a:rPr>
              <a:t> temperature, because superconductivity is lost and the current starts to be shared with the resistive matrix of the stabilizer.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78732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aseline="0" dirty="0" smtClean="0">
                <a:latin typeface="Calibri Light" panose="020F0302020204030204" pitchFamily="34" charset="0"/>
              </a:rPr>
              <a:t>source:</a:t>
            </a:r>
          </a:p>
          <a:p>
            <a:r>
              <a:rPr lang="en-US" sz="1000" baseline="0" dirty="0" smtClean="0">
                <a:latin typeface="Calibri Light" panose="020F0302020204030204" pitchFamily="34" charset="0"/>
              </a:rPr>
              <a:t>https://nationalmaglab.org/magnet-development/applied-superconductivity-center/plots</a:t>
            </a:r>
          </a:p>
          <a:p>
            <a:endParaRPr lang="en-US" baseline="0" dirty="0" smtClean="0">
              <a:latin typeface="Calibri Light" panose="020F0302020204030204" pitchFamily="34" charset="0"/>
            </a:endParaRPr>
          </a:p>
          <a:p>
            <a:r>
              <a:rPr lang="en-US" dirty="0" smtClean="0">
                <a:latin typeface="Calibri Light" panose="020F0302020204030204" pitchFamily="34" charset="0"/>
              </a:rPr>
              <a:t>Not only there is a range of superconducting materials, but also the technological route along which they are produced makes quite a difference in their performance. Some materials already show on a laboratory scale the possibility of further enhancing their critical current density, others (in particular, </a:t>
            </a:r>
            <a:r>
              <a:rPr lang="en-US" dirty="0" err="1" smtClean="0">
                <a:latin typeface="Calibri Light" panose="020F0302020204030204" pitchFamily="34" charset="0"/>
              </a:rPr>
              <a:t>Nb-Ti</a:t>
            </a:r>
            <a:r>
              <a:rPr lang="en-US" dirty="0" smtClean="0">
                <a:latin typeface="Calibri Light" panose="020F0302020204030204" pitchFamily="34" charset="0"/>
              </a:rPr>
              <a:t>) have already reached industrial maturity.</a:t>
            </a:r>
          </a:p>
          <a:p>
            <a:endParaRPr lang="en-US" dirty="0">
              <a:latin typeface="Calibri Light" panose="020F0302020204030204" pitchFamily="34" charset="0"/>
            </a:endParaRPr>
          </a:p>
          <a:p>
            <a:r>
              <a:rPr lang="en-US" dirty="0" err="1" smtClean="0">
                <a:latin typeface="Calibri Light" panose="020F0302020204030204" pitchFamily="34" charset="0"/>
              </a:rPr>
              <a:t>Nb-Ti</a:t>
            </a:r>
            <a:r>
              <a:rPr lang="en-US" dirty="0" smtClean="0">
                <a:latin typeface="Calibri Light" panose="020F0302020204030204" pitchFamily="34" charset="0"/>
              </a:rPr>
              <a:t> provides useful current density till about 10 T: this is basically what set the limit for LHC.</a:t>
            </a:r>
          </a:p>
          <a:p>
            <a:endParaRPr lang="en-US" dirty="0">
              <a:latin typeface="Calibri Light" panose="020F0302020204030204" pitchFamily="34" charset="0"/>
            </a:endParaRPr>
          </a:p>
          <a:p>
            <a:r>
              <a:rPr lang="en-US" dirty="0" smtClean="0">
                <a:latin typeface="Calibri Light" panose="020F0302020204030204" pitchFamily="34" charset="0"/>
              </a:rPr>
              <a:t>Nb</a:t>
            </a:r>
            <a:r>
              <a:rPr lang="en-US" baseline="-25000" dirty="0" smtClean="0">
                <a:latin typeface="Calibri Light" panose="020F0302020204030204" pitchFamily="34" charset="0"/>
              </a:rPr>
              <a:t>3</a:t>
            </a:r>
            <a:r>
              <a:rPr lang="en-US" dirty="0" smtClean="0">
                <a:latin typeface="Calibri Light" panose="020F0302020204030204" pitchFamily="34" charset="0"/>
              </a:rPr>
              <a:t>Sn can be pushed a little further. The records for prototype magnets (not yet accelerator magnets) today is 16 T.</a:t>
            </a:r>
          </a:p>
          <a:p>
            <a:endParaRPr lang="en-US" dirty="0">
              <a:latin typeface="Calibri Light" panose="020F0302020204030204" pitchFamily="34" charset="0"/>
            </a:endParaRPr>
          </a:p>
          <a:p>
            <a:r>
              <a:rPr lang="en-US" dirty="0" smtClean="0">
                <a:latin typeface="Calibri Light" panose="020F0302020204030204" pitchFamily="34" charset="0"/>
              </a:rPr>
              <a:t>HTS open theoretically the way to even higher fields, entering a region where the mechanical aspects – the containment of Lorentz forces and their stress on the materials – will become even more predominant. </a:t>
            </a:r>
          </a:p>
        </p:txBody>
      </p:sp>
    </p:spTree>
    <p:extLst>
      <p:ext uri="{BB962C8B-B14F-4D97-AF65-F5344CB8AC3E}">
        <p14:creationId xmlns:p14="http://schemas.microsoft.com/office/powerpoint/2010/main" val="4333783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cross sections (to scale) of four </a:t>
            </a:r>
            <a:r>
              <a:rPr lang="en-GB" baseline="0" dirty="0" smtClean="0">
                <a:latin typeface="Calibri Light" panose="020F0302020204030204" pitchFamily="34" charset="0"/>
              </a:rPr>
              <a:t>superconducting colliders show different design choices, such as single</a:t>
            </a:r>
            <a:r>
              <a:rPr lang="en-GB" dirty="0" smtClean="0">
                <a:latin typeface="Calibri Light" panose="020F0302020204030204" pitchFamily="34" charset="0"/>
              </a:rPr>
              <a:t> or double layers, wedges, coil blocks, in an effort to achieve high magnetic efficiency and field homogeneity.</a:t>
            </a:r>
          </a:p>
          <a:p>
            <a:endParaRPr lang="en-GB" baseline="0" dirty="0">
              <a:latin typeface="Calibri Light" panose="020F0302020204030204" pitchFamily="34" charset="0"/>
            </a:endParaRPr>
          </a:p>
          <a:p>
            <a:r>
              <a:rPr lang="en-GB" dirty="0" smtClean="0">
                <a:latin typeface="Calibri Light" panose="020F0302020204030204" pitchFamily="34" charset="0"/>
              </a:rPr>
              <a:t>All these designs are of the so-called </a:t>
            </a:r>
            <a:r>
              <a:rPr lang="en-GB" u="sng" dirty="0" smtClean="0">
                <a:latin typeface="Calibri Light" panose="020F0302020204030204" pitchFamily="34" charset="0"/>
              </a:rPr>
              <a:t>cos-theta</a:t>
            </a:r>
            <a:r>
              <a:rPr lang="en-GB" dirty="0" smtClean="0">
                <a:latin typeface="Calibri Light" panose="020F0302020204030204" pitchFamily="34" charset="0"/>
              </a:rPr>
              <a:t> family. A cos-theta distribution of the current density with the azimuthal (theta) is known to yield a perfect dipolar field. These windings – which wrap around a cylindrical mandrel – are imagined to approximate this distribution, hence the name.</a:t>
            </a:r>
          </a:p>
          <a:p>
            <a:endParaRPr lang="en-GB"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10767157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All these machines are cooled with He. LHC is the only one to work with superfluid helium. These extra 2 K mean a lot – the cryogenic system becomes at once more complex and less thermodynamically efficient – though the heat transfer between the bath and the coil is much improved. From a magnetic viewpoint, working at 1.9 K instead of 4.2 K shifts the critical current curve of </a:t>
            </a:r>
            <a:r>
              <a:rPr lang="en-US" dirty="0" err="1" smtClean="0">
                <a:latin typeface="Calibri Light" panose="020F0302020204030204" pitchFamily="34" charset="0"/>
              </a:rPr>
              <a:t>Nb-Ti</a:t>
            </a:r>
            <a:r>
              <a:rPr lang="en-US" dirty="0" smtClean="0">
                <a:latin typeface="Calibri Light" panose="020F0302020204030204" pitchFamily="34" charset="0"/>
              </a:rPr>
              <a:t> enough to make operation at 8.3 T (or almost, we are at 7.7 T now in the machine) possible with margin. </a:t>
            </a:r>
          </a:p>
          <a:p>
            <a:endParaRPr lang="en-US" baseline="0" dirty="0" smtClean="0">
              <a:latin typeface="Calibri Light" panose="020F0302020204030204" pitchFamily="34" charset="0"/>
            </a:endParaRPr>
          </a:p>
          <a:p>
            <a:r>
              <a:rPr lang="en-US" dirty="0" smtClean="0">
                <a:latin typeface="Calibri Light" panose="020F0302020204030204" pitchFamily="34" charset="0"/>
              </a:rPr>
              <a:t>LHC is the only twin bore layout of these four.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a:t>
            </a:r>
            <a:r>
              <a:rPr lang="en-US" dirty="0" err="1" smtClean="0">
                <a:latin typeface="Calibri Light" panose="020F0302020204030204" pitchFamily="34" charset="0"/>
              </a:rPr>
              <a:t>Tevatron</a:t>
            </a:r>
            <a:r>
              <a:rPr lang="en-US" dirty="0" smtClean="0">
                <a:latin typeface="Calibri Light" panose="020F0302020204030204" pitchFamily="34" charset="0"/>
              </a:rPr>
              <a:t> is the only one with a warm iron yoke, that is, the iron is not in the cold (liquid He) mass.</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819458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39602322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most superconducting machines, not much can be seen of the magnets</a:t>
            </a:r>
            <a:r>
              <a:rPr lang="en-US" dirty="0" smtClean="0">
                <a:latin typeface="Calibri Light" panose="020F0302020204030204" pitchFamily="34" charset="0"/>
              </a:rPr>
              <a:t> once installed if not the cryostats. An exception is the </a:t>
            </a:r>
            <a:r>
              <a:rPr lang="en-US" dirty="0" err="1" smtClean="0">
                <a:latin typeface="Calibri Light" panose="020F0302020204030204" pitchFamily="34" charset="0"/>
              </a:rPr>
              <a:t>Tevatron</a:t>
            </a:r>
            <a:r>
              <a:rPr lang="en-US" dirty="0" smtClean="0">
                <a:latin typeface="Calibri Light" panose="020F0302020204030204" pitchFamily="34" charset="0"/>
              </a:rPr>
              <a:t>, with its warm iron yokes.</a:t>
            </a:r>
          </a:p>
          <a:p>
            <a:endParaRPr lang="en-US" baseline="0" dirty="0">
              <a:latin typeface="Calibri Light" panose="020F0302020204030204" pitchFamily="34" charset="0"/>
            </a:endParaRPr>
          </a:p>
          <a:p>
            <a:r>
              <a:rPr lang="en-US" dirty="0" smtClean="0">
                <a:latin typeface="Calibri Light" panose="020F0302020204030204" pitchFamily="34" charset="0"/>
              </a:rPr>
              <a:t>There are also resistive magnets in the pictures:</a:t>
            </a:r>
          </a:p>
          <a:p>
            <a:r>
              <a:rPr lang="en-US" dirty="0">
                <a:latin typeface="Calibri Light" panose="020F0302020204030204" pitchFamily="34" charset="0"/>
              </a:rPr>
              <a:t> </a:t>
            </a:r>
            <a:r>
              <a:rPr lang="en-US" dirty="0" smtClean="0">
                <a:latin typeface="Calibri Light" panose="020F0302020204030204" pitchFamily="34" charset="0"/>
              </a:rPr>
              <a:t>* at HERA, for the electron ring, below the proton machine (C dipoles)</a:t>
            </a:r>
          </a:p>
          <a:p>
            <a:r>
              <a:rPr lang="en-US" baseline="0" dirty="0">
                <a:latin typeface="Calibri Light" panose="020F0302020204030204" pitchFamily="34" charset="0"/>
              </a:rPr>
              <a:t> </a:t>
            </a:r>
            <a:r>
              <a:rPr lang="en-US" baseline="0" dirty="0" smtClean="0">
                <a:latin typeface="Calibri Light" panose="020F0302020204030204" pitchFamily="34" charset="0"/>
              </a:rPr>
              <a:t>* at </a:t>
            </a:r>
            <a:r>
              <a:rPr lang="en-US" baseline="0" dirty="0" err="1" smtClean="0">
                <a:latin typeface="Calibri Light" panose="020F0302020204030204" pitchFamily="34" charset="0"/>
              </a:rPr>
              <a:t>Tevatron</a:t>
            </a:r>
            <a:r>
              <a:rPr lang="en-US" baseline="0" dirty="0" smtClean="0">
                <a:latin typeface="Calibri Light" panose="020F0302020204030204" pitchFamily="34" charset="0"/>
              </a:rPr>
              <a:t>, on top of the superconducting</a:t>
            </a:r>
            <a:r>
              <a:rPr lang="en-US" dirty="0" smtClean="0">
                <a:latin typeface="Calibri Light" panose="020F0302020204030204" pitchFamily="34" charset="0"/>
              </a:rPr>
              <a:t> machine (H dipoles), for the main ring, which was a normal conducting synchrotron built before the superconducting one, for which it also served as an injector at the beginning, </a:t>
            </a:r>
            <a:r>
              <a:rPr lang="en-US" smtClean="0">
                <a:latin typeface="Calibri Light" panose="020F0302020204030204" pitchFamily="34" charset="0"/>
              </a:rPr>
              <a:t>before the construction </a:t>
            </a:r>
            <a:r>
              <a:rPr lang="en-US" dirty="0" smtClean="0">
                <a:latin typeface="Calibri Light" panose="020F0302020204030204" pitchFamily="34" charset="0"/>
              </a:rPr>
              <a:t>of a separate machine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9884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brief:</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dipoles</a:t>
            </a:r>
            <a:r>
              <a:rPr lang="en-US" dirty="0" smtClean="0">
                <a:latin typeface="Calibri Light" panose="020F0302020204030204" pitchFamily="34" charset="0"/>
              </a:rPr>
              <a:t> bend the beam </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quadrupoles</a:t>
            </a:r>
            <a:r>
              <a:rPr lang="en-US" dirty="0" smtClean="0">
                <a:latin typeface="Calibri Light" panose="020F0302020204030204" pitchFamily="34" charset="0"/>
              </a:rPr>
              <a:t> focus the beam</a:t>
            </a:r>
          </a:p>
          <a:p>
            <a:r>
              <a:rPr lang="en-US" dirty="0" smtClean="0">
                <a:latin typeface="Calibri Light" panose="020F0302020204030204" pitchFamily="34" charset="0"/>
              </a:rPr>
              <a:t>These are usually considered the main magnets in synchrotrons and transfer lines and we will mainly focus on them.</a:t>
            </a:r>
          </a:p>
          <a:p>
            <a:endParaRPr lang="en-US" dirty="0" smtClean="0">
              <a:latin typeface="Calibri Light" panose="020F0302020204030204" pitchFamily="34" charset="0"/>
            </a:endParaRPr>
          </a:p>
          <a:p>
            <a:r>
              <a:rPr lang="en-US" u="sng" dirty="0" smtClean="0">
                <a:latin typeface="Calibri Light" panose="020F0302020204030204" pitchFamily="34" charset="0"/>
              </a:rPr>
              <a:t>Combined function bending</a:t>
            </a:r>
            <a:r>
              <a:rPr lang="en-US" dirty="0" smtClean="0">
                <a:latin typeface="Calibri Light" panose="020F0302020204030204" pitchFamily="34" charset="0"/>
              </a:rPr>
              <a:t> magnets are a superposition of a dipole and a quadrupole, thus they bend and focus the beam at the same time. They are less popular now with respect to the early days of synchrotrons; still, they can be found in new light sources.</a:t>
            </a:r>
          </a:p>
          <a:p>
            <a:endParaRPr lang="en-US"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4046091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dipoles (MB = Main Bending)</a:t>
            </a:r>
            <a:r>
              <a:rPr lang="en-US" baseline="0" dirty="0" smtClean="0">
                <a:latin typeface="Calibri Light" panose="020F0302020204030204" pitchFamily="34" charset="0"/>
              </a:rPr>
              <a:t> are superconducting magnets.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 1.9 K.</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At the nominal current of 11.8 kA, they provide a dipole field of 8.3 T in a       56 mm diameter circular aperture.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Each dipole bends the beam by 360 / 1232 = 0.29 deg.</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They are slowly ramped and then used in dc mode, with the LHC operated as a collider.</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These magnets are the fruit of many years of R&amp;D</a:t>
            </a:r>
            <a:r>
              <a:rPr lang="en-US" dirty="0">
                <a:latin typeface="Calibri Light" panose="020F0302020204030204" pitchFamily="34" charset="0"/>
              </a:rPr>
              <a:t> </a:t>
            </a:r>
            <a:r>
              <a:rPr lang="en-US" dirty="0" smtClean="0">
                <a:latin typeface="Calibri Light" panose="020F0302020204030204" pitchFamily="34" charset="0"/>
              </a:rPr>
              <a:t>and t</a:t>
            </a:r>
            <a:r>
              <a:rPr lang="en-US" baseline="0" dirty="0" smtClean="0">
                <a:latin typeface="Calibri Light" panose="020F0302020204030204" pitchFamily="34" charset="0"/>
              </a:rPr>
              <a:t>hey can be considered the state of the art of what can be achieved with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superconducting technology.</a:t>
            </a:r>
            <a:endParaRPr lang="en-US" dirty="0">
              <a:latin typeface="Calibri Light" panose="020F0302020204030204" pitchFamily="34" charset="0"/>
            </a:endParaRPr>
          </a:p>
        </p:txBody>
      </p:sp>
    </p:spTree>
    <p:extLst>
      <p:ext uri="{BB962C8B-B14F-4D97-AF65-F5344CB8AC3E}">
        <p14:creationId xmlns:p14="http://schemas.microsoft.com/office/powerpoint/2010/main" val="1553982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noChangeArrowheads="1"/>
          </p:cNvSpPr>
          <p:nvPr>
            <p:ph type="sldNum" sz="quarter" idx="12"/>
          </p:nvPr>
        </p:nvSpPr>
        <p:spPr>
          <a:xfrm>
            <a:off x="8759625" y="6529800"/>
            <a:ext cx="432000" cy="252000"/>
          </a:xfrm>
          <a:prstGeom prst="rect">
            <a:avLst/>
          </a:prstGeom>
          <a:ln/>
        </p:spPr>
        <p:txBody>
          <a:bodyPr/>
          <a:lstStyle>
            <a:lvl1pPr algn="ctr">
              <a:defRPr sz="1400" i="0">
                <a:solidFill>
                  <a:srgbClr val="C0C0C0"/>
                </a:solidFill>
                <a:latin typeface="Calibri Light" panose="020F0302020204030204" pitchFamily="34" charset="0"/>
              </a:defRPr>
            </a:lvl1pPr>
          </a:lstStyle>
          <a:p>
            <a:pPr>
              <a:defRPr/>
            </a:pPr>
            <a:fld id="{C2DE59A0-3DC2-48C0-A52D-31A153E83E0D}"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1.png"/><Relationship Id="rId7" Type="http://schemas.openxmlformats.org/officeDocument/2006/relationships/image" Target="../media/image140.png"/><Relationship Id="rId12"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30.png"/><Relationship Id="rId11" Type="http://schemas.openxmlformats.org/officeDocument/2006/relationships/image" Target="../media/image19.png"/><Relationship Id="rId5" Type="http://schemas.openxmlformats.org/officeDocument/2006/relationships/image" Target="../media/image120.png"/><Relationship Id="rId10" Type="http://schemas.openxmlformats.org/officeDocument/2006/relationships/image" Target="../media/image170.png"/><Relationship Id="rId4" Type="http://schemas.openxmlformats.org/officeDocument/2006/relationships/image" Target="../media/image151.png"/><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2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7.emf"/><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22.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s>
</file>

<file path=ppt/slides/_rels/slide3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8.png"/><Relationship Id="rId7"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image" Target="../media/image540.png"/><Relationship Id="rId7"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0.pn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80.png"/><Relationship Id="rId7" Type="http://schemas.openxmlformats.org/officeDocument/2006/relationships/image" Target="../media/image60.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9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0.png"/></Relationships>
</file>

<file path=ppt/slides/_rels/slide43.xml.rels><?xml version="1.0" encoding="UTF-8" standalone="yes"?>
<Relationships xmlns="http://schemas.openxmlformats.org/package/2006/relationships"><Relationship Id="rId3" Type="http://schemas.openxmlformats.org/officeDocument/2006/relationships/image" Target="../media/image560.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90.png"/><Relationship Id="rId5" Type="http://schemas.openxmlformats.org/officeDocument/2006/relationships/image" Target="../media/image580.png"/><Relationship Id="rId4" Type="http://schemas.openxmlformats.org/officeDocument/2006/relationships/image" Target="../media/image57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0.png"/></Relationships>
</file>

<file path=ppt/slides/_rels/slide47.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8.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66.emf"/></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730.png"/><Relationship Id="rId4" Type="http://schemas.openxmlformats.org/officeDocument/2006/relationships/image" Target="../media/image75.png"/></Relationships>
</file>

<file path=ppt/slides/_rels/slide5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77.png"/></Relationships>
</file>

<file path=ppt/slides/_rels/slide53.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79.emf"/></Relationships>
</file>

<file path=ppt/slides/_rels/slide54.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0.png"/><Relationship Id="rId7" Type="http://schemas.openxmlformats.org/officeDocument/2006/relationships/image" Target="../media/image86.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0.png"/><Relationship Id="rId9" Type="http://schemas.openxmlformats.org/officeDocument/2006/relationships/image" Target="../media/image88.png"/></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6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91.png"/></Relationships>
</file>

<file path=ppt/slides/_rels/slide6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95.png"/></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106.jpeg"/><Relationship Id="rId5" Type="http://schemas.openxmlformats.org/officeDocument/2006/relationships/image" Target="../media/image105.jpg"/><Relationship Id="rId4" Type="http://schemas.openxmlformats.org/officeDocument/2006/relationships/image" Target="../media/image10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436417"/>
            <a:ext cx="7988300" cy="928687"/>
          </a:xfrm>
        </p:spPr>
        <p:txBody>
          <a:bodyPr/>
          <a:lstStyle/>
          <a:p>
            <a:pPr>
              <a:lnSpc>
                <a:spcPct val="110000"/>
              </a:lnSpc>
            </a:pPr>
            <a:r>
              <a:rPr lang="en-US" b="1" dirty="0" smtClean="0">
                <a:solidFill>
                  <a:srgbClr val="0033CC"/>
                </a:solidFill>
                <a:latin typeface="Calibri Light" panose="020F0302020204030204" pitchFamily="34" charset="0"/>
              </a:rPr>
              <a:t>An introduction to                      Magnets for Accelerators</a:t>
            </a:r>
            <a:br>
              <a:rPr lang="en-US"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200" b="1" dirty="0" smtClean="0">
                <a:solidFill>
                  <a:schemeClr val="tx1"/>
                </a:solidFill>
                <a:latin typeface="Calibri Light" panose="020F0302020204030204" pitchFamily="34" charset="0"/>
              </a:rPr>
              <a:t>Attilio Milanese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969696"/>
                </a:solidFill>
                <a:latin typeface="Calibri Light" panose="020F0302020204030204" pitchFamily="34" charset="0"/>
              </a:rPr>
              <a:t>John Adams Institute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Accelerator Course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 </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20 – 21 Jan. 2016</a:t>
            </a: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600" b="1" dirty="0" smtClean="0">
                <a:solidFill>
                  <a:schemeClr val="tx1">
                    <a:lumMod val="50000"/>
                    <a:lumOff val="50000"/>
                  </a:schemeClr>
                </a:solidFill>
                <a:latin typeface="Calibri Light" panose="020F0302020204030204" pitchFamily="34" charset="0"/>
              </a:rPr>
              <a:t/>
            </a:r>
            <a:br>
              <a:rPr lang="en-US" sz="3600" b="1" dirty="0" smtClean="0">
                <a:solidFill>
                  <a:schemeClr val="tx1">
                    <a:lumMod val="50000"/>
                    <a:lumOff val="50000"/>
                  </a:schemeClr>
                </a:solidFill>
                <a:latin typeface="Calibri Light" panose="020F0302020204030204" pitchFamily="34" charset="0"/>
              </a:rPr>
            </a:br>
            <a:r>
              <a:rPr lang="en-US" sz="2200" b="1" dirty="0" smtClean="0">
                <a:solidFill>
                  <a:schemeClr val="tx1">
                    <a:lumMod val="50000"/>
                    <a:lumOff val="50000"/>
                  </a:schemeClr>
                </a:solidFill>
                <a:latin typeface="Calibri Light" panose="020F0302020204030204" pitchFamily="34" charset="0"/>
              </a:rPr>
              <a:t/>
            </a:r>
            <a:br>
              <a:rPr lang="en-US" sz="2200" b="1" dirty="0" smtClean="0">
                <a:solidFill>
                  <a:schemeClr val="tx1">
                    <a:lumMod val="50000"/>
                    <a:lumOff val="50000"/>
                  </a:schemeClr>
                </a:solidFill>
                <a:latin typeface="Calibri Light" panose="020F0302020204030204" pitchFamily="34" charset="0"/>
              </a:rPr>
            </a:br>
            <a:endParaRPr lang="en-US" sz="2000" dirty="0" smtClean="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3591709"/>
            <a:ext cx="559848" cy="557371"/>
          </a:xfrm>
          <a:prstGeom prst="rect">
            <a:avLst/>
          </a:prstGeom>
        </p:spPr>
      </p:pic>
      <p:pic>
        <p:nvPicPr>
          <p:cNvPr id="2" name="Picture 1"/>
          <p:cNvPicPr>
            <a:picLocks noChangeAspect="1"/>
          </p:cNvPicPr>
          <p:nvPr/>
        </p:nvPicPr>
        <p:blipFill>
          <a:blip r:embed="rId4"/>
          <a:stretch>
            <a:fillRect/>
          </a:stretch>
        </p:blipFill>
        <p:spPr>
          <a:xfrm>
            <a:off x="2865047" y="2790905"/>
            <a:ext cx="3409524" cy="638095"/>
          </a:xfrm>
          <a:prstGeom prst="rect">
            <a:avLst/>
          </a:prstGeom>
        </p:spPr>
      </p:pic>
    </p:spTree>
    <p:extLst>
      <p:ext uri="{BB962C8B-B14F-4D97-AF65-F5344CB8AC3E}">
        <p14:creationId xmlns:p14="http://schemas.microsoft.com/office/powerpoint/2010/main" val="4238863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dipoles </a:t>
            </a:r>
            <a:r>
              <a:rPr lang="en-US" sz="2800" i="0" kern="0" dirty="0">
                <a:solidFill>
                  <a:srgbClr val="0033CC"/>
                </a:solidFill>
                <a:latin typeface="Calibri Light" panose="020F0302020204030204" pitchFamily="34" charset="0"/>
              </a:rPr>
              <a:t>of the SPS at CERN: </a:t>
            </a:r>
            <a:r>
              <a:rPr lang="en-US" sz="2800" i="0" kern="0" dirty="0" smtClean="0">
                <a:solidFill>
                  <a:srgbClr val="0033CC"/>
                </a:solidFill>
                <a:latin typeface="Calibri Light" panose="020F0302020204030204" pitchFamily="34" charset="0"/>
              </a:rPr>
              <a:t>2.0 </a:t>
            </a:r>
            <a:r>
              <a:rPr lang="en-US" sz="2800" i="0" kern="0" dirty="0">
                <a:solidFill>
                  <a:srgbClr val="0033CC"/>
                </a:solidFill>
                <a:latin typeface="Calibri Light" panose="020F0302020204030204" pitchFamily="34" charset="0"/>
              </a:rPr>
              <a:t>T × </a:t>
            </a:r>
            <a:r>
              <a:rPr lang="en-US" sz="2800" i="0" kern="0" dirty="0" smtClean="0">
                <a:solidFill>
                  <a:srgbClr val="0033CC"/>
                </a:solidFill>
                <a:latin typeface="Calibri Light" panose="020F0302020204030204" pitchFamily="34" charset="0"/>
              </a:rPr>
              <a:t>6.3 </a:t>
            </a:r>
            <a:r>
              <a:rPr lang="en-US" sz="2800" i="0" kern="0" dirty="0">
                <a:solidFill>
                  <a:srgbClr val="0033CC"/>
                </a:solidFill>
                <a:latin typeface="Calibri Light" panose="020F0302020204030204" pitchFamily="34" charset="0"/>
              </a:rPr>
              <a:t>m</a:t>
            </a:r>
            <a:endParaRPr lang="en-US" sz="2800" b="0" i="0" kern="0" dirty="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10</a:t>
            </a:fld>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cross section of a main quadrupole of the LHC at CERN: 223 T/m × 3.2 m</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11</a:t>
            </a:fld>
            <a:endParaRPr lang="en-US"/>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quadrupoles of the SPS at CERN: 22 T/m × 3.2 m</a:t>
            </a:r>
            <a:endParaRPr lang="en-US" sz="2800" b="0" i="0" kern="0" dirty="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12</a:t>
            </a:fld>
            <a:endParaRPr lang="en-US"/>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combined function bending magnet of the ELETTRA light source</a:t>
            </a:r>
            <a:endParaRPr lang="en-US" sz="2800" b="0" i="0" kern="0" dirty="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13</a:t>
            </a:fld>
            <a:endParaRPr lang="en-US"/>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sextupoles (with embedded correctors) of the main ring of the SESAME light source</a:t>
            </a:r>
            <a:endParaRPr lang="en-US" sz="2800" b="0" i="0" kern="0" dirty="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14</a:t>
            </a:fld>
            <a:endParaRPr lang="en-US"/>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There are several types of magnets found in synchrotrons and transfer lines – based on technology</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15</a:t>
            </a:fld>
            <a:endParaRPr lang="en-US"/>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iron dominated</a:t>
            </a:r>
            <a:endParaRPr lang="en-GB" i="0" dirty="0">
              <a:latin typeface="Calibri Light" panose="020F0302020204030204" pitchFamily="34" charset="0"/>
            </a:endParaRP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electromagnet</a:t>
            </a:r>
            <a:endParaRPr lang="en-GB" i="0" dirty="0">
              <a:latin typeface="Calibri Light" panose="020F0302020204030204" pitchFamily="34" charset="0"/>
            </a:endParaRP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permanent magnet</a:t>
            </a:r>
            <a:endParaRPr lang="en-GB" i="0" dirty="0">
              <a:solidFill>
                <a:schemeClr val="tx1">
                  <a:lumMod val="50000"/>
                  <a:lumOff val="50000"/>
                </a:schemeClr>
              </a:solidFill>
              <a:latin typeface="Calibri Light" panose="020F0302020204030204" pitchFamily="34" charset="0"/>
            </a:endParaRP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coil dominated</a:t>
            </a:r>
            <a:endParaRPr lang="en-GB" i="0" dirty="0">
              <a:latin typeface="Calibri Light" panose="020F0302020204030204" pitchFamily="34" charset="0"/>
            </a:endParaRP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superconducting</a:t>
            </a:r>
            <a:endParaRPr lang="en-GB" i="0" dirty="0">
              <a:latin typeface="Calibri Light" panose="020F0302020204030204" pitchFamily="34" charset="0"/>
            </a:endParaRP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normal conducting (resistive)</a:t>
            </a:r>
            <a:endParaRPr lang="en-GB" i="0" dirty="0">
              <a:latin typeface="Calibri Light" panose="020F0302020204030204" pitchFamily="34" charset="0"/>
            </a:endParaRP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static</a:t>
            </a:r>
            <a:endParaRPr lang="en-GB" i="0" dirty="0">
              <a:latin typeface="Calibri Light" panose="020F0302020204030204" pitchFamily="34" charset="0"/>
            </a:endParaRPr>
          </a:p>
        </p:txBody>
      </p:sp>
      <p:sp>
        <p:nvSpPr>
          <p:cNvPr id="24" name="TextBox 23"/>
          <p:cNvSpPr txBox="1"/>
          <p:nvPr/>
        </p:nvSpPr>
        <p:spPr>
          <a:xfrm>
            <a:off x="3536065" y="5085184"/>
            <a:ext cx="2160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cycled / ramped  slow pulsed</a:t>
            </a:r>
            <a:endParaRPr lang="en-GB" i="0" dirty="0">
              <a:latin typeface="Calibri Light" panose="020F0302020204030204" pitchFamily="34" charset="0"/>
            </a:endParaRP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fast pulsed</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422564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16</a:t>
            </a:fld>
            <a:endParaRPr lang="en-US"/>
          </a:p>
        </p:txBody>
      </p:sp>
      <p:sp>
        <p:nvSpPr>
          <p:cNvPr id="4" name="TextBox 3"/>
          <p:cNvSpPr txBox="1"/>
          <p:nvPr/>
        </p:nvSpPr>
        <p:spPr>
          <a:xfrm>
            <a:off x="503548" y="1629088"/>
            <a:ext cx="8136904" cy="2015936"/>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- 2 -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Jargon and mathematical </a:t>
            </a:r>
            <a:r>
              <a:rPr lang="en-US" sz="4000" i="0" dirty="0">
                <a:solidFill>
                  <a:srgbClr val="0033CC"/>
                </a:solidFill>
                <a:latin typeface="Calibri Light" panose="020F0302020204030204" pitchFamily="34" charset="0"/>
                <a:cs typeface="Courier New" panose="02070309020205020404" pitchFamily="49" charset="0"/>
              </a:rPr>
              <a:t>concepts</a:t>
            </a:r>
          </a:p>
        </p:txBody>
      </p:sp>
    </p:spTree>
    <p:extLst>
      <p:ext uri="{BB962C8B-B14F-4D97-AF65-F5344CB8AC3E}">
        <p14:creationId xmlns:p14="http://schemas.microsoft.com/office/powerpoint/2010/main" val="1112951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Nomenclature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17</a:t>
            </a:fld>
            <a:endParaRPr lang="en-US"/>
          </a:p>
        </p:txBody>
      </p:sp>
      <p:sp>
        <p:nvSpPr>
          <p:cNvPr id="4" name="TextBox 3"/>
          <p:cNvSpPr txBox="1"/>
          <p:nvPr/>
        </p:nvSpPr>
        <p:spPr>
          <a:xfrm>
            <a:off x="251520" y="902325"/>
            <a:ext cx="8640960" cy="5262979"/>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	magnetic field			T (Tesla)</a:t>
            </a:r>
          </a:p>
          <a:p>
            <a:r>
              <a:rPr lang="en-US" i="0" dirty="0" smtClean="0">
                <a:solidFill>
                  <a:schemeClr val="tx1">
                    <a:lumMod val="50000"/>
                    <a:lumOff val="50000"/>
                  </a:schemeClr>
                </a:solidFill>
                <a:latin typeface="Calibri Light" panose="020F0302020204030204" pitchFamily="34" charset="0"/>
              </a:rPr>
              <a:t>	B field</a:t>
            </a:r>
          </a:p>
          <a:p>
            <a:r>
              <a:rPr lang="en-US" i="0" dirty="0" smtClean="0">
                <a:solidFill>
                  <a:schemeClr val="tx1">
                    <a:lumMod val="50000"/>
                    <a:lumOff val="50000"/>
                  </a:schemeClr>
                </a:solidFill>
                <a:latin typeface="Calibri Light" panose="020F0302020204030204" pitchFamily="34" charset="0"/>
              </a:rPr>
              <a:t>	magnetic flux density</a:t>
            </a:r>
          </a:p>
          <a:p>
            <a:r>
              <a:rPr lang="en-US" i="0" dirty="0" smtClean="0">
                <a:solidFill>
                  <a:schemeClr val="tx1">
                    <a:lumMod val="50000"/>
                    <a:lumOff val="50000"/>
                  </a:schemeClr>
                </a:solidFill>
                <a:latin typeface="Calibri Light" panose="020F0302020204030204" pitchFamily="34" charset="0"/>
              </a:rPr>
              <a:t>	magnetic </a:t>
            </a:r>
            <a:r>
              <a:rPr lang="en-US" i="0" dirty="0">
                <a:solidFill>
                  <a:schemeClr val="tx1">
                    <a:lumMod val="50000"/>
                    <a:lumOff val="50000"/>
                  </a:schemeClr>
                </a:solidFill>
                <a:latin typeface="Calibri Light" panose="020F0302020204030204" pitchFamily="34" charset="0"/>
              </a:rPr>
              <a:t>induction</a:t>
            </a:r>
          </a:p>
          <a:p>
            <a:endParaRPr lang="en-US" i="0" dirty="0" smtClean="0">
              <a:latin typeface="Calibri Light" panose="020F0302020204030204" pitchFamily="34" charset="0"/>
            </a:endParaRPr>
          </a:p>
          <a:p>
            <a:r>
              <a:rPr lang="en-US" i="0" dirty="0" smtClean="0">
                <a:latin typeface="Calibri Light" panose="020F0302020204030204" pitchFamily="34" charset="0"/>
              </a:rPr>
              <a:t>H 	H field				A/m (</a:t>
            </a:r>
            <a:r>
              <a:rPr lang="en-US" i="0" dirty="0" err="1" smtClean="0">
                <a:latin typeface="Calibri Light" panose="020F0302020204030204" pitchFamily="34" charset="0"/>
              </a:rPr>
              <a:t>Ampe</a:t>
            </a:r>
            <a:r>
              <a:rPr lang="it-IT" i="0" dirty="0" smtClean="0">
                <a:latin typeface="Calibri Light" panose="020F0302020204030204" pitchFamily="34" charset="0"/>
              </a:rPr>
              <a:t>re/m)</a:t>
            </a:r>
            <a:endParaRPr lang="en-US" i="0" dirty="0" smtClean="0">
              <a:latin typeface="Calibri Light" panose="020F0302020204030204" pitchFamily="34" charset="0"/>
            </a:endParaRP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 strength</a:t>
            </a: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Calibri Light" panose="020F0302020204030204" pitchFamily="34" charset="0"/>
              </a:rPr>
              <a:t>	permeability of vacuum	</a:t>
            </a:r>
            <a:r>
              <a:rPr lang="en-US" i="0" dirty="0">
                <a:latin typeface="Calibri Light" panose="020F0302020204030204" pitchFamily="34" charset="0"/>
              </a:rPr>
              <a:t> </a:t>
            </a:r>
            <a:r>
              <a:rPr lang="en-US" i="0" dirty="0" smtClean="0">
                <a:latin typeface="Calibri Light" panose="020F0302020204030204" pitchFamily="34" charset="0"/>
              </a:rPr>
              <a:t>4</a:t>
            </a:r>
            <a:r>
              <a:rPr lang="en-US" i="0" dirty="0" smtClean="0">
                <a:latin typeface="Symbol" panose="05050102010706020507" pitchFamily="18" charset="2"/>
              </a:rPr>
              <a:t>p</a:t>
            </a:r>
            <a:r>
              <a:rPr lang="en-US" i="0" dirty="0" smtClean="0">
                <a:latin typeface="Calibri Light" panose="020F0302020204030204" pitchFamily="34" charset="0"/>
              </a:rPr>
              <a:t>·10</a:t>
            </a:r>
            <a:r>
              <a:rPr lang="en-US" i="0" baseline="30000" dirty="0" smtClean="0">
                <a:latin typeface="Calibri Light" panose="020F0302020204030204" pitchFamily="34" charset="0"/>
              </a:rPr>
              <a:t>-7</a:t>
            </a:r>
            <a:r>
              <a:rPr lang="en-US" i="0" dirty="0" smtClean="0">
                <a:latin typeface="Calibri Light" panose="020F0302020204030204" pitchFamily="34" charset="0"/>
              </a:rPr>
              <a:t> H/m (Henry/m)</a:t>
            </a:r>
          </a:p>
          <a:p>
            <a:endParaRPr lang="en-US" i="0" dirty="0" smtClean="0">
              <a:latin typeface="Calibri Light" panose="020F0302020204030204" pitchFamily="34" charset="0"/>
            </a:endParaRPr>
          </a:p>
          <a:p>
            <a:r>
              <a:rPr lang="en-US" i="0" dirty="0" err="1" smtClean="0">
                <a:latin typeface="Symbol" panose="05050102010706020507" pitchFamily="18" charset="2"/>
              </a:rPr>
              <a:t>m</a:t>
            </a:r>
            <a:r>
              <a:rPr lang="en-US" i="0" baseline="-25000" dirty="0" err="1" smtClean="0">
                <a:latin typeface="Calibri Light" panose="020F0302020204030204" pitchFamily="34" charset="0"/>
              </a:rPr>
              <a:t>r</a:t>
            </a:r>
            <a:r>
              <a:rPr lang="en-US" i="0" dirty="0">
                <a:latin typeface="Calibri Light" panose="020F0302020204030204" pitchFamily="34" charset="0"/>
              </a:rPr>
              <a:t>	</a:t>
            </a:r>
            <a:r>
              <a:rPr lang="en-US" i="0" dirty="0" smtClean="0">
                <a:latin typeface="Calibri Light" panose="020F0302020204030204" pitchFamily="34" charset="0"/>
              </a:rPr>
              <a:t>relative permeability </a:t>
            </a:r>
            <a:r>
              <a:rPr lang="en-US" i="0" dirty="0">
                <a:latin typeface="Calibri Light" panose="020F0302020204030204" pitchFamily="34" charset="0"/>
              </a:rPr>
              <a:t>	</a:t>
            </a:r>
            <a:r>
              <a:rPr lang="en-US" i="0" dirty="0" smtClean="0">
                <a:latin typeface="Calibri Light" panose="020F0302020204030204" pitchFamily="34" charset="0"/>
              </a:rPr>
              <a:t>	dimensionless</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dirty="0">
                <a:latin typeface="Calibri Light" panose="020F0302020204030204" pitchFamily="34" charset="0"/>
              </a:rPr>
              <a:t>	</a:t>
            </a:r>
            <a:r>
              <a:rPr lang="en-US" i="0" dirty="0" smtClean="0">
                <a:latin typeface="Calibri Light" panose="020F0302020204030204" pitchFamily="34" charset="0"/>
              </a:rPr>
              <a:t>permeability, </a:t>
            </a:r>
            <a:r>
              <a:rPr lang="en-US" i="0" dirty="0" smtClean="0">
                <a:latin typeface="Symbol" panose="05050102010706020507" pitchFamily="18" charset="2"/>
              </a:rPr>
              <a:t>m</a:t>
            </a:r>
            <a:r>
              <a:rPr lang="en-US" i="0" dirty="0" smtClean="0">
                <a:latin typeface="Calibri Light" panose="020F0302020204030204" pitchFamily="34" charset="0"/>
              </a:rPr>
              <a:t> = </a:t>
            </a:r>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Symbol" panose="05050102010706020507" pitchFamily="18" charset="2"/>
              </a:rPr>
              <a:t>m</a:t>
            </a:r>
            <a:r>
              <a:rPr lang="en-US" i="0" baseline="-25000" dirty="0" smtClean="0">
                <a:latin typeface="Calibri Light" panose="020F0302020204030204" pitchFamily="34" charset="0"/>
              </a:rPr>
              <a:t>r </a:t>
            </a:r>
            <a:r>
              <a:rPr lang="en-US" i="0" dirty="0">
                <a:latin typeface="Calibri Light" panose="020F0302020204030204" pitchFamily="34" charset="0"/>
              </a:rPr>
              <a:t>	 </a:t>
            </a:r>
            <a:r>
              <a:rPr lang="en-US" i="0" dirty="0" smtClean="0">
                <a:latin typeface="Calibri Light" panose="020F0302020204030204" pitchFamily="34" charset="0"/>
              </a:rPr>
              <a:t>	H/m</a:t>
            </a:r>
            <a:endParaRPr lang="en-US" i="0" dirty="0">
              <a:latin typeface="Calibri Light" panose="020F0302020204030204" pitchFamily="34" charset="0"/>
            </a:endParaRPr>
          </a:p>
        </p:txBody>
      </p:sp>
    </p:spTree>
    <p:extLst>
      <p:ext uri="{BB962C8B-B14F-4D97-AF65-F5344CB8AC3E}">
        <p14:creationId xmlns:p14="http://schemas.microsoft.com/office/powerpoint/2010/main" val="3119705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Magnetostatic fields are described by (these versions of) Maxwell’s equations, coupled with a law describing the material</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18</a:t>
            </a:fld>
            <a:endParaRPr lang="en-US"/>
          </a:p>
        </p:txBody>
      </p:sp>
      <mc:AlternateContent xmlns:mc="http://schemas.openxmlformats.org/markup-compatibility/2006" xmlns:a14="http://schemas.microsoft.com/office/drawing/2010/main">
        <mc:Choice Requires="a14">
          <p:sp>
            <p:nvSpPr>
              <p:cNvPr id="4" name="TextBox 3"/>
              <p:cNvSpPr txBox="1"/>
              <p:nvPr/>
            </p:nvSpPr>
            <p:spPr>
              <a:xfrm>
                <a:off x="683568" y="147129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471299"/>
                <a:ext cx="1326966" cy="41415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683568" y="3259609"/>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683568" y="3259609"/>
                <a:ext cx="1295291" cy="41408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86578" y="5751216"/>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686578" y="5751216"/>
                <a:ext cx="1538563" cy="414088"/>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3568" y="3717943"/>
                <a:ext cx="3567002"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m:rPr>
                              <m:brk m:alnAt="23"/>
                            </m:rPr>
                            <a:rPr lang="en-GB" b="0" i="1" smtClean="0">
                              <a:solidFill>
                                <a:srgbClr val="969696"/>
                              </a:solidFill>
                              <a:latin typeface="Cambria Math" panose="02040503050406030204" pitchFamily="18" charset="0"/>
                            </a:rPr>
                            <m:t>𝐶</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𝐻</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𝑑𝑙</m:t>
                              </m:r>
                            </m:e>
                          </m:acc>
                        </m:e>
                      </m:nary>
                      <m:r>
                        <a:rPr lang="en-GB" b="0">
                          <a:solidFill>
                            <a:srgbClr val="969696"/>
                          </a:solidFill>
                          <a:latin typeface="Cambria Math" panose="02040503050406030204" pitchFamily="18" charset="0"/>
                        </a:rPr>
                        <m:t>=</m:t>
                      </m:r>
                      <m:nary>
                        <m:naryPr>
                          <m:ctrlPr>
                            <a:rPr lang="en-GB" b="0" i="1">
                              <a:solidFill>
                                <a:srgbClr val="969696"/>
                              </a:solidFill>
                              <a:latin typeface="Cambria Math" panose="02040503050406030204" pitchFamily="18" charset="0"/>
                            </a:rPr>
                          </m:ctrlPr>
                        </m:naryPr>
                        <m:sub>
                          <m:r>
                            <a:rPr lang="en-GB" b="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𝑗</m:t>
                              </m:r>
                            </m:e>
                          </m:acc>
                        </m:e>
                      </m:nary>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𝑑𝑆</m:t>
                          </m:r>
                        </m:e>
                      </m:acc>
                      <m:r>
                        <a:rPr lang="en-GB" b="0">
                          <a:solidFill>
                            <a:srgbClr val="969696"/>
                          </a:solidFill>
                          <a:latin typeface="Cambria Math" panose="02040503050406030204" pitchFamily="18" charset="0"/>
                        </a:rPr>
                        <m:t>=</m:t>
                      </m:r>
                      <m:r>
                        <a:rPr lang="en-GB" b="0" i="1" smtClean="0">
                          <a:solidFill>
                            <a:srgbClr val="969696"/>
                          </a:solidFill>
                          <a:latin typeface="Cambria Math" panose="02040503050406030204" pitchFamily="18" charset="0"/>
                        </a:rPr>
                        <m:t>𝑁𝐼</m:t>
                      </m:r>
                    </m:oMath>
                  </m:oMathPara>
                </a14:m>
                <a:endParaRPr lang="en-GB" b="0" dirty="0">
                  <a:solidFill>
                    <a:srgbClr val="969696"/>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83568" y="3717943"/>
                <a:ext cx="3567002" cy="86318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83568" y="1929634"/>
                <a:ext cx="1883208"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a:rPr lang="en-GB" b="0" i="1" smtClean="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𝐵</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m:t>
                              </m:r>
                              <m:r>
                                <a:rPr lang="en-GB" b="0" i="1" smtClean="0">
                                  <a:solidFill>
                                    <a:srgbClr val="969696"/>
                                  </a:solidFill>
                                  <a:latin typeface="Cambria Math" panose="02040503050406030204" pitchFamily="18" charset="0"/>
                                </a:rPr>
                                <m:t>𝑆</m:t>
                              </m:r>
                            </m:e>
                          </m:acc>
                          <m:r>
                            <a:rPr lang="en-GB" b="0" i="1" smtClean="0">
                              <a:solidFill>
                                <a:srgbClr val="969696"/>
                              </a:solidFill>
                              <a:latin typeface="Cambria Math" panose="02040503050406030204" pitchFamily="18" charset="0"/>
                            </a:rPr>
                            <m:t>=0</m:t>
                          </m:r>
                        </m:e>
                      </m:nary>
                    </m:oMath>
                  </m:oMathPara>
                </a14:m>
                <a:endParaRPr lang="en-GB" b="0" dirty="0">
                  <a:solidFill>
                    <a:srgbClr val="969696"/>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83568" y="1929634"/>
                <a:ext cx="1883208" cy="863185"/>
              </a:xfrm>
              <a:prstGeom prst="rect">
                <a:avLst/>
              </a:prstGeom>
              <a:blipFill rotWithShape="0">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l="31323" r="3345"/>
          <a:stretch/>
        </p:blipFill>
        <p:spPr>
          <a:xfrm>
            <a:off x="4644008" y="1788648"/>
            <a:ext cx="3744416" cy="3980089"/>
          </a:xfrm>
          <a:prstGeom prst="rect">
            <a:avLst/>
          </a:prstGeom>
        </p:spPr>
      </p:pic>
    </p:spTree>
    <p:extLst>
      <p:ext uri="{BB962C8B-B14F-4D97-AF65-F5344CB8AC3E}">
        <p14:creationId xmlns:p14="http://schemas.microsoft.com/office/powerpoint/2010/main" val="21528325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Lorentz </a:t>
            </a:r>
            <a:r>
              <a:rPr lang="en-US" sz="2800" i="0" kern="0" dirty="0">
                <a:solidFill>
                  <a:srgbClr val="0033CC"/>
                </a:solidFill>
                <a:latin typeface="Calibri Light" panose="020F0302020204030204" pitchFamily="34" charset="0"/>
              </a:rPr>
              <a:t>force </a:t>
            </a:r>
            <a:r>
              <a:rPr lang="en-US" sz="2800" i="0" kern="0" dirty="0" smtClean="0">
                <a:solidFill>
                  <a:srgbClr val="0033CC"/>
                </a:solidFill>
                <a:latin typeface="Calibri Light" panose="020F0302020204030204" pitchFamily="34" charset="0"/>
              </a:rPr>
              <a:t>is the main link between electromagnetism and mechanics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19</a:t>
            </a:fld>
            <a:endParaRPr lang="en-US"/>
          </a:p>
        </p:txBody>
      </p:sp>
      <mc:AlternateContent xmlns:mc="http://schemas.openxmlformats.org/markup-compatibility/2006" xmlns:a14="http://schemas.microsoft.com/office/drawing/2010/main">
        <mc:Choice Requires="a14">
          <p:sp>
            <p:nvSpPr>
              <p:cNvPr id="4" name="TextBox 3"/>
              <p:cNvSpPr txBox="1"/>
              <p:nvPr/>
            </p:nvSpPr>
            <p:spPr>
              <a:xfrm>
                <a:off x="683568" y="2285816"/>
                <a:ext cx="2650084"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i="1" smtClean="0">
                          <a:latin typeface="Cambria Math" panose="02040503050406030204" pitchFamily="18" charset="0"/>
                        </a:rPr>
                        <m:t>𝑞</m:t>
                      </m:r>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𝐸</m:t>
                              </m:r>
                            </m:e>
                          </m:acc>
                          <m:r>
                            <a:rPr lang="en-GB" b="0" i="1" smtClean="0">
                              <a:latin typeface="Cambria Math" panose="02040503050406030204" pitchFamily="18" charset="0"/>
                            </a:rPr>
                            <m:t>+</m:t>
                          </m:r>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i="1" smtClean="0">
                                      <a:latin typeface="Cambria Math" panose="02040503050406030204" pitchFamily="18" charset="0"/>
                                    </a:rPr>
                                    <m:t>𝑣</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e>
                      </m:d>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2285816"/>
                <a:ext cx="2650084" cy="443776"/>
              </a:xfrm>
              <a:prstGeom prst="rect">
                <a:avLst/>
              </a:prstGeom>
              <a:blipFill rotWithShape="0">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4250570" y="2276872"/>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the beam</a:t>
            </a:r>
            <a:endParaRPr lang="en-US" i="0" dirty="0">
              <a:latin typeface="Calibri Light" panose="020F0302020204030204" pitchFamily="34" charset="0"/>
              <a:ea typeface="ＭＳ Ｐゴシック" pitchFamily="34" charset="-128"/>
            </a:endParaRPr>
          </a:p>
        </p:txBody>
      </p:sp>
      <p:sp>
        <p:nvSpPr>
          <p:cNvPr id="11" name="Text Box 36"/>
          <p:cNvSpPr txBox="1">
            <a:spLocks noChangeArrowheads="1"/>
          </p:cNvSpPr>
          <p:nvPr/>
        </p:nvSpPr>
        <p:spPr bwMode="auto">
          <a:xfrm>
            <a:off x="4250570" y="4263479"/>
            <a:ext cx="424847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the forces on conductors</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2" name="TextBox 11"/>
              <p:cNvSpPr txBox="1"/>
              <p:nvPr/>
            </p:nvSpPr>
            <p:spPr>
              <a:xfrm>
                <a:off x="683568" y="4282715"/>
                <a:ext cx="1519262" cy="42319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a:latin typeface="Cambria Math" panose="02040503050406030204" pitchFamily="18" charset="0"/>
                        </a:rPr>
                        <m:t>𝐼</m:t>
                      </m:r>
                      <m:acc>
                        <m:accPr>
                          <m:chr m:val="⃗"/>
                          <m:ctrlPr>
                            <a:rPr lang="en-GB" b="0" i="1">
                              <a:latin typeface="Cambria Math" panose="02040503050406030204" pitchFamily="18" charset="0"/>
                            </a:rPr>
                          </m:ctrlPr>
                        </m:accPr>
                        <m:e>
                          <m:r>
                            <a:rPr lang="en-GB" b="0">
                              <a:latin typeface="Cambria Math" panose="02040503050406030204" pitchFamily="18" charset="0"/>
                              <a:ea typeface="Cambria Math" panose="02040503050406030204" pitchFamily="18" charset="0"/>
                            </a:rPr>
                            <m:t>ℓ</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683568" y="4282715"/>
                <a:ext cx="1519262" cy="423193"/>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40846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an introduction to magnets as building blocks of a synchrotron / transfer line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a:t>
            </a:fld>
            <a:endParaRPr lang="en-US"/>
          </a:p>
        </p:txBody>
      </p:sp>
      <p:sp>
        <p:nvSpPr>
          <p:cNvPr id="4" name="TextBox 3"/>
          <p:cNvSpPr txBox="1"/>
          <p:nvPr/>
        </p:nvSpPr>
        <p:spPr>
          <a:xfrm>
            <a:off x="467544" y="1124744"/>
            <a:ext cx="8136904" cy="5509200"/>
          </a:xfrm>
          <a:prstGeom prst="rect">
            <a:avLst/>
          </a:prstGeom>
          <a:solidFill>
            <a:srgbClr val="FFFFFF"/>
          </a:solidFill>
          <a:ln w="12700">
            <a:noFill/>
          </a:ln>
        </p:spPr>
        <p:txBody>
          <a:bodyPr wrap="square" rtlCol="0">
            <a:spAutoFit/>
          </a:bodyPr>
          <a:lstStyle/>
          <a:p>
            <a:r>
              <a:rPr lang="en-US" sz="1600" i="0" dirty="0">
                <a:latin typeface="Courier New" panose="02070309020205020404" pitchFamily="49" charset="0"/>
                <a:cs typeface="Courier New" panose="02070309020205020404" pitchFamily="49" charset="0"/>
              </a:rPr>
              <a:t>//</a:t>
            </a:r>
          </a:p>
          <a:p>
            <a:r>
              <a:rPr lang="en-US" sz="1600" i="0" dirty="0">
                <a:latin typeface="Courier New" panose="02070309020205020404" pitchFamily="49" charset="0"/>
                <a:cs typeface="Courier New" panose="02070309020205020404" pitchFamily="49" charset="0"/>
              </a:rPr>
              <a:t>// MADX Example 2: FODO cell with dipoles</a:t>
            </a:r>
          </a:p>
          <a:p>
            <a:r>
              <a:rPr lang="en-US" sz="1600" i="0" dirty="0">
                <a:latin typeface="Courier New" panose="02070309020205020404" pitchFamily="49" charset="0"/>
                <a:cs typeface="Courier New" panose="02070309020205020404" pitchFamily="49" charset="0"/>
              </a:rPr>
              <a:t>// Author: V. </a:t>
            </a:r>
            <a:r>
              <a:rPr lang="en-US" sz="1600" i="0" dirty="0" err="1">
                <a:latin typeface="Courier New" panose="02070309020205020404" pitchFamily="49" charset="0"/>
                <a:cs typeface="Courier New" panose="02070309020205020404" pitchFamily="49" charset="0"/>
              </a:rPr>
              <a:t>Ziemann</a:t>
            </a:r>
            <a:r>
              <a:rPr lang="en-US" sz="1600" i="0" dirty="0">
                <a:latin typeface="Courier New" panose="02070309020205020404" pitchFamily="49" charset="0"/>
                <a:cs typeface="Courier New" panose="02070309020205020404" pitchFamily="49" charset="0"/>
              </a:rPr>
              <a:t>, Uppsala University</a:t>
            </a:r>
          </a:p>
          <a:p>
            <a:r>
              <a:rPr lang="en-US" sz="1600" i="0" dirty="0">
                <a:latin typeface="Courier New" panose="02070309020205020404" pitchFamily="49" charset="0"/>
                <a:cs typeface="Courier New" panose="02070309020205020404" pitchFamily="49" charset="0"/>
              </a:rPr>
              <a:t>// Date: 060911</a:t>
            </a:r>
          </a:p>
          <a:p>
            <a:endParaRPr lang="en-US" sz="1600" i="0" dirty="0">
              <a:latin typeface="Courier New" panose="02070309020205020404" pitchFamily="49" charset="0"/>
              <a:cs typeface="Courier New" panose="02070309020205020404" pitchFamily="49" charset="0"/>
            </a:endParaRPr>
          </a:p>
          <a:p>
            <a:r>
              <a:rPr lang="en-US" sz="1600" i="0" dirty="0" err="1">
                <a:latin typeface="Courier New" panose="02070309020205020404" pitchFamily="49" charset="0"/>
                <a:cs typeface="Courier New" panose="02070309020205020404" pitchFamily="49" charset="0"/>
              </a:rPr>
              <a:t>TITLE,'Example</a:t>
            </a:r>
            <a:r>
              <a:rPr lang="en-US" sz="1600" i="0" dirty="0">
                <a:latin typeface="Courier New" panose="02070309020205020404" pitchFamily="49" charset="0"/>
                <a:cs typeface="Courier New" panose="02070309020205020404" pitchFamily="49" charset="0"/>
              </a:rPr>
              <a:t> 2: FODO2.MADX';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BEAM, PARTICLE=ELECTRON,PC=3.0;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DEGREE:=PI/180.0;                  // for readability</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QF: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 still half-length</a:t>
            </a:r>
          </a:p>
          <a:p>
            <a:r>
              <a:rPr lang="en-US" sz="1600" i="0" dirty="0">
                <a:latin typeface="Courier New" panose="02070309020205020404" pitchFamily="49" charset="0"/>
                <a:cs typeface="Courier New" panose="02070309020205020404" pitchFamily="49" charset="0"/>
              </a:rPr>
              <a:t>QD: QUADRUPOLE,L=1.0,K1=-0.2;      // changed to full length</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 added dipole</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FODO: SEQUENCE,REFER=ENTRY,L=12.0;</a:t>
            </a:r>
          </a:p>
          <a:p>
            <a:r>
              <a:rPr lang="en-US" sz="1600" i="0" dirty="0">
                <a:latin typeface="Courier New" panose="02070309020205020404" pitchFamily="49" charset="0"/>
                <a:cs typeface="Courier New" panose="02070309020205020404" pitchFamily="49" charset="0"/>
              </a:rPr>
              <a:t>  QF1:   QF,      AT=0.0;</a:t>
            </a:r>
          </a:p>
          <a:p>
            <a:r>
              <a:rPr lang="en-US" sz="1600" i="0" dirty="0">
                <a:latin typeface="Courier New" panose="02070309020205020404" pitchFamily="49" charset="0"/>
                <a:cs typeface="Courier New" panose="02070309020205020404" pitchFamily="49" charset="0"/>
              </a:rPr>
              <a:t>  B1:    B,       AT=2.5;</a:t>
            </a:r>
          </a:p>
          <a:p>
            <a:r>
              <a:rPr lang="en-US" sz="1600" i="0" dirty="0">
                <a:latin typeface="Courier New" panose="02070309020205020404" pitchFamily="49" charset="0"/>
                <a:cs typeface="Courier New" panose="02070309020205020404" pitchFamily="49" charset="0"/>
              </a:rPr>
              <a:t>  QD1:   QD,      AT=5.5;</a:t>
            </a:r>
          </a:p>
          <a:p>
            <a:r>
              <a:rPr lang="en-US" sz="1600" i="0" dirty="0">
                <a:latin typeface="Courier New" panose="02070309020205020404" pitchFamily="49" charset="0"/>
                <a:cs typeface="Courier New" panose="02070309020205020404" pitchFamily="49" charset="0"/>
              </a:rPr>
              <a:t>  B2:    B,       AT=8.5;</a:t>
            </a:r>
          </a:p>
          <a:p>
            <a:r>
              <a:rPr lang="en-US" sz="1600" i="0" dirty="0">
                <a:latin typeface="Courier New" panose="02070309020205020404" pitchFamily="49" charset="0"/>
                <a:cs typeface="Courier New" panose="02070309020205020404" pitchFamily="49" charset="0"/>
              </a:rPr>
              <a:t>  QF2:   QF,      AT=11.5;</a:t>
            </a:r>
          </a:p>
          <a:p>
            <a:r>
              <a:rPr lang="en-US" sz="1600" i="0" dirty="0">
                <a:latin typeface="Courier New" panose="02070309020205020404" pitchFamily="49" charset="0"/>
                <a:cs typeface="Courier New" panose="02070309020205020404" pitchFamily="49" charset="0"/>
              </a:rPr>
              <a:t>ENDSEQUENCE;</a:t>
            </a:r>
          </a:p>
        </p:txBody>
      </p:sp>
    </p:spTree>
    <p:extLst>
      <p:ext uri="{BB962C8B-B14F-4D97-AF65-F5344CB8AC3E}">
        <p14:creationId xmlns:p14="http://schemas.microsoft.com/office/powerpoint/2010/main" val="1380932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synchrotrons / transfer lines the B field as seen from the beam is usually expressed as a series of multipoles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20</a:t>
            </a:fld>
            <a:endParaRPr lang="en-US"/>
          </a:p>
        </p:txBody>
      </p:sp>
      <mc:AlternateContent xmlns:mc="http://schemas.openxmlformats.org/markup-compatibility/2006" xmlns:a14="http://schemas.microsoft.com/office/drawing/2010/main">
        <mc:Choice Requires="a14">
          <p:sp>
            <p:nvSpPr>
              <p:cNvPr id="3" name="Rectangle 2"/>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4"/>
                <a:stretch>
                  <a:fillRect/>
                </a:stretch>
              </a:blipFill>
            </p:spPr>
            <p:txBody>
              <a:bodyPr/>
              <a:lstStyle/>
              <a:p>
                <a:r>
                  <a:rPr lang="en-GB">
                    <a:noFill/>
                  </a:rPr>
                  <a:t> </a:t>
                </a:r>
              </a:p>
            </p:txBody>
          </p:sp>
        </mc:Fallback>
      </mc:AlternateContent>
      <p:grpSp>
        <p:nvGrpSpPr>
          <p:cNvPr id="35" name="Group 34"/>
          <p:cNvGrpSpPr/>
          <p:nvPr/>
        </p:nvGrpSpPr>
        <p:grpSpPr>
          <a:xfrm>
            <a:off x="3743399" y="1267575"/>
            <a:ext cx="5400601" cy="3900594"/>
            <a:chOff x="395535" y="3994618"/>
            <a:chExt cx="5400601" cy="3900594"/>
          </a:xfrm>
        </p:grpSpPr>
        <p:cxnSp>
          <p:nvCxnSpPr>
            <p:cNvPr id="9" name="Straight Connector 8"/>
            <p:cNvCxnSpPr/>
            <p:nvPr/>
          </p:nvCxnSpPr>
          <p:spPr bwMode="auto">
            <a:xfrm>
              <a:off x="2270816" y="6093296"/>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6" name="Straight Connector 15"/>
            <p:cNvCxnSpPr/>
            <p:nvPr/>
          </p:nvCxnSpPr>
          <p:spPr bwMode="auto">
            <a:xfrm flipV="1">
              <a:off x="2270816" y="4293096"/>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9" name="Straight Connector 18"/>
            <p:cNvCxnSpPr/>
            <p:nvPr/>
          </p:nvCxnSpPr>
          <p:spPr bwMode="auto">
            <a:xfrm flipV="1">
              <a:off x="2270816" y="5301208"/>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22" name="Straight Connector 21"/>
            <p:cNvCxnSpPr/>
            <p:nvPr/>
          </p:nvCxnSpPr>
          <p:spPr bwMode="auto">
            <a:xfrm flipV="1">
              <a:off x="4575072" y="5046574"/>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27" name="Straight Connector 26"/>
            <p:cNvCxnSpPr/>
            <p:nvPr/>
          </p:nvCxnSpPr>
          <p:spPr bwMode="auto">
            <a:xfrm rot="16200000" flipV="1">
              <a:off x="4077380" y="4803515"/>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9" name="Rectangle 28"/>
                <p:cNvSpPr/>
                <p:nvPr/>
              </p:nvSpPr>
              <p:spPr>
                <a:xfrm>
                  <a:off x="5223144" y="6021288"/>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5223144" y="6021288"/>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1920668" y="3994618"/>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1920668" y="3994618"/>
                  <a:ext cx="360040" cy="400110"/>
                </a:xfrm>
                <a:prstGeom prst="rect">
                  <a:avLst/>
                </a:prstGeom>
                <a:blipFill rotWithShape="0">
                  <a:blip r:embed="rId6"/>
                  <a:stretch>
                    <a:fillRect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285612" y="4791028"/>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5285612" y="4791028"/>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3842290" y="4209886"/>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3842290" y="4209886"/>
                  <a:ext cx="540596" cy="400110"/>
                </a:xfrm>
                <a:prstGeom prst="rect">
                  <a:avLst/>
                </a:prstGeom>
                <a:blipFill rotWithShape="0">
                  <a:blip r:embed="rId8"/>
                  <a:stretch>
                    <a:fillRect b="-46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3301264" y="5287332"/>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3301264" y="5287332"/>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3982327" y="5592309"/>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3982327" y="5592309"/>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4" name="Arc 23"/>
            <p:cNvSpPr/>
            <p:nvPr/>
          </p:nvSpPr>
          <p:spPr bwMode="auto">
            <a:xfrm>
              <a:off x="395535" y="4294812"/>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mc:AlternateContent xmlns:mc="http://schemas.openxmlformats.org/markup-compatibility/2006" xmlns:a14="http://schemas.microsoft.com/office/drawing/2010/main">
        <mc:Choice Requires="a14">
          <p:sp>
            <p:nvSpPr>
              <p:cNvPr id="23" name="Rectangle 22"/>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3" name="Rectangle 22"/>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6176"/>
                </a:stretch>
              </a:blipFill>
            </p:spPr>
            <p:txBody>
              <a:bodyPr/>
              <a:lstStyle/>
              <a:p>
                <a:r>
                  <a:rPr lang="en-GB">
                    <a:noFill/>
                  </a:rPr>
                  <a:t> </a:t>
                </a:r>
              </a:p>
            </p:txBody>
          </p:sp>
        </mc:Fallback>
      </mc:AlternateContent>
    </p:spTree>
    <p:extLst>
      <p:ext uri="{BB962C8B-B14F-4D97-AF65-F5344CB8AC3E}">
        <p14:creationId xmlns:p14="http://schemas.microsoft.com/office/powerpoint/2010/main" val="4220132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Each multipole term has a corresponding magnet type </a:t>
            </a:r>
            <a:endParaRPr lang="en-US" sz="2800" b="0" i="0" kern="0" dirty="0" smtClean="0">
              <a:solidFill>
                <a:srgbClr val="0033CC"/>
              </a:solidFill>
              <a:latin typeface="Calibri Light" panose="020F0302020204030204" pitchFamily="34" charset="0"/>
            </a:endParaRPr>
          </a:p>
        </p:txBody>
      </p:sp>
      <p:sp>
        <p:nvSpPr>
          <p:cNvPr id="50" name="TextBox 49"/>
          <p:cNvSpPr txBox="1"/>
          <p:nvPr/>
        </p:nvSpPr>
        <p:spPr>
          <a:xfrm>
            <a:off x="466069" y="89833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normal dipole</a:t>
            </a: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21</a:t>
            </a:fld>
            <a:endParaRPr lang="en-US"/>
          </a:p>
        </p:txBody>
      </p:sp>
      <p:pic>
        <p:nvPicPr>
          <p:cNvPr id="5" name="Picture 4"/>
          <p:cNvPicPr>
            <a:picLocks noChangeAspect="1"/>
          </p:cNvPicPr>
          <p:nvPr/>
        </p:nvPicPr>
        <p:blipFill rotWithShape="1">
          <a:blip r:embed="rId3"/>
          <a:srcRect l="5337" t="9216" r="6038" b="2133"/>
          <a:stretch/>
        </p:blipFill>
        <p:spPr>
          <a:xfrm>
            <a:off x="831467" y="4365304"/>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365304"/>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341304"/>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341304"/>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365304"/>
            <a:ext cx="1800000" cy="1800000"/>
          </a:xfrm>
          <a:prstGeom prst="rect">
            <a:avLst/>
          </a:prstGeom>
        </p:spPr>
      </p:pic>
      <p:sp>
        <p:nvSpPr>
          <p:cNvPr id="30" name="TextBox 29"/>
          <p:cNvSpPr txBox="1"/>
          <p:nvPr/>
        </p:nvSpPr>
        <p:spPr>
          <a:xfrm>
            <a:off x="3347864" y="89833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normal quadrupole</a:t>
            </a:r>
          </a:p>
        </p:txBody>
      </p:sp>
      <p:sp>
        <p:nvSpPr>
          <p:cNvPr id="31" name="TextBox 30"/>
          <p:cNvSpPr txBox="1"/>
          <p:nvPr/>
        </p:nvSpPr>
        <p:spPr>
          <a:xfrm>
            <a:off x="6084168" y="89833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normal sextupole</a:t>
            </a:r>
          </a:p>
        </p:txBody>
      </p:sp>
      <p:sp>
        <p:nvSpPr>
          <p:cNvPr id="34" name="TextBox 33"/>
          <p:cNvSpPr txBox="1"/>
          <p:nvPr/>
        </p:nvSpPr>
        <p:spPr>
          <a:xfrm>
            <a:off x="466069" y="3962701"/>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skew dipole</a:t>
            </a:r>
          </a:p>
        </p:txBody>
      </p:sp>
      <p:sp>
        <p:nvSpPr>
          <p:cNvPr id="35" name="TextBox 34"/>
          <p:cNvSpPr txBox="1"/>
          <p:nvPr/>
        </p:nvSpPr>
        <p:spPr>
          <a:xfrm>
            <a:off x="3347864" y="395163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skew quadrupole</a:t>
            </a:r>
          </a:p>
        </p:txBody>
      </p:sp>
      <p:sp>
        <p:nvSpPr>
          <p:cNvPr id="36" name="TextBox 35"/>
          <p:cNvSpPr txBox="1"/>
          <p:nvPr/>
        </p:nvSpPr>
        <p:spPr>
          <a:xfrm>
            <a:off x="6154701" y="395163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skew sextupole</a:t>
            </a:r>
          </a:p>
        </p:txBody>
      </p:sp>
      <p:grpSp>
        <p:nvGrpSpPr>
          <p:cNvPr id="9" name="Group 8"/>
          <p:cNvGrpSpPr/>
          <p:nvPr/>
        </p:nvGrpSpPr>
        <p:grpSpPr>
          <a:xfrm>
            <a:off x="831467" y="1196752"/>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profile in the horizontal plane follows a polynomial expansion</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22</a:t>
            </a:fld>
            <a:endParaRPr lang="en-US"/>
          </a:p>
        </p:txBody>
      </p:sp>
      <mc:AlternateContent xmlns:mc="http://schemas.openxmlformats.org/markup-compatibility/2006" xmlns:a14="http://schemas.microsoft.com/office/drawing/2010/main">
        <mc:Choice Requires="a14">
          <p:sp>
            <p:nvSpPr>
              <p:cNvPr id="3" name="Rectangle 2"/>
              <p:cNvSpPr/>
              <p:nvPr/>
            </p:nvSpPr>
            <p:spPr>
              <a:xfrm>
                <a:off x="719572" y="1129311"/>
                <a:ext cx="7704856"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1</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2</m:t>
                          </m:r>
                        </m:sub>
                      </m:sSub>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3</m:t>
                          </m:r>
                        </m:sub>
                      </m:sSub>
                      <m:f>
                        <m:fPr>
                          <m:ctrlPr>
                            <a:rPr lang="en-GB" sz="2000" i="1">
                              <a:latin typeface="Cambria Math" panose="02040503050406030204" pitchFamily="18" charset="0"/>
                            </a:rPr>
                          </m:ctrlPr>
                        </m:fPr>
                        <m:num>
                          <m:sSup>
                            <m:sSupPr>
                              <m:ctrlPr>
                                <a:rPr lang="en-GB" sz="2000" i="1">
                                  <a:latin typeface="Cambria Math" panose="02040503050406030204" pitchFamily="18" charset="0"/>
                                </a:rPr>
                              </m:ctrlPr>
                            </m:sSupPr>
                            <m:e>
                              <m:r>
                                <a:rPr lang="en-GB" sz="2000">
                                  <a:latin typeface="Cambria Math" panose="02040503050406030204" pitchFamily="18" charset="0"/>
                                </a:rPr>
                                <m:t>𝑥</m:t>
                              </m:r>
                            </m:e>
                            <m:sup>
                              <m:r>
                                <a:rPr lang="en-GB" sz="2000" i="0">
                                  <a:latin typeface="Cambria Math" panose="02040503050406030204" pitchFamily="18" charset="0"/>
                                </a:rPr>
                                <m:t>2</m:t>
                              </m:r>
                            </m:sup>
                          </m:sSup>
                        </m:num>
                        <m:den>
                          <m:sSup>
                            <m:sSupPr>
                              <m:ctrlPr>
                                <a:rPr lang="en-GB" sz="2000" i="1">
                                  <a:latin typeface="Cambria Math" panose="02040503050406030204" pitchFamily="18" charset="0"/>
                                </a:rPr>
                              </m:ctrlPr>
                            </m:sSupPr>
                            <m:e>
                              <m:r>
                                <a:rPr lang="en-GB" sz="2000">
                                  <a:latin typeface="Cambria Math" panose="02040503050406030204" pitchFamily="18" charset="0"/>
                                </a:rPr>
                                <m:t>𝑅</m:t>
                              </m:r>
                            </m:e>
                            <m:sup>
                              <m:r>
                                <a:rPr lang="en-GB" sz="2000" i="0">
                                  <a:latin typeface="Cambria Math" panose="02040503050406030204" pitchFamily="18" charset="0"/>
                                </a:rPr>
                                <m:t>2</m:t>
                              </m:r>
                            </m:sup>
                          </m:sSup>
                        </m:den>
                      </m:f>
                      <m:r>
                        <a:rPr lang="en-GB" sz="2000" i="0">
                          <a:latin typeface="Cambria Math" panose="02040503050406030204" pitchFamily="18" charset="0"/>
                        </a:rPr>
                        <m:t>+…</m:t>
                      </m:r>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719572" y="1129311"/>
                <a:ext cx="7704856" cy="931537"/>
              </a:xfrm>
              <a:prstGeom prst="rect">
                <a:avLst/>
              </a:prstGeom>
              <a:blipFill rotWithShape="0">
                <a:blip r:embed="rId3"/>
                <a:stretch>
                  <a:fillRect/>
                </a:stretch>
              </a:blipFill>
            </p:spPr>
            <p:txBody>
              <a:bodyPr/>
              <a:lstStyle/>
              <a:p>
                <a:r>
                  <a:rPr lang="en-GB">
                    <a:noFill/>
                  </a:rPr>
                  <a:t> </a:t>
                </a:r>
              </a:p>
            </p:txBody>
          </p:sp>
        </mc:Fallback>
      </mc:AlternateContent>
      <p:sp>
        <p:nvSpPr>
          <p:cNvPr id="13" name="Freeform 12"/>
          <p:cNvSpPr/>
          <p:nvPr/>
        </p:nvSpPr>
        <p:spPr bwMode="auto">
          <a:xfrm>
            <a:off x="6410325" y="3123512"/>
            <a:ext cx="1698625" cy="85652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21" name="Straight Connector 20"/>
          <p:cNvCxnSpPr/>
          <p:nvPr/>
        </p:nvCxnSpPr>
        <p:spPr bwMode="auto">
          <a:xfrm>
            <a:off x="6300192" y="398003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3" name="Straight Connector 22"/>
          <p:cNvCxnSpPr/>
          <p:nvPr/>
        </p:nvCxnSpPr>
        <p:spPr bwMode="auto">
          <a:xfrm flipV="1">
            <a:off x="7236296" y="268701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7" name="Rectangle 26"/>
              <p:cNvSpPr/>
              <p:nvPr/>
            </p:nvSpPr>
            <p:spPr>
              <a:xfrm>
                <a:off x="6741083" y="235296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6741083" y="2352964"/>
                <a:ext cx="528350" cy="424283"/>
              </a:xfrm>
              <a:prstGeom prst="rect">
                <a:avLst/>
              </a:prstGeom>
              <a:blipFill rotWithShape="0">
                <a:blip r:embed="rId4"/>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8085378" y="395209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28" name="Rectangle 27"/>
              <p:cNvSpPr>
                <a:spLocks noRot="1" noChangeAspect="1" noMove="1" noResize="1" noEditPoints="1" noAdjustHandles="1" noChangeArrowheads="1" noChangeShapeType="1" noTextEdit="1"/>
              </p:cNvSpPr>
              <p:nvPr/>
            </p:nvSpPr>
            <p:spPr>
              <a:xfrm>
                <a:off x="8085378" y="3952096"/>
                <a:ext cx="396262" cy="400110"/>
              </a:xfrm>
              <a:prstGeom prst="rect">
                <a:avLst/>
              </a:prstGeom>
              <a:blipFill rotWithShape="0">
                <a:blip r:embed="rId5"/>
                <a:stretch>
                  <a:fillRect/>
                </a:stretch>
              </a:blipFill>
            </p:spPr>
            <p:txBody>
              <a:bodyPr/>
              <a:lstStyle/>
              <a:p>
                <a:r>
                  <a:rPr lang="en-GB">
                    <a:noFill/>
                  </a:rPr>
                  <a:t> </a:t>
                </a:r>
              </a:p>
            </p:txBody>
          </p:sp>
        </mc:Fallback>
      </mc:AlternateContent>
      <p:sp>
        <p:nvSpPr>
          <p:cNvPr id="30" name="TextBox 29"/>
          <p:cNvSpPr txBox="1"/>
          <p:nvPr/>
        </p:nvSpPr>
        <p:spPr>
          <a:xfrm>
            <a:off x="5959885"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sextupole</a:t>
            </a:r>
          </a:p>
        </p:txBody>
      </p:sp>
      <p:sp>
        <p:nvSpPr>
          <p:cNvPr id="46" name="TextBox 45"/>
          <p:cNvSpPr txBox="1"/>
          <p:nvPr/>
        </p:nvSpPr>
        <p:spPr>
          <a:xfrm>
            <a:off x="3131840"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quadrupole</a:t>
            </a:r>
          </a:p>
        </p:txBody>
      </p:sp>
      <p:cxnSp>
        <p:nvCxnSpPr>
          <p:cNvPr id="48" name="Straight Connector 47"/>
          <p:cNvCxnSpPr/>
          <p:nvPr/>
        </p:nvCxnSpPr>
        <p:spPr bwMode="auto">
          <a:xfrm flipV="1">
            <a:off x="3893374" y="2941534"/>
            <a:ext cx="1149428" cy="19131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sp>
        <p:nvSpPr>
          <p:cNvPr id="57" name="TextBox 56"/>
          <p:cNvSpPr txBox="1"/>
          <p:nvPr/>
        </p:nvSpPr>
        <p:spPr>
          <a:xfrm>
            <a:off x="323528"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dipole</a:t>
            </a:r>
          </a:p>
        </p:txBody>
      </p:sp>
      <p:cxnSp>
        <p:nvCxnSpPr>
          <p:cNvPr id="58" name="Straight Connector 57"/>
          <p:cNvCxnSpPr/>
          <p:nvPr/>
        </p:nvCxnSpPr>
        <p:spPr bwMode="auto">
          <a:xfrm>
            <a:off x="566611" y="3260270"/>
            <a:ext cx="1808927"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6" name="Rectangle 25"/>
              <p:cNvSpPr/>
              <p:nvPr/>
            </p:nvSpPr>
            <p:spPr>
              <a:xfrm>
                <a:off x="3351097" y="5433381"/>
                <a:ext cx="2076494" cy="6899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oMath>
                  </m:oMathPara>
                </a14:m>
                <a:endParaRPr lang="en-GB" sz="2000" b="0" dirty="0"/>
              </a:p>
            </p:txBody>
          </p:sp>
        </mc:Choice>
        <mc:Fallback xmlns="">
          <p:sp>
            <p:nvSpPr>
              <p:cNvPr id="26" name="Rectangle 25"/>
              <p:cNvSpPr>
                <a:spLocks noRot="1" noChangeAspect="1" noMove="1" noResize="1" noEditPoints="1" noAdjustHandles="1" noChangeArrowheads="1" noChangeShapeType="1" noTextEdit="1"/>
              </p:cNvSpPr>
              <p:nvPr/>
            </p:nvSpPr>
            <p:spPr>
              <a:xfrm>
                <a:off x="3351097" y="5433381"/>
                <a:ext cx="2076494" cy="689932"/>
              </a:xfrm>
              <a:prstGeom prst="rect">
                <a:avLst/>
              </a:prstGeom>
              <a:blipFill rotWithShape="0">
                <a:blip r:embed="rId6"/>
                <a:stretch>
                  <a:fillRect/>
                </a:stretch>
              </a:blipFill>
            </p:spPr>
            <p:txBody>
              <a:bodyPr/>
              <a:lstStyle/>
              <a:p>
                <a:r>
                  <a:rPr lang="en-GB">
                    <a:noFill/>
                  </a:rPr>
                  <a:t> </a:t>
                </a:r>
              </a:p>
            </p:txBody>
          </p:sp>
        </mc:Fallback>
      </mc:AlternateContent>
      <p:cxnSp>
        <p:nvCxnSpPr>
          <p:cNvPr id="31" name="Straight Connector 30"/>
          <p:cNvCxnSpPr/>
          <p:nvPr/>
        </p:nvCxnSpPr>
        <p:spPr bwMode="auto">
          <a:xfrm>
            <a:off x="3475404" y="3975955"/>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Connector 31"/>
          <p:cNvCxnSpPr/>
          <p:nvPr/>
        </p:nvCxnSpPr>
        <p:spPr bwMode="auto">
          <a:xfrm flipV="1">
            <a:off x="4411508" y="2682932"/>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3916295" y="23488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3" name="Rectangle 32"/>
              <p:cNvSpPr>
                <a:spLocks noRot="1" noChangeAspect="1" noMove="1" noResize="1" noEditPoints="1" noAdjustHandles="1" noChangeArrowheads="1" noChangeShapeType="1" noTextEdit="1"/>
              </p:cNvSpPr>
              <p:nvPr/>
            </p:nvSpPr>
            <p:spPr>
              <a:xfrm>
                <a:off x="3916295" y="2348880"/>
                <a:ext cx="528350" cy="424283"/>
              </a:xfrm>
              <a:prstGeom prst="rect">
                <a:avLst/>
              </a:prstGeom>
              <a:blipFill rotWithShape="0">
                <a:blip r:embed="rId7"/>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260590" y="3948012"/>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4" name="Rectangle 33"/>
              <p:cNvSpPr>
                <a:spLocks noRot="1" noChangeAspect="1" noMove="1" noResize="1" noEditPoints="1" noAdjustHandles="1" noChangeArrowheads="1" noChangeShapeType="1" noTextEdit="1"/>
              </p:cNvSpPr>
              <p:nvPr/>
            </p:nvSpPr>
            <p:spPr>
              <a:xfrm>
                <a:off x="5260590" y="3948012"/>
                <a:ext cx="396262" cy="400110"/>
              </a:xfrm>
              <a:prstGeom prst="rect">
                <a:avLst/>
              </a:prstGeom>
              <a:blipFill rotWithShape="0">
                <a:blip r:embed="rId8"/>
                <a:stretch>
                  <a:fillRect/>
                </a:stretch>
              </a:blipFill>
            </p:spPr>
            <p:txBody>
              <a:bodyPr/>
              <a:lstStyle/>
              <a:p>
                <a:r>
                  <a:rPr lang="en-GB">
                    <a:noFill/>
                  </a:rPr>
                  <a:t> </a:t>
                </a:r>
              </a:p>
            </p:txBody>
          </p:sp>
        </mc:Fallback>
      </mc:AlternateContent>
      <p:cxnSp>
        <p:nvCxnSpPr>
          <p:cNvPr id="38" name="Straight Connector 37"/>
          <p:cNvCxnSpPr/>
          <p:nvPr/>
        </p:nvCxnSpPr>
        <p:spPr bwMode="auto">
          <a:xfrm>
            <a:off x="590352" y="398205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40" name="Straight Connector 39"/>
          <p:cNvCxnSpPr/>
          <p:nvPr/>
        </p:nvCxnSpPr>
        <p:spPr bwMode="auto">
          <a:xfrm flipV="1">
            <a:off x="1526456" y="268903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41" name="Rectangle 40"/>
              <p:cNvSpPr/>
              <p:nvPr/>
            </p:nvSpPr>
            <p:spPr>
              <a:xfrm>
                <a:off x="1031243" y="235498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41" name="Rectangle 40"/>
              <p:cNvSpPr>
                <a:spLocks noRot="1" noChangeAspect="1" noMove="1" noResize="1" noEditPoints="1" noAdjustHandles="1" noChangeArrowheads="1" noChangeShapeType="1" noTextEdit="1"/>
              </p:cNvSpPr>
              <p:nvPr/>
            </p:nvSpPr>
            <p:spPr>
              <a:xfrm>
                <a:off x="1031243" y="2354984"/>
                <a:ext cx="528350" cy="424283"/>
              </a:xfrm>
              <a:prstGeom prst="rect">
                <a:avLst/>
              </a:prstGeom>
              <a:blipFill rotWithShape="0">
                <a:blip r:embed="rId9"/>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2375538" y="395411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47" name="Rectangle 46"/>
              <p:cNvSpPr>
                <a:spLocks noRot="1" noChangeAspect="1" noMove="1" noResize="1" noEditPoints="1" noAdjustHandles="1" noChangeArrowheads="1" noChangeShapeType="1" noTextEdit="1"/>
              </p:cNvSpPr>
              <p:nvPr/>
            </p:nvSpPr>
            <p:spPr>
              <a:xfrm>
                <a:off x="2375538" y="3954116"/>
                <a:ext cx="396262" cy="400110"/>
              </a:xfrm>
              <a:prstGeom prst="rect">
                <a:avLst/>
              </a:prstGeom>
              <a:blipFill rotWithShape="0">
                <a:blip r:embed="rId10"/>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686727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Usually, for optics calculation, the field or multipole component is given, together with the (magnetic) length; these are a few definitions from MAD-X</a:t>
            </a:r>
            <a:endParaRPr lang="en-US" sz="2800" b="0" i="0" kern="0" dirty="0" smtClean="0">
              <a:solidFill>
                <a:srgbClr val="FF0000"/>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23</a:t>
            </a:fld>
            <a:endParaRPr lang="en-US"/>
          </a:p>
        </p:txBody>
      </p:sp>
      <p:sp>
        <p:nvSpPr>
          <p:cNvPr id="11" name="Text Box 36"/>
          <p:cNvSpPr txBox="1">
            <a:spLocks noChangeArrowheads="1"/>
          </p:cNvSpPr>
          <p:nvPr/>
        </p:nvSpPr>
        <p:spPr bwMode="auto">
          <a:xfrm>
            <a:off x="1403648" y="1541105"/>
            <a:ext cx="8424936" cy="5632311"/>
          </a:xfrm>
          <a:prstGeom prst="rect">
            <a:avLst/>
          </a:prstGeom>
          <a:noFill/>
          <a:ln w="9525" algn="ctr">
            <a:noFill/>
            <a:miter lim="800000"/>
            <a:headEnd/>
            <a:tailEnd/>
          </a:ln>
        </p:spPr>
        <p:txBody>
          <a:bodyPr wrap="square">
            <a:spAutoFit/>
          </a:bodyPr>
          <a:lstStyle/>
          <a:p>
            <a:pPr eaLnBrk="0" hangingPunct="0"/>
            <a:r>
              <a:rPr lang="en-US" i="0" u="sng" dirty="0" smtClean="0">
                <a:latin typeface="Calibri Light" panose="020F0302020204030204" pitchFamily="34" charset="0"/>
                <a:ea typeface="ＭＳ Ｐゴシック" pitchFamily="34" charset="-128"/>
              </a:rPr>
              <a:t>Dipole</a:t>
            </a:r>
          </a:p>
          <a:p>
            <a:pPr eaLnBrk="0" hangingPunct="0"/>
            <a:r>
              <a:rPr lang="en-US" i="0" dirty="0" smtClean="0">
                <a:latin typeface="Calibri Light" panose="020F0302020204030204" pitchFamily="34" charset="0"/>
                <a:ea typeface="ＭＳ Ｐゴシック" pitchFamily="34" charset="-128"/>
              </a:rPr>
              <a:t>bend angle </a:t>
            </a:r>
            <a:r>
              <a:rPr lang="en-US" i="0" dirty="0" smtClean="0">
                <a:latin typeface="Symbol" panose="05050102010706020507" pitchFamily="18" charset="2"/>
                <a:ea typeface="ＭＳ Ｐゴシック" pitchFamily="34" charset="-128"/>
              </a:rPr>
              <a:t>a</a:t>
            </a:r>
            <a:r>
              <a:rPr lang="en-US" i="0" dirty="0" smtClean="0">
                <a:latin typeface="Calibri Light" panose="020F0302020204030204" pitchFamily="34" charset="0"/>
                <a:ea typeface="ＭＳ Ｐゴシック" pitchFamily="34" charset="-128"/>
              </a:rPr>
              <a:t> [rad] &amp; length L [m]</a:t>
            </a:r>
          </a:p>
          <a:p>
            <a:pPr eaLnBrk="0" hangingPunct="0"/>
            <a:r>
              <a:rPr lang="en-US" i="0" dirty="0" smtClean="0">
                <a:solidFill>
                  <a:srgbClr val="777777"/>
                </a:solidFill>
                <a:latin typeface="Calibri Light" panose="020F0302020204030204" pitchFamily="34" charset="0"/>
                <a:ea typeface="ＭＳ Ｐゴシック" pitchFamily="34" charset="-128"/>
              </a:rPr>
              <a:t>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[1/m] &amp; length L [</a:t>
            </a:r>
            <a:r>
              <a:rPr lang="en-US" i="0" dirty="0">
                <a:solidFill>
                  <a:srgbClr val="777777"/>
                </a:solidFill>
                <a:latin typeface="Calibri Light" panose="020F0302020204030204" pitchFamily="34" charset="0"/>
                <a:ea typeface="ＭＳ Ｐゴシック" pitchFamily="34" charset="-128"/>
              </a:rPr>
              <a:t>m]	 obsolete</a:t>
            </a:r>
            <a:endParaRPr lang="en-US" i="0" dirty="0" smtClean="0">
              <a:solidFill>
                <a:srgbClr val="777777"/>
              </a:solidFill>
              <a:latin typeface="Calibri Light" panose="020F0302020204030204" pitchFamily="34" charset="0"/>
              <a:ea typeface="ＭＳ Ｐゴシック" pitchFamily="34" charset="-128"/>
            </a:endParaRPr>
          </a:p>
          <a:p>
            <a:pPr eaLnBrk="0" hangingPunct="0"/>
            <a:r>
              <a:rPr lang="en-US" i="0" dirty="0" smtClean="0">
                <a:solidFill>
                  <a:srgbClr val="777777"/>
                </a:solidFill>
                <a:latin typeface="Calibri Light" panose="020F0302020204030204" pitchFamily="34" charset="0"/>
                <a:ea typeface="ＭＳ Ｐゴシック" pitchFamily="34" charset="-128"/>
              </a:rPr>
              <a:t>	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 B / (B</a:t>
            </a:r>
            <a:r>
              <a:rPr lang="en-US" i="0" dirty="0" smtClean="0">
                <a:solidFill>
                  <a:srgbClr val="777777"/>
                </a:solidFill>
                <a:latin typeface="Symbol" panose="05050102010706020507" pitchFamily="18" charset="2"/>
                <a:ea typeface="ＭＳ Ｐゴシック" pitchFamily="34" charset="-128"/>
              </a:rPr>
              <a:t>r</a:t>
            </a:r>
            <a:r>
              <a:rPr lang="en-US" i="0" dirty="0" smtClean="0">
                <a:solidFill>
                  <a:srgbClr val="777777"/>
                </a:solidFill>
                <a:latin typeface="Calibri Light" panose="020F0302020204030204" pitchFamily="34" charset="0"/>
                <a:ea typeface="ＭＳ Ｐゴシック" pitchFamily="34" charset="-128"/>
              </a:rPr>
              <a:t>)</a:t>
            </a:r>
            <a:r>
              <a:rPr lang="en-US" i="0" dirty="0">
                <a:solidFill>
                  <a:srgbClr val="777777"/>
                </a:solidFill>
                <a:latin typeface="Calibri Light" panose="020F0302020204030204" pitchFamily="34" charset="0"/>
                <a:ea typeface="ＭＳ Ｐゴシック" pitchFamily="34" charset="-128"/>
              </a:rPr>
              <a:t>		 B = B</a:t>
            </a:r>
            <a:r>
              <a:rPr lang="en-US" i="0" baseline="-25000" dirty="0">
                <a:solidFill>
                  <a:srgbClr val="777777"/>
                </a:solidFill>
                <a:latin typeface="Calibri Light" panose="020F0302020204030204" pitchFamily="34" charset="0"/>
                <a:ea typeface="ＭＳ Ｐゴシック" pitchFamily="34" charset="-128"/>
              </a:rPr>
              <a:t>1 </a:t>
            </a:r>
            <a:r>
              <a:rPr lang="en-US" i="0" dirty="0" smtClean="0">
                <a:solidFill>
                  <a:srgbClr val="777777"/>
                </a:solidFill>
                <a:latin typeface="Calibri Light" panose="020F0302020204030204" pitchFamily="34" charset="0"/>
                <a:ea typeface="ＭＳ Ｐゴシック" pitchFamily="34" charset="-128"/>
              </a:rPr>
              <a:t>	</a:t>
            </a:r>
          </a:p>
          <a:p>
            <a:pPr eaLnBrk="0" hangingPunct="0"/>
            <a:r>
              <a:rPr lang="en-US" i="0" dirty="0" smtClean="0">
                <a:solidFill>
                  <a:srgbClr val="777777"/>
                </a:solidFill>
                <a:latin typeface="Calibri Light" panose="020F0302020204030204" pitchFamily="34" charset="0"/>
                <a:ea typeface="ＭＳ Ｐゴシック" pitchFamily="34" charset="-128"/>
              </a:rPr>
              <a:t>				</a:t>
            </a:r>
            <a:r>
              <a:rPr lang="en-US" i="0" dirty="0">
                <a:solidFill>
                  <a:srgbClr val="777777"/>
                </a:solidFill>
                <a:latin typeface="Calibri Light" panose="020F0302020204030204" pitchFamily="34" charset="0"/>
                <a:ea typeface="ＭＳ Ｐゴシック" pitchFamily="34" charset="-128"/>
              </a:rPr>
              <a:t>		</a:t>
            </a:r>
            <a:endParaRPr lang="en-US" i="0" dirty="0" smtClean="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Quadrupole</a:t>
            </a:r>
          </a:p>
          <a:p>
            <a:pPr eaLnBrk="0" hangingPunct="0"/>
            <a:r>
              <a:rPr lang="en-US" i="0" dirty="0" smtClean="0">
                <a:latin typeface="Calibri Light" panose="020F0302020204030204" pitchFamily="34" charset="0"/>
                <a:ea typeface="ＭＳ Ｐゴシック" pitchFamily="34" charset="-128"/>
              </a:rPr>
              <a:t>quadrupole coefficient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[1/m</a:t>
            </a:r>
            <a:r>
              <a:rPr lang="en-US" i="0" baseline="30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 length 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a:t>
            </a:r>
            <a:r>
              <a:rPr lang="en-US" i="0" dirty="0" smtClean="0">
                <a:latin typeface="Calibri Light" panose="020F0302020204030204" pitchFamily="34" charset="0"/>
                <a:ea typeface="ＭＳ Ｐゴシック" pitchFamily="34" charset="-128"/>
              </a:rPr>
              <a:t>/ (B</a:t>
            </a:r>
            <a:r>
              <a:rPr lang="en-US" i="0" dirty="0" smtClean="0">
                <a:latin typeface="Symbol" panose="05050102010706020507" pitchFamily="18" charset="2"/>
                <a:ea typeface="ＭＳ Ｐゴシック" pitchFamily="34" charset="-128"/>
              </a:rPr>
              <a:t>r</a:t>
            </a:r>
            <a:r>
              <a:rPr lang="en-US" i="0" dirty="0" smtClean="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ea typeface="ＭＳ Ｐゴシック" pitchFamily="34" charset="-128"/>
              </a:rPr>
              <a:t>				G </a:t>
            </a:r>
            <a:r>
              <a:rPr lang="en-US" i="0" dirty="0">
                <a:latin typeface="Calibri Light" panose="020F0302020204030204" pitchFamily="34" charset="0"/>
                <a:ea typeface="ＭＳ Ｐゴシック" pitchFamily="34" charset="-128"/>
              </a:rPr>
              <a:t>=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 B</a:t>
            </a:r>
            <a:r>
              <a:rPr lang="en-US" i="0" baseline="-25000" dirty="0" smtClean="0">
                <a:latin typeface="Calibri Light" panose="020F0302020204030204" pitchFamily="34" charset="0"/>
              </a:rPr>
              <a:t>2</a:t>
            </a:r>
            <a:r>
              <a:rPr lang="en-US" i="0" dirty="0" smtClean="0">
                <a:latin typeface="Calibri Light" panose="020F0302020204030204" pitchFamily="34" charset="0"/>
              </a:rPr>
              <a:t>/R</a:t>
            </a:r>
          </a:p>
          <a:p>
            <a:pPr eaLnBrk="0" hangingPunct="0"/>
            <a:endParaRPr lang="en-US" i="0"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Sextupole</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sextupole </a:t>
            </a:r>
            <a:r>
              <a:rPr lang="en-US" i="0" dirty="0">
                <a:latin typeface="Calibri Light" panose="020F0302020204030204" pitchFamily="34" charset="0"/>
                <a:ea typeface="ＭＳ Ｐゴシック" pitchFamily="34" charset="-128"/>
              </a:rPr>
              <a:t>coefficient </a:t>
            </a:r>
            <a:r>
              <a:rPr lang="en-US" i="0" dirty="0" smtClean="0">
                <a:latin typeface="Calibri Light" panose="020F0302020204030204" pitchFamily="34" charset="0"/>
                <a:ea typeface="ＭＳ Ｐゴシック" pitchFamily="34" charset="-128"/>
              </a:rPr>
              <a:t>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a:t>
            </a:r>
            <a:r>
              <a:rPr lang="en-US" i="0" dirty="0" smtClean="0">
                <a:latin typeface="Calibri Light" panose="020F0302020204030204" pitchFamily="34" charset="0"/>
                <a:ea typeface="ＭＳ Ｐゴシック" pitchFamily="34" charset="-128"/>
              </a:rPr>
              <a:t>1/m</a:t>
            </a:r>
            <a:r>
              <a:rPr lang="en-US" i="0" baseline="30000" dirty="0" smtClean="0">
                <a:latin typeface="Calibri Light" panose="020F0302020204030204" pitchFamily="34" charset="0"/>
                <a:ea typeface="ＭＳ Ｐゴシック" pitchFamily="34" charset="-128"/>
              </a:rPr>
              <a:t>3</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length </a:t>
            </a:r>
            <a:r>
              <a:rPr lang="en-US" i="0" dirty="0">
                <a:latin typeface="Calibri Light" panose="020F0302020204030204" pitchFamily="34" charset="0"/>
                <a:ea typeface="ＭＳ Ｐゴシック" pitchFamily="34" charset="-128"/>
              </a:rPr>
              <a:t>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rPr>
              <a:t>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ea typeface="ＭＳ Ｐゴシック" pitchFamily="34" charset="-128"/>
              </a:rPr>
              <a:t>/ (B</a:t>
            </a:r>
            <a:r>
              <a:rPr lang="en-US" i="0" dirty="0">
                <a:latin typeface="Symbol" panose="05050102010706020507" pitchFamily="18" charset="2"/>
                <a:ea typeface="ＭＳ Ｐゴシック" pitchFamily="34" charset="-128"/>
              </a:rPr>
              <a:t>r</a:t>
            </a:r>
            <a:r>
              <a:rPr lang="en-US" i="0" dirty="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rPr>
              <a:t>				(d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)/2! = B</a:t>
            </a:r>
            <a:r>
              <a:rPr lang="en-US" i="0" baseline="-25000" dirty="0" smtClean="0">
                <a:latin typeface="Calibri Light" panose="020F0302020204030204" pitchFamily="34" charset="0"/>
              </a:rPr>
              <a:t>3</a:t>
            </a:r>
            <a:r>
              <a:rPr lang="en-US" i="0" dirty="0" smtClean="0">
                <a:latin typeface="Calibri Light" panose="020F0302020204030204" pitchFamily="34" charset="0"/>
              </a:rPr>
              <a:t>/R</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p>
          <a:p>
            <a:pPr eaLnBrk="0" hangingPunct="0"/>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7443233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can now translate the MAD-X entries into (purposeful) magnetic quantities</a:t>
            </a:r>
            <a:endParaRPr lang="en-US" sz="2800" b="0" i="0" kern="0" dirty="0" smtClean="0">
              <a:solidFill>
                <a:srgbClr val="0033CC"/>
              </a:solidFill>
              <a:latin typeface="Symbol" panose="05050102010706020507" pitchFamily="18" charset="2"/>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24</a:t>
            </a:fld>
            <a:endParaRPr lang="en-US"/>
          </a:p>
        </p:txBody>
      </p:sp>
      <p:sp>
        <p:nvSpPr>
          <p:cNvPr id="4" name="TextBox 3"/>
          <p:cNvSpPr txBox="1"/>
          <p:nvPr/>
        </p:nvSpPr>
        <p:spPr>
          <a:xfrm>
            <a:off x="2411760" y="1249124"/>
            <a:ext cx="4320480" cy="1323439"/>
          </a:xfrm>
          <a:prstGeom prst="rect">
            <a:avLst/>
          </a:prstGeom>
          <a:solidFill>
            <a:srgbClr val="FFFFFF"/>
          </a:solidFill>
          <a:ln w="12700">
            <a:solidFill>
              <a:schemeClr val="tx1"/>
            </a:solidFill>
          </a:ln>
        </p:spPr>
        <p:txBody>
          <a:bodyPr wrap="square" rtlCol="0">
            <a:spAutoFit/>
          </a:bodyPr>
          <a:lstStyle/>
          <a:p>
            <a:r>
              <a:rPr lang="en-US" sz="1600" i="0" dirty="0" smtClean="0">
                <a:latin typeface="Courier New" panose="02070309020205020404" pitchFamily="49" charset="0"/>
                <a:cs typeface="Courier New" panose="02070309020205020404" pitchFamily="49" charset="0"/>
              </a:rPr>
              <a:t>BEAM</a:t>
            </a:r>
            <a:r>
              <a:rPr lang="en-US" sz="1600" i="0" dirty="0">
                <a:latin typeface="Courier New" panose="02070309020205020404" pitchFamily="49" charset="0"/>
                <a:cs typeface="Courier New" panose="02070309020205020404" pitchFamily="49" charset="0"/>
              </a:rPr>
              <a:t>, PARTICLE=ELECTRON,PC=</a:t>
            </a:r>
            <a:r>
              <a:rPr lang="en-US" sz="1600" i="0" dirty="0">
                <a:solidFill>
                  <a:srgbClr val="0033CC"/>
                </a:solidFill>
                <a:latin typeface="Courier New" panose="02070309020205020404" pitchFamily="49" charset="0"/>
                <a:cs typeface="Courier New" panose="02070309020205020404" pitchFamily="49" charset="0"/>
              </a:rPr>
              <a:t>3.0</a:t>
            </a:r>
            <a:r>
              <a:rPr lang="en-US" sz="1600" i="0" dirty="0">
                <a:latin typeface="Courier New" panose="02070309020205020404" pitchFamily="49" charset="0"/>
                <a:cs typeface="Courier New" panose="02070309020205020404" pitchFamily="49" charset="0"/>
              </a:rPr>
              <a:t>;     </a:t>
            </a:r>
          </a:p>
          <a:p>
            <a:r>
              <a:rPr lang="en-US" sz="1600" i="0" dirty="0" smtClean="0">
                <a:latin typeface="Courier New" panose="02070309020205020404" pitchFamily="49" charset="0"/>
                <a:cs typeface="Courier New" panose="02070309020205020404" pitchFamily="49" charset="0"/>
              </a:rPr>
              <a:t>DEGREE</a:t>
            </a:r>
            <a:r>
              <a:rPr lang="en-US" sz="1600" i="0" dirty="0">
                <a:latin typeface="Courier New" panose="02070309020205020404" pitchFamily="49" charset="0"/>
                <a:cs typeface="Courier New" panose="02070309020205020404" pitchFamily="49" charset="0"/>
              </a:rPr>
              <a:t>:=PI/180.0</a:t>
            </a:r>
            <a:r>
              <a:rPr lang="en-US" sz="1600" i="0" dirty="0" smtClean="0">
                <a:latin typeface="Courier New" panose="02070309020205020404" pitchFamily="49" charset="0"/>
                <a:cs typeface="Courier New" panose="02070309020205020404" pitchFamily="49" charset="0"/>
              </a:rPr>
              <a:t>;</a:t>
            </a:r>
            <a:endParaRPr lang="en-US" sz="1600" i="0" dirty="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QF</a:t>
            </a:r>
            <a:r>
              <a:rPr lang="en-US" sz="1600" i="0" dirty="0">
                <a:latin typeface="Courier New" panose="02070309020205020404" pitchFamily="49" charset="0"/>
                <a:cs typeface="Courier New" panose="02070309020205020404" pitchFamily="49" charset="0"/>
              </a:rPr>
              <a:t>: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endParaRPr lang="en-US" sz="1600" i="0" dirty="0" smtClean="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QD</a:t>
            </a:r>
            <a:r>
              <a:rPr lang="en-US" sz="1600" i="0" dirty="0">
                <a:latin typeface="Courier New" panose="02070309020205020404" pitchFamily="49" charset="0"/>
                <a:cs typeface="Courier New" panose="02070309020205020404" pitchFamily="49" charset="0"/>
              </a:rPr>
              <a:t>: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p:txBody>
      </p:sp>
      <p:sp>
        <p:nvSpPr>
          <p:cNvPr id="5" name="TextBox 4"/>
          <p:cNvSpPr txBox="1"/>
          <p:nvPr/>
        </p:nvSpPr>
        <p:spPr>
          <a:xfrm>
            <a:off x="1403648" y="3068960"/>
            <a:ext cx="6768272" cy="3416320"/>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a:t>
            </a:r>
            <a:r>
              <a:rPr lang="en-US" i="0" dirty="0" smtClean="0">
                <a:latin typeface="Symbol" panose="05050102010706020507" pitchFamily="18" charset="2"/>
              </a:rPr>
              <a:t>r</a:t>
            </a:r>
            <a:r>
              <a:rPr lang="en-US" i="0" dirty="0" smtClean="0">
                <a:latin typeface="Calibri Light" panose="020F0302020204030204" pitchFamily="34" charset="0"/>
              </a:rPr>
              <a:t>) = 10</a:t>
            </a:r>
            <a:r>
              <a:rPr lang="en-US" i="0" baseline="30000" dirty="0" smtClean="0">
                <a:latin typeface="Calibri Light" panose="020F0302020204030204" pitchFamily="34" charset="0"/>
              </a:rPr>
              <a:t>9</a:t>
            </a:r>
            <a:r>
              <a:rPr lang="en-US" i="0" dirty="0" smtClean="0">
                <a:latin typeface="Calibri Light" panose="020F0302020204030204" pitchFamily="34" charset="0"/>
              </a:rPr>
              <a:t>/c*PC = 10^9/299792485*3.0 = 10.01 Tm</a:t>
            </a: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dipole</a:t>
            </a:r>
            <a:r>
              <a:rPr lang="en-US" i="0" dirty="0" smtClean="0">
                <a:latin typeface="Calibri Light" panose="020F0302020204030204" pitchFamily="34" charset="0"/>
              </a:rPr>
              <a:t> (SBEND)</a:t>
            </a:r>
          </a:p>
          <a:p>
            <a:r>
              <a:rPr lang="en-US" i="0" dirty="0" smtClean="0">
                <a:latin typeface="Calibri Light" panose="020F0302020204030204" pitchFamily="34" charset="0"/>
              </a:rPr>
              <a:t>B = |ANGLE|/L*(</a:t>
            </a:r>
            <a:r>
              <a:rPr lang="en-US" i="0" dirty="0">
                <a:latin typeface="Calibri Light" panose="020F0302020204030204" pitchFamily="34" charset="0"/>
              </a:rPr>
              <a:t>B</a:t>
            </a:r>
            <a:r>
              <a:rPr lang="en-US" i="0" dirty="0">
                <a:latin typeface="Symbol" panose="05050102010706020507" pitchFamily="18" charset="2"/>
              </a:rPr>
              <a:t>r</a:t>
            </a:r>
            <a:r>
              <a:rPr lang="en-US" i="0" dirty="0">
                <a:latin typeface="Calibri Light" panose="020F0302020204030204" pitchFamily="34" charset="0"/>
              </a:rPr>
              <a:t>) </a:t>
            </a:r>
            <a:r>
              <a:rPr lang="en-US" i="0" dirty="0" smtClean="0">
                <a:latin typeface="Calibri Light" panose="020F0302020204030204" pitchFamily="34" charset="0"/>
              </a:rPr>
              <a:t>= (15*pi/180)/1.0*10.01 = 2.62 T</a:t>
            </a:r>
            <a:endParaRPr lang="en-US" i="0" dirty="0">
              <a:latin typeface="Calibri Light" panose="020F0302020204030204" pitchFamily="34" charset="0"/>
            </a:endParaRP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quadrupole</a:t>
            </a:r>
          </a:p>
          <a:p>
            <a:r>
              <a:rPr lang="en-US" i="0" dirty="0" smtClean="0">
                <a:latin typeface="Calibri Light" panose="020F0302020204030204" pitchFamily="34" charset="0"/>
              </a:rPr>
              <a:t>G = |K1|*(</a:t>
            </a:r>
            <a:r>
              <a:rPr lang="en-US" i="0" dirty="0">
                <a:latin typeface="Calibri Light" panose="020F0302020204030204" pitchFamily="34" charset="0"/>
              </a:rPr>
              <a:t>B</a:t>
            </a:r>
            <a:r>
              <a:rPr lang="en-US" i="0" dirty="0">
                <a:latin typeface="Symbol" panose="05050102010706020507" pitchFamily="18" charset="2"/>
              </a:rPr>
              <a:t>r</a:t>
            </a:r>
            <a:r>
              <a:rPr lang="en-US" i="0" dirty="0" smtClean="0">
                <a:latin typeface="Calibri Light" panose="020F0302020204030204" pitchFamily="34" charset="0"/>
              </a:rPr>
              <a:t>) = 0.2*10.01 = 2.00 T/m</a:t>
            </a:r>
          </a:p>
        </p:txBody>
      </p:sp>
    </p:spTree>
    <p:extLst>
      <p:ext uri="{BB962C8B-B14F-4D97-AF65-F5344CB8AC3E}">
        <p14:creationId xmlns:p14="http://schemas.microsoft.com/office/powerpoint/2010/main" val="42614696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 harmonic decomposition is very handy to describe the field quality, </a:t>
            </a:r>
            <a:r>
              <a:rPr lang="en-US" sz="2800" i="0" kern="0" dirty="0" smtClean="0">
                <a:solidFill>
                  <a:srgbClr val="0033CC"/>
                </a:solidFill>
                <a:latin typeface="Calibri Light" panose="020F0302020204030204" pitchFamily="34" charset="0"/>
              </a:rPr>
              <a:t>that is, deviations </a:t>
            </a:r>
            <a:r>
              <a:rPr lang="en-US" sz="2800" i="0" kern="0" dirty="0">
                <a:solidFill>
                  <a:srgbClr val="0033CC"/>
                </a:solidFill>
                <a:latin typeface="Calibri Light" panose="020F0302020204030204" pitchFamily="34" charset="0"/>
              </a:rPr>
              <a:t>of the actual B vs. the ideal </a:t>
            </a:r>
            <a:r>
              <a:rPr lang="en-US" sz="2800" i="0" kern="0" dirty="0" smtClean="0">
                <a:solidFill>
                  <a:srgbClr val="0033CC"/>
                </a:solidFill>
                <a:latin typeface="Calibri Light" panose="020F0302020204030204" pitchFamily="34" charset="0"/>
              </a:rPr>
              <a:t>one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25</a:t>
            </a:fld>
            <a:endParaRPr lang="en-US"/>
          </a:p>
        </p:txBody>
      </p:sp>
      <mc:AlternateContent xmlns:mc="http://schemas.openxmlformats.org/markup-compatibility/2006" xmlns:a14="http://schemas.microsoft.com/office/drawing/2010/main">
        <mc:Choice Requires="a14">
          <p:sp>
            <p:nvSpPr>
              <p:cNvPr id="5" name="Rectangle 4"/>
              <p:cNvSpPr/>
              <p:nvPr/>
            </p:nvSpPr>
            <p:spPr>
              <a:xfrm>
                <a:off x="5220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1</m:t>
                          </m:r>
                        </m:sub>
                      </m:sSub>
                      <m:acc>
                        <m:accPr>
                          <m:chr m:val="⃗"/>
                          <m:ctrlPr>
                            <a:rPr lang="en-GB" sz="2000" b="0" i="1">
                              <a:latin typeface="Cambria Math" panose="02040503050406030204" pitchFamily="18" charset="0"/>
                            </a:rPr>
                          </m:ctrlPr>
                        </m:accPr>
                        <m:e>
                          <m:r>
                            <a:rPr lang="en-GB" sz="2000" b="0" i="1" smtClean="0">
                              <a:latin typeface="Cambria Math" panose="02040503050406030204" pitchFamily="18" charset="0"/>
                            </a:rPr>
                            <m:t>𝑗</m:t>
                          </m:r>
                        </m:e>
                      </m:acc>
                    </m:oMath>
                  </m:oMathPara>
                </a14:m>
                <a:endParaRPr lang="en-GB" sz="2000" b="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2" y="3937434"/>
                <a:ext cx="9145016" cy="114775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2</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2</m:t>
                                  </m:r>
                                </m:sub>
                              </m:sSub>
                            </m:e>
                          </m:d>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1902346" y="1267421"/>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467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𝐴</m:t>
                              </m:r>
                            </m:e>
                            <m:sub>
                              <m:r>
                                <a:rPr lang="en-GB" sz="2000" b="0" i="1" smtClean="0">
                                  <a:latin typeface="Cambria Math" panose="02040503050406030204" pitchFamily="18" charset="0"/>
                                </a:rPr>
                                <m:t>1</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2267744" y="1710393"/>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2804213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2231840" y="1701008"/>
            <a:ext cx="1800000" cy="18000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expression can be written for a quadrupole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26</a:t>
            </a:fld>
            <a:endParaRPr lang="en-US"/>
          </a:p>
        </p:txBody>
      </p:sp>
      <mc:AlternateContent xmlns:mc="http://schemas.openxmlformats.org/markup-compatibility/2006" xmlns:a14="http://schemas.microsoft.com/office/drawing/2010/main">
        <mc:Choice Requires="a14">
          <p:sp>
            <p:nvSpPr>
              <p:cNvPr id="11" name="Rectangle 10"/>
              <p:cNvSpPr/>
              <p:nvPr/>
            </p:nvSpPr>
            <p:spPr>
              <a:xfrm>
                <a:off x="1664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4</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4</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1907704" y="125803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5220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2</m:t>
                          </m:r>
                        </m:sub>
                      </m:sSub>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acc>
                            <m:accPr>
                              <m:chr m:val="⃗"/>
                              <m:ctrlPr>
                                <a:rPr lang="en-GB" sz="2000" b="0" i="1">
                                  <a:latin typeface="Cambria Math" panose="02040503050406030204" pitchFamily="18" charset="0"/>
                                </a:rPr>
                              </m:ctrlPr>
                            </m:accPr>
                            <m:e>
                              <m:r>
                                <a:rPr lang="en-GB" sz="2000" b="0">
                                  <a:latin typeface="Cambria Math" panose="02040503050406030204" pitchFamily="18" charset="0"/>
                                </a:rPr>
                                <m:t>𝑗</m:t>
                              </m:r>
                            </m:e>
                          </m:acc>
                          <m:r>
                            <a:rPr lang="en-GB" sz="2000" b="0" i="1" smtClean="0">
                              <a:latin typeface="Cambria Math" panose="02040503050406030204" pitchFamily="18" charset="0"/>
                            </a:rPr>
                            <m:t>+</m:t>
                          </m:r>
                          <m:r>
                            <a:rPr lang="en-GB" sz="2000" b="0" i="1" smtClean="0">
                              <a:latin typeface="Cambria Math" panose="02040503050406030204" pitchFamily="18" charset="0"/>
                            </a:rPr>
                            <m:t>𝑦</m:t>
                          </m:r>
                          <m:acc>
                            <m:accPr>
                              <m:chr m:val="⃗"/>
                              <m:ctrlPr>
                                <a:rPr lang="en-GB" sz="2000" b="0" i="1">
                                  <a:latin typeface="Cambria Math" panose="02040503050406030204" pitchFamily="18" charset="0"/>
                                </a:rPr>
                              </m:ctrlPr>
                            </m:accPr>
                            <m:e>
                              <m:r>
                                <a:rPr lang="en-GB" sz="2000" b="0">
                                  <a:latin typeface="Cambria Math" panose="02040503050406030204" pitchFamily="18" charset="0"/>
                                </a:rPr>
                                <m:t>𝑖</m:t>
                              </m:r>
                            </m:e>
                          </m:acc>
                        </m:e>
                      </m:d>
                      <m:f>
                        <m:fPr>
                          <m:ctrlPr>
                            <a:rPr lang="en-GB" sz="2000" b="0" i="1">
                              <a:latin typeface="Cambria Math" panose="02040503050406030204" pitchFamily="18" charset="0"/>
                            </a:rPr>
                          </m:ctrlPr>
                        </m:fPr>
                        <m:num>
                          <m:r>
                            <a:rPr lang="en-GB" sz="2000" b="0" i="1" smtClean="0">
                              <a:latin typeface="Cambria Math" panose="02040503050406030204" pitchFamily="18" charset="0"/>
                            </a:rPr>
                            <m:t>1</m:t>
                          </m:r>
                        </m:num>
                        <m:den>
                          <m:r>
                            <a:rPr lang="en-GB" sz="2000" b="0">
                              <a:latin typeface="Cambria Math" panose="02040503050406030204" pitchFamily="18" charset="0"/>
                            </a:rPr>
                            <m:t>𝑅</m:t>
                          </m:r>
                        </m:den>
                      </m:f>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55576" y="4140000"/>
                <a:ext cx="9145016" cy="11092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𝑧</m:t>
                          </m:r>
                        </m:num>
                        <m:den>
                          <m:r>
                            <a:rPr lang="en-GB" sz="2000" b="0" i="1" smtClean="0">
                              <a:latin typeface="Cambria Math" panose="02040503050406030204" pitchFamily="18" charset="0"/>
                            </a:rPr>
                            <m:t>𝑅</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2</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a:latin typeface="Cambria Math" panose="02040503050406030204" pitchFamily="18" charset="0"/>
                                    </a:rPr>
                                    <m:t>𝑧</m:t>
                                  </m:r>
                                </m:num>
                                <m:den>
                                  <m:r>
                                    <a:rPr lang="en-GB" sz="2000" b="0">
                                      <a:latin typeface="Cambria Math" panose="02040503050406030204" pitchFamily="18" charset="0"/>
                                    </a:rPr>
                                    <m:t>𝑅</m:t>
                                  </m:r>
                                </m:den>
                              </m:f>
                            </m:e>
                          </m:d>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8718363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so-called </a:t>
            </a:r>
            <a:r>
              <a:rPr lang="en-US" sz="2800" kern="0" dirty="0" smtClean="0">
                <a:solidFill>
                  <a:srgbClr val="0033CC"/>
                </a:solidFill>
                <a:latin typeface="Calibri Light" panose="020F0302020204030204" pitchFamily="34" charset="0"/>
              </a:rPr>
              <a:t>allowed </a:t>
            </a:r>
            <a:r>
              <a:rPr lang="en-US" sz="2800" i="0" kern="0" dirty="0" smtClean="0">
                <a:solidFill>
                  <a:srgbClr val="0033CC"/>
                </a:solidFill>
                <a:latin typeface="Calibri Light" panose="020F0302020204030204" pitchFamily="34" charset="0"/>
              </a:rPr>
              <a:t>/</a:t>
            </a:r>
            <a:r>
              <a:rPr lang="en-US" sz="2800" kern="0" dirty="0" smtClean="0">
                <a:solidFill>
                  <a:srgbClr val="0033CC"/>
                </a:solidFill>
                <a:latin typeface="Calibri Light" panose="020F0302020204030204" pitchFamily="34" charset="0"/>
              </a:rPr>
              <a:t> not-allowed </a:t>
            </a:r>
            <a:r>
              <a:rPr lang="en-US" sz="2800" i="0" kern="0" dirty="0" smtClean="0">
                <a:solidFill>
                  <a:srgbClr val="0033CC"/>
                </a:solidFill>
                <a:latin typeface="Calibri Light" panose="020F0302020204030204" pitchFamily="34" charset="0"/>
              </a:rPr>
              <a:t>harmonics refer to some terms that shall / shall not cancel out for design symmetries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27</a:t>
            </a:fld>
            <a:endParaRPr lang="en-US"/>
          </a:p>
        </p:txBody>
      </p:sp>
      <p:sp>
        <p:nvSpPr>
          <p:cNvPr id="4" name="TextBox 3"/>
          <p:cNvSpPr txBox="1"/>
          <p:nvPr/>
        </p:nvSpPr>
        <p:spPr>
          <a:xfrm>
            <a:off x="251520" y="1196752"/>
            <a:ext cx="8640960" cy="5632311"/>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	</a:t>
            </a:r>
            <a:r>
              <a:rPr lang="en-US" i="0" u="sng" dirty="0" smtClean="0">
                <a:latin typeface="Calibri Light" panose="020F0302020204030204" pitchFamily="34" charset="0"/>
              </a:rPr>
              <a:t>fully symmetric dipoles</a:t>
            </a:r>
            <a:endParaRPr lang="en-US" i="0" dirty="0" smtClean="0">
              <a:latin typeface="Calibri Light" panose="020F0302020204030204" pitchFamily="34" charset="0"/>
            </a:endParaRPr>
          </a:p>
          <a:p>
            <a:r>
              <a:rPr lang="en-US" i="0" dirty="0" smtClean="0">
                <a:latin typeface="Calibri Light" panose="020F0302020204030204" pitchFamily="34" charset="0"/>
              </a:rPr>
              <a:t>	allowed: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b</a:t>
            </a:r>
            <a:r>
              <a:rPr lang="en-US" i="0" baseline="-25000" dirty="0" smtClean="0">
                <a:latin typeface="Calibri Light" panose="020F0302020204030204" pitchFamily="34" charset="0"/>
              </a:rPr>
              <a:t>7</a:t>
            </a:r>
            <a:r>
              <a:rPr lang="en-US" i="0" dirty="0" smtClean="0">
                <a:latin typeface="Calibri Light" panose="020F0302020204030204" pitchFamily="34" charset="0"/>
              </a:rPr>
              <a:t>, b</a:t>
            </a:r>
            <a:r>
              <a:rPr lang="en-US" i="0" baseline="-25000" dirty="0" smtClean="0">
                <a:latin typeface="Calibri Light" panose="020F0302020204030204" pitchFamily="34" charset="0"/>
              </a:rPr>
              <a:t>9</a:t>
            </a:r>
            <a:r>
              <a:rPr lang="en-US" i="0" dirty="0" smtClean="0">
                <a:latin typeface="Calibri Light" panose="020F0302020204030204" pitchFamily="34" charset="0"/>
              </a:rPr>
              <a:t>, etc.</a:t>
            </a:r>
          </a:p>
          <a:p>
            <a:r>
              <a:rPr lang="en-US" i="0" dirty="0" smtClean="0">
                <a:latin typeface="Calibri Light" panose="020F0302020204030204" pitchFamily="34" charset="0"/>
              </a:rPr>
              <a:t>	not-allowed: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half symmetric dipoles</a:t>
            </a:r>
            <a:endParaRPr lang="en-US" i="0"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2</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4</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 </a:t>
            </a:r>
            <a:endParaRPr lang="en-US" i="0" dirty="0">
              <a:latin typeface="Calibri Light" panose="020F0302020204030204" pitchFamily="34" charset="0"/>
            </a:endParaRP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quadrupoles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6</a:t>
            </a:r>
            <a:r>
              <a:rPr lang="en-US" i="0" dirty="0" smtClean="0">
                <a:latin typeface="Calibri Light" panose="020F0302020204030204" pitchFamily="34" charset="0"/>
              </a:rPr>
              <a:t>, b</a:t>
            </a:r>
            <a:r>
              <a:rPr lang="en-US" i="0" baseline="-25000" dirty="0" smtClean="0">
                <a:latin typeface="Calibri Light" panose="020F0302020204030204" pitchFamily="34" charset="0"/>
              </a:rPr>
              <a:t>10</a:t>
            </a:r>
            <a:r>
              <a:rPr lang="en-US" i="0" dirty="0" smtClean="0">
                <a:latin typeface="Calibri Light" panose="020F0302020204030204" pitchFamily="34" charset="0"/>
              </a:rPr>
              <a:t>, b</a:t>
            </a:r>
            <a:r>
              <a:rPr lang="en-US" i="0" baseline="-25000" dirty="0" smtClean="0">
                <a:latin typeface="Calibri Light" panose="020F0302020204030204" pitchFamily="34" charset="0"/>
              </a:rPr>
              <a:t>14</a:t>
            </a:r>
            <a:r>
              <a:rPr lang="en-US" i="0" dirty="0" smtClean="0">
                <a:latin typeface="Calibri Light" panose="020F0302020204030204" pitchFamily="34" charset="0"/>
              </a:rPr>
              <a:t>, b</a:t>
            </a:r>
            <a:r>
              <a:rPr lang="en-US" i="0" baseline="-25000" dirty="0" smtClean="0">
                <a:latin typeface="Calibri Light" panose="020F0302020204030204" pitchFamily="34" charset="0"/>
              </a:rPr>
              <a:t>18</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sextupoles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9</a:t>
            </a:r>
            <a:r>
              <a:rPr lang="en-US" i="0" dirty="0" smtClean="0">
                <a:latin typeface="Calibri Light" panose="020F0302020204030204" pitchFamily="34" charset="0"/>
              </a:rPr>
              <a:t>, b</a:t>
            </a:r>
            <a:r>
              <a:rPr lang="en-US" i="0" baseline="-25000" dirty="0" smtClean="0">
                <a:latin typeface="Calibri Light" panose="020F0302020204030204" pitchFamily="34" charset="0"/>
              </a:rPr>
              <a:t>15</a:t>
            </a:r>
            <a:r>
              <a:rPr lang="en-US" i="0" dirty="0" smtClean="0">
                <a:latin typeface="Calibri Light" panose="020F0302020204030204" pitchFamily="34" charset="0"/>
              </a:rPr>
              <a:t>, b</a:t>
            </a:r>
            <a:r>
              <a:rPr lang="en-US" i="0" baseline="-25000" dirty="0" smtClean="0">
                <a:latin typeface="Calibri Light" panose="020F0302020204030204" pitchFamily="34" charset="0"/>
              </a:rPr>
              <a:t>21</a:t>
            </a:r>
            <a:r>
              <a:rPr lang="en-US" i="0" dirty="0" smtClean="0">
                <a:latin typeface="Calibri Light" panose="020F0302020204030204" pitchFamily="34" charset="0"/>
              </a:rPr>
              <a:t>, etc</a:t>
            </a:r>
            <a:r>
              <a:rPr lang="en-US" i="0" dirty="0">
                <a:latin typeface="Calibri Light" panose="020F0302020204030204" pitchFamily="34" charset="0"/>
              </a:rPr>
              <a:t>.</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a:t>
            </a:r>
            <a:endParaRPr lang="en-US" i="0" dirty="0">
              <a:latin typeface="Calibri Light" panose="020F0302020204030204" pitchFamily="34" charset="0"/>
            </a:endParaRPr>
          </a:p>
        </p:txBody>
      </p:sp>
      <p:grpSp>
        <p:nvGrpSpPr>
          <p:cNvPr id="11" name="Group 10"/>
          <p:cNvGrpSpPr>
            <a:grpSpLocks noChangeAspect="1"/>
          </p:cNvGrpSpPr>
          <p:nvPr/>
        </p:nvGrpSpPr>
        <p:grpSpPr>
          <a:xfrm>
            <a:off x="5940152" y="1268760"/>
            <a:ext cx="1117800" cy="1117800"/>
            <a:chOff x="5760000" y="1008000"/>
            <a:chExt cx="1620000" cy="1620000"/>
          </a:xfrm>
        </p:grpSpPr>
        <p:cxnSp>
          <p:nvCxnSpPr>
            <p:cNvPr id="5" name="Straight Connector 4"/>
            <p:cNvCxnSpPr/>
            <p:nvPr/>
          </p:nvCxnSpPr>
          <p:spPr bwMode="auto">
            <a:xfrm>
              <a:off x="5760000" y="1818000"/>
              <a:ext cx="16200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0" name="Straight Connector 9"/>
            <p:cNvCxnSpPr/>
            <p:nvPr/>
          </p:nvCxnSpPr>
          <p:spPr bwMode="auto">
            <a:xfrm>
              <a:off x="6570000" y="1008000"/>
              <a:ext cx="0" cy="16200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cxnSp>
        <p:nvCxnSpPr>
          <p:cNvPr id="13" name="Straight Connector 12"/>
          <p:cNvCxnSpPr/>
          <p:nvPr/>
        </p:nvCxnSpPr>
        <p:spPr bwMode="auto">
          <a:xfrm>
            <a:off x="2411760" y="3212976"/>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nvGrpSpPr>
          <p:cNvPr id="20" name="Group 19"/>
          <p:cNvGrpSpPr/>
          <p:nvPr/>
        </p:nvGrpSpPr>
        <p:grpSpPr>
          <a:xfrm>
            <a:off x="5940152" y="4039392"/>
            <a:ext cx="1119547" cy="1117800"/>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grpSp>
        <p:nvGrpSpPr>
          <p:cNvPr id="28" name="Group 27"/>
          <p:cNvGrpSpPr/>
          <p:nvPr/>
        </p:nvGrpSpPr>
        <p:grpSpPr>
          <a:xfrm>
            <a:off x="2401596" y="5464274"/>
            <a:ext cx="1129711" cy="1117802"/>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spTree>
    <p:extLst>
      <p:ext uri="{BB962C8B-B14F-4D97-AF65-F5344CB8AC3E}">
        <p14:creationId xmlns:p14="http://schemas.microsoft.com/office/powerpoint/2010/main" val="12726926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quality is often also expressed by a </a:t>
            </a: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plot</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28</a:t>
            </a:fld>
            <a:endParaRPr lang="en-US"/>
          </a:p>
        </p:txBody>
      </p:sp>
      <mc:AlternateContent xmlns:mc="http://schemas.openxmlformats.org/markup-compatibility/2006" xmlns:a14="http://schemas.microsoft.com/office/drawing/2010/main">
        <mc:Choice Requires="a14">
          <p:sp>
            <p:nvSpPr>
              <p:cNvPr id="12" name="Rectangle 11"/>
              <p:cNvSpPr/>
              <p:nvPr/>
            </p:nvSpPr>
            <p:spPr>
              <a:xfrm>
                <a:off x="2627784" y="1412776"/>
                <a:ext cx="3888432" cy="74225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f>
                        <m:fPr>
                          <m:ctrlPr>
                            <a:rPr lang="el-GR" sz="2000" b="0" i="1" smtClean="0">
                              <a:latin typeface="Cambria Math" panose="02040503050406030204" pitchFamily="18" charset="0"/>
                              <a:ea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ea typeface="Cambria Math" panose="02040503050406030204" pitchFamily="18" charset="0"/>
                            </a:rPr>
                            <m:t>𝐵</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a:latin typeface="Cambria Math" panose="02040503050406030204" pitchFamily="18" charset="0"/>
                            </a:rPr>
                            <m:t>𝐵</m:t>
                          </m:r>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den>
                      </m:f>
                    </m:oMath>
                  </m:oMathPara>
                </a14:m>
                <a:endParaRPr lang="en-GB"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627784" y="1412776"/>
                <a:ext cx="3888432" cy="742254"/>
              </a:xfrm>
              <a:prstGeom prst="rect">
                <a:avLst/>
              </a:prstGeom>
              <a:blipFill rotWithShape="0">
                <a:blip r:embed="rId3"/>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4"/>
          <a:srcRect l="14805" t="9392" r="51111" b="7983"/>
          <a:stretch/>
        </p:blipFill>
        <p:spPr>
          <a:xfrm rot="5400000">
            <a:off x="3284045" y="-220635"/>
            <a:ext cx="2690755" cy="9217026"/>
          </a:xfrm>
          <a:prstGeom prst="rect">
            <a:avLst/>
          </a:prstGeom>
        </p:spPr>
      </p:pic>
    </p:spTree>
    <p:extLst>
      <p:ext uri="{BB962C8B-B14F-4D97-AF65-F5344CB8AC3E}">
        <p14:creationId xmlns:p14="http://schemas.microsoft.com/office/powerpoint/2010/main" val="316017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can (usually) be expressed from the harmonics, this is the expansion for a dipole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29</a:t>
            </a:fld>
            <a:endParaRPr lang="en-US"/>
          </a:p>
        </p:txBody>
      </p:sp>
      <mc:AlternateContent xmlns:mc="http://schemas.openxmlformats.org/markup-compatibility/2006" xmlns:a14="http://schemas.microsoft.com/office/drawing/2010/main">
        <mc:Choice Requires="a14">
          <p:sp>
            <p:nvSpPr>
              <p:cNvPr id="14" name="Rectangle 13"/>
              <p:cNvSpPr/>
              <p:nvPr/>
            </p:nvSpPr>
            <p:spPr>
              <a:xfrm>
                <a:off x="1115616" y="3212976"/>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1115616" y="3212976"/>
                <a:ext cx="9145016" cy="77726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115616" y="2204864"/>
                <a:ext cx="2434849" cy="4242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r>
                            <a:rPr lang="en-GB" sz="2000" b="0" i="1" smtClean="0">
                              <a:latin typeface="Cambria Math" panose="02040503050406030204" pitchFamily="18" charset="0"/>
                            </a:rPr>
                            <m:t>,</m:t>
                          </m:r>
                          <m:r>
                            <a:rPr lang="en-GB" sz="2000" b="0" i="1" smtClean="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1115616" y="2204864"/>
                <a:ext cx="2434849" cy="424283"/>
              </a:xfrm>
              <a:prstGeom prst="rect">
                <a:avLst/>
              </a:prstGeom>
              <a:blipFill rotWithShape="0">
                <a:blip r:embed="rId4"/>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115616" y="4437112"/>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000" b="0" i="1" smtClean="0">
                              <a:latin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i="1" smtClean="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rPr>
                            <m:t>𝐵</m:t>
                          </m:r>
                        </m:den>
                      </m:f>
                      <m:r>
                        <a:rPr lang="en-GB" sz="2000" b="0" i="1" smtClean="0">
                          <a:latin typeface="Cambria Math" panose="02040503050406030204" pitchFamily="18" charset="0"/>
                        </a:rPr>
                        <m:t>(</m:t>
                      </m:r>
                      <m:r>
                        <a:rPr lang="en-GB" sz="2000" b="0" i="1" smtClean="0">
                          <a:latin typeface="Cambria Math" panose="02040503050406030204" pitchFamily="18" charset="0"/>
                        </a:rPr>
                        <m:t>𝑥</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1115616" y="4437112"/>
                <a:ext cx="9145016" cy="777264"/>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73742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a few choices for further reading</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a:t>
            </a:fld>
            <a:endParaRPr lang="en-US"/>
          </a:p>
        </p:txBody>
      </p:sp>
      <p:sp>
        <p:nvSpPr>
          <p:cNvPr id="4" name="TextBox 3"/>
          <p:cNvSpPr txBox="1"/>
          <p:nvPr/>
        </p:nvSpPr>
        <p:spPr>
          <a:xfrm>
            <a:off x="251520" y="764704"/>
            <a:ext cx="8136904" cy="5816977"/>
          </a:xfrm>
          <a:prstGeom prst="rect">
            <a:avLst/>
          </a:prstGeom>
          <a:solidFill>
            <a:srgbClr val="FFFFFF"/>
          </a:solidFill>
          <a:ln w="12700">
            <a:noFill/>
          </a:ln>
        </p:spPr>
        <p:txBody>
          <a:bodyPr wrap="square" rtlCol="0">
            <a:spAutoFit/>
          </a:bodyPr>
          <a:lstStyle/>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N. Marks, Magnets for Accelerators, J.A.I. Jan. 2015</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D. Tommasini, Practical Definitions &amp; Formulae for Normal Conducting Magnets, Sept. 2011</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Lectures about magnets in CERN Accelerator Schools</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Special CAS edition on magnets, Bruges, Jun. 2009</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Superconducting </a:t>
            </a:r>
            <a:r>
              <a:rPr lang="en-US" i="0" dirty="0">
                <a:latin typeface="Calibri Light" panose="020F0302020204030204" pitchFamily="34" charset="0"/>
                <a:cs typeface="Courier New" panose="02070309020205020404" pitchFamily="49" charset="0"/>
              </a:rPr>
              <a:t>magnets for particle accelerators in U.S. Particle Accelerator </a:t>
            </a:r>
            <a:r>
              <a:rPr lang="en-US" i="0" dirty="0" smtClean="0">
                <a:latin typeface="Calibri Light" panose="020F0302020204030204" pitchFamily="34" charset="0"/>
                <a:cs typeface="Courier New" panose="02070309020205020404" pitchFamily="49" charset="0"/>
              </a:rPr>
              <a:t>Schools</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J. Tanabe, Iron Dominated Electromagnets</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P. Campbell, Permanent Magnet Materials and their Application</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K.-H. Mess, P. </a:t>
            </a:r>
            <a:r>
              <a:rPr lang="en-US" i="0" dirty="0" err="1" smtClean="0">
                <a:latin typeface="Calibri Light" panose="020F0302020204030204" pitchFamily="34" charset="0"/>
                <a:cs typeface="Courier New" panose="02070309020205020404" pitchFamily="49" charset="0"/>
              </a:rPr>
              <a:t>Schmüser</a:t>
            </a:r>
            <a:r>
              <a:rPr lang="en-US" i="0" dirty="0" smtClean="0">
                <a:latin typeface="Calibri Light" panose="020F0302020204030204" pitchFamily="34" charset="0"/>
                <a:cs typeface="Courier New" panose="02070309020205020404" pitchFamily="49" charset="0"/>
              </a:rPr>
              <a:t>, S. Wolff, Superconducting Accelerator Magnets</a:t>
            </a:r>
          </a:p>
          <a:p>
            <a:pPr marL="514350" indent="-514350">
              <a:spcBef>
                <a:spcPts val="900"/>
              </a:spcBef>
              <a:buAutoNum type="arabicPeriod"/>
            </a:pPr>
            <a:r>
              <a:rPr lang="en-US" i="0" dirty="0" smtClean="0">
                <a:latin typeface="Calibri Light" panose="020F0302020204030204" pitchFamily="34" charset="0"/>
                <a:cs typeface="Courier New" panose="02070309020205020404" pitchFamily="49" charset="0"/>
              </a:rPr>
              <a:t>M. N. Wilson, Superconducting Magnets</a:t>
            </a:r>
            <a:endParaRPr lang="en-US"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084150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30</a:t>
            </a:fld>
            <a:endParaRPr lang="en-US"/>
          </a:p>
        </p:txBody>
      </p:sp>
      <p:sp>
        <p:nvSpPr>
          <p:cNvPr id="4" name="TextBox 3"/>
          <p:cNvSpPr txBox="1"/>
          <p:nvPr/>
        </p:nvSpPr>
        <p:spPr>
          <a:xfrm>
            <a:off x="503548" y="1629088"/>
            <a:ext cx="8136904" cy="2015936"/>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- 3 -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US" sz="4000" i="0" dirty="0">
                <a:solidFill>
                  <a:srgbClr val="0033CC"/>
                </a:solidFill>
                <a:latin typeface="Calibri Light" panose="020F0302020204030204" pitchFamily="34" charset="0"/>
                <a:cs typeface="Courier New" panose="02070309020205020404" pitchFamily="49" charset="0"/>
              </a:rPr>
              <a:t>Thought experiment</a:t>
            </a:r>
          </a:p>
        </p:txBody>
      </p:sp>
    </p:spTree>
    <p:extLst>
      <p:ext uri="{BB962C8B-B14F-4D97-AF65-F5344CB8AC3E}">
        <p14:creationId xmlns:p14="http://schemas.microsoft.com/office/powerpoint/2010/main" val="17806269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Let’s make a thought experiment, simulating in 2D two </a:t>
            </a:r>
            <a:r>
              <a:rPr lang="en-US" sz="2800" i="0" kern="0" dirty="0" err="1" smtClean="0">
                <a:solidFill>
                  <a:srgbClr val="0033CC"/>
                </a:solidFill>
                <a:latin typeface="Calibri Light" panose="020F0302020204030204" pitchFamily="34" charset="0"/>
              </a:rPr>
              <a:t>busbars</a:t>
            </a:r>
            <a:r>
              <a:rPr lang="en-US" sz="2800" i="0" kern="0" dirty="0" smtClean="0">
                <a:solidFill>
                  <a:srgbClr val="0033CC"/>
                </a:solidFill>
                <a:latin typeface="Calibri Light" panose="020F0302020204030204" pitchFamily="34" charset="0"/>
              </a:rPr>
              <a:t> without (top figure) / with (bottom figure) iron</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31</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0866" t="18644" r="24016" b="25424"/>
          <a:stretch/>
        </p:blipFill>
        <p:spPr>
          <a:xfrm>
            <a:off x="2052000" y="3789040"/>
            <a:ext cx="5040000" cy="2376000"/>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20866" t="18644" r="24016" b="25424"/>
          <a:stretch/>
        </p:blipFill>
        <p:spPr>
          <a:xfrm>
            <a:off x="2052000" y="1124744"/>
            <a:ext cx="5040000" cy="2376000"/>
          </a:xfrm>
          <a:prstGeom prst="rect">
            <a:avLst/>
          </a:prstGeom>
        </p:spPr>
      </p:pic>
      <p:sp>
        <p:nvSpPr>
          <p:cNvPr id="7" name="Line 20"/>
          <p:cNvSpPr>
            <a:spLocks noChangeShapeType="1"/>
          </p:cNvSpPr>
          <p:nvPr/>
        </p:nvSpPr>
        <p:spPr bwMode="auto">
          <a:xfrm>
            <a:off x="4197674" y="2300923"/>
            <a:ext cx="0" cy="1044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 name="Line 20"/>
          <p:cNvSpPr>
            <a:spLocks noChangeShapeType="1"/>
          </p:cNvSpPr>
          <p:nvPr/>
        </p:nvSpPr>
        <p:spPr bwMode="auto">
          <a:xfrm>
            <a:off x="4924897" y="2300923"/>
            <a:ext cx="0" cy="1044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10" name="Straight Connector 9"/>
          <p:cNvCxnSpPr/>
          <p:nvPr/>
        </p:nvCxnSpPr>
        <p:spPr bwMode="auto">
          <a:xfrm>
            <a:off x="4194027" y="3239024"/>
            <a:ext cx="738000" cy="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11" name="Text Box 36"/>
          <p:cNvSpPr txBox="1">
            <a:spLocks noChangeArrowheads="1"/>
          </p:cNvSpPr>
          <p:nvPr/>
        </p:nvSpPr>
        <p:spPr bwMode="auto">
          <a:xfrm>
            <a:off x="4916632" y="3028890"/>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106 mm</a:t>
            </a:r>
            <a:endParaRPr lang="en-US" i="0" dirty="0">
              <a:latin typeface="Calibri Light" panose="020F0302020204030204" pitchFamily="34" charset="0"/>
              <a:ea typeface="ＭＳ Ｐゴシック" pitchFamily="34" charset="-128"/>
            </a:endParaRPr>
          </a:p>
        </p:txBody>
      </p:sp>
      <p:cxnSp>
        <p:nvCxnSpPr>
          <p:cNvPr id="14" name="Straight Connector 13"/>
          <p:cNvCxnSpPr/>
          <p:nvPr/>
        </p:nvCxnSpPr>
        <p:spPr bwMode="auto">
          <a:xfrm>
            <a:off x="4572000" y="4291060"/>
            <a:ext cx="0" cy="540000"/>
          </a:xfrm>
          <a:prstGeom prst="line">
            <a:avLst/>
          </a:prstGeom>
          <a:solidFill>
            <a:schemeClr val="accent1"/>
          </a:solidFill>
          <a:ln w="12700" cap="flat" cmpd="sng" algn="ctr">
            <a:solidFill>
              <a:schemeClr val="tx1"/>
            </a:solidFill>
            <a:prstDash val="solid"/>
            <a:round/>
            <a:headEnd type="none" w="med" len="lg"/>
            <a:tailEnd type="triangle" w="med" len="lg"/>
          </a:ln>
          <a:effectLst/>
        </p:spPr>
      </p:cxnSp>
      <p:sp>
        <p:nvSpPr>
          <p:cNvPr id="15" name="Text Box 36"/>
          <p:cNvSpPr txBox="1">
            <a:spLocks noChangeArrowheads="1"/>
          </p:cNvSpPr>
          <p:nvPr/>
        </p:nvSpPr>
        <p:spPr bwMode="auto">
          <a:xfrm>
            <a:off x="4499992" y="4094181"/>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50 mm</a:t>
            </a:r>
            <a:endParaRPr lang="en-US" i="0" dirty="0">
              <a:latin typeface="Calibri Light" panose="020F0302020204030204" pitchFamily="34" charset="0"/>
              <a:ea typeface="ＭＳ Ｐゴシック" pitchFamily="34" charset="-128"/>
            </a:endParaRPr>
          </a:p>
        </p:txBody>
      </p:sp>
      <p:cxnSp>
        <p:nvCxnSpPr>
          <p:cNvPr id="16" name="Straight Connector 15"/>
          <p:cNvCxnSpPr/>
          <p:nvPr/>
        </p:nvCxnSpPr>
        <p:spPr bwMode="auto">
          <a:xfrm flipV="1">
            <a:off x="4572000" y="5078040"/>
            <a:ext cx="0" cy="245740"/>
          </a:xfrm>
          <a:prstGeom prst="line">
            <a:avLst/>
          </a:prstGeom>
          <a:solidFill>
            <a:schemeClr val="accent1"/>
          </a:solidFill>
          <a:ln w="12700" cap="flat" cmpd="sng" algn="ctr">
            <a:solidFill>
              <a:schemeClr val="tx1"/>
            </a:solidFill>
            <a:prstDash val="solid"/>
            <a:round/>
            <a:headEnd type="none" w="med" len="lg"/>
            <a:tailEnd type="triangle" w="med" len="lg"/>
          </a:ln>
          <a:effectLst/>
        </p:spPr>
      </p:cxnSp>
      <p:sp>
        <p:nvSpPr>
          <p:cNvPr id="17" name="Line 20"/>
          <p:cNvSpPr>
            <a:spLocks noChangeShapeType="1"/>
          </p:cNvSpPr>
          <p:nvPr/>
        </p:nvSpPr>
        <p:spPr bwMode="auto">
          <a:xfrm>
            <a:off x="4225132" y="5166284"/>
            <a:ext cx="0" cy="72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 name="Line 20"/>
          <p:cNvSpPr>
            <a:spLocks noChangeShapeType="1"/>
          </p:cNvSpPr>
          <p:nvPr/>
        </p:nvSpPr>
        <p:spPr bwMode="auto">
          <a:xfrm>
            <a:off x="4951787" y="5166284"/>
            <a:ext cx="0" cy="72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19" name="Straight Connector 18"/>
          <p:cNvCxnSpPr/>
          <p:nvPr/>
        </p:nvCxnSpPr>
        <p:spPr bwMode="auto">
          <a:xfrm>
            <a:off x="4216168" y="5831885"/>
            <a:ext cx="738000" cy="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20" name="Text Box 36"/>
          <p:cNvSpPr txBox="1">
            <a:spLocks noChangeArrowheads="1"/>
          </p:cNvSpPr>
          <p:nvPr/>
        </p:nvSpPr>
        <p:spPr bwMode="auto">
          <a:xfrm>
            <a:off x="4916632" y="5625552"/>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100 mm</a:t>
            </a:r>
            <a:endParaRPr lang="en-US" i="0" dirty="0">
              <a:latin typeface="Calibri Light" panose="020F0302020204030204" pitchFamily="34" charset="0"/>
              <a:ea typeface="ＭＳ Ｐゴシック" pitchFamily="34" charset="-128"/>
            </a:endParaRPr>
          </a:p>
        </p:txBody>
      </p:sp>
      <p:sp>
        <p:nvSpPr>
          <p:cNvPr id="25" name="Text Box 36"/>
          <p:cNvSpPr txBox="1">
            <a:spLocks noChangeArrowheads="1"/>
          </p:cNvSpPr>
          <p:nvPr/>
        </p:nvSpPr>
        <p:spPr bwMode="auto">
          <a:xfrm>
            <a:off x="5148064" y="1785516"/>
            <a:ext cx="1512000"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39×74 mm</a:t>
            </a:r>
            <a:r>
              <a:rPr lang="en-US" sz="2000" i="0" baseline="30000" dirty="0" smtClean="0">
                <a:latin typeface="Calibri Light" panose="020F0302020204030204" pitchFamily="34" charset="0"/>
                <a:ea typeface="ＭＳ Ｐゴシック" pitchFamily="34" charset="-128"/>
              </a:rPr>
              <a:t>2</a:t>
            </a:r>
            <a:endParaRPr lang="en-US" i="0" baseline="3000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21060661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situation with 40 kA in each </a:t>
            </a:r>
            <a:r>
              <a:rPr lang="en-US" sz="2800" i="0" kern="0" dirty="0" err="1" smtClean="0">
                <a:solidFill>
                  <a:srgbClr val="0033CC"/>
                </a:solidFill>
                <a:latin typeface="Calibri Light" panose="020F0302020204030204" pitchFamily="34" charset="0"/>
              </a:rPr>
              <a:t>busbar</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32</a:t>
            </a:fld>
            <a:endParaRPr lang="en-US"/>
          </a:p>
        </p:txBody>
      </p:sp>
      <p:grpSp>
        <p:nvGrpSpPr>
          <p:cNvPr id="16" name="Group 15"/>
          <p:cNvGrpSpPr/>
          <p:nvPr/>
        </p:nvGrpSpPr>
        <p:grpSpPr>
          <a:xfrm>
            <a:off x="1206000" y="6201368"/>
            <a:ext cx="6732000" cy="612008"/>
            <a:chOff x="-180528" y="4941168"/>
            <a:chExt cx="6732000" cy="612008"/>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2696" t="87652" r="23680" b="-379"/>
            <a:stretch/>
          </p:blipFill>
          <p:spPr>
            <a:xfrm>
              <a:off x="-180528" y="5013176"/>
              <a:ext cx="6732000" cy="540000"/>
            </a:xfrm>
            <a:prstGeom prst="rect">
              <a:avLst/>
            </a:prstGeom>
          </p:spPr>
        </p:pic>
        <p:sp>
          <p:nvSpPr>
            <p:cNvPr id="12" name="Rectangle 11"/>
            <p:cNvSpPr/>
            <p:nvPr/>
          </p:nvSpPr>
          <p:spPr bwMode="auto">
            <a:xfrm>
              <a:off x="3923928" y="4941168"/>
              <a:ext cx="2448272"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6372200" y="5223550"/>
              <a:ext cx="179272" cy="11520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0" name="TextBox 9"/>
          <p:cNvSpPr txBox="1"/>
          <p:nvPr/>
        </p:nvSpPr>
        <p:spPr>
          <a:xfrm>
            <a:off x="7308304" y="1628800"/>
            <a:ext cx="1691680" cy="1323439"/>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40 kA</a:t>
            </a:r>
          </a:p>
          <a:p>
            <a:pPr algn="ctr"/>
            <a:r>
              <a:rPr lang="en-US" sz="2000" i="0" dirty="0" smtClean="0">
                <a:solidFill>
                  <a:srgbClr val="777777"/>
                </a:solidFill>
                <a:latin typeface="Calibri Light" panose="020F0302020204030204" pitchFamily="34" charset="0"/>
              </a:rPr>
              <a:t>13.9 A/mm</a:t>
            </a:r>
            <a:r>
              <a:rPr lang="en-US" sz="2000" i="0" baseline="30000" dirty="0" smtClean="0">
                <a:solidFill>
                  <a:srgbClr val="777777"/>
                </a:solidFill>
                <a:latin typeface="Calibri Light" panose="020F0302020204030204" pitchFamily="34" charset="0"/>
              </a:rPr>
              <a:t>2</a:t>
            </a:r>
            <a:endParaRPr lang="en-US" sz="2000" i="0" dirty="0" smtClean="0">
              <a:solidFill>
                <a:srgbClr val="777777"/>
              </a:solidFill>
              <a:latin typeface="Calibri Light" panose="020F0302020204030204" pitchFamily="34" charset="0"/>
            </a:endParaRPr>
          </a:p>
          <a:p>
            <a:pPr algn="ctr"/>
            <a:endParaRPr lang="en-US" sz="2000" i="0" dirty="0" smtClean="0">
              <a:latin typeface="Calibri Light" panose="020F0302020204030204" pitchFamily="34" charset="0"/>
            </a:endParaRPr>
          </a:p>
          <a:p>
            <a:pPr algn="ctr"/>
            <a:r>
              <a:rPr lang="en-US" sz="2000" i="0" dirty="0" smtClean="0">
                <a:latin typeface="Calibri Light" panose="020F0302020204030204" pitchFamily="34" charset="0"/>
              </a:rPr>
              <a:t>0.20 T</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20866" t="18644" r="24016" b="25424"/>
          <a:stretch/>
        </p:blipFill>
        <p:spPr>
          <a:xfrm>
            <a:off x="2052000" y="3790800"/>
            <a:ext cx="5040000" cy="2376000"/>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20866" t="18644" r="24016" b="25424"/>
          <a:stretch/>
        </p:blipFill>
        <p:spPr>
          <a:xfrm>
            <a:off x="2052000" y="1123200"/>
            <a:ext cx="5040000" cy="2376000"/>
          </a:xfrm>
          <a:prstGeom prst="rect">
            <a:avLst/>
          </a:prstGeom>
        </p:spPr>
      </p:pic>
      <p:sp>
        <p:nvSpPr>
          <p:cNvPr id="15" name="TextBox 14"/>
          <p:cNvSpPr txBox="1"/>
          <p:nvPr/>
        </p:nvSpPr>
        <p:spPr>
          <a:xfrm>
            <a:off x="7308304" y="4337809"/>
            <a:ext cx="1691680" cy="1323439"/>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40 kA</a:t>
            </a:r>
          </a:p>
          <a:p>
            <a:pPr algn="ctr"/>
            <a:r>
              <a:rPr lang="en-US" sz="2000" i="0" dirty="0" smtClean="0">
                <a:solidFill>
                  <a:srgbClr val="777777"/>
                </a:solidFill>
                <a:latin typeface="Calibri Light" panose="020F0302020204030204" pitchFamily="34" charset="0"/>
              </a:rPr>
              <a:t>13.9 A/mm</a:t>
            </a:r>
            <a:r>
              <a:rPr lang="en-US" sz="2000" i="0" baseline="30000" dirty="0" smtClean="0">
                <a:solidFill>
                  <a:srgbClr val="777777"/>
                </a:solidFill>
                <a:latin typeface="Calibri Light" panose="020F0302020204030204" pitchFamily="34" charset="0"/>
              </a:rPr>
              <a:t>2</a:t>
            </a:r>
            <a:endParaRPr lang="en-US" sz="2000" i="0" dirty="0" smtClean="0">
              <a:solidFill>
                <a:srgbClr val="777777"/>
              </a:solidFill>
              <a:latin typeface="Calibri Light" panose="020F0302020204030204" pitchFamily="34" charset="0"/>
            </a:endParaRPr>
          </a:p>
          <a:p>
            <a:pPr algn="ctr"/>
            <a:endParaRPr lang="en-US" sz="2000" i="0" dirty="0" smtClean="0">
              <a:latin typeface="Calibri Light" panose="020F0302020204030204" pitchFamily="34" charset="0"/>
            </a:endParaRPr>
          </a:p>
          <a:p>
            <a:pPr algn="ctr"/>
            <a:r>
              <a:rPr lang="en-US" sz="2000" i="0" dirty="0" smtClean="0">
                <a:latin typeface="Calibri Light" panose="020F0302020204030204" pitchFamily="34" charset="0"/>
              </a:rPr>
              <a:t>1.00 T</a:t>
            </a:r>
          </a:p>
        </p:txBody>
      </p:sp>
    </p:spTree>
    <p:extLst>
      <p:ext uri="{BB962C8B-B14F-4D97-AF65-F5344CB8AC3E}">
        <p14:creationId xmlns:p14="http://schemas.microsoft.com/office/powerpoint/2010/main" val="15486708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situation if we double the Ampere-turns: 80 kA instead of 40 kA in each </a:t>
            </a:r>
            <a:r>
              <a:rPr lang="en-US" sz="2800" i="0" kern="0" dirty="0" err="1" smtClean="0">
                <a:solidFill>
                  <a:srgbClr val="0033CC"/>
                </a:solidFill>
                <a:latin typeface="Calibri Light" panose="020F0302020204030204" pitchFamily="34" charset="0"/>
              </a:rPr>
              <a:t>busbar</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33</a:t>
            </a:fld>
            <a:endParaRPr lang="en-US"/>
          </a:p>
        </p:txBody>
      </p:sp>
      <p:grpSp>
        <p:nvGrpSpPr>
          <p:cNvPr id="16" name="Group 15"/>
          <p:cNvGrpSpPr/>
          <p:nvPr/>
        </p:nvGrpSpPr>
        <p:grpSpPr>
          <a:xfrm>
            <a:off x="1206000" y="6201368"/>
            <a:ext cx="6732000" cy="612008"/>
            <a:chOff x="-180528" y="4941168"/>
            <a:chExt cx="6732000" cy="612008"/>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2696" t="87652" r="23680" b="-379"/>
            <a:stretch/>
          </p:blipFill>
          <p:spPr>
            <a:xfrm>
              <a:off x="-180528" y="5013176"/>
              <a:ext cx="6732000" cy="540000"/>
            </a:xfrm>
            <a:prstGeom prst="rect">
              <a:avLst/>
            </a:prstGeom>
          </p:spPr>
        </p:pic>
        <p:sp>
          <p:nvSpPr>
            <p:cNvPr id="12" name="Rectangle 11"/>
            <p:cNvSpPr/>
            <p:nvPr/>
          </p:nvSpPr>
          <p:spPr bwMode="auto">
            <a:xfrm>
              <a:off x="3923928" y="4941168"/>
              <a:ext cx="2448272"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6372200" y="5223550"/>
              <a:ext cx="179272" cy="11520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0866" t="18644" r="24016" b="25424"/>
          <a:stretch/>
        </p:blipFill>
        <p:spPr>
          <a:xfrm>
            <a:off x="2052000" y="3790800"/>
            <a:ext cx="5040000" cy="2376000"/>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20866" t="18644" r="24016" b="25424"/>
          <a:stretch/>
        </p:blipFill>
        <p:spPr>
          <a:xfrm>
            <a:off x="2052000" y="1123200"/>
            <a:ext cx="5040000" cy="2376000"/>
          </a:xfrm>
          <a:prstGeom prst="rect">
            <a:avLst/>
          </a:prstGeom>
        </p:spPr>
      </p:pic>
      <p:sp>
        <p:nvSpPr>
          <p:cNvPr id="15" name="TextBox 14"/>
          <p:cNvSpPr txBox="1"/>
          <p:nvPr/>
        </p:nvSpPr>
        <p:spPr>
          <a:xfrm>
            <a:off x="7308304" y="1628800"/>
            <a:ext cx="1691680" cy="1323439"/>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80 kA</a:t>
            </a:r>
          </a:p>
          <a:p>
            <a:pPr algn="ctr"/>
            <a:r>
              <a:rPr lang="en-US" sz="2000" i="0" dirty="0" smtClean="0">
                <a:solidFill>
                  <a:srgbClr val="777777"/>
                </a:solidFill>
                <a:latin typeface="Calibri Light" panose="020F0302020204030204" pitchFamily="34" charset="0"/>
              </a:rPr>
              <a:t>27.7 A/mm</a:t>
            </a:r>
            <a:r>
              <a:rPr lang="en-US" sz="2000" i="0" baseline="30000" dirty="0" smtClean="0">
                <a:solidFill>
                  <a:srgbClr val="777777"/>
                </a:solidFill>
                <a:latin typeface="Calibri Light" panose="020F0302020204030204" pitchFamily="34" charset="0"/>
              </a:rPr>
              <a:t>2</a:t>
            </a:r>
            <a:endParaRPr lang="en-US" sz="2000" i="0" dirty="0" smtClean="0">
              <a:solidFill>
                <a:srgbClr val="777777"/>
              </a:solidFill>
              <a:latin typeface="Calibri Light" panose="020F0302020204030204" pitchFamily="34" charset="0"/>
            </a:endParaRPr>
          </a:p>
          <a:p>
            <a:pPr algn="ctr"/>
            <a:endParaRPr lang="en-US" sz="2000" i="0" dirty="0" smtClean="0">
              <a:latin typeface="Calibri Light" panose="020F0302020204030204" pitchFamily="34" charset="0"/>
            </a:endParaRPr>
          </a:p>
          <a:p>
            <a:pPr algn="ctr"/>
            <a:r>
              <a:rPr lang="en-US" sz="2000" i="0" dirty="0" smtClean="0">
                <a:latin typeface="Calibri Light" panose="020F0302020204030204" pitchFamily="34" charset="0"/>
              </a:rPr>
              <a:t>0.41 T</a:t>
            </a:r>
          </a:p>
        </p:txBody>
      </p:sp>
      <p:sp>
        <p:nvSpPr>
          <p:cNvPr id="17" name="TextBox 16"/>
          <p:cNvSpPr txBox="1"/>
          <p:nvPr/>
        </p:nvSpPr>
        <p:spPr>
          <a:xfrm>
            <a:off x="7308304" y="4337809"/>
            <a:ext cx="1691680" cy="1323439"/>
          </a:xfrm>
          <a:prstGeom prst="rect">
            <a:avLst/>
          </a:prstGeom>
          <a:solidFill>
            <a:srgbClr val="FFFFFF"/>
          </a:solidFill>
          <a:ln w="12700">
            <a:noFill/>
          </a:ln>
        </p:spPr>
        <p:txBody>
          <a:bodyPr wrap="square" rtlCol="0">
            <a:spAutoFit/>
          </a:bodyPr>
          <a:lstStyle/>
          <a:p>
            <a:pPr algn="ctr"/>
            <a:r>
              <a:rPr lang="en-US" sz="2000" i="0" dirty="0">
                <a:latin typeface="Calibri Light" panose="020F0302020204030204" pitchFamily="34" charset="0"/>
              </a:rPr>
              <a:t>8</a:t>
            </a:r>
            <a:r>
              <a:rPr lang="en-US" sz="2000" i="0" dirty="0" smtClean="0">
                <a:latin typeface="Calibri Light" panose="020F0302020204030204" pitchFamily="34" charset="0"/>
              </a:rPr>
              <a:t>0 kA</a:t>
            </a:r>
          </a:p>
          <a:p>
            <a:pPr algn="ctr"/>
            <a:r>
              <a:rPr lang="en-US" sz="2000" i="0" dirty="0" smtClean="0">
                <a:solidFill>
                  <a:srgbClr val="777777"/>
                </a:solidFill>
                <a:latin typeface="Calibri Light" panose="020F0302020204030204" pitchFamily="34" charset="0"/>
              </a:rPr>
              <a:t>27.7 A/mm</a:t>
            </a:r>
            <a:r>
              <a:rPr lang="en-US" sz="2000" i="0" baseline="30000" dirty="0" smtClean="0">
                <a:solidFill>
                  <a:srgbClr val="777777"/>
                </a:solidFill>
                <a:latin typeface="Calibri Light" panose="020F0302020204030204" pitchFamily="34" charset="0"/>
              </a:rPr>
              <a:t>2</a:t>
            </a:r>
            <a:endParaRPr lang="en-US" sz="2000" i="0" dirty="0" smtClean="0">
              <a:solidFill>
                <a:srgbClr val="777777"/>
              </a:solidFill>
              <a:latin typeface="Calibri Light" panose="020F0302020204030204" pitchFamily="34" charset="0"/>
            </a:endParaRPr>
          </a:p>
          <a:p>
            <a:pPr algn="ctr"/>
            <a:endParaRPr lang="en-US" sz="2000" i="0" dirty="0" smtClean="0">
              <a:latin typeface="Calibri Light" panose="020F0302020204030204" pitchFamily="34" charset="0"/>
            </a:endParaRPr>
          </a:p>
          <a:p>
            <a:pPr algn="ctr"/>
            <a:r>
              <a:rPr lang="en-US" sz="2000" i="0" dirty="0" smtClean="0">
                <a:latin typeface="Calibri Light" panose="020F0302020204030204" pitchFamily="34" charset="0"/>
              </a:rPr>
              <a:t>1.70 T</a:t>
            </a:r>
          </a:p>
        </p:txBody>
      </p:sp>
    </p:spTree>
    <p:extLst>
      <p:ext uri="{BB962C8B-B14F-4D97-AF65-F5344CB8AC3E}">
        <p14:creationId xmlns:p14="http://schemas.microsoft.com/office/powerpoint/2010/main" val="37242556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two curves are the transfer functions – B field vs. current – for the two cases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34</a:t>
            </a:fld>
            <a:endParaRPr lang="en-US"/>
          </a:p>
        </p:txBody>
      </p:sp>
      <p:pic>
        <p:nvPicPr>
          <p:cNvPr id="8" name="Picture 7"/>
          <p:cNvPicPr>
            <a:picLocks noChangeAspect="1"/>
          </p:cNvPicPr>
          <p:nvPr/>
        </p:nvPicPr>
        <p:blipFill>
          <a:blip r:embed="rId3"/>
          <a:stretch>
            <a:fillRect/>
          </a:stretch>
        </p:blipFill>
        <p:spPr>
          <a:xfrm>
            <a:off x="782343" y="1165499"/>
            <a:ext cx="7579314" cy="5359845"/>
          </a:xfrm>
          <a:prstGeom prst="rect">
            <a:avLst/>
          </a:prstGeom>
        </p:spPr>
      </p:pic>
    </p:spTree>
    <p:extLst>
      <p:ext uri="{BB962C8B-B14F-4D97-AF65-F5344CB8AC3E}">
        <p14:creationId xmlns:p14="http://schemas.microsoft.com/office/powerpoint/2010/main" val="14013850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this though experiment, the field quality is quite different with / without iron</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545894177"/>
              </p:ext>
            </p:extLst>
          </p:nvPr>
        </p:nvGraphicFramePr>
        <p:xfrm>
          <a:off x="837036" y="1772816"/>
          <a:ext cx="7200000" cy="3240000"/>
        </p:xfrm>
        <a:graphic>
          <a:graphicData uri="http://schemas.openxmlformats.org/drawingml/2006/table">
            <a:tbl>
              <a:tblPr firstRow="1" bandRow="1">
                <a:tableStyleId>{5C22544A-7EE6-4342-B048-85BDC9FD1C3A}</a:tableStyleId>
              </a:tblPr>
              <a:tblGrid>
                <a:gridCol w="2880000"/>
                <a:gridCol w="1440000"/>
                <a:gridCol w="1440000"/>
                <a:gridCol w="1440000"/>
              </a:tblGrid>
              <a:tr h="540000">
                <a:tc>
                  <a:txBody>
                    <a:bodyPr/>
                    <a:lstStyle/>
                    <a:p>
                      <a:pPr algn="l"/>
                      <a:endParaRPr lang="en-GB" sz="2400" dirty="0">
                        <a:latin typeface="Calibri Light" panose="020F03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a:txBody>
                    <a:bodyPr/>
                    <a:lstStyle/>
                    <a:p>
                      <a:pPr algn="ctr" fontAlgn="ctr"/>
                      <a:r>
                        <a:rPr lang="en-GB" sz="2400" u="none" strike="noStrike" dirty="0" smtClean="0">
                          <a:effectLst/>
                          <a:latin typeface="Calibri Light" panose="020F0302020204030204" pitchFamily="34" charset="0"/>
                        </a:rPr>
                        <a:t>b</a:t>
                      </a:r>
                      <a:r>
                        <a:rPr lang="en-GB" sz="2400" u="none" strike="noStrike" baseline="-25000" dirty="0" smtClean="0">
                          <a:effectLst/>
                          <a:latin typeface="Calibri Light" panose="020F0302020204030204" pitchFamily="34" charset="0"/>
                        </a:rPr>
                        <a:t>3</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a:txBody>
                    <a:bodyPr/>
                    <a:lstStyle/>
                    <a:p>
                      <a:pPr algn="ctr" fontAlgn="ctr"/>
                      <a:r>
                        <a:rPr lang="en-GB" sz="2400" u="none" strike="noStrike" dirty="0" smtClean="0">
                          <a:effectLst/>
                          <a:latin typeface="Calibri Light" panose="020F0302020204030204" pitchFamily="34" charset="0"/>
                        </a:rPr>
                        <a:t>b</a:t>
                      </a:r>
                      <a:r>
                        <a:rPr lang="en-GB" sz="2400" u="none" strike="noStrike" baseline="-25000" dirty="0" smtClean="0">
                          <a:effectLst/>
                          <a:latin typeface="Calibri Light" panose="020F0302020204030204" pitchFamily="34" charset="0"/>
                        </a:rPr>
                        <a:t>5</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a:txBody>
                    <a:bodyPr/>
                    <a:lstStyle/>
                    <a:p>
                      <a:pPr algn="ctr" fontAlgn="ctr"/>
                      <a:r>
                        <a:rPr lang="en-GB" sz="2400" u="none" strike="noStrike" dirty="0" smtClean="0">
                          <a:effectLst/>
                          <a:latin typeface="Calibri Light" panose="020F0302020204030204" pitchFamily="34" charset="0"/>
                        </a:rPr>
                        <a:t>b</a:t>
                      </a:r>
                      <a:r>
                        <a:rPr lang="en-GB" sz="2400" u="none" strike="noStrike" baseline="-25000" dirty="0" smtClean="0">
                          <a:effectLst/>
                          <a:latin typeface="Calibri Light" panose="020F0302020204030204" pitchFamily="34" charset="0"/>
                        </a:rPr>
                        <a:t>7</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r>
              <a:tr h="540000">
                <a:tc>
                  <a:txBody>
                    <a:bodyPr/>
                    <a:lstStyle/>
                    <a:p>
                      <a:pPr algn="l" fontAlgn="ctr"/>
                      <a:r>
                        <a:rPr lang="en-GB" sz="2400" u="none" strike="noStrike" dirty="0" smtClean="0">
                          <a:effectLst/>
                          <a:latin typeface="Calibri Light" panose="020F0302020204030204" pitchFamily="34" charset="0"/>
                        </a:rPr>
                        <a:t> without iron, 40 kA</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dirty="0">
                          <a:effectLst/>
                          <a:latin typeface="Calibri Light" panose="020F0302020204030204" pitchFamily="34" charset="0"/>
                        </a:rPr>
                        <a:t>401.9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a:effectLst/>
                          <a:latin typeface="Calibri Light" panose="020F0302020204030204" pitchFamily="34" charset="0"/>
                        </a:rPr>
                        <a:t>10.1</a:t>
                      </a:r>
                      <a:endParaRPr lang="en-GB" sz="2400" b="0" i="0" u="none" strike="noStrike">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dirty="0">
                          <a:effectLst/>
                          <a:latin typeface="Calibri Light" panose="020F0302020204030204" pitchFamily="34" charset="0"/>
                        </a:rPr>
                        <a:t>0.0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r>
              <a:tr h="540000">
                <a:tc>
                  <a:txBody>
                    <a:bodyPr/>
                    <a:lstStyle/>
                    <a:p>
                      <a:pPr algn="l" fontAlgn="ctr"/>
                      <a:r>
                        <a:rPr lang="en-GB" sz="2400" u="none" strike="noStrike" dirty="0" smtClean="0">
                          <a:effectLst/>
                          <a:latin typeface="Calibri Light" panose="020F0302020204030204" pitchFamily="34" charset="0"/>
                        </a:rPr>
                        <a:t> without iron, 80</a:t>
                      </a:r>
                      <a:r>
                        <a:rPr lang="en-GB" sz="2400" u="none" strike="noStrike" baseline="0" dirty="0" smtClean="0">
                          <a:effectLst/>
                          <a:latin typeface="Calibri Light" panose="020F0302020204030204" pitchFamily="34" charset="0"/>
                        </a:rPr>
                        <a:t> kA</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dirty="0">
                          <a:effectLst/>
                          <a:latin typeface="Calibri Light" panose="020F0302020204030204" pitchFamily="34" charset="0"/>
                        </a:rPr>
                        <a:t>401.9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dirty="0">
                          <a:effectLst/>
                          <a:latin typeface="Calibri Light" panose="020F0302020204030204" pitchFamily="34" charset="0"/>
                        </a:rPr>
                        <a:t>10.1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u="none" strike="noStrike" dirty="0">
                          <a:effectLst/>
                          <a:latin typeface="Calibri Light" panose="020F0302020204030204" pitchFamily="34" charset="0"/>
                        </a:rPr>
                        <a:t>0.0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r>
              <a:tr h="540000">
                <a:tc>
                  <a:txBody>
                    <a:bodyPr/>
                    <a:lstStyle/>
                    <a:p>
                      <a:pPr algn="l" fontAlgn="ctr"/>
                      <a:r>
                        <a:rPr lang="en-GB" sz="2400" u="none" strike="noStrike" dirty="0" smtClean="0">
                          <a:effectLst/>
                          <a:latin typeface="Calibri Light" panose="020F0302020204030204" pitchFamily="34" charset="0"/>
                        </a:rPr>
                        <a:t> with iron, 40 kA</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-16.7</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-6.2</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-0.9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540000">
                <a:tc>
                  <a:txBody>
                    <a:bodyPr/>
                    <a:lstStyle/>
                    <a:p>
                      <a:pPr algn="l" fontAlgn="ctr"/>
                      <a:r>
                        <a:rPr lang="en-GB" sz="2400" u="none" strike="noStrike" dirty="0" smtClean="0">
                          <a:effectLst/>
                          <a:latin typeface="Calibri Light" panose="020F0302020204030204" pitchFamily="34" charset="0"/>
                        </a:rPr>
                        <a:t> with iron, 80 kA</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-38.5</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-10.6</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u="none" strike="noStrike" dirty="0">
                          <a:effectLst/>
                          <a:latin typeface="Calibri Light" panose="020F0302020204030204" pitchFamily="34" charset="0"/>
                        </a:rPr>
                        <a:t>-0.9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540000">
                <a:tc>
                  <a:txBody>
                    <a:bodyPr/>
                    <a:lstStyle/>
                    <a:p>
                      <a:pPr algn="l" fontAlgn="ctr"/>
                      <a:r>
                        <a:rPr lang="en-GB" sz="2400" u="none" strike="noStrike" dirty="0" smtClean="0">
                          <a:effectLst/>
                          <a:latin typeface="Calibri Light" panose="020F0302020204030204" pitchFamily="34" charset="0"/>
                        </a:rPr>
                        <a:t> with iron, 500 </a:t>
                      </a:r>
                      <a:r>
                        <a:rPr lang="en-GB" sz="2400" u="none" strike="noStrike" baseline="0" dirty="0" smtClean="0">
                          <a:effectLst/>
                          <a:latin typeface="Calibri Light" panose="020F0302020204030204" pitchFamily="34" charset="0"/>
                        </a:rPr>
                        <a:t>kA</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120.4</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0.6</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-0.1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bl>
          </a:graphicData>
        </a:graphic>
      </p:graphicFrame>
      <p:sp>
        <p:nvSpPr>
          <p:cNvPr id="8" name="TextBox 7"/>
          <p:cNvSpPr txBox="1"/>
          <p:nvPr/>
        </p:nvSpPr>
        <p:spPr>
          <a:xfrm>
            <a:off x="3491880" y="5085184"/>
            <a:ext cx="4680520"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(harmonics in units of 10</a:t>
            </a:r>
            <a:r>
              <a:rPr lang="en-US" sz="2000" i="0" baseline="30000" dirty="0" smtClean="0">
                <a:latin typeface="Calibri Light" panose="020F0302020204030204" pitchFamily="34" charset="0"/>
              </a:rPr>
              <a:t>-4</a:t>
            </a:r>
            <a:r>
              <a:rPr lang="en-US" sz="2000" i="0" dirty="0" smtClean="0">
                <a:latin typeface="Calibri Light" panose="020F0302020204030204" pitchFamily="34" charset="0"/>
              </a:rPr>
              <a:t> at 17 mm radius)</a:t>
            </a:r>
          </a:p>
        </p:txBody>
      </p:sp>
    </p:spTree>
    <p:extLst>
      <p:ext uri="{BB962C8B-B14F-4D97-AF65-F5344CB8AC3E}">
        <p14:creationId xmlns:p14="http://schemas.microsoft.com/office/powerpoint/2010/main" val="40719971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36</a:t>
            </a:fld>
            <a:endParaRPr lang="en-US"/>
          </a:p>
        </p:txBody>
      </p:sp>
      <p:sp>
        <p:nvSpPr>
          <p:cNvPr id="4" name="TextBox 3"/>
          <p:cNvSpPr txBox="1"/>
          <p:nvPr/>
        </p:nvSpPr>
        <p:spPr>
          <a:xfrm>
            <a:off x="503548" y="1629088"/>
            <a:ext cx="8136904" cy="3323987"/>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- 4a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GB" sz="4000" i="0" dirty="0">
                <a:solidFill>
                  <a:srgbClr val="0033CC"/>
                </a:solidFill>
                <a:latin typeface="Calibri Light" panose="020F0302020204030204" pitchFamily="34" charset="0"/>
                <a:cs typeface="Courier New" panose="02070309020205020404" pitchFamily="49" charset="0"/>
              </a:rPr>
              <a:t>Basics for the </a:t>
            </a:r>
            <a:r>
              <a:rPr lang="en-GB" sz="4000" i="0" dirty="0" smtClean="0">
                <a:solidFill>
                  <a:srgbClr val="0033CC"/>
                </a:solidFill>
                <a:latin typeface="Calibri Light" panose="020F0302020204030204" pitchFamily="34" charset="0"/>
                <a:cs typeface="Courier New" panose="02070309020205020404" pitchFamily="49" charset="0"/>
              </a:rPr>
              <a:t>design</a:t>
            </a:r>
          </a:p>
          <a:p>
            <a:pPr algn="ctr">
              <a:spcBef>
                <a:spcPts val="300"/>
              </a:spcBef>
            </a:pPr>
            <a:r>
              <a:rPr lang="en-GB" sz="4000" i="0" dirty="0" smtClean="0">
                <a:solidFill>
                  <a:srgbClr val="0033CC"/>
                </a:solidFill>
                <a:latin typeface="Calibri Light" panose="020F0302020204030204" pitchFamily="34" charset="0"/>
                <a:cs typeface="Courier New" panose="02070309020205020404" pitchFamily="49" charset="0"/>
              </a:rPr>
              <a:t> </a:t>
            </a:r>
            <a:r>
              <a:rPr lang="en-GB" sz="4000" i="0" dirty="0">
                <a:solidFill>
                  <a:srgbClr val="0033CC"/>
                </a:solidFill>
                <a:latin typeface="Calibri Light" panose="020F0302020204030204" pitchFamily="34" charset="0"/>
                <a:cs typeface="Courier New" panose="02070309020205020404" pitchFamily="49" charset="0"/>
              </a:rPr>
              <a:t>of resistive </a:t>
            </a:r>
            <a:r>
              <a:rPr lang="en-GB" sz="4000" i="0" dirty="0" smtClean="0">
                <a:solidFill>
                  <a:srgbClr val="0033CC"/>
                </a:solidFill>
                <a:latin typeface="Calibri Light" panose="020F0302020204030204" pitchFamily="34" charset="0"/>
                <a:cs typeface="Courier New" panose="02070309020205020404" pitchFamily="49" charset="0"/>
              </a:rPr>
              <a:t>magnets</a:t>
            </a:r>
          </a:p>
          <a:p>
            <a:pPr algn="ctr">
              <a:spcBef>
                <a:spcPts val="300"/>
              </a:spcBef>
            </a:pPr>
            <a:r>
              <a:rPr lang="en-GB" sz="4000" i="0" dirty="0" smtClean="0">
                <a:solidFill>
                  <a:srgbClr val="0033CC"/>
                </a:solidFill>
                <a:latin typeface="Calibri Light" panose="020F0302020204030204" pitchFamily="34" charset="0"/>
                <a:cs typeface="Courier New" panose="02070309020205020404" pitchFamily="49" charset="0"/>
              </a:rPr>
              <a:t>2D</a:t>
            </a:r>
            <a:endParaRPr lang="en-GB" sz="4000" i="0" dirty="0">
              <a:solidFill>
                <a:srgbClr val="0033CC"/>
              </a:solidFill>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6994499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37</a:t>
            </a:fld>
            <a:endParaRPr lang="en-US"/>
          </a:p>
        </p:txBody>
      </p:sp>
      <p:pic>
        <p:nvPicPr>
          <p:cNvPr id="5" name="Picture 4"/>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4860032" y="1273751"/>
            <a:ext cx="3200902" cy="2070755"/>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15593" y="1273620"/>
            <a:ext cx="2724359" cy="2071017"/>
          </a:xfrm>
          <a:prstGeom prst="rect">
            <a:avLst/>
          </a:prstGeom>
        </p:spPr>
      </p:pic>
      <p:sp>
        <p:nvSpPr>
          <p:cNvPr id="8" name="Rectangle 7"/>
          <p:cNvSpPr/>
          <p:nvPr/>
        </p:nvSpPr>
        <p:spPr bwMode="auto">
          <a:xfrm>
            <a:off x="107504" y="1052736"/>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1052736"/>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a:off x="8060426" y="1203945"/>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Text Box 36"/>
          <p:cNvSpPr txBox="1">
            <a:spLocks noChangeArrowheads="1"/>
          </p:cNvSpPr>
          <p:nvPr/>
        </p:nvSpPr>
        <p:spPr bwMode="auto">
          <a:xfrm>
            <a:off x="1835696"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“C” dipole</a:t>
            </a:r>
            <a:endParaRPr lang="en-US" sz="2000" i="0" dirty="0">
              <a:latin typeface="Calibri Light" panose="020F0302020204030204" pitchFamily="34" charset="0"/>
              <a:ea typeface="ＭＳ Ｐゴシック" pitchFamily="34" charset="-128"/>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most common types of resistive dipoles</a:t>
            </a:r>
            <a:endParaRPr lang="en-US" sz="2800" b="0" i="0" kern="0" dirty="0" smtClean="0">
              <a:solidFill>
                <a:srgbClr val="0033CC"/>
              </a:solidFill>
              <a:latin typeface="Calibri Light" panose="020F0302020204030204" pitchFamily="34" charset="0"/>
            </a:endParaRPr>
          </a:p>
        </p:txBody>
      </p:sp>
      <p:sp>
        <p:nvSpPr>
          <p:cNvPr id="22" name="Text Box 36"/>
          <p:cNvSpPr txBox="1">
            <a:spLocks noChangeArrowheads="1"/>
          </p:cNvSpPr>
          <p:nvPr/>
        </p:nvSpPr>
        <p:spPr bwMode="auto">
          <a:xfrm>
            <a:off x="5729611"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“H” dipole</a:t>
            </a:r>
            <a:endParaRPr lang="en-US" sz="2000" i="0" dirty="0">
              <a:latin typeface="Calibri Light" panose="020F0302020204030204" pitchFamily="34" charset="0"/>
              <a:ea typeface="ＭＳ Ｐゴシック" pitchFamily="34" charset="-128"/>
            </a:endParaRPr>
          </a:p>
        </p:txBody>
      </p:sp>
      <p:sp>
        <p:nvSpPr>
          <p:cNvPr id="4" name="Rectangle 3"/>
          <p:cNvSpPr/>
          <p:nvPr/>
        </p:nvSpPr>
        <p:spPr bwMode="auto">
          <a:xfrm>
            <a:off x="4067944" y="1203945"/>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7916410" y="1166919"/>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6" name="Picture 25"/>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044624" y="3940321"/>
            <a:ext cx="5472000" cy="1944000"/>
          </a:xfrm>
          <a:prstGeom prst="rect">
            <a:avLst/>
          </a:prstGeom>
        </p:spPr>
      </p:pic>
      <p:sp>
        <p:nvSpPr>
          <p:cNvPr id="27" name="Text Box 36"/>
          <p:cNvSpPr txBox="1">
            <a:spLocks noChangeArrowheads="1"/>
          </p:cNvSpPr>
          <p:nvPr/>
        </p:nvSpPr>
        <p:spPr bwMode="auto">
          <a:xfrm>
            <a:off x="395536" y="5668405"/>
            <a:ext cx="2520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dipole (“O” dipole)</a:t>
            </a:r>
            <a:endParaRPr lang="en-US" sz="2000" i="0" dirty="0">
              <a:latin typeface="Calibri Light" panose="020F0302020204030204" pitchFamily="34" charset="0"/>
              <a:ea typeface="ＭＳ Ｐゴシック" pitchFamily="34" charset="-128"/>
            </a:endParaRPr>
          </a:p>
        </p:txBody>
      </p:sp>
      <p:sp>
        <p:nvSpPr>
          <p:cNvPr id="29" name="Text Box 36"/>
          <p:cNvSpPr txBox="1">
            <a:spLocks noChangeArrowheads="1"/>
          </p:cNvSpPr>
          <p:nvPr/>
        </p:nvSpPr>
        <p:spPr bwMode="auto">
          <a:xfrm>
            <a:off x="5076336" y="5673442"/>
            <a:ext cx="2520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dipole (“O” dipole)</a:t>
            </a:r>
            <a:endParaRPr lang="en-US" sz="2000" i="0" dirty="0">
              <a:latin typeface="Calibri Light" panose="020F0302020204030204" pitchFamily="34" charset="0"/>
              <a:ea typeface="ＭＳ Ｐゴシック" pitchFamily="34" charset="-128"/>
            </a:endParaRPr>
          </a:p>
        </p:txBody>
      </p:sp>
      <p:sp>
        <p:nvSpPr>
          <p:cNvPr id="7" name="Rectangle 6"/>
          <p:cNvSpPr/>
          <p:nvPr/>
        </p:nvSpPr>
        <p:spPr bwMode="auto">
          <a:xfrm>
            <a:off x="4355976" y="3717032"/>
            <a:ext cx="144016" cy="25202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8" name="Picture 27"/>
          <p:cNvPicPr>
            <a:picLocks noChangeAspect="1"/>
          </p:cNvPicPr>
          <p:nvPr/>
        </p:nvPicPr>
        <p:blipFill rotWithShape="1">
          <a:blip r:embed="rId6">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3563888" y="3940213"/>
            <a:ext cx="5472608" cy="1944216"/>
          </a:xfrm>
          <a:prstGeom prst="rect">
            <a:avLst/>
          </a:prstGeom>
        </p:spPr>
      </p:pic>
    </p:spTree>
    <p:extLst>
      <p:ext uri="{BB962C8B-B14F-4D97-AF65-F5344CB8AC3E}">
        <p14:creationId xmlns:p14="http://schemas.microsoft.com/office/powerpoint/2010/main" val="17179654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38</a:t>
            </a:fld>
            <a:endParaRPr lang="en-US"/>
          </a:p>
        </p:txBody>
      </p:sp>
      <p:pic>
        <p:nvPicPr>
          <p:cNvPr id="3" name="Picture 2"/>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3275856" y="1913608"/>
            <a:ext cx="2859635" cy="2173851"/>
          </a:xfrm>
          <a:prstGeom prst="rect">
            <a:avLst/>
          </a:prstGeom>
        </p:spPr>
      </p:pic>
      <p:sp>
        <p:nvSpPr>
          <p:cNvPr id="8" name="Rectangle 7"/>
          <p:cNvSpPr/>
          <p:nvPr/>
        </p:nvSpPr>
        <p:spPr bwMode="auto">
          <a:xfrm>
            <a:off x="-36512" y="836712"/>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784672"/>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circuit is dimensioned so that the pole is wide enough for field quality, and there is enough room for the flux in the return legs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2894388" y="5566040"/>
                <a:ext cx="3405804" cy="815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𝑙𝑒𝑔</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𝑙𝑒𝑔</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2894388" y="5566040"/>
                <a:ext cx="3405804" cy="815288"/>
              </a:xfrm>
              <a:prstGeom prst="rect">
                <a:avLst/>
              </a:prstGeom>
              <a:blipFill rotWithShape="0">
                <a:blip r:embed="rId4"/>
                <a:stretch>
                  <a:fillRect/>
                </a:stretch>
              </a:blipFill>
            </p:spPr>
            <p:txBody>
              <a:bodyPr/>
              <a:lstStyle/>
              <a:p>
                <a:r>
                  <a:rPr lang="en-GB">
                    <a:noFill/>
                  </a:rPr>
                  <a:t> </a:t>
                </a:r>
              </a:p>
            </p:txBody>
          </p:sp>
        </mc:Fallback>
      </mc:AlternateContent>
      <p:cxnSp>
        <p:nvCxnSpPr>
          <p:cNvPr id="17" name="Straight Connector 16"/>
          <p:cNvCxnSpPr/>
          <p:nvPr/>
        </p:nvCxnSpPr>
        <p:spPr bwMode="auto">
          <a:xfrm>
            <a:off x="3320616" y="2989523"/>
            <a:ext cx="804721"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p:cxnSp>
        <p:nvCxnSpPr>
          <p:cNvPr id="35" name="Straight Connector 34"/>
          <p:cNvCxnSpPr/>
          <p:nvPr/>
        </p:nvCxnSpPr>
        <p:spPr bwMode="auto">
          <a:xfrm>
            <a:off x="4427984" y="2004645"/>
            <a:ext cx="0" cy="50400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6" name="TextBox 35"/>
              <p:cNvSpPr txBox="1"/>
              <p:nvPr/>
            </p:nvSpPr>
            <p:spPr>
              <a:xfrm>
                <a:off x="2771876" y="2719612"/>
                <a:ext cx="548740"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sub>
                      </m:sSub>
                    </m:oMath>
                  </m:oMathPara>
                </a14:m>
                <a:endParaRPr lang="en-GB"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2771876" y="2719612"/>
                <a:ext cx="548740" cy="332720"/>
              </a:xfrm>
              <a:prstGeom prst="rect">
                <a:avLst/>
              </a:prstGeom>
              <a:blipFill rotWithShape="0">
                <a:blip r:embed="rId5"/>
                <a:stretch>
                  <a:fillRect l="-12222" r="-1111" b="-25455"/>
                </a:stretch>
              </a:blipFill>
            </p:spPr>
            <p:txBody>
              <a:bodyPr/>
              <a:lstStyle/>
              <a:p>
                <a:r>
                  <a:rPr lang="en-GB">
                    <a:noFill/>
                  </a:rPr>
                  <a:t> </a:t>
                </a:r>
              </a:p>
            </p:txBody>
          </p:sp>
        </mc:Fallback>
      </mc:AlternateContent>
      <p:cxnSp>
        <p:nvCxnSpPr>
          <p:cNvPr id="37" name="Straight Connector 36"/>
          <p:cNvCxnSpPr/>
          <p:nvPr/>
        </p:nvCxnSpPr>
        <p:spPr bwMode="auto">
          <a:xfrm>
            <a:off x="4679242" y="3358061"/>
            <a:ext cx="810000"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8" name="TextBox 37"/>
              <p:cNvSpPr txBox="1"/>
              <p:nvPr/>
            </p:nvSpPr>
            <p:spPr>
              <a:xfrm>
                <a:off x="4832267" y="3297006"/>
                <a:ext cx="656975" cy="3314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a:solidFill>
                                <a:srgbClr val="FFC000"/>
                              </a:solidFill>
                              <a:latin typeface="Cambria Math" panose="02040503050406030204" pitchFamily="18" charset="0"/>
                              <a:ea typeface="Cambria Math" panose="02040503050406030204" pitchFamily="18" charset="0"/>
                            </a:rPr>
                            <m:t>𝑤</m:t>
                          </m:r>
                        </m:e>
                        <m:sub>
                          <m:r>
                            <a:rPr lang="en-GB" sz="2000" b="0" i="1" smtClean="0">
                              <a:solidFill>
                                <a:srgbClr val="FFC000"/>
                              </a:solidFill>
                              <a:latin typeface="Cambria Math" panose="02040503050406030204" pitchFamily="18" charset="0"/>
                              <a:ea typeface="Cambria Math" panose="02040503050406030204" pitchFamily="18" charset="0"/>
                            </a:rPr>
                            <m:t>𝑝𝑜𝑙𝑒</m:t>
                          </m:r>
                        </m:sub>
                      </m:sSub>
                    </m:oMath>
                  </m:oMathPara>
                </a14:m>
                <a:endParaRPr lang="en-GB" b="0" dirty="0"/>
              </a:p>
            </p:txBody>
          </p:sp>
        </mc:Choice>
        <mc:Fallback xmlns="">
          <p:sp>
            <p:nvSpPr>
              <p:cNvPr id="38" name="TextBox 37"/>
              <p:cNvSpPr txBox="1">
                <a:spLocks noRot="1" noChangeAspect="1" noMove="1" noResize="1" noEditPoints="1" noAdjustHandles="1" noChangeArrowheads="1" noChangeShapeType="1" noTextEdit="1"/>
              </p:cNvSpPr>
              <p:nvPr/>
            </p:nvSpPr>
            <p:spPr>
              <a:xfrm>
                <a:off x="4832267" y="3297006"/>
                <a:ext cx="656975" cy="331437"/>
              </a:xfrm>
              <a:prstGeom prst="rect">
                <a:avLst/>
              </a:prstGeom>
              <a:blipFill rotWithShape="0">
                <a:blip r:embed="rId6"/>
                <a:stretch>
                  <a:fillRect l="-10280" r="-1869" b="-27778"/>
                </a:stretch>
              </a:blipFill>
            </p:spPr>
            <p:txBody>
              <a:bodyPr/>
              <a:lstStyle/>
              <a:p>
                <a:r>
                  <a:rPr lang="en-GB">
                    <a:noFill/>
                  </a:rPr>
                  <a:t> </a:t>
                </a:r>
              </a:p>
            </p:txBody>
          </p:sp>
        </mc:Fallback>
      </mc:AlternateContent>
      <p:cxnSp>
        <p:nvCxnSpPr>
          <p:cNvPr id="39" name="Straight Connector 38"/>
          <p:cNvCxnSpPr/>
          <p:nvPr/>
        </p:nvCxnSpPr>
        <p:spPr bwMode="auto">
          <a:xfrm>
            <a:off x="5292080" y="2736006"/>
            <a:ext cx="0" cy="504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Box 40"/>
          <p:cNvSpPr txBox="1"/>
          <p:nvPr/>
        </p:nvSpPr>
        <p:spPr>
          <a:xfrm>
            <a:off x="5375850" y="2830192"/>
            <a:ext cx="128240" cy="307777"/>
          </a:xfrm>
          <a:prstGeom prst="rect">
            <a:avLst/>
          </a:prstGeom>
          <a:solidFill>
            <a:srgbClr val="FFFFFF"/>
          </a:solidFill>
        </p:spPr>
        <p:txBody>
          <a:bodyPr wrap="none" lIns="0" tIns="0" rIns="0" bIns="0" rtlCol="0">
            <a:spAutoFit/>
          </a:bodyPr>
          <a:lstStyle/>
          <a:p>
            <a:r>
              <a:rPr lang="en-GB" sz="2000" b="0" dirty="0"/>
              <a:t>h</a:t>
            </a:r>
          </a:p>
        </p:txBody>
      </p:sp>
      <p:sp>
        <p:nvSpPr>
          <p:cNvPr id="4" name="Rectangle 3"/>
          <p:cNvSpPr/>
          <p:nvPr/>
        </p:nvSpPr>
        <p:spPr bwMode="auto">
          <a:xfrm>
            <a:off x="7409866" y="928688"/>
            <a:ext cx="258478" cy="473256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Rectangle 6"/>
          <p:cNvSpPr/>
          <p:nvPr/>
        </p:nvSpPr>
        <p:spPr bwMode="auto">
          <a:xfrm>
            <a:off x="2915816" y="1685032"/>
            <a:ext cx="3744416"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ectangle 31"/>
          <p:cNvSpPr/>
          <p:nvPr/>
        </p:nvSpPr>
        <p:spPr bwMode="auto">
          <a:xfrm>
            <a:off x="6055676" y="1781200"/>
            <a:ext cx="351656" cy="23678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p:cNvSpPr txBox="1"/>
              <p:nvPr/>
            </p:nvSpPr>
            <p:spPr>
              <a:xfrm>
                <a:off x="4211376" y="1599108"/>
                <a:ext cx="548740"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sub>
                      </m:sSub>
                    </m:oMath>
                  </m:oMathPara>
                </a14:m>
                <a:endParaRPr lang="en-GB" b="0" dirty="0"/>
              </a:p>
            </p:txBody>
          </p:sp>
        </mc:Choice>
        <mc:Fallback xmlns="">
          <p:sp>
            <p:nvSpPr>
              <p:cNvPr id="33" name="TextBox 32"/>
              <p:cNvSpPr txBox="1">
                <a:spLocks noRot="1" noChangeAspect="1" noMove="1" noResize="1" noEditPoints="1" noAdjustHandles="1" noChangeArrowheads="1" noChangeShapeType="1" noTextEdit="1"/>
              </p:cNvSpPr>
              <p:nvPr/>
            </p:nvSpPr>
            <p:spPr>
              <a:xfrm>
                <a:off x="4211376" y="1599108"/>
                <a:ext cx="548740" cy="332720"/>
              </a:xfrm>
              <a:prstGeom prst="rect">
                <a:avLst/>
              </a:prstGeom>
              <a:blipFill rotWithShape="0">
                <a:blip r:embed="rId7"/>
                <a:stretch>
                  <a:fillRect l="-12222" r="-1111"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894388" y="4640452"/>
                <a:ext cx="286450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𝐺𝐹𝑅</m:t>
                          </m:r>
                        </m:sub>
                      </m:sSub>
                      <m:r>
                        <a:rPr lang="en-GB" b="0" i="1" smtClean="0">
                          <a:latin typeface="Cambria Math" panose="02040503050406030204" pitchFamily="18" charset="0"/>
                          <a:ea typeface="Cambria Math" panose="02040503050406030204" pitchFamily="18" charset="0"/>
                        </a:rPr>
                        <m:t>+2.5</m:t>
                      </m:r>
                      <m:r>
                        <a:rPr lang="en-GB" b="0" i="1" smtClean="0">
                          <a:latin typeface="Cambria Math" panose="02040503050406030204" pitchFamily="18" charset="0"/>
                          <a:ea typeface="Cambria Math" panose="02040503050406030204" pitchFamily="18" charset="0"/>
                        </a:rPr>
                        <m:t>h</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94388" y="4640452"/>
                <a:ext cx="2864502" cy="397929"/>
              </a:xfrm>
              <a:prstGeom prst="rect">
                <a:avLst/>
              </a:prstGeom>
              <a:blipFill rotWithShape="0">
                <a:blip r:embed="rId8"/>
                <a:stretch>
                  <a:fillRect l="-2766" r="-426" b="-24242"/>
                </a:stretch>
              </a:blipFill>
            </p:spPr>
            <p:txBody>
              <a:bodyPr/>
              <a:lstStyle/>
              <a:p>
                <a:r>
                  <a:rPr lang="en-GB">
                    <a:noFill/>
                  </a:rPr>
                  <a:t> </a:t>
                </a:r>
              </a:p>
            </p:txBody>
          </p:sp>
        </mc:Fallback>
      </mc:AlternateContent>
    </p:spTree>
    <p:extLst>
      <p:ext uri="{BB962C8B-B14F-4D97-AF65-F5344CB8AC3E}">
        <p14:creationId xmlns:p14="http://schemas.microsoft.com/office/powerpoint/2010/main" val="32993698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Ampere-turns are a linear function of the gap and of the B field</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39</a:t>
            </a:fld>
            <a:endParaRPr lang="en-US"/>
          </a:p>
        </p:txBody>
      </p:sp>
      <mc:AlternateContent xmlns:mc="http://schemas.openxmlformats.org/markup-compatibility/2006" xmlns:a14="http://schemas.microsoft.com/office/drawing/2010/main">
        <mc:Choice Requires="a14">
          <p:sp>
            <p:nvSpPr>
              <p:cNvPr id="32" name="TextBox 31"/>
              <p:cNvSpPr txBox="1"/>
              <p:nvPr/>
            </p:nvSpPr>
            <p:spPr>
              <a:xfrm>
                <a:off x="1619672" y="4322918"/>
                <a:ext cx="6009722" cy="96879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ary>
                        <m:naryPr>
                          <m:chr m:val="∮"/>
                          <m:limLoc m:val="undOvr"/>
                          <m:subHide m:val="on"/>
                          <m:supHide m:val="on"/>
                          <m:ctrlPr>
                            <a:rPr lang="en-GB" b="0" i="1" smtClean="0">
                              <a:latin typeface="Cambria Math" panose="02040503050406030204" pitchFamily="18" charset="0"/>
                              <a:ea typeface="Cambria Math" panose="02040503050406030204" pitchFamily="18" charset="0"/>
                            </a:rPr>
                          </m:ctrlPr>
                        </m:naryPr>
                        <m:sub/>
                        <m:sup/>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𝐻</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𝑑𝑙</m:t>
                              </m:r>
                            </m:e>
                          </m:acc>
                          <m:r>
                            <a:rPr lang="en-GB" b="0" i="1" smtClean="0">
                              <a:latin typeface="Cambria Math" panose="02040503050406030204" pitchFamily="18" charset="0"/>
                              <a:ea typeface="Cambria Math" panose="02040503050406030204" pitchFamily="18" charset="0"/>
                            </a:rPr>
                            <m:t>=</m:t>
                          </m:r>
                        </m:e>
                      </m:nary>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𝐹𝑒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den>
                      </m:f>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𝑔𝑎𝑝</m:t>
                              </m:r>
                            </m:sub>
                          </m:sSub>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1619672" y="4322918"/>
                <a:ext cx="6009722" cy="968791"/>
              </a:xfrm>
              <a:prstGeom prst="rect">
                <a:avLst/>
              </a:prstGeom>
              <a:blipFill rotWithShape="0">
                <a:blip r:embed="rId3"/>
                <a:stretch>
                  <a:fillRect/>
                </a:stretch>
              </a:blipFill>
            </p:spPr>
            <p:txBody>
              <a:bodyPr/>
              <a:lstStyle/>
              <a:p>
                <a:r>
                  <a:rPr lang="en-GB">
                    <a:noFill/>
                  </a:rPr>
                  <a:t> </a:t>
                </a:r>
              </a:p>
            </p:txBody>
          </p:sp>
        </mc:Fallback>
      </mc:AlternateContent>
      <p:grpSp>
        <p:nvGrpSpPr>
          <p:cNvPr id="37" name="Group 36"/>
          <p:cNvGrpSpPr>
            <a:grpSpLocks noChangeAspect="1"/>
          </p:cNvGrpSpPr>
          <p:nvPr/>
        </p:nvGrpSpPr>
        <p:grpSpPr>
          <a:xfrm>
            <a:off x="2708909" y="1412777"/>
            <a:ext cx="3303251" cy="2304255"/>
            <a:chOff x="2094706" y="946740"/>
            <a:chExt cx="5013839" cy="3497513"/>
          </a:xfrm>
        </p:grpSpPr>
        <p:grpSp>
          <p:nvGrpSpPr>
            <p:cNvPr id="31" name="Group 30"/>
            <p:cNvGrpSpPr/>
            <p:nvPr/>
          </p:nvGrpSpPr>
          <p:grpSpPr>
            <a:xfrm>
              <a:off x="2094706" y="946740"/>
              <a:ext cx="4781550" cy="3497513"/>
              <a:chOff x="1374626" y="946740"/>
              <a:chExt cx="4781550" cy="3497513"/>
            </a:xfrm>
          </p:grpSpPr>
          <p:pic>
            <p:nvPicPr>
              <p:cNvPr id="20" name="Picture 19"/>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86741" y="1127487"/>
                <a:ext cx="4258988" cy="3237618"/>
              </a:xfrm>
              <a:prstGeom prst="rect">
                <a:avLst/>
              </a:prstGeom>
            </p:spPr>
          </p:pic>
          <p:cxnSp>
            <p:nvCxnSpPr>
              <p:cNvPr id="21" name="Straight Connector 20"/>
              <p:cNvCxnSpPr/>
              <p:nvPr/>
            </p:nvCxnSpPr>
            <p:spPr bwMode="auto">
              <a:xfrm flipH="1">
                <a:off x="4237205" y="2384423"/>
                <a:ext cx="0" cy="702000"/>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7" name="Freeform 26"/>
              <p:cNvSpPr/>
              <p:nvPr/>
            </p:nvSpPr>
            <p:spPr bwMode="auto">
              <a:xfrm>
                <a:off x="2164740" y="1606514"/>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Freeform 27"/>
              <p:cNvSpPr/>
              <p:nvPr/>
            </p:nvSpPr>
            <p:spPr bwMode="auto">
              <a:xfrm flipV="1">
                <a:off x="2164740" y="2738423"/>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a:off x="1374626" y="1059121"/>
                <a:ext cx="4781550" cy="11408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5662603" y="946740"/>
                <a:ext cx="266431" cy="349751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3" name="TextBox 32"/>
            <p:cNvSpPr txBox="1"/>
            <p:nvPr/>
          </p:nvSpPr>
          <p:spPr>
            <a:xfrm>
              <a:off x="5439152" y="2550757"/>
              <a:ext cx="194649" cy="467159"/>
            </a:xfrm>
            <a:prstGeom prst="rect">
              <a:avLst/>
            </a:prstGeom>
            <a:solidFill>
              <a:srgbClr val="FFFFFF"/>
            </a:solidFill>
          </p:spPr>
          <p:txBody>
            <a:bodyPr wrap="none" lIns="0" tIns="0" rIns="0" bIns="0" rtlCol="0">
              <a:spAutoFit/>
            </a:bodyPr>
            <a:lstStyle/>
            <a:p>
              <a:r>
                <a:rPr lang="en-GB" sz="2000" b="0" dirty="0"/>
                <a:t>h</a:t>
              </a:r>
            </a:p>
          </p:txBody>
        </p:sp>
        <p:cxnSp>
          <p:nvCxnSpPr>
            <p:cNvPr id="34" name="Straight Connector 33"/>
            <p:cNvCxnSpPr/>
            <p:nvPr/>
          </p:nvCxnSpPr>
          <p:spPr bwMode="auto">
            <a:xfrm>
              <a:off x="5330180" y="2368018"/>
              <a:ext cx="0" cy="720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35" name="TextBox 34"/>
            <p:cNvSpPr txBox="1"/>
            <p:nvPr/>
          </p:nvSpPr>
          <p:spPr>
            <a:xfrm>
              <a:off x="6417539" y="1987017"/>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sp>
          <p:nvSpPr>
            <p:cNvPr id="36" name="TextBox 35"/>
            <p:cNvSpPr txBox="1"/>
            <p:nvPr/>
          </p:nvSpPr>
          <p:spPr>
            <a:xfrm>
              <a:off x="6417539" y="3086423"/>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grpSp>
      <mc:AlternateContent xmlns:mc="http://schemas.openxmlformats.org/markup-compatibility/2006" xmlns:a14="http://schemas.microsoft.com/office/drawing/2010/main">
        <mc:Choice Requires="a14">
          <p:sp>
            <p:nvSpPr>
              <p:cNvPr id="39" name="TextBox 38"/>
              <p:cNvSpPr txBox="1"/>
              <p:nvPr/>
            </p:nvSpPr>
            <p:spPr>
              <a:xfrm>
                <a:off x="4455143" y="1694460"/>
                <a:ext cx="380169" cy="30777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i="1" smtClean="0">
                              <a:solidFill>
                                <a:srgbClr val="FFC000"/>
                              </a:solidFill>
                              <a:latin typeface="Cambria Math" panose="02040503050406030204" pitchFamily="18" charset="0"/>
                              <a:ea typeface="Cambria Math" panose="02040503050406030204" pitchFamily="18" charset="0"/>
                            </a:rPr>
                            <m:t>𝑙</m:t>
                          </m:r>
                        </m:e>
                        <m:sub>
                          <m:r>
                            <a:rPr lang="en-GB" sz="2000" b="0" i="1" smtClean="0">
                              <a:solidFill>
                                <a:srgbClr val="FFC000"/>
                              </a:solidFill>
                              <a:latin typeface="Cambria Math" panose="02040503050406030204" pitchFamily="18" charset="0"/>
                              <a:ea typeface="Cambria Math" panose="02040503050406030204" pitchFamily="18" charset="0"/>
                            </a:rPr>
                            <m:t>𝐹𝑒</m:t>
                          </m:r>
                        </m:sub>
                      </m:sSub>
                    </m:oMath>
                  </m:oMathPara>
                </a14:m>
                <a:endParaRPr lang="en-GB" b="0" dirty="0"/>
              </a:p>
            </p:txBody>
          </p:sp>
        </mc:Choice>
        <mc:Fallback xmlns="">
          <p:sp>
            <p:nvSpPr>
              <p:cNvPr id="39" name="TextBox 38"/>
              <p:cNvSpPr txBox="1">
                <a:spLocks noRot="1" noChangeAspect="1" noMove="1" noResize="1" noEditPoints="1" noAdjustHandles="1" noChangeArrowheads="1" noChangeShapeType="1" noTextEdit="1"/>
              </p:cNvSpPr>
              <p:nvPr/>
            </p:nvSpPr>
            <p:spPr>
              <a:xfrm>
                <a:off x="4455143" y="1694460"/>
                <a:ext cx="380169" cy="307777"/>
              </a:xfrm>
              <a:prstGeom prst="rect">
                <a:avLst/>
              </a:prstGeom>
              <a:blipFill rotWithShape="0">
                <a:blip r:embed="rId5"/>
                <a:stretch>
                  <a:fillRect l="-24194" b="-1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386299" y="54315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3" name="TextBox 42"/>
              <p:cNvSpPr txBox="1">
                <a:spLocks noRot="1" noChangeAspect="1" noMove="1" noResize="1" noEditPoints="1" noAdjustHandles="1" noChangeArrowheads="1" noChangeShapeType="1" noTextEdit="1"/>
              </p:cNvSpPr>
              <p:nvPr/>
            </p:nvSpPr>
            <p:spPr>
              <a:xfrm>
                <a:off x="2386299" y="5431558"/>
                <a:ext cx="1302151" cy="76405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018107" y="5431558"/>
                <a:ext cx="1912768" cy="106208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𝑟</m:t>
                                  </m:r>
                                </m:sub>
                              </m:sSub>
                            </m:den>
                          </m:f>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num>
                            <m:den>
                              <m:r>
                                <a:rPr lang="en-GB" b="0">
                                  <a:latin typeface="Cambria Math" panose="02040503050406030204" pitchFamily="18" charset="0"/>
                                  <a:ea typeface="Cambria Math" panose="02040503050406030204" pitchFamily="18" charset="0"/>
                                </a:rPr>
                                <m:t>h</m:t>
                              </m:r>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4" name="TextBox 43"/>
              <p:cNvSpPr txBox="1">
                <a:spLocks noRot="1" noChangeAspect="1" noMove="1" noResize="1" noEditPoints="1" noAdjustHandles="1" noChangeArrowheads="1" noChangeShapeType="1" noTextEdit="1"/>
              </p:cNvSpPr>
              <p:nvPr/>
            </p:nvSpPr>
            <p:spPr>
              <a:xfrm>
                <a:off x="4018107" y="5431558"/>
                <a:ext cx="1912768" cy="106208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65471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According to history, the first electromagnet (not for accelerators!) was built </a:t>
            </a:r>
            <a:r>
              <a:rPr lang="en-US" sz="2800" i="0" kern="0" dirty="0">
                <a:solidFill>
                  <a:srgbClr val="0033CC"/>
                </a:solidFill>
                <a:latin typeface="Calibri Light" panose="020F0302020204030204" pitchFamily="34" charset="0"/>
              </a:rPr>
              <a:t>in England in 1824 by William Sturgeon</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a:t>
            </a:fld>
            <a:endParaRPr lang="en-US"/>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439" t="3431" r="4878" b="2220"/>
          <a:stretch/>
        </p:blipFill>
        <p:spPr>
          <a:xfrm>
            <a:off x="2555776" y="1210017"/>
            <a:ext cx="3672408" cy="5315327"/>
          </a:xfrm>
          <a:prstGeom prst="rect">
            <a:avLst/>
          </a:prstGeom>
        </p:spPr>
      </p:pic>
    </p:spTree>
    <p:extLst>
      <p:ext uri="{BB962C8B-B14F-4D97-AF65-F5344CB8AC3E}">
        <p14:creationId xmlns:p14="http://schemas.microsoft.com/office/powerpoint/2010/main" val="13195748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can be solved using magnetic reluctances and Hopkinson’s law, which is a parallel of Ohm’s law</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40</a:t>
            </a:fld>
            <a:endParaRPr lang="en-US"/>
          </a:p>
        </p:txBody>
      </p:sp>
      <mc:AlternateContent xmlns:mc="http://schemas.openxmlformats.org/markup-compatibility/2006" xmlns:a14="http://schemas.microsoft.com/office/drawing/2010/main">
        <mc:Choice Requires="a14">
          <p:sp>
            <p:nvSpPr>
              <p:cNvPr id="409" name="TextBox 408"/>
              <p:cNvSpPr txBox="1"/>
              <p:nvPr/>
            </p:nvSpPr>
            <p:spPr>
              <a:xfrm>
                <a:off x="2195736" y="3360531"/>
                <a:ext cx="1567673" cy="78854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𝑙</m:t>
                          </m:r>
                        </m:num>
                        <m:den>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r>
                            <a:rPr lang="en-GB" b="0" i="1" smtClean="0">
                              <a:latin typeface="Cambria Math" panose="02040503050406030204" pitchFamily="18" charset="0"/>
                              <a:ea typeface="Cambria Math" panose="02040503050406030204" pitchFamily="18" charset="0"/>
                            </a:rPr>
                            <m:t>𝐴</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09" name="TextBox 408"/>
              <p:cNvSpPr txBox="1">
                <a:spLocks noRot="1" noChangeAspect="1" noMove="1" noResize="1" noEditPoints="1" noAdjustHandles="1" noChangeArrowheads="1" noChangeShapeType="1" noTextEdit="1"/>
              </p:cNvSpPr>
              <p:nvPr/>
            </p:nvSpPr>
            <p:spPr>
              <a:xfrm>
                <a:off x="2195736" y="3360531"/>
                <a:ext cx="1567673" cy="78854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2195736" y="2060849"/>
                <a:ext cx="1014252"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m:rPr>
                              <m:nor/>
                            </m:rPr>
                            <a:rPr lang="en-GB" b="0" i="0">
                              <a:latin typeface="Cambria Math" panose="02040503050406030204" pitchFamily="18" charset="0"/>
                            </a:rPr>
                            <m:t>NI</m:t>
                          </m:r>
                        </m:num>
                        <m:den>
                          <m:r>
                            <m:rPr>
                              <m:sty m:val="p"/>
                            </m:rPr>
                            <a:rPr lang="el-GR" b="0">
                              <a:latin typeface="Cambria Math" panose="02040503050406030204" pitchFamily="18" charset="0"/>
                              <a:ea typeface="Cambria Math" panose="02040503050406030204" pitchFamily="18" charset="0"/>
                            </a:rPr>
                            <m:t>Φ</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5" name="TextBox 124"/>
              <p:cNvSpPr txBox="1">
                <a:spLocks noRot="1" noChangeAspect="1" noMove="1" noResize="1" noEditPoints="1" noAdjustHandles="1" noChangeArrowheads="1" noChangeShapeType="1" noTextEdit="1"/>
              </p:cNvSpPr>
              <p:nvPr/>
            </p:nvSpPr>
            <p:spPr>
              <a:xfrm>
                <a:off x="2195736" y="2060849"/>
                <a:ext cx="1014252" cy="68909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6" name="TextBox 125"/>
              <p:cNvSpPr txBox="1"/>
              <p:nvPr/>
            </p:nvSpPr>
            <p:spPr>
              <a:xfrm>
                <a:off x="4932040" y="2060848"/>
                <a:ext cx="844205"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m:rPr>
                              <m:nor/>
                            </m:rPr>
                            <a:rPr lang="en-GB" b="0" i="0" smtClean="0">
                              <a:solidFill>
                                <a:srgbClr val="969696"/>
                              </a:solidFill>
                              <a:latin typeface="Cambria Math" panose="02040503050406030204" pitchFamily="18" charset="0"/>
                            </a:rPr>
                            <m:t>V</m:t>
                          </m:r>
                        </m:num>
                        <m:den>
                          <m:r>
                            <a:rPr lang="en-GB" b="0" i="1" smtClean="0">
                              <a:solidFill>
                                <a:srgbClr val="969696"/>
                              </a:solidFill>
                              <a:latin typeface="Cambria Math" panose="02040503050406030204" pitchFamily="18" charset="0"/>
                              <a:ea typeface="Cambria Math" panose="02040503050406030204" pitchFamily="18" charset="0"/>
                            </a:rPr>
                            <m:t>𝐼</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126" name="TextBox 125"/>
              <p:cNvSpPr txBox="1">
                <a:spLocks noRot="1" noChangeAspect="1" noMove="1" noResize="1" noEditPoints="1" noAdjustHandles="1" noChangeArrowheads="1" noChangeShapeType="1" noTextEdit="1"/>
              </p:cNvSpPr>
              <p:nvPr/>
            </p:nvSpPr>
            <p:spPr>
              <a:xfrm>
                <a:off x="4932040" y="2060848"/>
                <a:ext cx="844205" cy="68909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p:cNvSpPr txBox="1"/>
              <p:nvPr/>
            </p:nvSpPr>
            <p:spPr>
              <a:xfrm>
                <a:off x="2195736" y="4707976"/>
                <a:ext cx="1842877" cy="1097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a:latin typeface="Cambria Math" panose="02040503050406030204" pitchFamily="18" charset="0"/>
                                      <a:ea typeface="Cambria Math" panose="02040503050406030204" pitchFamily="18" charset="0"/>
                                    </a:rPr>
                                    <m:t>𝐹𝑒</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i="1" smtClean="0">
                                      <a:latin typeface="Cambria Math" panose="02040503050406030204" pitchFamily="18" charset="0"/>
                                      <a:ea typeface="Cambria Math" panose="02040503050406030204" pitchFamily="18" charset="0"/>
                                    </a:rPr>
                                    <m:t>𝑔𝑎𝑝</m:t>
                                  </m:r>
                                </m:sub>
                              </m:sSub>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9" name="TextBox 128"/>
              <p:cNvSpPr txBox="1">
                <a:spLocks noRot="1" noChangeAspect="1" noMove="1" noResize="1" noEditPoints="1" noAdjustHandles="1" noChangeArrowheads="1" noChangeShapeType="1" noTextEdit="1"/>
              </p:cNvSpPr>
              <p:nvPr/>
            </p:nvSpPr>
            <p:spPr>
              <a:xfrm>
                <a:off x="2195736" y="4707976"/>
                <a:ext cx="1842877" cy="1097288"/>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932040" y="3360531"/>
                <a:ext cx="1007327" cy="7014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a:rPr lang="en-GB" b="0" i="1" smtClean="0">
                              <a:solidFill>
                                <a:srgbClr val="969696"/>
                              </a:solidFill>
                              <a:latin typeface="Cambria Math" panose="02040503050406030204" pitchFamily="18" charset="0"/>
                            </a:rPr>
                            <m:t>𝑙</m:t>
                          </m:r>
                        </m:num>
                        <m:den>
                          <m:r>
                            <a:rPr lang="en-GB" b="0" i="1" smtClean="0">
                              <a:solidFill>
                                <a:srgbClr val="969696"/>
                              </a:solidFill>
                              <a:latin typeface="Cambria Math" panose="02040503050406030204" pitchFamily="18" charset="0"/>
                            </a:rPr>
                            <m:t>𝜎</m:t>
                          </m:r>
                          <m:r>
                            <a:rPr lang="en-GB" b="0" i="1" smtClean="0">
                              <a:solidFill>
                                <a:srgbClr val="969696"/>
                              </a:solidFill>
                              <a:latin typeface="Cambria Math" panose="02040503050406030204" pitchFamily="18" charset="0"/>
                            </a:rPr>
                            <m:t>𝑆</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932040" y="3360531"/>
                <a:ext cx="1007327" cy="701474"/>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3370369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 name="Group 531"/>
          <p:cNvGrpSpPr>
            <a:grpSpLocks noChangeAspect="1"/>
          </p:cNvGrpSpPr>
          <p:nvPr/>
        </p:nvGrpSpPr>
        <p:grpSpPr>
          <a:xfrm>
            <a:off x="5173546" y="3501008"/>
            <a:ext cx="3403636" cy="1440000"/>
            <a:chOff x="4914224" y="4149080"/>
            <a:chExt cx="3744000" cy="1584000"/>
          </a:xfrm>
        </p:grpSpPr>
        <p:sp>
          <p:nvSpPr>
            <p:cNvPr id="472" name="Rounded Rectangle 471"/>
            <p:cNvSpPr/>
            <p:nvPr/>
          </p:nvSpPr>
          <p:spPr bwMode="auto">
            <a:xfrm>
              <a:off x="4914224" y="4149080"/>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4" name="Rounded Rectangle 473"/>
            <p:cNvSpPr/>
            <p:nvPr/>
          </p:nvSpPr>
          <p:spPr bwMode="auto">
            <a:xfrm>
              <a:off x="4986224"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3" name="Rounded Rectangle 472"/>
            <p:cNvSpPr/>
            <p:nvPr/>
          </p:nvSpPr>
          <p:spPr bwMode="auto">
            <a:xfrm>
              <a:off x="5022280"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5" name="Rounded Rectangle 474"/>
            <p:cNvSpPr/>
            <p:nvPr/>
          </p:nvSpPr>
          <p:spPr bwMode="auto">
            <a:xfrm>
              <a:off x="570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6" name="Rounded Rectangle 475"/>
            <p:cNvSpPr/>
            <p:nvPr/>
          </p:nvSpPr>
          <p:spPr bwMode="auto">
            <a:xfrm>
              <a:off x="574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7" name="Rounded Rectangle 476"/>
            <p:cNvSpPr/>
            <p:nvPr/>
          </p:nvSpPr>
          <p:spPr bwMode="auto">
            <a:xfrm>
              <a:off x="642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8" name="Rounded Rectangle 477"/>
            <p:cNvSpPr/>
            <p:nvPr/>
          </p:nvSpPr>
          <p:spPr bwMode="auto">
            <a:xfrm>
              <a:off x="646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9" name="Rounded Rectangle 478"/>
            <p:cNvSpPr/>
            <p:nvPr/>
          </p:nvSpPr>
          <p:spPr bwMode="auto">
            <a:xfrm>
              <a:off x="7146112"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0" name="Rounded Rectangle 479"/>
            <p:cNvSpPr/>
            <p:nvPr/>
          </p:nvSpPr>
          <p:spPr bwMode="auto">
            <a:xfrm>
              <a:off x="7182168"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1" name="Rounded Rectangle 480"/>
            <p:cNvSpPr/>
            <p:nvPr/>
          </p:nvSpPr>
          <p:spPr bwMode="auto">
            <a:xfrm>
              <a:off x="786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2" name="Rounded Rectangle 481"/>
            <p:cNvSpPr/>
            <p:nvPr/>
          </p:nvSpPr>
          <p:spPr bwMode="auto">
            <a:xfrm>
              <a:off x="790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3" name="Rounded Rectangle 482"/>
            <p:cNvSpPr/>
            <p:nvPr/>
          </p:nvSpPr>
          <p:spPr bwMode="auto">
            <a:xfrm>
              <a:off x="4984560"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4" name="Rounded Rectangle 483"/>
            <p:cNvSpPr/>
            <p:nvPr/>
          </p:nvSpPr>
          <p:spPr bwMode="auto">
            <a:xfrm>
              <a:off x="5020616"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5" name="Rounded Rectangle 484"/>
            <p:cNvSpPr/>
            <p:nvPr/>
          </p:nvSpPr>
          <p:spPr bwMode="auto">
            <a:xfrm>
              <a:off x="570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6" name="Rounded Rectangle 485"/>
            <p:cNvSpPr/>
            <p:nvPr/>
          </p:nvSpPr>
          <p:spPr bwMode="auto">
            <a:xfrm>
              <a:off x="574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7" name="Rounded Rectangle 486"/>
            <p:cNvSpPr/>
            <p:nvPr/>
          </p:nvSpPr>
          <p:spPr bwMode="auto">
            <a:xfrm>
              <a:off x="642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8" name="Rounded Rectangle 487"/>
            <p:cNvSpPr/>
            <p:nvPr/>
          </p:nvSpPr>
          <p:spPr bwMode="auto">
            <a:xfrm>
              <a:off x="646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9" name="Rounded Rectangle 488"/>
            <p:cNvSpPr/>
            <p:nvPr/>
          </p:nvSpPr>
          <p:spPr bwMode="auto">
            <a:xfrm>
              <a:off x="7144448"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0" name="Rounded Rectangle 489"/>
            <p:cNvSpPr/>
            <p:nvPr/>
          </p:nvSpPr>
          <p:spPr bwMode="auto">
            <a:xfrm>
              <a:off x="7180504"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1" name="Rounded Rectangle 490"/>
            <p:cNvSpPr/>
            <p:nvPr/>
          </p:nvSpPr>
          <p:spPr bwMode="auto">
            <a:xfrm>
              <a:off x="786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2" name="Rounded Rectangle 491"/>
            <p:cNvSpPr/>
            <p:nvPr/>
          </p:nvSpPr>
          <p:spPr bwMode="auto">
            <a:xfrm>
              <a:off x="790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Ampere-turns can be provided by different coils, for example 10 kA can be arranged as </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41</a:t>
            </a:fld>
            <a:endParaRPr lang="en-US"/>
          </a:p>
        </p:txBody>
      </p:sp>
      <p:grpSp>
        <p:nvGrpSpPr>
          <p:cNvPr id="528" name="Group 527"/>
          <p:cNvGrpSpPr/>
          <p:nvPr/>
        </p:nvGrpSpPr>
        <p:grpSpPr>
          <a:xfrm>
            <a:off x="487984" y="3501008"/>
            <a:ext cx="3744000" cy="1440000"/>
            <a:chOff x="4914224" y="1556792"/>
            <a:chExt cx="3744000" cy="1584000"/>
          </a:xfrm>
        </p:grpSpPr>
        <p:sp>
          <p:nvSpPr>
            <p:cNvPr id="269" name="Rounded Rectangle 268"/>
            <p:cNvSpPr/>
            <p:nvPr/>
          </p:nvSpPr>
          <p:spPr bwMode="auto">
            <a:xfrm>
              <a:off x="4914224" y="1556792"/>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Rounded Rectangle 9"/>
            <p:cNvSpPr/>
            <p:nvPr/>
          </p:nvSpPr>
          <p:spPr bwMode="auto">
            <a:xfrm>
              <a:off x="570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 name="Rounded Rectangle 3"/>
            <p:cNvSpPr/>
            <p:nvPr/>
          </p:nvSpPr>
          <p:spPr bwMode="auto">
            <a:xfrm>
              <a:off x="574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 name="Rounded Rectangle 10"/>
            <p:cNvSpPr/>
            <p:nvPr/>
          </p:nvSpPr>
          <p:spPr bwMode="auto">
            <a:xfrm>
              <a:off x="606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ounded Rectangle 11"/>
            <p:cNvSpPr/>
            <p:nvPr/>
          </p:nvSpPr>
          <p:spPr bwMode="auto">
            <a:xfrm>
              <a:off x="610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 name="Rounded Rectangle 12"/>
            <p:cNvSpPr/>
            <p:nvPr/>
          </p:nvSpPr>
          <p:spPr bwMode="auto">
            <a:xfrm>
              <a:off x="642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ounded Rectangle 13"/>
            <p:cNvSpPr/>
            <p:nvPr/>
          </p:nvSpPr>
          <p:spPr bwMode="auto">
            <a:xfrm>
              <a:off x="646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ounded Rectangle 14"/>
            <p:cNvSpPr/>
            <p:nvPr/>
          </p:nvSpPr>
          <p:spPr bwMode="auto">
            <a:xfrm>
              <a:off x="678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ounded Rectangle 15"/>
            <p:cNvSpPr/>
            <p:nvPr/>
          </p:nvSpPr>
          <p:spPr bwMode="auto">
            <a:xfrm>
              <a:off x="682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Rounded Rectangle 16"/>
            <p:cNvSpPr/>
            <p:nvPr/>
          </p:nvSpPr>
          <p:spPr bwMode="auto">
            <a:xfrm>
              <a:off x="714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Rounded Rectangle 17"/>
            <p:cNvSpPr/>
            <p:nvPr/>
          </p:nvSpPr>
          <p:spPr bwMode="auto">
            <a:xfrm>
              <a:off x="718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Rounded Rectangle 18"/>
            <p:cNvSpPr/>
            <p:nvPr/>
          </p:nvSpPr>
          <p:spPr bwMode="auto">
            <a:xfrm>
              <a:off x="750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 name="Rounded Rectangle 19"/>
            <p:cNvSpPr/>
            <p:nvPr/>
          </p:nvSpPr>
          <p:spPr bwMode="auto">
            <a:xfrm>
              <a:off x="754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 name="Rounded Rectangle 20"/>
            <p:cNvSpPr/>
            <p:nvPr/>
          </p:nvSpPr>
          <p:spPr bwMode="auto">
            <a:xfrm>
              <a:off x="786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Rounded Rectangle 21"/>
            <p:cNvSpPr/>
            <p:nvPr/>
          </p:nvSpPr>
          <p:spPr bwMode="auto">
            <a:xfrm>
              <a:off x="790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 name="Rounded Rectangle 22"/>
            <p:cNvSpPr/>
            <p:nvPr/>
          </p:nvSpPr>
          <p:spPr bwMode="auto">
            <a:xfrm>
              <a:off x="822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 name="Rounded Rectangle 23"/>
            <p:cNvSpPr/>
            <p:nvPr/>
          </p:nvSpPr>
          <p:spPr bwMode="auto">
            <a:xfrm>
              <a:off x="826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 name="Rounded Rectangle 24"/>
            <p:cNvSpPr/>
            <p:nvPr/>
          </p:nvSpPr>
          <p:spPr bwMode="auto">
            <a:xfrm>
              <a:off x="498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ounded Rectangle 25"/>
            <p:cNvSpPr/>
            <p:nvPr/>
          </p:nvSpPr>
          <p:spPr bwMode="auto">
            <a:xfrm>
              <a:off x="502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Rounded Rectangle 26"/>
            <p:cNvSpPr/>
            <p:nvPr/>
          </p:nvSpPr>
          <p:spPr bwMode="auto">
            <a:xfrm>
              <a:off x="534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Rounded Rectangle 27"/>
            <p:cNvSpPr/>
            <p:nvPr/>
          </p:nvSpPr>
          <p:spPr bwMode="auto">
            <a:xfrm>
              <a:off x="538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ounded Rectangle 28"/>
            <p:cNvSpPr/>
            <p:nvPr/>
          </p:nvSpPr>
          <p:spPr bwMode="auto">
            <a:xfrm>
              <a:off x="570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Rounded Rectangle 29"/>
            <p:cNvSpPr/>
            <p:nvPr/>
          </p:nvSpPr>
          <p:spPr bwMode="auto">
            <a:xfrm>
              <a:off x="574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Rounded Rectangle 30"/>
            <p:cNvSpPr/>
            <p:nvPr/>
          </p:nvSpPr>
          <p:spPr bwMode="auto">
            <a:xfrm>
              <a:off x="606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ounded Rectangle 31"/>
            <p:cNvSpPr/>
            <p:nvPr/>
          </p:nvSpPr>
          <p:spPr bwMode="auto">
            <a:xfrm>
              <a:off x="610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Rounded Rectangle 32"/>
            <p:cNvSpPr/>
            <p:nvPr/>
          </p:nvSpPr>
          <p:spPr bwMode="auto">
            <a:xfrm>
              <a:off x="642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 name="Rounded Rectangle 33"/>
            <p:cNvSpPr/>
            <p:nvPr/>
          </p:nvSpPr>
          <p:spPr bwMode="auto">
            <a:xfrm>
              <a:off x="646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 name="Rounded Rectangle 34"/>
            <p:cNvSpPr/>
            <p:nvPr/>
          </p:nvSpPr>
          <p:spPr bwMode="auto">
            <a:xfrm>
              <a:off x="678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 name="Rounded Rectangle 35"/>
            <p:cNvSpPr/>
            <p:nvPr/>
          </p:nvSpPr>
          <p:spPr bwMode="auto">
            <a:xfrm>
              <a:off x="682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 name="Rounded Rectangle 36"/>
            <p:cNvSpPr/>
            <p:nvPr/>
          </p:nvSpPr>
          <p:spPr bwMode="auto">
            <a:xfrm>
              <a:off x="714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 name="Rounded Rectangle 37"/>
            <p:cNvSpPr/>
            <p:nvPr/>
          </p:nvSpPr>
          <p:spPr bwMode="auto">
            <a:xfrm>
              <a:off x="718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 name="Rounded Rectangle 38"/>
            <p:cNvSpPr/>
            <p:nvPr/>
          </p:nvSpPr>
          <p:spPr bwMode="auto">
            <a:xfrm>
              <a:off x="750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 name="Rounded Rectangle 39"/>
            <p:cNvSpPr/>
            <p:nvPr/>
          </p:nvSpPr>
          <p:spPr bwMode="auto">
            <a:xfrm>
              <a:off x="754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 name="Rounded Rectangle 40"/>
            <p:cNvSpPr/>
            <p:nvPr/>
          </p:nvSpPr>
          <p:spPr bwMode="auto">
            <a:xfrm>
              <a:off x="786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 name="Rounded Rectangle 41"/>
            <p:cNvSpPr/>
            <p:nvPr/>
          </p:nvSpPr>
          <p:spPr bwMode="auto">
            <a:xfrm>
              <a:off x="790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 name="Rounded Rectangle 42"/>
            <p:cNvSpPr/>
            <p:nvPr/>
          </p:nvSpPr>
          <p:spPr bwMode="auto">
            <a:xfrm>
              <a:off x="822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 name="Rounded Rectangle 43"/>
            <p:cNvSpPr/>
            <p:nvPr/>
          </p:nvSpPr>
          <p:spPr bwMode="auto">
            <a:xfrm>
              <a:off x="826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 name="Rounded Rectangle 44"/>
            <p:cNvSpPr/>
            <p:nvPr/>
          </p:nvSpPr>
          <p:spPr bwMode="auto">
            <a:xfrm>
              <a:off x="498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 name="Rounded Rectangle 45"/>
            <p:cNvSpPr/>
            <p:nvPr/>
          </p:nvSpPr>
          <p:spPr bwMode="auto">
            <a:xfrm>
              <a:off x="502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 name="Rounded Rectangle 46"/>
            <p:cNvSpPr/>
            <p:nvPr/>
          </p:nvSpPr>
          <p:spPr bwMode="auto">
            <a:xfrm>
              <a:off x="534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 name="Rounded Rectangle 47"/>
            <p:cNvSpPr/>
            <p:nvPr/>
          </p:nvSpPr>
          <p:spPr bwMode="auto">
            <a:xfrm>
              <a:off x="538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 name="Rounded Rectangle 68"/>
            <p:cNvSpPr/>
            <p:nvPr/>
          </p:nvSpPr>
          <p:spPr bwMode="auto">
            <a:xfrm>
              <a:off x="570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 name="Rounded Rectangle 69"/>
            <p:cNvSpPr/>
            <p:nvPr/>
          </p:nvSpPr>
          <p:spPr bwMode="auto">
            <a:xfrm>
              <a:off x="574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 name="Rounded Rectangle 70"/>
            <p:cNvSpPr/>
            <p:nvPr/>
          </p:nvSpPr>
          <p:spPr bwMode="auto">
            <a:xfrm>
              <a:off x="606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 name="Rounded Rectangle 71"/>
            <p:cNvSpPr/>
            <p:nvPr/>
          </p:nvSpPr>
          <p:spPr bwMode="auto">
            <a:xfrm>
              <a:off x="610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 name="Rounded Rectangle 72"/>
            <p:cNvSpPr/>
            <p:nvPr/>
          </p:nvSpPr>
          <p:spPr bwMode="auto">
            <a:xfrm>
              <a:off x="642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 name="Rounded Rectangle 73"/>
            <p:cNvSpPr/>
            <p:nvPr/>
          </p:nvSpPr>
          <p:spPr bwMode="auto">
            <a:xfrm>
              <a:off x="646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 name="Rounded Rectangle 74"/>
            <p:cNvSpPr/>
            <p:nvPr/>
          </p:nvSpPr>
          <p:spPr bwMode="auto">
            <a:xfrm>
              <a:off x="678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 name="Rounded Rectangle 75"/>
            <p:cNvSpPr/>
            <p:nvPr/>
          </p:nvSpPr>
          <p:spPr bwMode="auto">
            <a:xfrm>
              <a:off x="682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 name="Rounded Rectangle 76"/>
            <p:cNvSpPr/>
            <p:nvPr/>
          </p:nvSpPr>
          <p:spPr bwMode="auto">
            <a:xfrm>
              <a:off x="714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 name="Rounded Rectangle 77"/>
            <p:cNvSpPr/>
            <p:nvPr/>
          </p:nvSpPr>
          <p:spPr bwMode="auto">
            <a:xfrm>
              <a:off x="718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9" name="Rounded Rectangle 78"/>
            <p:cNvSpPr/>
            <p:nvPr/>
          </p:nvSpPr>
          <p:spPr bwMode="auto">
            <a:xfrm>
              <a:off x="750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0" name="Rounded Rectangle 79"/>
            <p:cNvSpPr/>
            <p:nvPr/>
          </p:nvSpPr>
          <p:spPr bwMode="auto">
            <a:xfrm>
              <a:off x="754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1" name="Rounded Rectangle 80"/>
            <p:cNvSpPr/>
            <p:nvPr/>
          </p:nvSpPr>
          <p:spPr bwMode="auto">
            <a:xfrm>
              <a:off x="786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2" name="Rounded Rectangle 81"/>
            <p:cNvSpPr/>
            <p:nvPr/>
          </p:nvSpPr>
          <p:spPr bwMode="auto">
            <a:xfrm>
              <a:off x="790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3" name="Rounded Rectangle 82"/>
            <p:cNvSpPr/>
            <p:nvPr/>
          </p:nvSpPr>
          <p:spPr bwMode="auto">
            <a:xfrm>
              <a:off x="822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4" name="Rounded Rectangle 83"/>
            <p:cNvSpPr/>
            <p:nvPr/>
          </p:nvSpPr>
          <p:spPr bwMode="auto">
            <a:xfrm>
              <a:off x="826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5" name="Rounded Rectangle 84"/>
            <p:cNvSpPr/>
            <p:nvPr/>
          </p:nvSpPr>
          <p:spPr bwMode="auto">
            <a:xfrm>
              <a:off x="498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6" name="Rounded Rectangle 85"/>
            <p:cNvSpPr/>
            <p:nvPr/>
          </p:nvSpPr>
          <p:spPr bwMode="auto">
            <a:xfrm>
              <a:off x="502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7" name="Rounded Rectangle 86"/>
            <p:cNvSpPr/>
            <p:nvPr/>
          </p:nvSpPr>
          <p:spPr bwMode="auto">
            <a:xfrm>
              <a:off x="534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8" name="Rounded Rectangle 87"/>
            <p:cNvSpPr/>
            <p:nvPr/>
          </p:nvSpPr>
          <p:spPr bwMode="auto">
            <a:xfrm>
              <a:off x="538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9" name="Rounded Rectangle 88"/>
            <p:cNvSpPr/>
            <p:nvPr/>
          </p:nvSpPr>
          <p:spPr bwMode="auto">
            <a:xfrm>
              <a:off x="570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0" name="Rounded Rectangle 89"/>
            <p:cNvSpPr/>
            <p:nvPr/>
          </p:nvSpPr>
          <p:spPr bwMode="auto">
            <a:xfrm>
              <a:off x="574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1" name="Rounded Rectangle 90"/>
            <p:cNvSpPr/>
            <p:nvPr/>
          </p:nvSpPr>
          <p:spPr bwMode="auto">
            <a:xfrm>
              <a:off x="606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2" name="Rounded Rectangle 91"/>
            <p:cNvSpPr/>
            <p:nvPr/>
          </p:nvSpPr>
          <p:spPr bwMode="auto">
            <a:xfrm>
              <a:off x="610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3" name="Rounded Rectangle 92"/>
            <p:cNvSpPr/>
            <p:nvPr/>
          </p:nvSpPr>
          <p:spPr bwMode="auto">
            <a:xfrm>
              <a:off x="642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4" name="Rounded Rectangle 93"/>
            <p:cNvSpPr/>
            <p:nvPr/>
          </p:nvSpPr>
          <p:spPr bwMode="auto">
            <a:xfrm>
              <a:off x="646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5" name="Rounded Rectangle 94"/>
            <p:cNvSpPr/>
            <p:nvPr/>
          </p:nvSpPr>
          <p:spPr bwMode="auto">
            <a:xfrm>
              <a:off x="678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6" name="Rounded Rectangle 95"/>
            <p:cNvSpPr/>
            <p:nvPr/>
          </p:nvSpPr>
          <p:spPr bwMode="auto">
            <a:xfrm>
              <a:off x="682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7" name="Rounded Rectangle 96"/>
            <p:cNvSpPr/>
            <p:nvPr/>
          </p:nvSpPr>
          <p:spPr bwMode="auto">
            <a:xfrm>
              <a:off x="714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8" name="Rounded Rectangle 97"/>
            <p:cNvSpPr/>
            <p:nvPr/>
          </p:nvSpPr>
          <p:spPr bwMode="auto">
            <a:xfrm>
              <a:off x="718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9" name="Rounded Rectangle 98"/>
            <p:cNvSpPr/>
            <p:nvPr/>
          </p:nvSpPr>
          <p:spPr bwMode="auto">
            <a:xfrm>
              <a:off x="750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0" name="Rounded Rectangle 99"/>
            <p:cNvSpPr/>
            <p:nvPr/>
          </p:nvSpPr>
          <p:spPr bwMode="auto">
            <a:xfrm>
              <a:off x="754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1" name="Rounded Rectangle 100"/>
            <p:cNvSpPr/>
            <p:nvPr/>
          </p:nvSpPr>
          <p:spPr bwMode="auto">
            <a:xfrm>
              <a:off x="786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2" name="Rounded Rectangle 101"/>
            <p:cNvSpPr/>
            <p:nvPr/>
          </p:nvSpPr>
          <p:spPr bwMode="auto">
            <a:xfrm>
              <a:off x="790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3" name="Rounded Rectangle 102"/>
            <p:cNvSpPr/>
            <p:nvPr/>
          </p:nvSpPr>
          <p:spPr bwMode="auto">
            <a:xfrm>
              <a:off x="822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4" name="Rounded Rectangle 103"/>
            <p:cNvSpPr/>
            <p:nvPr/>
          </p:nvSpPr>
          <p:spPr bwMode="auto">
            <a:xfrm>
              <a:off x="826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5" name="Rounded Rectangle 104"/>
            <p:cNvSpPr/>
            <p:nvPr/>
          </p:nvSpPr>
          <p:spPr bwMode="auto">
            <a:xfrm>
              <a:off x="498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6" name="Rounded Rectangle 105"/>
            <p:cNvSpPr/>
            <p:nvPr/>
          </p:nvSpPr>
          <p:spPr bwMode="auto">
            <a:xfrm>
              <a:off x="502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7" name="Rounded Rectangle 106"/>
            <p:cNvSpPr/>
            <p:nvPr/>
          </p:nvSpPr>
          <p:spPr bwMode="auto">
            <a:xfrm>
              <a:off x="534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8" name="Rounded Rectangle 107"/>
            <p:cNvSpPr/>
            <p:nvPr/>
          </p:nvSpPr>
          <p:spPr bwMode="auto">
            <a:xfrm>
              <a:off x="538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26" name="Group 525"/>
          <p:cNvGrpSpPr>
            <a:grpSpLocks noChangeAspect="1"/>
          </p:cNvGrpSpPr>
          <p:nvPr/>
        </p:nvGrpSpPr>
        <p:grpSpPr>
          <a:xfrm>
            <a:off x="633915" y="1412936"/>
            <a:ext cx="3452138" cy="1440000"/>
            <a:chOff x="486910" y="1556792"/>
            <a:chExt cx="3744000" cy="1584000"/>
          </a:xfrm>
        </p:grpSpPr>
        <p:sp>
          <p:nvSpPr>
            <p:cNvPr id="270" name="Rounded Rectangle 269"/>
            <p:cNvSpPr/>
            <p:nvPr/>
          </p:nvSpPr>
          <p:spPr bwMode="auto">
            <a:xfrm>
              <a:off x="486910" y="1556792"/>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1" name="Rounded Rectangle 270"/>
            <p:cNvSpPr/>
            <p:nvPr/>
          </p:nvSpPr>
          <p:spPr bwMode="auto">
            <a:xfrm>
              <a:off x="127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2" name="Rounded Rectangle 271"/>
            <p:cNvSpPr/>
            <p:nvPr/>
          </p:nvSpPr>
          <p:spPr bwMode="auto">
            <a:xfrm>
              <a:off x="131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3" name="Rounded Rectangle 272"/>
            <p:cNvSpPr/>
            <p:nvPr/>
          </p:nvSpPr>
          <p:spPr bwMode="auto">
            <a:xfrm>
              <a:off x="163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4" name="Rounded Rectangle 273"/>
            <p:cNvSpPr/>
            <p:nvPr/>
          </p:nvSpPr>
          <p:spPr bwMode="auto">
            <a:xfrm>
              <a:off x="167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5" name="Rounded Rectangle 274"/>
            <p:cNvSpPr/>
            <p:nvPr/>
          </p:nvSpPr>
          <p:spPr bwMode="auto">
            <a:xfrm>
              <a:off x="199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6" name="Rounded Rectangle 275"/>
            <p:cNvSpPr/>
            <p:nvPr/>
          </p:nvSpPr>
          <p:spPr bwMode="auto">
            <a:xfrm>
              <a:off x="203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7" name="Rounded Rectangle 276"/>
            <p:cNvSpPr/>
            <p:nvPr/>
          </p:nvSpPr>
          <p:spPr bwMode="auto">
            <a:xfrm>
              <a:off x="235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8" name="Rounded Rectangle 277"/>
            <p:cNvSpPr/>
            <p:nvPr/>
          </p:nvSpPr>
          <p:spPr bwMode="auto">
            <a:xfrm>
              <a:off x="239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9" name="Rounded Rectangle 278"/>
            <p:cNvSpPr/>
            <p:nvPr/>
          </p:nvSpPr>
          <p:spPr bwMode="auto">
            <a:xfrm>
              <a:off x="271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0" name="Rounded Rectangle 279"/>
            <p:cNvSpPr/>
            <p:nvPr/>
          </p:nvSpPr>
          <p:spPr bwMode="auto">
            <a:xfrm>
              <a:off x="275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1" name="Rounded Rectangle 280"/>
            <p:cNvSpPr/>
            <p:nvPr/>
          </p:nvSpPr>
          <p:spPr bwMode="auto">
            <a:xfrm>
              <a:off x="307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2" name="Rounded Rectangle 281"/>
            <p:cNvSpPr/>
            <p:nvPr/>
          </p:nvSpPr>
          <p:spPr bwMode="auto">
            <a:xfrm>
              <a:off x="311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3" name="Rounded Rectangle 282"/>
            <p:cNvSpPr/>
            <p:nvPr/>
          </p:nvSpPr>
          <p:spPr bwMode="auto">
            <a:xfrm>
              <a:off x="343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4" name="Rounded Rectangle 283"/>
            <p:cNvSpPr/>
            <p:nvPr/>
          </p:nvSpPr>
          <p:spPr bwMode="auto">
            <a:xfrm>
              <a:off x="347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5" name="Rounded Rectangle 284"/>
            <p:cNvSpPr/>
            <p:nvPr/>
          </p:nvSpPr>
          <p:spPr bwMode="auto">
            <a:xfrm>
              <a:off x="379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6" name="Rounded Rectangle 285"/>
            <p:cNvSpPr/>
            <p:nvPr/>
          </p:nvSpPr>
          <p:spPr bwMode="auto">
            <a:xfrm>
              <a:off x="383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7" name="Rounded Rectangle 286"/>
            <p:cNvSpPr/>
            <p:nvPr/>
          </p:nvSpPr>
          <p:spPr bwMode="auto">
            <a:xfrm>
              <a:off x="55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8" name="Rounded Rectangle 287"/>
            <p:cNvSpPr/>
            <p:nvPr/>
          </p:nvSpPr>
          <p:spPr bwMode="auto">
            <a:xfrm>
              <a:off x="59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9" name="Rounded Rectangle 288"/>
            <p:cNvSpPr/>
            <p:nvPr/>
          </p:nvSpPr>
          <p:spPr bwMode="auto">
            <a:xfrm>
              <a:off x="91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0" name="Rounded Rectangle 289"/>
            <p:cNvSpPr/>
            <p:nvPr/>
          </p:nvSpPr>
          <p:spPr bwMode="auto">
            <a:xfrm>
              <a:off x="95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1" name="Rounded Rectangle 290"/>
            <p:cNvSpPr/>
            <p:nvPr/>
          </p:nvSpPr>
          <p:spPr bwMode="auto">
            <a:xfrm>
              <a:off x="127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2" name="Rounded Rectangle 291"/>
            <p:cNvSpPr/>
            <p:nvPr/>
          </p:nvSpPr>
          <p:spPr bwMode="auto">
            <a:xfrm>
              <a:off x="131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3" name="Rounded Rectangle 292"/>
            <p:cNvSpPr/>
            <p:nvPr/>
          </p:nvSpPr>
          <p:spPr bwMode="auto">
            <a:xfrm>
              <a:off x="163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4" name="Rounded Rectangle 293"/>
            <p:cNvSpPr/>
            <p:nvPr/>
          </p:nvSpPr>
          <p:spPr bwMode="auto">
            <a:xfrm>
              <a:off x="167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5" name="Rounded Rectangle 294"/>
            <p:cNvSpPr/>
            <p:nvPr/>
          </p:nvSpPr>
          <p:spPr bwMode="auto">
            <a:xfrm>
              <a:off x="199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6" name="Rounded Rectangle 295"/>
            <p:cNvSpPr/>
            <p:nvPr/>
          </p:nvSpPr>
          <p:spPr bwMode="auto">
            <a:xfrm>
              <a:off x="203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7" name="Rounded Rectangle 296"/>
            <p:cNvSpPr/>
            <p:nvPr/>
          </p:nvSpPr>
          <p:spPr bwMode="auto">
            <a:xfrm>
              <a:off x="235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8" name="Rounded Rectangle 297"/>
            <p:cNvSpPr/>
            <p:nvPr/>
          </p:nvSpPr>
          <p:spPr bwMode="auto">
            <a:xfrm>
              <a:off x="239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9" name="Rounded Rectangle 298"/>
            <p:cNvSpPr/>
            <p:nvPr/>
          </p:nvSpPr>
          <p:spPr bwMode="auto">
            <a:xfrm>
              <a:off x="271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0" name="Rounded Rectangle 299"/>
            <p:cNvSpPr/>
            <p:nvPr/>
          </p:nvSpPr>
          <p:spPr bwMode="auto">
            <a:xfrm>
              <a:off x="275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1" name="Rounded Rectangle 300"/>
            <p:cNvSpPr/>
            <p:nvPr/>
          </p:nvSpPr>
          <p:spPr bwMode="auto">
            <a:xfrm>
              <a:off x="307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2" name="Rounded Rectangle 301"/>
            <p:cNvSpPr/>
            <p:nvPr/>
          </p:nvSpPr>
          <p:spPr bwMode="auto">
            <a:xfrm>
              <a:off x="311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3" name="Rounded Rectangle 302"/>
            <p:cNvSpPr/>
            <p:nvPr/>
          </p:nvSpPr>
          <p:spPr bwMode="auto">
            <a:xfrm>
              <a:off x="343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4" name="Rounded Rectangle 303"/>
            <p:cNvSpPr/>
            <p:nvPr/>
          </p:nvSpPr>
          <p:spPr bwMode="auto">
            <a:xfrm>
              <a:off x="347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5" name="Rounded Rectangle 304"/>
            <p:cNvSpPr/>
            <p:nvPr/>
          </p:nvSpPr>
          <p:spPr bwMode="auto">
            <a:xfrm>
              <a:off x="379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6" name="Rounded Rectangle 305"/>
            <p:cNvSpPr/>
            <p:nvPr/>
          </p:nvSpPr>
          <p:spPr bwMode="auto">
            <a:xfrm>
              <a:off x="383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7" name="Rounded Rectangle 306"/>
            <p:cNvSpPr/>
            <p:nvPr/>
          </p:nvSpPr>
          <p:spPr bwMode="auto">
            <a:xfrm>
              <a:off x="55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8" name="Rounded Rectangle 307"/>
            <p:cNvSpPr/>
            <p:nvPr/>
          </p:nvSpPr>
          <p:spPr bwMode="auto">
            <a:xfrm>
              <a:off x="59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9" name="Rounded Rectangle 308"/>
            <p:cNvSpPr/>
            <p:nvPr/>
          </p:nvSpPr>
          <p:spPr bwMode="auto">
            <a:xfrm>
              <a:off x="91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0" name="Rounded Rectangle 309"/>
            <p:cNvSpPr/>
            <p:nvPr/>
          </p:nvSpPr>
          <p:spPr bwMode="auto">
            <a:xfrm>
              <a:off x="95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1" name="Rounded Rectangle 310"/>
            <p:cNvSpPr/>
            <p:nvPr/>
          </p:nvSpPr>
          <p:spPr bwMode="auto">
            <a:xfrm>
              <a:off x="127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2" name="Rounded Rectangle 311"/>
            <p:cNvSpPr/>
            <p:nvPr/>
          </p:nvSpPr>
          <p:spPr bwMode="auto">
            <a:xfrm>
              <a:off x="131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3" name="Rounded Rectangle 312"/>
            <p:cNvSpPr/>
            <p:nvPr/>
          </p:nvSpPr>
          <p:spPr bwMode="auto">
            <a:xfrm>
              <a:off x="163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4" name="Rounded Rectangle 313"/>
            <p:cNvSpPr/>
            <p:nvPr/>
          </p:nvSpPr>
          <p:spPr bwMode="auto">
            <a:xfrm>
              <a:off x="167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5" name="Rounded Rectangle 314"/>
            <p:cNvSpPr/>
            <p:nvPr/>
          </p:nvSpPr>
          <p:spPr bwMode="auto">
            <a:xfrm>
              <a:off x="199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6" name="Rounded Rectangle 315"/>
            <p:cNvSpPr/>
            <p:nvPr/>
          </p:nvSpPr>
          <p:spPr bwMode="auto">
            <a:xfrm>
              <a:off x="203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7" name="Rounded Rectangle 316"/>
            <p:cNvSpPr/>
            <p:nvPr/>
          </p:nvSpPr>
          <p:spPr bwMode="auto">
            <a:xfrm>
              <a:off x="235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8" name="Rounded Rectangle 317"/>
            <p:cNvSpPr/>
            <p:nvPr/>
          </p:nvSpPr>
          <p:spPr bwMode="auto">
            <a:xfrm>
              <a:off x="239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9" name="Rounded Rectangle 318"/>
            <p:cNvSpPr/>
            <p:nvPr/>
          </p:nvSpPr>
          <p:spPr bwMode="auto">
            <a:xfrm>
              <a:off x="271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0" name="Rounded Rectangle 319"/>
            <p:cNvSpPr/>
            <p:nvPr/>
          </p:nvSpPr>
          <p:spPr bwMode="auto">
            <a:xfrm>
              <a:off x="275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1" name="Rounded Rectangle 320"/>
            <p:cNvSpPr/>
            <p:nvPr/>
          </p:nvSpPr>
          <p:spPr bwMode="auto">
            <a:xfrm>
              <a:off x="307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2" name="Rounded Rectangle 321"/>
            <p:cNvSpPr/>
            <p:nvPr/>
          </p:nvSpPr>
          <p:spPr bwMode="auto">
            <a:xfrm>
              <a:off x="311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3" name="Rounded Rectangle 322"/>
            <p:cNvSpPr/>
            <p:nvPr/>
          </p:nvSpPr>
          <p:spPr bwMode="auto">
            <a:xfrm>
              <a:off x="343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4" name="Rounded Rectangle 323"/>
            <p:cNvSpPr/>
            <p:nvPr/>
          </p:nvSpPr>
          <p:spPr bwMode="auto">
            <a:xfrm>
              <a:off x="347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5" name="Rounded Rectangle 324"/>
            <p:cNvSpPr/>
            <p:nvPr/>
          </p:nvSpPr>
          <p:spPr bwMode="auto">
            <a:xfrm>
              <a:off x="379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6" name="Rounded Rectangle 325"/>
            <p:cNvSpPr/>
            <p:nvPr/>
          </p:nvSpPr>
          <p:spPr bwMode="auto">
            <a:xfrm>
              <a:off x="383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7" name="Rounded Rectangle 326"/>
            <p:cNvSpPr/>
            <p:nvPr/>
          </p:nvSpPr>
          <p:spPr bwMode="auto">
            <a:xfrm>
              <a:off x="55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8" name="Rounded Rectangle 327"/>
            <p:cNvSpPr/>
            <p:nvPr/>
          </p:nvSpPr>
          <p:spPr bwMode="auto">
            <a:xfrm>
              <a:off x="59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9" name="Rounded Rectangle 328"/>
            <p:cNvSpPr/>
            <p:nvPr/>
          </p:nvSpPr>
          <p:spPr bwMode="auto">
            <a:xfrm>
              <a:off x="91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0" name="Rounded Rectangle 329"/>
            <p:cNvSpPr/>
            <p:nvPr/>
          </p:nvSpPr>
          <p:spPr bwMode="auto">
            <a:xfrm>
              <a:off x="95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1" name="Rounded Rectangle 330"/>
            <p:cNvSpPr/>
            <p:nvPr/>
          </p:nvSpPr>
          <p:spPr bwMode="auto">
            <a:xfrm>
              <a:off x="127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2" name="Rounded Rectangle 331"/>
            <p:cNvSpPr/>
            <p:nvPr/>
          </p:nvSpPr>
          <p:spPr bwMode="auto">
            <a:xfrm>
              <a:off x="131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3" name="Rounded Rectangle 332"/>
            <p:cNvSpPr/>
            <p:nvPr/>
          </p:nvSpPr>
          <p:spPr bwMode="auto">
            <a:xfrm>
              <a:off x="163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4" name="Rounded Rectangle 333"/>
            <p:cNvSpPr/>
            <p:nvPr/>
          </p:nvSpPr>
          <p:spPr bwMode="auto">
            <a:xfrm>
              <a:off x="167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5" name="Rounded Rectangle 334"/>
            <p:cNvSpPr/>
            <p:nvPr/>
          </p:nvSpPr>
          <p:spPr bwMode="auto">
            <a:xfrm>
              <a:off x="199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6" name="Rounded Rectangle 335"/>
            <p:cNvSpPr/>
            <p:nvPr/>
          </p:nvSpPr>
          <p:spPr bwMode="auto">
            <a:xfrm>
              <a:off x="203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7" name="Rounded Rectangle 336"/>
            <p:cNvSpPr/>
            <p:nvPr/>
          </p:nvSpPr>
          <p:spPr bwMode="auto">
            <a:xfrm>
              <a:off x="235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8" name="Rounded Rectangle 337"/>
            <p:cNvSpPr/>
            <p:nvPr/>
          </p:nvSpPr>
          <p:spPr bwMode="auto">
            <a:xfrm>
              <a:off x="239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9" name="Rounded Rectangle 338"/>
            <p:cNvSpPr/>
            <p:nvPr/>
          </p:nvSpPr>
          <p:spPr bwMode="auto">
            <a:xfrm>
              <a:off x="271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0" name="Rounded Rectangle 339"/>
            <p:cNvSpPr/>
            <p:nvPr/>
          </p:nvSpPr>
          <p:spPr bwMode="auto">
            <a:xfrm>
              <a:off x="275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1" name="Rounded Rectangle 340"/>
            <p:cNvSpPr/>
            <p:nvPr/>
          </p:nvSpPr>
          <p:spPr bwMode="auto">
            <a:xfrm>
              <a:off x="307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2" name="Rounded Rectangle 341"/>
            <p:cNvSpPr/>
            <p:nvPr/>
          </p:nvSpPr>
          <p:spPr bwMode="auto">
            <a:xfrm>
              <a:off x="311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3" name="Rounded Rectangle 342"/>
            <p:cNvSpPr/>
            <p:nvPr/>
          </p:nvSpPr>
          <p:spPr bwMode="auto">
            <a:xfrm>
              <a:off x="343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4" name="Rounded Rectangle 343"/>
            <p:cNvSpPr/>
            <p:nvPr/>
          </p:nvSpPr>
          <p:spPr bwMode="auto">
            <a:xfrm>
              <a:off x="347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5" name="Rounded Rectangle 344"/>
            <p:cNvSpPr/>
            <p:nvPr/>
          </p:nvSpPr>
          <p:spPr bwMode="auto">
            <a:xfrm>
              <a:off x="379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6" name="Rounded Rectangle 345"/>
            <p:cNvSpPr/>
            <p:nvPr/>
          </p:nvSpPr>
          <p:spPr bwMode="auto">
            <a:xfrm>
              <a:off x="383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7" name="Rounded Rectangle 346"/>
            <p:cNvSpPr/>
            <p:nvPr/>
          </p:nvSpPr>
          <p:spPr bwMode="auto">
            <a:xfrm>
              <a:off x="55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8" name="Rounded Rectangle 347"/>
            <p:cNvSpPr/>
            <p:nvPr/>
          </p:nvSpPr>
          <p:spPr bwMode="auto">
            <a:xfrm>
              <a:off x="59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9" name="Rounded Rectangle 348"/>
            <p:cNvSpPr/>
            <p:nvPr/>
          </p:nvSpPr>
          <p:spPr bwMode="auto">
            <a:xfrm>
              <a:off x="91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0" name="Rounded Rectangle 349"/>
            <p:cNvSpPr/>
            <p:nvPr/>
          </p:nvSpPr>
          <p:spPr bwMode="auto">
            <a:xfrm>
              <a:off x="95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1" name="Oval 350"/>
            <p:cNvSpPr/>
            <p:nvPr/>
          </p:nvSpPr>
          <p:spPr bwMode="auto">
            <a:xfrm>
              <a:off x="64299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2" name="Oval 351"/>
            <p:cNvSpPr/>
            <p:nvPr/>
          </p:nvSpPr>
          <p:spPr bwMode="auto">
            <a:xfrm>
              <a:off x="100328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3" name="Oval 352"/>
            <p:cNvSpPr/>
            <p:nvPr/>
          </p:nvSpPr>
          <p:spPr bwMode="auto">
            <a:xfrm>
              <a:off x="172386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4" name="Oval 353"/>
            <p:cNvSpPr/>
            <p:nvPr/>
          </p:nvSpPr>
          <p:spPr bwMode="auto">
            <a:xfrm>
              <a:off x="316502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5" name="Oval 354"/>
            <p:cNvSpPr/>
            <p:nvPr/>
          </p:nvSpPr>
          <p:spPr bwMode="auto">
            <a:xfrm>
              <a:off x="136357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6" name="Oval 355"/>
            <p:cNvSpPr/>
            <p:nvPr/>
          </p:nvSpPr>
          <p:spPr bwMode="auto">
            <a:xfrm>
              <a:off x="244444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7" name="Oval 356"/>
            <p:cNvSpPr/>
            <p:nvPr/>
          </p:nvSpPr>
          <p:spPr bwMode="auto">
            <a:xfrm>
              <a:off x="352531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8" name="Oval 357"/>
            <p:cNvSpPr/>
            <p:nvPr/>
          </p:nvSpPr>
          <p:spPr bwMode="auto">
            <a:xfrm>
              <a:off x="208415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9" name="Oval 358"/>
            <p:cNvSpPr/>
            <p:nvPr/>
          </p:nvSpPr>
          <p:spPr bwMode="auto">
            <a:xfrm>
              <a:off x="280473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0" name="Oval 359"/>
            <p:cNvSpPr/>
            <p:nvPr/>
          </p:nvSpPr>
          <p:spPr bwMode="auto">
            <a:xfrm>
              <a:off x="3885610"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1" name="Oval 360"/>
            <p:cNvSpPr/>
            <p:nvPr/>
          </p:nvSpPr>
          <p:spPr bwMode="auto">
            <a:xfrm>
              <a:off x="64299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2" name="Oval 361"/>
            <p:cNvSpPr/>
            <p:nvPr/>
          </p:nvSpPr>
          <p:spPr bwMode="auto">
            <a:xfrm>
              <a:off x="100328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3" name="Oval 362"/>
            <p:cNvSpPr/>
            <p:nvPr/>
          </p:nvSpPr>
          <p:spPr bwMode="auto">
            <a:xfrm>
              <a:off x="172386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4" name="Oval 363"/>
            <p:cNvSpPr/>
            <p:nvPr/>
          </p:nvSpPr>
          <p:spPr bwMode="auto">
            <a:xfrm>
              <a:off x="316502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5" name="Oval 364"/>
            <p:cNvSpPr/>
            <p:nvPr/>
          </p:nvSpPr>
          <p:spPr bwMode="auto">
            <a:xfrm>
              <a:off x="136357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6" name="Oval 365"/>
            <p:cNvSpPr/>
            <p:nvPr/>
          </p:nvSpPr>
          <p:spPr bwMode="auto">
            <a:xfrm>
              <a:off x="244444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7" name="Oval 366"/>
            <p:cNvSpPr/>
            <p:nvPr/>
          </p:nvSpPr>
          <p:spPr bwMode="auto">
            <a:xfrm>
              <a:off x="352531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8" name="Oval 367"/>
            <p:cNvSpPr/>
            <p:nvPr/>
          </p:nvSpPr>
          <p:spPr bwMode="auto">
            <a:xfrm>
              <a:off x="208415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9" name="Oval 368"/>
            <p:cNvSpPr/>
            <p:nvPr/>
          </p:nvSpPr>
          <p:spPr bwMode="auto">
            <a:xfrm>
              <a:off x="280473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0" name="Oval 369"/>
            <p:cNvSpPr/>
            <p:nvPr/>
          </p:nvSpPr>
          <p:spPr bwMode="auto">
            <a:xfrm>
              <a:off x="3885610"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1" name="Oval 370"/>
            <p:cNvSpPr/>
            <p:nvPr/>
          </p:nvSpPr>
          <p:spPr bwMode="auto">
            <a:xfrm>
              <a:off x="64299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2" name="Oval 371"/>
            <p:cNvSpPr/>
            <p:nvPr/>
          </p:nvSpPr>
          <p:spPr bwMode="auto">
            <a:xfrm>
              <a:off x="100328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3" name="Oval 372"/>
            <p:cNvSpPr/>
            <p:nvPr/>
          </p:nvSpPr>
          <p:spPr bwMode="auto">
            <a:xfrm>
              <a:off x="172386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4" name="Oval 373"/>
            <p:cNvSpPr/>
            <p:nvPr/>
          </p:nvSpPr>
          <p:spPr bwMode="auto">
            <a:xfrm>
              <a:off x="316502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5" name="Oval 374"/>
            <p:cNvSpPr/>
            <p:nvPr/>
          </p:nvSpPr>
          <p:spPr bwMode="auto">
            <a:xfrm>
              <a:off x="136357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6" name="Oval 375"/>
            <p:cNvSpPr/>
            <p:nvPr/>
          </p:nvSpPr>
          <p:spPr bwMode="auto">
            <a:xfrm>
              <a:off x="244444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7" name="Oval 376"/>
            <p:cNvSpPr/>
            <p:nvPr/>
          </p:nvSpPr>
          <p:spPr bwMode="auto">
            <a:xfrm>
              <a:off x="352531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8" name="Oval 377"/>
            <p:cNvSpPr/>
            <p:nvPr/>
          </p:nvSpPr>
          <p:spPr bwMode="auto">
            <a:xfrm>
              <a:off x="208415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9" name="Oval 378"/>
            <p:cNvSpPr/>
            <p:nvPr/>
          </p:nvSpPr>
          <p:spPr bwMode="auto">
            <a:xfrm>
              <a:off x="280473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0" name="Oval 379"/>
            <p:cNvSpPr/>
            <p:nvPr/>
          </p:nvSpPr>
          <p:spPr bwMode="auto">
            <a:xfrm>
              <a:off x="3885610"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1" name="Oval 380"/>
            <p:cNvSpPr/>
            <p:nvPr/>
          </p:nvSpPr>
          <p:spPr bwMode="auto">
            <a:xfrm>
              <a:off x="64299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2" name="Oval 381"/>
            <p:cNvSpPr/>
            <p:nvPr/>
          </p:nvSpPr>
          <p:spPr bwMode="auto">
            <a:xfrm>
              <a:off x="100328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3" name="Oval 382"/>
            <p:cNvSpPr/>
            <p:nvPr/>
          </p:nvSpPr>
          <p:spPr bwMode="auto">
            <a:xfrm>
              <a:off x="172386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4" name="Oval 383"/>
            <p:cNvSpPr/>
            <p:nvPr/>
          </p:nvSpPr>
          <p:spPr bwMode="auto">
            <a:xfrm>
              <a:off x="316502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5" name="Oval 384"/>
            <p:cNvSpPr/>
            <p:nvPr/>
          </p:nvSpPr>
          <p:spPr bwMode="auto">
            <a:xfrm>
              <a:off x="136357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6" name="Oval 385"/>
            <p:cNvSpPr/>
            <p:nvPr/>
          </p:nvSpPr>
          <p:spPr bwMode="auto">
            <a:xfrm>
              <a:off x="244444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7" name="Oval 386"/>
            <p:cNvSpPr/>
            <p:nvPr/>
          </p:nvSpPr>
          <p:spPr bwMode="auto">
            <a:xfrm>
              <a:off x="352531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8" name="Oval 387"/>
            <p:cNvSpPr/>
            <p:nvPr/>
          </p:nvSpPr>
          <p:spPr bwMode="auto">
            <a:xfrm>
              <a:off x="208415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9" name="Oval 388"/>
            <p:cNvSpPr/>
            <p:nvPr/>
          </p:nvSpPr>
          <p:spPr bwMode="auto">
            <a:xfrm>
              <a:off x="280473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0" name="Oval 389"/>
            <p:cNvSpPr/>
            <p:nvPr/>
          </p:nvSpPr>
          <p:spPr bwMode="auto">
            <a:xfrm>
              <a:off x="3885610"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31" name="Group 530"/>
          <p:cNvGrpSpPr>
            <a:grpSpLocks noChangeAspect="1"/>
          </p:cNvGrpSpPr>
          <p:nvPr/>
        </p:nvGrpSpPr>
        <p:grpSpPr>
          <a:xfrm>
            <a:off x="5173546" y="1412935"/>
            <a:ext cx="3403636" cy="1440000"/>
            <a:chOff x="485776" y="4149080"/>
            <a:chExt cx="3744000" cy="1584000"/>
          </a:xfrm>
        </p:grpSpPr>
        <p:sp>
          <p:nvSpPr>
            <p:cNvPr id="493" name="Rounded Rectangle 492"/>
            <p:cNvSpPr/>
            <p:nvPr/>
          </p:nvSpPr>
          <p:spPr bwMode="auto">
            <a:xfrm>
              <a:off x="485776" y="4149080"/>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4" name="Rounded Rectangle 493"/>
            <p:cNvSpPr/>
            <p:nvPr/>
          </p:nvSpPr>
          <p:spPr bwMode="auto">
            <a:xfrm>
              <a:off x="557776"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5" name="Rounded Rectangle 494"/>
            <p:cNvSpPr/>
            <p:nvPr/>
          </p:nvSpPr>
          <p:spPr bwMode="auto">
            <a:xfrm>
              <a:off x="593832"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6" name="Rounded Rectangle 495"/>
            <p:cNvSpPr/>
            <p:nvPr/>
          </p:nvSpPr>
          <p:spPr bwMode="auto">
            <a:xfrm>
              <a:off x="1277720"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7" name="Rounded Rectangle 496"/>
            <p:cNvSpPr/>
            <p:nvPr/>
          </p:nvSpPr>
          <p:spPr bwMode="auto">
            <a:xfrm>
              <a:off x="1313776"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8" name="Rounded Rectangle 497"/>
            <p:cNvSpPr/>
            <p:nvPr/>
          </p:nvSpPr>
          <p:spPr bwMode="auto">
            <a:xfrm>
              <a:off x="1997720"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9" name="Rounded Rectangle 498"/>
            <p:cNvSpPr/>
            <p:nvPr/>
          </p:nvSpPr>
          <p:spPr bwMode="auto">
            <a:xfrm>
              <a:off x="2033776"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0" name="Rounded Rectangle 499"/>
            <p:cNvSpPr/>
            <p:nvPr/>
          </p:nvSpPr>
          <p:spPr bwMode="auto">
            <a:xfrm>
              <a:off x="2717664"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1" name="Rounded Rectangle 500"/>
            <p:cNvSpPr/>
            <p:nvPr/>
          </p:nvSpPr>
          <p:spPr bwMode="auto">
            <a:xfrm>
              <a:off x="2753720"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2" name="Rounded Rectangle 501"/>
            <p:cNvSpPr/>
            <p:nvPr/>
          </p:nvSpPr>
          <p:spPr bwMode="auto">
            <a:xfrm>
              <a:off x="3437720"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3" name="Rounded Rectangle 502"/>
            <p:cNvSpPr/>
            <p:nvPr/>
          </p:nvSpPr>
          <p:spPr bwMode="auto">
            <a:xfrm>
              <a:off x="3473776"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4" name="Rounded Rectangle 503"/>
            <p:cNvSpPr/>
            <p:nvPr/>
          </p:nvSpPr>
          <p:spPr bwMode="auto">
            <a:xfrm>
              <a:off x="556112"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5" name="Rounded Rectangle 504"/>
            <p:cNvSpPr/>
            <p:nvPr/>
          </p:nvSpPr>
          <p:spPr bwMode="auto">
            <a:xfrm>
              <a:off x="592168"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6" name="Rounded Rectangle 505"/>
            <p:cNvSpPr/>
            <p:nvPr/>
          </p:nvSpPr>
          <p:spPr bwMode="auto">
            <a:xfrm>
              <a:off x="1276056"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7" name="Rounded Rectangle 506"/>
            <p:cNvSpPr/>
            <p:nvPr/>
          </p:nvSpPr>
          <p:spPr bwMode="auto">
            <a:xfrm>
              <a:off x="1312112"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8" name="Rounded Rectangle 507"/>
            <p:cNvSpPr/>
            <p:nvPr/>
          </p:nvSpPr>
          <p:spPr bwMode="auto">
            <a:xfrm>
              <a:off x="1996056"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9" name="Rounded Rectangle 508"/>
            <p:cNvSpPr/>
            <p:nvPr/>
          </p:nvSpPr>
          <p:spPr bwMode="auto">
            <a:xfrm>
              <a:off x="2032112"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0" name="Rounded Rectangle 509"/>
            <p:cNvSpPr/>
            <p:nvPr/>
          </p:nvSpPr>
          <p:spPr bwMode="auto">
            <a:xfrm>
              <a:off x="2716000"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1" name="Rounded Rectangle 510"/>
            <p:cNvSpPr/>
            <p:nvPr/>
          </p:nvSpPr>
          <p:spPr bwMode="auto">
            <a:xfrm>
              <a:off x="2752056"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2" name="Rounded Rectangle 511"/>
            <p:cNvSpPr/>
            <p:nvPr/>
          </p:nvSpPr>
          <p:spPr bwMode="auto">
            <a:xfrm>
              <a:off x="3436056"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3" name="Rounded Rectangle 512"/>
            <p:cNvSpPr/>
            <p:nvPr/>
          </p:nvSpPr>
          <p:spPr bwMode="auto">
            <a:xfrm>
              <a:off x="3472112"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4" name="Oval 513"/>
            <p:cNvSpPr/>
            <p:nvPr/>
          </p:nvSpPr>
          <p:spPr bwMode="auto">
            <a:xfrm>
              <a:off x="3652804" y="443708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5" name="Oval 514"/>
            <p:cNvSpPr/>
            <p:nvPr/>
          </p:nvSpPr>
          <p:spPr bwMode="auto">
            <a:xfrm>
              <a:off x="2934197" y="443633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6" name="Oval 515"/>
            <p:cNvSpPr/>
            <p:nvPr/>
          </p:nvSpPr>
          <p:spPr bwMode="auto">
            <a:xfrm>
              <a:off x="2214253" y="443708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7" name="Oval 516"/>
            <p:cNvSpPr/>
            <p:nvPr/>
          </p:nvSpPr>
          <p:spPr bwMode="auto">
            <a:xfrm>
              <a:off x="1493078" y="443708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8" name="Oval 517"/>
            <p:cNvSpPr/>
            <p:nvPr/>
          </p:nvSpPr>
          <p:spPr bwMode="auto">
            <a:xfrm>
              <a:off x="769251" y="443708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9" name="Oval 518"/>
            <p:cNvSpPr/>
            <p:nvPr/>
          </p:nvSpPr>
          <p:spPr bwMode="auto">
            <a:xfrm>
              <a:off x="3658463" y="515633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0" name="Oval 519"/>
            <p:cNvSpPr/>
            <p:nvPr/>
          </p:nvSpPr>
          <p:spPr bwMode="auto">
            <a:xfrm>
              <a:off x="2939856" y="515558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1" name="Oval 520"/>
            <p:cNvSpPr/>
            <p:nvPr/>
          </p:nvSpPr>
          <p:spPr bwMode="auto">
            <a:xfrm>
              <a:off x="2219912" y="515633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2" name="Oval 521"/>
            <p:cNvSpPr/>
            <p:nvPr/>
          </p:nvSpPr>
          <p:spPr bwMode="auto">
            <a:xfrm>
              <a:off x="1498737" y="515633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3" name="Oval 522"/>
            <p:cNvSpPr/>
            <p:nvPr/>
          </p:nvSpPr>
          <p:spPr bwMode="auto">
            <a:xfrm>
              <a:off x="774910" y="5156330"/>
              <a:ext cx="288000" cy="288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25" name="Text Box 36"/>
          <p:cNvSpPr txBox="1">
            <a:spLocks noChangeArrowheads="1"/>
          </p:cNvSpPr>
          <p:nvPr/>
        </p:nvSpPr>
        <p:spPr bwMode="auto">
          <a:xfrm>
            <a:off x="298864" y="2812866"/>
            <a:ext cx="412224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250 A ×40 turns, water cooled</a:t>
            </a:r>
            <a:endParaRPr lang="en-US" sz="2000" i="0" dirty="0">
              <a:latin typeface="Calibri Light" panose="020F0302020204030204" pitchFamily="34" charset="0"/>
              <a:ea typeface="ＭＳ Ｐゴシック" pitchFamily="34" charset="-128"/>
            </a:endParaRPr>
          </a:p>
        </p:txBody>
      </p:sp>
      <p:sp>
        <p:nvSpPr>
          <p:cNvPr id="527" name="Text Box 36"/>
          <p:cNvSpPr txBox="1">
            <a:spLocks noChangeArrowheads="1"/>
          </p:cNvSpPr>
          <p:nvPr/>
        </p:nvSpPr>
        <p:spPr bwMode="auto">
          <a:xfrm>
            <a:off x="4413636" y="2812866"/>
            <a:ext cx="4923456"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1000 A ×10 turns, water cooled</a:t>
            </a:r>
          </a:p>
        </p:txBody>
      </p:sp>
      <p:sp>
        <p:nvSpPr>
          <p:cNvPr id="529" name="Text Box 36"/>
          <p:cNvSpPr txBox="1">
            <a:spLocks noChangeArrowheads="1"/>
          </p:cNvSpPr>
          <p:nvPr/>
        </p:nvSpPr>
        <p:spPr bwMode="auto">
          <a:xfrm>
            <a:off x="298864" y="4897707"/>
            <a:ext cx="4122240"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250 A ×40 turns, air cooled (outside</a:t>
            </a:r>
            <a:r>
              <a:rPr lang="en-US" sz="2000" i="0" dirty="0" smtClean="0">
                <a:latin typeface="Calibri Light" panose="020F0302020204030204" pitchFamily="34" charset="0"/>
                <a:ea typeface="ＭＳ Ｐゴシック" pitchFamily="34" charset="-128"/>
              </a:rPr>
              <a:t>)</a:t>
            </a:r>
            <a:endParaRPr lang="en-US" sz="2000" i="0" dirty="0">
              <a:latin typeface="Calibri Light" panose="020F0302020204030204" pitchFamily="34" charset="0"/>
              <a:ea typeface="ＭＳ Ｐゴシック" pitchFamily="34" charset="-128"/>
            </a:endParaRPr>
          </a:p>
        </p:txBody>
      </p:sp>
      <p:sp>
        <p:nvSpPr>
          <p:cNvPr id="530" name="Text Box 36"/>
          <p:cNvSpPr txBox="1">
            <a:spLocks noChangeArrowheads="1"/>
          </p:cNvSpPr>
          <p:nvPr/>
        </p:nvSpPr>
        <p:spPr bwMode="auto">
          <a:xfrm>
            <a:off x="4413636" y="4900938"/>
            <a:ext cx="4923456"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1000 A ×10 turns, air cooled (outside)</a:t>
            </a:r>
            <a:endParaRPr lang="en-US" sz="2000" i="0" dirty="0">
              <a:latin typeface="Calibri Light" panose="020F0302020204030204" pitchFamily="34" charset="0"/>
              <a:ea typeface="ＭＳ Ｐゴシック" pitchFamily="34" charset="-128"/>
            </a:endParaRPr>
          </a:p>
        </p:txBody>
      </p:sp>
      <p:grpSp>
        <p:nvGrpSpPr>
          <p:cNvPr id="266" name="Group 265"/>
          <p:cNvGrpSpPr>
            <a:grpSpLocks noChangeAspect="1"/>
          </p:cNvGrpSpPr>
          <p:nvPr/>
        </p:nvGrpSpPr>
        <p:grpSpPr>
          <a:xfrm>
            <a:off x="1704784" y="5661248"/>
            <a:ext cx="1310400" cy="554400"/>
            <a:chOff x="4914224" y="1556792"/>
            <a:chExt cx="3744000" cy="1584000"/>
          </a:xfrm>
        </p:grpSpPr>
        <p:sp>
          <p:nvSpPr>
            <p:cNvPr id="267" name="Rounded Rectangle 266"/>
            <p:cNvSpPr/>
            <p:nvPr/>
          </p:nvSpPr>
          <p:spPr bwMode="auto">
            <a:xfrm>
              <a:off x="4914224" y="1556792"/>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8" name="Rounded Rectangle 267"/>
            <p:cNvSpPr/>
            <p:nvPr/>
          </p:nvSpPr>
          <p:spPr bwMode="auto">
            <a:xfrm>
              <a:off x="570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1" name="Rounded Rectangle 390"/>
            <p:cNvSpPr/>
            <p:nvPr/>
          </p:nvSpPr>
          <p:spPr bwMode="auto">
            <a:xfrm>
              <a:off x="574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2" name="Rounded Rectangle 391"/>
            <p:cNvSpPr/>
            <p:nvPr/>
          </p:nvSpPr>
          <p:spPr bwMode="auto">
            <a:xfrm>
              <a:off x="606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3" name="Rounded Rectangle 392"/>
            <p:cNvSpPr/>
            <p:nvPr/>
          </p:nvSpPr>
          <p:spPr bwMode="auto">
            <a:xfrm>
              <a:off x="610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4" name="Rounded Rectangle 393"/>
            <p:cNvSpPr/>
            <p:nvPr/>
          </p:nvSpPr>
          <p:spPr bwMode="auto">
            <a:xfrm>
              <a:off x="642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5" name="Rounded Rectangle 394"/>
            <p:cNvSpPr/>
            <p:nvPr/>
          </p:nvSpPr>
          <p:spPr bwMode="auto">
            <a:xfrm>
              <a:off x="646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6" name="Rounded Rectangle 395"/>
            <p:cNvSpPr/>
            <p:nvPr/>
          </p:nvSpPr>
          <p:spPr bwMode="auto">
            <a:xfrm>
              <a:off x="678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7" name="Rounded Rectangle 396"/>
            <p:cNvSpPr/>
            <p:nvPr/>
          </p:nvSpPr>
          <p:spPr bwMode="auto">
            <a:xfrm>
              <a:off x="682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8" name="Rounded Rectangle 397"/>
            <p:cNvSpPr/>
            <p:nvPr/>
          </p:nvSpPr>
          <p:spPr bwMode="auto">
            <a:xfrm>
              <a:off x="714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9" name="Rounded Rectangle 398"/>
            <p:cNvSpPr/>
            <p:nvPr/>
          </p:nvSpPr>
          <p:spPr bwMode="auto">
            <a:xfrm>
              <a:off x="718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0" name="Rounded Rectangle 399"/>
            <p:cNvSpPr/>
            <p:nvPr/>
          </p:nvSpPr>
          <p:spPr bwMode="auto">
            <a:xfrm>
              <a:off x="750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1" name="Rounded Rectangle 400"/>
            <p:cNvSpPr/>
            <p:nvPr/>
          </p:nvSpPr>
          <p:spPr bwMode="auto">
            <a:xfrm>
              <a:off x="754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2" name="Rounded Rectangle 401"/>
            <p:cNvSpPr/>
            <p:nvPr/>
          </p:nvSpPr>
          <p:spPr bwMode="auto">
            <a:xfrm>
              <a:off x="786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3" name="Rounded Rectangle 402"/>
            <p:cNvSpPr/>
            <p:nvPr/>
          </p:nvSpPr>
          <p:spPr bwMode="auto">
            <a:xfrm>
              <a:off x="790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4" name="Rounded Rectangle 403"/>
            <p:cNvSpPr/>
            <p:nvPr/>
          </p:nvSpPr>
          <p:spPr bwMode="auto">
            <a:xfrm>
              <a:off x="822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5" name="Rounded Rectangle 404"/>
            <p:cNvSpPr/>
            <p:nvPr/>
          </p:nvSpPr>
          <p:spPr bwMode="auto">
            <a:xfrm>
              <a:off x="826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6" name="Rounded Rectangle 405"/>
            <p:cNvSpPr/>
            <p:nvPr/>
          </p:nvSpPr>
          <p:spPr bwMode="auto">
            <a:xfrm>
              <a:off x="498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7" name="Rounded Rectangle 406"/>
            <p:cNvSpPr/>
            <p:nvPr/>
          </p:nvSpPr>
          <p:spPr bwMode="auto">
            <a:xfrm>
              <a:off x="502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8" name="Rounded Rectangle 407"/>
            <p:cNvSpPr/>
            <p:nvPr/>
          </p:nvSpPr>
          <p:spPr bwMode="auto">
            <a:xfrm>
              <a:off x="5346224"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9" name="Rounded Rectangle 408"/>
            <p:cNvSpPr/>
            <p:nvPr/>
          </p:nvSpPr>
          <p:spPr bwMode="auto">
            <a:xfrm>
              <a:off x="5382224"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0" name="Rounded Rectangle 409"/>
            <p:cNvSpPr/>
            <p:nvPr/>
          </p:nvSpPr>
          <p:spPr bwMode="auto">
            <a:xfrm>
              <a:off x="570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1" name="Rounded Rectangle 410"/>
            <p:cNvSpPr/>
            <p:nvPr/>
          </p:nvSpPr>
          <p:spPr bwMode="auto">
            <a:xfrm>
              <a:off x="574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2" name="Rounded Rectangle 411"/>
            <p:cNvSpPr/>
            <p:nvPr/>
          </p:nvSpPr>
          <p:spPr bwMode="auto">
            <a:xfrm>
              <a:off x="606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3" name="Rounded Rectangle 412"/>
            <p:cNvSpPr/>
            <p:nvPr/>
          </p:nvSpPr>
          <p:spPr bwMode="auto">
            <a:xfrm>
              <a:off x="610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4" name="Rounded Rectangle 413"/>
            <p:cNvSpPr/>
            <p:nvPr/>
          </p:nvSpPr>
          <p:spPr bwMode="auto">
            <a:xfrm>
              <a:off x="642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5" name="Rounded Rectangle 414"/>
            <p:cNvSpPr/>
            <p:nvPr/>
          </p:nvSpPr>
          <p:spPr bwMode="auto">
            <a:xfrm>
              <a:off x="646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6" name="Rounded Rectangle 415"/>
            <p:cNvSpPr/>
            <p:nvPr/>
          </p:nvSpPr>
          <p:spPr bwMode="auto">
            <a:xfrm>
              <a:off x="678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7" name="Rounded Rectangle 416"/>
            <p:cNvSpPr/>
            <p:nvPr/>
          </p:nvSpPr>
          <p:spPr bwMode="auto">
            <a:xfrm>
              <a:off x="682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8" name="Rounded Rectangle 417"/>
            <p:cNvSpPr/>
            <p:nvPr/>
          </p:nvSpPr>
          <p:spPr bwMode="auto">
            <a:xfrm>
              <a:off x="714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9" name="Rounded Rectangle 418"/>
            <p:cNvSpPr/>
            <p:nvPr/>
          </p:nvSpPr>
          <p:spPr bwMode="auto">
            <a:xfrm>
              <a:off x="718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0" name="Rounded Rectangle 419"/>
            <p:cNvSpPr/>
            <p:nvPr/>
          </p:nvSpPr>
          <p:spPr bwMode="auto">
            <a:xfrm>
              <a:off x="750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1" name="Rounded Rectangle 420"/>
            <p:cNvSpPr/>
            <p:nvPr/>
          </p:nvSpPr>
          <p:spPr bwMode="auto">
            <a:xfrm>
              <a:off x="754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2" name="Rounded Rectangle 421"/>
            <p:cNvSpPr/>
            <p:nvPr/>
          </p:nvSpPr>
          <p:spPr bwMode="auto">
            <a:xfrm>
              <a:off x="786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3" name="Rounded Rectangle 422"/>
            <p:cNvSpPr/>
            <p:nvPr/>
          </p:nvSpPr>
          <p:spPr bwMode="auto">
            <a:xfrm>
              <a:off x="790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4" name="Rounded Rectangle 423"/>
            <p:cNvSpPr/>
            <p:nvPr/>
          </p:nvSpPr>
          <p:spPr bwMode="auto">
            <a:xfrm>
              <a:off x="822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5" name="Rounded Rectangle 424"/>
            <p:cNvSpPr/>
            <p:nvPr/>
          </p:nvSpPr>
          <p:spPr bwMode="auto">
            <a:xfrm>
              <a:off x="826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6" name="Rounded Rectangle 425"/>
            <p:cNvSpPr/>
            <p:nvPr/>
          </p:nvSpPr>
          <p:spPr bwMode="auto">
            <a:xfrm>
              <a:off x="498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7" name="Rounded Rectangle 426"/>
            <p:cNvSpPr/>
            <p:nvPr/>
          </p:nvSpPr>
          <p:spPr bwMode="auto">
            <a:xfrm>
              <a:off x="502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8" name="Rounded Rectangle 427"/>
            <p:cNvSpPr/>
            <p:nvPr/>
          </p:nvSpPr>
          <p:spPr bwMode="auto">
            <a:xfrm>
              <a:off x="5346224"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9" name="Rounded Rectangle 428"/>
            <p:cNvSpPr/>
            <p:nvPr/>
          </p:nvSpPr>
          <p:spPr bwMode="auto">
            <a:xfrm>
              <a:off x="5382224"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0" name="Rounded Rectangle 429"/>
            <p:cNvSpPr/>
            <p:nvPr/>
          </p:nvSpPr>
          <p:spPr bwMode="auto">
            <a:xfrm>
              <a:off x="570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1" name="Rounded Rectangle 430"/>
            <p:cNvSpPr/>
            <p:nvPr/>
          </p:nvSpPr>
          <p:spPr bwMode="auto">
            <a:xfrm>
              <a:off x="574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2" name="Rounded Rectangle 431"/>
            <p:cNvSpPr/>
            <p:nvPr/>
          </p:nvSpPr>
          <p:spPr bwMode="auto">
            <a:xfrm>
              <a:off x="606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3" name="Rounded Rectangle 432"/>
            <p:cNvSpPr/>
            <p:nvPr/>
          </p:nvSpPr>
          <p:spPr bwMode="auto">
            <a:xfrm>
              <a:off x="610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4" name="Rounded Rectangle 433"/>
            <p:cNvSpPr/>
            <p:nvPr/>
          </p:nvSpPr>
          <p:spPr bwMode="auto">
            <a:xfrm>
              <a:off x="642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5" name="Rounded Rectangle 434"/>
            <p:cNvSpPr/>
            <p:nvPr/>
          </p:nvSpPr>
          <p:spPr bwMode="auto">
            <a:xfrm>
              <a:off x="646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6" name="Rounded Rectangle 435"/>
            <p:cNvSpPr/>
            <p:nvPr/>
          </p:nvSpPr>
          <p:spPr bwMode="auto">
            <a:xfrm>
              <a:off x="678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7" name="Rounded Rectangle 436"/>
            <p:cNvSpPr/>
            <p:nvPr/>
          </p:nvSpPr>
          <p:spPr bwMode="auto">
            <a:xfrm>
              <a:off x="682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8" name="Rounded Rectangle 437"/>
            <p:cNvSpPr/>
            <p:nvPr/>
          </p:nvSpPr>
          <p:spPr bwMode="auto">
            <a:xfrm>
              <a:off x="714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9" name="Rounded Rectangle 438"/>
            <p:cNvSpPr/>
            <p:nvPr/>
          </p:nvSpPr>
          <p:spPr bwMode="auto">
            <a:xfrm>
              <a:off x="718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0" name="Rounded Rectangle 439"/>
            <p:cNvSpPr/>
            <p:nvPr/>
          </p:nvSpPr>
          <p:spPr bwMode="auto">
            <a:xfrm>
              <a:off x="750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1" name="Rounded Rectangle 440"/>
            <p:cNvSpPr/>
            <p:nvPr/>
          </p:nvSpPr>
          <p:spPr bwMode="auto">
            <a:xfrm>
              <a:off x="754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2" name="Rounded Rectangle 441"/>
            <p:cNvSpPr/>
            <p:nvPr/>
          </p:nvSpPr>
          <p:spPr bwMode="auto">
            <a:xfrm>
              <a:off x="786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3" name="Rounded Rectangle 442"/>
            <p:cNvSpPr/>
            <p:nvPr/>
          </p:nvSpPr>
          <p:spPr bwMode="auto">
            <a:xfrm>
              <a:off x="790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4" name="Rounded Rectangle 443"/>
            <p:cNvSpPr/>
            <p:nvPr/>
          </p:nvSpPr>
          <p:spPr bwMode="auto">
            <a:xfrm>
              <a:off x="822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5" name="Rounded Rectangle 444"/>
            <p:cNvSpPr/>
            <p:nvPr/>
          </p:nvSpPr>
          <p:spPr bwMode="auto">
            <a:xfrm>
              <a:off x="826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6" name="Rounded Rectangle 445"/>
            <p:cNvSpPr/>
            <p:nvPr/>
          </p:nvSpPr>
          <p:spPr bwMode="auto">
            <a:xfrm>
              <a:off x="498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7" name="Rounded Rectangle 446"/>
            <p:cNvSpPr/>
            <p:nvPr/>
          </p:nvSpPr>
          <p:spPr bwMode="auto">
            <a:xfrm>
              <a:off x="502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8" name="Rounded Rectangle 447"/>
            <p:cNvSpPr/>
            <p:nvPr/>
          </p:nvSpPr>
          <p:spPr bwMode="auto">
            <a:xfrm>
              <a:off x="5346224"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9" name="Rounded Rectangle 448"/>
            <p:cNvSpPr/>
            <p:nvPr/>
          </p:nvSpPr>
          <p:spPr bwMode="auto">
            <a:xfrm>
              <a:off x="5382224"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0" name="Rounded Rectangle 449"/>
            <p:cNvSpPr/>
            <p:nvPr/>
          </p:nvSpPr>
          <p:spPr bwMode="auto">
            <a:xfrm>
              <a:off x="570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1" name="Rounded Rectangle 450"/>
            <p:cNvSpPr/>
            <p:nvPr/>
          </p:nvSpPr>
          <p:spPr bwMode="auto">
            <a:xfrm>
              <a:off x="574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2" name="Rounded Rectangle 451"/>
            <p:cNvSpPr/>
            <p:nvPr/>
          </p:nvSpPr>
          <p:spPr bwMode="auto">
            <a:xfrm>
              <a:off x="606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3" name="Rounded Rectangle 452"/>
            <p:cNvSpPr/>
            <p:nvPr/>
          </p:nvSpPr>
          <p:spPr bwMode="auto">
            <a:xfrm>
              <a:off x="610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4" name="Rounded Rectangle 453"/>
            <p:cNvSpPr/>
            <p:nvPr/>
          </p:nvSpPr>
          <p:spPr bwMode="auto">
            <a:xfrm>
              <a:off x="642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5" name="Rounded Rectangle 454"/>
            <p:cNvSpPr/>
            <p:nvPr/>
          </p:nvSpPr>
          <p:spPr bwMode="auto">
            <a:xfrm>
              <a:off x="646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6" name="Rounded Rectangle 455"/>
            <p:cNvSpPr/>
            <p:nvPr/>
          </p:nvSpPr>
          <p:spPr bwMode="auto">
            <a:xfrm>
              <a:off x="678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7" name="Rounded Rectangle 456"/>
            <p:cNvSpPr/>
            <p:nvPr/>
          </p:nvSpPr>
          <p:spPr bwMode="auto">
            <a:xfrm>
              <a:off x="682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8" name="Rounded Rectangle 457"/>
            <p:cNvSpPr/>
            <p:nvPr/>
          </p:nvSpPr>
          <p:spPr bwMode="auto">
            <a:xfrm>
              <a:off x="714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9" name="Rounded Rectangle 458"/>
            <p:cNvSpPr/>
            <p:nvPr/>
          </p:nvSpPr>
          <p:spPr bwMode="auto">
            <a:xfrm>
              <a:off x="718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0" name="Rounded Rectangle 459"/>
            <p:cNvSpPr/>
            <p:nvPr/>
          </p:nvSpPr>
          <p:spPr bwMode="auto">
            <a:xfrm>
              <a:off x="750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1" name="Rounded Rectangle 460"/>
            <p:cNvSpPr/>
            <p:nvPr/>
          </p:nvSpPr>
          <p:spPr bwMode="auto">
            <a:xfrm>
              <a:off x="754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2" name="Rounded Rectangle 461"/>
            <p:cNvSpPr/>
            <p:nvPr/>
          </p:nvSpPr>
          <p:spPr bwMode="auto">
            <a:xfrm>
              <a:off x="786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3" name="Rounded Rectangle 462"/>
            <p:cNvSpPr/>
            <p:nvPr/>
          </p:nvSpPr>
          <p:spPr bwMode="auto">
            <a:xfrm>
              <a:off x="790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4" name="Rounded Rectangle 463"/>
            <p:cNvSpPr/>
            <p:nvPr/>
          </p:nvSpPr>
          <p:spPr bwMode="auto">
            <a:xfrm>
              <a:off x="822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5" name="Rounded Rectangle 464"/>
            <p:cNvSpPr/>
            <p:nvPr/>
          </p:nvSpPr>
          <p:spPr bwMode="auto">
            <a:xfrm>
              <a:off x="826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6" name="Rounded Rectangle 465"/>
            <p:cNvSpPr/>
            <p:nvPr/>
          </p:nvSpPr>
          <p:spPr bwMode="auto">
            <a:xfrm>
              <a:off x="498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7" name="Rounded Rectangle 466"/>
            <p:cNvSpPr/>
            <p:nvPr/>
          </p:nvSpPr>
          <p:spPr bwMode="auto">
            <a:xfrm>
              <a:off x="502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8" name="Rounded Rectangle 467"/>
            <p:cNvSpPr/>
            <p:nvPr/>
          </p:nvSpPr>
          <p:spPr bwMode="auto">
            <a:xfrm>
              <a:off x="5346224"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9" name="Rounded Rectangle 468"/>
            <p:cNvSpPr/>
            <p:nvPr/>
          </p:nvSpPr>
          <p:spPr bwMode="auto">
            <a:xfrm>
              <a:off x="5382224"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470" name="Group 469"/>
          <p:cNvGrpSpPr>
            <a:grpSpLocks noChangeAspect="1"/>
          </p:cNvGrpSpPr>
          <p:nvPr/>
        </p:nvGrpSpPr>
        <p:grpSpPr>
          <a:xfrm>
            <a:off x="6220164" y="5661248"/>
            <a:ext cx="1310400" cy="554400"/>
            <a:chOff x="4914224" y="4149080"/>
            <a:chExt cx="3744000" cy="1584000"/>
          </a:xfrm>
        </p:grpSpPr>
        <p:sp>
          <p:nvSpPr>
            <p:cNvPr id="471" name="Rounded Rectangle 470"/>
            <p:cNvSpPr/>
            <p:nvPr/>
          </p:nvSpPr>
          <p:spPr bwMode="auto">
            <a:xfrm>
              <a:off x="4914224" y="4149080"/>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4" name="Rounded Rectangle 523"/>
            <p:cNvSpPr/>
            <p:nvPr/>
          </p:nvSpPr>
          <p:spPr bwMode="auto">
            <a:xfrm>
              <a:off x="4986224"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3" name="Rounded Rectangle 532"/>
            <p:cNvSpPr/>
            <p:nvPr/>
          </p:nvSpPr>
          <p:spPr bwMode="auto">
            <a:xfrm>
              <a:off x="5022280"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4" name="Rounded Rectangle 533"/>
            <p:cNvSpPr/>
            <p:nvPr/>
          </p:nvSpPr>
          <p:spPr bwMode="auto">
            <a:xfrm>
              <a:off x="570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5" name="Rounded Rectangle 534"/>
            <p:cNvSpPr/>
            <p:nvPr/>
          </p:nvSpPr>
          <p:spPr bwMode="auto">
            <a:xfrm>
              <a:off x="574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6" name="Rounded Rectangle 535"/>
            <p:cNvSpPr/>
            <p:nvPr/>
          </p:nvSpPr>
          <p:spPr bwMode="auto">
            <a:xfrm>
              <a:off x="642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7" name="Rounded Rectangle 536"/>
            <p:cNvSpPr/>
            <p:nvPr/>
          </p:nvSpPr>
          <p:spPr bwMode="auto">
            <a:xfrm>
              <a:off x="646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8" name="Rounded Rectangle 537"/>
            <p:cNvSpPr/>
            <p:nvPr/>
          </p:nvSpPr>
          <p:spPr bwMode="auto">
            <a:xfrm>
              <a:off x="7146112"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9" name="Rounded Rectangle 538"/>
            <p:cNvSpPr/>
            <p:nvPr/>
          </p:nvSpPr>
          <p:spPr bwMode="auto">
            <a:xfrm>
              <a:off x="7182168"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0" name="Rounded Rectangle 539"/>
            <p:cNvSpPr/>
            <p:nvPr/>
          </p:nvSpPr>
          <p:spPr bwMode="auto">
            <a:xfrm>
              <a:off x="7866168" y="422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1" name="Rounded Rectangle 540"/>
            <p:cNvSpPr/>
            <p:nvPr/>
          </p:nvSpPr>
          <p:spPr bwMode="auto">
            <a:xfrm>
              <a:off x="7902224" y="425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2" name="Rounded Rectangle 541"/>
            <p:cNvSpPr/>
            <p:nvPr/>
          </p:nvSpPr>
          <p:spPr bwMode="auto">
            <a:xfrm>
              <a:off x="4984560"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3" name="Rounded Rectangle 542"/>
            <p:cNvSpPr/>
            <p:nvPr/>
          </p:nvSpPr>
          <p:spPr bwMode="auto">
            <a:xfrm>
              <a:off x="5020616"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4" name="Rounded Rectangle 543"/>
            <p:cNvSpPr/>
            <p:nvPr/>
          </p:nvSpPr>
          <p:spPr bwMode="auto">
            <a:xfrm>
              <a:off x="570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5" name="Rounded Rectangle 544"/>
            <p:cNvSpPr/>
            <p:nvPr/>
          </p:nvSpPr>
          <p:spPr bwMode="auto">
            <a:xfrm>
              <a:off x="574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6" name="Rounded Rectangle 545"/>
            <p:cNvSpPr/>
            <p:nvPr/>
          </p:nvSpPr>
          <p:spPr bwMode="auto">
            <a:xfrm>
              <a:off x="642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7" name="Rounded Rectangle 546"/>
            <p:cNvSpPr/>
            <p:nvPr/>
          </p:nvSpPr>
          <p:spPr bwMode="auto">
            <a:xfrm>
              <a:off x="646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8" name="Rounded Rectangle 547"/>
            <p:cNvSpPr/>
            <p:nvPr/>
          </p:nvSpPr>
          <p:spPr bwMode="auto">
            <a:xfrm>
              <a:off x="7144448"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9" name="Rounded Rectangle 548"/>
            <p:cNvSpPr/>
            <p:nvPr/>
          </p:nvSpPr>
          <p:spPr bwMode="auto">
            <a:xfrm>
              <a:off x="7180504"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0" name="Rounded Rectangle 549"/>
            <p:cNvSpPr/>
            <p:nvPr/>
          </p:nvSpPr>
          <p:spPr bwMode="auto">
            <a:xfrm>
              <a:off x="7864504" y="4941080"/>
              <a:ext cx="720000" cy="72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1" name="Rounded Rectangle 550"/>
            <p:cNvSpPr/>
            <p:nvPr/>
          </p:nvSpPr>
          <p:spPr bwMode="auto">
            <a:xfrm>
              <a:off x="7900560" y="4977080"/>
              <a:ext cx="648000" cy="64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52" name="Text Box 36"/>
          <p:cNvSpPr txBox="1">
            <a:spLocks noChangeArrowheads="1"/>
          </p:cNvSpPr>
          <p:nvPr/>
        </p:nvSpPr>
        <p:spPr bwMode="auto">
          <a:xfrm>
            <a:off x="298864" y="6237312"/>
            <a:ext cx="4122240"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250 A ×40 turns, air cooled (outside</a:t>
            </a:r>
            <a:r>
              <a:rPr lang="en-US" sz="2000" i="0" dirty="0" smtClean="0">
                <a:latin typeface="Calibri Light" panose="020F0302020204030204" pitchFamily="34" charset="0"/>
                <a:ea typeface="ＭＳ Ｐゴシック" pitchFamily="34" charset="-128"/>
              </a:rPr>
              <a:t>)</a:t>
            </a:r>
            <a:endParaRPr lang="en-US" sz="2000" i="0" dirty="0">
              <a:latin typeface="Calibri Light" panose="020F0302020204030204" pitchFamily="34" charset="0"/>
              <a:ea typeface="ＭＳ Ｐゴシック" pitchFamily="34" charset="-128"/>
            </a:endParaRPr>
          </a:p>
        </p:txBody>
      </p:sp>
      <p:sp>
        <p:nvSpPr>
          <p:cNvPr id="553" name="Text Box 36"/>
          <p:cNvSpPr txBox="1">
            <a:spLocks noChangeArrowheads="1"/>
          </p:cNvSpPr>
          <p:nvPr/>
        </p:nvSpPr>
        <p:spPr bwMode="auto">
          <a:xfrm>
            <a:off x="4413636" y="6240543"/>
            <a:ext cx="4923456"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1000 A ×10 turns, air cooled (outside)</a:t>
            </a:r>
            <a:endParaRPr lang="en-US" sz="2000"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23245214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the magnet is not dc, then an rms power / current has to be considered, for the most demanding duty cycle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42</a:t>
            </a:fld>
            <a:endParaRPr lang="en-US"/>
          </a:p>
        </p:txBody>
      </p:sp>
      <mc:AlternateContent xmlns:mc="http://schemas.openxmlformats.org/markup-compatibility/2006" xmlns:a14="http://schemas.microsoft.com/office/drawing/2010/main">
        <mc:Choice Requires="a14">
          <p:sp>
            <p:nvSpPr>
              <p:cNvPr id="4" name="TextBox 3"/>
              <p:cNvSpPr txBox="1"/>
              <p:nvPr/>
            </p:nvSpPr>
            <p:spPr>
              <a:xfrm>
                <a:off x="2459370" y="2171794"/>
                <a:ext cx="4225259" cy="111319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𝑇</m:t>
                          </m:r>
                        </m:den>
                      </m:f>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𝑇</m:t>
                          </m:r>
                        </m:sup>
                        <m:e>
                          <m:r>
                            <a:rPr lang="en-GB" b="0" i="1" smtClean="0">
                              <a:latin typeface="Cambria Math" panose="02040503050406030204" pitchFamily="18" charset="0"/>
                              <a:ea typeface="Cambria Math" panose="02040503050406030204" pitchFamily="18" charset="0"/>
                            </a:rPr>
                            <m:t>𝑅</m:t>
                          </m:r>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𝐼</m:t>
                                  </m:r>
                                  <m:d>
                                    <m:dPr>
                                      <m:ctrlPr>
                                        <a:rPr lang="en-GB" b="0" i="1">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𝑡</m:t>
                                      </m:r>
                                    </m:e>
                                  </m:d>
                                </m:e>
                              </m:d>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𝑑𝑡</m:t>
                          </m:r>
                        </m:e>
                      </m:nary>
                    </m:oMath>
                  </m:oMathPara>
                </a14:m>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459370" y="2171794"/>
                <a:ext cx="4225259" cy="1113190"/>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901643" y="4221088"/>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2</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4901643" y="4221088"/>
                <a:ext cx="1680075" cy="770019"/>
              </a:xfrm>
              <a:prstGeom prst="rect">
                <a:avLst/>
              </a:prstGeom>
              <a:blipFill rotWithShape="0">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1187624" y="4441682"/>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pure sine wave</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7" name="TextBox 6"/>
              <p:cNvSpPr txBox="1"/>
              <p:nvPr/>
            </p:nvSpPr>
            <p:spPr>
              <a:xfrm>
                <a:off x="4901643" y="5555010"/>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3</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4901643" y="5555010"/>
                <a:ext cx="1680075" cy="770019"/>
              </a:xfrm>
              <a:prstGeom prst="rect">
                <a:avLst/>
              </a:prstGeom>
              <a:blipFill rotWithShape="0">
                <a:blip r:embed="rId5"/>
                <a:stretch>
                  <a:fillRect/>
                </a:stretch>
              </a:blipFill>
            </p:spPr>
            <p:txBody>
              <a:bodyPr/>
              <a:lstStyle/>
              <a:p>
                <a:r>
                  <a:rPr lang="en-GB">
                    <a:noFill/>
                  </a:rPr>
                  <a:t> </a:t>
                </a:r>
              </a:p>
            </p:txBody>
          </p:sp>
        </mc:Fallback>
      </mc:AlternateContent>
      <p:sp>
        <p:nvSpPr>
          <p:cNvPr id="9" name="Text Box 36"/>
          <p:cNvSpPr txBox="1">
            <a:spLocks noChangeArrowheads="1"/>
          </p:cNvSpPr>
          <p:nvPr/>
        </p:nvSpPr>
        <p:spPr bwMode="auto">
          <a:xfrm>
            <a:off x="1187624" y="577560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linear ramp from 0</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442096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common formulae useful to compute the main electric parameters of a resistive dipole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43</a:t>
            </a:fld>
            <a:endParaRPr lang="en-US"/>
          </a:p>
        </p:txBody>
      </p:sp>
      <p:grpSp>
        <p:nvGrpSpPr>
          <p:cNvPr id="16" name="Group 15"/>
          <p:cNvGrpSpPr/>
          <p:nvPr/>
        </p:nvGrpSpPr>
        <p:grpSpPr>
          <a:xfrm>
            <a:off x="323528" y="1448942"/>
            <a:ext cx="4739744" cy="764055"/>
            <a:chOff x="323528" y="1325958"/>
            <a:chExt cx="4739744" cy="764055"/>
          </a:xfrm>
        </p:grpSpPr>
        <mc:AlternateContent xmlns:mc="http://schemas.openxmlformats.org/markup-compatibility/2006" xmlns:a14="http://schemas.microsoft.com/office/drawing/2010/main">
          <mc:Choice Requires="a14">
            <p:sp>
              <p:nvSpPr>
                <p:cNvPr id="4" name="TextBox 3"/>
                <p:cNvSpPr txBox="1"/>
                <p:nvPr/>
              </p:nvSpPr>
              <p:spPr>
                <a:xfrm>
                  <a:off x="3761121" y="13259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761121" y="1325958"/>
                  <a:ext cx="1302151" cy="764055"/>
                </a:xfrm>
                <a:prstGeom prst="rect">
                  <a:avLst/>
                </a:prstGeom>
                <a:blipFill rotWithShape="0">
                  <a:blip r:embed="rId3"/>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323528" y="1477153"/>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Ampere-turns</a:t>
              </a:r>
              <a:endParaRPr lang="en-US" i="0" dirty="0">
                <a:latin typeface="Calibri Light" panose="020F0302020204030204" pitchFamily="34" charset="0"/>
                <a:ea typeface="ＭＳ Ｐゴシック" pitchFamily="34" charset="-128"/>
              </a:endParaRPr>
            </a:p>
          </p:txBody>
        </p:sp>
      </p:grpSp>
      <p:grpSp>
        <p:nvGrpSpPr>
          <p:cNvPr id="15" name="Group 14"/>
          <p:cNvGrpSpPr/>
          <p:nvPr/>
        </p:nvGrpSpPr>
        <p:grpSpPr>
          <a:xfrm>
            <a:off x="323528" y="2797731"/>
            <a:ext cx="5869413" cy="756361"/>
            <a:chOff x="323528" y="2451489"/>
            <a:chExt cx="5869413" cy="756361"/>
          </a:xfrm>
        </p:grpSpPr>
        <mc:AlternateContent xmlns:mc="http://schemas.openxmlformats.org/markup-compatibility/2006" xmlns:a14="http://schemas.microsoft.com/office/drawing/2010/main">
          <mc:Choice Requires="a14">
            <p:sp>
              <p:nvSpPr>
                <p:cNvPr id="5" name="TextBox 4"/>
                <p:cNvSpPr txBox="1"/>
                <p:nvPr/>
              </p:nvSpPr>
              <p:spPr>
                <a:xfrm>
                  <a:off x="3761121" y="2451489"/>
                  <a:ext cx="2431820" cy="75636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𝑅</m:t>
                            </m:r>
                          </m:e>
                          <m:sub>
                            <m:r>
                              <a:rPr lang="en-GB" b="0" i="1" smtClean="0">
                                <a:latin typeface="Cambria Math" panose="02040503050406030204" pitchFamily="18" charset="0"/>
                                <a:ea typeface="Cambria Math" panose="02040503050406030204" pitchFamily="18" charset="0"/>
                              </a:rPr>
                              <m:t>𝑢</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𝜌</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𝑗</m:t>
                            </m:r>
                          </m:num>
                          <m:den>
                            <m:r>
                              <a:rPr lang="en-GB" b="0">
                                <a:latin typeface="Cambria Math" panose="02040503050406030204" pitchFamily="18" charset="0"/>
                                <a:ea typeface="Cambria Math" panose="02040503050406030204" pitchFamily="18" charset="0"/>
                              </a:rPr>
                              <m:t>𝑁𝐼</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3761121" y="2451489"/>
                  <a:ext cx="2431820" cy="756361"/>
                </a:xfrm>
                <a:prstGeom prst="rect">
                  <a:avLst/>
                </a:prstGeom>
                <a:blipFill rotWithShape="0">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323528" y="2598837"/>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Resistance per m length</a:t>
              </a:r>
              <a:endParaRPr lang="en-US" i="0" dirty="0">
                <a:latin typeface="Calibri Light" panose="020F0302020204030204" pitchFamily="34" charset="0"/>
                <a:ea typeface="ＭＳ Ｐゴシック" pitchFamily="34" charset="-128"/>
              </a:endParaRPr>
            </a:p>
          </p:txBody>
        </p:sp>
      </p:grpSp>
      <p:grpSp>
        <p:nvGrpSpPr>
          <p:cNvPr id="14" name="Group 13"/>
          <p:cNvGrpSpPr/>
          <p:nvPr/>
        </p:nvGrpSpPr>
        <p:grpSpPr>
          <a:xfrm>
            <a:off x="323528" y="4128889"/>
            <a:ext cx="8352928" cy="764055"/>
            <a:chOff x="323528" y="3715476"/>
            <a:chExt cx="8352928" cy="764055"/>
          </a:xfrm>
        </p:grpSpPr>
        <p:sp>
          <p:nvSpPr>
            <p:cNvPr id="9" name="Text Box 36"/>
            <p:cNvSpPr txBox="1">
              <a:spLocks noChangeArrowheads="1"/>
            </p:cNvSpPr>
            <p:nvPr/>
          </p:nvSpPr>
          <p:spPr bwMode="auto">
            <a:xfrm>
              <a:off x="323528" y="3866671"/>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Power per m length</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0" name="TextBox 9"/>
                <p:cNvSpPr txBox="1"/>
                <p:nvPr/>
              </p:nvSpPr>
              <p:spPr>
                <a:xfrm>
                  <a:off x="3761121" y="3715476"/>
                  <a:ext cx="4915335" cy="764055"/>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𝑢</m:t>
                            </m:r>
                          </m:sub>
                        </m:sSub>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𝜌</m:t>
                        </m:r>
                        <m:r>
                          <a:rPr lang="en-GB" b="0">
                            <a:latin typeface="Cambria Math" panose="02040503050406030204" pitchFamily="18" charset="0"/>
                            <a:ea typeface="Cambria Math" panose="02040503050406030204" pitchFamily="18" charset="0"/>
                          </a:rPr>
                          <m:t>𝑗</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𝜌</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𝑗</m:t>
                            </m:r>
                          </m:e>
                          <m:sup>
                            <m:r>
                              <a:rPr lang="en-GB" b="0" i="1" smtClean="0">
                                <a:latin typeface="Cambria Math" panose="02040503050406030204" pitchFamily="18" charset="0"/>
                                <a:ea typeface="Cambria Math" panose="02040503050406030204" pitchFamily="18" charset="0"/>
                              </a:rPr>
                              <m:t>2</m:t>
                            </m:r>
                          </m:sup>
                        </m:sSup>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𝐴</m:t>
                            </m:r>
                          </m:e>
                          <m:sub>
                            <m:r>
                              <a:rPr lang="en-GB" b="0">
                                <a:latin typeface="Cambria Math" panose="02040503050406030204" pitchFamily="18" charset="0"/>
                                <a:ea typeface="Cambria Math" panose="02040503050406030204" pitchFamily="18" charset="0"/>
                              </a:rPr>
                              <m:t>𝑐𝑜𝑛𝑑</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𝜌</m:t>
                            </m:r>
                            <m:r>
                              <a:rPr lang="en-GB" b="0">
                                <a:latin typeface="Cambria Math" panose="02040503050406030204" pitchFamily="18" charset="0"/>
                                <a:ea typeface="Cambria Math" panose="02040503050406030204" pitchFamily="18" charset="0"/>
                              </a:rPr>
                              <m:t>𝑗𝐵h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3761121" y="3715476"/>
                  <a:ext cx="4915335" cy="764055"/>
                </a:xfrm>
                <a:prstGeom prst="rect">
                  <a:avLst/>
                </a:prstGeom>
                <a:blipFill rotWithShape="0">
                  <a:blip r:embed="rId5"/>
                  <a:stretch>
                    <a:fillRect/>
                  </a:stretch>
                </a:blipFill>
              </p:spPr>
              <p:txBody>
                <a:bodyPr/>
                <a:lstStyle/>
                <a:p>
                  <a:r>
                    <a:rPr lang="en-GB">
                      <a:noFill/>
                    </a:rPr>
                    <a:t> </a:t>
                  </a:r>
                </a:p>
              </p:txBody>
            </p:sp>
          </mc:Fallback>
        </mc:AlternateContent>
      </p:grpSp>
      <p:grpSp>
        <p:nvGrpSpPr>
          <p:cNvPr id="3" name="Group 2"/>
          <p:cNvGrpSpPr/>
          <p:nvPr/>
        </p:nvGrpSpPr>
        <p:grpSpPr>
          <a:xfrm>
            <a:off x="323528" y="5395734"/>
            <a:ext cx="6860581" cy="769570"/>
            <a:chOff x="323528" y="4902773"/>
            <a:chExt cx="6860581" cy="769570"/>
          </a:xfrm>
        </p:grpSpPr>
        <p:sp>
          <p:nvSpPr>
            <p:cNvPr id="11" name="Text Box 36"/>
            <p:cNvSpPr txBox="1">
              <a:spLocks noChangeArrowheads="1"/>
            </p:cNvSpPr>
            <p:nvPr/>
          </p:nvSpPr>
          <p:spPr bwMode="auto">
            <a:xfrm>
              <a:off x="323528" y="505672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Inductance per m length</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2" name="TextBox 11"/>
                <p:cNvSpPr txBox="1"/>
                <p:nvPr/>
              </p:nvSpPr>
              <p:spPr>
                <a:xfrm>
                  <a:off x="3761121" y="4902773"/>
                  <a:ext cx="3422988" cy="76957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𝑢</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𝑁</m:t>
                                </m:r>
                              </m:e>
                              <m:sup>
                                <m:r>
                                  <a:rPr lang="en-GB" b="0" i="1" smtClean="0">
                                    <a:latin typeface="Cambria Math" panose="02040503050406030204" pitchFamily="18" charset="0"/>
                                    <a:ea typeface="Cambria Math" panose="02040503050406030204" pitchFamily="18" charset="0"/>
                                  </a:rPr>
                                  <m:t>2</m:t>
                                </m:r>
                              </m:sup>
                            </m:sSup>
                            <m:d>
                              <m:dPr>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e>
                            </m:d>
                          </m:num>
                          <m:den>
                            <m:r>
                              <a:rPr lang="en-GB" b="0" i="1" smtClean="0">
                                <a:latin typeface="Cambria Math" panose="02040503050406030204" pitchFamily="18" charset="0"/>
                                <a:ea typeface="Cambria Math" panose="02040503050406030204" pitchFamily="18" charset="0"/>
                              </a:rPr>
                              <m:t>h</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761121" y="4902773"/>
                  <a:ext cx="3422988" cy="769570"/>
                </a:xfrm>
                <a:prstGeom prst="rect">
                  <a:avLst/>
                </a:prstGeom>
                <a:blipFill rotWithShape="0">
                  <a:blip r:embed="rId6"/>
                  <a:stretch>
                    <a:fillRect/>
                  </a:stretch>
                </a:blipFill>
              </p:spPr>
              <p:txBody>
                <a:bodyPr/>
                <a:lstStyle/>
                <a:p>
                  <a:r>
                    <a:rPr lang="en-GB">
                      <a:noFill/>
                    </a:rPr>
                    <a:t> </a:t>
                  </a:r>
                </a:p>
              </p:txBody>
            </p:sp>
          </mc:Fallback>
        </mc:AlternateContent>
      </p:grpSp>
      <p:sp>
        <p:nvSpPr>
          <p:cNvPr id="17" name="Text Box 36"/>
          <p:cNvSpPr txBox="1">
            <a:spLocks noChangeArrowheads="1"/>
          </p:cNvSpPr>
          <p:nvPr/>
        </p:nvSpPr>
        <p:spPr bwMode="auto">
          <a:xfrm>
            <a:off x="611560" y="1941978"/>
            <a:ext cx="3528392" cy="400110"/>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total</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020745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44</a:t>
            </a:fld>
            <a:endParaRPr lang="en-US"/>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table describes the field quality for the different layouts of these examples</a:t>
            </a:r>
            <a:endParaRPr lang="en-US" sz="2800" b="0" i="0" kern="0" dirty="0" smtClean="0">
              <a:solidFill>
                <a:srgbClr val="0033CC"/>
              </a:solidFill>
              <a:latin typeface="Calibri Light" panose="020F0302020204030204" pitchFamily="34" charset="0"/>
            </a:endParaRPr>
          </a:p>
        </p:txBody>
      </p:sp>
      <p:sp>
        <p:nvSpPr>
          <p:cNvPr id="20" name="Text Box 36"/>
          <p:cNvSpPr txBox="1">
            <a:spLocks noChangeArrowheads="1"/>
          </p:cNvSpPr>
          <p:nvPr/>
        </p:nvSpPr>
        <p:spPr bwMode="auto">
          <a:xfrm>
            <a:off x="2232000" y="5365665"/>
            <a:ext cx="6984776" cy="1015663"/>
          </a:xfrm>
          <a:prstGeom prst="rect">
            <a:avLst/>
          </a:prstGeom>
          <a:noFill/>
          <a:ln w="9525" algn="ctr">
            <a:noFill/>
            <a:miter lim="800000"/>
            <a:headEnd/>
            <a:tailEnd/>
          </a:ln>
        </p:spPr>
        <p:txBody>
          <a:bodyPr wrap="square">
            <a:spAutoFit/>
          </a:bodyPr>
          <a:lstStyle/>
          <a:p>
            <a:pPr eaLnBrk="0" hangingPunct="0"/>
            <a:r>
              <a:rPr lang="en-US" sz="2000" i="0" dirty="0" smtClean="0">
                <a:solidFill>
                  <a:srgbClr val="777777"/>
                </a:solidFill>
                <a:latin typeface="Calibri Light" panose="020F0302020204030204" pitchFamily="34" charset="0"/>
                <a:ea typeface="ＭＳ Ｐゴシック" pitchFamily="34" charset="-128"/>
              </a:rPr>
              <a:t>NI = 20 kA</a:t>
            </a:r>
          </a:p>
          <a:p>
            <a:pPr eaLnBrk="0" hangingPunct="0"/>
            <a:r>
              <a:rPr lang="en-US" sz="2000" i="0" dirty="0" smtClean="0">
                <a:solidFill>
                  <a:srgbClr val="777777"/>
                </a:solidFill>
                <a:latin typeface="Calibri Light" panose="020F0302020204030204" pitchFamily="34" charset="0"/>
                <a:ea typeface="ＭＳ Ｐゴシック" pitchFamily="34" charset="-128"/>
              </a:rPr>
              <a:t>h = 50 mm</a:t>
            </a:r>
          </a:p>
          <a:p>
            <a:pPr eaLnBrk="0" hangingPunct="0"/>
            <a:r>
              <a:rPr lang="en-US" sz="2000" i="0" dirty="0" err="1" smtClean="0">
                <a:solidFill>
                  <a:srgbClr val="777777"/>
                </a:solidFill>
                <a:latin typeface="Calibri Light" panose="020F0302020204030204" pitchFamily="34" charset="0"/>
                <a:ea typeface="ＭＳ Ｐゴシック" pitchFamily="34" charset="-128"/>
              </a:rPr>
              <a:t>w</a:t>
            </a:r>
            <a:r>
              <a:rPr lang="en-US" sz="2000" i="0" baseline="-25000" dirty="0" err="1" smtClean="0">
                <a:solidFill>
                  <a:srgbClr val="777777"/>
                </a:solidFill>
                <a:latin typeface="Calibri Light" panose="020F0302020204030204" pitchFamily="34" charset="0"/>
                <a:ea typeface="ＭＳ Ｐゴシック" pitchFamily="34" charset="-128"/>
              </a:rPr>
              <a:t>pole</a:t>
            </a:r>
            <a:r>
              <a:rPr lang="en-US" sz="2000" i="0" baseline="-25000" dirty="0" smtClean="0">
                <a:solidFill>
                  <a:srgbClr val="777777"/>
                </a:solidFill>
                <a:latin typeface="Calibri Light" panose="020F0302020204030204" pitchFamily="34" charset="0"/>
                <a:ea typeface="ＭＳ Ｐゴシック" pitchFamily="34" charset="-128"/>
              </a:rPr>
              <a:t> </a:t>
            </a:r>
            <a:r>
              <a:rPr lang="en-US" sz="2000" i="0" dirty="0" smtClean="0">
                <a:solidFill>
                  <a:srgbClr val="777777"/>
                </a:solidFill>
                <a:latin typeface="Calibri Light" panose="020F0302020204030204" pitchFamily="34" charset="0"/>
                <a:ea typeface="ＭＳ Ｐゴシック" pitchFamily="34" charset="-128"/>
              </a:rPr>
              <a:t>= 80 mm</a:t>
            </a:r>
          </a:p>
        </p:txBody>
      </p:sp>
      <p:graphicFrame>
        <p:nvGraphicFramePr>
          <p:cNvPr id="13" name="Table 12"/>
          <p:cNvGraphicFramePr>
            <a:graphicFrameLocks noGrp="1"/>
          </p:cNvGraphicFramePr>
          <p:nvPr>
            <p:extLst>
              <p:ext uri="{D42A27DB-BD31-4B8C-83A1-F6EECF244321}">
                <p14:modId xmlns:p14="http://schemas.microsoft.com/office/powerpoint/2010/main" val="1534493236"/>
              </p:ext>
            </p:extLst>
          </p:nvPr>
        </p:nvGraphicFramePr>
        <p:xfrm>
          <a:off x="2232000" y="1067806"/>
          <a:ext cx="4680000" cy="3888000"/>
        </p:xfrm>
        <a:graphic>
          <a:graphicData uri="http://schemas.openxmlformats.org/drawingml/2006/table">
            <a:tbl>
              <a:tblPr>
                <a:tableStyleId>{5C22544A-7EE6-4342-B048-85BDC9FD1C3A}</a:tableStyleId>
              </a:tblPr>
              <a:tblGrid>
                <a:gridCol w="900000"/>
                <a:gridCol w="1260000"/>
                <a:gridCol w="1260000"/>
                <a:gridCol w="1260000"/>
              </a:tblGrid>
              <a:tr h="432000">
                <a:tc>
                  <a:txBody>
                    <a:bodyPr/>
                    <a:lstStyle/>
                    <a:p>
                      <a:pPr algn="ctr" fontAlgn="ct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smtClean="0">
                          <a:solidFill>
                            <a:schemeClr val="tx1"/>
                          </a:solidFill>
                          <a:effectLst/>
                          <a:latin typeface="Calibri Light" panose="020F0302020204030204" pitchFamily="34" charset="0"/>
                        </a:rPr>
                        <a:t>C-shaped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H-shaped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O-shaped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2</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u="none" strike="noStrike" dirty="0" smtClean="0">
                          <a:solidFill>
                            <a:schemeClr val="tx1"/>
                          </a:solidFill>
                          <a:effectLst/>
                          <a:latin typeface="Calibri Light" panose="020F0302020204030204" pitchFamily="34" charset="0"/>
                        </a:rPr>
                        <a:t>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3</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-88.2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-87.0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4</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5</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6</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7</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8</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9</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r>
            </a:tbl>
          </a:graphicData>
        </a:graphic>
      </p:graphicFrame>
      <p:sp>
        <p:nvSpPr>
          <p:cNvPr id="7" name="Rectangle 6"/>
          <p:cNvSpPr/>
          <p:nvPr/>
        </p:nvSpPr>
        <p:spPr>
          <a:xfrm>
            <a:off x="2671031" y="4988598"/>
            <a:ext cx="4240969" cy="400110"/>
          </a:xfrm>
          <a:prstGeom prst="rect">
            <a:avLst/>
          </a:prstGeom>
        </p:spPr>
        <p:txBody>
          <a:bodyPr wrap="none">
            <a:spAutoFit/>
          </a:bodyPr>
          <a:lstStyle/>
          <a:p>
            <a:pPr algn="r" eaLnBrk="0" hangingPunct="0"/>
            <a:r>
              <a:rPr lang="en-US" sz="2000" i="0" dirty="0">
                <a:solidFill>
                  <a:srgbClr val="777777"/>
                </a:solidFill>
                <a:latin typeface="Calibri Light" panose="020F0302020204030204" pitchFamily="34" charset="0"/>
                <a:ea typeface="ＭＳ Ｐゴシック" pitchFamily="34" charset="-128"/>
              </a:rPr>
              <a:t>multipoles </a:t>
            </a:r>
            <a:r>
              <a:rPr lang="en-US" sz="2000" i="0" dirty="0" smtClean="0">
                <a:solidFill>
                  <a:srgbClr val="777777"/>
                </a:solidFill>
                <a:latin typeface="Calibri Light" panose="020F0302020204030204" pitchFamily="34" charset="0"/>
                <a:ea typeface="ＭＳ Ｐゴシック" pitchFamily="34" charset="-128"/>
              </a:rPr>
              <a:t>in units of 10</a:t>
            </a:r>
            <a:r>
              <a:rPr lang="en-US" sz="2000" i="0" baseline="30000" dirty="0" smtClean="0">
                <a:solidFill>
                  <a:srgbClr val="777777"/>
                </a:solidFill>
                <a:latin typeface="Calibri Light" panose="020F0302020204030204" pitchFamily="34" charset="0"/>
                <a:ea typeface="ＭＳ Ｐゴシック" pitchFamily="34" charset="-128"/>
              </a:rPr>
              <a:t>-4</a:t>
            </a:r>
            <a:r>
              <a:rPr lang="en-US" sz="2000" i="0" dirty="0" smtClean="0">
                <a:solidFill>
                  <a:srgbClr val="777777"/>
                </a:solidFill>
                <a:latin typeface="Calibri Light" panose="020F0302020204030204" pitchFamily="34" charset="0"/>
                <a:ea typeface="ＭＳ Ｐゴシック" pitchFamily="34" charset="-128"/>
              </a:rPr>
              <a:t> at </a:t>
            </a:r>
            <a:r>
              <a:rPr lang="en-US" sz="2000" i="0" dirty="0">
                <a:solidFill>
                  <a:srgbClr val="777777"/>
                </a:solidFill>
                <a:latin typeface="Calibri Light" panose="020F0302020204030204" pitchFamily="34" charset="0"/>
                <a:ea typeface="ＭＳ Ｐゴシック" pitchFamily="34" charset="-128"/>
              </a:rPr>
              <a:t>R = 17 mm</a:t>
            </a:r>
          </a:p>
        </p:txBody>
      </p:sp>
    </p:spTree>
    <p:extLst>
      <p:ext uri="{BB962C8B-B14F-4D97-AF65-F5344CB8AC3E}">
        <p14:creationId xmlns:p14="http://schemas.microsoft.com/office/powerpoint/2010/main" val="35871443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870" t="16590" r="36208" b="27422"/>
          <a:stretch/>
        </p:blipFill>
        <p:spPr>
          <a:xfrm>
            <a:off x="3049200" y="954000"/>
            <a:ext cx="3042000" cy="2642400"/>
          </a:xfrm>
          <a:prstGeom prst="rect">
            <a:avLst/>
          </a:prstGeom>
        </p:spPr>
      </p:pic>
      <p:pic>
        <p:nvPicPr>
          <p:cNvPr id="12" name="Picture 11"/>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900000" y="3430800"/>
            <a:ext cx="3042000" cy="2642400"/>
          </a:xfrm>
          <a:prstGeom prst="rect">
            <a:avLst/>
          </a:prstGeom>
        </p:spPr>
      </p:pic>
      <p:pic>
        <p:nvPicPr>
          <p:cNvPr id="17" name="Picture 16"/>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5436000" y="3430800"/>
            <a:ext cx="3042000" cy="26424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These are the most common </a:t>
            </a:r>
            <a:r>
              <a:rPr lang="en-US" sz="2800" i="0" kern="0" dirty="0" smtClean="0">
                <a:solidFill>
                  <a:srgbClr val="0033CC"/>
                </a:solidFill>
                <a:latin typeface="Calibri Light" panose="020F0302020204030204" pitchFamily="34" charset="0"/>
              </a:rPr>
              <a:t>types of resistive quadrupoles</a:t>
            </a:r>
            <a:endParaRPr lang="en-US" sz="2800" b="0" i="0" kern="0" dirty="0">
              <a:solidFill>
                <a:srgbClr val="FF0000"/>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45</a:t>
            </a:fld>
            <a:endParaRPr lang="en-US"/>
          </a:p>
        </p:txBody>
      </p:sp>
      <p:sp>
        <p:nvSpPr>
          <p:cNvPr id="11" name="Right Triangle 10"/>
          <p:cNvSpPr/>
          <p:nvPr/>
        </p:nvSpPr>
        <p:spPr bwMode="auto">
          <a:xfrm rot="11423605">
            <a:off x="5414316" y="627000"/>
            <a:ext cx="1331069" cy="1154871"/>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8" name="Group 17"/>
          <p:cNvGrpSpPr/>
          <p:nvPr/>
        </p:nvGrpSpPr>
        <p:grpSpPr>
          <a:xfrm>
            <a:off x="4142333" y="3095905"/>
            <a:ext cx="5367458" cy="3256205"/>
            <a:chOff x="1758926" y="617316"/>
            <a:chExt cx="5367458" cy="3256205"/>
          </a:xfrm>
        </p:grpSpPr>
        <p:sp>
          <p:nvSpPr>
            <p:cNvPr id="13" name="Right Triangle 12"/>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ight Triangle 13"/>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ight Triangle 14"/>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ight Triangle 15"/>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4" name="Group 23"/>
          <p:cNvGrpSpPr/>
          <p:nvPr/>
        </p:nvGrpSpPr>
        <p:grpSpPr>
          <a:xfrm>
            <a:off x="1758926" y="617316"/>
            <a:ext cx="5367458" cy="3256205"/>
            <a:chOff x="1758926" y="617316"/>
            <a:chExt cx="5367458" cy="3256205"/>
          </a:xfrm>
        </p:grpSpPr>
        <p:sp>
          <p:nvSpPr>
            <p:cNvPr id="25" name="Right Triangle 24"/>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ight Triangle 25"/>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Right Triangle 26"/>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Right Triangle 27"/>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9" name="Group 28"/>
          <p:cNvGrpSpPr/>
          <p:nvPr/>
        </p:nvGrpSpPr>
        <p:grpSpPr>
          <a:xfrm>
            <a:off x="-502850" y="2982663"/>
            <a:ext cx="5586050" cy="3260967"/>
            <a:chOff x="1542715" y="617316"/>
            <a:chExt cx="5586050" cy="3260967"/>
          </a:xfrm>
        </p:grpSpPr>
        <p:sp>
          <p:nvSpPr>
            <p:cNvPr id="30" name="Right Triangle 29"/>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Right Triangle 30"/>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ight Triangle 31"/>
            <p:cNvSpPr/>
            <p:nvPr/>
          </p:nvSpPr>
          <p:spPr bwMode="auto">
            <a:xfrm flipH="1" flipV="1">
              <a:off x="1542715" y="3013583"/>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Right Triangle 32"/>
            <p:cNvSpPr/>
            <p:nvPr/>
          </p:nvSpPr>
          <p:spPr bwMode="auto">
            <a:xfrm flipV="1">
              <a:off x="5264941" y="3016818"/>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4" name="Right Triangle 33"/>
          <p:cNvSpPr/>
          <p:nvPr/>
        </p:nvSpPr>
        <p:spPr bwMode="auto">
          <a:xfrm>
            <a:off x="3211467" y="3887063"/>
            <a:ext cx="1085401" cy="314977"/>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 name="Right Triangle 34"/>
          <p:cNvSpPr/>
          <p:nvPr/>
        </p:nvSpPr>
        <p:spPr bwMode="auto">
          <a:xfrm flipH="1">
            <a:off x="136416" y="3887046"/>
            <a:ext cx="1384155" cy="314977"/>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 name="Right Triangle 35"/>
          <p:cNvSpPr/>
          <p:nvPr/>
        </p:nvSpPr>
        <p:spPr bwMode="auto">
          <a:xfrm>
            <a:off x="3640244" y="5859931"/>
            <a:ext cx="1085401" cy="314977"/>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 name="Right Triangle 36"/>
          <p:cNvSpPr/>
          <p:nvPr/>
        </p:nvSpPr>
        <p:spPr bwMode="auto">
          <a:xfrm>
            <a:off x="699748" y="5796865"/>
            <a:ext cx="1085401" cy="314977"/>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Text Box 36"/>
          <p:cNvSpPr txBox="1">
            <a:spLocks noChangeArrowheads="1"/>
          </p:cNvSpPr>
          <p:nvPr/>
        </p:nvSpPr>
        <p:spPr bwMode="auto">
          <a:xfrm>
            <a:off x="3779912" y="3356992"/>
            <a:ext cx="1447501"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standard quadrupole</a:t>
            </a:r>
            <a:endParaRPr lang="en-US" sz="2000" i="0" dirty="0">
              <a:latin typeface="Calibri Light" panose="020F0302020204030204" pitchFamily="34" charset="0"/>
              <a:ea typeface="ＭＳ Ｐゴシック" pitchFamily="34" charset="-128"/>
            </a:endParaRPr>
          </a:p>
        </p:txBody>
      </p:sp>
      <p:sp>
        <p:nvSpPr>
          <p:cNvPr id="9" name="Text Box 36"/>
          <p:cNvSpPr txBox="1">
            <a:spLocks noChangeArrowheads="1"/>
          </p:cNvSpPr>
          <p:nvPr/>
        </p:nvSpPr>
        <p:spPr bwMode="auto">
          <a:xfrm>
            <a:off x="1043608" y="5911517"/>
            <a:ext cx="2592288"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figure-of-8</a:t>
            </a:r>
          </a:p>
          <a:p>
            <a:pPr algn="ctr" eaLnBrk="0" hangingPunct="0"/>
            <a:r>
              <a:rPr lang="en-US" sz="2000" i="0" dirty="0" smtClean="0">
                <a:latin typeface="Calibri Light" panose="020F0302020204030204" pitchFamily="34" charset="0"/>
                <a:ea typeface="ＭＳ Ｐゴシック" pitchFamily="34" charset="-128"/>
              </a:rPr>
              <a:t> quadrupole</a:t>
            </a:r>
            <a:endParaRPr lang="en-US" sz="2000" i="0" dirty="0">
              <a:latin typeface="Calibri Light" panose="020F0302020204030204" pitchFamily="34" charset="0"/>
              <a:ea typeface="ＭＳ Ｐゴシック" pitchFamily="34" charset="-128"/>
            </a:endParaRPr>
          </a:p>
        </p:txBody>
      </p:sp>
      <p:sp>
        <p:nvSpPr>
          <p:cNvPr id="10" name="Text Box 36"/>
          <p:cNvSpPr txBox="1">
            <a:spLocks noChangeArrowheads="1"/>
          </p:cNvSpPr>
          <p:nvPr/>
        </p:nvSpPr>
        <p:spPr bwMode="auto">
          <a:xfrm>
            <a:off x="5638634" y="5842213"/>
            <a:ext cx="2592288"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quadrupole                       with half the coils</a:t>
            </a:r>
            <a:endParaRPr lang="en-US" sz="2000"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11200446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useful formulae for standard resistive quadrupoles</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46</a:t>
            </a:fld>
            <a:endParaRPr lang="en-US"/>
          </a:p>
        </p:txBody>
      </p:sp>
      <p:grpSp>
        <p:nvGrpSpPr>
          <p:cNvPr id="14" name="Group 13"/>
          <p:cNvGrpSpPr/>
          <p:nvPr/>
        </p:nvGrpSpPr>
        <p:grpSpPr>
          <a:xfrm>
            <a:off x="1421107" y="4886769"/>
            <a:ext cx="8272209" cy="803938"/>
            <a:chOff x="323528" y="3664926"/>
            <a:chExt cx="8272209" cy="803938"/>
          </a:xfrm>
        </p:grpSpPr>
        <p:sp>
          <p:nvSpPr>
            <p:cNvPr id="9" name="Text Box 36"/>
            <p:cNvSpPr txBox="1">
              <a:spLocks noChangeArrowheads="1"/>
            </p:cNvSpPr>
            <p:nvPr/>
          </p:nvSpPr>
          <p:spPr bwMode="auto">
            <a:xfrm>
              <a:off x="323528" y="3866671"/>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Power per m length</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0" name="TextBox 9"/>
                <p:cNvSpPr txBox="1"/>
                <p:nvPr/>
              </p:nvSpPr>
              <p:spPr>
                <a:xfrm>
                  <a:off x="3680402" y="3664926"/>
                  <a:ext cx="4915335" cy="803938"/>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𝑢</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4</m:t>
                            </m:r>
                            <m:r>
                              <a:rPr lang="en-GB" b="0">
                                <a:latin typeface="Cambria Math" panose="02040503050406030204" pitchFamily="18" charset="0"/>
                                <a:ea typeface="Cambria Math" panose="02040503050406030204" pitchFamily="18" charset="0"/>
                              </a:rPr>
                              <m:t>𝜌</m:t>
                            </m:r>
                            <m:r>
                              <a:rPr lang="en-GB" b="0">
                                <a:latin typeface="Cambria Math" panose="02040503050406030204" pitchFamily="18" charset="0"/>
                                <a:ea typeface="Cambria Math" panose="02040503050406030204" pitchFamily="18" charset="0"/>
                              </a:rPr>
                              <m:t>𝑗</m:t>
                            </m:r>
                            <m:r>
                              <a:rPr lang="en-GB" b="0" i="1" smtClean="0">
                                <a:latin typeface="Cambria Math" panose="02040503050406030204" pitchFamily="18" charset="0"/>
                                <a:ea typeface="Cambria Math" panose="02040503050406030204" pitchFamily="18" charset="0"/>
                              </a:rPr>
                              <m:t>𝐺</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3680402" y="3664926"/>
                  <a:ext cx="4915335" cy="803938"/>
                </a:xfrm>
                <a:prstGeom prst="rect">
                  <a:avLst/>
                </a:prstGeom>
                <a:blipFill rotWithShape="0">
                  <a:blip r:embed="rId3"/>
                  <a:stretch>
                    <a:fillRect/>
                  </a:stretch>
                </a:blipFill>
              </p:spPr>
              <p:txBody>
                <a:bodyPr/>
                <a:lstStyle/>
                <a:p>
                  <a:r>
                    <a:rPr lang="en-GB">
                      <a:noFill/>
                    </a:rPr>
                    <a:t> </a:t>
                  </a:r>
                </a:p>
              </p:txBody>
            </p:sp>
          </mc:Fallback>
        </mc:AlternateContent>
      </p:grpSp>
      <p:grpSp>
        <p:nvGrpSpPr>
          <p:cNvPr id="24" name="Group 23"/>
          <p:cNvGrpSpPr/>
          <p:nvPr/>
        </p:nvGrpSpPr>
        <p:grpSpPr>
          <a:xfrm>
            <a:off x="1403648" y="2379382"/>
            <a:ext cx="4846403" cy="915375"/>
            <a:chOff x="395536" y="1410776"/>
            <a:chExt cx="4846403" cy="915375"/>
          </a:xfrm>
        </p:grpSpPr>
        <p:grpSp>
          <p:nvGrpSpPr>
            <p:cNvPr id="16" name="Group 15"/>
            <p:cNvGrpSpPr/>
            <p:nvPr/>
          </p:nvGrpSpPr>
          <p:grpSpPr>
            <a:xfrm>
              <a:off x="395536" y="1410776"/>
              <a:ext cx="4846403" cy="803938"/>
              <a:chOff x="395536" y="1287792"/>
              <a:chExt cx="4846403" cy="803938"/>
            </a:xfrm>
          </p:grpSpPr>
          <mc:AlternateContent xmlns:mc="http://schemas.openxmlformats.org/markup-compatibility/2006" xmlns:a14="http://schemas.microsoft.com/office/drawing/2010/main">
            <mc:Choice Requires="a14">
              <p:sp>
                <p:nvSpPr>
                  <p:cNvPr id="4" name="TextBox 3"/>
                  <p:cNvSpPr txBox="1"/>
                  <p:nvPr/>
                </p:nvSpPr>
                <p:spPr>
                  <a:xfrm>
                    <a:off x="3769869" y="1287792"/>
                    <a:ext cx="1472070" cy="80393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𝐺</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num>
                            <m:den>
                              <m:r>
                                <a:rPr lang="en-GB" b="0" i="1" smtClean="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769869" y="1287792"/>
                    <a:ext cx="1472070" cy="803938"/>
                  </a:xfrm>
                  <a:prstGeom prst="rect">
                    <a:avLst/>
                  </a:prstGeom>
                  <a:blipFill rotWithShape="0">
                    <a:blip r:embed="rId4"/>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395536" y="147871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Ampere-turns</a:t>
                </a:r>
                <a:endParaRPr lang="en-US" i="0" dirty="0">
                  <a:latin typeface="Calibri Light" panose="020F0302020204030204" pitchFamily="34" charset="0"/>
                  <a:ea typeface="ＭＳ Ｐゴシック" pitchFamily="34" charset="-128"/>
                </a:endParaRPr>
              </a:p>
            </p:txBody>
          </p:sp>
        </p:grpSp>
        <p:sp>
          <p:nvSpPr>
            <p:cNvPr id="17" name="Text Box 36"/>
            <p:cNvSpPr txBox="1">
              <a:spLocks noChangeArrowheads="1"/>
            </p:cNvSpPr>
            <p:nvPr/>
          </p:nvSpPr>
          <p:spPr bwMode="auto">
            <a:xfrm>
              <a:off x="611560" y="1926041"/>
              <a:ext cx="3528392" cy="400110"/>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per pole</a:t>
              </a:r>
              <a:endParaRPr lang="en-US" i="0" dirty="0">
                <a:latin typeface="Calibri Light" panose="020F0302020204030204" pitchFamily="34" charset="0"/>
                <a:ea typeface="ＭＳ Ｐゴシック" pitchFamily="34" charset="-128"/>
              </a:endParaRPr>
            </a:p>
          </p:txBody>
        </p:sp>
      </p:grpSp>
      <p:grpSp>
        <p:nvGrpSpPr>
          <p:cNvPr id="22" name="Group 21"/>
          <p:cNvGrpSpPr/>
          <p:nvPr/>
        </p:nvGrpSpPr>
        <p:grpSpPr>
          <a:xfrm>
            <a:off x="1417464" y="1431983"/>
            <a:ext cx="4881985" cy="461665"/>
            <a:chOff x="348308" y="685433"/>
            <a:chExt cx="4881985" cy="461665"/>
          </a:xfrm>
        </p:grpSpPr>
        <mc:AlternateContent xmlns:mc="http://schemas.openxmlformats.org/markup-compatibility/2006" xmlns:a14="http://schemas.microsoft.com/office/drawing/2010/main">
          <mc:Choice Requires="a14">
            <p:sp>
              <p:nvSpPr>
                <p:cNvPr id="19" name="TextBox 18"/>
                <p:cNvSpPr txBox="1"/>
                <p:nvPr/>
              </p:nvSpPr>
              <p:spPr>
                <a:xfrm>
                  <a:off x="3733729" y="720029"/>
                  <a:ext cx="1496564"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𝐺𝑟</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3733729" y="720029"/>
                  <a:ext cx="1496564" cy="397929"/>
                </a:xfrm>
                <a:prstGeom prst="rect">
                  <a:avLst/>
                </a:prstGeom>
                <a:blipFill rotWithShape="0">
                  <a:blip r:embed="rId5"/>
                  <a:stretch>
                    <a:fillRect l="-7347" r="-1633" b="-24615"/>
                  </a:stretch>
                </a:blipFill>
              </p:spPr>
              <p:txBody>
                <a:bodyPr/>
                <a:lstStyle/>
                <a:p>
                  <a:r>
                    <a:rPr lang="en-GB">
                      <a:noFill/>
                    </a:rPr>
                    <a:t> </a:t>
                  </a:r>
                </a:p>
              </p:txBody>
            </p:sp>
          </mc:Fallback>
        </mc:AlternateContent>
        <p:sp>
          <p:nvSpPr>
            <p:cNvPr id="20" name="Text Box 36"/>
            <p:cNvSpPr txBox="1">
              <a:spLocks noChangeArrowheads="1"/>
            </p:cNvSpPr>
            <p:nvPr/>
          </p:nvSpPr>
          <p:spPr bwMode="auto">
            <a:xfrm>
              <a:off x="348308" y="685433"/>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Pole tip field</a:t>
              </a:r>
              <a:endParaRPr lang="en-US" i="0" dirty="0">
                <a:latin typeface="Calibri Light" panose="020F0302020204030204" pitchFamily="34" charset="0"/>
                <a:ea typeface="ＭＳ Ｐゴシック" pitchFamily="34" charset="-128"/>
              </a:endParaRPr>
            </a:p>
          </p:txBody>
        </p:sp>
      </p:grpSp>
      <p:grpSp>
        <p:nvGrpSpPr>
          <p:cNvPr id="23" name="Group 22"/>
          <p:cNvGrpSpPr/>
          <p:nvPr/>
        </p:nvGrpSpPr>
        <p:grpSpPr>
          <a:xfrm>
            <a:off x="1417464" y="3656864"/>
            <a:ext cx="5792337" cy="904056"/>
            <a:chOff x="395536" y="2596952"/>
            <a:chExt cx="5792337" cy="904056"/>
          </a:xfrm>
        </p:grpSpPr>
        <p:grpSp>
          <p:nvGrpSpPr>
            <p:cNvPr id="15" name="Group 14"/>
            <p:cNvGrpSpPr/>
            <p:nvPr/>
          </p:nvGrpSpPr>
          <p:grpSpPr>
            <a:xfrm>
              <a:off x="395536" y="2596952"/>
              <a:ext cx="5792337" cy="756361"/>
              <a:chOff x="323528" y="2451488"/>
              <a:chExt cx="5792337" cy="756361"/>
            </a:xfrm>
          </p:grpSpPr>
          <mc:AlternateContent xmlns:mc="http://schemas.openxmlformats.org/markup-compatibility/2006" xmlns:a14="http://schemas.microsoft.com/office/drawing/2010/main">
            <mc:Choice Requires="a14">
              <p:sp>
                <p:nvSpPr>
                  <p:cNvPr id="5" name="TextBox 4"/>
                  <p:cNvSpPr txBox="1"/>
                  <p:nvPr/>
                </p:nvSpPr>
                <p:spPr>
                  <a:xfrm>
                    <a:off x="3684045" y="2451488"/>
                    <a:ext cx="2431820" cy="75636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𝑅</m:t>
                              </m:r>
                            </m:e>
                            <m:sub>
                              <m:r>
                                <a:rPr lang="en-GB" b="0" i="1" smtClean="0">
                                  <a:latin typeface="Cambria Math" panose="02040503050406030204" pitchFamily="18" charset="0"/>
                                  <a:ea typeface="Cambria Math" panose="02040503050406030204" pitchFamily="18" charset="0"/>
                                </a:rPr>
                                <m:t>𝑢</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8</m:t>
                              </m:r>
                              <m:r>
                                <a:rPr lang="en-GB" b="0">
                                  <a:latin typeface="Cambria Math" panose="02040503050406030204" pitchFamily="18" charset="0"/>
                                  <a:ea typeface="Cambria Math" panose="02040503050406030204" pitchFamily="18" charset="0"/>
                                </a:rPr>
                                <m:t>𝜌</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8</m:t>
                              </m:r>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𝑗</m:t>
                              </m:r>
                            </m:num>
                            <m:den>
                              <m:r>
                                <a:rPr lang="en-GB" b="0">
                                  <a:latin typeface="Cambria Math" panose="02040503050406030204" pitchFamily="18" charset="0"/>
                                  <a:ea typeface="Cambria Math" panose="02040503050406030204" pitchFamily="18" charset="0"/>
                                </a:rPr>
                                <m:t>𝑁𝐼</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3684045" y="2451488"/>
                    <a:ext cx="2431820" cy="756361"/>
                  </a:xfrm>
                  <a:prstGeom prst="rect">
                    <a:avLst/>
                  </a:prstGeom>
                  <a:blipFill rotWithShape="0">
                    <a:blip r:embed="rId6"/>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323528" y="2598837"/>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Resistance per m length</a:t>
                </a:r>
                <a:endParaRPr lang="en-US" i="0" dirty="0">
                  <a:latin typeface="Calibri Light" panose="020F0302020204030204" pitchFamily="34" charset="0"/>
                  <a:ea typeface="ＭＳ Ｐゴシック" pitchFamily="34" charset="-128"/>
                </a:endParaRPr>
              </a:p>
            </p:txBody>
          </p:sp>
        </p:grpSp>
        <p:sp>
          <p:nvSpPr>
            <p:cNvPr id="21" name="Text Box 36"/>
            <p:cNvSpPr txBox="1">
              <a:spLocks noChangeArrowheads="1"/>
            </p:cNvSpPr>
            <p:nvPr/>
          </p:nvSpPr>
          <p:spPr bwMode="auto">
            <a:xfrm>
              <a:off x="611560" y="3100898"/>
              <a:ext cx="3528392" cy="400110"/>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total (4 quadrants)</a:t>
              </a:r>
              <a:endParaRPr lang="en-US" i="0" dirty="0">
                <a:latin typeface="Calibri Light" panose="020F0302020204030204" pitchFamily="34" charset="0"/>
                <a:ea typeface="ＭＳ Ｐゴシック" pitchFamily="34" charset="-128"/>
              </a:endParaRPr>
            </a:p>
          </p:txBody>
        </p:sp>
      </p:grpSp>
    </p:spTree>
    <p:extLst>
      <p:ext uri="{BB962C8B-B14F-4D97-AF65-F5344CB8AC3E}">
        <p14:creationId xmlns:p14="http://schemas.microsoft.com/office/powerpoint/2010/main" val="36521925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t>
            </a:r>
            <a:r>
              <a:rPr lang="en-US" sz="2800" kern="0" dirty="0" smtClean="0">
                <a:solidFill>
                  <a:srgbClr val="0033CC"/>
                </a:solidFill>
                <a:latin typeface="Calibri Light" panose="020F0302020204030204" pitchFamily="34" charset="0"/>
              </a:rPr>
              <a:t>ideal</a:t>
            </a:r>
            <a:r>
              <a:rPr lang="en-US" sz="2800" i="0" kern="0" dirty="0" smtClean="0">
                <a:solidFill>
                  <a:srgbClr val="0033CC"/>
                </a:solidFill>
                <a:latin typeface="Calibri Light" panose="020F0302020204030204" pitchFamily="34" charset="0"/>
              </a:rPr>
              <a:t> poles for dipole, quadrupole, sextupole, etc. are lines of constant scalar potential</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47</a:t>
            </a:fld>
            <a:endParaRPr lang="en-US"/>
          </a:p>
        </p:txBody>
      </p:sp>
      <mc:AlternateContent xmlns:mc="http://schemas.openxmlformats.org/markup-compatibility/2006" xmlns:a14="http://schemas.microsoft.com/office/drawing/2010/main">
        <mc:Choice Requires="a14">
          <p:sp>
            <p:nvSpPr>
              <p:cNvPr id="4" name="TextBox 3"/>
              <p:cNvSpPr txBox="1"/>
              <p:nvPr/>
            </p:nvSpPr>
            <p:spPr>
              <a:xfrm>
                <a:off x="3923928" y="2379382"/>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3928" y="2379382"/>
                <a:ext cx="1370888" cy="369397"/>
              </a:xfrm>
              <a:prstGeom prst="rect">
                <a:avLst/>
              </a:prstGeom>
              <a:blipFill rotWithShape="0">
                <a:blip r:embed="rId3"/>
                <a:stretch>
                  <a:fillRect l="-8000" r="-2222"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923928" y="3696278"/>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3923928" y="3696278"/>
                <a:ext cx="1510413" cy="369397"/>
              </a:xfrm>
              <a:prstGeom prst="rect">
                <a:avLst/>
              </a:prstGeom>
              <a:blipFill rotWithShape="0">
                <a:blip r:embed="rId4"/>
                <a:stretch>
                  <a:fillRect l="-728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923928" y="5013174"/>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923928" y="5013174"/>
                <a:ext cx="2365006" cy="369397"/>
              </a:xfrm>
              <a:prstGeom prst="rect">
                <a:avLst/>
              </a:prstGeom>
              <a:blipFill rotWithShape="0">
                <a:blip r:embed="rId5"/>
                <a:stretch>
                  <a:fillRect l="-4639"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7584" y="2379381"/>
                <a:ext cx="2249462"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𝜌</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r>
                        <a:rPr lang="en-GB" b="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9" name="TextBox 8"/>
              <p:cNvSpPr txBox="1">
                <a:spLocks noRot="1" noChangeAspect="1" noMove="1" noResize="1" noEditPoints="1" noAdjustHandles="1" noChangeArrowheads="1" noChangeShapeType="1" noTextEdit="1"/>
              </p:cNvSpPr>
              <p:nvPr/>
            </p:nvSpPr>
            <p:spPr>
              <a:xfrm>
                <a:off x="827584" y="2379381"/>
                <a:ext cx="2249462" cy="369397"/>
              </a:xfrm>
              <a:prstGeom prst="rect">
                <a:avLst/>
              </a:prstGeom>
              <a:blipFill rotWithShape="0">
                <a:blip r:embed="rId6"/>
                <a:stretch>
                  <a:fillRect l="-4878" r="-813"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27584" y="3696278"/>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2</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827584" y="3696278"/>
                <a:ext cx="2371098" cy="369397"/>
              </a:xfrm>
              <a:prstGeom prst="rect">
                <a:avLst/>
              </a:prstGeom>
              <a:blipFill rotWithShape="0">
                <a:blip r:embed="rId7"/>
                <a:stretch>
                  <a:fillRect l="-462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27584" y="5013176"/>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3</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827584" y="5013176"/>
                <a:ext cx="2371098" cy="369397"/>
              </a:xfrm>
              <a:prstGeom prst="rect">
                <a:avLst/>
              </a:prstGeom>
              <a:blipFill rotWithShape="0">
                <a:blip r:embed="rId8"/>
                <a:stretch>
                  <a:fillRect l="-4627" b="-27869"/>
                </a:stretch>
              </a:blipFill>
            </p:spPr>
            <p:txBody>
              <a:bodyPr/>
              <a:lstStyle/>
              <a:p>
                <a:r>
                  <a:rPr lang="en-GB">
                    <a:noFill/>
                  </a:rPr>
                  <a:t> </a:t>
                </a:r>
              </a:p>
            </p:txBody>
          </p:sp>
        </mc:Fallback>
      </mc:AlternateContent>
      <p:sp>
        <p:nvSpPr>
          <p:cNvPr id="12" name="Text Box 36"/>
          <p:cNvSpPr txBox="1">
            <a:spLocks noChangeArrowheads="1"/>
          </p:cNvSpPr>
          <p:nvPr/>
        </p:nvSpPr>
        <p:spPr bwMode="auto">
          <a:xfrm>
            <a:off x="6444208" y="233324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straight line</a:t>
            </a:r>
            <a:endParaRPr lang="en-US" i="0" dirty="0">
              <a:latin typeface="Calibri Light" panose="020F0302020204030204" pitchFamily="34" charset="0"/>
              <a:ea typeface="ＭＳ Ｐゴシック" pitchFamily="34" charset="-128"/>
            </a:endParaRPr>
          </a:p>
        </p:txBody>
      </p:sp>
      <p:sp>
        <p:nvSpPr>
          <p:cNvPr id="13" name="Text Box 36"/>
          <p:cNvSpPr txBox="1">
            <a:spLocks noChangeArrowheads="1"/>
          </p:cNvSpPr>
          <p:nvPr/>
        </p:nvSpPr>
        <p:spPr bwMode="auto">
          <a:xfrm>
            <a:off x="6444208" y="3650143"/>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hyperbola</a:t>
            </a:r>
            <a:endParaRPr lang="en-US" i="0" dirty="0">
              <a:latin typeface="Calibri Light" panose="020F0302020204030204" pitchFamily="34" charset="0"/>
              <a:ea typeface="ＭＳ Ｐゴシック" pitchFamily="34" charset="-128"/>
            </a:endParaRPr>
          </a:p>
        </p:txBody>
      </p:sp>
      <p:sp>
        <p:nvSpPr>
          <p:cNvPr id="14" name="Text Box 36"/>
          <p:cNvSpPr txBox="1">
            <a:spLocks noChangeArrowheads="1"/>
          </p:cNvSpPr>
          <p:nvPr/>
        </p:nvSpPr>
        <p:spPr bwMode="auto">
          <a:xfrm>
            <a:off x="755576" y="1827750"/>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5" name="Text Box 36"/>
          <p:cNvSpPr txBox="1">
            <a:spLocks noChangeArrowheads="1"/>
          </p:cNvSpPr>
          <p:nvPr/>
        </p:nvSpPr>
        <p:spPr bwMode="auto">
          <a:xfrm>
            <a:off x="755576" y="3255367"/>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755576" y="4581128"/>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sextupole</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1623886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real pole used for example in the SESAME quadrupoles vs. the theoretical hyperbola</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48</a:t>
            </a:fld>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651" t="16567" r="24800" b="14340"/>
          <a:stretch/>
        </p:blipFill>
        <p:spPr>
          <a:xfrm>
            <a:off x="683568" y="1272143"/>
            <a:ext cx="5904656" cy="5383657"/>
          </a:xfrm>
          <a:prstGeom prst="rect">
            <a:avLst/>
          </a:prstGeom>
        </p:spPr>
      </p:pic>
      <p:grpSp>
        <p:nvGrpSpPr>
          <p:cNvPr id="7" name="Group 6"/>
          <p:cNvGrpSpPr/>
          <p:nvPr/>
        </p:nvGrpSpPr>
        <p:grpSpPr>
          <a:xfrm>
            <a:off x="4860033" y="860785"/>
            <a:ext cx="4752527" cy="2928255"/>
            <a:chOff x="4860033" y="860785"/>
            <a:chExt cx="4752527" cy="2928255"/>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9374" t="36444" r="47929" b="51059"/>
            <a:stretch/>
          </p:blipFill>
          <p:spPr>
            <a:xfrm>
              <a:off x="4860033" y="860785"/>
              <a:ext cx="3744416" cy="2609230"/>
            </a:xfrm>
            <a:prstGeom prst="rect">
              <a:avLst/>
            </a:prstGeom>
          </p:spPr>
        </p:pic>
        <p:sp>
          <p:nvSpPr>
            <p:cNvPr id="5" name="Isosceles Triangle 4"/>
            <p:cNvSpPr/>
            <p:nvPr/>
          </p:nvSpPr>
          <p:spPr bwMode="auto">
            <a:xfrm>
              <a:off x="7524328" y="2564904"/>
              <a:ext cx="2088232" cy="1224136"/>
            </a:xfrm>
            <a:prstGeom prs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8" name="Oval 7"/>
          <p:cNvSpPr>
            <a:spLocks noChangeAspect="1"/>
          </p:cNvSpPr>
          <p:nvPr/>
        </p:nvSpPr>
        <p:spPr bwMode="auto">
          <a:xfrm>
            <a:off x="7092279" y="2280156"/>
            <a:ext cx="771208" cy="330517"/>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7376974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lamination of the LEP main bending magnets, with the pole shims well visible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49</a:t>
            </a:fld>
            <a:endParaRPr lang="en-US"/>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42" y="1146940"/>
            <a:ext cx="8455383" cy="5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bwMode="auto">
          <a:xfrm>
            <a:off x="3124220"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Oval 6"/>
          <p:cNvSpPr/>
          <p:nvPr/>
        </p:nvSpPr>
        <p:spPr bwMode="auto">
          <a:xfrm>
            <a:off x="4427984"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3124220"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4427984"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613640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working principle is the same as this large magnet, of the 184’’ (4.7 m) cyclotron at Berkeley (picture taken in 1942)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a:t>
            </a:fld>
            <a:endParaRPr lang="en-US"/>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587"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9217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50</a:t>
            </a:fld>
            <a:endParaRPr lang="en-US"/>
          </a:p>
        </p:txBody>
      </p:sp>
      <p:sp>
        <p:nvSpPr>
          <p:cNvPr id="4" name="TextBox 3"/>
          <p:cNvSpPr txBox="1"/>
          <p:nvPr/>
        </p:nvSpPr>
        <p:spPr>
          <a:xfrm>
            <a:off x="503548" y="1629088"/>
            <a:ext cx="8136904" cy="3323987"/>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- 4b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GB" sz="4000" i="0" dirty="0">
                <a:solidFill>
                  <a:srgbClr val="0033CC"/>
                </a:solidFill>
                <a:latin typeface="Calibri Light" panose="020F0302020204030204" pitchFamily="34" charset="0"/>
                <a:cs typeface="Courier New" panose="02070309020205020404" pitchFamily="49" charset="0"/>
              </a:rPr>
              <a:t>Basics for the </a:t>
            </a:r>
            <a:r>
              <a:rPr lang="en-GB" sz="4000" i="0" dirty="0" smtClean="0">
                <a:solidFill>
                  <a:srgbClr val="0033CC"/>
                </a:solidFill>
                <a:latin typeface="Calibri Light" panose="020F0302020204030204" pitchFamily="34" charset="0"/>
                <a:cs typeface="Courier New" panose="02070309020205020404" pitchFamily="49" charset="0"/>
              </a:rPr>
              <a:t>design</a:t>
            </a:r>
          </a:p>
          <a:p>
            <a:pPr algn="ctr">
              <a:spcBef>
                <a:spcPts val="300"/>
              </a:spcBef>
            </a:pPr>
            <a:r>
              <a:rPr lang="en-GB" sz="4000" i="0" dirty="0" smtClean="0">
                <a:solidFill>
                  <a:srgbClr val="0033CC"/>
                </a:solidFill>
                <a:latin typeface="Calibri Light" panose="020F0302020204030204" pitchFamily="34" charset="0"/>
                <a:cs typeface="Courier New" panose="02070309020205020404" pitchFamily="49" charset="0"/>
              </a:rPr>
              <a:t> </a:t>
            </a:r>
            <a:r>
              <a:rPr lang="en-GB" sz="4000" i="0" dirty="0">
                <a:solidFill>
                  <a:srgbClr val="0033CC"/>
                </a:solidFill>
                <a:latin typeface="Calibri Light" panose="020F0302020204030204" pitchFamily="34" charset="0"/>
                <a:cs typeface="Courier New" panose="02070309020205020404" pitchFamily="49" charset="0"/>
              </a:rPr>
              <a:t>of resistive </a:t>
            </a:r>
            <a:r>
              <a:rPr lang="en-GB" sz="4000" i="0" dirty="0" smtClean="0">
                <a:solidFill>
                  <a:srgbClr val="0033CC"/>
                </a:solidFill>
                <a:latin typeface="Calibri Light" panose="020F0302020204030204" pitchFamily="34" charset="0"/>
                <a:cs typeface="Courier New" panose="02070309020205020404" pitchFamily="49" charset="0"/>
              </a:rPr>
              <a:t>magnets</a:t>
            </a:r>
          </a:p>
          <a:p>
            <a:pPr algn="ctr">
              <a:spcBef>
                <a:spcPts val="300"/>
              </a:spcBef>
            </a:pPr>
            <a:r>
              <a:rPr lang="en-GB" sz="4000" i="0" dirty="0" smtClean="0">
                <a:solidFill>
                  <a:srgbClr val="0033CC"/>
                </a:solidFill>
                <a:latin typeface="Calibri Light" panose="020F0302020204030204" pitchFamily="34" charset="0"/>
                <a:cs typeface="Courier New" panose="02070309020205020404" pitchFamily="49" charset="0"/>
              </a:rPr>
              <a:t>3D</a:t>
            </a:r>
            <a:endParaRPr lang="en-GB" sz="4000" i="0" dirty="0">
              <a:solidFill>
                <a:srgbClr val="0033CC"/>
              </a:solidFill>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6221428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3D, the longitudinal dimension of the magnet is described by a magnetic length</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51</a:t>
            </a:fld>
            <a:endParaRPr lang="en-US"/>
          </a:p>
        </p:txBody>
      </p:sp>
      <p:grpSp>
        <p:nvGrpSpPr>
          <p:cNvPr id="3" name="Group 2"/>
          <p:cNvGrpSpPr/>
          <p:nvPr/>
        </p:nvGrpSpPr>
        <p:grpSpPr>
          <a:xfrm>
            <a:off x="210706" y="1196752"/>
            <a:ext cx="8722588" cy="4350868"/>
            <a:chOff x="210706" y="1238372"/>
            <a:chExt cx="8722588" cy="4350868"/>
          </a:xfrm>
        </p:grpSpPr>
        <p:pic>
          <p:nvPicPr>
            <p:cNvPr id="5" name="Picture 4"/>
            <p:cNvPicPr>
              <a:picLocks noChangeAspect="1"/>
            </p:cNvPicPr>
            <p:nvPr/>
          </p:nvPicPr>
          <p:blipFill rotWithShape="1">
            <a:blip r:embed="rId3"/>
            <a:srcRect b="17775"/>
            <a:stretch/>
          </p:blipFill>
          <p:spPr>
            <a:xfrm>
              <a:off x="210706" y="1238372"/>
              <a:ext cx="8722588" cy="4350868"/>
            </a:xfrm>
            <a:prstGeom prst="rect">
              <a:avLst/>
            </a:prstGeom>
          </p:spPr>
        </p:pic>
        <p:pic>
          <p:nvPicPr>
            <p:cNvPr id="7" name="Picture 6"/>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52150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length can be estimated at first order with simple formulae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52</a:t>
            </a:fld>
            <a:endParaRPr lang="en-US"/>
          </a:p>
        </p:txBody>
      </p:sp>
      <mc:AlternateContent xmlns:mc="http://schemas.openxmlformats.org/markup-compatibility/2006">
        <mc:Choice xmlns:a14="http://schemas.microsoft.com/office/drawing/2010/main" Requires="a14">
          <p:sp>
            <p:nvSpPr>
              <p:cNvPr id="12" name="TextBox 11"/>
              <p:cNvSpPr txBox="1"/>
              <p:nvPr/>
            </p:nvSpPr>
            <p:spPr>
              <a:xfrm>
                <a:off x="1691680" y="3188543"/>
                <a:ext cx="1714957"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p:sp>
            <p:nvSpPr>
              <p:cNvPr id="12" name="TextBox 11"/>
              <p:cNvSpPr txBox="1">
                <a:spLocks noRot="1" noChangeAspect="1" noMove="1" noResize="1" noEditPoints="1" noAdjustHandles="1" noChangeArrowheads="1" noChangeShapeType="1" noTextEdit="1"/>
              </p:cNvSpPr>
              <p:nvPr/>
            </p:nvSpPr>
            <p:spPr>
              <a:xfrm>
                <a:off x="1691680" y="3188543"/>
                <a:ext cx="1714957" cy="369397"/>
              </a:xfrm>
              <a:prstGeom prst="rect">
                <a:avLst/>
              </a:prstGeom>
              <a:blipFill rotWithShape="0">
                <a:blip r:embed="rId3"/>
                <a:stretch>
                  <a:fillRect l="-6406" r="-1423" b="-1639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TextBox 12"/>
              <p:cNvSpPr txBox="1"/>
              <p:nvPr/>
            </p:nvSpPr>
            <p:spPr>
              <a:xfrm>
                <a:off x="1691680" y="4859803"/>
                <a:ext cx="2263055"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0.80</m:t>
                      </m:r>
                      <m:r>
                        <a:rPr lang="en-GB" b="0" i="1" smtClean="0">
                          <a:latin typeface="Cambria Math" panose="02040503050406030204" pitchFamily="18" charset="0"/>
                          <a:ea typeface="Cambria Math" panose="02040503050406030204" pitchFamily="18" charset="0"/>
                        </a:rPr>
                        <m:t>𝑟</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p:sp>
            <p:nvSpPr>
              <p:cNvPr id="13" name="TextBox 12"/>
              <p:cNvSpPr txBox="1">
                <a:spLocks noRot="1" noChangeAspect="1" noMove="1" noResize="1" noEditPoints="1" noAdjustHandles="1" noChangeArrowheads="1" noChangeShapeType="1" noTextEdit="1"/>
              </p:cNvSpPr>
              <p:nvPr/>
            </p:nvSpPr>
            <p:spPr>
              <a:xfrm>
                <a:off x="1691680" y="4859803"/>
                <a:ext cx="2263055" cy="369397"/>
              </a:xfrm>
              <a:prstGeom prst="rect">
                <a:avLst/>
              </a:prstGeom>
              <a:blipFill rotWithShape="0">
                <a:blip r:embed="rId4"/>
                <a:stretch>
                  <a:fillRect l="-4852"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985140" y="1579293"/>
                <a:ext cx="1173719"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&gt;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985140" y="1579293"/>
                <a:ext cx="1173719" cy="369397"/>
              </a:xfrm>
              <a:prstGeom prst="rect">
                <a:avLst/>
              </a:prstGeom>
              <a:blipFill rotWithShape="0">
                <a:blip r:embed="rId5"/>
                <a:stretch>
                  <a:fillRect l="-9375" b="-16393"/>
                </a:stretch>
              </a:blipFill>
            </p:spPr>
            <p:txBody>
              <a:bodyPr/>
              <a:lstStyle/>
              <a:p>
                <a:r>
                  <a:rPr lang="en-GB">
                    <a:noFill/>
                  </a:rPr>
                  <a:t> </a:t>
                </a:r>
              </a:p>
            </p:txBody>
          </p:sp>
        </mc:Fallback>
      </mc:AlternateContent>
      <p:sp>
        <p:nvSpPr>
          <p:cNvPr id="17" name="Text Box 36"/>
          <p:cNvSpPr txBox="1">
            <a:spLocks noChangeArrowheads="1"/>
          </p:cNvSpPr>
          <p:nvPr/>
        </p:nvSpPr>
        <p:spPr bwMode="auto">
          <a:xfrm>
            <a:off x="1619672" y="2636912"/>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8" name="Text Box 36"/>
          <p:cNvSpPr txBox="1">
            <a:spLocks noChangeArrowheads="1"/>
          </p:cNvSpPr>
          <p:nvPr/>
        </p:nvSpPr>
        <p:spPr bwMode="auto">
          <a:xfrm>
            <a:off x="1619672" y="4352561"/>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5970871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There are many </a:t>
            </a:r>
            <a:r>
              <a:rPr lang="en-US" sz="2800" i="0" kern="0" dirty="0" smtClean="0">
                <a:solidFill>
                  <a:srgbClr val="0033CC"/>
                </a:solidFill>
                <a:latin typeface="Calibri Light" panose="020F0302020204030204" pitchFamily="34" charset="0"/>
              </a:rPr>
              <a:t>different options to terminate the pole ends, depending on the type of magnet, its field level, etc. </a:t>
            </a:r>
            <a:endParaRPr lang="en-US" sz="2800" b="0" i="0" kern="0" dirty="0" smtClean="0">
              <a:solidFill>
                <a:srgbClr val="FF0000"/>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53</a:t>
            </a:fld>
            <a:endParaRPr lang="en-US"/>
          </a:p>
        </p:txBody>
      </p:sp>
      <p:grpSp>
        <p:nvGrpSpPr>
          <p:cNvPr id="11" name="Group 10"/>
          <p:cNvGrpSpPr/>
          <p:nvPr/>
        </p:nvGrpSpPr>
        <p:grpSpPr>
          <a:xfrm>
            <a:off x="395536" y="1527940"/>
            <a:ext cx="3748303" cy="4421340"/>
            <a:chOff x="1391910" y="1440004"/>
            <a:chExt cx="3748303" cy="4421340"/>
          </a:xfrm>
        </p:grpSpPr>
        <p:grpSp>
          <p:nvGrpSpPr>
            <p:cNvPr id="5" name="Group 4"/>
            <p:cNvGrpSpPr>
              <a:grpSpLocks noChangeAspect="1"/>
            </p:cNvGrpSpPr>
            <p:nvPr/>
          </p:nvGrpSpPr>
          <p:grpSpPr>
            <a:xfrm>
              <a:off x="1551781" y="1440004"/>
              <a:ext cx="2974824" cy="4421340"/>
              <a:chOff x="1551780" y="1440000"/>
              <a:chExt cx="3863408" cy="5742000"/>
            </a:xfrm>
          </p:grpSpPr>
          <p:pic>
            <p:nvPicPr>
              <p:cNvPr id="3" name="Picture 2"/>
              <p:cNvPicPr>
                <a:picLocks noChangeAspect="1"/>
              </p:cNvPicPr>
              <p:nvPr/>
            </p:nvPicPr>
            <p:blipFill>
              <a:blip r:embed="rId3"/>
              <a:stretch>
                <a:fillRect/>
              </a:stretch>
            </p:blipFill>
            <p:spPr>
              <a:xfrm>
                <a:off x="1551780" y="1440000"/>
                <a:ext cx="3863408" cy="2880000"/>
              </a:xfrm>
              <a:prstGeom prst="rect">
                <a:avLst/>
              </a:prstGeom>
            </p:spPr>
          </p:pic>
          <p:pic>
            <p:nvPicPr>
              <p:cNvPr id="7" name="Picture 6"/>
              <p:cNvPicPr>
                <a:picLocks noChangeAspect="1"/>
              </p:cNvPicPr>
              <p:nvPr/>
            </p:nvPicPr>
            <p:blipFill>
              <a:blip r:embed="rId3"/>
              <a:stretch>
                <a:fillRect/>
              </a:stretch>
            </p:blipFill>
            <p:spPr>
              <a:xfrm flipV="1">
                <a:off x="1551780" y="4302000"/>
                <a:ext cx="3863408" cy="2880000"/>
              </a:xfrm>
              <a:prstGeom prst="rect">
                <a:avLst/>
              </a:prstGeom>
            </p:spPr>
          </p:pic>
        </p:grpSp>
        <p:cxnSp>
          <p:nvCxnSpPr>
            <p:cNvPr id="8" name="Straight Connector 7"/>
            <p:cNvCxnSpPr/>
            <p:nvPr/>
          </p:nvCxnSpPr>
          <p:spPr bwMode="auto">
            <a:xfrm>
              <a:off x="1391910" y="3647263"/>
              <a:ext cx="3672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sp>
          <p:nvSpPr>
            <p:cNvPr id="9" name="Rectangle 8"/>
            <p:cNvSpPr/>
            <p:nvPr/>
          </p:nvSpPr>
          <p:spPr>
            <a:xfrm>
              <a:off x="4865779" y="3634192"/>
              <a:ext cx="274434" cy="369332"/>
            </a:xfrm>
            <a:prstGeom prst="rect">
              <a:avLst/>
            </a:prstGeom>
          </p:spPr>
          <p:txBody>
            <a:bodyPr wrap="none">
              <a:spAutoFit/>
            </a:bodyPr>
            <a:lstStyle/>
            <a:p>
              <a:r>
                <a:rPr lang="en-GB" sz="1800" i="0" dirty="0" smtClean="0">
                  <a:latin typeface="Calibri Light" panose="020F0302020204030204" pitchFamily="34" charset="0"/>
                </a:rPr>
                <a:t>z</a:t>
              </a:r>
              <a:endParaRPr lang="en-GB" sz="1800" i="0" dirty="0">
                <a:latin typeface="Calibri Light" panose="020F0302020204030204" pitchFamily="34" charset="0"/>
              </a:endParaRPr>
            </a:p>
          </p:txBody>
        </p:sp>
      </p:grpSp>
      <p:grpSp>
        <p:nvGrpSpPr>
          <p:cNvPr id="25" name="Group 24"/>
          <p:cNvGrpSpPr/>
          <p:nvPr/>
        </p:nvGrpSpPr>
        <p:grpSpPr>
          <a:xfrm>
            <a:off x="4716016" y="1753344"/>
            <a:ext cx="3888432" cy="3907904"/>
            <a:chOff x="4644008" y="1527816"/>
            <a:chExt cx="3888432" cy="3907904"/>
          </a:xfrm>
        </p:grpSpPr>
        <p:pic>
          <p:nvPicPr>
            <p:cNvPr id="4" name="Picture 3"/>
            <p:cNvPicPr>
              <a:picLocks noChangeAspect="1"/>
            </p:cNvPicPr>
            <p:nvPr/>
          </p:nvPicPr>
          <p:blipFill rotWithShape="1">
            <a:blip r:embed="rId4"/>
            <a:srcRect l="20485" r="19764" b="21892"/>
            <a:stretch/>
          </p:blipFill>
          <p:spPr>
            <a:xfrm>
              <a:off x="4644008" y="1527816"/>
              <a:ext cx="3647629" cy="3907904"/>
            </a:xfrm>
            <a:prstGeom prst="rect">
              <a:avLst/>
            </a:prstGeom>
          </p:spPr>
        </p:pic>
        <p:sp>
          <p:nvSpPr>
            <p:cNvPr id="13" name="Rectangle 12"/>
            <p:cNvSpPr/>
            <p:nvPr/>
          </p:nvSpPr>
          <p:spPr bwMode="auto">
            <a:xfrm>
              <a:off x="6234534" y="3128268"/>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6804248" y="3519868"/>
              <a:ext cx="48600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a:off x="7450162" y="3861048"/>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Text Box 36"/>
            <p:cNvSpPr txBox="1">
              <a:spLocks noChangeArrowheads="1"/>
            </p:cNvSpPr>
            <p:nvPr/>
          </p:nvSpPr>
          <p:spPr bwMode="auto">
            <a:xfrm>
              <a:off x="6205929" y="3046751"/>
              <a:ext cx="576000" cy="28800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inner</a:t>
              </a:r>
              <a:endParaRPr lang="en-US" sz="2000"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6683474" y="3432921"/>
              <a:ext cx="684000" cy="52322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central</a:t>
              </a:r>
              <a:endParaRPr lang="en-US" sz="2000" i="0" dirty="0">
                <a:latin typeface="Calibri Light" panose="020F0302020204030204" pitchFamily="34" charset="0"/>
                <a:ea typeface="ＭＳ Ｐゴシック" pitchFamily="34" charset="-128"/>
              </a:endParaRPr>
            </a:p>
          </p:txBody>
        </p:sp>
        <p:sp>
          <p:nvSpPr>
            <p:cNvPr id="17" name="Text Box 36"/>
            <p:cNvSpPr txBox="1">
              <a:spLocks noChangeArrowheads="1"/>
            </p:cNvSpPr>
            <p:nvPr/>
          </p:nvSpPr>
          <p:spPr bwMode="auto">
            <a:xfrm>
              <a:off x="7351707" y="3776340"/>
              <a:ext cx="576000" cy="307777"/>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outer</a:t>
              </a:r>
              <a:endParaRPr lang="en-US" sz="2000" i="0" dirty="0">
                <a:latin typeface="Calibri Light" panose="020F0302020204030204" pitchFamily="34" charset="0"/>
                <a:ea typeface="ＭＳ Ｐゴシック" pitchFamily="34" charset="-128"/>
              </a:endParaRPr>
            </a:p>
          </p:txBody>
        </p:sp>
        <p:sp>
          <p:nvSpPr>
            <p:cNvPr id="19" name="Isosceles Triangle 18"/>
            <p:cNvSpPr/>
            <p:nvPr/>
          </p:nvSpPr>
          <p:spPr bwMode="auto">
            <a:xfrm>
              <a:off x="6372201" y="1628800"/>
              <a:ext cx="2088232" cy="750974"/>
            </a:xfrm>
            <a:prstGeom prst="triangle">
              <a:avLst>
                <a:gd name="adj" fmla="val 18600"/>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Rectangle 21"/>
            <p:cNvSpPr/>
            <p:nvPr/>
          </p:nvSpPr>
          <p:spPr bwMode="auto">
            <a:xfrm>
              <a:off x="7740352" y="1916832"/>
              <a:ext cx="792088" cy="112991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Isosceles Triangle 17"/>
            <p:cNvSpPr/>
            <p:nvPr/>
          </p:nvSpPr>
          <p:spPr bwMode="auto">
            <a:xfrm rot="20921767">
              <a:off x="4672742" y="1705309"/>
              <a:ext cx="3139683" cy="288032"/>
            </a:xfrm>
            <a:prstGeom prst="triangle">
              <a:avLst>
                <a:gd name="adj" fmla="val 23653"/>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3128836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Usually two dipole elements are found in lattice codes: the sector dipole (SBEND) and the parallel faces dipole (RBEND)</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54</a:t>
            </a:fld>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51" t="55572" r="63387" b="24368"/>
          <a:stretch/>
        </p:blipFill>
        <p:spPr>
          <a:xfrm>
            <a:off x="4609774" y="3717032"/>
            <a:ext cx="3920433" cy="201622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218" t="55881" r="11407" b="24059"/>
          <a:stretch/>
        </p:blipFill>
        <p:spPr>
          <a:xfrm>
            <a:off x="467544" y="1556792"/>
            <a:ext cx="4320480" cy="2016224"/>
          </a:xfrm>
          <a:prstGeom prst="rect">
            <a:avLst/>
          </a:prstGeom>
        </p:spPr>
      </p:pic>
      <p:sp>
        <p:nvSpPr>
          <p:cNvPr id="9" name="Text Box 36"/>
          <p:cNvSpPr txBox="1">
            <a:spLocks noChangeArrowheads="1"/>
          </p:cNvSpPr>
          <p:nvPr/>
        </p:nvSpPr>
        <p:spPr bwMode="auto">
          <a:xfrm>
            <a:off x="4805794" y="2334071"/>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top views</a:t>
            </a:r>
            <a:endParaRPr lang="en-US" i="0" dirty="0">
              <a:latin typeface="Calibri Light" panose="020F0302020204030204" pitchFamily="34" charset="0"/>
              <a:ea typeface="ＭＳ Ｐゴシック" pitchFamily="34" charset="-128"/>
            </a:endParaRPr>
          </a:p>
        </p:txBody>
      </p:sp>
      <p:sp>
        <p:nvSpPr>
          <p:cNvPr id="7" name="Text Box 36"/>
          <p:cNvSpPr txBox="1">
            <a:spLocks noChangeArrowheads="1"/>
          </p:cNvSpPr>
          <p:nvPr/>
        </p:nvSpPr>
        <p:spPr bwMode="auto">
          <a:xfrm>
            <a:off x="863588" y="2092027"/>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SBEND</a:t>
            </a:r>
            <a:endParaRPr lang="en-US" i="0" dirty="0">
              <a:latin typeface="Calibri Light" panose="020F0302020204030204" pitchFamily="34" charset="0"/>
              <a:ea typeface="ＭＳ Ｐゴシック" pitchFamily="34" charset="-128"/>
            </a:endParaRPr>
          </a:p>
        </p:txBody>
      </p:sp>
      <p:sp>
        <p:nvSpPr>
          <p:cNvPr id="4" name="Rectangle 3"/>
          <p:cNvSpPr/>
          <p:nvPr/>
        </p:nvSpPr>
        <p:spPr>
          <a:xfrm>
            <a:off x="6055265" y="4275617"/>
            <a:ext cx="1029449" cy="461665"/>
          </a:xfrm>
          <a:prstGeom prst="rect">
            <a:avLst/>
          </a:prstGeom>
        </p:spPr>
        <p:txBody>
          <a:bodyPr wrap="none">
            <a:spAutoFit/>
          </a:bodyPr>
          <a:lstStyle/>
          <a:p>
            <a:pPr algn="ctr" eaLnBrk="0" hangingPunct="0"/>
            <a:r>
              <a:rPr lang="en-US" i="0" dirty="0" smtClean="0">
                <a:latin typeface="Calibri Light" panose="020F0302020204030204" pitchFamily="34" charset="0"/>
                <a:ea typeface="ＭＳ Ｐゴシック" pitchFamily="34" charset="-128"/>
              </a:rPr>
              <a:t>RBEND</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2912341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two types of dipoles are slightly different in terms of focusing, for a geometric effect</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55</a:t>
            </a:fld>
            <a:endParaRPr lang="en-US"/>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03" t="22259" r="54860" b="47650"/>
          <a:stretch/>
        </p:blipFill>
        <p:spPr>
          <a:xfrm>
            <a:off x="2411760" y="3356992"/>
            <a:ext cx="6192688" cy="302433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154" t="26150" r="4321" b="46985"/>
          <a:stretch/>
        </p:blipFill>
        <p:spPr>
          <a:xfrm>
            <a:off x="251520" y="1088740"/>
            <a:ext cx="6048672" cy="2700300"/>
          </a:xfrm>
          <a:prstGeom prst="rect">
            <a:avLst/>
          </a:prstGeom>
        </p:spPr>
      </p:pic>
    </p:spTree>
    <p:extLst>
      <p:ext uri="{BB962C8B-B14F-4D97-AF65-F5344CB8AC3E}">
        <p14:creationId xmlns:p14="http://schemas.microsoft.com/office/powerpoint/2010/main" val="26905384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56</a:t>
            </a:fld>
            <a:endParaRPr lang="en-US"/>
          </a:p>
        </p:txBody>
      </p:sp>
      <p:sp>
        <p:nvSpPr>
          <p:cNvPr id="4" name="TextBox 3"/>
          <p:cNvSpPr txBox="1"/>
          <p:nvPr/>
        </p:nvSpPr>
        <p:spPr>
          <a:xfrm>
            <a:off x="503548" y="1629088"/>
            <a:ext cx="8136904" cy="4308872"/>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- 5 -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GB" sz="4000" i="0" dirty="0">
                <a:solidFill>
                  <a:srgbClr val="0033CC"/>
                </a:solidFill>
                <a:latin typeface="Calibri Light" panose="020F0302020204030204" pitchFamily="34" charset="0"/>
                <a:cs typeface="Courier New" panose="02070309020205020404" pitchFamily="49" charset="0"/>
              </a:rPr>
              <a:t>A glimpse on the design of superconducting </a:t>
            </a:r>
            <a:r>
              <a:rPr lang="en-GB" sz="4000" i="0" dirty="0" smtClean="0">
                <a:solidFill>
                  <a:srgbClr val="0033CC"/>
                </a:solidFill>
                <a:latin typeface="Calibri Light" panose="020F0302020204030204" pitchFamily="34" charset="0"/>
                <a:cs typeface="Courier New" panose="02070309020205020404" pitchFamily="49" charset="0"/>
              </a:rPr>
              <a:t>magnets</a:t>
            </a:r>
          </a:p>
          <a:p>
            <a:pPr algn="ctr">
              <a:spcBef>
                <a:spcPts val="300"/>
              </a:spcBef>
            </a:pPr>
            <a:endParaRPr lang="en-GB"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GB" sz="3200" i="0" dirty="0" smtClean="0">
                <a:solidFill>
                  <a:srgbClr val="969696"/>
                </a:solidFill>
                <a:latin typeface="Calibri Light" panose="020F0302020204030204" pitchFamily="34" charset="0"/>
                <a:cs typeface="Courier New" panose="02070309020205020404" pitchFamily="49" charset="0"/>
              </a:rPr>
              <a:t>(thanks to Luca Bottura </a:t>
            </a:r>
          </a:p>
          <a:p>
            <a:pPr algn="ctr">
              <a:spcBef>
                <a:spcPts val="300"/>
              </a:spcBef>
            </a:pPr>
            <a:r>
              <a:rPr lang="en-GB" sz="3200" i="0" dirty="0" smtClean="0">
                <a:solidFill>
                  <a:srgbClr val="969696"/>
                </a:solidFill>
                <a:latin typeface="Calibri Light" panose="020F0302020204030204" pitchFamily="34" charset="0"/>
                <a:cs typeface="Courier New" panose="02070309020205020404" pitchFamily="49" charset="0"/>
              </a:rPr>
              <a:t>for the material of the slides)</a:t>
            </a:r>
            <a:endParaRPr lang="en-GB" sz="4000" i="0" dirty="0">
              <a:solidFill>
                <a:srgbClr val="969696"/>
              </a:solidFill>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4401633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Superconductivity makes possible large accelerators with fields well above 2 T</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57</a:t>
            </a:fld>
            <a:endParaRPr lang="en-US"/>
          </a:p>
        </p:txBody>
      </p:sp>
      <p:pic>
        <p:nvPicPr>
          <p:cNvPr id="13"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795" t="2532" r="3109" b="1639"/>
          <a:stretch/>
        </p:blipFill>
        <p:spPr bwMode="auto">
          <a:xfrm>
            <a:off x="2771800" y="1484785"/>
            <a:ext cx="3816424"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4" name="Freeform 8"/>
          <p:cNvSpPr>
            <a:spLocks/>
          </p:cNvSpPr>
          <p:nvPr/>
        </p:nvSpPr>
        <p:spPr bwMode="auto">
          <a:xfrm>
            <a:off x="3476080" y="4466893"/>
            <a:ext cx="552450" cy="914400"/>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 name="Text Box 9"/>
          <p:cNvSpPr txBox="1">
            <a:spLocks noChangeArrowheads="1"/>
          </p:cNvSpPr>
          <p:nvPr/>
        </p:nvSpPr>
        <p:spPr bwMode="auto">
          <a:xfrm>
            <a:off x="4426993" y="3736643"/>
            <a:ext cx="1729184" cy="581025"/>
          </a:xfrm>
          <a:prstGeom prst="rect">
            <a:avLst/>
          </a:prstGeom>
          <a:solidFill>
            <a:srgbClr val="FFFFFF"/>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i="0" kern="0" dirty="0">
                <a:solidFill>
                  <a:srgbClr val="000000"/>
                </a:solidFill>
                <a:latin typeface="Calibri Light" panose="020F0302020204030204" pitchFamily="34" charset="0"/>
                <a:ea typeface="ＭＳ Ｐゴシック" charset="0"/>
              </a:rPr>
              <a:t>c</a:t>
            </a:r>
            <a:r>
              <a:rPr kumimoji="0" lang="en-GB" sz="1600" i="0" u="none" strike="noStrike" kern="0" cap="none" spc="0" normalizeH="0" baseline="0" noProof="0" dirty="0" err="1" smtClean="0">
                <a:ln>
                  <a:noFill/>
                </a:ln>
                <a:solidFill>
                  <a:srgbClr val="000000"/>
                </a:solidFill>
                <a:effectLst/>
                <a:uLnTx/>
                <a:uFillTx/>
                <a:latin typeface="Calibri Light" panose="020F0302020204030204" pitchFamily="34" charset="0"/>
                <a:ea typeface="ＭＳ Ｐゴシック" charset="0"/>
              </a:rPr>
              <a:t>onventional</a:t>
            </a:r>
            <a:r>
              <a:rPr kumimoji="0" lang="en-GB" sz="16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 </a:t>
            </a:r>
            <a:r>
              <a:rPr kumimoji="0" lang="en-GB"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iron electromagnets</a:t>
            </a:r>
            <a:endParaRPr kumimoji="0" lang="en-US"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16" name="Line 10"/>
          <p:cNvSpPr>
            <a:spLocks noChangeShapeType="1"/>
          </p:cNvSpPr>
          <p:nvPr/>
        </p:nvSpPr>
        <p:spPr bwMode="auto">
          <a:xfrm flipH="1">
            <a:off x="4045992" y="4270043"/>
            <a:ext cx="381000" cy="304800"/>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 name="Text Box 11"/>
          <p:cNvSpPr txBox="1">
            <a:spLocks noChangeArrowheads="1"/>
          </p:cNvSpPr>
          <p:nvPr/>
        </p:nvSpPr>
        <p:spPr bwMode="auto">
          <a:xfrm>
            <a:off x="4534272" y="2780928"/>
            <a:ext cx="685800" cy="33655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defRPr/>
            </a:pPr>
            <a:r>
              <a:rPr lang="en-GB" sz="1600" i="0" kern="0" dirty="0" err="1">
                <a:solidFill>
                  <a:srgbClr val="000000"/>
                </a:solidFill>
                <a:latin typeface="Calibri Light" panose="020F0302020204030204" pitchFamily="34" charset="0"/>
                <a:ea typeface="ＭＳ Ｐゴシック" charset="0"/>
              </a:rPr>
              <a:t>Nb-Ti</a:t>
            </a:r>
            <a:endParaRPr lang="en-US" sz="1600" i="0" kern="0" dirty="0">
              <a:solidFill>
                <a:srgbClr val="000000"/>
              </a:solidFill>
              <a:latin typeface="Calibri Light" panose="020F0302020204030204" pitchFamily="34" charset="0"/>
              <a:ea typeface="ＭＳ Ｐゴシック" charset="0"/>
            </a:endParaRPr>
          </a:p>
        </p:txBody>
      </p:sp>
      <p:sp>
        <p:nvSpPr>
          <p:cNvPr id="18" name="Line 12"/>
          <p:cNvSpPr>
            <a:spLocks noChangeShapeType="1"/>
          </p:cNvSpPr>
          <p:nvPr/>
        </p:nvSpPr>
        <p:spPr bwMode="auto">
          <a:xfrm flipV="1">
            <a:off x="5133430" y="2553956"/>
            <a:ext cx="531813" cy="257175"/>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Tree>
    <p:extLst>
      <p:ext uri="{BB962C8B-B14F-4D97-AF65-F5344CB8AC3E}">
        <p14:creationId xmlns:p14="http://schemas.microsoft.com/office/powerpoint/2010/main" val="2065294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08-27 at 9.36.2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28800"/>
            <a:ext cx="7308304" cy="508922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history chart of superconductors, starting with Hg all the way to HTS (High Temperature Superconductors)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58</a:t>
            </a:fld>
            <a:endParaRPr lang="en-US"/>
          </a:p>
        </p:txBody>
      </p:sp>
      <p:sp>
        <p:nvSpPr>
          <p:cNvPr id="16" name="Rectangle 15"/>
          <p:cNvSpPr/>
          <p:nvPr/>
        </p:nvSpPr>
        <p:spPr bwMode="auto">
          <a:xfrm>
            <a:off x="2555776" y="5589240"/>
            <a:ext cx="28803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7" name="Rectangle 16"/>
          <p:cNvSpPr/>
          <p:nvPr/>
        </p:nvSpPr>
        <p:spPr bwMode="auto">
          <a:xfrm>
            <a:off x="2483768" y="4797152"/>
            <a:ext cx="576064" cy="360040"/>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8" name="Rectangle 17"/>
          <p:cNvSpPr/>
          <p:nvPr/>
        </p:nvSpPr>
        <p:spPr bwMode="auto">
          <a:xfrm>
            <a:off x="4139952" y="2780928"/>
            <a:ext cx="792088"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9" name="Rectangle 18"/>
          <p:cNvSpPr/>
          <p:nvPr/>
        </p:nvSpPr>
        <p:spPr bwMode="auto">
          <a:xfrm>
            <a:off x="3635896" y="2420888"/>
            <a:ext cx="100811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20" name="Rectangle 19"/>
          <p:cNvSpPr/>
          <p:nvPr/>
        </p:nvSpPr>
        <p:spPr bwMode="auto">
          <a:xfrm>
            <a:off x="6156176" y="3573016"/>
            <a:ext cx="576064"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Tree>
    <p:extLst>
      <p:ext uri="{BB962C8B-B14F-4D97-AF65-F5344CB8AC3E}">
        <p14:creationId xmlns:p14="http://schemas.microsoft.com/office/powerpoint/2010/main" val="145372610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summary of (somehow) practical superconductors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59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5001192"/>
              </p:ext>
            </p:extLst>
          </p:nvPr>
        </p:nvGraphicFramePr>
        <p:xfrm>
          <a:off x="270000" y="2241168"/>
          <a:ext cx="8604000" cy="2700000"/>
        </p:xfrm>
        <a:graphic>
          <a:graphicData uri="http://schemas.openxmlformats.org/drawingml/2006/table">
            <a:tbl>
              <a:tblPr firstRow="1" bandRow="1">
                <a:tableStyleId>{5C22544A-7EE6-4342-B048-85BDC9FD1C3A}</a:tableStyleId>
              </a:tblPr>
              <a:tblGrid>
                <a:gridCol w="2304000"/>
                <a:gridCol w="1260000"/>
                <a:gridCol w="1260000"/>
                <a:gridCol w="1260000"/>
                <a:gridCol w="1260000"/>
                <a:gridCol w="1260000"/>
              </a:tblGrid>
              <a:tr h="540000">
                <a:tc>
                  <a:txBody>
                    <a:bodyPr/>
                    <a:lstStyle/>
                    <a:p>
                      <a:pPr algn="l"/>
                      <a:endParaRPr lang="en-GB" sz="2400" dirty="0">
                        <a:latin typeface="Calibri Light" panose="020F03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3">
                  <a:txBody>
                    <a:bodyPr/>
                    <a:lstStyle/>
                    <a:p>
                      <a:pPr algn="ctr" fontAlgn="ctr"/>
                      <a:r>
                        <a:rPr lang="en-GB" sz="2400" u="none" strike="noStrike" dirty="0" smtClean="0">
                          <a:solidFill>
                            <a:schemeClr val="tx1"/>
                          </a:solidFill>
                          <a:effectLst/>
                          <a:latin typeface="Calibri Light" panose="020F0302020204030204" pitchFamily="34" charset="0"/>
                        </a:rPr>
                        <a:t>LTS</a:t>
                      </a:r>
                      <a:endParaRPr lang="en-GB" sz="24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gridSpan="2">
                  <a:txBody>
                    <a:bodyPr/>
                    <a:lstStyle/>
                    <a:p>
                      <a:pPr algn="ctr" fontAlgn="ctr"/>
                      <a:r>
                        <a:rPr lang="en-GB" sz="2400" b="0" i="0" u="none" strike="noStrike" dirty="0" smtClean="0">
                          <a:solidFill>
                            <a:srgbClr val="000000"/>
                          </a:solidFill>
                          <a:effectLst/>
                          <a:latin typeface="Calibri Light" panose="020F0302020204030204" pitchFamily="34" charset="0"/>
                        </a:rPr>
                        <a:t>HTS</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r>
              <a:tr h="540000">
                <a:tc>
                  <a:txBody>
                    <a:bodyPr/>
                    <a:lstStyle/>
                    <a:p>
                      <a:pPr algn="l" fontAlgn="ctr"/>
                      <a:r>
                        <a:rPr lang="en-GB" sz="2400" u="none" strike="noStrike" dirty="0" smtClean="0">
                          <a:effectLst/>
                          <a:latin typeface="Calibri Light" panose="020F0302020204030204" pitchFamily="34" charset="0"/>
                        </a:rPr>
                        <a:t>  material</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err="1" smtClean="0">
                          <a:solidFill>
                            <a:srgbClr val="000000"/>
                          </a:solidFill>
                          <a:effectLst/>
                          <a:latin typeface="Calibri Light" panose="020F0302020204030204" pitchFamily="34" charset="0"/>
                        </a:rPr>
                        <a:t>Nb-Ti</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Nb</a:t>
                      </a:r>
                      <a:r>
                        <a:rPr lang="en-GB" sz="2400" b="0" i="0" u="none" strike="noStrike" baseline="-25000" dirty="0" smtClean="0">
                          <a:solidFill>
                            <a:srgbClr val="000000"/>
                          </a:solidFill>
                          <a:effectLst/>
                          <a:latin typeface="Calibri Light" panose="020F0302020204030204" pitchFamily="34" charset="0"/>
                        </a:rPr>
                        <a:t>3</a:t>
                      </a:r>
                      <a:r>
                        <a:rPr lang="en-GB" sz="2400" b="0" i="0" u="none" strike="noStrike" dirty="0" smtClean="0">
                          <a:solidFill>
                            <a:srgbClr val="000000"/>
                          </a:solidFill>
                          <a:effectLst/>
                          <a:latin typeface="Calibri Light" panose="020F0302020204030204" pitchFamily="34" charset="0"/>
                        </a:rPr>
                        <a:t>Sn</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MgB</a:t>
                      </a:r>
                      <a:r>
                        <a:rPr lang="en-GB" sz="2400" b="0" i="0" u="none" strike="noStrike" baseline="-25000" dirty="0" smtClean="0">
                          <a:solidFill>
                            <a:srgbClr val="000000"/>
                          </a:solidFill>
                          <a:effectLst/>
                          <a:latin typeface="Calibri Light" panose="020F0302020204030204" pitchFamily="34" charset="0"/>
                        </a:rPr>
                        <a:t>2</a:t>
                      </a:r>
                      <a:endParaRPr lang="en-GB" sz="2400" b="0" i="0" u="none" strike="noStrike" baseline="-25000"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YBCO</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BSCCO</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r>
              <a:tr h="540000">
                <a:tc>
                  <a:txBody>
                    <a:bodyPr/>
                    <a:lstStyle/>
                    <a:p>
                      <a:pPr algn="l" fontAlgn="ctr"/>
                      <a:r>
                        <a:rPr lang="en-GB" sz="2400" u="none" strike="noStrike" dirty="0" smtClean="0">
                          <a:effectLst/>
                          <a:latin typeface="Calibri Light" panose="020F0302020204030204" pitchFamily="34" charset="0"/>
                        </a:rPr>
                        <a:t>  year of discovery</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1961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1954</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2001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1987</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1988</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r>
              <a:tr h="540000">
                <a:tc>
                  <a:txBody>
                    <a:bodyPr/>
                    <a:lstStyle/>
                    <a:p>
                      <a:pPr algn="l" fontAlgn="ctr"/>
                      <a:r>
                        <a:rPr lang="en-GB" sz="2400" u="none" strike="noStrike" dirty="0" smtClean="0">
                          <a:effectLst/>
                          <a:latin typeface="Calibri Light" panose="020F0302020204030204" pitchFamily="34" charset="0"/>
                        </a:rPr>
                        <a:t>  T</a:t>
                      </a:r>
                      <a:r>
                        <a:rPr lang="en-GB" sz="2400" u="none" strike="noStrike" baseline="-25000" dirty="0" smtClean="0">
                          <a:effectLst/>
                          <a:latin typeface="Calibri Light" panose="020F0302020204030204" pitchFamily="34" charset="0"/>
                        </a:rPr>
                        <a:t>c</a:t>
                      </a:r>
                      <a:r>
                        <a:rPr lang="en-GB" sz="2400" u="none" strike="noStrike" dirty="0" smtClean="0">
                          <a:effectLst/>
                          <a:latin typeface="Calibri Light" panose="020F0302020204030204" pitchFamily="34" charset="0"/>
                        </a:rPr>
                        <a:t> [K]</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9.2</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18.2</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≈93</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95 / 108</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r>
              <a:tr h="540000">
                <a:tc>
                  <a:txBody>
                    <a:bodyPr/>
                    <a:lstStyle/>
                    <a:p>
                      <a:pPr algn="l" fontAlgn="ctr"/>
                      <a:r>
                        <a:rPr lang="en-GB" sz="2400" u="none" strike="noStrike" dirty="0" smtClean="0">
                          <a:effectLst/>
                          <a:latin typeface="Calibri Light" panose="020F0302020204030204" pitchFamily="34" charset="0"/>
                        </a:rPr>
                        <a:t>  </a:t>
                      </a:r>
                      <a:r>
                        <a:rPr lang="en-GB" sz="2400" u="none" strike="noStrike" dirty="0" err="1" smtClean="0">
                          <a:effectLst/>
                          <a:latin typeface="Calibri Light" panose="020F0302020204030204" pitchFamily="34" charset="0"/>
                        </a:rPr>
                        <a:t>B</a:t>
                      </a:r>
                      <a:r>
                        <a:rPr lang="en-GB" sz="2400" u="none" strike="noStrike" baseline="-25000" dirty="0" err="1" smtClean="0">
                          <a:effectLst/>
                          <a:latin typeface="Calibri Light" panose="020F0302020204030204" pitchFamily="34" charset="0"/>
                        </a:rPr>
                        <a:t>c</a:t>
                      </a:r>
                      <a:r>
                        <a:rPr lang="en-GB" sz="2400" u="none" strike="noStrike" dirty="0" smtClean="0">
                          <a:effectLst/>
                          <a:latin typeface="Calibri Light" panose="020F0302020204030204" pitchFamily="34" charset="0"/>
                        </a:rPr>
                        <a:t> [T]</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14.5</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36…74</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120…250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≈200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r>
            </a:tbl>
          </a:graphicData>
        </a:graphic>
      </p:graphicFrame>
    </p:spTree>
    <p:extLst>
      <p:ext uri="{BB962C8B-B14F-4D97-AF65-F5344CB8AC3E}">
        <p14:creationId xmlns:p14="http://schemas.microsoft.com/office/powerpoint/2010/main" val="28368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short course is organized in several blocks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a:t>
            </a:fld>
            <a:endParaRPr lang="en-US"/>
          </a:p>
        </p:txBody>
      </p:sp>
      <p:sp>
        <p:nvSpPr>
          <p:cNvPr id="4" name="TextBox 3"/>
          <p:cNvSpPr txBox="1"/>
          <p:nvPr/>
        </p:nvSpPr>
        <p:spPr>
          <a:xfrm>
            <a:off x="251520" y="907367"/>
            <a:ext cx="8136904" cy="5047536"/>
          </a:xfrm>
          <a:prstGeom prst="rect">
            <a:avLst/>
          </a:prstGeom>
          <a:solidFill>
            <a:srgbClr val="FFFFFF"/>
          </a:solidFill>
          <a:ln w="12700">
            <a:noFill/>
          </a:ln>
        </p:spPr>
        <p:txBody>
          <a:bodyPr wrap="square" rtlCol="0">
            <a:spAutoFit/>
          </a:bodyPr>
          <a:lstStyle/>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Introduction</a:t>
            </a:r>
          </a:p>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Jargon and mathematical concepts</a:t>
            </a:r>
          </a:p>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Thought experiment</a:t>
            </a:r>
          </a:p>
          <a:p>
            <a:pPr marL="514350" indent="-514350">
              <a:spcBef>
                <a:spcPts val="1200"/>
              </a:spcBef>
              <a:buAutoNum type="arabicPeriod"/>
            </a:pPr>
            <a:endParaRPr lang="en-US" sz="2800" i="0" dirty="0" smtClean="0">
              <a:latin typeface="Calibri Light" panose="020F0302020204030204" pitchFamily="34" charset="0"/>
              <a:cs typeface="Courier New" panose="02070309020205020404" pitchFamily="49" charset="0"/>
            </a:endParaRPr>
          </a:p>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Basics for the design of resistive magnets</a:t>
            </a:r>
          </a:p>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A glimpse on the design of superconducting magnets</a:t>
            </a:r>
          </a:p>
          <a:p>
            <a:pPr marL="514350" indent="-514350">
              <a:spcBef>
                <a:spcPts val="1200"/>
              </a:spcBef>
              <a:buAutoNum type="arabicPeriod"/>
            </a:pPr>
            <a:endParaRPr lang="en-US" sz="2800" i="0" dirty="0" smtClean="0">
              <a:latin typeface="Calibri Light" panose="020F0302020204030204" pitchFamily="34" charset="0"/>
              <a:cs typeface="Courier New" panose="02070309020205020404" pitchFamily="49" charset="0"/>
            </a:endParaRPr>
          </a:p>
          <a:p>
            <a:pPr marL="514350" indent="-514350">
              <a:spcBef>
                <a:spcPts val="1200"/>
              </a:spcBef>
              <a:buAutoNum type="arabicPeriod"/>
            </a:pPr>
            <a:r>
              <a:rPr lang="en-US" sz="2800" i="0" dirty="0" smtClean="0">
                <a:latin typeface="Calibri Light" panose="020F0302020204030204" pitchFamily="34" charset="0"/>
                <a:cs typeface="Courier New" panose="02070309020205020404" pitchFamily="49" charset="0"/>
              </a:rPr>
              <a:t>Guided magnetic design (with 2D FEM simulations)</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9789105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in the aperture can be derived using </a:t>
            </a:r>
            <a:r>
              <a:rPr lang="en-US" sz="2800" i="0" kern="0" dirty="0" err="1" smtClean="0">
                <a:solidFill>
                  <a:srgbClr val="0033CC"/>
                </a:solidFill>
                <a:latin typeface="Calibri Light" panose="020F0302020204030204" pitchFamily="34" charset="0"/>
              </a:rPr>
              <a:t>Biot</a:t>
            </a:r>
            <a:r>
              <a:rPr lang="en-US" sz="2800" i="0" kern="0" dirty="0" smtClean="0">
                <a:solidFill>
                  <a:srgbClr val="0033CC"/>
                </a:solidFill>
                <a:latin typeface="Calibri Light" panose="020F0302020204030204" pitchFamily="34" charset="0"/>
              </a:rPr>
              <a:t>-Savart law (in 2D)</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60</a:t>
            </a:fld>
            <a:endParaRPr lang="en-US"/>
          </a:p>
        </p:txBody>
      </p:sp>
      <mc:AlternateContent xmlns:mc="http://schemas.openxmlformats.org/markup-compatibility/2006" xmlns:a14="http://schemas.microsoft.com/office/drawing/2010/main">
        <mc:Choice Requires="a14">
          <p:sp>
            <p:nvSpPr>
              <p:cNvPr id="20" name="TextBox 19"/>
              <p:cNvSpPr txBox="1"/>
              <p:nvPr/>
            </p:nvSpPr>
            <p:spPr>
              <a:xfrm>
                <a:off x="6299834" y="4697970"/>
                <a:ext cx="1768882" cy="7770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ad>
                            <m:radPr>
                              <m:degHide m:val="on"/>
                              <m:ctrlPr>
                                <a:rPr lang="en-GB" b="0" i="1">
                                  <a:latin typeface="Cambria Math" panose="02040503050406030204" pitchFamily="18" charset="0"/>
                                  <a:ea typeface="Cambria Math" panose="02040503050406030204" pitchFamily="18" charset="0"/>
                                </a:rPr>
                              </m:ctrlPr>
                            </m:radPr>
                            <m:deg/>
                            <m:e>
                              <m:r>
                                <a:rPr lang="en-GB" b="0">
                                  <a:latin typeface="Cambria Math" panose="02040503050406030204" pitchFamily="18" charset="0"/>
                                  <a:ea typeface="Cambria Math" panose="02040503050406030204" pitchFamily="18" charset="0"/>
                                </a:rPr>
                                <m:t>3</m:t>
                              </m:r>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299834" y="4697970"/>
                <a:ext cx="1768882" cy="777008"/>
              </a:xfrm>
              <a:prstGeom prst="rect">
                <a:avLst/>
              </a:prstGeom>
              <a:blipFill rotWithShape="0">
                <a:blip r:embed="rId3"/>
                <a:stretch>
                  <a:fillRect/>
                </a:stretch>
              </a:blipFill>
            </p:spPr>
            <p:txBody>
              <a:bodyPr/>
              <a:lstStyle/>
              <a:p>
                <a:r>
                  <a:rPr lang="en-GB">
                    <a:noFill/>
                  </a:rPr>
                  <a:t> </a:t>
                </a:r>
              </a:p>
            </p:txBody>
          </p:sp>
        </mc:Fallback>
      </mc:AlternateContent>
      <p:sp>
        <p:nvSpPr>
          <p:cNvPr id="21" name="Text Box 36"/>
          <p:cNvSpPr txBox="1">
            <a:spLocks noChangeArrowheads="1"/>
          </p:cNvSpPr>
          <p:nvPr/>
        </p:nvSpPr>
        <p:spPr bwMode="auto">
          <a:xfrm>
            <a:off x="5456902" y="5506240"/>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60 </a:t>
            </a:r>
            <a:r>
              <a:rPr lang="en-US" i="0" dirty="0" err="1" smtClean="0">
                <a:latin typeface="Calibri Light" panose="020F0302020204030204" pitchFamily="34" charset="0"/>
                <a:ea typeface="ＭＳ Ｐゴシック" pitchFamily="34" charset="-128"/>
              </a:rPr>
              <a:t>deg</a:t>
            </a:r>
            <a:r>
              <a:rPr lang="en-US" i="0" dirty="0" smtClean="0">
                <a:latin typeface="Calibri Light" panose="020F0302020204030204" pitchFamily="34" charset="0"/>
                <a:ea typeface="ＭＳ Ｐゴシック" pitchFamily="34" charset="-128"/>
              </a:rPr>
              <a:t> sector coil</a:t>
            </a:r>
            <a:endParaRPr lang="en-US" sz="2800" i="0" dirty="0">
              <a:latin typeface="Calibri Light" panose="020F0302020204030204" pitchFamily="34" charset="0"/>
              <a:ea typeface="ＭＳ Ｐゴシック" pitchFamily="34" charset="-128"/>
            </a:endParaRPr>
          </a:p>
        </p:txBody>
      </p:sp>
      <p:grpSp>
        <p:nvGrpSpPr>
          <p:cNvPr id="4" name="Group 3"/>
          <p:cNvGrpSpPr/>
          <p:nvPr/>
        </p:nvGrpSpPr>
        <p:grpSpPr>
          <a:xfrm>
            <a:off x="1300555" y="1317562"/>
            <a:ext cx="6542891" cy="753989"/>
            <a:chOff x="923402" y="1317562"/>
            <a:chExt cx="6542891" cy="753989"/>
          </a:xfrm>
        </p:grpSpPr>
        <mc:AlternateContent xmlns:mc="http://schemas.openxmlformats.org/markup-compatibility/2006" xmlns:a14="http://schemas.microsoft.com/office/drawing/2010/main">
          <mc:Choice Requires="a14">
            <p:sp>
              <p:nvSpPr>
                <p:cNvPr id="24" name="TextBox 23"/>
                <p:cNvSpPr txBox="1"/>
                <p:nvPr/>
              </p:nvSpPr>
              <p:spPr>
                <a:xfrm>
                  <a:off x="923402" y="1317562"/>
                  <a:ext cx="1357166" cy="7539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𝜋𝜌</m:t>
                            </m:r>
                          </m:den>
                        </m:f>
                      </m:oMath>
                    </m:oMathPara>
                  </a14:m>
                  <a:endParaRPr lang="en-GB"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23402" y="1317562"/>
                  <a:ext cx="1357166" cy="753989"/>
                </a:xfrm>
                <a:prstGeom prst="rect">
                  <a:avLst/>
                </a:prstGeom>
                <a:blipFill rotWithShape="0">
                  <a:blip r:embed="rId4"/>
                  <a:stretch>
                    <a:fillRect/>
                  </a:stretch>
                </a:blipFill>
              </p:spPr>
              <p:txBody>
                <a:bodyPr/>
                <a:lstStyle/>
                <a:p>
                  <a:r>
                    <a:rPr lang="en-GB">
                      <a:noFill/>
                    </a:rPr>
                    <a:t> </a:t>
                  </a:r>
                </a:p>
              </p:txBody>
            </p:sp>
          </mc:Fallback>
        </mc:AlternateContent>
        <p:sp>
          <p:nvSpPr>
            <p:cNvPr id="25" name="Text Box 36"/>
            <p:cNvSpPr txBox="1">
              <a:spLocks noChangeArrowheads="1"/>
            </p:cNvSpPr>
            <p:nvPr/>
          </p:nvSpPr>
          <p:spPr bwMode="auto">
            <a:xfrm>
              <a:off x="3073162" y="1463723"/>
              <a:ext cx="4393131" cy="461665"/>
            </a:xfrm>
            <a:prstGeom prst="rect">
              <a:avLst/>
            </a:prstGeom>
            <a:noFill/>
            <a:ln w="9525" algn="ctr">
              <a:noFill/>
              <a:miter lim="800000"/>
              <a:headEnd/>
              <a:tailEnd/>
            </a:ln>
          </p:spPr>
          <p:txBody>
            <a:bodyPr wrap="square">
              <a:spAutoFit/>
            </a:bodyPr>
            <a:lstStyle/>
            <a:p>
              <a:pPr algn="ctr" eaLnBrk="0" hangingPunct="0"/>
              <a:r>
                <a:rPr lang="en-US" i="0" dirty="0" err="1" smtClean="0">
                  <a:latin typeface="Calibri Light" panose="020F0302020204030204" pitchFamily="34" charset="0"/>
                  <a:ea typeface="ＭＳ Ｐゴシック" pitchFamily="34" charset="-128"/>
                </a:rPr>
                <a:t>Biot</a:t>
              </a:r>
              <a:r>
                <a:rPr lang="en-US" i="0" dirty="0" smtClean="0">
                  <a:latin typeface="Calibri Light" panose="020F0302020204030204" pitchFamily="34" charset="0"/>
                  <a:ea typeface="ＭＳ Ｐゴシック" pitchFamily="34" charset="-128"/>
                </a:rPr>
                <a:t>-Savart law for an infinite wire</a:t>
              </a:r>
              <a:endParaRPr lang="en-US" sz="2800" i="0" dirty="0">
                <a:latin typeface="Calibri Light" panose="020F0302020204030204" pitchFamily="34" charset="0"/>
                <a:ea typeface="ＭＳ Ｐゴシック" pitchFamily="34" charset="-128"/>
              </a:endParaRPr>
            </a:p>
          </p:txBody>
        </p:sp>
      </p:grpSp>
      <p:sp>
        <p:nvSpPr>
          <p:cNvPr id="26" name="Text Box 36"/>
          <p:cNvSpPr txBox="1">
            <a:spLocks noChangeArrowheads="1"/>
          </p:cNvSpPr>
          <p:nvPr/>
        </p:nvSpPr>
        <p:spPr bwMode="auto">
          <a:xfrm>
            <a:off x="5420079" y="3445476"/>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sector coil</a:t>
            </a:r>
            <a:endParaRPr lang="en-US" sz="2800" i="0" dirty="0">
              <a:latin typeface="Calibri Light" panose="020F0302020204030204" pitchFamily="34" charset="0"/>
              <a:ea typeface="ＭＳ Ｐゴシック" pitchFamily="34" charset="-128"/>
            </a:endParaRPr>
          </a:p>
        </p:txBody>
      </p:sp>
      <p:grpSp>
        <p:nvGrpSpPr>
          <p:cNvPr id="3" name="Group 2"/>
          <p:cNvGrpSpPr/>
          <p:nvPr/>
        </p:nvGrpSpPr>
        <p:grpSpPr>
          <a:xfrm>
            <a:off x="885300" y="2648246"/>
            <a:ext cx="3974732" cy="3373042"/>
            <a:chOff x="1475656" y="2808773"/>
            <a:chExt cx="3974732" cy="3373042"/>
          </a:xfrm>
        </p:grpSpPr>
        <p:sp>
          <p:nvSpPr>
            <p:cNvPr id="169" name="AutoShape 2"/>
            <p:cNvSpPr>
              <a:spLocks noChangeArrowheads="1"/>
            </p:cNvSpPr>
            <p:nvPr/>
          </p:nvSpPr>
          <p:spPr bwMode="auto">
            <a:xfrm rot="5400000">
              <a:off x="1723380" y="2926378"/>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C0C0C0"/>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0" name="Line 3"/>
            <p:cNvSpPr>
              <a:spLocks noChangeShapeType="1"/>
            </p:cNvSpPr>
            <p:nvPr/>
          </p:nvSpPr>
          <p:spPr bwMode="auto">
            <a:xfrm flipV="1">
              <a:off x="3277281" y="3058999"/>
              <a:ext cx="0" cy="312281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1" name="Line 4"/>
            <p:cNvSpPr>
              <a:spLocks noChangeShapeType="1"/>
            </p:cNvSpPr>
            <p:nvPr/>
          </p:nvSpPr>
          <p:spPr bwMode="auto">
            <a:xfrm>
              <a:off x="3277281" y="4500299"/>
              <a:ext cx="765691" cy="650587"/>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2" name="Line 5"/>
            <p:cNvSpPr>
              <a:spLocks noChangeShapeType="1"/>
            </p:cNvSpPr>
            <p:nvPr/>
          </p:nvSpPr>
          <p:spPr bwMode="auto">
            <a:xfrm>
              <a:off x="3277281" y="4500299"/>
              <a:ext cx="1506359" cy="475429"/>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5" name="Line 8"/>
            <p:cNvSpPr>
              <a:spLocks noChangeShapeType="1"/>
            </p:cNvSpPr>
            <p:nvPr/>
          </p:nvSpPr>
          <p:spPr bwMode="auto">
            <a:xfrm flipV="1">
              <a:off x="3277281" y="2808773"/>
              <a:ext cx="1191074" cy="169152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8" name="Arc 11"/>
            <p:cNvSpPr>
              <a:spLocks/>
            </p:cNvSpPr>
            <p:nvPr/>
          </p:nvSpPr>
          <p:spPr bwMode="auto">
            <a:xfrm>
              <a:off x="3277281" y="2936389"/>
              <a:ext cx="1921733" cy="1571417"/>
            </a:xfrm>
            <a:custGeom>
              <a:avLst/>
              <a:gdLst>
                <a:gd name="G0" fmla="+- 0 0 0"/>
                <a:gd name="G1" fmla="+- 17649 0 0"/>
                <a:gd name="G2" fmla="+- 21600 0 0"/>
                <a:gd name="T0" fmla="*/ 12452 w 21600"/>
                <a:gd name="T1" fmla="*/ 0 h 17649"/>
                <a:gd name="T2" fmla="*/ 21600 w 21600"/>
                <a:gd name="T3" fmla="*/ 17649 h 17649"/>
                <a:gd name="T4" fmla="*/ 0 w 21600"/>
                <a:gd name="T5" fmla="*/ 17649 h 17649"/>
              </a:gdLst>
              <a:ahLst/>
              <a:cxnLst>
                <a:cxn ang="0">
                  <a:pos x="T0" y="T1"/>
                </a:cxn>
                <a:cxn ang="0">
                  <a:pos x="T2" y="T3"/>
                </a:cxn>
                <a:cxn ang="0">
                  <a:pos x="T4" y="T5"/>
                </a:cxn>
              </a:cxnLst>
              <a:rect l="0" t="0" r="r" b="b"/>
              <a:pathLst>
                <a:path w="21600" h="17649" fill="none" extrusionOk="0">
                  <a:moveTo>
                    <a:pt x="12452" y="-1"/>
                  </a:moveTo>
                  <a:cubicBezTo>
                    <a:pt x="18188" y="4046"/>
                    <a:pt x="21600" y="10628"/>
                    <a:pt x="21600" y="17649"/>
                  </a:cubicBezTo>
                </a:path>
                <a:path w="21600" h="17649" stroke="0" extrusionOk="0">
                  <a:moveTo>
                    <a:pt x="12452" y="-1"/>
                  </a:moveTo>
                  <a:cubicBezTo>
                    <a:pt x="18188" y="4046"/>
                    <a:pt x="21600" y="10628"/>
                    <a:pt x="21600" y="17649"/>
                  </a:cubicBezTo>
                  <a:lnTo>
                    <a:pt x="0" y="17649"/>
                  </a:lnTo>
                  <a:close/>
                </a:path>
              </a:pathLst>
            </a:custGeom>
            <a:noFill/>
            <a:ln w="9525">
              <a:solidFill>
                <a:srgbClr val="000000"/>
              </a:solidFill>
              <a:round/>
              <a:headEnd type="triangle" w="sm" len="lg"/>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0" name="AutoShape 25"/>
            <p:cNvSpPr>
              <a:spLocks noChangeArrowheads="1"/>
            </p:cNvSpPr>
            <p:nvPr/>
          </p:nvSpPr>
          <p:spPr bwMode="auto">
            <a:xfrm rot="16200000" flipH="1">
              <a:off x="1723380" y="2916369"/>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FFFFFF"/>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1" name="Line 26"/>
            <p:cNvSpPr>
              <a:spLocks noChangeShapeType="1"/>
            </p:cNvSpPr>
            <p:nvPr/>
          </p:nvSpPr>
          <p:spPr bwMode="auto">
            <a:xfrm>
              <a:off x="1475656" y="4500299"/>
              <a:ext cx="3963575" cy="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28" name="TextBox 27"/>
                <p:cNvSpPr txBox="1"/>
                <p:nvPr/>
              </p:nvSpPr>
              <p:spPr>
                <a:xfrm>
                  <a:off x="3517033" y="4808591"/>
                  <a:ext cx="22955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𝑟</m:t>
                        </m:r>
                      </m:oMath>
                    </m:oMathPara>
                  </a14:m>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3517033" y="4808591"/>
                  <a:ext cx="229550" cy="369332"/>
                </a:xfrm>
                <a:prstGeom prst="rect">
                  <a:avLst/>
                </a:prstGeom>
                <a:blipFill rotWithShape="0">
                  <a:blip r:embed="rId5"/>
                  <a:stretch>
                    <a:fillRect l="-3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879270" y="4780016"/>
                  <a:ext cx="571118" cy="369332"/>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𝑟</m:t>
                      </m:r>
                    </m:oMath>
                  </a14:m>
                  <a:r>
                    <a:rPr lang="en-GB" b="0" dirty="0" smtClean="0"/>
                    <a:t>+w</a:t>
                  </a:r>
                  <a:endParaRPr lang="en-GB" b="0" dirty="0"/>
                </a:p>
              </p:txBody>
            </p:sp>
          </mc:Choice>
          <mc:Fallback xmlns="">
            <p:sp>
              <p:nvSpPr>
                <p:cNvPr id="29" name="TextBox 28"/>
                <p:cNvSpPr txBox="1">
                  <a:spLocks noRot="1" noChangeAspect="1" noMove="1" noResize="1" noEditPoints="1" noAdjustHandles="1" noChangeArrowheads="1" noChangeShapeType="1" noTextEdit="1"/>
                </p:cNvSpPr>
                <p:nvPr/>
              </p:nvSpPr>
              <p:spPr>
                <a:xfrm>
                  <a:off x="4879270" y="4780016"/>
                  <a:ext cx="571118" cy="369332"/>
                </a:xfrm>
                <a:prstGeom prst="rect">
                  <a:avLst/>
                </a:prstGeom>
                <a:blipFill rotWithShape="0">
                  <a:blip r:embed="rId6"/>
                  <a:stretch>
                    <a:fillRect l="-13978" t="-26667" r="-29032"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053045" y="3246742"/>
                  <a:ext cx="291939"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𝜑</m:t>
                        </m:r>
                      </m:oMath>
                    </m:oMathPara>
                  </a14:m>
                  <a:endParaRPr lang="en-GB" b="0" dirty="0"/>
                </a:p>
              </p:txBody>
            </p:sp>
          </mc:Choice>
          <mc:Fallback xmlns="">
            <p:sp>
              <p:nvSpPr>
                <p:cNvPr id="30" name="TextBox 29"/>
                <p:cNvSpPr txBox="1">
                  <a:spLocks noRot="1" noChangeAspect="1" noMove="1" noResize="1" noEditPoints="1" noAdjustHandles="1" noChangeArrowheads="1" noChangeShapeType="1" noTextEdit="1"/>
                </p:cNvSpPr>
                <p:nvPr/>
              </p:nvSpPr>
              <p:spPr>
                <a:xfrm>
                  <a:off x="5053045" y="3246742"/>
                  <a:ext cx="291939" cy="369332"/>
                </a:xfrm>
                <a:prstGeom prst="rect">
                  <a:avLst/>
                </a:prstGeom>
                <a:blipFill rotWithShape="0">
                  <a:blip r:embed="rId7"/>
                  <a:stretch>
                    <a:fillRect l="-37500" r="-8333" b="-262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468355" y="5666767"/>
                  <a:ext cx="19281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𝑗</m:t>
                        </m:r>
                      </m:oMath>
                    </m:oMathPara>
                  </a14:m>
                  <a:endParaRPr lang="en-GB" b="0" dirty="0"/>
                </a:p>
              </p:txBody>
            </p:sp>
          </mc:Choice>
          <mc:Fallback xmlns="">
            <p:sp>
              <p:nvSpPr>
                <p:cNvPr id="31" name="TextBox 30"/>
                <p:cNvSpPr txBox="1">
                  <a:spLocks noRot="1" noChangeAspect="1" noMove="1" noResize="1" noEditPoints="1" noAdjustHandles="1" noChangeArrowheads="1" noChangeShapeType="1" noTextEdit="1"/>
                </p:cNvSpPr>
                <p:nvPr/>
              </p:nvSpPr>
              <p:spPr>
                <a:xfrm>
                  <a:off x="4468355" y="5666767"/>
                  <a:ext cx="192810" cy="369332"/>
                </a:xfrm>
                <a:prstGeom prst="rect">
                  <a:avLst/>
                </a:prstGeom>
                <a:blipFill rotWithShape="0">
                  <a:blip r:embed="rId8"/>
                  <a:stretch>
                    <a:fillRect l="-71875" r="-28125" b="-34426"/>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2" name="TextBox 31"/>
              <p:cNvSpPr txBox="1"/>
              <p:nvPr/>
            </p:nvSpPr>
            <p:spPr>
              <a:xfrm>
                <a:off x="6012160" y="2739293"/>
                <a:ext cx="2344231" cy="6938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r>
                                <a:rPr lang="en-GB" b="0">
                                  <a:latin typeface="Cambria Math" panose="02040503050406030204" pitchFamily="18" charset="0"/>
                                  <a:ea typeface="Cambria Math" panose="02040503050406030204" pitchFamily="18" charset="0"/>
                                </a:rPr>
                                <m:t>𝜑</m:t>
                              </m:r>
                              <m:r>
                                <m:rPr>
                                  <m:nor/>
                                </m:rPr>
                                <a:rPr lang="en-GB" b="0" dirty="0"/>
                                <m:t> </m:t>
                              </m:r>
                            </m:e>
                          </m:func>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2160" y="2739293"/>
                <a:ext cx="2344231" cy="693844"/>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961642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This is how it would look like one aperture of the LHC </a:t>
            </a:r>
            <a:r>
              <a:rPr lang="en-US" sz="2800" i="0" kern="0" dirty="0" smtClean="0">
                <a:solidFill>
                  <a:srgbClr val="0033CC"/>
                </a:solidFill>
                <a:latin typeface="Calibri Light" panose="020F0302020204030204" pitchFamily="34" charset="0"/>
              </a:rPr>
              <a:t>dipoles </a:t>
            </a:r>
            <a:r>
              <a:rPr lang="en-US" sz="2800" i="0" kern="0" dirty="0">
                <a:solidFill>
                  <a:srgbClr val="0033CC"/>
                </a:solidFill>
                <a:latin typeface="Calibri Light" panose="020F0302020204030204" pitchFamily="34" charset="0"/>
              </a:rPr>
              <a:t>at 8.3 T, with two different current densities (without iron)</a:t>
            </a:r>
            <a:endParaRPr lang="en-US" sz="2800" b="0" i="0" kern="0" dirty="0">
              <a:solidFill>
                <a:srgbClr val="FF0000"/>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61</a:t>
            </a:fld>
            <a:endParaRPr lang="en-US"/>
          </a:p>
        </p:txBody>
      </p:sp>
      <p:pic>
        <p:nvPicPr>
          <p:cNvPr id="27" name="Picture 26"/>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180000" y="1483200"/>
            <a:ext cx="4392000" cy="3258000"/>
          </a:xfrm>
          <a:prstGeom prst="rect">
            <a:avLst/>
          </a:prstGeom>
        </p:spPr>
      </p:pic>
      <p:pic>
        <p:nvPicPr>
          <p:cNvPr id="33" name="Picture 32"/>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4500000" y="1483200"/>
            <a:ext cx="4392000" cy="3258000"/>
          </a:xfrm>
          <a:prstGeom prst="rect">
            <a:avLst/>
          </a:prstGeom>
        </p:spPr>
      </p:pic>
      <p:sp>
        <p:nvSpPr>
          <p:cNvPr id="34" name="Text Box 36"/>
          <p:cNvSpPr txBox="1">
            <a:spLocks noChangeArrowheads="1"/>
          </p:cNvSpPr>
          <p:nvPr/>
        </p:nvSpPr>
        <p:spPr bwMode="auto">
          <a:xfrm>
            <a:off x="479809" y="5445224"/>
            <a:ext cx="4020183"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smtClean="0">
                <a:latin typeface="Calibri Light" panose="020F0302020204030204" pitchFamily="34" charset="0"/>
                <a:ea typeface="ＭＳ Ｐゴシック" pitchFamily="34" charset="-128"/>
              </a:rPr>
              <a:t>w = 30 mm</a:t>
            </a:r>
          </a:p>
          <a:p>
            <a:pPr eaLnBrk="0" hangingPunct="0"/>
            <a:r>
              <a:rPr lang="en-US" sz="2000" i="0" dirty="0" smtClean="0">
                <a:latin typeface="Calibri Light" panose="020F0302020204030204" pitchFamily="34" charset="0"/>
                <a:ea typeface="ＭＳ Ｐゴシック" pitchFamily="34" charset="-128"/>
              </a:rPr>
              <a:t>NI = 1.2 MA</a:t>
            </a:r>
          </a:p>
          <a:p>
            <a:pPr eaLnBrk="0" hangingPunct="0"/>
            <a:r>
              <a:rPr lang="en-US" sz="2000" i="0" dirty="0" smtClean="0">
                <a:latin typeface="Calibri Light" panose="020F0302020204030204" pitchFamily="34" charset="0"/>
                <a:ea typeface="ＭＳ Ｐゴシック" pitchFamily="34" charset="-128"/>
              </a:rPr>
              <a:t>P = 14.9 MW/m (if Cu at room temp.)</a:t>
            </a:r>
            <a:endParaRPr lang="en-US" i="0" dirty="0">
              <a:latin typeface="Calibri Light" panose="020F0302020204030204" pitchFamily="34" charset="0"/>
              <a:ea typeface="ＭＳ Ｐゴシック" pitchFamily="34" charset="-128"/>
            </a:endParaRPr>
          </a:p>
        </p:txBody>
      </p:sp>
      <p:sp>
        <p:nvSpPr>
          <p:cNvPr id="35" name="Text Box 36"/>
          <p:cNvSpPr txBox="1">
            <a:spLocks noChangeArrowheads="1"/>
          </p:cNvSpPr>
          <p:nvPr/>
        </p:nvSpPr>
        <p:spPr bwMode="auto">
          <a:xfrm>
            <a:off x="5011337" y="5445224"/>
            <a:ext cx="3809135"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a:latin typeface="Calibri Light" panose="020F0302020204030204" pitchFamily="34" charset="0"/>
                <a:ea typeface="ＭＳ Ｐゴシック" pitchFamily="34" charset="-128"/>
              </a:rPr>
              <a:t>w = </a:t>
            </a:r>
            <a:r>
              <a:rPr lang="en-US" sz="2000" i="0" dirty="0" smtClean="0">
                <a:latin typeface="Calibri Light" panose="020F0302020204030204" pitchFamily="34" charset="0"/>
                <a:ea typeface="ＭＳ Ｐゴシック" pitchFamily="34" charset="-128"/>
              </a:rPr>
              <a:t>300 </a:t>
            </a:r>
            <a:r>
              <a:rPr lang="en-US" sz="2000" i="0" dirty="0">
                <a:latin typeface="Calibri Light" panose="020F0302020204030204" pitchFamily="34" charset="0"/>
                <a:ea typeface="ＭＳ Ｐゴシック" pitchFamily="34" charset="-128"/>
              </a:rPr>
              <a:t>mm</a:t>
            </a:r>
          </a:p>
          <a:p>
            <a:pPr eaLnBrk="0" hangingPunct="0"/>
            <a:r>
              <a:rPr lang="en-US" sz="2000" i="0" dirty="0" smtClean="0">
                <a:latin typeface="Calibri Light" panose="020F0302020204030204" pitchFamily="34" charset="0"/>
                <a:ea typeface="ＭＳ Ｐゴシック" pitchFamily="34" charset="-128"/>
              </a:rPr>
              <a:t>NI = 4.5 MA</a:t>
            </a:r>
          </a:p>
          <a:p>
            <a:pPr eaLnBrk="0" hangingPunct="0"/>
            <a:r>
              <a:rPr lang="en-US" sz="2000" i="0" dirty="0" smtClean="0">
                <a:latin typeface="Calibri Light" panose="020F0302020204030204" pitchFamily="34" charset="0"/>
                <a:ea typeface="ＭＳ Ｐゴシック" pitchFamily="34" charset="-128"/>
              </a:rPr>
              <a:t>P = 6.2 MW/m (if Cu at room temp.)</a:t>
            </a:r>
            <a:endParaRPr lang="en-US" i="0" dirty="0">
              <a:latin typeface="Calibri Light" panose="020F0302020204030204" pitchFamily="34" charset="0"/>
              <a:ea typeface="ＭＳ Ｐゴシック" pitchFamily="34" charset="-128"/>
            </a:endParaRPr>
          </a:p>
        </p:txBody>
      </p:sp>
      <p:sp>
        <p:nvSpPr>
          <p:cNvPr id="36" name="Line 20"/>
          <p:cNvSpPr>
            <a:spLocks noChangeShapeType="1"/>
          </p:cNvSpPr>
          <p:nvPr/>
        </p:nvSpPr>
        <p:spPr bwMode="auto">
          <a:xfrm>
            <a:off x="2042194"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7" name="Line 20"/>
          <p:cNvSpPr>
            <a:spLocks noChangeShapeType="1"/>
          </p:cNvSpPr>
          <p:nvPr/>
        </p:nvSpPr>
        <p:spPr bwMode="auto">
          <a:xfrm>
            <a:off x="2706935"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8" name="Line 20"/>
          <p:cNvSpPr>
            <a:spLocks noChangeShapeType="1"/>
          </p:cNvSpPr>
          <p:nvPr/>
        </p:nvSpPr>
        <p:spPr bwMode="auto">
          <a:xfrm>
            <a:off x="4819548"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9" name="Line 20"/>
          <p:cNvSpPr>
            <a:spLocks noChangeShapeType="1"/>
          </p:cNvSpPr>
          <p:nvPr/>
        </p:nvSpPr>
        <p:spPr bwMode="auto">
          <a:xfrm>
            <a:off x="8571109"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40" name="Straight Connector 39"/>
          <p:cNvCxnSpPr/>
          <p:nvPr/>
        </p:nvCxnSpPr>
        <p:spPr bwMode="auto">
          <a:xfrm>
            <a:off x="2037432" y="5006354"/>
            <a:ext cx="6768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 Box 36"/>
          <p:cNvSpPr txBox="1">
            <a:spLocks noChangeArrowheads="1"/>
          </p:cNvSpPr>
          <p:nvPr/>
        </p:nvSpPr>
        <p:spPr bwMode="auto">
          <a:xfrm>
            <a:off x="2690285" y="4813121"/>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116 mm</a:t>
            </a:r>
            <a:endParaRPr lang="en-US" i="0" dirty="0">
              <a:latin typeface="Calibri Light" panose="020F0302020204030204" pitchFamily="34" charset="0"/>
              <a:ea typeface="ＭＳ Ｐゴシック" pitchFamily="34" charset="-128"/>
            </a:endParaRPr>
          </a:p>
        </p:txBody>
      </p:sp>
      <p:cxnSp>
        <p:nvCxnSpPr>
          <p:cNvPr id="42" name="Straight Connector 41"/>
          <p:cNvCxnSpPr/>
          <p:nvPr/>
        </p:nvCxnSpPr>
        <p:spPr bwMode="auto">
          <a:xfrm>
            <a:off x="4804315" y="5013176"/>
            <a:ext cx="37800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3" name="Text Box 36"/>
          <p:cNvSpPr txBox="1">
            <a:spLocks noChangeArrowheads="1"/>
          </p:cNvSpPr>
          <p:nvPr/>
        </p:nvSpPr>
        <p:spPr bwMode="auto">
          <a:xfrm>
            <a:off x="6264304" y="4816202"/>
            <a:ext cx="1044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656 mm</a:t>
            </a:r>
            <a:endParaRPr lang="en-US" i="0" dirty="0">
              <a:latin typeface="Calibri Light" panose="020F0302020204030204" pitchFamily="34" charset="0"/>
              <a:ea typeface="ＭＳ Ｐゴシック" pitchFamily="34" charset="-128"/>
            </a:endParaRPr>
          </a:p>
        </p:txBody>
      </p:sp>
      <p:sp>
        <p:nvSpPr>
          <p:cNvPr id="44" name="Rectangle 43"/>
          <p:cNvSpPr/>
          <p:nvPr/>
        </p:nvSpPr>
        <p:spPr bwMode="auto">
          <a:xfrm>
            <a:off x="35496" y="1340768"/>
            <a:ext cx="9001000" cy="216024"/>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 name="Rectangle 44"/>
          <p:cNvSpPr/>
          <p:nvPr/>
        </p:nvSpPr>
        <p:spPr bwMode="auto">
          <a:xfrm>
            <a:off x="4354835" y="1259751"/>
            <a:ext cx="207640" cy="372006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6257178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actual coil of the LHC main dipoles (one aperture), showing the position of the superconducting cables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62</a:t>
            </a:fld>
            <a:endParaRPr lang="en-US"/>
          </a:p>
        </p:txBody>
      </p:sp>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479268"/>
            <a:ext cx="3602038" cy="3465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4" name="Rectangle 18"/>
          <p:cNvSpPr>
            <a:spLocks noChangeArrowheads="1"/>
          </p:cNvSpPr>
          <p:nvPr/>
        </p:nvSpPr>
        <p:spPr bwMode="auto">
          <a:xfrm>
            <a:off x="3654326" y="3100898"/>
            <a:ext cx="1498600" cy="40011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nchor="ctr">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Magnet bore</a:t>
            </a:r>
          </a:p>
        </p:txBody>
      </p:sp>
      <p:grpSp>
        <p:nvGrpSpPr>
          <p:cNvPr id="35" name="Group 36"/>
          <p:cNvGrpSpPr>
            <a:grpSpLocks/>
          </p:cNvGrpSpPr>
          <p:nvPr/>
        </p:nvGrpSpPr>
        <p:grpSpPr bwMode="auto">
          <a:xfrm>
            <a:off x="3257451" y="4409793"/>
            <a:ext cx="3336925" cy="1654175"/>
            <a:chOff x="710" y="3094"/>
            <a:chExt cx="2102" cy="1042"/>
          </a:xfrm>
        </p:grpSpPr>
        <p:pic>
          <p:nvPicPr>
            <p:cNvPr id="3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2" y="3888"/>
              <a:ext cx="1680" cy="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7" name="Group 20"/>
            <p:cNvGrpSpPr>
              <a:grpSpLocks/>
            </p:cNvGrpSpPr>
            <p:nvPr/>
          </p:nvGrpSpPr>
          <p:grpSpPr bwMode="auto">
            <a:xfrm>
              <a:off x="710" y="3094"/>
              <a:ext cx="1804" cy="710"/>
              <a:chOff x="710" y="3094"/>
              <a:chExt cx="1804" cy="710"/>
            </a:xfrm>
          </p:grpSpPr>
          <p:sp>
            <p:nvSpPr>
              <p:cNvPr id="38" name="AutoShape 5"/>
              <p:cNvSpPr>
                <a:spLocks/>
              </p:cNvSpPr>
              <p:nvPr/>
            </p:nvSpPr>
            <p:spPr bwMode="auto">
              <a:xfrm>
                <a:off x="940" y="3552"/>
                <a:ext cx="1574" cy="252"/>
              </a:xfrm>
              <a:prstGeom prst="accentCallout2">
                <a:avLst>
                  <a:gd name="adj1" fmla="val 24491"/>
                  <a:gd name="adj2" fmla="val -2356"/>
                  <a:gd name="adj3" fmla="val 24491"/>
                  <a:gd name="adj4" fmla="val -3634"/>
                  <a:gd name="adj5" fmla="val -101699"/>
                  <a:gd name="adj6" fmla="val -8250"/>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i="0" kern="0" dirty="0">
                    <a:solidFill>
                      <a:srgbClr val="000000"/>
                    </a:solidFill>
                    <a:latin typeface="Calibri Light" panose="020F0302020204030204" pitchFamily="34" charset="0"/>
                    <a:ea typeface="ＭＳ Ｐゴシック" charset="0"/>
                  </a:rPr>
                  <a:t>Superconducting cable</a:t>
                </a:r>
              </a:p>
            </p:txBody>
          </p:sp>
          <p:sp>
            <p:nvSpPr>
              <p:cNvPr id="39" name="Freeform 19"/>
              <p:cNvSpPr>
                <a:spLocks/>
              </p:cNvSpPr>
              <p:nvPr/>
            </p:nvSpPr>
            <p:spPr bwMode="auto">
              <a:xfrm>
                <a:off x="710" y="3094"/>
                <a:ext cx="230" cy="202"/>
              </a:xfrm>
              <a:custGeom>
                <a:avLst/>
                <a:gdLst>
                  <a:gd name="T0" fmla="*/ 216 w 230"/>
                  <a:gd name="T1" fmla="*/ 0 h 202"/>
                  <a:gd name="T2" fmla="*/ 0 w 230"/>
                  <a:gd name="T3" fmla="*/ 178 h 202"/>
                  <a:gd name="T4" fmla="*/ 24 w 230"/>
                  <a:gd name="T5" fmla="*/ 202 h 202"/>
                  <a:gd name="T6" fmla="*/ 230 w 230"/>
                  <a:gd name="T7" fmla="*/ 18 h 202"/>
                  <a:gd name="T8" fmla="*/ 216 w 230"/>
                  <a:gd name="T9" fmla="*/ 0 h 202"/>
                </a:gdLst>
                <a:ahLst/>
                <a:cxnLst>
                  <a:cxn ang="0">
                    <a:pos x="T0" y="T1"/>
                  </a:cxn>
                  <a:cxn ang="0">
                    <a:pos x="T2" y="T3"/>
                  </a:cxn>
                  <a:cxn ang="0">
                    <a:pos x="T4" y="T5"/>
                  </a:cxn>
                  <a:cxn ang="0">
                    <a:pos x="T6" y="T7"/>
                  </a:cxn>
                  <a:cxn ang="0">
                    <a:pos x="T8" y="T9"/>
                  </a:cxn>
                </a:cxnLst>
                <a:rect l="0" t="0" r="r" b="b"/>
                <a:pathLst>
                  <a:path w="230" h="202">
                    <a:moveTo>
                      <a:pt x="216" y="0"/>
                    </a:moveTo>
                    <a:lnTo>
                      <a:pt x="0" y="178"/>
                    </a:lnTo>
                    <a:lnTo>
                      <a:pt x="24" y="202"/>
                    </a:lnTo>
                    <a:lnTo>
                      <a:pt x="230" y="18"/>
                    </a:lnTo>
                    <a:lnTo>
                      <a:pt x="216" y="0"/>
                    </a:lnTo>
                    <a:close/>
                  </a:path>
                </a:pathLst>
              </a:custGeom>
              <a:solidFill>
                <a:srgbClr val="FF0000"/>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grpSp>
      <p:sp>
        <p:nvSpPr>
          <p:cNvPr id="41" name="Freeform 21"/>
          <p:cNvSpPr>
            <a:spLocks/>
          </p:cNvSpPr>
          <p:nvPr/>
        </p:nvSpPr>
        <p:spPr bwMode="auto">
          <a:xfrm>
            <a:off x="5152926" y="3019143"/>
            <a:ext cx="492125" cy="323850"/>
          </a:xfrm>
          <a:custGeom>
            <a:avLst/>
            <a:gdLst>
              <a:gd name="T0" fmla="*/ 0 w 310"/>
              <a:gd name="T1" fmla="*/ 22 h 204"/>
              <a:gd name="T2" fmla="*/ 30 w 310"/>
              <a:gd name="T3" fmla="*/ 204 h 204"/>
              <a:gd name="T4" fmla="*/ 310 w 310"/>
              <a:gd name="T5" fmla="*/ 204 h 204"/>
              <a:gd name="T6" fmla="*/ 280 w 310"/>
              <a:gd name="T7" fmla="*/ 0 h 204"/>
              <a:gd name="T8" fmla="*/ 0 w 310"/>
              <a:gd name="T9" fmla="*/ 22 h 204"/>
            </a:gdLst>
            <a:ahLst/>
            <a:cxnLst>
              <a:cxn ang="0">
                <a:pos x="T0" y="T1"/>
              </a:cxn>
              <a:cxn ang="0">
                <a:pos x="T2" y="T3"/>
              </a:cxn>
              <a:cxn ang="0">
                <a:pos x="T4" y="T5"/>
              </a:cxn>
              <a:cxn ang="0">
                <a:pos x="T6" y="T7"/>
              </a:cxn>
              <a:cxn ang="0">
                <a:pos x="T8" y="T9"/>
              </a:cxn>
            </a:cxnLst>
            <a:rect l="0" t="0" r="r" b="b"/>
            <a:pathLst>
              <a:path w="310" h="204">
                <a:moveTo>
                  <a:pt x="0" y="22"/>
                </a:moveTo>
                <a:lnTo>
                  <a:pt x="30" y="204"/>
                </a:lnTo>
                <a:lnTo>
                  <a:pt x="310" y="204"/>
                </a:lnTo>
                <a:lnTo>
                  <a:pt x="280" y="0"/>
                </a:lnTo>
                <a:lnTo>
                  <a:pt x="0" y="22"/>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2" name="Freeform 22"/>
          <p:cNvSpPr>
            <a:spLocks/>
          </p:cNvSpPr>
          <p:nvPr/>
        </p:nvSpPr>
        <p:spPr bwMode="auto">
          <a:xfrm>
            <a:off x="4984651" y="2565118"/>
            <a:ext cx="558800" cy="473075"/>
          </a:xfrm>
          <a:custGeom>
            <a:avLst/>
            <a:gdLst>
              <a:gd name="T0" fmla="*/ 0 w 352"/>
              <a:gd name="T1" fmla="*/ 138 h 298"/>
              <a:gd name="T2" fmla="*/ 96 w 352"/>
              <a:gd name="T3" fmla="*/ 298 h 298"/>
              <a:gd name="T4" fmla="*/ 352 w 352"/>
              <a:gd name="T5" fmla="*/ 182 h 298"/>
              <a:gd name="T6" fmla="*/ 250 w 352"/>
              <a:gd name="T7" fmla="*/ 0 h 298"/>
              <a:gd name="T8" fmla="*/ 0 w 352"/>
              <a:gd name="T9" fmla="*/ 138 h 298"/>
            </a:gdLst>
            <a:ahLst/>
            <a:cxnLst>
              <a:cxn ang="0">
                <a:pos x="T0" y="T1"/>
              </a:cxn>
              <a:cxn ang="0">
                <a:pos x="T2" y="T3"/>
              </a:cxn>
              <a:cxn ang="0">
                <a:pos x="T4" y="T5"/>
              </a:cxn>
              <a:cxn ang="0">
                <a:pos x="T6" y="T7"/>
              </a:cxn>
              <a:cxn ang="0">
                <a:pos x="T8" y="T9"/>
              </a:cxn>
            </a:cxnLst>
            <a:rect l="0" t="0" r="r" b="b"/>
            <a:pathLst>
              <a:path w="352" h="298">
                <a:moveTo>
                  <a:pt x="0" y="138"/>
                </a:moveTo>
                <a:lnTo>
                  <a:pt x="96" y="298"/>
                </a:lnTo>
                <a:lnTo>
                  <a:pt x="352" y="182"/>
                </a:lnTo>
                <a:lnTo>
                  <a:pt x="250" y="0"/>
                </a:lnTo>
                <a:lnTo>
                  <a:pt x="0" y="13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3" name="Freeform 23"/>
          <p:cNvSpPr>
            <a:spLocks/>
          </p:cNvSpPr>
          <p:nvPr/>
        </p:nvSpPr>
        <p:spPr bwMode="auto">
          <a:xfrm>
            <a:off x="4790976" y="2282543"/>
            <a:ext cx="428625" cy="463550"/>
          </a:xfrm>
          <a:custGeom>
            <a:avLst/>
            <a:gdLst>
              <a:gd name="T0" fmla="*/ 0 w 270"/>
              <a:gd name="T1" fmla="*/ 218 h 292"/>
              <a:gd name="T2" fmla="*/ 82 w 270"/>
              <a:gd name="T3" fmla="*/ 292 h 292"/>
              <a:gd name="T4" fmla="*/ 270 w 270"/>
              <a:gd name="T5" fmla="*/ 74 h 292"/>
              <a:gd name="T6" fmla="*/ 174 w 270"/>
              <a:gd name="T7" fmla="*/ 0 h 292"/>
              <a:gd name="T8" fmla="*/ 0 w 270"/>
              <a:gd name="T9" fmla="*/ 218 h 292"/>
            </a:gdLst>
            <a:ahLst/>
            <a:cxnLst>
              <a:cxn ang="0">
                <a:pos x="T0" y="T1"/>
              </a:cxn>
              <a:cxn ang="0">
                <a:pos x="T2" y="T3"/>
              </a:cxn>
              <a:cxn ang="0">
                <a:pos x="T4" y="T5"/>
              </a:cxn>
              <a:cxn ang="0">
                <a:pos x="T6" y="T7"/>
              </a:cxn>
              <a:cxn ang="0">
                <a:pos x="T8" y="T9"/>
              </a:cxn>
            </a:cxnLst>
            <a:rect l="0" t="0" r="r" b="b"/>
            <a:pathLst>
              <a:path w="270" h="292">
                <a:moveTo>
                  <a:pt x="0" y="218"/>
                </a:moveTo>
                <a:lnTo>
                  <a:pt x="82" y="292"/>
                </a:lnTo>
                <a:lnTo>
                  <a:pt x="270" y="74"/>
                </a:lnTo>
                <a:lnTo>
                  <a:pt x="174" y="0"/>
                </a:lnTo>
                <a:lnTo>
                  <a:pt x="0" y="21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Freeform 24"/>
          <p:cNvSpPr>
            <a:spLocks/>
          </p:cNvSpPr>
          <p:nvPr/>
        </p:nvSpPr>
        <p:spPr bwMode="auto">
          <a:xfrm>
            <a:off x="4587776" y="2130143"/>
            <a:ext cx="263525" cy="460375"/>
          </a:xfrm>
          <a:custGeom>
            <a:avLst/>
            <a:gdLst>
              <a:gd name="T0" fmla="*/ 0 w 166"/>
              <a:gd name="T1" fmla="*/ 268 h 290"/>
              <a:gd name="T2" fmla="*/ 64 w 166"/>
              <a:gd name="T3" fmla="*/ 290 h 290"/>
              <a:gd name="T4" fmla="*/ 166 w 166"/>
              <a:gd name="T5" fmla="*/ 26 h 290"/>
              <a:gd name="T6" fmla="*/ 88 w 166"/>
              <a:gd name="T7" fmla="*/ 0 h 290"/>
              <a:gd name="T8" fmla="*/ 0 w 166"/>
              <a:gd name="T9" fmla="*/ 268 h 290"/>
            </a:gdLst>
            <a:ahLst/>
            <a:cxnLst>
              <a:cxn ang="0">
                <a:pos x="T0" y="T1"/>
              </a:cxn>
              <a:cxn ang="0">
                <a:pos x="T2" y="T3"/>
              </a:cxn>
              <a:cxn ang="0">
                <a:pos x="T4" y="T5"/>
              </a:cxn>
              <a:cxn ang="0">
                <a:pos x="T6" y="T7"/>
              </a:cxn>
              <a:cxn ang="0">
                <a:pos x="T8" y="T9"/>
              </a:cxn>
            </a:cxnLst>
            <a:rect l="0" t="0" r="r" b="b"/>
            <a:pathLst>
              <a:path w="166" h="290">
                <a:moveTo>
                  <a:pt x="0" y="268"/>
                </a:moveTo>
                <a:lnTo>
                  <a:pt x="64" y="290"/>
                </a:lnTo>
                <a:lnTo>
                  <a:pt x="166" y="26"/>
                </a:lnTo>
                <a:lnTo>
                  <a:pt x="88" y="0"/>
                </a:lnTo>
                <a:lnTo>
                  <a:pt x="0" y="26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Freeform 26"/>
          <p:cNvSpPr>
            <a:spLocks/>
          </p:cNvSpPr>
          <p:nvPr/>
        </p:nvSpPr>
        <p:spPr bwMode="auto">
          <a:xfrm>
            <a:off x="5594251" y="2847693"/>
            <a:ext cx="520700" cy="495300"/>
          </a:xfrm>
          <a:custGeom>
            <a:avLst/>
            <a:gdLst>
              <a:gd name="T0" fmla="*/ 0 w 328"/>
              <a:gd name="T1" fmla="*/ 46 h 312"/>
              <a:gd name="T2" fmla="*/ 34 w 328"/>
              <a:gd name="T3" fmla="*/ 180 h 312"/>
              <a:gd name="T4" fmla="*/ 48 w 328"/>
              <a:gd name="T5" fmla="*/ 310 h 312"/>
              <a:gd name="T6" fmla="*/ 328 w 328"/>
              <a:gd name="T7" fmla="*/ 312 h 312"/>
              <a:gd name="T8" fmla="*/ 318 w 328"/>
              <a:gd name="T9" fmla="*/ 174 h 312"/>
              <a:gd name="T10" fmla="*/ 280 w 328"/>
              <a:gd name="T11" fmla="*/ 0 h 312"/>
              <a:gd name="T12" fmla="*/ 0 w 328"/>
              <a:gd name="T13" fmla="*/ 46 h 312"/>
            </a:gdLst>
            <a:ahLst/>
            <a:cxnLst>
              <a:cxn ang="0">
                <a:pos x="T0" y="T1"/>
              </a:cxn>
              <a:cxn ang="0">
                <a:pos x="T2" y="T3"/>
              </a:cxn>
              <a:cxn ang="0">
                <a:pos x="T4" y="T5"/>
              </a:cxn>
              <a:cxn ang="0">
                <a:pos x="T6" y="T7"/>
              </a:cxn>
              <a:cxn ang="0">
                <a:pos x="T8" y="T9"/>
              </a:cxn>
              <a:cxn ang="0">
                <a:pos x="T10" y="T11"/>
              </a:cxn>
              <a:cxn ang="0">
                <a:pos x="T12" y="T13"/>
              </a:cxn>
            </a:cxnLst>
            <a:rect l="0" t="0" r="r" b="b"/>
            <a:pathLst>
              <a:path w="328" h="312">
                <a:moveTo>
                  <a:pt x="0" y="46"/>
                </a:moveTo>
                <a:lnTo>
                  <a:pt x="34" y="180"/>
                </a:lnTo>
                <a:lnTo>
                  <a:pt x="48" y="310"/>
                </a:lnTo>
                <a:lnTo>
                  <a:pt x="328" y="312"/>
                </a:lnTo>
                <a:lnTo>
                  <a:pt x="318" y="174"/>
                </a:lnTo>
                <a:lnTo>
                  <a:pt x="280" y="0"/>
                </a:lnTo>
                <a:lnTo>
                  <a:pt x="0" y="46"/>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Freeform 28"/>
          <p:cNvSpPr>
            <a:spLocks/>
          </p:cNvSpPr>
          <p:nvPr/>
        </p:nvSpPr>
        <p:spPr bwMode="auto">
          <a:xfrm>
            <a:off x="5105301" y="1980918"/>
            <a:ext cx="866775" cy="873125"/>
          </a:xfrm>
          <a:custGeom>
            <a:avLst/>
            <a:gdLst>
              <a:gd name="T0" fmla="*/ 292 w 546"/>
              <a:gd name="T1" fmla="*/ 550 h 550"/>
              <a:gd name="T2" fmla="*/ 546 w 546"/>
              <a:gd name="T3" fmla="*/ 430 h 550"/>
              <a:gd name="T4" fmla="*/ 446 w 546"/>
              <a:gd name="T5" fmla="*/ 246 h 550"/>
              <a:gd name="T6" fmla="*/ 314 w 546"/>
              <a:gd name="T7" fmla="*/ 90 h 550"/>
              <a:gd name="T8" fmla="*/ 214 w 546"/>
              <a:gd name="T9" fmla="*/ 0 h 550"/>
              <a:gd name="T10" fmla="*/ 0 w 546"/>
              <a:gd name="T11" fmla="*/ 182 h 550"/>
              <a:gd name="T12" fmla="*/ 112 w 546"/>
              <a:gd name="T13" fmla="*/ 284 h 550"/>
              <a:gd name="T14" fmla="*/ 216 w 546"/>
              <a:gd name="T15" fmla="*/ 410 h 550"/>
              <a:gd name="T16" fmla="*/ 292 w 546"/>
              <a:gd name="T17" fmla="*/ 55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550">
                <a:moveTo>
                  <a:pt x="292" y="550"/>
                </a:moveTo>
                <a:lnTo>
                  <a:pt x="546" y="430"/>
                </a:lnTo>
                <a:lnTo>
                  <a:pt x="446" y="246"/>
                </a:lnTo>
                <a:lnTo>
                  <a:pt x="314" y="90"/>
                </a:lnTo>
                <a:lnTo>
                  <a:pt x="214" y="0"/>
                </a:lnTo>
                <a:lnTo>
                  <a:pt x="0" y="182"/>
                </a:lnTo>
                <a:lnTo>
                  <a:pt x="112" y="284"/>
                </a:lnTo>
                <a:lnTo>
                  <a:pt x="216" y="410"/>
                </a:lnTo>
                <a:lnTo>
                  <a:pt x="292" y="550"/>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AutoShape 8"/>
          <p:cNvSpPr>
            <a:spLocks/>
          </p:cNvSpPr>
          <p:nvPr/>
        </p:nvSpPr>
        <p:spPr bwMode="auto">
          <a:xfrm>
            <a:off x="6372200" y="2049181"/>
            <a:ext cx="1403350" cy="400050"/>
          </a:xfrm>
          <a:prstGeom prst="accentCallout2">
            <a:avLst>
              <a:gd name="adj1" fmla="val 13741"/>
              <a:gd name="adj2" fmla="val -5431"/>
              <a:gd name="adj3" fmla="val 13741"/>
              <a:gd name="adj4" fmla="val -22060"/>
              <a:gd name="adj5" fmla="val 82824"/>
              <a:gd name="adj6" fmla="val -72398"/>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Coil blocks</a:t>
            </a:r>
          </a:p>
        </p:txBody>
      </p:sp>
      <p:grpSp>
        <p:nvGrpSpPr>
          <p:cNvPr id="49" name="Group 34"/>
          <p:cNvGrpSpPr>
            <a:grpSpLocks/>
          </p:cNvGrpSpPr>
          <p:nvPr/>
        </p:nvGrpSpPr>
        <p:grpSpPr bwMode="auto">
          <a:xfrm>
            <a:off x="4683026" y="3644622"/>
            <a:ext cx="1352550" cy="882651"/>
            <a:chOff x="1608" y="2612"/>
            <a:chExt cx="852" cy="556"/>
          </a:xfrm>
        </p:grpSpPr>
        <p:sp>
          <p:nvSpPr>
            <p:cNvPr id="51" name="Freeform 30"/>
            <p:cNvSpPr>
              <a:spLocks/>
            </p:cNvSpPr>
            <p:nvPr/>
          </p:nvSpPr>
          <p:spPr bwMode="auto">
            <a:xfrm>
              <a:off x="1896" y="2612"/>
              <a:ext cx="286" cy="128"/>
            </a:xfrm>
            <a:custGeom>
              <a:avLst/>
              <a:gdLst>
                <a:gd name="T0" fmla="*/ 6 w 286"/>
                <a:gd name="T1" fmla="*/ 0 h 128"/>
                <a:gd name="T2" fmla="*/ 0 w 286"/>
                <a:gd name="T3" fmla="*/ 14 h 128"/>
                <a:gd name="T4" fmla="*/ 254 w 286"/>
                <a:gd name="T5" fmla="*/ 128 h 128"/>
                <a:gd name="T6" fmla="*/ 286 w 286"/>
                <a:gd name="T7" fmla="*/ 30 h 128"/>
                <a:gd name="T8" fmla="*/ 6 w 286"/>
                <a:gd name="T9" fmla="*/ 0 h 128"/>
              </a:gdLst>
              <a:ahLst/>
              <a:cxnLst>
                <a:cxn ang="0">
                  <a:pos x="T0" y="T1"/>
                </a:cxn>
                <a:cxn ang="0">
                  <a:pos x="T2" y="T3"/>
                </a:cxn>
                <a:cxn ang="0">
                  <a:pos x="T4" y="T5"/>
                </a:cxn>
                <a:cxn ang="0">
                  <a:pos x="T6" y="T7"/>
                </a:cxn>
                <a:cxn ang="0">
                  <a:pos x="T8" y="T9"/>
                </a:cxn>
              </a:cxnLst>
              <a:rect l="0" t="0" r="r" b="b"/>
              <a:pathLst>
                <a:path w="286" h="128">
                  <a:moveTo>
                    <a:pt x="6" y="0"/>
                  </a:moveTo>
                  <a:lnTo>
                    <a:pt x="0" y="14"/>
                  </a:lnTo>
                  <a:lnTo>
                    <a:pt x="254" y="128"/>
                  </a:lnTo>
                  <a:lnTo>
                    <a:pt x="286" y="30"/>
                  </a:lnTo>
                  <a:lnTo>
                    <a:pt x="6"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Freeform 31"/>
            <p:cNvSpPr>
              <a:spLocks/>
            </p:cNvSpPr>
            <p:nvPr/>
          </p:nvSpPr>
          <p:spPr bwMode="auto">
            <a:xfrm>
              <a:off x="1758" y="2780"/>
              <a:ext cx="286" cy="242"/>
            </a:xfrm>
            <a:custGeom>
              <a:avLst/>
              <a:gdLst>
                <a:gd name="T0" fmla="*/ 42 w 286"/>
                <a:gd name="T1" fmla="*/ 0 h 242"/>
                <a:gd name="T2" fmla="*/ 0 w 286"/>
                <a:gd name="T3" fmla="*/ 32 h 242"/>
                <a:gd name="T4" fmla="*/ 190 w 286"/>
                <a:gd name="T5" fmla="*/ 242 h 242"/>
                <a:gd name="T6" fmla="*/ 286 w 286"/>
                <a:gd name="T7" fmla="*/ 142 h 242"/>
                <a:gd name="T8" fmla="*/ 42 w 286"/>
                <a:gd name="T9" fmla="*/ 0 h 242"/>
              </a:gdLst>
              <a:ahLst/>
              <a:cxnLst>
                <a:cxn ang="0">
                  <a:pos x="T0" y="T1"/>
                </a:cxn>
                <a:cxn ang="0">
                  <a:pos x="T2" y="T3"/>
                </a:cxn>
                <a:cxn ang="0">
                  <a:pos x="T4" y="T5"/>
                </a:cxn>
                <a:cxn ang="0">
                  <a:pos x="T6" y="T7"/>
                </a:cxn>
                <a:cxn ang="0">
                  <a:pos x="T8" y="T9"/>
                </a:cxn>
              </a:cxnLst>
              <a:rect l="0" t="0" r="r" b="b"/>
              <a:pathLst>
                <a:path w="286" h="242">
                  <a:moveTo>
                    <a:pt x="42" y="0"/>
                  </a:moveTo>
                  <a:lnTo>
                    <a:pt x="0" y="32"/>
                  </a:lnTo>
                  <a:lnTo>
                    <a:pt x="190" y="242"/>
                  </a:lnTo>
                  <a:lnTo>
                    <a:pt x="286" y="142"/>
                  </a:lnTo>
                  <a:lnTo>
                    <a:pt x="42"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3" name="Freeform 32"/>
            <p:cNvSpPr>
              <a:spLocks/>
            </p:cNvSpPr>
            <p:nvPr/>
          </p:nvSpPr>
          <p:spPr bwMode="auto">
            <a:xfrm>
              <a:off x="1608" y="2880"/>
              <a:ext cx="242" cy="288"/>
            </a:xfrm>
            <a:custGeom>
              <a:avLst/>
              <a:gdLst>
                <a:gd name="T0" fmla="*/ 68 w 242"/>
                <a:gd name="T1" fmla="*/ 0 h 288"/>
                <a:gd name="T2" fmla="*/ 0 w 242"/>
                <a:gd name="T3" fmla="*/ 32 h 288"/>
                <a:gd name="T4" fmla="*/ 108 w 242"/>
                <a:gd name="T5" fmla="*/ 288 h 288"/>
                <a:gd name="T6" fmla="*/ 242 w 242"/>
                <a:gd name="T7" fmla="*/ 218 h 288"/>
                <a:gd name="T8" fmla="*/ 68 w 242"/>
                <a:gd name="T9" fmla="*/ 0 h 288"/>
              </a:gdLst>
              <a:ahLst/>
              <a:cxnLst>
                <a:cxn ang="0">
                  <a:pos x="T0" y="T1"/>
                </a:cxn>
                <a:cxn ang="0">
                  <a:pos x="T2" y="T3"/>
                </a:cxn>
                <a:cxn ang="0">
                  <a:pos x="T4" y="T5"/>
                </a:cxn>
                <a:cxn ang="0">
                  <a:pos x="T6" y="T7"/>
                </a:cxn>
                <a:cxn ang="0">
                  <a:pos x="T8" y="T9"/>
                </a:cxn>
              </a:cxnLst>
              <a:rect l="0" t="0" r="r" b="b"/>
              <a:pathLst>
                <a:path w="242" h="288">
                  <a:moveTo>
                    <a:pt x="68" y="0"/>
                  </a:moveTo>
                  <a:lnTo>
                    <a:pt x="0" y="32"/>
                  </a:lnTo>
                  <a:lnTo>
                    <a:pt x="108" y="288"/>
                  </a:lnTo>
                  <a:lnTo>
                    <a:pt x="242" y="218"/>
                  </a:lnTo>
                  <a:lnTo>
                    <a:pt x="68"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4" name="Freeform 33"/>
            <p:cNvSpPr>
              <a:spLocks/>
            </p:cNvSpPr>
            <p:nvPr/>
          </p:nvSpPr>
          <p:spPr bwMode="auto">
            <a:xfrm>
              <a:off x="2170" y="2694"/>
              <a:ext cx="290" cy="164"/>
            </a:xfrm>
            <a:custGeom>
              <a:avLst/>
              <a:gdLst>
                <a:gd name="T0" fmla="*/ 14 w 290"/>
                <a:gd name="T1" fmla="*/ 0 h 164"/>
                <a:gd name="T2" fmla="*/ 0 w 290"/>
                <a:gd name="T3" fmla="*/ 38 h 164"/>
                <a:gd name="T4" fmla="*/ 252 w 290"/>
                <a:gd name="T5" fmla="*/ 164 h 164"/>
                <a:gd name="T6" fmla="*/ 290 w 290"/>
                <a:gd name="T7" fmla="*/ 44 h 164"/>
                <a:gd name="T8" fmla="*/ 14 w 290"/>
                <a:gd name="T9" fmla="*/ 0 h 164"/>
              </a:gdLst>
              <a:ahLst/>
              <a:cxnLst>
                <a:cxn ang="0">
                  <a:pos x="T0" y="T1"/>
                </a:cxn>
                <a:cxn ang="0">
                  <a:pos x="T2" y="T3"/>
                </a:cxn>
                <a:cxn ang="0">
                  <a:pos x="T4" y="T5"/>
                </a:cxn>
                <a:cxn ang="0">
                  <a:pos x="T6" y="T7"/>
                </a:cxn>
                <a:cxn ang="0">
                  <a:pos x="T8" y="T9"/>
                </a:cxn>
              </a:cxnLst>
              <a:rect l="0" t="0" r="r" b="b"/>
              <a:pathLst>
                <a:path w="290" h="164">
                  <a:moveTo>
                    <a:pt x="14" y="0"/>
                  </a:moveTo>
                  <a:lnTo>
                    <a:pt x="0" y="38"/>
                  </a:lnTo>
                  <a:lnTo>
                    <a:pt x="252" y="164"/>
                  </a:lnTo>
                  <a:lnTo>
                    <a:pt x="290" y="44"/>
                  </a:lnTo>
                  <a:lnTo>
                    <a:pt x="14"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50" name="AutoShape 7"/>
          <p:cNvSpPr>
            <a:spLocks/>
          </p:cNvSpPr>
          <p:nvPr/>
        </p:nvSpPr>
        <p:spPr bwMode="auto">
          <a:xfrm>
            <a:off x="6448400" y="4485998"/>
            <a:ext cx="965200" cy="400050"/>
          </a:xfrm>
          <a:prstGeom prst="accentCallout2">
            <a:avLst>
              <a:gd name="adj1" fmla="val 24491"/>
              <a:gd name="adj2" fmla="val -6153"/>
              <a:gd name="adj3" fmla="val 24491"/>
              <a:gd name="adj4" fmla="val -25255"/>
              <a:gd name="adj5" fmla="val -161565"/>
              <a:gd name="adj6" fmla="val -80639"/>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Spacers</a:t>
            </a:r>
          </a:p>
        </p:txBody>
      </p:sp>
      <p:sp>
        <p:nvSpPr>
          <p:cNvPr id="3" name="Rectangle 2"/>
          <p:cNvSpPr/>
          <p:nvPr/>
        </p:nvSpPr>
        <p:spPr bwMode="auto">
          <a:xfrm>
            <a:off x="2411760" y="1412776"/>
            <a:ext cx="1728192"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362536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Around the coils, iron is used to </a:t>
            </a:r>
            <a:r>
              <a:rPr lang="en-GB" sz="2800" i="0" kern="0" dirty="0">
                <a:solidFill>
                  <a:srgbClr val="0033CC"/>
                </a:solidFill>
                <a:latin typeface="Calibri Light" panose="020F0302020204030204" pitchFamily="34" charset="0"/>
              </a:rPr>
              <a:t>close the magnetic circuit</a:t>
            </a: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63</a:t>
            </a:fld>
            <a:endParaRPr lang="en-US"/>
          </a:p>
        </p:txBody>
      </p:sp>
      <p:pic>
        <p:nvPicPr>
          <p:cNvPr id="27" name="Picture 26" descr="Screen shot 2011-12-05 at 10.49.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790" y="1609220"/>
            <a:ext cx="5442554" cy="4340060"/>
          </a:xfrm>
          <a:prstGeom prst="rect">
            <a:avLst/>
          </a:prstGeom>
        </p:spPr>
      </p:pic>
      <p:sp>
        <p:nvSpPr>
          <p:cNvPr id="30" name="AutoShape 8"/>
          <p:cNvSpPr>
            <a:spLocks/>
          </p:cNvSpPr>
          <p:nvPr/>
        </p:nvSpPr>
        <p:spPr bwMode="auto">
          <a:xfrm>
            <a:off x="482565" y="2617332"/>
            <a:ext cx="2057400" cy="762000"/>
          </a:xfrm>
          <a:prstGeom prst="accentCallout2">
            <a:avLst>
              <a:gd name="adj1" fmla="val 15000"/>
              <a:gd name="adj2" fmla="val 103704"/>
              <a:gd name="adj3" fmla="val 15000"/>
              <a:gd name="adj4" fmla="val 144986"/>
              <a:gd name="adj5" fmla="val 71543"/>
              <a:gd name="adj6" fmla="val 165934"/>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gap between coil and yoke</a:t>
            </a:r>
          </a:p>
        </p:txBody>
      </p:sp>
      <p:sp>
        <p:nvSpPr>
          <p:cNvPr id="31" name="AutoShape 8"/>
          <p:cNvSpPr>
            <a:spLocks/>
          </p:cNvSpPr>
          <p:nvPr/>
        </p:nvSpPr>
        <p:spPr bwMode="auto">
          <a:xfrm>
            <a:off x="1742197" y="5137612"/>
            <a:ext cx="831446" cy="576064"/>
          </a:xfrm>
          <a:prstGeom prst="accentCallout2">
            <a:avLst>
              <a:gd name="adj1" fmla="val 15000"/>
              <a:gd name="adj2" fmla="val 103704"/>
              <a:gd name="adj3" fmla="val 15000"/>
              <a:gd name="adj4" fmla="val 144986"/>
              <a:gd name="adj5" fmla="val -204010"/>
              <a:gd name="adj6" fmla="val 249376"/>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coil</a:t>
            </a:r>
          </a:p>
        </p:txBody>
      </p:sp>
      <p:grpSp>
        <p:nvGrpSpPr>
          <p:cNvPr id="35" name="Group 34"/>
          <p:cNvGrpSpPr/>
          <p:nvPr/>
        </p:nvGrpSpPr>
        <p:grpSpPr>
          <a:xfrm>
            <a:off x="3456969" y="3248718"/>
            <a:ext cx="1185332" cy="1071032"/>
            <a:chOff x="3009900" y="2980266"/>
            <a:chExt cx="1185332" cy="1071032"/>
          </a:xfrm>
        </p:grpSpPr>
        <p:grpSp>
          <p:nvGrpSpPr>
            <p:cNvPr id="36" name="Group 35"/>
            <p:cNvGrpSpPr/>
            <p:nvPr/>
          </p:nvGrpSpPr>
          <p:grpSpPr>
            <a:xfrm>
              <a:off x="3009900" y="2980266"/>
              <a:ext cx="1181100" cy="1071032"/>
              <a:chOff x="3009900" y="2980267"/>
              <a:chExt cx="1181100" cy="1071032"/>
            </a:xfrm>
          </p:grpSpPr>
          <p:sp>
            <p:nvSpPr>
              <p:cNvPr id="40" name="Block Arc 39"/>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1" name="Block Arc 40"/>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37" name="Group 36"/>
            <p:cNvGrpSpPr/>
            <p:nvPr/>
          </p:nvGrpSpPr>
          <p:grpSpPr>
            <a:xfrm flipH="1">
              <a:off x="3014132" y="2980266"/>
              <a:ext cx="1181100" cy="1071032"/>
              <a:chOff x="3009900" y="2980267"/>
              <a:chExt cx="1181100" cy="1071032"/>
            </a:xfrm>
          </p:grpSpPr>
          <p:sp>
            <p:nvSpPr>
              <p:cNvPr id="38" name="Block Arc 37"/>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39" name="Block Arc 38"/>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grpSp>
        <p:nvGrpSpPr>
          <p:cNvPr id="42" name="Group 41"/>
          <p:cNvGrpSpPr/>
          <p:nvPr/>
        </p:nvGrpSpPr>
        <p:grpSpPr>
          <a:xfrm>
            <a:off x="5260371" y="3236018"/>
            <a:ext cx="1185332" cy="1071032"/>
            <a:chOff x="3009900" y="2980266"/>
            <a:chExt cx="1185332" cy="1071032"/>
          </a:xfrm>
        </p:grpSpPr>
        <p:grpSp>
          <p:nvGrpSpPr>
            <p:cNvPr id="43" name="Group 42"/>
            <p:cNvGrpSpPr/>
            <p:nvPr/>
          </p:nvGrpSpPr>
          <p:grpSpPr>
            <a:xfrm>
              <a:off x="3009900" y="2980266"/>
              <a:ext cx="1181100" cy="1071032"/>
              <a:chOff x="3009900" y="2980267"/>
              <a:chExt cx="1181100" cy="1071032"/>
            </a:xfrm>
          </p:grpSpPr>
          <p:sp>
            <p:nvSpPr>
              <p:cNvPr id="47" name="Block Arc 46"/>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8" name="Block Arc 47"/>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44" name="Group 43"/>
            <p:cNvGrpSpPr/>
            <p:nvPr/>
          </p:nvGrpSpPr>
          <p:grpSpPr>
            <a:xfrm flipH="1">
              <a:off x="3014132" y="2980266"/>
              <a:ext cx="1181100" cy="1071032"/>
              <a:chOff x="3009900" y="2980267"/>
              <a:chExt cx="1181100" cy="1071032"/>
            </a:xfrm>
          </p:grpSpPr>
          <p:sp>
            <p:nvSpPr>
              <p:cNvPr id="45" name="Block Arc 44"/>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6" name="Block Arc 45"/>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spTree>
    <p:extLst>
      <p:ext uri="{BB962C8B-B14F-4D97-AF65-F5344CB8AC3E}">
        <p14:creationId xmlns:p14="http://schemas.microsoft.com/office/powerpoint/2010/main" val="32573846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current density is high – </a:t>
            </a:r>
            <a:r>
              <a:rPr lang="en-US" sz="2800" i="0" kern="0" dirty="0">
                <a:solidFill>
                  <a:srgbClr val="0033CC"/>
                </a:solidFill>
                <a:latin typeface="Calibri Light" panose="020F0302020204030204" pitchFamily="34" charset="0"/>
              </a:rPr>
              <a:t>though finite – and </a:t>
            </a:r>
            <a:r>
              <a:rPr lang="en-US" sz="2800" i="0" kern="0" dirty="0" smtClean="0">
                <a:solidFill>
                  <a:srgbClr val="0033CC"/>
                </a:solidFill>
                <a:latin typeface="Calibri Light" panose="020F0302020204030204" pitchFamily="34" charset="0"/>
              </a:rPr>
              <a:t>it depends on the temperature and the field</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64</a:t>
            </a:fld>
            <a:endParaRPr lang="en-US"/>
          </a:p>
        </p:txBody>
      </p:sp>
      <p:grpSp>
        <p:nvGrpSpPr>
          <p:cNvPr id="41" name="Group 3"/>
          <p:cNvGrpSpPr>
            <a:grpSpLocks noChangeAspect="1"/>
          </p:cNvGrpSpPr>
          <p:nvPr/>
        </p:nvGrpSpPr>
        <p:grpSpPr bwMode="auto">
          <a:xfrm>
            <a:off x="2050617" y="1052736"/>
            <a:ext cx="5041663" cy="5777628"/>
            <a:chOff x="2208" y="70"/>
            <a:chExt cx="3343" cy="3831"/>
          </a:xfrm>
        </p:grpSpPr>
        <p:pic>
          <p:nvPicPr>
            <p:cNvPr id="42"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 name="Rectangle 5"/>
            <p:cNvSpPr>
              <a:spLocks noChangeArrowheads="1"/>
            </p:cNvSpPr>
            <p:nvPr/>
          </p:nvSpPr>
          <p:spPr bwMode="auto">
            <a:xfrm>
              <a:off x="2558" y="2785"/>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4" name="Rectangle 6"/>
            <p:cNvSpPr>
              <a:spLocks noChangeArrowheads="1"/>
            </p:cNvSpPr>
            <p:nvPr/>
          </p:nvSpPr>
          <p:spPr bwMode="auto">
            <a:xfrm>
              <a:off x="2415" y="1908"/>
              <a:ext cx="334"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5" name="Rectangle 7"/>
            <p:cNvSpPr>
              <a:spLocks noChangeArrowheads="1"/>
            </p:cNvSpPr>
            <p:nvPr/>
          </p:nvSpPr>
          <p:spPr bwMode="auto">
            <a:xfrm>
              <a:off x="2362" y="1460"/>
              <a:ext cx="385"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6" name="Rectangle 8"/>
            <p:cNvSpPr>
              <a:spLocks noChangeArrowheads="1"/>
            </p:cNvSpPr>
            <p:nvPr/>
          </p:nvSpPr>
          <p:spPr bwMode="auto">
            <a:xfrm>
              <a:off x="2482" y="2341"/>
              <a:ext cx="272"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7" name="Rectangle 9"/>
            <p:cNvSpPr>
              <a:spLocks noChangeArrowheads="1"/>
            </p:cNvSpPr>
            <p:nvPr/>
          </p:nvSpPr>
          <p:spPr bwMode="auto">
            <a:xfrm rot="1116376">
              <a:off x="3130" y="3451"/>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8" name="Rectangle 10"/>
            <p:cNvSpPr>
              <a:spLocks noChangeArrowheads="1"/>
            </p:cNvSpPr>
            <p:nvPr/>
          </p:nvSpPr>
          <p:spPr bwMode="auto">
            <a:xfrm rot="18863245">
              <a:off x="4647" y="331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9" name="Line 11"/>
            <p:cNvSpPr>
              <a:spLocks noChangeShapeType="1"/>
            </p:cNvSpPr>
            <p:nvPr/>
          </p:nvSpPr>
          <p:spPr bwMode="auto">
            <a:xfrm>
              <a:off x="3523" y="2535"/>
              <a:ext cx="1747" cy="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0" name="Line 12"/>
            <p:cNvSpPr>
              <a:spLocks noChangeShapeType="1"/>
            </p:cNvSpPr>
            <p:nvPr/>
          </p:nvSpPr>
          <p:spPr bwMode="auto">
            <a:xfrm flipH="1">
              <a:off x="2586" y="2535"/>
              <a:ext cx="934" cy="96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1" name="Line 13"/>
            <p:cNvSpPr>
              <a:spLocks noChangeShapeType="1"/>
            </p:cNvSpPr>
            <p:nvPr/>
          </p:nvSpPr>
          <p:spPr bwMode="auto">
            <a:xfrm flipH="1" flipV="1">
              <a:off x="3521" y="102"/>
              <a:ext cx="0" cy="2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B [T]</a:t>
              </a:r>
            </a:p>
          </p:txBody>
        </p:sp>
        <p:sp>
          <p:nvSpPr>
            <p:cNvPr id="5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T [K]</a:t>
              </a:r>
            </a:p>
          </p:txBody>
        </p:sp>
        <p:sp>
          <p:nvSpPr>
            <p:cNvPr id="5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J</a:t>
              </a:r>
              <a:r>
                <a:rPr kumimoji="0" lang="en-US" sz="2000" b="0" i="0" u="none" strike="noStrike" kern="0" cap="none" spc="0" normalizeH="0" baseline="-25000" noProof="0">
                  <a:ln>
                    <a:noFill/>
                  </a:ln>
                  <a:solidFill>
                    <a:srgbClr val="000000"/>
                  </a:solidFill>
                  <a:effectLst/>
                  <a:uLnTx/>
                  <a:uFillTx/>
                  <a:latin typeface="Arial" charset="0"/>
                  <a:ea typeface="ＭＳ Ｐゴシック" charset="0"/>
                </a:rPr>
                <a:t>c</a:t>
              </a:r>
              <a:r>
                <a:rPr kumimoji="0" lang="en-US" sz="2000" b="0" i="0" u="none" strike="noStrike" kern="0" cap="none" spc="0" normalizeH="0" baseline="0" noProof="0">
                  <a:ln>
                    <a:noFill/>
                  </a:ln>
                  <a:solidFill>
                    <a:srgbClr val="000000"/>
                  </a:solidFill>
                  <a:effectLst/>
                  <a:uLnTx/>
                  <a:uFillTx/>
                  <a:latin typeface="Arial" charset="0"/>
                  <a:ea typeface="ＭＳ Ｐゴシック" charset="0"/>
                </a:rPr>
                <a:t> [A/mm</a:t>
              </a:r>
              <a:r>
                <a:rPr kumimoji="0" lang="en-US" sz="2000" b="0" i="0" u="none" strike="noStrike" kern="0" cap="none" spc="0" normalizeH="0" baseline="30000" noProof="0">
                  <a:ln>
                    <a:noFill/>
                  </a:ln>
                  <a:solidFill>
                    <a:srgbClr val="000000"/>
                  </a:solidFill>
                  <a:effectLst/>
                  <a:uLnTx/>
                  <a:uFillTx/>
                  <a:latin typeface="Arial" charset="0"/>
                  <a:ea typeface="ＭＳ Ｐゴシック" charset="0"/>
                </a:rPr>
                <a:t>2</a:t>
              </a:r>
              <a:r>
                <a:rPr kumimoji="0" lang="en-US" sz="2000" b="0" i="0" u="none" strike="noStrike" kern="0" cap="none" spc="0" normalizeH="0" baseline="0" noProof="0">
                  <a:ln>
                    <a:noFill/>
                  </a:ln>
                  <a:solidFill>
                    <a:srgbClr val="000000"/>
                  </a:solidFill>
                  <a:effectLst/>
                  <a:uLnTx/>
                  <a:uFillTx/>
                  <a:latin typeface="Arial" charset="0"/>
                  <a:ea typeface="ＭＳ Ｐゴシック" charset="0"/>
                </a:rPr>
                <a:t>]</a:t>
              </a:r>
            </a:p>
          </p:txBody>
        </p:sp>
        <p:sp>
          <p:nvSpPr>
            <p:cNvPr id="55" name="Rectangle 17"/>
            <p:cNvSpPr>
              <a:spLocks noChangeArrowheads="1"/>
            </p:cNvSpPr>
            <p:nvPr/>
          </p:nvSpPr>
          <p:spPr bwMode="auto">
            <a:xfrm>
              <a:off x="3130" y="3416"/>
              <a:ext cx="187"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6" name="Rectangle 18"/>
            <p:cNvSpPr>
              <a:spLocks noChangeArrowheads="1"/>
            </p:cNvSpPr>
            <p:nvPr/>
          </p:nvSpPr>
          <p:spPr bwMode="auto">
            <a:xfrm>
              <a:off x="4714" y="3254"/>
              <a:ext cx="187"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7" name="Rectangle 19"/>
            <p:cNvSpPr>
              <a:spLocks noChangeArrowheads="1"/>
            </p:cNvSpPr>
            <p:nvPr/>
          </p:nvSpPr>
          <p:spPr bwMode="auto">
            <a:xfrm>
              <a:off x="2457" y="2757"/>
              <a:ext cx="330"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a:t>
              </a:r>
            </a:p>
          </p:txBody>
        </p:sp>
        <p:sp>
          <p:nvSpPr>
            <p:cNvPr id="58" name="Rectangle 20"/>
            <p:cNvSpPr>
              <a:spLocks noChangeArrowheads="1"/>
            </p:cNvSpPr>
            <p:nvPr/>
          </p:nvSpPr>
          <p:spPr bwMode="auto">
            <a:xfrm>
              <a:off x="2351" y="2317"/>
              <a:ext cx="436"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a:t>
              </a:r>
            </a:p>
          </p:txBody>
        </p:sp>
        <p:sp>
          <p:nvSpPr>
            <p:cNvPr id="59" name="Rectangle 21"/>
            <p:cNvSpPr>
              <a:spLocks noChangeArrowheads="1"/>
            </p:cNvSpPr>
            <p:nvPr/>
          </p:nvSpPr>
          <p:spPr bwMode="auto">
            <a:xfrm>
              <a:off x="2279" y="1872"/>
              <a:ext cx="50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a:t>
              </a:r>
            </a:p>
          </p:txBody>
        </p:sp>
        <p:sp>
          <p:nvSpPr>
            <p:cNvPr id="60" name="Rectangle 22"/>
            <p:cNvSpPr>
              <a:spLocks noChangeArrowheads="1"/>
            </p:cNvSpPr>
            <p:nvPr/>
          </p:nvSpPr>
          <p:spPr bwMode="auto">
            <a:xfrm>
              <a:off x="2208" y="1426"/>
              <a:ext cx="579"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100,000</a:t>
              </a:r>
            </a:p>
          </p:txBody>
        </p:sp>
        <p:sp>
          <p:nvSpPr>
            <p:cNvPr id="61" name="Oval 23"/>
            <p:cNvSpPr>
              <a:spLocks noChangeArrowheads="1"/>
            </p:cNvSpPr>
            <p:nvPr/>
          </p:nvSpPr>
          <p:spPr bwMode="auto">
            <a:xfrm>
              <a:off x="3691" y="1862"/>
              <a:ext cx="58" cy="58"/>
            </a:xfrm>
            <a:prstGeom prst="ellipse">
              <a:avLst/>
            </a:prstGeom>
            <a:noFill/>
            <a:ln w="19050">
              <a:solidFill>
                <a:srgbClr val="000000"/>
              </a:solidFill>
              <a:round/>
              <a:headEnd/>
              <a:tailEnd/>
            </a:ln>
            <a:extLst>
              <a:ext uri="{909E8E84-426E-40dd-AFC4-6F175D3DCCD1}">
                <a14:hiddenFill xmlns="" xmlns:a14="http://schemas.microsoft.com/office/drawing/2010/main">
                  <a:solidFill>
                    <a:schemeClr val="accent1"/>
                  </a:solid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2" name="Rectangle 24"/>
            <p:cNvSpPr>
              <a:spLocks noChangeArrowheads="1"/>
            </p:cNvSpPr>
            <p:nvPr/>
          </p:nvSpPr>
          <p:spPr bwMode="auto">
            <a:xfrm rot="18863245">
              <a:off x="4298" y="368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3" name="Rectangle 25"/>
            <p:cNvSpPr>
              <a:spLocks noChangeArrowheads="1"/>
            </p:cNvSpPr>
            <p:nvPr/>
          </p:nvSpPr>
          <p:spPr bwMode="auto">
            <a:xfrm rot="1116376">
              <a:off x="3644" y="3578"/>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4" name="Rectangle 26"/>
            <p:cNvSpPr>
              <a:spLocks noChangeArrowheads="1"/>
            </p:cNvSpPr>
            <p:nvPr/>
          </p:nvSpPr>
          <p:spPr bwMode="auto">
            <a:xfrm rot="1116376">
              <a:off x="4143" y="3709"/>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5" name="Rectangle 27"/>
            <p:cNvSpPr>
              <a:spLocks noChangeArrowheads="1"/>
            </p:cNvSpPr>
            <p:nvPr/>
          </p:nvSpPr>
          <p:spPr bwMode="auto">
            <a:xfrm>
              <a:off x="4336" y="3637"/>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6" name="Rectangle 28"/>
            <p:cNvSpPr>
              <a:spLocks noChangeArrowheads="1"/>
            </p:cNvSpPr>
            <p:nvPr/>
          </p:nvSpPr>
          <p:spPr bwMode="auto">
            <a:xfrm>
              <a:off x="3583" y="3553"/>
              <a:ext cx="25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7" name="Rectangle 29"/>
            <p:cNvSpPr>
              <a:spLocks noChangeArrowheads="1"/>
            </p:cNvSpPr>
            <p:nvPr/>
          </p:nvSpPr>
          <p:spPr bwMode="auto">
            <a:xfrm>
              <a:off x="4107" y="3689"/>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15</a:t>
              </a:r>
            </a:p>
          </p:txBody>
        </p:sp>
        <p:grpSp>
          <p:nvGrpSpPr>
            <p:cNvPr id="68" name="Group 30"/>
            <p:cNvGrpSpPr>
              <a:grpSpLocks/>
            </p:cNvGrpSpPr>
            <p:nvPr/>
          </p:nvGrpSpPr>
          <p:grpSpPr bwMode="auto">
            <a:xfrm>
              <a:off x="3945" y="1227"/>
              <a:ext cx="603" cy="212"/>
              <a:chOff x="4301" y="1342"/>
              <a:chExt cx="603" cy="212"/>
            </a:xfrm>
          </p:grpSpPr>
          <p:sp>
            <p:nvSpPr>
              <p:cNvPr id="75" name="Rectangle 31"/>
              <p:cNvSpPr>
                <a:spLocks noChangeArrowheads="1"/>
              </p:cNvSpPr>
              <p:nvPr/>
            </p:nvSpPr>
            <p:spPr bwMode="auto">
              <a:xfrm>
                <a:off x="4348" y="1373"/>
                <a:ext cx="508" cy="148"/>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6" name="Rectangle 32"/>
              <p:cNvSpPr>
                <a:spLocks noChangeArrowheads="1"/>
              </p:cNvSpPr>
              <p:nvPr/>
            </p:nvSpPr>
            <p:spPr bwMode="auto">
              <a:xfrm rot="21582786">
                <a:off x="4301" y="1342"/>
                <a:ext cx="603"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charset="0"/>
                    <a:ea typeface="ＭＳ Ｐゴシック" charset="0"/>
                  </a:rPr>
                  <a:t>B = 5 [T]</a:t>
                </a:r>
              </a:p>
            </p:txBody>
          </p:sp>
        </p:grpSp>
        <p:grpSp>
          <p:nvGrpSpPr>
            <p:cNvPr id="69" name="Group 33"/>
            <p:cNvGrpSpPr>
              <a:grpSpLocks/>
            </p:cNvGrpSpPr>
            <p:nvPr/>
          </p:nvGrpSpPr>
          <p:grpSpPr bwMode="auto">
            <a:xfrm>
              <a:off x="2841" y="570"/>
              <a:ext cx="568" cy="212"/>
              <a:chOff x="1001" y="401"/>
              <a:chExt cx="568" cy="212"/>
            </a:xfrm>
          </p:grpSpPr>
          <p:sp>
            <p:nvSpPr>
              <p:cNvPr id="73" name="Rectangle 34"/>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4" name="Rectangle 35"/>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T=1.9 K</a:t>
                </a:r>
              </a:p>
            </p:txBody>
          </p:sp>
        </p:grpSp>
        <p:grpSp>
          <p:nvGrpSpPr>
            <p:cNvPr id="70" name="Group 36"/>
            <p:cNvGrpSpPr>
              <a:grpSpLocks/>
            </p:cNvGrpSpPr>
            <p:nvPr/>
          </p:nvGrpSpPr>
          <p:grpSpPr bwMode="auto">
            <a:xfrm>
              <a:off x="2663" y="805"/>
              <a:ext cx="568" cy="212"/>
              <a:chOff x="1001" y="401"/>
              <a:chExt cx="568" cy="212"/>
            </a:xfrm>
          </p:grpSpPr>
          <p:sp>
            <p:nvSpPr>
              <p:cNvPr id="71" name="Rectangle 37"/>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2" name="Rectangle 38"/>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T=4.2 K</a:t>
                </a:r>
              </a:p>
            </p:txBody>
          </p:sp>
        </p:grpSp>
      </p:grpSp>
    </p:spTree>
    <p:extLst>
      <p:ext uri="{BB962C8B-B14F-4D97-AF65-F5344CB8AC3E}">
        <p14:creationId xmlns:p14="http://schemas.microsoft.com/office/powerpoint/2010/main" val="3686868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maximum achievable field (on paper) depends on the amount of conductor and on the superconductor’s critical line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65</a:t>
            </a:fld>
            <a:endParaRPr lang="en-US"/>
          </a:p>
        </p:txBody>
      </p:sp>
      <p:pic>
        <p:nvPicPr>
          <p:cNvPr id="55" name="Picture 8" descr="NbTi surface2"/>
          <p:cNvPicPr>
            <a:picLocks noChangeAspect="1" noChangeArrowheads="1"/>
          </p:cNvPicPr>
          <p:nvPr/>
        </p:nvPicPr>
        <p:blipFill>
          <a:blip r:embed="rId3" cstate="print">
            <a:extLst>
              <a:ext uri="{28A0092B-C50C-407E-A947-70E740481C1C}">
                <a14:useLocalDpi xmlns:a14="http://schemas.microsoft.com/office/drawing/2010/main" val="0"/>
              </a:ext>
            </a:extLst>
          </a:blip>
          <a:srcRect t="1349" b="13557"/>
          <a:stretch>
            <a:fillRect/>
          </a:stretch>
        </p:blipFill>
        <p:spPr bwMode="auto">
          <a:xfrm>
            <a:off x="419100" y="1981200"/>
            <a:ext cx="4308475" cy="4705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 name="Text Box 9"/>
          <p:cNvSpPr txBox="1">
            <a:spLocks noChangeArrowheads="1"/>
          </p:cNvSpPr>
          <p:nvPr/>
        </p:nvSpPr>
        <p:spPr bwMode="auto">
          <a:xfrm>
            <a:off x="681038" y="53308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57" name="Text Box 10"/>
          <p:cNvSpPr txBox="1">
            <a:spLocks noChangeArrowheads="1"/>
          </p:cNvSpPr>
          <p:nvPr/>
        </p:nvSpPr>
        <p:spPr bwMode="auto">
          <a:xfrm>
            <a:off x="977900" y="5145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58" name="Text Box 11"/>
          <p:cNvSpPr txBox="1">
            <a:spLocks noChangeArrowheads="1"/>
          </p:cNvSpPr>
          <p:nvPr/>
        </p:nvSpPr>
        <p:spPr bwMode="auto">
          <a:xfrm>
            <a:off x="1281113" y="4959350"/>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59" name="Text Box 12"/>
          <p:cNvSpPr txBox="1">
            <a:spLocks noChangeArrowheads="1"/>
          </p:cNvSpPr>
          <p:nvPr/>
        </p:nvSpPr>
        <p:spPr bwMode="auto">
          <a:xfrm>
            <a:off x="1639888" y="48275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0" name="Text Box 13"/>
          <p:cNvSpPr txBox="1">
            <a:spLocks noChangeArrowheads="1"/>
          </p:cNvSpPr>
          <p:nvPr/>
        </p:nvSpPr>
        <p:spPr bwMode="auto">
          <a:xfrm>
            <a:off x="2405063" y="4764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1" name="Text Box 14"/>
          <p:cNvSpPr txBox="1">
            <a:spLocks noChangeArrowheads="1"/>
          </p:cNvSpPr>
          <p:nvPr/>
        </p:nvSpPr>
        <p:spPr bwMode="auto">
          <a:xfrm>
            <a:off x="2673350" y="49387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62" name="Text Box 15"/>
          <p:cNvSpPr txBox="1">
            <a:spLocks noChangeArrowheads="1"/>
          </p:cNvSpPr>
          <p:nvPr/>
        </p:nvSpPr>
        <p:spPr bwMode="auto">
          <a:xfrm>
            <a:off x="2998788" y="51212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63" name="Text Box 16"/>
          <p:cNvSpPr txBox="1">
            <a:spLocks noChangeArrowheads="1"/>
          </p:cNvSpPr>
          <p:nvPr/>
        </p:nvSpPr>
        <p:spPr bwMode="auto">
          <a:xfrm>
            <a:off x="3335338" y="53181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64" name="Text Box 17"/>
          <p:cNvSpPr txBox="1">
            <a:spLocks noChangeArrowheads="1"/>
          </p:cNvSpPr>
          <p:nvPr/>
        </p:nvSpPr>
        <p:spPr bwMode="auto">
          <a:xfrm>
            <a:off x="3611563" y="547052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65" name="Text Box 18"/>
          <p:cNvSpPr txBox="1">
            <a:spLocks noChangeArrowheads="1"/>
          </p:cNvSpPr>
          <p:nvPr/>
        </p:nvSpPr>
        <p:spPr bwMode="auto">
          <a:xfrm>
            <a:off x="3938588" y="5683250"/>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12</a:t>
            </a:r>
            <a:endParaRPr lang="en-US" sz="1200" b="0" i="0">
              <a:solidFill>
                <a:srgbClr val="000000"/>
              </a:solidFill>
              <a:latin typeface="Times New Roman" charset="0"/>
              <a:ea typeface="ＭＳ Ｐゴシック" charset="0"/>
            </a:endParaRPr>
          </a:p>
        </p:txBody>
      </p:sp>
      <p:sp>
        <p:nvSpPr>
          <p:cNvPr id="66" name="Text Box 19"/>
          <p:cNvSpPr txBox="1">
            <a:spLocks noChangeArrowheads="1"/>
          </p:cNvSpPr>
          <p:nvPr/>
        </p:nvSpPr>
        <p:spPr bwMode="auto">
          <a:xfrm>
            <a:off x="4283075" y="58197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14</a:t>
            </a:r>
            <a:endParaRPr lang="en-US" sz="1200" b="0" i="0">
              <a:solidFill>
                <a:srgbClr val="000000"/>
              </a:solidFill>
              <a:latin typeface="Times New Roman" charset="0"/>
              <a:ea typeface="ＭＳ Ｐゴシック" charset="0"/>
            </a:endParaRPr>
          </a:p>
        </p:txBody>
      </p:sp>
      <p:sp>
        <p:nvSpPr>
          <p:cNvPr id="67" name="Rectangle 20"/>
          <p:cNvSpPr>
            <a:spLocks noChangeArrowheads="1"/>
          </p:cNvSpPr>
          <p:nvPr/>
        </p:nvSpPr>
        <p:spPr bwMode="auto">
          <a:xfrm>
            <a:off x="1776413" y="4300538"/>
            <a:ext cx="68262" cy="268287"/>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8" name="AutoShape 21"/>
          <p:cNvSpPr>
            <a:spLocks noChangeArrowheads="1"/>
          </p:cNvSpPr>
          <p:nvPr/>
        </p:nvSpPr>
        <p:spPr bwMode="auto">
          <a:xfrm rot="1706844" flipH="1">
            <a:off x="4106763" y="5575300"/>
            <a:ext cx="432000" cy="231775"/>
          </a:xfrm>
          <a:prstGeom prst="parallelogram">
            <a:avLst>
              <a:gd name="adj" fmla="val 63189"/>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Field [T]</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69" name="Text Box 22"/>
          <p:cNvSpPr txBox="1">
            <a:spLocks noChangeArrowheads="1"/>
          </p:cNvSpPr>
          <p:nvPr/>
        </p:nvSpPr>
        <p:spPr bwMode="auto">
          <a:xfrm>
            <a:off x="2090738" y="4257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a:t>
            </a:r>
            <a:endParaRPr lang="en-US" sz="1200" b="0" i="0">
              <a:solidFill>
                <a:srgbClr val="000000"/>
              </a:solidFill>
              <a:latin typeface="Times New Roman" charset="0"/>
              <a:ea typeface="ＭＳ Ｐゴシック" charset="0"/>
            </a:endParaRPr>
          </a:p>
        </p:txBody>
      </p:sp>
      <p:sp>
        <p:nvSpPr>
          <p:cNvPr id="70" name="Text Box 23"/>
          <p:cNvSpPr txBox="1">
            <a:spLocks noChangeArrowheads="1"/>
          </p:cNvSpPr>
          <p:nvPr/>
        </p:nvSpPr>
        <p:spPr bwMode="auto">
          <a:xfrm>
            <a:off x="2060575" y="38719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71" name="Text Box 24"/>
          <p:cNvSpPr txBox="1">
            <a:spLocks noChangeArrowheads="1"/>
          </p:cNvSpPr>
          <p:nvPr/>
        </p:nvSpPr>
        <p:spPr bwMode="auto">
          <a:xfrm>
            <a:off x="2066925" y="35020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3</a:t>
            </a:r>
            <a:endParaRPr lang="en-US" sz="1200" b="0" i="0">
              <a:solidFill>
                <a:srgbClr val="000000"/>
              </a:solidFill>
              <a:latin typeface="Times New Roman" charset="0"/>
              <a:ea typeface="ＭＳ Ｐゴシック" charset="0"/>
            </a:endParaRPr>
          </a:p>
        </p:txBody>
      </p:sp>
      <p:sp>
        <p:nvSpPr>
          <p:cNvPr id="72" name="Text Box 25"/>
          <p:cNvSpPr txBox="1">
            <a:spLocks noChangeArrowheads="1"/>
          </p:cNvSpPr>
          <p:nvPr/>
        </p:nvSpPr>
        <p:spPr bwMode="auto">
          <a:xfrm>
            <a:off x="1887538" y="3114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73" name="Text Box 26"/>
          <p:cNvSpPr txBox="1">
            <a:spLocks noChangeArrowheads="1"/>
          </p:cNvSpPr>
          <p:nvPr/>
        </p:nvSpPr>
        <p:spPr bwMode="auto">
          <a:xfrm>
            <a:off x="2092325" y="27765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5</a:t>
            </a:r>
            <a:endParaRPr lang="en-US" sz="1200" b="0" i="0">
              <a:solidFill>
                <a:srgbClr val="000000"/>
              </a:solidFill>
              <a:latin typeface="Times New Roman" charset="0"/>
              <a:ea typeface="ＭＳ Ｐゴシック" charset="0"/>
            </a:endParaRPr>
          </a:p>
        </p:txBody>
      </p:sp>
      <p:sp>
        <p:nvSpPr>
          <p:cNvPr id="74" name="Text Box 27"/>
          <p:cNvSpPr txBox="1">
            <a:spLocks noChangeArrowheads="1"/>
          </p:cNvSpPr>
          <p:nvPr/>
        </p:nvSpPr>
        <p:spPr bwMode="auto">
          <a:xfrm>
            <a:off x="2092325" y="2403475"/>
            <a:ext cx="260350" cy="274638"/>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75" name="Text Box 28"/>
          <p:cNvSpPr txBox="1">
            <a:spLocks noChangeArrowheads="1"/>
          </p:cNvSpPr>
          <p:nvPr/>
        </p:nvSpPr>
        <p:spPr bwMode="auto">
          <a:xfrm>
            <a:off x="2106613" y="20526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7</a:t>
            </a:r>
            <a:endParaRPr lang="en-US" sz="1200" b="0" i="0">
              <a:solidFill>
                <a:srgbClr val="000000"/>
              </a:solidFill>
              <a:latin typeface="Times New Roman" charset="0"/>
              <a:ea typeface="ＭＳ Ｐゴシック" charset="0"/>
            </a:endParaRPr>
          </a:p>
        </p:txBody>
      </p:sp>
      <p:sp>
        <p:nvSpPr>
          <p:cNvPr id="76" name="Text Box 29"/>
          <p:cNvSpPr txBox="1">
            <a:spLocks noChangeArrowheads="1"/>
          </p:cNvSpPr>
          <p:nvPr/>
        </p:nvSpPr>
        <p:spPr bwMode="auto">
          <a:xfrm rot="16200000">
            <a:off x="2390127" y="3369876"/>
            <a:ext cx="1742785" cy="276999"/>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defRPr/>
            </a:pPr>
            <a:r>
              <a:rPr lang="en-GB" sz="1200" i="0" kern="0" dirty="0">
                <a:solidFill>
                  <a:srgbClr val="000000"/>
                </a:solidFill>
                <a:latin typeface="Calibri Light" panose="020F0302020204030204" pitchFamily="34" charset="0"/>
                <a:ea typeface="ＭＳ Ｐゴシック" charset="0"/>
              </a:rPr>
              <a:t>Current density </a:t>
            </a:r>
            <a:r>
              <a:rPr lang="en-GB" sz="1200" i="0" kern="0" dirty="0" smtClean="0">
                <a:solidFill>
                  <a:srgbClr val="000000"/>
                </a:solidFill>
                <a:latin typeface="Calibri Light" panose="020F0302020204030204" pitchFamily="34" charset="0"/>
                <a:ea typeface="ＭＳ Ｐゴシック" charset="0"/>
              </a:rPr>
              <a:t>[kA/mm</a:t>
            </a:r>
            <a:r>
              <a:rPr lang="en-GB" sz="1200" i="0" kern="0" baseline="30000" dirty="0" smtClean="0">
                <a:solidFill>
                  <a:srgbClr val="000000"/>
                </a:solidFill>
                <a:latin typeface="Calibri Light" panose="020F0302020204030204" pitchFamily="34" charset="0"/>
                <a:ea typeface="ＭＳ Ｐゴシック" charset="0"/>
              </a:rPr>
              <a:t>2</a:t>
            </a:r>
            <a:r>
              <a:rPr lang="en-GB" sz="1200" i="0" kern="0" dirty="0" smtClean="0">
                <a:solidFill>
                  <a:srgbClr val="000000"/>
                </a:solidFill>
                <a:latin typeface="Calibri Light" panose="020F0302020204030204" pitchFamily="34" charset="0"/>
                <a:ea typeface="ＭＳ Ｐゴシック" charset="0"/>
              </a:rPr>
              <a:t>]</a:t>
            </a:r>
            <a:endParaRPr lang="en-US" sz="1200" i="0" kern="0" baseline="30000" dirty="0">
              <a:solidFill>
                <a:srgbClr val="000000"/>
              </a:solidFill>
              <a:latin typeface="Calibri Light" panose="020F0302020204030204" pitchFamily="34" charset="0"/>
              <a:ea typeface="ＭＳ Ｐゴシック" charset="0"/>
            </a:endParaRPr>
          </a:p>
        </p:txBody>
      </p:sp>
      <p:sp>
        <p:nvSpPr>
          <p:cNvPr id="77" name="Line 30"/>
          <p:cNvSpPr>
            <a:spLocks noChangeShapeType="1"/>
          </p:cNvSpPr>
          <p:nvPr/>
        </p:nvSpPr>
        <p:spPr bwMode="auto">
          <a:xfrm flipH="1" flipV="1">
            <a:off x="3429000" y="3276600"/>
            <a:ext cx="0" cy="838200"/>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8" name="Line 31"/>
          <p:cNvSpPr>
            <a:spLocks noChangeShapeType="1"/>
          </p:cNvSpPr>
          <p:nvPr/>
        </p:nvSpPr>
        <p:spPr bwMode="auto">
          <a:xfrm>
            <a:off x="2195513" y="4483100"/>
            <a:ext cx="153987" cy="90488"/>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9" name="Line 32"/>
          <p:cNvSpPr>
            <a:spLocks noChangeShapeType="1"/>
          </p:cNvSpPr>
          <p:nvPr/>
        </p:nvSpPr>
        <p:spPr bwMode="auto">
          <a:xfrm>
            <a:off x="2711450" y="4799013"/>
            <a:ext cx="3175" cy="373062"/>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0" name="Line 33"/>
          <p:cNvSpPr>
            <a:spLocks noChangeShapeType="1"/>
          </p:cNvSpPr>
          <p:nvPr/>
        </p:nvSpPr>
        <p:spPr bwMode="auto">
          <a:xfrm>
            <a:off x="2159000" y="4100513"/>
            <a:ext cx="204788" cy="11430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1" name="Line 34"/>
          <p:cNvSpPr>
            <a:spLocks noChangeShapeType="1"/>
          </p:cNvSpPr>
          <p:nvPr/>
        </p:nvSpPr>
        <p:spPr bwMode="auto">
          <a:xfrm>
            <a:off x="2147888" y="2649538"/>
            <a:ext cx="225425" cy="13335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2" name="Freeform 35"/>
          <p:cNvSpPr>
            <a:spLocks/>
          </p:cNvSpPr>
          <p:nvPr/>
        </p:nvSpPr>
        <p:spPr bwMode="auto">
          <a:xfrm>
            <a:off x="1465263" y="2767013"/>
            <a:ext cx="1746250" cy="3549650"/>
          </a:xfrm>
          <a:custGeom>
            <a:avLst/>
            <a:gdLst>
              <a:gd name="T0" fmla="*/ 0 w 1440"/>
              <a:gd name="T1" fmla="*/ 0 h 2856"/>
              <a:gd name="T2" fmla="*/ 144 w 1440"/>
              <a:gd name="T3" fmla="*/ 84 h 2856"/>
              <a:gd name="T4" fmla="*/ 174 w 1440"/>
              <a:gd name="T5" fmla="*/ 330 h 2856"/>
              <a:gd name="T6" fmla="*/ 222 w 1440"/>
              <a:gd name="T7" fmla="*/ 516 h 2856"/>
              <a:gd name="T8" fmla="*/ 306 w 1440"/>
              <a:gd name="T9" fmla="*/ 834 h 2856"/>
              <a:gd name="T10" fmla="*/ 402 w 1440"/>
              <a:gd name="T11" fmla="*/ 1104 h 2856"/>
              <a:gd name="T12" fmla="*/ 528 w 1440"/>
              <a:gd name="T13" fmla="*/ 1446 h 2856"/>
              <a:gd name="T14" fmla="*/ 714 w 1440"/>
              <a:gd name="T15" fmla="*/ 1866 h 2856"/>
              <a:gd name="T16" fmla="*/ 876 w 1440"/>
              <a:gd name="T17" fmla="*/ 2148 h 2856"/>
              <a:gd name="T18" fmla="*/ 996 w 1440"/>
              <a:gd name="T19" fmla="*/ 2340 h 2856"/>
              <a:gd name="T20" fmla="*/ 1194 w 1440"/>
              <a:gd name="T21" fmla="*/ 2586 h 2856"/>
              <a:gd name="T22" fmla="*/ 1338 w 1440"/>
              <a:gd name="T23" fmla="*/ 2766 h 2856"/>
              <a:gd name="T24" fmla="*/ 1440 w 1440"/>
              <a:gd name="T25" fmla="*/ 2856 h 2856"/>
              <a:gd name="T26" fmla="*/ 18 w 1440"/>
              <a:gd name="T27" fmla="*/ 2040 h 2856"/>
              <a:gd name="T28" fmla="*/ 0 w 1440"/>
              <a:gd name="T29"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0" h="2856">
                <a:moveTo>
                  <a:pt x="0" y="0"/>
                </a:moveTo>
                <a:lnTo>
                  <a:pt x="144" y="84"/>
                </a:lnTo>
                <a:lnTo>
                  <a:pt x="174" y="330"/>
                </a:lnTo>
                <a:lnTo>
                  <a:pt x="222" y="516"/>
                </a:lnTo>
                <a:lnTo>
                  <a:pt x="306" y="834"/>
                </a:lnTo>
                <a:lnTo>
                  <a:pt x="402" y="1104"/>
                </a:lnTo>
                <a:lnTo>
                  <a:pt x="528" y="1446"/>
                </a:lnTo>
                <a:lnTo>
                  <a:pt x="714" y="1866"/>
                </a:lnTo>
                <a:lnTo>
                  <a:pt x="876" y="2148"/>
                </a:lnTo>
                <a:lnTo>
                  <a:pt x="996" y="2340"/>
                </a:lnTo>
                <a:lnTo>
                  <a:pt x="1194" y="2586"/>
                </a:lnTo>
                <a:lnTo>
                  <a:pt x="1338" y="2766"/>
                </a:lnTo>
                <a:lnTo>
                  <a:pt x="1440" y="2856"/>
                </a:lnTo>
                <a:lnTo>
                  <a:pt x="18" y="2040"/>
                </a:lnTo>
                <a:lnTo>
                  <a:pt x="0" y="0"/>
                </a:lnTo>
                <a:close/>
              </a:path>
            </a:pathLst>
          </a:custGeom>
          <a:solidFill>
            <a:srgbClr val="FFC5F7"/>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3" name="Line 36"/>
          <p:cNvSpPr>
            <a:spLocks noChangeShapeType="1"/>
          </p:cNvSpPr>
          <p:nvPr/>
        </p:nvSpPr>
        <p:spPr bwMode="auto">
          <a:xfrm>
            <a:off x="1466850" y="2751138"/>
            <a:ext cx="11113" cy="2560637"/>
          </a:xfrm>
          <a:prstGeom prst="line">
            <a:avLst/>
          </a:prstGeom>
          <a:noFill/>
          <a:ln w="1587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4" name="Line 37"/>
          <p:cNvSpPr>
            <a:spLocks noChangeShapeType="1"/>
          </p:cNvSpPr>
          <p:nvPr/>
        </p:nvSpPr>
        <p:spPr bwMode="auto">
          <a:xfrm>
            <a:off x="1481138" y="5292725"/>
            <a:ext cx="334962" cy="193675"/>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5" name="Line 38"/>
          <p:cNvSpPr>
            <a:spLocks noChangeShapeType="1"/>
          </p:cNvSpPr>
          <p:nvPr/>
        </p:nvSpPr>
        <p:spPr bwMode="auto">
          <a:xfrm>
            <a:off x="1979613" y="5588000"/>
            <a:ext cx="1182687" cy="704850"/>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6" name="Freeform 40"/>
          <p:cNvSpPr>
            <a:spLocks/>
          </p:cNvSpPr>
          <p:nvPr/>
        </p:nvSpPr>
        <p:spPr bwMode="auto">
          <a:xfrm>
            <a:off x="1627188" y="2849563"/>
            <a:ext cx="1557337" cy="3430587"/>
          </a:xfrm>
          <a:custGeom>
            <a:avLst/>
            <a:gdLst>
              <a:gd name="T0" fmla="*/ 0 w 1284"/>
              <a:gd name="T1" fmla="*/ 0 h 2760"/>
              <a:gd name="T2" fmla="*/ 30 w 1284"/>
              <a:gd name="T3" fmla="*/ 210 h 2760"/>
              <a:gd name="T4" fmla="*/ 102 w 1284"/>
              <a:gd name="T5" fmla="*/ 504 h 2760"/>
              <a:gd name="T6" fmla="*/ 180 w 1284"/>
              <a:gd name="T7" fmla="*/ 774 h 2760"/>
              <a:gd name="T8" fmla="*/ 330 w 1284"/>
              <a:gd name="T9" fmla="*/ 1218 h 2760"/>
              <a:gd name="T10" fmla="*/ 474 w 1284"/>
              <a:gd name="T11" fmla="*/ 1578 h 2760"/>
              <a:gd name="T12" fmla="*/ 600 w 1284"/>
              <a:gd name="T13" fmla="*/ 1842 h 2760"/>
              <a:gd name="T14" fmla="*/ 714 w 1284"/>
              <a:gd name="T15" fmla="*/ 2028 h 2760"/>
              <a:gd name="T16" fmla="*/ 846 w 1284"/>
              <a:gd name="T17" fmla="*/ 2238 h 2760"/>
              <a:gd name="T18" fmla="*/ 996 w 1284"/>
              <a:gd name="T19" fmla="*/ 2430 h 2760"/>
              <a:gd name="T20" fmla="*/ 1146 w 1284"/>
              <a:gd name="T21" fmla="*/ 2616 h 2760"/>
              <a:gd name="T22" fmla="*/ 1284 w 1284"/>
              <a:gd name="T23" fmla="*/ 276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4" h="2760">
                <a:moveTo>
                  <a:pt x="0" y="0"/>
                </a:moveTo>
                <a:cubicBezTo>
                  <a:pt x="6" y="63"/>
                  <a:pt x="13" y="126"/>
                  <a:pt x="30" y="210"/>
                </a:cubicBezTo>
                <a:cubicBezTo>
                  <a:pt x="47" y="294"/>
                  <a:pt x="77" y="410"/>
                  <a:pt x="102" y="504"/>
                </a:cubicBezTo>
                <a:cubicBezTo>
                  <a:pt x="127" y="598"/>
                  <a:pt x="142" y="655"/>
                  <a:pt x="180" y="774"/>
                </a:cubicBezTo>
                <a:cubicBezTo>
                  <a:pt x="218" y="893"/>
                  <a:pt x="281" y="1084"/>
                  <a:pt x="330" y="1218"/>
                </a:cubicBezTo>
                <a:cubicBezTo>
                  <a:pt x="379" y="1352"/>
                  <a:pt x="429" y="1474"/>
                  <a:pt x="474" y="1578"/>
                </a:cubicBezTo>
                <a:cubicBezTo>
                  <a:pt x="519" y="1682"/>
                  <a:pt x="560" y="1767"/>
                  <a:pt x="600" y="1842"/>
                </a:cubicBezTo>
                <a:cubicBezTo>
                  <a:pt x="640" y="1917"/>
                  <a:pt x="673" y="1962"/>
                  <a:pt x="714" y="2028"/>
                </a:cubicBezTo>
                <a:cubicBezTo>
                  <a:pt x="755" y="2094"/>
                  <a:pt x="799" y="2171"/>
                  <a:pt x="846" y="2238"/>
                </a:cubicBezTo>
                <a:cubicBezTo>
                  <a:pt x="893" y="2305"/>
                  <a:pt x="946" y="2367"/>
                  <a:pt x="996" y="2430"/>
                </a:cubicBezTo>
                <a:cubicBezTo>
                  <a:pt x="1046" y="2493"/>
                  <a:pt x="1098" y="2561"/>
                  <a:pt x="1146" y="2616"/>
                </a:cubicBezTo>
                <a:cubicBezTo>
                  <a:pt x="1194" y="2671"/>
                  <a:pt x="1239" y="2715"/>
                  <a:pt x="1284" y="2760"/>
                </a:cubicBezTo>
              </a:path>
            </a:pathLst>
          </a:custGeom>
          <a:noFill/>
          <a:ln w="28575" cmpd="sng">
            <a:solidFill>
              <a:srgbClr val="FF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defRPr/>
            </a:pPr>
            <a:endParaRPr lang="en-US" b="0" i="0">
              <a:solidFill>
                <a:srgbClr val="000000"/>
              </a:solidFill>
              <a:latin typeface="Tahoma" charset="0"/>
              <a:ea typeface="ＭＳ Ｐゴシック" charset="0"/>
            </a:endParaRPr>
          </a:p>
        </p:txBody>
      </p:sp>
      <p:sp>
        <p:nvSpPr>
          <p:cNvPr id="87" name="Freeform 41"/>
          <p:cNvSpPr>
            <a:spLocks/>
          </p:cNvSpPr>
          <p:nvPr/>
        </p:nvSpPr>
        <p:spPr bwMode="auto">
          <a:xfrm>
            <a:off x="1358900" y="4295775"/>
            <a:ext cx="679450" cy="1524000"/>
          </a:xfrm>
          <a:custGeom>
            <a:avLst/>
            <a:gdLst>
              <a:gd name="T0" fmla="*/ 0 w 560"/>
              <a:gd name="T1" fmla="*/ 0 h 1216"/>
              <a:gd name="T2" fmla="*/ 28 w 560"/>
              <a:gd name="T3" fmla="*/ 112 h 1216"/>
              <a:gd name="T4" fmla="*/ 60 w 560"/>
              <a:gd name="T5" fmla="*/ 212 h 1216"/>
              <a:gd name="T6" fmla="*/ 96 w 560"/>
              <a:gd name="T7" fmla="*/ 312 h 1216"/>
              <a:gd name="T8" fmla="*/ 184 w 560"/>
              <a:gd name="T9" fmla="*/ 544 h 1216"/>
              <a:gd name="T10" fmla="*/ 456 w 560"/>
              <a:gd name="T11" fmla="*/ 1048 h 1216"/>
              <a:gd name="T12" fmla="*/ 560 w 560"/>
              <a:gd name="T13" fmla="*/ 1216 h 1216"/>
            </a:gdLst>
            <a:ahLst/>
            <a:cxnLst>
              <a:cxn ang="0">
                <a:pos x="T0" y="T1"/>
              </a:cxn>
              <a:cxn ang="0">
                <a:pos x="T2" y="T3"/>
              </a:cxn>
              <a:cxn ang="0">
                <a:pos x="T4" y="T5"/>
              </a:cxn>
              <a:cxn ang="0">
                <a:pos x="T6" y="T7"/>
              </a:cxn>
              <a:cxn ang="0">
                <a:pos x="T8" y="T9"/>
              </a:cxn>
              <a:cxn ang="0">
                <a:pos x="T10" y="T11"/>
              </a:cxn>
              <a:cxn ang="0">
                <a:pos x="T12" y="T13"/>
              </a:cxn>
            </a:cxnLst>
            <a:rect l="0" t="0" r="r" b="b"/>
            <a:pathLst>
              <a:path w="560" h="1216">
                <a:moveTo>
                  <a:pt x="0" y="0"/>
                </a:moveTo>
                <a:cubicBezTo>
                  <a:pt x="9" y="38"/>
                  <a:pt x="18" y="77"/>
                  <a:pt x="28" y="112"/>
                </a:cubicBezTo>
                <a:cubicBezTo>
                  <a:pt x="38" y="147"/>
                  <a:pt x="49" y="179"/>
                  <a:pt x="60" y="212"/>
                </a:cubicBezTo>
                <a:cubicBezTo>
                  <a:pt x="71" y="245"/>
                  <a:pt x="75" y="257"/>
                  <a:pt x="96" y="312"/>
                </a:cubicBezTo>
                <a:cubicBezTo>
                  <a:pt x="117" y="367"/>
                  <a:pt x="124" y="421"/>
                  <a:pt x="184" y="544"/>
                </a:cubicBezTo>
                <a:cubicBezTo>
                  <a:pt x="244" y="667"/>
                  <a:pt x="393" y="936"/>
                  <a:pt x="456" y="1048"/>
                </a:cubicBezTo>
                <a:cubicBezTo>
                  <a:pt x="519" y="1160"/>
                  <a:pt x="543" y="1188"/>
                  <a:pt x="560" y="1216"/>
                </a:cubicBezTo>
              </a:path>
            </a:pathLst>
          </a:custGeom>
          <a:noFill/>
          <a:ln w="15875" cmpd="sng">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8" name="Text Box 42"/>
          <p:cNvSpPr txBox="1">
            <a:spLocks noChangeArrowheads="1"/>
          </p:cNvSpPr>
          <p:nvPr/>
        </p:nvSpPr>
        <p:spPr bwMode="auto">
          <a:xfrm>
            <a:off x="292100" y="55911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89" name="Text Box 44"/>
          <p:cNvSpPr txBox="1">
            <a:spLocks noChangeArrowheads="1"/>
          </p:cNvSpPr>
          <p:nvPr/>
        </p:nvSpPr>
        <p:spPr bwMode="auto">
          <a:xfrm rot="-1923899">
            <a:off x="85560" y="5015736"/>
            <a:ext cx="1260000" cy="274637"/>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  Temperature </a:t>
            </a: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[K]</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93" name="Rectangle 54"/>
          <p:cNvSpPr>
            <a:spLocks noChangeArrowheads="1"/>
          </p:cNvSpPr>
          <p:nvPr/>
        </p:nvSpPr>
        <p:spPr bwMode="auto">
          <a:xfrm>
            <a:off x="5580112" y="1412776"/>
            <a:ext cx="2810963" cy="40011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i="0" dirty="0" err="1">
                <a:solidFill>
                  <a:srgbClr val="000000"/>
                </a:solidFill>
                <a:latin typeface="Calibri Light" panose="020F0302020204030204" pitchFamily="34" charset="0"/>
                <a:ea typeface="ＭＳ Ｐゴシック" charset="0"/>
              </a:rPr>
              <a:t>Nb-Ti</a:t>
            </a:r>
            <a:r>
              <a:rPr lang="en-US" sz="2000" i="0" dirty="0">
                <a:solidFill>
                  <a:srgbClr val="000000"/>
                </a:solidFill>
                <a:latin typeface="Calibri Light" panose="020F0302020204030204" pitchFamily="34" charset="0"/>
                <a:ea typeface="ＭＳ Ｐゴシック" charset="0"/>
              </a:rPr>
              <a:t> critical current </a:t>
            </a:r>
            <a:r>
              <a:rPr lang="en-US" sz="2000" i="0" dirty="0" smtClean="0">
                <a:solidFill>
                  <a:srgbClr val="000000"/>
                </a:solidFill>
                <a:latin typeface="Calibri Light" panose="020F0302020204030204" pitchFamily="34" charset="0"/>
                <a:ea typeface="ＭＳ Ｐゴシック" charset="0"/>
              </a:rPr>
              <a:t>I</a:t>
            </a:r>
            <a:r>
              <a:rPr lang="en-US" sz="2000" i="0" baseline="-25000" dirty="0" smtClean="0">
                <a:solidFill>
                  <a:srgbClr val="000000"/>
                </a:solidFill>
                <a:latin typeface="Calibri Light" panose="020F0302020204030204" pitchFamily="34" charset="0"/>
                <a:ea typeface="ＭＳ Ｐゴシック" charset="0"/>
              </a:rPr>
              <a:t>C </a:t>
            </a:r>
            <a:r>
              <a:rPr lang="en-US" sz="2000" i="0" dirty="0" smtClean="0">
                <a:solidFill>
                  <a:srgbClr val="000000"/>
                </a:solidFill>
                <a:latin typeface="Calibri Light" panose="020F0302020204030204" pitchFamily="34" charset="0"/>
                <a:ea typeface="ＭＳ Ｐゴシック" charset="0"/>
              </a:rPr>
              <a:t>(</a:t>
            </a:r>
            <a:r>
              <a:rPr lang="en-US" sz="2000" i="0" dirty="0">
                <a:solidFill>
                  <a:srgbClr val="000000"/>
                </a:solidFill>
                <a:latin typeface="Calibri Light" panose="020F0302020204030204" pitchFamily="34" charset="0"/>
                <a:ea typeface="ＭＳ Ｐゴシック" charset="0"/>
              </a:rPr>
              <a:t>B)</a:t>
            </a:r>
          </a:p>
        </p:txBody>
      </p:sp>
      <p:grpSp>
        <p:nvGrpSpPr>
          <p:cNvPr id="4" name="Group 3"/>
          <p:cNvGrpSpPr/>
          <p:nvPr/>
        </p:nvGrpSpPr>
        <p:grpSpPr>
          <a:xfrm>
            <a:off x="4889500" y="1988840"/>
            <a:ext cx="3930650" cy="4114800"/>
            <a:chOff x="4889500" y="1988840"/>
            <a:chExt cx="3930650" cy="4114800"/>
          </a:xfrm>
        </p:grpSpPr>
        <p:pic>
          <p:nvPicPr>
            <p:cNvPr id="53" name="Picture 56" descr="Picture 2"/>
            <p:cNvPicPr>
              <a:picLocks noChangeAspect="1" noChangeArrowheads="1"/>
            </p:cNvPicPr>
            <p:nvPr/>
          </p:nvPicPr>
          <p:blipFill>
            <a:blip r:embed="rId4">
              <a:extLst>
                <a:ext uri="{28A0092B-C50C-407E-A947-70E740481C1C}">
                  <a14:useLocalDpi xmlns:a14="http://schemas.microsoft.com/office/drawing/2010/main" val="0"/>
                </a:ext>
              </a:extLst>
            </a:blip>
            <a:srcRect b="1141"/>
            <a:stretch>
              <a:fillRect/>
            </a:stretch>
          </p:blipFill>
          <p:spPr bwMode="auto">
            <a:xfrm>
              <a:off x="4889500" y="1988840"/>
              <a:ext cx="393065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0" name="AutoShape 48"/>
            <p:cNvSpPr>
              <a:spLocks noChangeArrowheads="1"/>
            </p:cNvSpPr>
            <p:nvPr/>
          </p:nvSpPr>
          <p:spPr bwMode="auto">
            <a:xfrm>
              <a:off x="7315200" y="3792240"/>
              <a:ext cx="228600" cy="228600"/>
            </a:xfrm>
            <a:prstGeom prst="star4">
              <a:avLst>
                <a:gd name="adj" fmla="val 12500"/>
              </a:avLst>
            </a:prstGeom>
            <a:solidFill>
              <a:srgbClr val="FF6666"/>
            </a:solidFill>
            <a:ln w="9525">
              <a:solidFill>
                <a:srgbClr val="FF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91" name="Rectangle 49"/>
            <p:cNvSpPr>
              <a:spLocks noChangeArrowheads="1"/>
            </p:cNvSpPr>
            <p:nvPr/>
          </p:nvSpPr>
          <p:spPr bwMode="auto">
            <a:xfrm>
              <a:off x="6588224" y="4669232"/>
              <a:ext cx="684000" cy="648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FF0000"/>
                  </a:solidFill>
                  <a:latin typeface="Calibri Light" panose="020F0302020204030204" pitchFamily="34" charset="0"/>
                  <a:ea typeface="ＭＳ Ｐゴシック" charset="0"/>
                </a:rPr>
                <a:t>peak field</a:t>
              </a:r>
            </a:p>
          </p:txBody>
        </p:sp>
        <p:sp>
          <p:nvSpPr>
            <p:cNvPr id="92" name="Rectangle 50"/>
            <p:cNvSpPr>
              <a:spLocks noChangeArrowheads="1"/>
            </p:cNvSpPr>
            <p:nvPr/>
          </p:nvSpPr>
          <p:spPr bwMode="auto">
            <a:xfrm>
              <a:off x="5796136" y="3445024"/>
              <a:ext cx="1044000" cy="648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i="0" dirty="0">
                  <a:solidFill>
                    <a:srgbClr val="0033CC"/>
                  </a:solidFill>
                  <a:latin typeface="Calibri Light" panose="020F0302020204030204" pitchFamily="34" charset="0"/>
                  <a:ea typeface="ＭＳ Ｐゴシック" charset="0"/>
                </a:rPr>
                <a:t>5 T bore field</a:t>
              </a:r>
            </a:p>
          </p:txBody>
        </p:sp>
        <p:sp>
          <p:nvSpPr>
            <p:cNvPr id="94" name="Rectangle 55"/>
            <p:cNvSpPr>
              <a:spLocks noChangeArrowheads="1"/>
            </p:cNvSpPr>
            <p:nvPr/>
          </p:nvSpPr>
          <p:spPr bwMode="auto">
            <a:xfrm>
              <a:off x="7461845" y="3430166"/>
              <a:ext cx="1044000" cy="396875"/>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smtClean="0">
                  <a:solidFill>
                    <a:srgbClr val="FF0000"/>
                  </a:solidFill>
                  <a:latin typeface="Calibri Light" panose="020F0302020204030204" pitchFamily="34" charset="0"/>
                  <a:ea typeface="ＭＳ Ｐゴシック" charset="0"/>
                </a:rPr>
                <a:t>quench!</a:t>
              </a:r>
              <a:endParaRPr lang="en-US" sz="2000" i="0" dirty="0">
                <a:solidFill>
                  <a:srgbClr val="FF0000"/>
                </a:solidFill>
                <a:latin typeface="Calibri Light" panose="020F0302020204030204" pitchFamily="34" charset="0"/>
                <a:ea typeface="ＭＳ Ｐゴシック" charset="0"/>
              </a:endParaRPr>
            </a:p>
          </p:txBody>
        </p:sp>
        <p:sp>
          <p:nvSpPr>
            <p:cNvPr id="95" name="Oval 57"/>
            <p:cNvSpPr>
              <a:spLocks noChangeArrowheads="1"/>
            </p:cNvSpPr>
            <p:nvPr/>
          </p:nvSpPr>
          <p:spPr bwMode="auto">
            <a:xfrm>
              <a:off x="6629400" y="4206578"/>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grpSp>
      <p:sp>
        <p:nvSpPr>
          <p:cNvPr id="96" name="Rectangle 59"/>
          <p:cNvSpPr>
            <a:spLocks noChangeArrowheads="1"/>
          </p:cNvSpPr>
          <p:nvPr/>
        </p:nvSpPr>
        <p:spPr bwMode="auto">
          <a:xfrm>
            <a:off x="1068202" y="1412776"/>
            <a:ext cx="2279662"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defRPr/>
            </a:pPr>
            <a:r>
              <a:rPr lang="en-US" sz="2000" i="0" dirty="0" err="1" smtClean="0">
                <a:solidFill>
                  <a:srgbClr val="000000"/>
                </a:solidFill>
                <a:latin typeface="Calibri Light" panose="020F0302020204030204" pitchFamily="34" charset="0"/>
                <a:ea typeface="ＭＳ Ｐゴシック" charset="0"/>
              </a:rPr>
              <a:t>Nb-Ti</a:t>
            </a:r>
            <a:r>
              <a:rPr lang="en-US" sz="2000" i="0" dirty="0" smtClean="0">
                <a:solidFill>
                  <a:srgbClr val="000000"/>
                </a:solidFill>
                <a:latin typeface="Calibri Light" panose="020F0302020204030204" pitchFamily="34" charset="0"/>
                <a:ea typeface="ＭＳ Ｐゴシック" charset="0"/>
              </a:rPr>
              <a:t> </a:t>
            </a:r>
            <a:r>
              <a:rPr lang="en-US" sz="2000" i="0" dirty="0">
                <a:solidFill>
                  <a:srgbClr val="000000"/>
                </a:solidFill>
                <a:latin typeface="Calibri Light" panose="020F0302020204030204" pitchFamily="34" charset="0"/>
                <a:ea typeface="ＭＳ Ｐゴシック" charset="0"/>
              </a:rPr>
              <a:t>critical surface</a:t>
            </a:r>
          </a:p>
        </p:txBody>
      </p:sp>
      <p:sp>
        <p:nvSpPr>
          <p:cNvPr id="99" name="Line 64"/>
          <p:cNvSpPr>
            <a:spLocks noChangeShapeType="1"/>
          </p:cNvSpPr>
          <p:nvPr/>
        </p:nvSpPr>
        <p:spPr bwMode="auto">
          <a:xfrm>
            <a:off x="3373438" y="1619749"/>
            <a:ext cx="2286000" cy="0"/>
          </a:xfrm>
          <a:prstGeom prst="line">
            <a:avLst/>
          </a:prstGeom>
          <a:noFill/>
          <a:ln w="19050">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00" name="Rectangle 61"/>
          <p:cNvSpPr>
            <a:spLocks noChangeArrowheads="1"/>
          </p:cNvSpPr>
          <p:nvPr/>
        </p:nvSpPr>
        <p:spPr bwMode="auto">
          <a:xfrm>
            <a:off x="3881438" y="1421311"/>
            <a:ext cx="1188000" cy="40005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algn="ctr" defTabSz="914400" eaLnBrk="1" latinLnBrk="0" hangingPunct="1">
              <a:lnSpc>
                <a:spcPct val="100000"/>
              </a:lnSpc>
              <a:buClrTx/>
              <a:buSzTx/>
              <a:buFontTx/>
              <a:buNone/>
              <a:tabLst/>
              <a:defRPr/>
            </a:pPr>
            <a:r>
              <a:rPr lang="en-US" sz="2000" i="0" dirty="0">
                <a:latin typeface="Calibri Light" panose="020F0302020204030204" pitchFamily="34" charset="0"/>
                <a:ea typeface="ＭＳ Ｐゴシック" charset="0"/>
              </a:rPr>
              <a:t>I</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 J</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x A</a:t>
            </a:r>
            <a:r>
              <a:rPr lang="en-US" sz="2000" i="0" baseline="-25000" dirty="0">
                <a:latin typeface="Calibri Light" panose="020F0302020204030204" pitchFamily="34" charset="0"/>
                <a:ea typeface="ＭＳ Ｐゴシック" charset="0"/>
              </a:rPr>
              <a:t>SC</a:t>
            </a:r>
          </a:p>
        </p:txBody>
      </p:sp>
    </p:spTree>
    <p:extLst>
      <p:ext uri="{BB962C8B-B14F-4D97-AF65-F5344CB8AC3E}">
        <p14:creationId xmlns:p14="http://schemas.microsoft.com/office/powerpoint/2010/main" val="21147327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practical operation, margins are needed with respect to this ultimate limit</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66</a:t>
            </a:fld>
            <a:endParaRPr lang="en-US"/>
          </a:p>
        </p:txBody>
      </p:sp>
      <p:grpSp>
        <p:nvGrpSpPr>
          <p:cNvPr id="3" name="Group 2"/>
          <p:cNvGrpSpPr/>
          <p:nvPr/>
        </p:nvGrpSpPr>
        <p:grpSpPr>
          <a:xfrm>
            <a:off x="2022584" y="1351682"/>
            <a:ext cx="5429736" cy="5173662"/>
            <a:chOff x="2022584" y="1351682"/>
            <a:chExt cx="5429736" cy="5173662"/>
          </a:xfrm>
        </p:grpSpPr>
        <p:pic>
          <p:nvPicPr>
            <p:cNvPr id="21" name="Picture 75" descr="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22584" y="1351682"/>
              <a:ext cx="5048250" cy="5173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Oval 76"/>
            <p:cNvSpPr>
              <a:spLocks noChangeArrowheads="1"/>
            </p:cNvSpPr>
            <p:nvPr/>
          </p:nvSpPr>
          <p:spPr bwMode="auto">
            <a:xfrm>
              <a:off x="4227621" y="4159969"/>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sp>
          <p:nvSpPr>
            <p:cNvPr id="23" name="Oval 78"/>
            <p:cNvSpPr>
              <a:spLocks noChangeArrowheads="1"/>
            </p:cNvSpPr>
            <p:nvPr/>
          </p:nvSpPr>
          <p:spPr bwMode="auto">
            <a:xfrm>
              <a:off x="4554646" y="4159969"/>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4" name="Line 79"/>
            <p:cNvSpPr>
              <a:spLocks noChangeShapeType="1"/>
            </p:cNvSpPr>
            <p:nvPr/>
          </p:nvSpPr>
          <p:spPr bwMode="auto">
            <a:xfrm flipV="1">
              <a:off x="4630846" y="4237757"/>
              <a:ext cx="774700" cy="317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5" name="Line 80"/>
            <p:cNvSpPr>
              <a:spLocks noChangeShapeType="1"/>
            </p:cNvSpPr>
            <p:nvPr/>
          </p:nvSpPr>
          <p:spPr bwMode="auto">
            <a:xfrm flipV="1">
              <a:off x="4632434" y="2239094"/>
              <a:ext cx="3175" cy="200342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6" name="Oval 84"/>
            <p:cNvSpPr>
              <a:spLocks noChangeArrowheads="1"/>
            </p:cNvSpPr>
            <p:nvPr/>
          </p:nvSpPr>
          <p:spPr bwMode="auto">
            <a:xfrm>
              <a:off x="5334109" y="4164732"/>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7" name="Oval 85"/>
            <p:cNvSpPr>
              <a:spLocks noChangeArrowheads="1"/>
            </p:cNvSpPr>
            <p:nvPr/>
          </p:nvSpPr>
          <p:spPr bwMode="auto">
            <a:xfrm>
              <a:off x="4567346" y="2154957"/>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8" name="Oval 86"/>
            <p:cNvSpPr>
              <a:spLocks noChangeArrowheads="1"/>
            </p:cNvSpPr>
            <p:nvPr/>
          </p:nvSpPr>
          <p:spPr bwMode="auto">
            <a:xfrm>
              <a:off x="5134084" y="3686894"/>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9" name="Line 87"/>
            <p:cNvSpPr>
              <a:spLocks noChangeShapeType="1"/>
            </p:cNvSpPr>
            <p:nvPr/>
          </p:nvSpPr>
          <p:spPr bwMode="auto">
            <a:xfrm flipV="1">
              <a:off x="4643546" y="3763094"/>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0" name="Rectangle 88"/>
            <p:cNvSpPr>
              <a:spLocks noChangeArrowheads="1"/>
            </p:cNvSpPr>
            <p:nvPr/>
          </p:nvSpPr>
          <p:spPr bwMode="auto">
            <a:xfrm>
              <a:off x="4554646" y="1544645"/>
              <a:ext cx="2016000" cy="40011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c</a:t>
              </a:r>
              <a:r>
                <a:rPr lang="en-US" sz="2000" i="0" dirty="0" smtClean="0">
                  <a:solidFill>
                    <a:srgbClr val="000000"/>
                  </a:solidFill>
                  <a:latin typeface="Calibri Light" panose="020F0302020204030204" pitchFamily="34" charset="0"/>
                  <a:ea typeface="ＭＳ Ｐゴシック" charset="0"/>
                </a:rPr>
                <a:t>urrent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Q</a:t>
              </a:r>
              <a:endParaRPr lang="en-US" sz="2000" i="0" dirty="0">
                <a:solidFill>
                  <a:srgbClr val="000000"/>
                </a:solidFill>
                <a:latin typeface="Calibri Light" panose="020F0302020204030204" pitchFamily="34" charset="0"/>
                <a:ea typeface="ＭＳ Ｐゴシック" charset="0"/>
              </a:endParaRPr>
            </a:p>
          </p:txBody>
        </p:sp>
        <p:sp>
          <p:nvSpPr>
            <p:cNvPr id="31" name="Rectangle 89"/>
            <p:cNvSpPr>
              <a:spLocks noChangeArrowheads="1"/>
            </p:cNvSpPr>
            <p:nvPr/>
          </p:nvSpPr>
          <p:spPr bwMode="auto">
            <a:xfrm>
              <a:off x="5599221" y="3882157"/>
              <a:ext cx="1764000" cy="396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f</a:t>
              </a:r>
              <a:r>
                <a:rPr lang="en-US" sz="2000" i="0" dirty="0" smtClean="0">
                  <a:solidFill>
                    <a:srgbClr val="000000"/>
                  </a:solidFill>
                  <a:latin typeface="Calibri Light" panose="020F0302020204030204" pitchFamily="34" charset="0"/>
                  <a:ea typeface="ＭＳ Ｐゴシック" charset="0"/>
                </a:rPr>
                <a:t>ield </a:t>
              </a:r>
              <a:r>
                <a:rPr lang="en-US" sz="2000" i="0" dirty="0">
                  <a:solidFill>
                    <a:srgbClr val="000000"/>
                  </a:solidFill>
                  <a:latin typeface="Calibri Light" panose="020F0302020204030204" pitchFamily="34" charset="0"/>
                  <a:ea typeface="ＭＳ Ｐゴシック" charset="0"/>
                </a:rPr>
                <a:t>quench B</a:t>
              </a:r>
              <a:r>
                <a:rPr lang="en-US" sz="2000" i="0" baseline="-25000" dirty="0">
                  <a:solidFill>
                    <a:srgbClr val="000000"/>
                  </a:solidFill>
                  <a:latin typeface="Calibri Light" panose="020F0302020204030204" pitchFamily="34" charset="0"/>
                  <a:ea typeface="ＭＳ Ｐゴシック" charset="0"/>
                </a:rPr>
                <a:t>Q</a:t>
              </a:r>
            </a:p>
          </p:txBody>
        </p:sp>
        <p:sp>
          <p:nvSpPr>
            <p:cNvPr id="32" name="Rectangle 90"/>
            <p:cNvSpPr>
              <a:spLocks noChangeArrowheads="1"/>
            </p:cNvSpPr>
            <p:nvPr/>
          </p:nvSpPr>
          <p:spPr bwMode="auto">
            <a:xfrm>
              <a:off x="5256320" y="3043957"/>
              <a:ext cx="2196000" cy="396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i="0" dirty="0" err="1" smtClean="0">
                  <a:solidFill>
                    <a:srgbClr val="000000"/>
                  </a:solidFill>
                  <a:latin typeface="Calibri Light" panose="020F0302020204030204" pitchFamily="34" charset="0"/>
                  <a:ea typeface="ＭＳ Ｐゴシック" charset="0"/>
                </a:rPr>
                <a:t>loadline</a:t>
              </a:r>
              <a:r>
                <a:rPr lang="en-US" sz="2000" i="0" dirty="0" smtClean="0">
                  <a:solidFill>
                    <a:srgbClr val="000000"/>
                  </a:solidFill>
                  <a:latin typeface="Calibri Light" panose="020F0302020204030204" pitchFamily="34" charset="0"/>
                  <a:ea typeface="ＭＳ Ｐゴシック" charset="0"/>
                </a:rPr>
                <a:t>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max</a:t>
              </a:r>
            </a:p>
          </p:txBody>
        </p:sp>
        <p:sp>
          <p:nvSpPr>
            <p:cNvPr id="33" name="Line 91"/>
            <p:cNvSpPr>
              <a:spLocks noChangeShapeType="1"/>
            </p:cNvSpPr>
            <p:nvPr/>
          </p:nvSpPr>
          <p:spPr bwMode="auto">
            <a:xfrm flipH="1">
              <a:off x="5045184" y="4691782"/>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4" name="Rectangle 92"/>
            <p:cNvSpPr>
              <a:spLocks noChangeArrowheads="1"/>
            </p:cNvSpPr>
            <p:nvPr/>
          </p:nvSpPr>
          <p:spPr bwMode="auto">
            <a:xfrm>
              <a:off x="3470384" y="5069607"/>
              <a:ext cx="1476000" cy="701675"/>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000000"/>
                  </a:solidFill>
                  <a:latin typeface="Calibri Light" panose="020F0302020204030204" pitchFamily="34" charset="0"/>
                  <a:ea typeface="ＭＳ Ｐゴシック" charset="0"/>
                </a:rPr>
                <a:t>t</a:t>
              </a:r>
              <a:r>
                <a:rPr lang="en-US" sz="2000" i="0" dirty="0" smtClean="0">
                  <a:solidFill>
                    <a:srgbClr val="000000"/>
                  </a:solidFill>
                  <a:latin typeface="Calibri Light" panose="020F0302020204030204" pitchFamily="34" charset="0"/>
                  <a:ea typeface="ＭＳ Ｐゴシック" charset="0"/>
                </a:rPr>
                <a:t>emperature </a:t>
              </a:r>
              <a:r>
                <a:rPr lang="en-US" sz="2000" i="0" dirty="0">
                  <a:solidFill>
                    <a:srgbClr val="000000"/>
                  </a:solidFill>
                  <a:latin typeface="Calibri Light" panose="020F0302020204030204" pitchFamily="34" charset="0"/>
                  <a:ea typeface="ＭＳ Ｐゴシック" charset="0"/>
                </a:rPr>
                <a:t>quench T</a:t>
              </a:r>
              <a:r>
                <a:rPr lang="en-US" sz="2000" i="0" baseline="-25000" dirty="0">
                  <a:solidFill>
                    <a:srgbClr val="000000"/>
                  </a:solidFill>
                  <a:latin typeface="Calibri Light" panose="020F0302020204030204" pitchFamily="34" charset="0"/>
                  <a:ea typeface="ＭＳ Ｐゴシック" charset="0"/>
                </a:rPr>
                <a:t>CS</a:t>
              </a:r>
            </a:p>
          </p:txBody>
        </p:sp>
      </p:grpSp>
    </p:spTree>
    <p:extLst>
      <p:ext uri="{BB962C8B-B14F-4D97-AF65-F5344CB8AC3E}">
        <p14:creationId xmlns:p14="http://schemas.microsoft.com/office/powerpoint/2010/main" val="146136695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best (Apr. 2014) critical current for several superconductors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67</a:t>
            </a:fld>
            <a:endParaRPr lang="en-US"/>
          </a:p>
        </p:txBody>
      </p:sp>
      <p:pic>
        <p:nvPicPr>
          <p:cNvPr id="11" name="Picture 10" descr="JeChart041614-1363x988-p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770558"/>
            <a:ext cx="8273777" cy="5997426"/>
          </a:xfrm>
          <a:prstGeom prst="rect">
            <a:avLst/>
          </a:prstGeom>
        </p:spPr>
      </p:pic>
      <p:sp>
        <p:nvSpPr>
          <p:cNvPr id="13" name="Rectangle 4"/>
          <p:cNvSpPr>
            <a:spLocks noChangeArrowheads="1"/>
          </p:cNvSpPr>
          <p:nvPr/>
        </p:nvSpPr>
        <p:spPr bwMode="auto">
          <a:xfrm>
            <a:off x="4334328" y="644413"/>
            <a:ext cx="470577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2000" i="0" dirty="0" smtClean="0">
                <a:solidFill>
                  <a:srgbClr val="777777"/>
                </a:solidFill>
                <a:latin typeface="Calibri Light" panose="020F0302020204030204" pitchFamily="34" charset="0"/>
                <a:ea typeface="ＭＳ Ｐゴシック" charset="0"/>
              </a:rPr>
              <a:t>Applied </a:t>
            </a:r>
            <a:r>
              <a:rPr lang="en-US" sz="2000" i="0" dirty="0">
                <a:solidFill>
                  <a:srgbClr val="777777"/>
                </a:solidFill>
                <a:latin typeface="Calibri Light" panose="020F0302020204030204" pitchFamily="34" charset="0"/>
                <a:ea typeface="ＭＳ Ｐゴシック" charset="0"/>
              </a:rPr>
              <a:t>Superconductivity Center at NHMFL</a:t>
            </a:r>
          </a:p>
        </p:txBody>
      </p:sp>
    </p:spTree>
    <p:extLst>
      <p:ext uri="{BB962C8B-B14F-4D97-AF65-F5344CB8AC3E}">
        <p14:creationId xmlns:p14="http://schemas.microsoft.com/office/powerpoint/2010/main" val="70450934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coil cross sections of several </a:t>
            </a:r>
            <a:r>
              <a:rPr lang="en-US" sz="2800" i="0" kern="0" smtClean="0">
                <a:solidFill>
                  <a:srgbClr val="0033CC"/>
                </a:solidFill>
                <a:latin typeface="Calibri Light" panose="020F0302020204030204" pitchFamily="34" charset="0"/>
              </a:rPr>
              <a:t>superconducting dipoles show </a:t>
            </a:r>
            <a:r>
              <a:rPr lang="en-US" sz="2800" i="0" kern="0" dirty="0" smtClean="0">
                <a:solidFill>
                  <a:srgbClr val="0033CC"/>
                </a:solidFill>
                <a:latin typeface="Calibri Light" panose="020F0302020204030204" pitchFamily="34" charset="0"/>
              </a:rPr>
              <a:t>a certain evolution; all were (are) based on </a:t>
            </a:r>
            <a:r>
              <a:rPr lang="en-US" sz="2800" i="0" kern="0" dirty="0" err="1" smtClean="0">
                <a:solidFill>
                  <a:srgbClr val="0033CC"/>
                </a:solidFill>
                <a:latin typeface="Calibri Light" panose="020F0302020204030204" pitchFamily="34" charset="0"/>
              </a:rPr>
              <a:t>Nb-Ti</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68</a:t>
            </a:fld>
            <a:endParaRPr lang="en-US"/>
          </a:p>
        </p:txBody>
      </p:sp>
      <p:pic>
        <p:nvPicPr>
          <p:cNvPr id="14" name="Picture 13" descr="Fig5new_Coils_Tevat_Hera_RHIC_LH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1694"/>
            <a:ext cx="8510016" cy="1773936"/>
          </a:xfrm>
          <a:prstGeom prst="rect">
            <a:avLst/>
          </a:prstGeom>
        </p:spPr>
      </p:pic>
      <p:sp>
        <p:nvSpPr>
          <p:cNvPr id="15" name="TextBox 14"/>
          <p:cNvSpPr txBox="1"/>
          <p:nvPr/>
        </p:nvSpPr>
        <p:spPr>
          <a:xfrm>
            <a:off x="808352" y="4479503"/>
            <a:ext cx="1249509" cy="461665"/>
          </a:xfrm>
          <a:prstGeom prst="rect">
            <a:avLst/>
          </a:prstGeom>
          <a:noFill/>
        </p:spPr>
        <p:txBody>
          <a:bodyPr wrap="none" rtlCol="0">
            <a:spAutoFit/>
          </a:bodyPr>
          <a:lstStyle/>
          <a:p>
            <a:pPr algn="ctr"/>
            <a:r>
              <a:rPr lang="en-US" i="0" dirty="0" err="1" smtClean="0">
                <a:latin typeface="Calibri Light" panose="020F0302020204030204" pitchFamily="34" charset="0"/>
                <a:ea typeface="ＭＳ Ｐゴシック" charset="0"/>
              </a:rPr>
              <a:t>Tevatron</a:t>
            </a:r>
            <a:endParaRPr lang="en-US" i="0" dirty="0" smtClean="0">
              <a:latin typeface="Calibri Light" panose="020F0302020204030204" pitchFamily="34" charset="0"/>
              <a:ea typeface="ＭＳ Ｐゴシック" charset="0"/>
            </a:endParaRPr>
          </a:p>
        </p:txBody>
      </p:sp>
      <p:sp>
        <p:nvSpPr>
          <p:cNvPr id="16" name="TextBox 15"/>
          <p:cNvSpPr txBox="1"/>
          <p:nvPr/>
        </p:nvSpPr>
        <p:spPr>
          <a:xfrm>
            <a:off x="3253491" y="4479503"/>
            <a:ext cx="849912"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HERA</a:t>
            </a:r>
          </a:p>
        </p:txBody>
      </p:sp>
      <p:sp>
        <p:nvSpPr>
          <p:cNvPr id="17" name="TextBox 16"/>
          <p:cNvSpPr txBox="1"/>
          <p:nvPr/>
        </p:nvSpPr>
        <p:spPr>
          <a:xfrm>
            <a:off x="5369507" y="4479503"/>
            <a:ext cx="768159"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RHIC</a:t>
            </a:r>
          </a:p>
        </p:txBody>
      </p:sp>
      <p:sp>
        <p:nvSpPr>
          <p:cNvPr id="18" name="TextBox 17"/>
          <p:cNvSpPr txBox="1"/>
          <p:nvPr/>
        </p:nvSpPr>
        <p:spPr>
          <a:xfrm>
            <a:off x="7511438" y="4479503"/>
            <a:ext cx="660758"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LHC</a:t>
            </a:r>
          </a:p>
        </p:txBody>
      </p:sp>
    </p:spTree>
    <p:extLst>
      <p:ext uri="{BB962C8B-B14F-4D97-AF65-F5344CB8AC3E}">
        <p14:creationId xmlns:p14="http://schemas.microsoft.com/office/powerpoint/2010/main" val="428992987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Different choices were made for the iron, the mechanical structure and the operating temperature</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69</a:t>
            </a:fld>
            <a:endParaRPr lang="en-US"/>
          </a:p>
        </p:txBody>
      </p:sp>
      <p:pic>
        <p:nvPicPr>
          <p:cNvPr id="15" name="Picture 2" descr="Tevatron_dipole_I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499" y="2240264"/>
            <a:ext cx="1578864" cy="1072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3" descr="LHC_dipole_II"/>
          <p:cNvPicPr>
            <a:picLocks noChangeAspect="1" noChangeArrowheads="1"/>
          </p:cNvPicPr>
          <p:nvPr/>
        </p:nvPicPr>
        <p:blipFill>
          <a:blip r:embed="rId4">
            <a:extLst>
              <a:ext uri="{28A0092B-C50C-407E-A947-70E740481C1C}">
                <a14:useLocalDpi xmlns:a14="http://schemas.microsoft.com/office/drawing/2010/main" val="0"/>
              </a:ext>
            </a:extLst>
          </a:blip>
          <a:srcRect l="3423" t="5096" r="1607"/>
          <a:stretch>
            <a:fillRect/>
          </a:stretch>
        </p:blipFill>
        <p:spPr bwMode="auto">
          <a:xfrm>
            <a:off x="5908842" y="1332336"/>
            <a:ext cx="2914316" cy="2888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4" descr="RHIC_dipole_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9417" y="2128679"/>
            <a:ext cx="1337876" cy="12960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5" descr="HERA_dipole_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19575" y="1838649"/>
            <a:ext cx="1884947" cy="18761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Rectangle 6"/>
          <p:cNvSpPr>
            <a:spLocks noChangeArrowheads="1"/>
          </p:cNvSpPr>
          <p:nvPr/>
        </p:nvSpPr>
        <p:spPr bwMode="auto">
          <a:xfrm>
            <a:off x="2354425" y="4298320"/>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HERA</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75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5.0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4.5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1991</a:t>
            </a:r>
            <a:endParaRPr lang="en-US" sz="2000" b="0" i="0" dirty="0">
              <a:solidFill>
                <a:srgbClr val="000000"/>
              </a:solidFill>
              <a:latin typeface="Tahoma" charset="0"/>
              <a:ea typeface="ＭＳ Ｐゴシック" charset="0"/>
            </a:endParaRPr>
          </a:p>
        </p:txBody>
      </p:sp>
      <p:sp>
        <p:nvSpPr>
          <p:cNvPr id="20" name="Rectangle 7"/>
          <p:cNvSpPr>
            <a:spLocks noChangeArrowheads="1"/>
          </p:cNvSpPr>
          <p:nvPr/>
        </p:nvSpPr>
        <p:spPr bwMode="auto">
          <a:xfrm>
            <a:off x="236419" y="4298320"/>
            <a:ext cx="2031325"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err="1" smtClean="0">
                <a:latin typeface="Calibri Light" panose="020F0302020204030204" pitchFamily="34" charset="0"/>
                <a:ea typeface="ＭＳ Ｐゴシック" charset="0"/>
              </a:rPr>
              <a:t>Tevatron</a:t>
            </a:r>
            <a:endParaRPr lang="en-US" sz="2000" i="0" dirty="0" smtClean="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76 mm bore</a:t>
            </a: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B = 4.3 T</a:t>
            </a:r>
          </a:p>
          <a:p>
            <a:r>
              <a:rPr lang="en-US" sz="2000" i="0" dirty="0" smtClean="0">
                <a:latin typeface="Calibri Light" panose="020F0302020204030204" pitchFamily="34" charset="0"/>
                <a:ea typeface="ＭＳ Ｐゴシック" charset="0"/>
              </a:rPr>
              <a:t>  T = 4.2 K</a:t>
            </a:r>
          </a:p>
          <a:p>
            <a:r>
              <a:rPr lang="en-US" sz="1800" i="0" dirty="0" smtClean="0">
                <a:latin typeface="Calibri Light" panose="020F0302020204030204" pitchFamily="34" charset="0"/>
                <a:ea typeface="ＭＳ Ｐゴシック" charset="0"/>
              </a:rPr>
              <a:t>  first beam 1983</a:t>
            </a:r>
            <a:r>
              <a:rPr lang="en-US" sz="2000" b="0" i="0" dirty="0" smtClean="0">
                <a:solidFill>
                  <a:srgbClr val="000000"/>
                </a:solidFill>
                <a:latin typeface="Tahoma" charset="0"/>
                <a:ea typeface="ＭＳ Ｐゴシック" charset="0"/>
              </a:rPr>
              <a:t>	</a:t>
            </a:r>
          </a:p>
        </p:txBody>
      </p:sp>
      <p:sp>
        <p:nvSpPr>
          <p:cNvPr id="21" name="Rectangle 8"/>
          <p:cNvSpPr>
            <a:spLocks noChangeArrowheads="1"/>
          </p:cNvSpPr>
          <p:nvPr/>
        </p:nvSpPr>
        <p:spPr bwMode="auto">
          <a:xfrm>
            <a:off x="4230731" y="4298320"/>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RHIC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80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3.5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4.3-4.6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2000</a:t>
            </a:r>
            <a:endParaRPr lang="en-US" sz="2000" b="0" i="0" dirty="0">
              <a:solidFill>
                <a:srgbClr val="000000"/>
              </a:solidFill>
              <a:latin typeface="Tahoma" charset="0"/>
              <a:ea typeface="ＭＳ Ｐゴシック" charset="0"/>
            </a:endParaRPr>
          </a:p>
        </p:txBody>
      </p:sp>
      <p:sp>
        <p:nvSpPr>
          <p:cNvPr id="22" name="Rectangle 9"/>
          <p:cNvSpPr>
            <a:spLocks noChangeArrowheads="1"/>
          </p:cNvSpPr>
          <p:nvPr/>
        </p:nvSpPr>
        <p:spPr bwMode="auto">
          <a:xfrm>
            <a:off x="6558376" y="4298320"/>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LHC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56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8.3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1.9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2008</a:t>
            </a:r>
            <a:endParaRPr lang="en-US" sz="2000" b="0" i="0" dirty="0">
              <a:solidFill>
                <a:srgbClr val="000000"/>
              </a:solidFill>
              <a:latin typeface="Tahoma" charset="0"/>
              <a:ea typeface="ＭＳ Ｐゴシック" charset="0"/>
            </a:endParaRPr>
          </a:p>
        </p:txBody>
      </p:sp>
    </p:spTree>
    <p:extLst>
      <p:ext uri="{BB962C8B-B14F-4D97-AF65-F5344CB8AC3E}">
        <p14:creationId xmlns:p14="http://schemas.microsoft.com/office/powerpoint/2010/main" val="1893766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7</a:t>
            </a:fld>
            <a:endParaRPr lang="en-US"/>
          </a:p>
        </p:txBody>
      </p:sp>
      <p:sp>
        <p:nvSpPr>
          <p:cNvPr id="4" name="TextBox 3"/>
          <p:cNvSpPr txBox="1"/>
          <p:nvPr/>
        </p:nvSpPr>
        <p:spPr>
          <a:xfrm>
            <a:off x="503548" y="1629088"/>
            <a:ext cx="8136904" cy="2015936"/>
          </a:xfrm>
          <a:prstGeom prst="rect">
            <a:avLst/>
          </a:prstGeom>
          <a:solidFill>
            <a:srgbClr val="FFFFFF"/>
          </a:solidFill>
          <a:ln w="12700">
            <a:noFill/>
          </a:ln>
        </p:spPr>
        <p:txBody>
          <a:bodyPr wrap="square" rtlCol="0">
            <a:spAutoFit/>
          </a:bodyPr>
          <a:lstStyle/>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- 1 - </a:t>
            </a:r>
          </a:p>
          <a:p>
            <a:pPr algn="ctr">
              <a:spcBef>
                <a:spcPts val="300"/>
              </a:spcBef>
            </a:pPr>
            <a:endParaRPr lang="en-US" sz="4000" i="0" dirty="0" smtClean="0">
              <a:solidFill>
                <a:srgbClr val="0033CC"/>
              </a:solidFill>
              <a:latin typeface="Calibri Light" panose="020F0302020204030204" pitchFamily="34" charset="0"/>
              <a:cs typeface="Courier New" panose="02070309020205020404" pitchFamily="49" charset="0"/>
            </a:endParaRPr>
          </a:p>
          <a:p>
            <a:pPr algn="ctr">
              <a:spcBef>
                <a:spcPts val="300"/>
              </a:spcBef>
            </a:pPr>
            <a:r>
              <a:rPr lang="en-US" sz="4000" i="0" dirty="0" smtClean="0">
                <a:solidFill>
                  <a:srgbClr val="0033CC"/>
                </a:solidFill>
                <a:latin typeface="Calibri Light" panose="020F0302020204030204" pitchFamily="34" charset="0"/>
                <a:cs typeface="Courier New" panose="02070309020205020404" pitchFamily="49" charset="0"/>
              </a:rPr>
              <a:t>Introduction</a:t>
            </a:r>
            <a:endParaRPr lang="en-US" sz="4000" i="0" dirty="0">
              <a:solidFill>
                <a:srgbClr val="0033CC"/>
              </a:solidFill>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3357971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same magnets in the respective tunnels</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70</a:t>
            </a:fld>
            <a:endParaRPr lang="en-US"/>
          </a:p>
        </p:txBody>
      </p:sp>
      <p:pic>
        <p:nvPicPr>
          <p:cNvPr id="9" name="Picture 8" descr="09-0313-15D.jpg"/>
          <p:cNvPicPr>
            <a:picLocks noChangeAspect="1"/>
          </p:cNvPicPr>
          <p:nvPr/>
        </p:nvPicPr>
        <p:blipFill rotWithShape="1">
          <a:blip r:embed="rId3">
            <a:extLst>
              <a:ext uri="{28A0092B-C50C-407E-A947-70E740481C1C}">
                <a14:useLocalDpi xmlns:a14="http://schemas.microsoft.com/office/drawing/2010/main"/>
              </a:ext>
            </a:extLst>
          </a:blip>
          <a:srcRect l="1" r="1562"/>
          <a:stretch/>
        </p:blipFill>
        <p:spPr>
          <a:xfrm>
            <a:off x="575976" y="750633"/>
            <a:ext cx="3780000" cy="2880000"/>
          </a:xfrm>
          <a:prstGeom prst="rect">
            <a:avLst/>
          </a:prstGeom>
        </p:spPr>
      </p:pic>
      <p:sp>
        <p:nvSpPr>
          <p:cNvPr id="10" name="Title 1"/>
          <p:cNvSpPr txBox="1">
            <a:spLocks/>
          </p:cNvSpPr>
          <p:nvPr/>
        </p:nvSpPr>
        <p:spPr bwMode="auto">
          <a:xfrm>
            <a:off x="2375976" y="2946633"/>
            <a:ext cx="198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smtClean="0">
                <a:ln>
                  <a:noFill/>
                </a:ln>
                <a:solidFill>
                  <a:schemeClr val="tx1"/>
                </a:solidFill>
                <a:effectLst/>
                <a:uLnTx/>
                <a:uFillTx/>
                <a:latin typeface="Calibri Light" panose="020F0302020204030204" pitchFamily="34" charset="0"/>
                <a:ea typeface="ＭＳ Ｐゴシック"/>
              </a:rPr>
              <a:t>Tevatron</a:t>
            </a: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 @ FNAL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(Chicago, IL, USA)</a:t>
            </a:r>
            <a:endParaRPr kumimoji="0" lang="en-US" sz="2000" b="0" i="0" u="none" strike="noStrike" kern="0" cap="none" spc="0" normalizeH="0" baseline="0" noProof="0" dirty="0">
              <a:ln>
                <a:noFill/>
              </a:ln>
              <a:solidFill>
                <a:schemeClr val="tx1"/>
              </a:solidFill>
              <a:effectLst/>
              <a:uLnTx/>
              <a:uFillTx/>
              <a:latin typeface="Calibri Light" panose="020F0302020204030204" pitchFamily="34" charset="0"/>
              <a:ea typeface="ＭＳ Ｐゴシック"/>
            </a:endParaRPr>
          </a:p>
        </p:txBody>
      </p:sp>
      <p:pic>
        <p:nvPicPr>
          <p:cNvPr id="8" name="Picture 7" descr="Screen shot 2011-03-31 at 10.21.26 AM.png"/>
          <p:cNvPicPr>
            <a:picLocks noChangeAspect="1"/>
          </p:cNvPicPr>
          <p:nvPr/>
        </p:nvPicPr>
        <p:blipFill rotWithShape="1">
          <a:blip r:embed="rId4">
            <a:extLst>
              <a:ext uri="{28A0092B-C50C-407E-A947-70E740481C1C}">
                <a14:useLocalDpi xmlns:a14="http://schemas.microsoft.com/office/drawing/2010/main"/>
              </a:ext>
            </a:extLst>
          </a:blip>
          <a:srcRect l="1877" r="420"/>
          <a:stretch/>
        </p:blipFill>
        <p:spPr>
          <a:xfrm>
            <a:off x="576436" y="3823541"/>
            <a:ext cx="3816000" cy="2880000"/>
          </a:xfrm>
          <a:prstGeom prst="rect">
            <a:avLst/>
          </a:prstGeom>
        </p:spPr>
      </p:pic>
      <p:pic>
        <p:nvPicPr>
          <p:cNvPr id="13" name="Picture 12" descr="Rhictunnel.jpg"/>
          <p:cNvPicPr>
            <a:picLocks noChangeAspect="1"/>
          </p:cNvPicPr>
          <p:nvPr/>
        </p:nvPicPr>
        <p:blipFill rotWithShape="1">
          <a:blip r:embed="rId5">
            <a:extLst>
              <a:ext uri="{28A0092B-C50C-407E-A947-70E740481C1C}">
                <a14:useLocalDpi xmlns:a14="http://schemas.microsoft.com/office/drawing/2010/main"/>
              </a:ext>
            </a:extLst>
          </a:blip>
          <a:srcRect l="4462" r="4127"/>
          <a:stretch/>
        </p:blipFill>
        <p:spPr>
          <a:xfrm>
            <a:off x="4680432" y="750633"/>
            <a:ext cx="3780000" cy="2880000"/>
          </a:xfrm>
          <a:prstGeom prst="rect">
            <a:avLst/>
          </a:prstGeom>
        </p:spPr>
      </p:pic>
      <p:pic>
        <p:nvPicPr>
          <p:cNvPr id="14" name="Content Placeholder 4" descr="Tunne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21406"/>
          <a:stretch/>
        </p:blipFill>
        <p:spPr bwMode="auto">
          <a:xfrm flipH="1">
            <a:off x="4680432" y="3823541"/>
            <a:ext cx="3780000" cy="288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19" name="Title 1"/>
          <p:cNvSpPr txBox="1">
            <a:spLocks/>
          </p:cNvSpPr>
          <p:nvPr/>
        </p:nvSpPr>
        <p:spPr bwMode="auto">
          <a:xfrm>
            <a:off x="4680432" y="2946633"/>
            <a:ext cx="1944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da-DK" sz="2000" b="0" i="0" kern="0" dirty="0">
                <a:solidFill>
                  <a:schemeClr val="tx1"/>
                </a:solidFill>
                <a:latin typeface="Calibri Light" panose="020F0302020204030204" pitchFamily="34" charset="0"/>
                <a:ea typeface="ＭＳ Ｐゴシック"/>
              </a:rPr>
              <a:t>RHIC </a:t>
            </a:r>
            <a:r>
              <a:rPr lang="da-DK" sz="2000" b="0" i="0" kern="0" dirty="0" smtClean="0">
                <a:solidFill>
                  <a:schemeClr val="tx1"/>
                </a:solidFill>
                <a:latin typeface="Calibri Light" panose="020F0302020204030204" pitchFamily="34" charset="0"/>
                <a:ea typeface="ＭＳ Ｐゴシック"/>
              </a:rPr>
              <a:t>@ BNL</a:t>
            </a:r>
          </a:p>
          <a:p>
            <a:pPr lvl="0">
              <a:defRPr/>
            </a:pPr>
            <a:r>
              <a:rPr lang="da-DK" sz="2000" b="0" i="0" kern="0" dirty="0" smtClean="0">
                <a:solidFill>
                  <a:schemeClr val="tx1"/>
                </a:solidFill>
                <a:latin typeface="Calibri Light" panose="020F0302020204030204" pitchFamily="34" charset="0"/>
                <a:ea typeface="ＭＳ Ｐゴシック"/>
              </a:rPr>
              <a:t>(Upton</a:t>
            </a:r>
            <a:r>
              <a:rPr lang="da-DK" sz="2000" b="0" i="0" kern="0" dirty="0">
                <a:solidFill>
                  <a:schemeClr val="tx1"/>
                </a:solidFill>
                <a:latin typeface="Calibri Light" panose="020F0302020204030204" pitchFamily="34" charset="0"/>
                <a:ea typeface="ＭＳ Ｐゴシック"/>
              </a:rPr>
              <a:t>, NY, USA)</a:t>
            </a:r>
          </a:p>
        </p:txBody>
      </p:sp>
      <p:sp>
        <p:nvSpPr>
          <p:cNvPr id="20" name="Title 1"/>
          <p:cNvSpPr txBox="1">
            <a:spLocks/>
          </p:cNvSpPr>
          <p:nvPr/>
        </p:nvSpPr>
        <p:spPr bwMode="auto">
          <a:xfrm>
            <a:off x="2772436" y="6057368"/>
            <a:ext cx="162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US" sz="2000" b="0" i="0" kern="0" dirty="0">
                <a:solidFill>
                  <a:schemeClr val="tx1"/>
                </a:solidFill>
                <a:latin typeface="Calibri Light" panose="020F0302020204030204" pitchFamily="34" charset="0"/>
                <a:ea typeface="ＭＳ Ｐゴシック"/>
              </a:rPr>
              <a:t>HERA </a:t>
            </a:r>
            <a:r>
              <a:rPr lang="en-US" sz="2000" b="0" i="0" kern="0" dirty="0" smtClean="0">
                <a:solidFill>
                  <a:schemeClr val="tx1"/>
                </a:solidFill>
                <a:latin typeface="Calibri Light" panose="020F0302020204030204" pitchFamily="34" charset="0"/>
                <a:ea typeface="ＭＳ Ｐゴシック"/>
              </a:rPr>
              <a:t>@ </a:t>
            </a:r>
            <a:r>
              <a:rPr lang="en-US" sz="2000" b="0" i="0" kern="0" dirty="0">
                <a:solidFill>
                  <a:schemeClr val="tx1"/>
                </a:solidFill>
                <a:latin typeface="Calibri Light" panose="020F0302020204030204" pitchFamily="34" charset="0"/>
                <a:ea typeface="ＭＳ Ｐゴシック"/>
              </a:rPr>
              <a:t>DESY (Hamburg, D)</a:t>
            </a:r>
          </a:p>
        </p:txBody>
      </p:sp>
      <p:sp>
        <p:nvSpPr>
          <p:cNvPr id="21" name="Title 1"/>
          <p:cNvSpPr txBox="1">
            <a:spLocks/>
          </p:cNvSpPr>
          <p:nvPr/>
        </p:nvSpPr>
        <p:spPr bwMode="auto">
          <a:xfrm>
            <a:off x="4680432" y="6019541"/>
            <a:ext cx="1872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GB" sz="2000" b="0" i="0" kern="0" dirty="0">
                <a:solidFill>
                  <a:schemeClr val="tx1"/>
                </a:solidFill>
                <a:latin typeface="Calibri Light" panose="020F0302020204030204" pitchFamily="34" charset="0"/>
                <a:ea typeface="ＭＳ Ｐゴシック"/>
              </a:rPr>
              <a:t>LHC </a:t>
            </a:r>
            <a:r>
              <a:rPr lang="en-GB" sz="2000" b="0" i="0" kern="0" dirty="0" smtClean="0">
                <a:solidFill>
                  <a:schemeClr val="tx1"/>
                </a:solidFill>
                <a:latin typeface="Calibri Light" panose="020F0302020204030204" pitchFamily="34" charset="0"/>
                <a:ea typeface="ＭＳ Ｐゴシック"/>
              </a:rPr>
              <a:t>@ </a:t>
            </a:r>
            <a:r>
              <a:rPr lang="en-GB" sz="2000" b="0" i="0" kern="0" dirty="0">
                <a:solidFill>
                  <a:schemeClr val="tx1"/>
                </a:solidFill>
                <a:latin typeface="Calibri Light" panose="020F0302020204030204" pitchFamily="34" charset="0"/>
                <a:ea typeface="ＭＳ Ｐゴシック"/>
              </a:rPr>
              <a:t>CERN (Geneva, </a:t>
            </a:r>
            <a:r>
              <a:rPr lang="en-GB" sz="2000" b="0" i="0" kern="0" dirty="0" smtClean="0">
                <a:solidFill>
                  <a:schemeClr val="tx1"/>
                </a:solidFill>
                <a:latin typeface="Calibri Light" panose="020F0302020204030204" pitchFamily="34" charset="0"/>
                <a:ea typeface="ＭＳ Ｐゴシック"/>
              </a:rPr>
              <a:t>CH/FR)</a:t>
            </a:r>
            <a:endParaRPr lang="en-GB" sz="2000" b="0" i="0" kern="0" dirty="0">
              <a:solidFill>
                <a:schemeClr val="tx1"/>
              </a:solidFill>
              <a:latin typeface="Calibri Light" panose="020F0302020204030204" pitchFamily="34" charset="0"/>
              <a:ea typeface="ＭＳ Ｐゴシック"/>
            </a:endParaRPr>
          </a:p>
        </p:txBody>
      </p:sp>
    </p:spTree>
    <p:extLst>
      <p:ext uri="{BB962C8B-B14F-4D97-AF65-F5344CB8AC3E}">
        <p14:creationId xmlns:p14="http://schemas.microsoft.com/office/powerpoint/2010/main" val="363721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There are several types of magnets found in synchrotrons (and transfer lines) – based on what they do to the beam</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8</a:t>
            </a:fld>
            <a:endParaRPr lang="en-US"/>
          </a:p>
        </p:txBody>
      </p:sp>
      <p:sp>
        <p:nvSpPr>
          <p:cNvPr id="17" name="TextBox 16"/>
          <p:cNvSpPr txBox="1"/>
          <p:nvPr/>
        </p:nvSpPr>
        <p:spPr>
          <a:xfrm>
            <a:off x="1286848" y="3402966"/>
            <a:ext cx="2556000" cy="756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sextupole</a:t>
            </a:r>
            <a:endParaRPr lang="en-GB" i="0" dirty="0">
              <a:solidFill>
                <a:schemeClr val="tx1">
                  <a:lumMod val="50000"/>
                  <a:lumOff val="50000"/>
                </a:schemeClr>
              </a:solidFill>
              <a:latin typeface="Calibri Light" panose="020F0302020204030204" pitchFamily="34" charset="0"/>
            </a:endParaRPr>
          </a:p>
        </p:txBody>
      </p:sp>
      <p:sp>
        <p:nvSpPr>
          <p:cNvPr id="19" name="TextBox 18"/>
          <p:cNvSpPr txBox="1"/>
          <p:nvPr/>
        </p:nvSpPr>
        <p:spPr>
          <a:xfrm>
            <a:off x="1286848"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quadrupole</a:t>
            </a:r>
            <a:endParaRPr lang="en-GB" i="0" dirty="0">
              <a:latin typeface="Calibri Light" panose="020F0302020204030204" pitchFamily="34" charset="0"/>
            </a:endParaRPr>
          </a:p>
        </p:txBody>
      </p:sp>
      <p:sp>
        <p:nvSpPr>
          <p:cNvPr id="20" name="TextBox 19"/>
          <p:cNvSpPr txBox="1"/>
          <p:nvPr/>
        </p:nvSpPr>
        <p:spPr>
          <a:xfrm>
            <a:off x="1286848"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octupole</a:t>
            </a:r>
            <a:endParaRPr lang="en-GB" i="0" dirty="0">
              <a:solidFill>
                <a:schemeClr val="tx1">
                  <a:lumMod val="50000"/>
                  <a:lumOff val="50000"/>
                </a:schemeClr>
              </a:solidFill>
              <a:latin typeface="Calibri Light" panose="020F0302020204030204" pitchFamily="34" charset="0"/>
            </a:endParaRPr>
          </a:p>
        </p:txBody>
      </p:sp>
      <p:sp>
        <p:nvSpPr>
          <p:cNvPr id="21" name="TextBox 20"/>
          <p:cNvSpPr txBox="1"/>
          <p:nvPr/>
        </p:nvSpPr>
        <p:spPr>
          <a:xfrm>
            <a:off x="5301152"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combined function bending</a:t>
            </a:r>
            <a:endParaRPr lang="en-GB" i="0" dirty="0">
              <a:latin typeface="Calibri Light" panose="020F0302020204030204" pitchFamily="34" charset="0"/>
            </a:endParaRPr>
          </a:p>
        </p:txBody>
      </p:sp>
      <p:sp>
        <p:nvSpPr>
          <p:cNvPr id="18" name="TextBox 17"/>
          <p:cNvSpPr txBox="1"/>
          <p:nvPr/>
        </p:nvSpPr>
        <p:spPr>
          <a:xfrm>
            <a:off x="1286848" y="136071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dipole</a:t>
            </a:r>
            <a:endParaRPr lang="en-GB" i="0" dirty="0">
              <a:latin typeface="Calibri Light" panose="020F0302020204030204" pitchFamily="34" charset="0"/>
            </a:endParaRPr>
          </a:p>
        </p:txBody>
      </p:sp>
      <p:sp>
        <p:nvSpPr>
          <p:cNvPr id="22" name="TextBox 21"/>
          <p:cNvSpPr txBox="1"/>
          <p:nvPr/>
        </p:nvSpPr>
        <p:spPr>
          <a:xfrm>
            <a:off x="5301152" y="136071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solenoid</a:t>
            </a:r>
            <a:endParaRPr lang="en-GB" i="0" dirty="0">
              <a:solidFill>
                <a:schemeClr val="tx1">
                  <a:lumMod val="50000"/>
                  <a:lumOff val="50000"/>
                </a:schemeClr>
              </a:solidFill>
              <a:latin typeface="Calibri Light" panose="020F0302020204030204" pitchFamily="34" charset="0"/>
            </a:endParaRPr>
          </a:p>
        </p:txBody>
      </p:sp>
      <p:sp>
        <p:nvSpPr>
          <p:cNvPr id="10" name="TextBox 9"/>
          <p:cNvSpPr txBox="1"/>
          <p:nvPr/>
        </p:nvSpPr>
        <p:spPr>
          <a:xfrm>
            <a:off x="5301152" y="5445224"/>
            <a:ext cx="2556000" cy="792000"/>
          </a:xfrm>
          <a:prstGeom prst="rect">
            <a:avLst/>
          </a:prstGeom>
          <a:noFill/>
          <a:ln w="12700">
            <a:solidFill>
              <a:schemeClr val="tx1"/>
            </a:solidFill>
          </a:ln>
        </p:spPr>
        <p:txBody>
          <a:bodyPr wrap="square" rtlCol="0" anchor="ctr">
            <a:spAutoFit/>
          </a:bodyPr>
          <a:lstStyle/>
          <a:p>
            <a:pPr algn="ctr"/>
            <a:r>
              <a:rPr lang="en-GB" i="0" dirty="0" err="1" smtClean="0">
                <a:solidFill>
                  <a:schemeClr val="tx1">
                    <a:lumMod val="50000"/>
                    <a:lumOff val="50000"/>
                  </a:schemeClr>
                </a:solidFill>
                <a:latin typeface="Calibri Light" panose="020F0302020204030204" pitchFamily="34" charset="0"/>
              </a:rPr>
              <a:t>undulator</a:t>
            </a:r>
            <a:r>
              <a:rPr lang="en-GB" i="0" dirty="0" smtClean="0">
                <a:solidFill>
                  <a:schemeClr val="tx1">
                    <a:lumMod val="50000"/>
                    <a:lumOff val="50000"/>
                  </a:schemeClr>
                </a:solidFill>
                <a:latin typeface="Calibri Light" panose="020F0302020204030204" pitchFamily="34" charset="0"/>
              </a:rPr>
              <a:t> / wiggler</a:t>
            </a:r>
            <a:endParaRPr lang="en-GB" i="0" dirty="0">
              <a:solidFill>
                <a:schemeClr val="tx1">
                  <a:lumMod val="50000"/>
                  <a:lumOff val="50000"/>
                </a:schemeClr>
              </a:solidFill>
              <a:latin typeface="Calibri Light" panose="020F0302020204030204" pitchFamily="34" charset="0"/>
            </a:endParaRPr>
          </a:p>
        </p:txBody>
      </p:sp>
      <p:sp>
        <p:nvSpPr>
          <p:cNvPr id="15" name="TextBox 14"/>
          <p:cNvSpPr txBox="1"/>
          <p:nvPr/>
        </p:nvSpPr>
        <p:spPr>
          <a:xfrm>
            <a:off x="1286848" y="544522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kicker</a:t>
            </a:r>
            <a:endParaRPr lang="en-GB" i="0" dirty="0">
              <a:solidFill>
                <a:schemeClr val="tx1">
                  <a:lumMod val="50000"/>
                  <a:lumOff val="50000"/>
                </a:schemeClr>
              </a:solidFill>
              <a:latin typeface="Calibri Light" panose="020F0302020204030204" pitchFamily="34" charset="0"/>
            </a:endParaRPr>
          </a:p>
        </p:txBody>
      </p:sp>
      <p:sp>
        <p:nvSpPr>
          <p:cNvPr id="16" name="TextBox 15"/>
          <p:cNvSpPr txBox="1"/>
          <p:nvPr/>
        </p:nvSpPr>
        <p:spPr>
          <a:xfrm>
            <a:off x="5301152" y="3402966"/>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corrector</a:t>
            </a:r>
            <a:endParaRPr lang="en-GB" i="0" dirty="0">
              <a:solidFill>
                <a:schemeClr val="tx1">
                  <a:lumMod val="50000"/>
                  <a:lumOff val="50000"/>
                </a:schemeClr>
              </a:solidFill>
              <a:latin typeface="Calibri Light" panose="020F0302020204030204" pitchFamily="34" charset="0"/>
            </a:endParaRPr>
          </a:p>
        </p:txBody>
      </p:sp>
      <p:sp>
        <p:nvSpPr>
          <p:cNvPr id="23" name="TextBox 22"/>
          <p:cNvSpPr txBox="1"/>
          <p:nvPr/>
        </p:nvSpPr>
        <p:spPr>
          <a:xfrm>
            <a:off x="5301152"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skew magnet</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361472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main dipole of the LHC at CERN: 8.3 T × 14.3 m</a:t>
            </a:r>
            <a:endParaRPr lang="en-US" sz="2800" b="0" i="0" kern="0" dirty="0" smtClean="0">
              <a:solidFill>
                <a:srgbClr val="0033CC"/>
              </a:solidFill>
              <a:latin typeface="Calibri Light" panose="020F0302020204030204" pitchFamily="34" charset="0"/>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9</a:t>
            </a:fld>
            <a:endParaRPr lang="en-US"/>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42311</TotalTime>
  <Words>12434</Words>
  <Application>Microsoft Office PowerPoint</Application>
  <PresentationFormat>On-screen Show (4:3)</PresentationFormat>
  <Paragraphs>1044</Paragraphs>
  <Slides>70</Slides>
  <Notes>70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70</vt:i4>
      </vt:variant>
    </vt:vector>
  </HeadingPairs>
  <TitlesOfParts>
    <vt:vector size="79" baseType="lpstr">
      <vt:lpstr>ＭＳ Ｐゴシック</vt:lpstr>
      <vt:lpstr>Arial</vt:lpstr>
      <vt:lpstr>Calibri Light</vt:lpstr>
      <vt:lpstr>Cambria Math</vt:lpstr>
      <vt:lpstr>Courier New</vt:lpstr>
      <vt:lpstr>Symbol</vt:lpstr>
      <vt:lpstr>Tahoma</vt:lpstr>
      <vt:lpstr>Times New Roman</vt:lpstr>
      <vt:lpstr>Default Design</vt:lpstr>
      <vt:lpstr>An introduction to                      Magnets for Accelerators  Attilio Milanese              John Adams Institute Accelerator Course   20 – 21 Jan. 2016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Attilio Milanese</cp:lastModifiedBy>
  <cp:revision>2233</cp:revision>
  <cp:lastPrinted>2016-01-14T08:01:47Z</cp:lastPrinted>
  <dcterms:created xsi:type="dcterms:W3CDTF">2011-12-01T09:32:40Z</dcterms:created>
  <dcterms:modified xsi:type="dcterms:W3CDTF">2016-01-18T14:52:56Z</dcterms:modified>
</cp:coreProperties>
</file>