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0" r:id="rId2"/>
  </p:sldMasterIdLst>
  <p:notesMasterIdLst>
    <p:notesMasterId r:id="rId35"/>
  </p:notesMasterIdLst>
  <p:handoutMasterIdLst>
    <p:handoutMasterId r:id="rId36"/>
  </p:handoutMasterIdLst>
  <p:sldIdLst>
    <p:sldId id="282" r:id="rId3"/>
    <p:sldId id="286" r:id="rId4"/>
    <p:sldId id="256" r:id="rId5"/>
    <p:sldId id="296" r:id="rId6"/>
    <p:sldId id="279" r:id="rId7"/>
    <p:sldId id="281" r:id="rId8"/>
    <p:sldId id="259" r:id="rId9"/>
    <p:sldId id="261" r:id="rId10"/>
    <p:sldId id="262" r:id="rId11"/>
    <p:sldId id="264" r:id="rId12"/>
    <p:sldId id="267" r:id="rId13"/>
    <p:sldId id="268" r:id="rId14"/>
    <p:sldId id="278" r:id="rId15"/>
    <p:sldId id="269" r:id="rId16"/>
    <p:sldId id="271" r:id="rId17"/>
    <p:sldId id="274" r:id="rId18"/>
    <p:sldId id="272" r:id="rId19"/>
    <p:sldId id="273" r:id="rId20"/>
    <p:sldId id="287" r:id="rId21"/>
    <p:sldId id="275" r:id="rId22"/>
    <p:sldId id="276" r:id="rId23"/>
    <p:sldId id="280" r:id="rId24"/>
    <p:sldId id="283" r:id="rId25"/>
    <p:sldId id="284" r:id="rId26"/>
    <p:sldId id="285" r:id="rId27"/>
    <p:sldId id="291" r:id="rId28"/>
    <p:sldId id="288" r:id="rId29"/>
    <p:sldId id="293" r:id="rId30"/>
    <p:sldId id="292" r:id="rId31"/>
    <p:sldId id="290" r:id="rId32"/>
    <p:sldId id="289" r:id="rId33"/>
    <p:sldId id="295" r:id="rId34"/>
  </p:sldIdLst>
  <p:sldSz cx="10077450" cy="7562850"/>
  <p:notesSz cx="6718300" cy="9855200"/>
  <p:defaultTextStyle>
    <a:defPPr>
      <a:defRPr lang="en-GB"/>
    </a:defPPr>
    <a:lvl1pPr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33FF"/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-960" y="-1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655"/>
        <p:guide pos="192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Relationship Id="rId2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wmf"/><Relationship Id="rId1" Type="http://schemas.openxmlformats.org/officeDocument/2006/relationships/image" Target="../media/image15.wmf"/><Relationship Id="rId2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Relationship Id="rId2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Relationship Id="rId2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4" Type="http://schemas.openxmlformats.org/officeDocument/2006/relationships/image" Target="../media/image36.wmf"/><Relationship Id="rId5" Type="http://schemas.openxmlformats.org/officeDocument/2006/relationships/image" Target="../media/image37.wmf"/><Relationship Id="rId1" Type="http://schemas.openxmlformats.org/officeDocument/2006/relationships/image" Target="../media/image33.wmf"/><Relationship Id="rId2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Relationship Id="rId2" Type="http://schemas.openxmlformats.org/officeDocument/2006/relationships/image" Target="../media/image3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30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30" tIns="41515" rIns="83030" bIns="41515" numCol="1" anchor="t" anchorCtr="0" compatLnSpc="1">
            <a:prstTxWarp prst="textNoShape">
              <a:avLst/>
            </a:prstTxWarp>
          </a:bodyPr>
          <a:lstStyle>
            <a:lvl1pPr defTabSz="828675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3650" y="0"/>
            <a:ext cx="29130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30" tIns="41515" rIns="83030" bIns="41515" numCol="1" anchor="t" anchorCtr="0" compatLnSpc="1">
            <a:prstTxWarp prst="textNoShape">
              <a:avLst/>
            </a:prstTxWarp>
          </a:bodyPr>
          <a:lstStyle>
            <a:lvl1pPr algn="r" defTabSz="828675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3075"/>
            <a:ext cx="29130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30" tIns="41515" rIns="83030" bIns="41515" numCol="1" anchor="b" anchorCtr="0" compatLnSpc="1">
            <a:prstTxWarp prst="textNoShape">
              <a:avLst/>
            </a:prstTxWarp>
          </a:bodyPr>
          <a:lstStyle>
            <a:lvl1pPr defTabSz="828675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3650" y="9363075"/>
            <a:ext cx="29130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30" tIns="41515" rIns="83030" bIns="41515" numCol="1" anchor="b" anchorCtr="0" compatLnSpc="1">
            <a:prstTxWarp prst="textNoShape">
              <a:avLst/>
            </a:prstTxWarp>
          </a:bodyPr>
          <a:lstStyle>
            <a:lvl1pPr algn="r" defTabSz="828675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fld id="{42DF9EE2-58A9-6949-8962-FC594FD00E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5839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87438" y="946150"/>
            <a:ext cx="4549775" cy="34147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</p:sp>
      <p:sp>
        <p:nvSpPr>
          <p:cNvPr id="30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9813" y="4689475"/>
            <a:ext cx="4643437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149301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11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1" charset="0"/>
      <a:defRPr sz="1200" kern="1200">
        <a:solidFill>
          <a:srgbClr val="000000"/>
        </a:solidFill>
        <a:latin typeface="Times New Roman" pitchFamily="18" charset="0"/>
        <a:ea typeface="ＭＳ Ｐゴシック" pitchFamily="-111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1" charset="0"/>
      <a:defRPr sz="1200" kern="1200">
        <a:solidFill>
          <a:srgbClr val="000000"/>
        </a:solidFill>
        <a:latin typeface="Times New Roman" pitchFamily="18" charset="0"/>
        <a:ea typeface="ＭＳ Ｐゴシック" pitchFamily="-111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1" charset="0"/>
      <a:defRPr sz="1200" kern="1200">
        <a:solidFill>
          <a:srgbClr val="000000"/>
        </a:solidFill>
        <a:latin typeface="Times New Roman" pitchFamily="18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3555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lIns="83030" tIns="41515" rIns="83030" bIns="41515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0139" y="945998"/>
            <a:ext cx="4538022" cy="3412575"/>
          </a:xfrm>
          <a:ln/>
        </p:spPr>
      </p:sp>
      <p:sp>
        <p:nvSpPr>
          <p:cNvPr id="3789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39435" y="4688720"/>
            <a:ext cx="4645768" cy="3785578"/>
          </a:xfrm>
          <a:noFill/>
          <a:ln/>
        </p:spPr>
        <p:txBody>
          <a:bodyPr wrap="none" lIns="83025" tIns="41513" rIns="83025" bIns="41513" anchor="ctr"/>
          <a:lstStyle/>
          <a:p>
            <a:endParaRPr lang="en-US">
              <a:latin typeface="Times New Roman" pitchFamily="26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39775"/>
            <a:ext cx="4924425" cy="3695700"/>
          </a:xfrm>
          <a:ln/>
        </p:spPr>
      </p:sp>
      <p:sp>
        <p:nvSpPr>
          <p:cNvPr id="5222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1513" y="4681538"/>
            <a:ext cx="5375275" cy="44338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9775"/>
            <a:ext cx="4924425" cy="3695700"/>
          </a:xfrm>
          <a:ln/>
        </p:spPr>
      </p:sp>
      <p:sp>
        <p:nvSpPr>
          <p:cNvPr id="5427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96938" y="4681538"/>
            <a:ext cx="4924425" cy="44338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9775"/>
            <a:ext cx="4924425" cy="3695700"/>
          </a:xfrm>
          <a:ln/>
        </p:spPr>
      </p:sp>
      <p:sp>
        <p:nvSpPr>
          <p:cNvPr id="5632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1513" y="4681538"/>
            <a:ext cx="5375275" cy="44338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F3693CA-79C3-7243-A8F0-85F1856197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67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6386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F9CCC0E-FEE3-F549-899A-1EDE34CEF5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884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8425" y="119063"/>
            <a:ext cx="7737475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214438"/>
            <a:ext cx="4808537" cy="5819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1275" y="1214438"/>
            <a:ext cx="4810125" cy="5819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74663" y="3476625"/>
            <a:ext cx="914400" cy="914400"/>
          </a:xfrm>
        </p:spPr>
        <p:txBody>
          <a:bodyPr/>
          <a:lstStyle/>
          <a:p>
            <a:pPr lvl="0"/>
            <a:endParaRPr lang="en-US" dirty="0"/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77420E9-3E76-314C-AB71-63ED19D4C6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127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1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8C69926-CFFA-564F-94D0-2BED3081D9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126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4437063" y="7318375"/>
            <a:ext cx="825500" cy="244475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77420E9-3E76-314C-AB71-63ED19D4C6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698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1_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775" y="119063"/>
            <a:ext cx="6824663" cy="56197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974725"/>
            <a:ext cx="4808537" cy="6059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1275" y="974725"/>
            <a:ext cx="4810125" cy="6059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811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2588" y="3935413"/>
            <a:ext cx="3055937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925" y="3935413"/>
            <a:ext cx="3057525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599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40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01688"/>
            <a:ext cx="9815513" cy="3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488" y="95250"/>
            <a:ext cx="604837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275513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Group 13"/>
          <p:cNvGrpSpPr>
            <a:grpSpLocks/>
          </p:cNvGrpSpPr>
          <p:nvPr userDrawn="1"/>
        </p:nvGrpSpPr>
        <p:grpSpPr bwMode="auto">
          <a:xfrm>
            <a:off x="503238" y="7348538"/>
            <a:ext cx="8905875" cy="173037"/>
            <a:chOff x="317" y="4630"/>
            <a:chExt cx="5610" cy="108"/>
          </a:xfrm>
        </p:grpSpPr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4950" y="4630"/>
              <a:ext cx="977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latin typeface="Arial" charset="0"/>
                  <a:ea typeface="+mn-ea"/>
                  <a:cs typeface="+mn-cs"/>
                </a:rPr>
                <a:t>John Adams Institute</a:t>
              </a:r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317" y="4630"/>
              <a:ext cx="596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 dirty="0">
                  <a:latin typeface="Arial" charset="0"/>
                  <a:ea typeface="+mn-ea"/>
                  <a:cs typeface="+mn-cs"/>
                </a:rPr>
                <a:t>Frank </a:t>
              </a:r>
              <a:r>
                <a:rPr lang="en-GB" sz="1200" b="1" dirty="0" err="1">
                  <a:latin typeface="Arial" charset="0"/>
                  <a:ea typeface="+mn-ea"/>
                  <a:cs typeface="+mn-cs"/>
                </a:rPr>
                <a:t>Tecker</a:t>
              </a:r>
              <a:endParaRPr lang="en-GB" sz="1200" b="1" dirty="0"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2868" y="4630"/>
              <a:ext cx="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endParaRPr lang="en-US" sz="1200" b="1"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1030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368425" y="119063"/>
            <a:ext cx="77374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214438"/>
            <a:ext cx="9772650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pic>
        <p:nvPicPr>
          <p:cNvPr id="1032" name="Picture 12" descr="John_Adams_Institute_logo_1_medium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53975"/>
            <a:ext cx="107315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 smtClean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34" r:id="rId5"/>
    <p:sldLayoutId id="2147483735" r:id="rId6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charset="-128"/>
          <a:cs typeface="ＭＳ Ｐゴシック" charset="-128"/>
        </a:defRPr>
      </a:lvl5pPr>
      <a:lvl6pPr marL="15367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67000"/>
        <a:buFontTx/>
        <a:buBlip>
          <a:blip r:embed="rId11"/>
        </a:buBlip>
        <a:defRPr sz="2800">
          <a:solidFill>
            <a:srgbClr val="000000"/>
          </a:solidFill>
          <a:latin typeface="+mn-lt"/>
          <a:ea typeface="ＭＳ Ｐゴシック" charset="-128"/>
          <a:cs typeface="ＭＳ Ｐゴシック" charset="-128"/>
        </a:defRPr>
      </a:lvl1pPr>
      <a:lvl2pPr marL="769938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7000"/>
        <a:buFontTx/>
        <a:buBlip>
          <a:blip r:embed="rId11"/>
        </a:buBlip>
        <a:defRPr sz="2600">
          <a:solidFill>
            <a:srgbClr val="000000"/>
          </a:solidFill>
          <a:latin typeface="+mn-lt"/>
          <a:ea typeface="ＭＳ Ｐゴシック" pitchFamily="-111" charset="-128"/>
        </a:defRPr>
      </a:lvl2pPr>
      <a:lvl3pPr marL="1158875" indent="-265113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67000"/>
        <a:buFontTx/>
        <a:buBlip>
          <a:blip r:embed="rId11"/>
        </a:buBlip>
        <a:defRPr sz="2200">
          <a:solidFill>
            <a:srgbClr val="000000"/>
          </a:solidFill>
          <a:latin typeface="+mn-lt"/>
          <a:ea typeface="ＭＳ Ｐゴシック" pitchFamily="-111" charset="-128"/>
        </a:defRPr>
      </a:lvl3pPr>
      <a:lvl4pPr marL="1501775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11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2794000"/>
            <a:ext cx="9815513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063" y="782638"/>
            <a:ext cx="10064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7199313"/>
            <a:ext cx="9815512" cy="3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3" name="Group 5"/>
          <p:cNvGrpSpPr>
            <a:grpSpLocks/>
          </p:cNvGrpSpPr>
          <p:nvPr/>
        </p:nvGrpSpPr>
        <p:grpSpPr bwMode="auto">
          <a:xfrm>
            <a:off x="427038" y="7312025"/>
            <a:ext cx="9058275" cy="179388"/>
            <a:chOff x="176" y="4618"/>
            <a:chExt cx="5921" cy="75"/>
          </a:xfrm>
        </p:grpSpPr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5083" y="4622"/>
              <a:ext cx="1014" cy="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latin typeface="Arial" charset="0"/>
                  <a:ea typeface="+mn-ea"/>
                  <a:cs typeface="+mn-cs"/>
                </a:rPr>
                <a:t>John Adams Institute</a:t>
              </a:r>
            </a:p>
          </p:txBody>
        </p:sp>
        <p:sp>
          <p:nvSpPr>
            <p:cNvPr id="1031" name="Text Box 7"/>
            <p:cNvSpPr txBox="1">
              <a:spLocks noChangeArrowheads="1"/>
            </p:cNvSpPr>
            <p:nvPr/>
          </p:nvSpPr>
          <p:spPr bwMode="auto">
            <a:xfrm>
              <a:off x="176" y="4620"/>
              <a:ext cx="618" cy="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latin typeface="Arial" charset="0"/>
                  <a:ea typeface="+mn-ea"/>
                  <a:cs typeface="+mn-cs"/>
                </a:rPr>
                <a:t>Frank Tecker</a:t>
              </a:r>
            </a:p>
          </p:txBody>
        </p:sp>
        <p:sp>
          <p:nvSpPr>
            <p:cNvPr id="1032" name="Text Box 8"/>
            <p:cNvSpPr txBox="1">
              <a:spLocks noChangeArrowheads="1"/>
            </p:cNvSpPr>
            <p:nvPr/>
          </p:nvSpPr>
          <p:spPr bwMode="auto">
            <a:xfrm>
              <a:off x="2546" y="4618"/>
              <a:ext cx="753" cy="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latin typeface="Arial" charset="0"/>
                  <a:ea typeface="+mn-ea"/>
                  <a:cs typeface="+mn-cs"/>
                </a:rPr>
                <a:t>Linear Colliders</a:t>
              </a:r>
            </a:p>
          </p:txBody>
        </p:sp>
      </p:grp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576638" y="3243263"/>
            <a:ext cx="2749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912813">
              <a:spcAft>
                <a:spcPct val="0"/>
              </a:spcAft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en-GB" sz="2400">
                <a:ea typeface="+mn-ea"/>
                <a:cs typeface="+mn-cs"/>
              </a:rPr>
              <a:t>Frank Tecker – CERN</a:t>
            </a:r>
          </a:p>
        </p:txBody>
      </p:sp>
      <p:sp>
        <p:nvSpPr>
          <p:cNvPr id="7175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492375" y="307975"/>
            <a:ext cx="5589588" cy="2057400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717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2588" y="3935413"/>
            <a:ext cx="6265862" cy="320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7177" name="Picture 13" descr="John_Adams_Institute_logo_1_medium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627063"/>
            <a:ext cx="2160588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6" r:id="rId2"/>
    <p:sldLayoutId id="2147483728" r:id="rId3"/>
    <p:sldLayoutId id="2147483729" r:id="rId4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charset="-128"/>
          <a:cs typeface="ＭＳ Ｐゴシック" charset="-128"/>
        </a:defRPr>
      </a:lvl5pPr>
      <a:lvl6pPr marL="4572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</a:defRPr>
      </a:lvl6pPr>
      <a:lvl7pPr marL="9144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</a:defRPr>
      </a:lvl7pPr>
      <a:lvl8pPr marL="1371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</a:defRPr>
      </a:lvl8pPr>
      <a:lvl9pPr marL="18288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56000"/>
        <a:buFont typeface="StarSymbol" charset="0"/>
        <a:buBlip>
          <a:blip r:embed="rId9"/>
        </a:buBlip>
        <a:defRPr sz="3200">
          <a:solidFill>
            <a:srgbClr val="000000"/>
          </a:solidFill>
          <a:latin typeface="+mn-lt"/>
          <a:ea typeface="ＭＳ Ｐゴシック" charset="-128"/>
          <a:cs typeface="ＭＳ Ｐゴシック" charset="-128"/>
        </a:defRPr>
      </a:lvl1pPr>
      <a:lvl2pPr marL="862013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9"/>
        </a:buBlip>
        <a:defRPr sz="2800">
          <a:solidFill>
            <a:srgbClr val="000000"/>
          </a:solidFill>
          <a:latin typeface="+mn-lt"/>
          <a:ea typeface="ＭＳ Ｐゴシック" pitchFamily="-111" charset="-128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9"/>
        </a:buBlip>
        <a:defRPr sz="2400">
          <a:solidFill>
            <a:srgbClr val="000000"/>
          </a:solidFill>
          <a:latin typeface="+mn-lt"/>
          <a:ea typeface="ＭＳ Ｐゴシック" pitchFamily="-111" charset="-128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11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5pPr>
      <a:lvl6pPr marL="2616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6pPr>
      <a:lvl7pPr marL="3073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7pPr>
      <a:lvl8pPr marL="35306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8pPr>
      <a:lvl9pPr marL="39878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5.w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16.wmf"/><Relationship Id="rId7" Type="http://schemas.openxmlformats.org/officeDocument/2006/relationships/oleObject" Target="../embeddings/oleObject5.bin"/><Relationship Id="rId8" Type="http://schemas.openxmlformats.org/officeDocument/2006/relationships/image" Target="../media/image17.emf"/><Relationship Id="rId9" Type="http://schemas.openxmlformats.org/officeDocument/2006/relationships/oleObject" Target="../embeddings/oleObject6.bin"/><Relationship Id="rId10" Type="http://schemas.openxmlformats.org/officeDocument/2006/relationships/image" Target="../media/image18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oleObject" Target="../embeddings/oleObject7.bin"/><Relationship Id="rId5" Type="http://schemas.openxmlformats.org/officeDocument/2006/relationships/image" Target="../media/image19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22.png"/><Relationship Id="rId1" Type="http://schemas.microsoft.com/office/2007/relationships/media" Target="file://localhost/Users/tecker/My%20Presentations/collision.gif" TargetMode="External"/><Relationship Id="rId2" Type="http://schemas.openxmlformats.org/officeDocument/2006/relationships/video" Target="file://localhost/Users/tecker/My%20Presentations/collision.gi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23.wmf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27.wmf"/><Relationship Id="rId5" Type="http://schemas.openxmlformats.org/officeDocument/2006/relationships/oleObject" Target="../embeddings/oleObject10.bin"/><Relationship Id="rId6" Type="http://schemas.openxmlformats.org/officeDocument/2006/relationships/image" Target="../media/image28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31.png"/><Relationship Id="rId5" Type="http://schemas.openxmlformats.org/officeDocument/2006/relationships/oleObject" Target="../embeddings/oleObject11.bin"/><Relationship Id="rId6" Type="http://schemas.openxmlformats.org/officeDocument/2006/relationships/image" Target="../media/image29.wmf"/><Relationship Id="rId7" Type="http://schemas.openxmlformats.org/officeDocument/2006/relationships/oleObject" Target="../embeddings/oleObject12.bin"/><Relationship Id="rId8" Type="http://schemas.openxmlformats.org/officeDocument/2006/relationships/image" Target="../media/image30.wmf"/><Relationship Id="rId9" Type="http://schemas.openxmlformats.org/officeDocument/2006/relationships/image" Target="../media/image32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7.bin"/><Relationship Id="rId12" Type="http://schemas.openxmlformats.org/officeDocument/2006/relationships/image" Target="../media/image37.wmf"/><Relationship Id="rId13" Type="http://schemas.openxmlformats.org/officeDocument/2006/relationships/image" Target="../media/image1.pn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.xml"/><Relationship Id="rId3" Type="http://schemas.openxmlformats.org/officeDocument/2006/relationships/oleObject" Target="../embeddings/oleObject13.bin"/><Relationship Id="rId4" Type="http://schemas.openxmlformats.org/officeDocument/2006/relationships/image" Target="../media/image33.wmf"/><Relationship Id="rId5" Type="http://schemas.openxmlformats.org/officeDocument/2006/relationships/oleObject" Target="../embeddings/oleObject14.bin"/><Relationship Id="rId6" Type="http://schemas.openxmlformats.org/officeDocument/2006/relationships/image" Target="../media/image34.wmf"/><Relationship Id="rId7" Type="http://schemas.openxmlformats.org/officeDocument/2006/relationships/oleObject" Target="../embeddings/oleObject15.bin"/><Relationship Id="rId8" Type="http://schemas.openxmlformats.org/officeDocument/2006/relationships/image" Target="../media/image35.wmf"/><Relationship Id="rId9" Type="http://schemas.openxmlformats.org/officeDocument/2006/relationships/oleObject" Target="../embeddings/oleObject16.bin"/><Relationship Id="rId10" Type="http://schemas.openxmlformats.org/officeDocument/2006/relationships/image" Target="../media/image3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4" Type="http://schemas.openxmlformats.org/officeDocument/2006/relationships/image" Target="../media/image38.emf"/><Relationship Id="rId5" Type="http://schemas.openxmlformats.org/officeDocument/2006/relationships/oleObject" Target="../embeddings/oleObject19.bin"/><Relationship Id="rId6" Type="http://schemas.openxmlformats.org/officeDocument/2006/relationships/image" Target="../media/image39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0.png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jpeg"/><Relationship Id="rId3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4" Type="http://schemas.openxmlformats.org/officeDocument/2006/relationships/image" Target="../media/image51.jpeg"/><Relationship Id="rId5" Type="http://schemas.openxmlformats.org/officeDocument/2006/relationships/image" Target="../media/image52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56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7.jpeg"/><Relationship Id="rId3" Type="http://schemas.openxmlformats.org/officeDocument/2006/relationships/image" Target="../media/image58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4" Type="http://schemas.openxmlformats.org/officeDocument/2006/relationships/image" Target="../media/image60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1" Type="http://schemas.openxmlformats.org/officeDocument/2006/relationships/hyperlink" Target="http://cdsweb.cern.ch/journal/article?issue=28/2009&amp;name=CERNBulletin&amp;category=News%20Articles&amp;number=1&amp;ln=en" TargetMode="External"/><Relationship Id="rId12" Type="http://schemas.openxmlformats.org/officeDocument/2006/relationships/hyperlink" Target="http://ctf3.home.cern.ch/ctf3/CTFindex.htm" TargetMode="External"/><Relationship Id="rId13" Type="http://schemas.openxmlformats.org/officeDocument/2006/relationships/hyperlink" Target="http://indico.cern.ch/conferenceDisplay.py?confId=a057972" TargetMode="External"/><Relationship Id="rId14" Type="http://schemas.openxmlformats.org/officeDocument/2006/relationships/hyperlink" Target="http://indico.cern.ch/category/3589/" TargetMode="External"/><Relationship Id="rId15" Type="http://schemas.openxmlformats.org/officeDocument/2006/relationships/hyperlink" Target="http://cdsweb.cern.ch/collection/CLIC%20Notes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linearcollider.org" TargetMode="External"/><Relationship Id="rId3" Type="http://schemas.openxmlformats.org/officeDocument/2006/relationships/hyperlink" Target="http://linearcollider.org/ILC" TargetMode="External"/><Relationship Id="rId4" Type="http://schemas.openxmlformats.org/officeDocument/2006/relationships/hyperlink" Target="http://cern.ch/clic-study" TargetMode="External"/><Relationship Id="rId5" Type="http://schemas.openxmlformats.org/officeDocument/2006/relationships/hyperlink" Target="http://lcws15.triumf.ca" TargetMode="External"/><Relationship Id="rId6" Type="http://schemas.openxmlformats.org/officeDocument/2006/relationships/hyperlink" Target="http://indico.cern.ch/event/449801" TargetMode="External"/><Relationship Id="rId7" Type="http://schemas.openxmlformats.org/officeDocument/2006/relationships/hyperlink" Target="http://linearcollider.org/school" TargetMode="External"/><Relationship Id="rId8" Type="http://schemas.openxmlformats.org/officeDocument/2006/relationships/hyperlink" Target="http://cern.ch/lcd" TargetMode="External"/><Relationship Id="rId9" Type="http://schemas.openxmlformats.org/officeDocument/2006/relationships/hyperlink" Target="http://clic-study.web.cern.ch/content/conceptual-design-report" TargetMode="External"/><Relationship Id="rId10" Type="http://schemas.openxmlformats.org/officeDocument/2006/relationships/hyperlink" Target="http://preprints.cern.ch/yellowrep/2000/2000-008/p1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4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Linear Colliders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>
          <a:xfrm>
            <a:off x="1058863" y="3935413"/>
            <a:ext cx="8566150" cy="3201987"/>
          </a:xfrm>
        </p:spPr>
        <p:txBody>
          <a:bodyPr/>
          <a:lstStyle/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1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Introduction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Overview,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Scaling, ILC/CLIC 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Subsystems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 source, DR, BC, main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linac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Subsystems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linac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wakefields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RF, alignment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4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Parameters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NC/SC, CLIC</a:t>
            </a:r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2492375" y="307975"/>
            <a:ext cx="5989638" cy="20589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ln w="73080">
            <a:solidFill>
              <a:srgbClr val="0000FF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  <p:txBody>
          <a:bodyPr lIns="0" tIns="0" rIns="0" bIns="0" anchor="ctr"/>
          <a:lstStyle/>
          <a:p>
            <a:pPr algn="ctr" defTabSz="457200">
              <a:spcAft>
                <a:spcPct val="0"/>
              </a:spcAft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 sz="4000">
                <a:solidFill>
                  <a:srgbClr val="0000FF"/>
                </a:solidFill>
                <a:ea typeface="+mn-ea"/>
                <a:cs typeface="+mn-cs"/>
              </a:rPr>
              <a:t>Linear Colliders</a:t>
            </a:r>
          </a:p>
          <a:p>
            <a:pPr algn="ctr" defTabSz="457200">
              <a:spcAft>
                <a:spcPct val="0"/>
              </a:spcAft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 sz="4000">
                <a:solidFill>
                  <a:srgbClr val="0000FF"/>
                </a:solidFill>
                <a:ea typeface="+mn-ea"/>
                <a:cs typeface="+mn-cs"/>
              </a:rPr>
              <a:t>4 lectures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5287029"/>
              </p:ext>
            </p:extLst>
          </p:nvPr>
        </p:nvGraphicFramePr>
        <p:xfrm>
          <a:off x="5687970" y="900761"/>
          <a:ext cx="2442836" cy="1118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28" name="Equation" r:id="rId3" imgW="1054080" imgH="482400" progId="Equation.DSMT4">
                  <p:embed/>
                </p:oleObj>
              </mc:Choice>
              <mc:Fallback>
                <p:oleObj name="Equation" r:id="rId3" imgW="1054080" imgH="4824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7970" y="900761"/>
                        <a:ext cx="2442836" cy="1118142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Luminosity: RF power</a:t>
            </a:r>
          </a:p>
        </p:txBody>
      </p:sp>
      <p:sp>
        <p:nvSpPr>
          <p:cNvPr id="35846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008974"/>
            <a:ext cx="9772650" cy="6208154"/>
          </a:xfrm>
        </p:spPr>
        <p:txBody>
          <a:bodyPr>
            <a:normAutofit fontScale="92500" lnSpcReduction="10000"/>
          </a:bodyPr>
          <a:lstStyle/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Introduce </a:t>
            </a:r>
            <a:r>
              <a:rPr lang="en-US" sz="240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centre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-of-mass Energy </a:t>
            </a:r>
            <a:r>
              <a:rPr lang="en-US" sz="2400" i="1" dirty="0" err="1"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2400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baseline="-25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i="1" dirty="0" err="1">
                <a:solidFill>
                  <a:schemeClr val="tx1"/>
                </a:solidFill>
                <a:latin typeface="Symbol" charset="0"/>
                <a:ea typeface="ＭＳ Ｐゴシック" charset="0"/>
                <a:cs typeface="ＭＳ Ｐゴシック" charset="0"/>
              </a:rPr>
              <a:t>η</a:t>
            </a:r>
            <a:r>
              <a:rPr lang="en-GB" sz="24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</a:t>
            </a:r>
            <a:r>
              <a:rPr lang="en-GB" sz="24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is RF to beam power 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efficiency</a:t>
            </a:r>
            <a:b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GB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Luminosity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is proportional to the </a:t>
            </a:r>
            <a:r>
              <a:rPr lang="en-GB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 power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and </a:t>
            </a:r>
            <a:r>
              <a:rPr lang="en-GB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efficiency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for a given </a:t>
            </a:r>
            <a:r>
              <a:rPr lang="en-GB" sz="2400" i="1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GB" sz="2400" i="1" baseline="-250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r>
              <a:rPr lang="en-GB" sz="2400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GB" sz="2400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GB" sz="2400" i="1" baseline="-25000" dirty="0" smtClean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Some numbers:		</a:t>
            </a:r>
            <a:r>
              <a:rPr lang="en-GB" sz="2100" i="1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GB" sz="2100" i="1" baseline="-250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	= 500 </a:t>
            </a:r>
            <a:r>
              <a:rPr lang="en-GB" sz="21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GeV</a:t>
            </a:r>
            <a: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</a:t>
            </a:r>
            <a:r>
              <a:rPr lang="en-GB" sz="2100" i="1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</a:t>
            </a:r>
            <a: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= 10</a:t>
            </a:r>
            <a:r>
              <a:rPr lang="en-GB" sz="2100" baseline="30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10</a:t>
            </a:r>
            <a: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</a:t>
            </a:r>
            <a:r>
              <a:rPr lang="en-GB" sz="2100" i="1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</a:t>
            </a:r>
            <a:r>
              <a:rPr lang="en-GB" sz="2100" i="1" baseline="-250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</a:t>
            </a:r>
            <a: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= 100</a:t>
            </a:r>
            <a:b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</a:t>
            </a:r>
            <a:r>
              <a:rPr lang="en-GB" sz="2100" i="1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100" i="1" baseline="-250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</a:t>
            </a:r>
            <a: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= 100 Hz</a:t>
            </a:r>
          </a:p>
          <a:p>
            <a:pPr eaLnBrk="1"/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Need to include efficiencies:</a:t>
            </a:r>
            <a:b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</a:t>
            </a:r>
            <a:r>
              <a:rPr lang="en-GB" sz="2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→</a:t>
            </a:r>
            <a:r>
              <a:rPr lang="en-GB" sz="2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beam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			range 20-60%</a:t>
            </a:r>
            <a:b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Wall </a:t>
            </a:r>
            <a:r>
              <a:rPr lang="en-GB" sz="2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plug</a:t>
            </a:r>
            <a:r>
              <a:rPr lang="en-GB" sz="2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→RF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:		range 28-40%</a:t>
            </a:r>
            <a:endParaRPr lang="en-GB" sz="2400" i="1" dirty="0" smtClean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AC power:</a:t>
            </a:r>
            <a:r>
              <a:rPr lang="en-GB" sz="2400" i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  </a:t>
            </a:r>
            <a:r>
              <a:rPr lang="en-GB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 few hundred MW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to accelerate beams for a high luminosity</a:t>
            </a:r>
          </a:p>
          <a:p>
            <a:pPr eaLnBrk="1"/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this limits the practically achievable energy and luminosity</a:t>
            </a:r>
            <a:endParaRPr lang="en-GB" sz="2400" i="1" baseline="-250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584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4349582"/>
              </p:ext>
            </p:extLst>
          </p:nvPr>
        </p:nvGraphicFramePr>
        <p:xfrm>
          <a:off x="699653" y="1394376"/>
          <a:ext cx="3110551" cy="993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29" name="Equation" r:id="rId5" imgW="1511280" imgH="482400" progId="Equation.DSMT4">
                  <p:embed/>
                </p:oleObj>
              </mc:Choice>
              <mc:Fallback>
                <p:oleObj name="Equation" r:id="rId5" imgW="1511280" imgH="4824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653" y="1394376"/>
                        <a:ext cx="3110551" cy="9930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5834103"/>
              </p:ext>
            </p:extLst>
          </p:nvPr>
        </p:nvGraphicFramePr>
        <p:xfrm>
          <a:off x="5651821" y="2027670"/>
          <a:ext cx="2977515" cy="11371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30" name="Equation" r:id="rId7" imgW="1397000" imgH="533400" progId="Equation.3">
                  <p:embed/>
                </p:oleObj>
              </mc:Choice>
              <mc:Fallback>
                <p:oleObj name="Equation" r:id="rId7" imgW="1397000" imgH="533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821" y="2027670"/>
                        <a:ext cx="2977515" cy="11371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1863569"/>
              </p:ext>
            </p:extLst>
          </p:nvPr>
        </p:nvGraphicFramePr>
        <p:xfrm>
          <a:off x="5669507" y="3752474"/>
          <a:ext cx="3087688" cy="1125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31" name="Equation" r:id="rId9" imgW="1218960" imgH="444240" progId="Equation.DSMT4">
                  <p:embed/>
                </p:oleObj>
              </mc:Choice>
              <mc:Fallback>
                <p:oleObj name="Equation" r:id="rId9" imgW="1218960" imgH="4442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9507" y="3752474"/>
                        <a:ext cx="3087688" cy="1125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Luminosity: IP effects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idx="1"/>
          </p:nvPr>
        </p:nvSpPr>
        <p:spPr>
          <a:xfrm>
            <a:off x="6165850" y="1063915"/>
            <a:ext cx="3741738" cy="1928813"/>
          </a:xfrm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choice of</a:t>
            </a: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technology</a:t>
            </a:r>
            <a:b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(NC </a:t>
            </a:r>
            <a:r>
              <a:rPr lang="en-GB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vs</a:t>
            </a: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SC):</a:t>
            </a:r>
          </a:p>
          <a:p>
            <a:pPr lvl="1"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efficiency</a:t>
            </a:r>
          </a:p>
          <a:p>
            <a:pPr lvl="1"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available power</a:t>
            </a:r>
            <a:endParaRPr lang="en-US" dirty="0">
              <a:latin typeface="Times New Roman" charset="0"/>
              <a:ea typeface="ＭＳ Ｐゴシック" charset="0"/>
            </a:endParaRPr>
          </a:p>
        </p:txBody>
      </p:sp>
      <p:sp>
        <p:nvSpPr>
          <p:cNvPr id="37893" name="Rectangle 7"/>
          <p:cNvSpPr>
            <a:spLocks noChangeArrowheads="1"/>
          </p:cNvSpPr>
          <p:nvPr/>
        </p:nvSpPr>
        <p:spPr bwMode="auto">
          <a:xfrm>
            <a:off x="4406900" y="3208338"/>
            <a:ext cx="4703763" cy="345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defTabSz="912813">
              <a:spcAft>
                <a:spcPts val="1425"/>
              </a:spcAft>
              <a:buSzPct val="64000"/>
              <a:buFont typeface="StarSymbol" charset="0"/>
              <a:buNone/>
            </a:pPr>
            <a:endParaRPr lang="en-US" sz="2800"/>
          </a:p>
        </p:txBody>
      </p:sp>
      <p:sp>
        <p:nvSpPr>
          <p:cNvPr id="37894" name="Rectangle 9"/>
          <p:cNvSpPr>
            <a:spLocks noChangeArrowheads="1"/>
          </p:cNvSpPr>
          <p:nvPr/>
        </p:nvSpPr>
        <p:spPr bwMode="auto">
          <a:xfrm>
            <a:off x="2074863" y="1350713"/>
            <a:ext cx="1473200" cy="790575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/>
          <a:p>
            <a:pPr defTabSz="912813"/>
            <a:endParaRPr lang="en-US"/>
          </a:p>
        </p:txBody>
      </p:sp>
      <p:sp>
        <p:nvSpPr>
          <p:cNvPr id="37895" name="Rectangle 8"/>
          <p:cNvSpPr>
            <a:spLocks noChangeArrowheads="1"/>
          </p:cNvSpPr>
          <p:nvPr/>
        </p:nvSpPr>
        <p:spPr bwMode="auto">
          <a:xfrm>
            <a:off x="233363" y="3038791"/>
            <a:ext cx="9623425" cy="4189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defTabSz="912813">
              <a:lnSpc>
                <a:spcPct val="100000"/>
              </a:lnSpc>
              <a:spcAft>
                <a:spcPts val="1425"/>
              </a:spcAft>
              <a:buSzPct val="64000"/>
              <a:buBlip>
                <a:blip r:embed="rId3"/>
              </a:buBlip>
            </a:pPr>
            <a:r>
              <a:rPr lang="en-GB" sz="2800" dirty="0" smtClean="0">
                <a:solidFill>
                  <a:srgbClr val="FF0000"/>
                </a:solidFill>
              </a:rPr>
              <a:t>Strong focusing</a:t>
            </a:r>
            <a:r>
              <a:rPr lang="en-GB" sz="2800" dirty="0" smtClean="0">
                <a:solidFill>
                  <a:schemeClr val="tx1"/>
                </a:solidFill>
              </a:rPr>
              <a:t> needed for small beam size</a:t>
            </a:r>
          </a:p>
          <a:p>
            <a:pPr marL="742950" lvl="1" indent="-285750" defTabSz="912813">
              <a:lnSpc>
                <a:spcPct val="80000"/>
              </a:lnSpc>
              <a:buBlip>
                <a:blip r:embed="rId3"/>
              </a:buBlip>
            </a:pPr>
            <a:r>
              <a:rPr lang="en-GB" dirty="0" smtClean="0">
                <a:solidFill>
                  <a:schemeClr val="tx1"/>
                </a:solidFill>
              </a:rPr>
              <a:t>optical aberrations</a:t>
            </a:r>
          </a:p>
          <a:p>
            <a:pPr marL="742950" lvl="1" indent="-285750" defTabSz="912813">
              <a:buBlip>
                <a:blip r:embed="rId3"/>
              </a:buBlip>
            </a:pPr>
            <a:r>
              <a:rPr lang="en-GB" dirty="0" smtClean="0">
                <a:solidFill>
                  <a:schemeClr val="tx1"/>
                </a:solidFill>
              </a:rPr>
              <a:t>stability issues and tolerances</a:t>
            </a:r>
            <a:endParaRPr lang="en-US" dirty="0" smtClean="0">
              <a:solidFill>
                <a:schemeClr val="tx1"/>
              </a:solidFill>
            </a:endParaRPr>
          </a:p>
          <a:p>
            <a:pPr marL="342900" indent="-342900" defTabSz="912813">
              <a:lnSpc>
                <a:spcPct val="120000"/>
              </a:lnSpc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GB" sz="2800" dirty="0" smtClean="0">
                <a:solidFill>
                  <a:srgbClr val="FF0000"/>
                </a:solidFill>
              </a:rPr>
              <a:t>Beam</a:t>
            </a:r>
            <a:r>
              <a:rPr lang="en-GB" sz="2800" dirty="0">
                <a:solidFill>
                  <a:srgbClr val="FF0000"/>
                </a:solidFill>
              </a:rPr>
              <a:t>-Beam effects:</a:t>
            </a:r>
          </a:p>
          <a:p>
            <a:pPr marL="742950" lvl="1" indent="-285750" defTabSz="912813">
              <a:lnSpc>
                <a:spcPct val="80000"/>
              </a:lnSpc>
              <a:buFont typeface="StarSymbol" charset="0"/>
              <a:buBlip>
                <a:blip r:embed="rId3"/>
              </a:buBlip>
            </a:pPr>
            <a:r>
              <a:rPr lang="en-GB" dirty="0">
                <a:solidFill>
                  <a:schemeClr val="tx1"/>
                </a:solidFill>
              </a:rPr>
              <a:t>strong self focusing (pinch effect) ⇒ increases Luminosity </a:t>
            </a:r>
          </a:p>
          <a:p>
            <a:pPr marL="742950" lvl="1" indent="-285750" defTabSz="912813">
              <a:buFont typeface="StarSymbol" charset="0"/>
              <a:buBlip>
                <a:blip r:embed="rId3"/>
              </a:buBlip>
            </a:pPr>
            <a:r>
              <a:rPr lang="en-GB" dirty="0" err="1">
                <a:solidFill>
                  <a:schemeClr val="tx1"/>
                </a:solidFill>
              </a:rPr>
              <a:t>beamstrahlung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/>
              <a:t>⇒</a:t>
            </a:r>
            <a:r>
              <a:rPr lang="en-GB" dirty="0">
                <a:solidFill>
                  <a:schemeClr val="tx1"/>
                </a:solidFill>
              </a:rPr>
              <a:t> photon emission</a:t>
            </a:r>
          </a:p>
          <a:p>
            <a:pPr marL="1143000" lvl="2" indent="-230188" defTabSz="912813">
              <a:spcAft>
                <a:spcPts val="850"/>
              </a:spcAft>
              <a:buSzPct val="57000"/>
              <a:buFont typeface="StarSymbol" charset="0"/>
              <a:buBlip>
                <a:blip r:embed="rId3"/>
              </a:buBlip>
            </a:pPr>
            <a:r>
              <a:rPr lang="en-GB" sz="2200" dirty="0">
                <a:solidFill>
                  <a:schemeClr val="tx1"/>
                </a:solidFill>
              </a:rPr>
              <a:t>dilutes Luminosity spectrum</a:t>
            </a:r>
          </a:p>
          <a:p>
            <a:pPr marL="1143000" lvl="2" indent="-230188" defTabSz="912813">
              <a:spcAft>
                <a:spcPts val="850"/>
              </a:spcAft>
              <a:buSzPct val="57000"/>
              <a:buFont typeface="StarSymbol" charset="0"/>
              <a:buBlip>
                <a:blip r:embed="rId3"/>
              </a:buBlip>
            </a:pPr>
            <a:r>
              <a:rPr lang="en-GB" sz="2200" dirty="0">
                <a:solidFill>
                  <a:schemeClr val="tx1"/>
                </a:solidFill>
              </a:rPr>
              <a:t>creates detector </a:t>
            </a:r>
            <a:r>
              <a:rPr lang="en-GB" sz="2200" dirty="0" smtClean="0">
                <a:solidFill>
                  <a:schemeClr val="tx1"/>
                </a:solidFill>
              </a:rPr>
              <a:t>background</a:t>
            </a: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37896" name="Line 10"/>
          <p:cNvSpPr>
            <a:spLocks noChangeShapeType="1"/>
          </p:cNvSpPr>
          <p:nvPr/>
        </p:nvSpPr>
        <p:spPr bwMode="auto">
          <a:xfrm flipH="1">
            <a:off x="2431293" y="2233290"/>
            <a:ext cx="1365250" cy="7778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aphicFrame>
        <p:nvGraphicFramePr>
          <p:cNvPr id="3789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1676952"/>
              </p:ext>
            </p:extLst>
          </p:nvPr>
        </p:nvGraphicFramePr>
        <p:xfrm>
          <a:off x="290513" y="1069798"/>
          <a:ext cx="5246687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75" name="Equation" r:id="rId4" imgW="1993680" imgH="507960" progId="Equation.3">
                  <p:embed/>
                </p:oleObj>
              </mc:Choice>
              <mc:Fallback>
                <p:oleObj name="Equation" r:id="rId4" imgW="1993680" imgH="5079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513" y="1069798"/>
                        <a:ext cx="5246687" cy="133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555" y="4351555"/>
            <a:ext cx="8140700" cy="279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Beam-Beam effects: pinch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097108"/>
            <a:ext cx="4621212" cy="4087812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Strong electromagnetic field of the opposing bunch: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deflects the particles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</a:rPr>
              <a:t>“beam-beam kick”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focuses the bunches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“pinch effect”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Luminosity enhancement</a:t>
            </a:r>
            <a:r>
              <a:rPr lang="en-US" dirty="0">
                <a:latin typeface="Times New Roman" charset="0"/>
                <a:ea typeface="ＭＳ Ｐゴシック" charset="0"/>
              </a:rPr>
              <a:t> factor H</a:t>
            </a:r>
            <a:r>
              <a:rPr lang="en-US" baseline="-25000" dirty="0">
                <a:latin typeface="Times New Roman" charset="0"/>
                <a:ea typeface="ＭＳ Ｐゴシック" charset="0"/>
              </a:rPr>
              <a:t>D</a:t>
            </a:r>
          </a:p>
        </p:txBody>
      </p:sp>
      <p:grpSp>
        <p:nvGrpSpPr>
          <p:cNvPr id="38917" name="Group 309"/>
          <p:cNvGrpSpPr>
            <a:grpSpLocks/>
          </p:cNvGrpSpPr>
          <p:nvPr/>
        </p:nvGrpSpPr>
        <p:grpSpPr bwMode="auto">
          <a:xfrm>
            <a:off x="4808538" y="990600"/>
            <a:ext cx="5091112" cy="3281363"/>
            <a:chOff x="3029" y="624"/>
            <a:chExt cx="3207" cy="2067"/>
          </a:xfrm>
        </p:grpSpPr>
        <p:pic>
          <p:nvPicPr>
            <p:cNvPr id="38919" name="Picture 30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0" y="624"/>
              <a:ext cx="2976" cy="1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20" name="Text Box 7"/>
            <p:cNvSpPr txBox="1">
              <a:spLocks noChangeArrowheads="1"/>
            </p:cNvSpPr>
            <p:nvPr/>
          </p:nvSpPr>
          <p:spPr bwMode="auto">
            <a:xfrm rot="-5400000">
              <a:off x="2731" y="1460"/>
              <a:ext cx="82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>
              <a:lvl1pPr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GB" sz="1800" i="1">
                  <a:solidFill>
                    <a:schemeClr val="tx1"/>
                  </a:solidFill>
                </a:rPr>
                <a:t>E</a:t>
              </a:r>
              <a:r>
                <a:rPr lang="en-GB" sz="1800" i="1" baseline="-25000">
                  <a:solidFill>
                    <a:schemeClr val="tx1"/>
                  </a:solidFill>
                </a:rPr>
                <a:t>y</a:t>
              </a:r>
              <a:r>
                <a:rPr lang="en-GB" sz="1800">
                  <a:solidFill>
                    <a:schemeClr val="tx1"/>
                  </a:solidFill>
                </a:rPr>
                <a:t> (MV/cm)</a:t>
              </a:r>
            </a:p>
          </p:txBody>
        </p:sp>
        <p:sp>
          <p:nvSpPr>
            <p:cNvPr id="38921" name="Text Box 8"/>
            <p:cNvSpPr txBox="1">
              <a:spLocks noChangeArrowheads="1"/>
            </p:cNvSpPr>
            <p:nvPr/>
          </p:nvSpPr>
          <p:spPr bwMode="auto">
            <a:xfrm>
              <a:off x="4754" y="2460"/>
              <a:ext cx="45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>
              <a:lvl1pPr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GB" sz="1800" i="1">
                  <a:solidFill>
                    <a:schemeClr val="tx1"/>
                  </a:solidFill>
                </a:rPr>
                <a:t>y</a:t>
              </a:r>
              <a:r>
                <a:rPr lang="en-GB" sz="1800">
                  <a:solidFill>
                    <a:schemeClr val="tx1"/>
                  </a:solidFill>
                </a:rPr>
                <a:t>/</a:t>
              </a:r>
              <a:r>
                <a:rPr lang="en-GB" sz="1800" i="1">
                  <a:solidFill>
                    <a:schemeClr val="tx1"/>
                  </a:solidFill>
                  <a:latin typeface="Symbol" charset="0"/>
                </a:rPr>
                <a:t>s</a:t>
              </a:r>
              <a:r>
                <a:rPr lang="en-GB" sz="1800" i="1" baseline="-25000">
                  <a:solidFill>
                    <a:schemeClr val="tx1"/>
                  </a:solidFill>
                </a:rPr>
                <a:t>y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Collision Simulation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92125" y="6075581"/>
            <a:ext cx="9440863" cy="1138238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beams strongly focused during collision ⇒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Luminosity!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large divergence after collision ⇒ beam extraction difficult</a:t>
            </a:r>
          </a:p>
        </p:txBody>
      </p:sp>
      <p:sp>
        <p:nvSpPr>
          <p:cNvPr id="39940" name="Text Box 5"/>
          <p:cNvSpPr txBox="1">
            <a:spLocks noChangeArrowheads="1"/>
          </p:cNvSpPr>
          <p:nvPr/>
        </p:nvSpPr>
        <p:spPr bwMode="auto">
          <a:xfrm>
            <a:off x="8540750" y="5543550"/>
            <a:ext cx="1420813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769938" indent="-287338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buFont typeface="StarSymbol" charset="0"/>
              <a:buNone/>
            </a:pPr>
            <a:r>
              <a:rPr lang="en-US" sz="1700">
                <a:latin typeface="Arial" charset="0"/>
              </a:rPr>
              <a:t>D.Schulte</a:t>
            </a:r>
          </a:p>
        </p:txBody>
      </p:sp>
      <p:pic>
        <p:nvPicPr>
          <p:cNvPr id="39942" name="collision.gif" descr="dfs:Users:t:tecker:Public:lc-lectures:collision.gif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813" y="857250"/>
            <a:ext cx="7053262" cy="493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00" fill="hold"/>
                                        <p:tgtEl>
                                          <p:spTgt spid="399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994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99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99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2" name="Object 11"/>
          <p:cNvGraphicFramePr>
            <a:graphicFrameLocks noChangeAspect="1"/>
          </p:cNvGraphicFramePr>
          <p:nvPr/>
        </p:nvGraphicFramePr>
        <p:xfrm>
          <a:off x="4567238" y="6084888"/>
          <a:ext cx="4084637" cy="1042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9" name="Equation" r:id="rId3" imgW="1892160" imgH="482400" progId="Equation.DSMT4">
                  <p:embed/>
                </p:oleObj>
              </mc:Choice>
              <mc:Fallback>
                <p:oleObj name="Equation" r:id="rId3" imgW="1892160" imgH="4824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7238" y="6084888"/>
                        <a:ext cx="4084637" cy="1042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Beamstrahlung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“synchrotron radiation” in the field of the opposing bunch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smears out luminosity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spectrum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creates e</a:t>
            </a:r>
            <a:r>
              <a:rPr lang="en-US" baseline="30000">
                <a:latin typeface="Times New Roman" charset="0"/>
                <a:ea typeface="ＭＳ Ｐゴシック" charset="0"/>
                <a:cs typeface="ＭＳ Ｐゴシック" charset="0"/>
              </a:rPr>
              <a:t>+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baseline="30000">
                <a:latin typeface="Times New Roman" charset="0"/>
                <a:ea typeface="ＭＳ Ｐゴシック" charset="0"/>
                <a:cs typeface="ＭＳ Ｐゴシック" charset="0"/>
              </a:rPr>
              <a:t>-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pairs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background in detector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quantified by 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Disruption parameter</a:t>
            </a:r>
          </a:p>
        </p:txBody>
      </p:sp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1674813"/>
            <a:ext cx="311308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66" name="Group 8"/>
          <p:cNvGrpSpPr>
            <a:grpSpLocks/>
          </p:cNvGrpSpPr>
          <p:nvPr/>
        </p:nvGrpSpPr>
        <p:grpSpPr bwMode="auto">
          <a:xfrm>
            <a:off x="641350" y="4518025"/>
            <a:ext cx="3155950" cy="801688"/>
            <a:chOff x="3963" y="3740"/>
            <a:chExt cx="2245" cy="582"/>
          </a:xfrm>
        </p:grpSpPr>
        <p:pic>
          <p:nvPicPr>
            <p:cNvPr id="40970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6" y="3776"/>
              <a:ext cx="2202" cy="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71" name="Rectangle 7"/>
            <p:cNvSpPr>
              <a:spLocks noChangeArrowheads="1"/>
            </p:cNvSpPr>
            <p:nvPr/>
          </p:nvSpPr>
          <p:spPr bwMode="auto">
            <a:xfrm>
              <a:off x="3963" y="3740"/>
              <a:ext cx="1135" cy="1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/>
            <a:p>
              <a:pPr defTabSz="912813"/>
              <a:endParaRPr lang="en-US"/>
            </a:p>
          </p:txBody>
        </p:sp>
      </p:grpSp>
      <p:pic>
        <p:nvPicPr>
          <p:cNvPr id="40967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0" y="1781175"/>
            <a:ext cx="5830888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8" name="Rectangle 13"/>
          <p:cNvSpPr>
            <a:spLocks noChangeArrowheads="1"/>
          </p:cNvSpPr>
          <p:nvPr/>
        </p:nvSpPr>
        <p:spPr bwMode="auto">
          <a:xfrm>
            <a:off x="7593013" y="5969000"/>
            <a:ext cx="1189037" cy="12080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defTabSz="912813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5"/>
          <p:cNvGraphicFramePr>
            <a:graphicFrameLocks noChangeAspect="1"/>
          </p:cNvGraphicFramePr>
          <p:nvPr/>
        </p:nvGraphicFramePr>
        <p:xfrm>
          <a:off x="6275388" y="4219575"/>
          <a:ext cx="2730500" cy="123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34" name="Equation" r:id="rId3" imgW="1066680" imgH="482400" progId="Equation.DSMT4">
                  <p:embed/>
                </p:oleObj>
              </mc:Choice>
              <mc:Fallback>
                <p:oleObj name="Equation" r:id="rId3" imgW="1066680" imgH="482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5388" y="4219575"/>
                        <a:ext cx="2730500" cy="1235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Beamstrahlung: energy loss</a:t>
            </a:r>
          </a:p>
        </p:txBody>
      </p:sp>
      <p:sp>
        <p:nvSpPr>
          <p:cNvPr id="4198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RMS relative energy loss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beamstrahlung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energy loss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we want</a:t>
            </a:r>
          </a:p>
          <a:p>
            <a:pPr lvl="1" eaLnBrk="1"/>
            <a:r>
              <a:rPr lang="en-US" dirty="0">
                <a:latin typeface="Symbol" charset="0"/>
                <a:ea typeface="ＭＳ Ｐゴシック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x</a:t>
            </a:r>
            <a:r>
              <a:rPr lang="en-US" dirty="0">
                <a:latin typeface="Times New Roman" charset="0"/>
                <a:ea typeface="ＭＳ Ｐゴシック" charset="0"/>
              </a:rPr>
              <a:t> and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y</a:t>
            </a:r>
            <a:r>
              <a:rPr lang="en-US" baseline="-25000" dirty="0">
                <a:latin typeface="Times New Roman" charset="0"/>
                <a:ea typeface="ＭＳ Ｐゴシック" charset="0"/>
              </a:rPr>
              <a:t>	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small</a:t>
            </a:r>
            <a:r>
              <a:rPr lang="en-US" dirty="0">
                <a:latin typeface="Times New Roman" charset="0"/>
                <a:ea typeface="ＭＳ Ｐゴシック" charset="0"/>
              </a:rPr>
              <a:t> for high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luminosity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 (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x</a:t>
            </a:r>
            <a:r>
              <a:rPr lang="en-US" dirty="0">
                <a:latin typeface="Times New Roman" charset="0"/>
                <a:ea typeface="ＭＳ Ｐゴシック" charset="0"/>
              </a:rPr>
              <a:t>+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y</a:t>
            </a:r>
            <a:r>
              <a:rPr lang="en-US" dirty="0">
                <a:latin typeface="Times New Roman" charset="0"/>
                <a:ea typeface="ＭＳ Ｐゴシック" charset="0"/>
              </a:rPr>
              <a:t>)	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large</a:t>
            </a:r>
            <a:r>
              <a:rPr lang="en-US" dirty="0">
                <a:latin typeface="Times New Roman" charset="0"/>
                <a:ea typeface="ＭＳ Ｐゴシック" charset="0"/>
              </a:rPr>
              <a:t>  for small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δ</a:t>
            </a:r>
            <a:r>
              <a:rPr lang="en-US" baseline="-25000" dirty="0" err="1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BS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    (=&gt; better luminosity spectrum)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use flat beams with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x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latin typeface="Arial Unicode MS" charset="0"/>
                <a:ea typeface="ＭＳ Ｐゴシック" charset="0"/>
                <a:cs typeface="Arial Unicode MS" charset="0"/>
                <a:sym typeface="Mathematica1" charset="0"/>
              </a:rPr>
              <a:t>≫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Can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increase luminosity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  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baseline="-25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endParaRPr lang="en-US" baseline="-25000" dirty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buFont typeface="StarSymbol" charset="0"/>
              <a:buNone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   and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minimise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US" baseline="-25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BS</a:t>
            </a:r>
            <a:r>
              <a:rPr lang="en-US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				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big</a:t>
            </a:r>
            <a:r>
              <a:rPr lang="en-US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baseline="-25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x</a:t>
            </a:r>
            <a:endParaRPr lang="en-US" baseline="-25000" dirty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1987" name="Object 4"/>
          <p:cNvGraphicFramePr>
            <a:graphicFrameLocks noChangeAspect="1"/>
          </p:cNvGraphicFramePr>
          <p:nvPr/>
        </p:nvGraphicFramePr>
        <p:xfrm>
          <a:off x="4946650" y="1174750"/>
          <a:ext cx="4652963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35" name="Equation" r:id="rId5" imgW="2209680" imgH="495000" progId="Equation.DSMT4">
                  <p:embed/>
                </p:oleObj>
              </mc:Choice>
              <mc:Fallback>
                <p:oleObj name="Equation" r:id="rId5" imgW="2209680" imgH="495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6650" y="1174750"/>
                        <a:ext cx="4652963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Limit on beam size: Hour-glass effect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949622"/>
            <a:ext cx="9772650" cy="6037110"/>
          </a:xfrm>
        </p:spPr>
        <p:txBody>
          <a:bodyPr/>
          <a:lstStyle/>
          <a:p>
            <a:pPr eaLnBrk="1"/>
            <a:r>
              <a:rPr lang="en-US" sz="2400" i="1" dirty="0">
                <a:latin typeface="Times New Roman" charset="0"/>
                <a:ea typeface="ＭＳ Ｐゴシック" charset="0"/>
                <a:cs typeface="ＭＳ Ｐゴシック" charset="0"/>
              </a:rPr>
              <a:t>β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-function at the interaction point follows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dirty="0" smtClean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sz="2400" dirty="0" smtClean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marL="107950" indent="0" eaLnBrk="1">
              <a:buNone/>
            </a:pPr>
            <a:endParaRPr lang="en-US" sz="2400" dirty="0" smtClean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buBlip>
                <a:blip r:embed="rId3"/>
              </a:buBlip>
            </a:pPr>
            <a:r>
              <a:rPr lang="en-US" sz="2400" dirty="0" smtClean="0"/>
              <a:t>Luminosity has to be calculated in slices</a:t>
            </a:r>
          </a:p>
          <a:p>
            <a:pPr eaLnBrk="1"/>
            <a:r>
              <a:rPr lang="en-US" sz="2400" dirty="0" smtClean="0"/>
              <a:t>desirable to have </a:t>
            </a:r>
            <a:r>
              <a:rPr lang="en-US" sz="2400" dirty="0" err="1" smtClean="0">
                <a:solidFill>
                  <a:schemeClr val="tx1"/>
                </a:solidFill>
              </a:rPr>
              <a:t>σ</a:t>
            </a:r>
            <a:r>
              <a:rPr lang="en-US" sz="2400" baseline="-25000" dirty="0" err="1" smtClean="0"/>
              <a:t>z</a:t>
            </a:r>
            <a:r>
              <a:rPr lang="en-US" sz="2400" baseline="-25000" dirty="0" smtClean="0"/>
              <a:t> </a:t>
            </a:r>
            <a:r>
              <a:rPr lang="en-US" sz="2400" dirty="0" smtClean="0">
                <a:cs typeface="Times New Roman" charset="0"/>
              </a:rPr>
              <a:t>≤ </a:t>
            </a:r>
            <a:r>
              <a:rPr lang="en-US" sz="2400" i="1" dirty="0" smtClean="0">
                <a:ea typeface="Times New Roman" charset="0"/>
                <a:cs typeface="Times New Roman" charset="0"/>
              </a:rPr>
              <a:t>β</a:t>
            </a:r>
            <a:r>
              <a:rPr lang="en-US" sz="2400" i="1" baseline="-25000" dirty="0" smtClean="0">
                <a:ea typeface="Times New Roman" charset="0"/>
                <a:cs typeface="Times New Roman" charset="0"/>
              </a:rPr>
              <a:t>y</a:t>
            </a:r>
            <a:r>
              <a:rPr lang="en-US" sz="2400" baseline="-25000" dirty="0" smtClean="0">
                <a:ea typeface="Times New Roman" charset="0"/>
                <a:cs typeface="Times New Roman" charset="0"/>
              </a:rPr>
              <a:t>  </a:t>
            </a:r>
            <a:r>
              <a:rPr lang="en-GB" sz="2400" dirty="0" smtClean="0">
                <a:ea typeface="Times New Roman" charset="0"/>
                <a:cs typeface="Times New Roman" charset="0"/>
              </a:rPr>
              <a:t>⇒</a:t>
            </a:r>
            <a:r>
              <a:rPr lang="en-US" sz="2400" dirty="0" smtClean="0">
                <a:ea typeface="Times New Roman" charset="0"/>
                <a:cs typeface="Times New Roman" charset="0"/>
                <a:sym typeface="Symbol" charset="0"/>
              </a:rPr>
              <a:t>  </a:t>
            </a:r>
            <a:r>
              <a:rPr lang="en-US" sz="2400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Symbol" charset="0"/>
              </a:rPr>
              <a:t>short bunch length </a:t>
            </a:r>
            <a:r>
              <a:rPr lang="en-US" sz="2400" dirty="0" smtClean="0">
                <a:ea typeface="Times New Roman" charset="0"/>
                <a:cs typeface="Times New Roman" charset="0"/>
                <a:sym typeface="Symbol" charset="0"/>
              </a:rPr>
              <a:t>for high luminosity</a:t>
            </a:r>
          </a:p>
          <a:p>
            <a:pPr marL="107950" indent="0" eaLnBrk="1">
              <a:buNone/>
            </a:pP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301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264" y="1180259"/>
            <a:ext cx="4110734" cy="207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301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5622773"/>
              </p:ext>
            </p:extLst>
          </p:nvPr>
        </p:nvGraphicFramePr>
        <p:xfrm>
          <a:off x="1610375" y="1356095"/>
          <a:ext cx="232092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60" name="Equation" r:id="rId5" imgW="1041120" imgH="444240" progId="Equation.DSMT4">
                  <p:embed/>
                </p:oleObj>
              </mc:Choice>
              <mc:Fallback>
                <p:oleObj name="Equation" r:id="rId5" imgW="1041120" imgH="4442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0375" y="1356095"/>
                        <a:ext cx="2320925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9478522"/>
              </p:ext>
            </p:extLst>
          </p:nvPr>
        </p:nvGraphicFramePr>
        <p:xfrm>
          <a:off x="1553960" y="2412719"/>
          <a:ext cx="3119437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61" name="Equation" r:id="rId7" imgW="1701720" imgH="228600" progId="Equation.DSMT4">
                  <p:embed/>
                </p:oleObj>
              </mc:Choice>
              <mc:Fallback>
                <p:oleObj name="Equation" r:id="rId7" imgW="1701720" imgH="2286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3960" y="2412719"/>
                        <a:ext cx="3119437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15"/>
          <p:cNvGrpSpPr>
            <a:grpSpLocks/>
          </p:cNvGrpSpPr>
          <p:nvPr/>
        </p:nvGrpSpPr>
        <p:grpSpPr bwMode="auto">
          <a:xfrm>
            <a:off x="925843" y="4653148"/>
            <a:ext cx="7668993" cy="2619792"/>
            <a:chOff x="258" y="1623"/>
            <a:chExt cx="5607" cy="2722"/>
          </a:xfrm>
        </p:grpSpPr>
        <p:grpSp>
          <p:nvGrpSpPr>
            <p:cNvPr id="11" name="Group 13"/>
            <p:cNvGrpSpPr>
              <a:grpSpLocks/>
            </p:cNvGrpSpPr>
            <p:nvPr/>
          </p:nvGrpSpPr>
          <p:grpSpPr bwMode="auto">
            <a:xfrm>
              <a:off x="258" y="1623"/>
              <a:ext cx="5026" cy="2722"/>
              <a:chOff x="584" y="1898"/>
              <a:chExt cx="5026" cy="2722"/>
            </a:xfrm>
          </p:grpSpPr>
          <p:pic>
            <p:nvPicPr>
              <p:cNvPr id="13" name="Picture 4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4" y="2224"/>
                <a:ext cx="5026" cy="23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4" name="Group 12"/>
              <p:cNvGrpSpPr>
                <a:grpSpLocks/>
              </p:cNvGrpSpPr>
              <p:nvPr/>
            </p:nvGrpSpPr>
            <p:grpSpPr bwMode="auto">
              <a:xfrm>
                <a:off x="1496" y="1898"/>
                <a:ext cx="3320" cy="243"/>
                <a:chOff x="1496" y="1898"/>
                <a:chExt cx="3320" cy="243"/>
              </a:xfrm>
            </p:grpSpPr>
            <p:sp>
              <p:nvSpPr>
                <p:cNvPr id="15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1496" y="1898"/>
                  <a:ext cx="765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marL="769938" indent="-287338" defTabSz="457200"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 defTabSz="457200"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2pPr>
                  <a:lvl3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3pPr>
                  <a:lvl4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4pPr>
                  <a:lvl5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5pPr>
                  <a:lvl6pPr marL="4572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6pPr>
                  <a:lvl7pPr marL="9144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7pPr>
                  <a:lvl8pPr marL="13716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8pPr>
                  <a:lvl9pPr marL="18288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9pPr>
                </a:lstStyle>
                <a:p>
                  <a:pPr eaLnBrk="1">
                    <a:buFont typeface="StarSymbol" charset="0"/>
                    <a:buNone/>
                  </a:pPr>
                  <a:r>
                    <a:rPr lang="en-US">
                      <a:solidFill>
                        <a:schemeClr val="tx1"/>
                      </a:solidFill>
                    </a:rPr>
                    <a:t>σ</a:t>
                  </a:r>
                  <a:r>
                    <a:rPr lang="en-US" baseline="-25000"/>
                    <a:t>z</a:t>
                  </a:r>
                  <a:r>
                    <a:rPr lang="en-US"/>
                    <a:t>=</a:t>
                  </a:r>
                  <a:r>
                    <a:rPr lang="en-US" i="1"/>
                    <a:t>β</a:t>
                  </a:r>
                  <a:r>
                    <a:rPr lang="en-US" baseline="-25000"/>
                    <a:t>y</a:t>
                  </a:r>
                </a:p>
              </p:txBody>
            </p:sp>
            <p:sp>
              <p:nvSpPr>
                <p:cNvPr id="16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947" y="1908"/>
                  <a:ext cx="869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marL="769938" indent="-287338" defTabSz="457200"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 defTabSz="457200"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2pPr>
                  <a:lvl3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3pPr>
                  <a:lvl4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4pPr>
                  <a:lvl5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5pPr>
                  <a:lvl6pPr marL="4572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6pPr>
                  <a:lvl7pPr marL="9144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7pPr>
                  <a:lvl8pPr marL="13716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8pPr>
                  <a:lvl9pPr marL="18288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9pPr>
                </a:lstStyle>
                <a:p>
                  <a:pPr eaLnBrk="1">
                    <a:buFont typeface="StarSymbol" charset="0"/>
                    <a:buNone/>
                  </a:pPr>
                  <a:r>
                    <a:rPr lang="en-US">
                      <a:solidFill>
                        <a:schemeClr val="tx1"/>
                      </a:solidFill>
                    </a:rPr>
                    <a:t>σ</a:t>
                  </a:r>
                  <a:r>
                    <a:rPr lang="en-US" baseline="-25000"/>
                    <a:t>z</a:t>
                  </a:r>
                  <a:r>
                    <a:rPr lang="en-US"/>
                    <a:t>=3</a:t>
                  </a:r>
                  <a:r>
                    <a:rPr lang="en-US" i="1"/>
                    <a:t>β</a:t>
                  </a:r>
                  <a:r>
                    <a:rPr lang="en-US" baseline="-25000"/>
                    <a:t>y</a:t>
                  </a:r>
                </a:p>
              </p:txBody>
            </p:sp>
          </p:grpSp>
        </p:grp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5290" y="3847"/>
              <a:ext cx="575" cy="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marL="769938" indent="-287338" defTabSz="457200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457200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buFont typeface="StarSymbol" charset="0"/>
                <a:buNone/>
              </a:pPr>
              <a:r>
                <a:rPr lang="en-US" sz="1600" dirty="0" err="1"/>
                <a:t>N.Walker</a:t>
              </a:r>
              <a:endParaRPr lang="en-US" sz="16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Object 6"/>
          <p:cNvGraphicFramePr>
            <a:graphicFrameLocks noChangeAspect="1"/>
          </p:cNvGraphicFramePr>
          <p:nvPr/>
        </p:nvGraphicFramePr>
        <p:xfrm>
          <a:off x="5500688" y="881063"/>
          <a:ext cx="4576762" cy="1144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409" name="Equation" r:id="rId3" imgW="2031840" imgH="507960" progId="Equation.DSMT4">
                  <p:embed/>
                </p:oleObj>
              </mc:Choice>
              <mc:Fallback>
                <p:oleObj name="Equation" r:id="rId3" imgW="2031840" imgH="50796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88" y="881063"/>
                        <a:ext cx="4576762" cy="1144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59" name="Object 4"/>
          <p:cNvGraphicFramePr>
            <a:graphicFrameLocks noChangeAspect="1"/>
          </p:cNvGraphicFramePr>
          <p:nvPr/>
        </p:nvGraphicFramePr>
        <p:xfrm>
          <a:off x="2101850" y="925513"/>
          <a:ext cx="2376488" cy="1074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410" name="Equation" r:id="rId5" imgW="1066680" imgH="482400" progId="Equation.DSMT4">
                  <p:embed/>
                </p:oleObj>
              </mc:Choice>
              <mc:Fallback>
                <p:oleObj name="Equation" r:id="rId5" imgW="1066680" imgH="482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1850" y="925513"/>
                        <a:ext cx="2376488" cy="1074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0" name="Object 7"/>
          <p:cNvGraphicFramePr>
            <a:graphicFrameLocks noChangeAspect="1"/>
          </p:cNvGraphicFramePr>
          <p:nvPr/>
        </p:nvGraphicFramePr>
        <p:xfrm>
          <a:off x="1993900" y="2251075"/>
          <a:ext cx="3070225" cy="118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411" name="Equation" r:id="rId7" imgW="1282680" imgH="495000" progId="Equation.DSMT4">
                  <p:embed/>
                </p:oleObj>
              </mc:Choice>
              <mc:Fallback>
                <p:oleObj name="Equation" r:id="rId7" imgW="1282680" imgH="4950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3900" y="2251075"/>
                        <a:ext cx="3070225" cy="11858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Luminosity: more scaling …</a:t>
            </a:r>
          </a:p>
        </p:txBody>
      </p:sp>
      <p:sp>
        <p:nvSpPr>
          <p:cNvPr id="45063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239838"/>
            <a:ext cx="9772650" cy="5794375"/>
          </a:xfrm>
        </p:spPr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substitute							into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we get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now use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then</a:t>
            </a:r>
          </a:p>
        </p:txBody>
      </p:sp>
      <p:graphicFrame>
        <p:nvGraphicFramePr>
          <p:cNvPr id="45061" name="Object 9"/>
          <p:cNvGraphicFramePr>
            <a:graphicFrameLocks noChangeAspect="1"/>
          </p:cNvGraphicFramePr>
          <p:nvPr/>
        </p:nvGraphicFramePr>
        <p:xfrm>
          <a:off x="1576388" y="4989513"/>
          <a:ext cx="6777037" cy="117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412" name="Equation" r:id="rId9" imgW="2844720" imgH="495000" progId="Equation.DSMT4">
                  <p:embed/>
                </p:oleObj>
              </mc:Choice>
              <mc:Fallback>
                <p:oleObj name="Equation" r:id="rId9" imgW="2844720" imgH="4950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6388" y="4989513"/>
                        <a:ext cx="6777037" cy="1179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2" name="Object 8"/>
          <p:cNvGraphicFramePr>
            <a:graphicFrameLocks noChangeAspect="1"/>
          </p:cNvGraphicFramePr>
          <p:nvPr/>
        </p:nvGraphicFramePr>
        <p:xfrm>
          <a:off x="2119313" y="3597275"/>
          <a:ext cx="2027237" cy="1116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413" name="Equation" r:id="rId11" imgW="876240" imgH="482400" progId="Equation.DSMT4">
                  <p:embed/>
                </p:oleObj>
              </mc:Choice>
              <mc:Fallback>
                <p:oleObj name="Equation" r:id="rId11" imgW="876240" imgH="4824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9313" y="3597275"/>
                        <a:ext cx="2027237" cy="1116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5" name="Text Box 11"/>
          <p:cNvSpPr txBox="1">
            <a:spLocks noChangeArrowheads="1"/>
          </p:cNvSpPr>
          <p:nvPr/>
        </p:nvSpPr>
        <p:spPr bwMode="auto">
          <a:xfrm>
            <a:off x="6194425" y="6661150"/>
            <a:ext cx="3309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769938" indent="-287338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buFont typeface="StarSymbol" charset="0"/>
              <a:buNone/>
            </a:pPr>
            <a:r>
              <a:rPr lang="en-US">
                <a:cs typeface="Times New Roman" charset="0"/>
                <a:sym typeface="Mathematica1" charset="0"/>
              </a:rPr>
              <a:t>~</a:t>
            </a:r>
            <a:r>
              <a:rPr lang="en-US">
                <a:ea typeface="Times New Roman" charset="0"/>
                <a:cs typeface="Times New Roman" charset="0"/>
                <a:sym typeface="Mathematica1" charset="0"/>
              </a:rPr>
              <a:t>1 (hour glass effect)</a:t>
            </a:r>
          </a:p>
        </p:txBody>
      </p:sp>
      <p:sp>
        <p:nvSpPr>
          <p:cNvPr id="45067" name="Left Brace 10"/>
          <p:cNvSpPr>
            <a:spLocks/>
          </p:cNvSpPr>
          <p:nvPr/>
        </p:nvSpPr>
        <p:spPr bwMode="auto">
          <a:xfrm rot="-5400000">
            <a:off x="7843044" y="5979319"/>
            <a:ext cx="284163" cy="809625"/>
          </a:xfrm>
          <a:prstGeom prst="leftBrace">
            <a:avLst>
              <a:gd name="adj1" fmla="val 8310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769938" indent="-287338" defTabSz="457200">
              <a:buFont typeface="StarSymbol" charset="0"/>
              <a:buBlip>
                <a:blip r:embed="rId13"/>
              </a:buBlip>
            </a:pP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‘final’ scaling for LC</a:t>
            </a:r>
          </a:p>
        </p:txBody>
      </p:sp>
      <p:sp>
        <p:nvSpPr>
          <p:cNvPr id="46085" name="Rectangle 3"/>
          <p:cNvSpPr>
            <a:spLocks noGrp="1" noChangeArrowheads="1"/>
          </p:cNvSpPr>
          <p:nvPr>
            <p:ph idx="1"/>
          </p:nvPr>
        </p:nvSpPr>
        <p:spPr>
          <a:xfrm>
            <a:off x="147638" y="2701925"/>
            <a:ext cx="9771062" cy="4505325"/>
          </a:xfrm>
        </p:spPr>
        <p:txBody>
          <a:bodyPr/>
          <a:lstStyle/>
          <a:p>
            <a:pPr eaLnBrk="1"/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we want 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high RF-beam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conversion 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efficiency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i="1">
                <a:solidFill>
                  <a:schemeClr val="tx1"/>
                </a:solidFill>
                <a:latin typeface="Symbol" charset="0"/>
                <a:ea typeface="ＭＳ Ｐゴシック" charset="0"/>
                <a:cs typeface="ＭＳ Ｐゴシック" charset="0"/>
              </a:rPr>
              <a:t>η</a:t>
            </a:r>
            <a:r>
              <a:rPr lang="en-GB" i="1" baseline="-250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</a:t>
            </a:r>
          </a:p>
          <a:p>
            <a:pPr eaLnBrk="1"/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need 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high RF power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i="1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</a:t>
            </a:r>
            <a:r>
              <a:rPr lang="en-GB" i="1" baseline="-250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</a:t>
            </a:r>
          </a:p>
          <a:p>
            <a:pPr eaLnBrk="1"/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normalised 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vertical emittance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i="1">
                <a:solidFill>
                  <a:schemeClr val="tx2"/>
                </a:solidFill>
                <a:latin typeface="Symbol" charset="0"/>
                <a:ea typeface="ＭＳ Ｐゴシック" charset="0"/>
                <a:cs typeface="ＭＳ Ｐゴシック" charset="0"/>
              </a:rPr>
              <a:t>ε</a:t>
            </a:r>
            <a:r>
              <a:rPr lang="en-GB" i="1" baseline="-250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n,y</a:t>
            </a:r>
          </a:p>
          <a:p>
            <a:pPr eaLnBrk="1"/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strong focusing at IP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</a:t>
            </a:r>
            <a:r>
              <a:rPr lang="en-US" i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β</a:t>
            </a:r>
            <a:r>
              <a:rPr lang="en-GB" i="1" baseline="-250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and hence 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GB" i="1" baseline="-250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z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</a:p>
          <a:p>
            <a:pPr eaLnBrk="1"/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could also allow higher beamstrahlung </a:t>
            </a:r>
            <a:r>
              <a:rPr lang="en-US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i="1" baseline="-250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BS</a:t>
            </a:r>
            <a:r>
              <a:rPr lang="en-GB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if willing to live with the consequences (Luminosity spread and background)</a:t>
            </a:r>
            <a:b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GB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r>
              <a:rPr lang="en-GB" sz="22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Above result is for the </a:t>
            </a:r>
            <a:r>
              <a:rPr lang="en-GB" sz="220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low</a:t>
            </a:r>
            <a:r>
              <a:rPr lang="en-GB" sz="22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beamstrahlung regime where </a:t>
            </a:r>
            <a:r>
              <a:rPr lang="en-US" i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δ</a:t>
            </a:r>
            <a:r>
              <a:rPr lang="en-GB" sz="2200" i="1" baseline="-250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BS</a:t>
            </a:r>
            <a:r>
              <a:rPr lang="en-GB" sz="22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~ few %</a:t>
            </a:r>
          </a:p>
          <a:p>
            <a:pPr lvl="1" eaLnBrk="1"/>
            <a:r>
              <a:rPr lang="en-GB" sz="22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Slightly different result for </a:t>
            </a:r>
            <a:r>
              <a:rPr lang="en-GB" sz="220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high</a:t>
            </a:r>
            <a:r>
              <a:rPr lang="en-GB" sz="22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beamstrahlung regime</a:t>
            </a:r>
            <a:endParaRPr lang="en-US" sz="2200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graphicFrame>
        <p:nvGraphicFramePr>
          <p:cNvPr id="4608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1688337"/>
              </p:ext>
            </p:extLst>
          </p:nvPr>
        </p:nvGraphicFramePr>
        <p:xfrm>
          <a:off x="7764753" y="1526853"/>
          <a:ext cx="1063442" cy="574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30" name="Equation" r:id="rId3" imgW="495300" imgH="266700" progId="Equation.3">
                  <p:embed/>
                </p:oleObj>
              </mc:Choice>
              <mc:Fallback>
                <p:oleObj name="Equation" r:id="rId3" imgW="495300" imgH="266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4753" y="1526853"/>
                        <a:ext cx="1063442" cy="5741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3" name="Object 4"/>
          <p:cNvGraphicFramePr>
            <a:graphicFrameLocks noChangeAspect="1"/>
          </p:cNvGraphicFramePr>
          <p:nvPr/>
        </p:nvGraphicFramePr>
        <p:xfrm>
          <a:off x="3419475" y="1169988"/>
          <a:ext cx="3462338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31" name="Equation" r:id="rId5" imgW="1333440" imgH="495000" progId="Equation.DSMT4">
                  <p:embed/>
                </p:oleObj>
              </mc:Choice>
              <mc:Fallback>
                <p:oleObj name="Equation" r:id="rId5" imgW="1333440" imgH="495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1169988"/>
                        <a:ext cx="3462338" cy="12858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Generic Linear Collider</a:t>
            </a:r>
          </a:p>
        </p:txBody>
      </p:sp>
      <p:grpSp>
        <p:nvGrpSpPr>
          <p:cNvPr id="47107" name="Group 146"/>
          <p:cNvGrpSpPr>
            <a:grpSpLocks/>
          </p:cNvGrpSpPr>
          <p:nvPr/>
        </p:nvGrpSpPr>
        <p:grpSpPr bwMode="auto">
          <a:xfrm>
            <a:off x="466725" y="801688"/>
            <a:ext cx="9358313" cy="5883275"/>
            <a:chOff x="466725" y="800923"/>
            <a:chExt cx="9810158" cy="6293351"/>
          </a:xfrm>
        </p:grpSpPr>
        <p:sp>
          <p:nvSpPr>
            <p:cNvPr id="47110" name="Text Box 4"/>
            <p:cNvSpPr txBox="1">
              <a:spLocks noChangeArrowheads="1"/>
            </p:cNvSpPr>
            <p:nvPr/>
          </p:nvSpPr>
          <p:spPr bwMode="auto">
            <a:xfrm>
              <a:off x="8785225" y="800923"/>
              <a:ext cx="1491658" cy="493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>
              <a:lvl1pPr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/>
                <a:t>C.Pagani</a:t>
              </a:r>
            </a:p>
          </p:txBody>
        </p:sp>
        <p:pic>
          <p:nvPicPr>
            <p:cNvPr id="47111" name="Picture 4" descr="sld_even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8690" y="1296190"/>
              <a:ext cx="861975" cy="64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7112" name="Group 5"/>
            <p:cNvGrpSpPr>
              <a:grpSpLocks/>
            </p:cNvGrpSpPr>
            <p:nvPr/>
          </p:nvGrpSpPr>
          <p:grpSpPr bwMode="auto">
            <a:xfrm>
              <a:off x="1424475" y="1391241"/>
              <a:ext cx="2681700" cy="380202"/>
              <a:chOff x="672" y="1248"/>
              <a:chExt cx="1344" cy="192"/>
            </a:xfrm>
          </p:grpSpPr>
          <p:sp>
            <p:nvSpPr>
              <p:cNvPr id="47212" name="Rectangle 6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7213" name="Group 7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47250" name="Line 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51" name="Line 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4" name="Group 10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47248" name="Line 1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9" name="Line 1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5" name="Group 13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47246" name="Line 1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7" name="Line 1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6" name="Group 16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47244" name="Line 1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5" name="Line 1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7" name="Group 19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47242" name="Line 2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3" name="Line 2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8" name="Group 22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47240" name="Line 2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1" name="Line 2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9" name="Group 25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47238" name="Line 2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9" name="Line 2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0" name="Group 28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47236" name="Line 2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7" name="Line 3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1" name="Group 31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47234" name="Line 3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5" name="Line 3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2" name="Group 34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47232" name="Line 3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3" name="Line 3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3" name="Group 37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47230" name="Line 3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1" name="Line 3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4" name="Group 40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47228" name="Line 4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29" name="Line 4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5" name="Group 43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47226" name="Line 4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27" name="Line 4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7113" name="Group 46"/>
            <p:cNvGrpSpPr>
              <a:grpSpLocks/>
            </p:cNvGrpSpPr>
            <p:nvPr/>
          </p:nvGrpSpPr>
          <p:grpSpPr bwMode="auto">
            <a:xfrm>
              <a:off x="6117451" y="1391241"/>
              <a:ext cx="2681700" cy="380202"/>
              <a:chOff x="672" y="1248"/>
              <a:chExt cx="1344" cy="192"/>
            </a:xfrm>
          </p:grpSpPr>
          <p:sp>
            <p:nvSpPr>
              <p:cNvPr id="47172" name="Rectangle 47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7173" name="Group 48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47210" name="Line 4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11" name="Line 5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4" name="Group 51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47208" name="Line 5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9" name="Line 5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5" name="Group 54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47206" name="Line 5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7" name="Line 5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6" name="Group 57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47204" name="Line 5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5" name="Line 5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7" name="Group 60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47202" name="Line 6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3" name="Line 6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8" name="Group 63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47200" name="Line 6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1" name="Line 6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9" name="Group 66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47198" name="Line 6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9" name="Line 6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0" name="Group 69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47196" name="Line 7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7" name="Line 7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1" name="Group 72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47194" name="Line 7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5" name="Line 7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2" name="Group 75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47192" name="Line 7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3" name="Line 7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3" name="Group 78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47190" name="Line 7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1" name="Line 8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4" name="Group 81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47188" name="Line 8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89" name="Line 8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5" name="Group 84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47186" name="Line 8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87" name="Line 8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47114" name="Line 97"/>
            <p:cNvSpPr>
              <a:spLocks noChangeShapeType="1"/>
            </p:cNvSpPr>
            <p:nvPr/>
          </p:nvSpPr>
          <p:spPr bwMode="auto">
            <a:xfrm>
              <a:off x="4393500" y="1201140"/>
              <a:ext cx="1436625" cy="7604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15" name="Line 98"/>
            <p:cNvSpPr>
              <a:spLocks noChangeShapeType="1"/>
            </p:cNvSpPr>
            <p:nvPr/>
          </p:nvSpPr>
          <p:spPr bwMode="auto">
            <a:xfrm flipH="1">
              <a:off x="4393500" y="1201140"/>
              <a:ext cx="1436625" cy="8554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16" name="Arc 99"/>
            <p:cNvSpPr>
              <a:spLocks/>
            </p:cNvSpPr>
            <p:nvPr/>
          </p:nvSpPr>
          <p:spPr bwMode="auto">
            <a:xfrm flipH="1">
              <a:off x="754050" y="1581342"/>
              <a:ext cx="670425" cy="76040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7117" name="Group 100"/>
            <p:cNvGrpSpPr>
              <a:grpSpLocks/>
            </p:cNvGrpSpPr>
            <p:nvPr/>
          </p:nvGrpSpPr>
          <p:grpSpPr bwMode="auto">
            <a:xfrm>
              <a:off x="466725" y="2912050"/>
              <a:ext cx="766200" cy="1257439"/>
              <a:chOff x="432" y="1584"/>
              <a:chExt cx="384" cy="635"/>
            </a:xfrm>
          </p:grpSpPr>
          <p:sp>
            <p:nvSpPr>
              <p:cNvPr id="47168" name="AutoShape 101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47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9" name="AutoShape 102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614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70" name="AutoShape 103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95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71" name="AutoShape 104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806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18" name="Oval 105"/>
            <p:cNvSpPr>
              <a:spLocks noChangeArrowheads="1"/>
            </p:cNvSpPr>
            <p:nvPr/>
          </p:nvSpPr>
          <p:spPr bwMode="auto">
            <a:xfrm>
              <a:off x="754050" y="4527909"/>
              <a:ext cx="1149300" cy="114060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9" name="Line 106"/>
            <p:cNvSpPr>
              <a:spLocks noChangeShapeType="1"/>
            </p:cNvSpPr>
            <p:nvPr/>
          </p:nvSpPr>
          <p:spPr bwMode="auto">
            <a:xfrm flipV="1">
              <a:off x="754050" y="4147707"/>
              <a:ext cx="0" cy="3802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20" name="Line 107"/>
            <p:cNvSpPr>
              <a:spLocks noChangeShapeType="1"/>
            </p:cNvSpPr>
            <p:nvPr/>
          </p:nvSpPr>
          <p:spPr bwMode="auto">
            <a:xfrm flipV="1">
              <a:off x="754050" y="4527909"/>
              <a:ext cx="0" cy="14257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7121" name="Group 108"/>
            <p:cNvGrpSpPr>
              <a:grpSpLocks/>
            </p:cNvGrpSpPr>
            <p:nvPr/>
          </p:nvGrpSpPr>
          <p:grpSpPr bwMode="auto">
            <a:xfrm rot="16200000" flipH="1">
              <a:off x="616189" y="6047631"/>
              <a:ext cx="475253" cy="287325"/>
              <a:chOff x="1392" y="3264"/>
              <a:chExt cx="240" cy="144"/>
            </a:xfrm>
          </p:grpSpPr>
          <p:sp>
            <p:nvSpPr>
              <p:cNvPr id="47166" name="Rectangle 109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7" name="AutoShape 110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22" name="Arc 111"/>
            <p:cNvSpPr>
              <a:spLocks/>
            </p:cNvSpPr>
            <p:nvPr/>
          </p:nvSpPr>
          <p:spPr bwMode="auto">
            <a:xfrm>
              <a:off x="8799151" y="1581342"/>
              <a:ext cx="670425" cy="76040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3" name="AutoShape 112"/>
            <p:cNvSpPr>
              <a:spLocks noChangeAspect="1" noChangeArrowheads="1"/>
            </p:cNvSpPr>
            <p:nvPr/>
          </p:nvSpPr>
          <p:spPr bwMode="auto">
            <a:xfrm rot="5400000" flipH="1" flipV="1">
              <a:off x="9220334" y="2112113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4" name="AutoShape 113"/>
            <p:cNvSpPr>
              <a:spLocks noChangeAspect="1" noChangeArrowheads="1"/>
            </p:cNvSpPr>
            <p:nvPr/>
          </p:nvSpPr>
          <p:spPr bwMode="auto">
            <a:xfrm rot="-5400000" flipH="1" flipV="1">
              <a:off x="9220334" y="2397265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5" name="AutoShape 114"/>
            <p:cNvSpPr>
              <a:spLocks noChangeAspect="1" noChangeArrowheads="1"/>
            </p:cNvSpPr>
            <p:nvPr/>
          </p:nvSpPr>
          <p:spPr bwMode="auto">
            <a:xfrm rot="5400000" flipH="1" flipV="1">
              <a:off x="9220334" y="3062619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6" name="AutoShape 115"/>
            <p:cNvSpPr>
              <a:spLocks noChangeAspect="1" noChangeArrowheads="1"/>
            </p:cNvSpPr>
            <p:nvPr/>
          </p:nvSpPr>
          <p:spPr bwMode="auto">
            <a:xfrm rot="-5400000" flipH="1" flipV="1">
              <a:off x="9220334" y="2777467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7" name="Oval 116"/>
            <p:cNvSpPr>
              <a:spLocks noChangeArrowheads="1"/>
            </p:cNvSpPr>
            <p:nvPr/>
          </p:nvSpPr>
          <p:spPr bwMode="auto">
            <a:xfrm flipH="1">
              <a:off x="8320276" y="3862555"/>
              <a:ext cx="1149300" cy="114060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8" name="Line 117"/>
            <p:cNvSpPr>
              <a:spLocks noChangeShapeType="1"/>
            </p:cNvSpPr>
            <p:nvPr/>
          </p:nvSpPr>
          <p:spPr bwMode="auto">
            <a:xfrm flipH="1" flipV="1">
              <a:off x="9469576" y="3577404"/>
              <a:ext cx="0" cy="76040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29" name="Line 118"/>
            <p:cNvSpPr>
              <a:spLocks noChangeShapeType="1"/>
            </p:cNvSpPr>
            <p:nvPr/>
          </p:nvSpPr>
          <p:spPr bwMode="auto">
            <a:xfrm flipH="1" flipV="1">
              <a:off x="9469576" y="4527909"/>
              <a:ext cx="0" cy="20911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7130" name="Group 119"/>
            <p:cNvGrpSpPr>
              <a:grpSpLocks/>
            </p:cNvGrpSpPr>
            <p:nvPr/>
          </p:nvGrpSpPr>
          <p:grpSpPr bwMode="auto">
            <a:xfrm rot="5400000">
              <a:off x="9142161" y="6712985"/>
              <a:ext cx="475253" cy="287325"/>
              <a:chOff x="1392" y="3264"/>
              <a:chExt cx="240" cy="144"/>
            </a:xfrm>
          </p:grpSpPr>
          <p:sp>
            <p:nvSpPr>
              <p:cNvPr id="47164" name="Rectangle 120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5" name="AutoShape 121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7131" name="Group 122"/>
            <p:cNvGrpSpPr>
              <a:grpSpLocks/>
            </p:cNvGrpSpPr>
            <p:nvPr/>
          </p:nvGrpSpPr>
          <p:grpSpPr bwMode="auto">
            <a:xfrm>
              <a:off x="9278026" y="5858617"/>
              <a:ext cx="458922" cy="455451"/>
              <a:chOff x="2160" y="2784"/>
              <a:chExt cx="230" cy="230"/>
            </a:xfrm>
          </p:grpSpPr>
          <p:sp>
            <p:nvSpPr>
              <p:cNvPr id="47161" name="Oval 123"/>
              <p:cNvSpPr>
                <a:spLocks noChangeArrowheads="1"/>
              </p:cNvSpPr>
              <p:nvPr/>
            </p:nvSpPr>
            <p:spPr bwMode="auto">
              <a:xfrm>
                <a:off x="2160" y="2784"/>
                <a:ext cx="230" cy="230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2" name="Oval 124"/>
              <p:cNvSpPr>
                <a:spLocks noChangeArrowheads="1"/>
              </p:cNvSpPr>
              <p:nvPr/>
            </p:nvSpPr>
            <p:spPr bwMode="auto">
              <a:xfrm>
                <a:off x="2199" y="2827"/>
                <a:ext cx="144" cy="14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3" name="Oval 125"/>
              <p:cNvSpPr>
                <a:spLocks noChangeArrowheads="1"/>
              </p:cNvSpPr>
              <p:nvPr/>
            </p:nvSpPr>
            <p:spPr bwMode="auto">
              <a:xfrm>
                <a:off x="2245" y="2867"/>
                <a:ext cx="58" cy="5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32" name="Text Box 126"/>
            <p:cNvSpPr txBox="1">
              <a:spLocks noChangeArrowheads="1"/>
            </p:cNvSpPr>
            <p:nvPr/>
          </p:nvSpPr>
          <p:spPr bwMode="auto">
            <a:xfrm>
              <a:off x="1520250" y="6143768"/>
              <a:ext cx="2585925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Electron Gun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Deliver stable beam current</a:t>
              </a:r>
            </a:p>
          </p:txBody>
        </p:sp>
        <p:sp>
          <p:nvSpPr>
            <p:cNvPr id="47133" name="Line 127"/>
            <p:cNvSpPr>
              <a:spLocks noChangeShapeType="1"/>
            </p:cNvSpPr>
            <p:nvPr/>
          </p:nvSpPr>
          <p:spPr bwMode="auto">
            <a:xfrm flipH="1" flipV="1">
              <a:off x="849825" y="6143768"/>
              <a:ext cx="670425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34" name="Text Box 128"/>
            <p:cNvSpPr txBox="1">
              <a:spLocks noChangeArrowheads="1"/>
            </p:cNvSpPr>
            <p:nvPr/>
          </p:nvSpPr>
          <p:spPr bwMode="auto">
            <a:xfrm>
              <a:off x="2334338" y="4480384"/>
              <a:ext cx="3368381" cy="114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Damping Ring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Reduce transverse phase space (emittance) so smaller transverse IP size achievable</a:t>
              </a:r>
            </a:p>
          </p:txBody>
        </p:sp>
        <p:sp>
          <p:nvSpPr>
            <p:cNvPr id="47135" name="Line 129"/>
            <p:cNvSpPr>
              <a:spLocks noChangeShapeType="1"/>
            </p:cNvSpPr>
            <p:nvPr/>
          </p:nvSpPr>
          <p:spPr bwMode="auto">
            <a:xfrm flipH="1">
              <a:off x="1949958" y="4789759"/>
              <a:ext cx="287325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36" name="Text Box 130"/>
            <p:cNvSpPr txBox="1">
              <a:spLocks noChangeArrowheads="1"/>
            </p:cNvSpPr>
            <p:nvPr/>
          </p:nvSpPr>
          <p:spPr bwMode="auto">
            <a:xfrm>
              <a:off x="1695838" y="3123933"/>
              <a:ext cx="3042183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Bunch Compressor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Reduce σ</a:t>
              </a:r>
              <a:r>
                <a:rPr lang="en-US" sz="1600" baseline="-25000">
                  <a:latin typeface="Arial" charset="0"/>
                </a:rPr>
                <a:t>z</a:t>
              </a:r>
              <a:r>
                <a:rPr lang="en-US" sz="1600">
                  <a:latin typeface="Arial" charset="0"/>
                </a:rPr>
                <a:t> to eliminate hourglass effect at IP</a:t>
              </a:r>
            </a:p>
          </p:txBody>
        </p:sp>
        <p:sp>
          <p:nvSpPr>
            <p:cNvPr id="47137" name="Line 131"/>
            <p:cNvSpPr>
              <a:spLocks noChangeShapeType="1"/>
            </p:cNvSpPr>
            <p:nvPr/>
          </p:nvSpPr>
          <p:spPr bwMode="auto">
            <a:xfrm flipH="1">
              <a:off x="1305013" y="3387302"/>
              <a:ext cx="406786" cy="309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38" name="Text Box 132"/>
            <p:cNvSpPr txBox="1">
              <a:spLocks noChangeArrowheads="1"/>
            </p:cNvSpPr>
            <p:nvPr/>
          </p:nvSpPr>
          <p:spPr bwMode="auto">
            <a:xfrm>
              <a:off x="5742332" y="6070501"/>
              <a:ext cx="2777475" cy="928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Positron Target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Use electrons to </a:t>
              </a:r>
              <a:br>
                <a:rPr lang="en-US" sz="1600">
                  <a:latin typeface="Arial" charset="0"/>
                </a:rPr>
              </a:br>
              <a:r>
                <a:rPr lang="en-US" sz="1600">
                  <a:latin typeface="Arial" charset="0"/>
                </a:rPr>
                <a:t>pair-produce positrons</a:t>
              </a:r>
              <a:r>
                <a:rPr lang="en-US" sz="1800">
                  <a:latin typeface="Arial" charset="0"/>
                </a:rPr>
                <a:t> </a:t>
              </a:r>
            </a:p>
          </p:txBody>
        </p:sp>
        <p:sp>
          <p:nvSpPr>
            <p:cNvPr id="47139" name="Line 133"/>
            <p:cNvSpPr>
              <a:spLocks noChangeShapeType="1"/>
            </p:cNvSpPr>
            <p:nvPr/>
          </p:nvSpPr>
          <p:spPr bwMode="auto">
            <a:xfrm flipV="1">
              <a:off x="8424032" y="6165550"/>
              <a:ext cx="766200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40" name="Text Box 134"/>
            <p:cNvSpPr txBox="1">
              <a:spLocks noChangeArrowheads="1"/>
            </p:cNvSpPr>
            <p:nvPr/>
          </p:nvSpPr>
          <p:spPr bwMode="auto">
            <a:xfrm>
              <a:off x="1130732" y="1912835"/>
              <a:ext cx="2873250" cy="114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Main Linac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Accelerate beam to IP energy without spoiling DR emittance</a:t>
              </a:r>
            </a:p>
          </p:txBody>
        </p:sp>
        <p:sp>
          <p:nvSpPr>
            <p:cNvPr id="47141" name="Line 135"/>
            <p:cNvSpPr>
              <a:spLocks noChangeShapeType="1"/>
            </p:cNvSpPr>
            <p:nvPr/>
          </p:nvSpPr>
          <p:spPr bwMode="auto">
            <a:xfrm flipH="1" flipV="1">
              <a:off x="5860912" y="2225309"/>
              <a:ext cx="501033" cy="279619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42" name="Line 136"/>
            <p:cNvSpPr>
              <a:spLocks noChangeShapeType="1"/>
            </p:cNvSpPr>
            <p:nvPr/>
          </p:nvSpPr>
          <p:spPr bwMode="auto">
            <a:xfrm>
              <a:off x="754050" y="2341746"/>
              <a:ext cx="0" cy="57030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43" name="Text Box 137"/>
            <p:cNvSpPr txBox="1">
              <a:spLocks noChangeArrowheads="1"/>
            </p:cNvSpPr>
            <p:nvPr/>
          </p:nvSpPr>
          <p:spPr bwMode="auto">
            <a:xfrm>
              <a:off x="6322287" y="2389261"/>
              <a:ext cx="2306581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Final Focus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solidFill>
                    <a:schemeClr val="tx1"/>
                  </a:solidFill>
                  <a:latin typeface="Arial" charset="0"/>
                </a:rPr>
                <a:t>Demagnify and collide beams</a:t>
              </a:r>
            </a:p>
          </p:txBody>
        </p:sp>
        <p:sp>
          <p:nvSpPr>
            <p:cNvPr id="47144" name="Line 138"/>
            <p:cNvSpPr>
              <a:spLocks noChangeShapeType="1"/>
            </p:cNvSpPr>
            <p:nvPr/>
          </p:nvSpPr>
          <p:spPr bwMode="auto">
            <a:xfrm flipV="1">
              <a:off x="2342035" y="1840830"/>
              <a:ext cx="221387" cy="15146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7145" name="Group 87"/>
            <p:cNvGrpSpPr>
              <a:grpSpLocks/>
            </p:cNvGrpSpPr>
            <p:nvPr/>
          </p:nvGrpSpPr>
          <p:grpSpPr bwMode="auto">
            <a:xfrm>
              <a:off x="4376730" y="915988"/>
              <a:ext cx="191550" cy="1330708"/>
              <a:chOff x="1872" y="1392"/>
              <a:chExt cx="288" cy="1056"/>
            </a:xfrm>
          </p:grpSpPr>
          <p:sp>
            <p:nvSpPr>
              <p:cNvPr id="47157" name="Arc 88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8" name="Arc 89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9" name="Arc 90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0" name="Arc 91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7146" name="Group 92"/>
            <p:cNvGrpSpPr>
              <a:grpSpLocks/>
            </p:cNvGrpSpPr>
            <p:nvPr/>
          </p:nvGrpSpPr>
          <p:grpSpPr bwMode="auto">
            <a:xfrm>
              <a:off x="5678650" y="915988"/>
              <a:ext cx="191550" cy="1330708"/>
              <a:chOff x="1872" y="1392"/>
              <a:chExt cx="288" cy="1056"/>
            </a:xfrm>
          </p:grpSpPr>
          <p:sp>
            <p:nvSpPr>
              <p:cNvPr id="47153" name="Arc 93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4" name="Arc 94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5" name="Arc 95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6" name="Arc 96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47" name="Rectangle 139"/>
            <p:cNvSpPr>
              <a:spLocks noChangeArrowheads="1"/>
            </p:cNvSpPr>
            <p:nvPr/>
          </p:nvSpPr>
          <p:spPr bwMode="auto">
            <a:xfrm>
              <a:off x="4171386" y="1095179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148" name="Rectangle 140"/>
            <p:cNvSpPr>
              <a:spLocks noChangeArrowheads="1"/>
            </p:cNvSpPr>
            <p:nvPr/>
          </p:nvSpPr>
          <p:spPr bwMode="auto">
            <a:xfrm>
              <a:off x="4172310" y="1608760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149" name="Rectangle 141"/>
            <p:cNvSpPr>
              <a:spLocks noChangeArrowheads="1"/>
            </p:cNvSpPr>
            <p:nvPr/>
          </p:nvSpPr>
          <p:spPr bwMode="auto">
            <a:xfrm>
              <a:off x="5920110" y="1096116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150" name="Rectangle 142"/>
            <p:cNvSpPr>
              <a:spLocks noChangeArrowheads="1"/>
            </p:cNvSpPr>
            <p:nvPr/>
          </p:nvSpPr>
          <p:spPr bwMode="auto">
            <a:xfrm>
              <a:off x="5921034" y="1609697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151" name="Text Box 137"/>
            <p:cNvSpPr txBox="1">
              <a:spLocks noChangeArrowheads="1"/>
            </p:cNvSpPr>
            <p:nvPr/>
          </p:nvSpPr>
          <p:spPr bwMode="auto">
            <a:xfrm>
              <a:off x="4214217" y="2413501"/>
              <a:ext cx="2306581" cy="1203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Collimation System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solidFill>
                    <a:schemeClr val="tx1"/>
                  </a:solidFill>
                  <a:latin typeface="Arial" charset="0"/>
                </a:rPr>
                <a:t>Clean off-energy and off-orbit particles</a:t>
              </a:r>
            </a:p>
          </p:txBody>
        </p:sp>
        <p:sp>
          <p:nvSpPr>
            <p:cNvPr id="47152" name="Line 135"/>
            <p:cNvSpPr>
              <a:spLocks noChangeShapeType="1"/>
            </p:cNvSpPr>
            <p:nvPr/>
          </p:nvSpPr>
          <p:spPr bwMode="auto">
            <a:xfrm flipH="1" flipV="1">
              <a:off x="4241296" y="2085499"/>
              <a:ext cx="116519" cy="361175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48" name="Rectangle 6"/>
          <p:cNvSpPr txBox="1">
            <a:spLocks noChangeArrowheads="1"/>
          </p:cNvSpPr>
          <p:nvPr/>
        </p:nvSpPr>
        <p:spPr bwMode="auto">
          <a:xfrm>
            <a:off x="84138" y="6902450"/>
            <a:ext cx="9771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431800" indent="-323850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/>
              <a:t>will see the different elements in the following…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>
                <a:latin typeface="Times New Roman" charset="0"/>
                <a:ea typeface="ＭＳ Ｐゴシック" charset="0"/>
                <a:cs typeface="ＭＳ Ｐゴシック" charset="0"/>
              </a:rPr>
              <a:t>Preface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84138" y="1177925"/>
            <a:ext cx="9931400" cy="6145213"/>
          </a:xfrm>
        </p:spPr>
        <p:txBody>
          <a:bodyPr/>
          <a:lstStyle/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Complex topic --- but: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DON’T PANIC!</a:t>
            </a:r>
          </a:p>
          <a:p>
            <a:pPr eaLnBrk="1"/>
            <a:r>
              <a:rPr lang="en-US" sz="240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Approach:</a:t>
            </a:r>
          </a:p>
          <a:p>
            <a:pPr lvl="1" eaLnBrk="1"/>
            <a:r>
              <a:rPr lang="en-US" sz="2200">
                <a:latin typeface="Times New Roman" charset="0"/>
                <a:ea typeface="ＭＳ Ｐゴシック" charset="0"/>
              </a:rPr>
              <a:t>Explain the </a:t>
            </a:r>
            <a: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fundamental layout</a:t>
            </a:r>
            <a:r>
              <a:rPr lang="en-US" sz="2200">
                <a:latin typeface="Times New Roman" charset="0"/>
                <a:ea typeface="ＭＳ Ｐゴシック" charset="0"/>
              </a:rPr>
              <a:t> of a linear collider and</a:t>
            </a:r>
            <a:br>
              <a:rPr lang="en-US" sz="2200">
                <a:latin typeface="Times New Roman" charset="0"/>
                <a:ea typeface="ＭＳ Ｐゴシック" charset="0"/>
              </a:rPr>
            </a:br>
            <a:r>
              <a:rPr lang="en-US" sz="2200">
                <a:latin typeface="Times New Roman" charset="0"/>
                <a:ea typeface="ＭＳ Ｐゴシック" charset="0"/>
              </a:rPr>
              <a:t>the specific designs based on SuperConducting (SC)</a:t>
            </a:r>
            <a:br>
              <a:rPr lang="en-US" sz="2200">
                <a:latin typeface="Times New Roman" charset="0"/>
                <a:ea typeface="ＭＳ Ｐゴシック" charset="0"/>
              </a:rPr>
            </a:br>
            <a:r>
              <a:rPr lang="en-US" sz="2200">
                <a:latin typeface="Times New Roman" charset="0"/>
                <a:ea typeface="ＭＳ Ｐゴシック" charset="0"/>
              </a:rPr>
              <a:t>and normal conducting (NC) technology</a:t>
            </a:r>
          </a:p>
          <a:p>
            <a:pPr lvl="1" eaLnBrk="1"/>
            <a:r>
              <a:rPr lang="en-US" sz="2200">
                <a:latin typeface="Times New Roman" charset="0"/>
                <a:ea typeface="ＭＳ Ｐゴシック" charset="0"/>
              </a:rPr>
              <a:t> I will not go much into technical details</a:t>
            </a:r>
          </a:p>
          <a:p>
            <a:pPr lvl="1" eaLnBrk="1"/>
            <a:r>
              <a:rPr lang="en-US" sz="2200">
                <a:latin typeface="Times New Roman" charset="0"/>
                <a:ea typeface="ＭＳ Ｐゴシック" charset="0"/>
              </a:rPr>
              <a:t> Try to avoid formulae as much as possible</a:t>
            </a:r>
          </a:p>
          <a:p>
            <a:pPr eaLnBrk="1"/>
            <a:r>
              <a:rPr lang="en-US" sz="240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Goal: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	You understand </a:t>
            </a:r>
          </a:p>
          <a:p>
            <a:pPr lvl="1" eaLnBrk="1"/>
            <a:r>
              <a:rPr lang="en-US" sz="2200">
                <a:latin typeface="Times New Roman" charset="0"/>
                <a:ea typeface="ＭＳ Ｐゴシック" charset="0"/>
              </a:rPr>
              <a:t> Basic principles </a:t>
            </a:r>
          </a:p>
          <a:p>
            <a:pPr lvl="1" eaLnBrk="1"/>
            <a:r>
              <a:rPr lang="en-US" sz="2200">
                <a:latin typeface="Times New Roman" charset="0"/>
                <a:ea typeface="ＭＳ Ｐゴシック" charset="0"/>
              </a:rPr>
              <a:t> Some driving forces and limitations in linear collider design</a:t>
            </a:r>
          </a:p>
          <a:p>
            <a:pPr lvl="1" eaLnBrk="1"/>
            <a:r>
              <a:rPr lang="en-US" sz="2200">
                <a:latin typeface="Times New Roman" charset="0"/>
                <a:ea typeface="ＭＳ Ｐゴシック" charset="0"/>
              </a:rPr>
              <a:t> The basic building blocks of CLIC</a:t>
            </a:r>
          </a:p>
          <a:p>
            <a:pPr lvl="1" eaLnBrk="1"/>
            <a:endParaRPr lang="en-US" sz="220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Ask questions at any time! Any comment is useful!  </a:t>
            </a: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(e-mail: tecker@cern.ch)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real designs: JLC/NLC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214438"/>
            <a:ext cx="6719887" cy="5819775"/>
          </a:xfrm>
        </p:spPr>
        <p:txBody>
          <a:bodyPr/>
          <a:lstStyle/>
          <a:p>
            <a:pPr eaLnBrk="1"/>
            <a:r>
              <a:rPr lang="en-US" b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NLC</a:t>
            </a:r>
            <a:r>
              <a:rPr lang="en-US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(Next Linear Collider)</a:t>
            </a:r>
          </a:p>
          <a:p>
            <a:pPr eaLnBrk="1"/>
            <a:r>
              <a:rPr lang="en-US" b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JLC</a:t>
            </a:r>
            <a:r>
              <a:rPr lang="en-US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(Japanese Linear Collider)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500 – 1000 GeV</a:t>
            </a:r>
          </a:p>
          <a:p>
            <a:pPr lvl="1"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Normal conducting RF</a:t>
            </a:r>
          </a:p>
          <a:p>
            <a:pPr lvl="1"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11.4 GHz</a:t>
            </a:r>
          </a:p>
          <a:p>
            <a:pPr lvl="1"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65 MV/m gradient</a:t>
            </a:r>
            <a:b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</a:br>
            <a:endParaRPr lang="en-US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not followed up any more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technology decision in Aug 2004 for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superconducting technology</a:t>
            </a:r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475" y="954088"/>
            <a:ext cx="2671763" cy="616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real designs: TESLA -&gt; ILC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0" y="998538"/>
            <a:ext cx="4527550" cy="2779712"/>
          </a:xfrm>
        </p:spPr>
        <p:txBody>
          <a:bodyPr/>
          <a:lstStyle/>
          <a:p>
            <a:pPr eaLnBrk="1"/>
            <a:r>
              <a:rPr lang="en-US" b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TESLA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Superconducting cavities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1.3 GHz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35 MV/m gradient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500 – 800 GeV</a:t>
            </a:r>
          </a:p>
        </p:txBody>
      </p:sp>
      <p:pic>
        <p:nvPicPr>
          <p:cNvPr id="49156" name="Picture 5" descr="layo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3" b="9102"/>
          <a:stretch>
            <a:fillRect/>
          </a:stretch>
        </p:blipFill>
        <p:spPr bwMode="auto">
          <a:xfrm>
            <a:off x="355600" y="4081463"/>
            <a:ext cx="9039225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Rectangle 6"/>
          <p:cNvSpPr>
            <a:spLocks noChangeArrowheads="1"/>
          </p:cNvSpPr>
          <p:nvPr/>
        </p:nvSpPr>
        <p:spPr bwMode="auto">
          <a:xfrm>
            <a:off x="4983163" y="977900"/>
            <a:ext cx="5094287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800" b="1">
                <a:solidFill>
                  <a:schemeClr val="accent2"/>
                </a:solidFill>
              </a:rPr>
              <a:t>ILC</a:t>
            </a:r>
            <a:r>
              <a:rPr lang="en-US" sz="2800">
                <a:solidFill>
                  <a:schemeClr val="accent2"/>
                </a:solidFill>
              </a:rPr>
              <a:t> (Internat. Linear Collider)</a:t>
            </a:r>
            <a:r>
              <a:rPr lang="en-US" sz="2800"/>
              <a:t>: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/>
              <a:t>Superconducting cavities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/>
              <a:t>31.5 MV/m gradient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/>
              <a:t>500 GeV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/>
              <a:t>Upgrade to 1000 GeV possible</a:t>
            </a:r>
          </a:p>
        </p:txBody>
      </p:sp>
      <p:sp>
        <p:nvSpPr>
          <p:cNvPr id="49158" name="Text Box 7"/>
          <p:cNvSpPr txBox="1">
            <a:spLocks noChangeArrowheads="1"/>
          </p:cNvSpPr>
          <p:nvPr/>
        </p:nvSpPr>
        <p:spPr bwMode="auto">
          <a:xfrm>
            <a:off x="2327377" y="3751263"/>
            <a:ext cx="3428798" cy="289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spcBef>
                <a:spcPct val="50000"/>
              </a:spcBef>
              <a:buFont typeface="StarSymbol" charset="0"/>
              <a:buNone/>
            </a:pPr>
            <a:r>
              <a:rPr lang="en-US" sz="2000" dirty="0">
                <a:solidFill>
                  <a:schemeClr val="tx1"/>
                </a:solidFill>
                <a:latin typeface="Arial" charset="0"/>
              </a:rPr>
              <a:t>~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31 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km total 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length (500 </a:t>
            </a:r>
            <a:r>
              <a:rPr lang="en-US" sz="2000" dirty="0" err="1" smtClean="0">
                <a:solidFill>
                  <a:schemeClr val="tx1"/>
                </a:solidFill>
                <a:latin typeface="Arial" charset="0"/>
              </a:rPr>
              <a:t>GeV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)</a:t>
            </a:r>
            <a:endParaRPr lang="en-US" sz="20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ILC </a:t>
            </a:r>
            <a:r>
              <a:rPr lang="en-US" sz="4000" dirty="0" smtClean="0">
                <a:latin typeface="Times New Roman" charset="0"/>
                <a:ea typeface="ＭＳ Ｐゴシック" charset="0"/>
                <a:cs typeface="ＭＳ Ｐゴシック" charset="0"/>
              </a:rPr>
              <a:t>- Global </a:t>
            </a:r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Design </a:t>
            </a:r>
            <a:r>
              <a:rPr lang="en-US" sz="4000" dirty="0" smtClean="0">
                <a:latin typeface="Times New Roman" charset="0"/>
                <a:ea typeface="ＭＳ Ｐゴシック" charset="0"/>
                <a:cs typeface="ＭＳ Ｐゴシック" charset="0"/>
              </a:rPr>
              <a:t>Effort - LCC</a:t>
            </a:r>
            <a:endParaRPr lang="en-US" sz="40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250268" y="935038"/>
            <a:ext cx="5639858" cy="2305050"/>
          </a:xfrm>
        </p:spPr>
        <p:txBody>
          <a:bodyPr/>
          <a:lstStyle/>
          <a:p>
            <a:pPr eaLnBrk="1"/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Reference Design Report 2007</a:t>
            </a:r>
          </a:p>
          <a:p>
            <a:pPr eaLnBrk="1"/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Technical Design Report 2013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Web site: </a:t>
            </a:r>
            <a:r>
              <a:rPr lang="en-US" dirty="0" err="1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www.linearcollider.org</a:t>
            </a:r>
            <a:endParaRPr lang="en-US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41"/>
          <a:stretch>
            <a:fillRect/>
          </a:stretch>
        </p:blipFill>
        <p:spPr bwMode="auto">
          <a:xfrm>
            <a:off x="173038" y="935039"/>
            <a:ext cx="4060295" cy="2051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Picture 217" descr="linearcolli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999" y="3555999"/>
            <a:ext cx="6013449" cy="364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-1" y="3085563"/>
            <a:ext cx="4030133" cy="414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31800" indent="-32385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67000"/>
              <a:buFontTx/>
              <a:buBlip>
                <a:blip r:embed="rId4"/>
              </a:buBlip>
              <a:defRPr sz="280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69938" indent="-287338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67000"/>
              <a:buFontTx/>
              <a:buBlip>
                <a:blip r:embed="rId4"/>
              </a:buBlip>
              <a:defRPr sz="2600">
                <a:solidFill>
                  <a:srgbClr val="000000"/>
                </a:solidFill>
                <a:latin typeface="+mn-lt"/>
                <a:ea typeface="ＭＳ Ｐゴシック" pitchFamily="-111" charset="-128"/>
              </a:defRPr>
            </a:lvl2pPr>
            <a:lvl3pPr marL="1158875" indent="-265113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67000"/>
              <a:buFontTx/>
              <a:buBlip>
                <a:blip r:embed="rId4"/>
              </a:buBlip>
              <a:defRPr sz="2200">
                <a:solidFill>
                  <a:srgbClr val="000000"/>
                </a:solidFill>
                <a:latin typeface="+mn-lt"/>
                <a:ea typeface="ＭＳ Ｐゴシック" pitchFamily="-111" charset="-128"/>
              </a:defRPr>
            </a:lvl3pPr>
            <a:lvl4pPr marL="1501775" indent="-215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 sz="2000">
                <a:solidFill>
                  <a:srgbClr val="000000"/>
                </a:solidFill>
                <a:latin typeface="+mn-lt"/>
                <a:ea typeface="ＭＳ Ｐゴシック" pitchFamily="-111" charset="-128"/>
              </a:defRPr>
            </a:lvl4pPr>
            <a:lvl5pPr marL="2159000" indent="-215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  <a:ea typeface="ＭＳ Ｐゴシック" pitchFamily="-111" charset="-128"/>
              </a:defRPr>
            </a:lvl5pPr>
            <a:lvl6pPr marL="26162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6pPr>
            <a:lvl7pPr marL="30734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7pPr>
            <a:lvl8pPr marL="35306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8pPr>
            <a:lvl9pPr marL="39878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eaLnBrk="1"/>
            <a:r>
              <a:rPr lang="en-US" dirty="0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Linear Collider Collaboration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(LCC) continues design effort until project approval</a:t>
            </a:r>
          </a:p>
          <a:p>
            <a:pPr eaLnBrk="1"/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Japan has expressed interest in hosting ILC</a:t>
            </a:r>
          </a:p>
          <a:p>
            <a:pPr eaLnBrk="1"/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preferred candidate 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site 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selected: </a:t>
            </a:r>
            <a:r>
              <a:rPr lang="en-US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Kitakami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(north Japan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65356" y="4149418"/>
            <a:ext cx="6487070" cy="3124961"/>
            <a:chOff x="3003371" y="2151324"/>
            <a:chExt cx="6487070" cy="3124961"/>
          </a:xfrm>
        </p:grpSpPr>
        <p:pic>
          <p:nvPicPr>
            <p:cNvPr id="8" name="図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45796" y="2151324"/>
              <a:ext cx="4615777" cy="3124961"/>
            </a:xfrm>
            <a:prstGeom prst="rect">
              <a:avLst/>
            </a:prstGeom>
          </p:spPr>
        </p:pic>
        <p:sp>
          <p:nvSpPr>
            <p:cNvPr id="9" name="テキスト ボックス 11"/>
            <p:cNvSpPr txBox="1"/>
            <p:nvPr/>
          </p:nvSpPr>
          <p:spPr>
            <a:xfrm>
              <a:off x="3003371" y="2739503"/>
              <a:ext cx="2075525" cy="576055"/>
            </a:xfrm>
            <a:prstGeom prst="rect">
              <a:avLst/>
            </a:prstGeom>
            <a:noFill/>
          </p:spPr>
          <p:txBody>
            <a:bodyPr wrap="square" lIns="72000" tIns="0" rIns="72000" bIns="0" rtlCol="0">
              <a:spAutoFit/>
            </a:bodyPr>
            <a:lstStyle/>
            <a:p>
              <a:pPr algn="ctr">
                <a:buNone/>
              </a:pPr>
              <a:r>
                <a:rPr lang="en-US" altLang="ja-JP" sz="2000" b="1" dirty="0" smtClean="0">
                  <a:solidFill>
                    <a:srgbClr val="107C87"/>
                  </a:solidFill>
                  <a:cs typeface="Arial" panose="020B0604020202020204" pitchFamily="34" charset="0"/>
                </a:rPr>
                <a:t>RF Service</a:t>
              </a:r>
              <a:r>
                <a:rPr lang="ja-JP" altLang="en-US" sz="2000" b="1" dirty="0" smtClean="0">
                  <a:solidFill>
                    <a:srgbClr val="107C87"/>
                  </a:solidFill>
                  <a:cs typeface="Arial" panose="020B0604020202020204" pitchFamily="34" charset="0"/>
                </a:rPr>
                <a:t> </a:t>
              </a:r>
              <a:r>
                <a:rPr lang="en-US" altLang="ja-JP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Tunnel</a:t>
              </a:r>
              <a:endParaRPr lang="ja-JP" altLang="en-US" sz="2000" b="1" dirty="0">
                <a:solidFill>
                  <a:srgbClr val="107C87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" name="テキスト ボックス 12"/>
            <p:cNvSpPr txBox="1"/>
            <p:nvPr/>
          </p:nvSpPr>
          <p:spPr>
            <a:xfrm>
              <a:off x="8090818" y="2186667"/>
              <a:ext cx="1399623" cy="576055"/>
            </a:xfrm>
            <a:prstGeom prst="rect">
              <a:avLst/>
            </a:prstGeom>
            <a:noFill/>
          </p:spPr>
          <p:txBody>
            <a:bodyPr wrap="square" lIns="36000" tIns="0" rIns="36000" bIns="0" rtlCol="0" anchor="ctr" anchorCtr="0">
              <a:spAutoFit/>
            </a:bodyPr>
            <a:lstStyle/>
            <a:p>
              <a:pPr algn="ctr">
                <a:buNone/>
              </a:pPr>
              <a:r>
                <a:rPr lang="en-US" altLang="ja-JP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Beam</a:t>
              </a:r>
              <a:r>
                <a:rPr lang="ja-JP" altLang="en-US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 </a:t>
              </a:r>
              <a:r>
                <a:rPr lang="en-US" altLang="ja-JP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Tunnel</a:t>
              </a:r>
              <a:endParaRPr lang="ja-JP" altLang="en-US" sz="2000" b="1" dirty="0">
                <a:solidFill>
                  <a:srgbClr val="107C87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11" name="直線矢印コネクタ 13"/>
            <p:cNvCxnSpPr/>
            <p:nvPr/>
          </p:nvCxnSpPr>
          <p:spPr>
            <a:xfrm flipH="1">
              <a:off x="7874015" y="2506174"/>
              <a:ext cx="491068" cy="626532"/>
            </a:xfrm>
            <a:prstGeom prst="straightConnector1">
              <a:avLst/>
            </a:prstGeom>
            <a:noFill/>
            <a:ln w="1270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" name="直線矢印コネクタ 14"/>
            <p:cNvCxnSpPr/>
            <p:nvPr/>
          </p:nvCxnSpPr>
          <p:spPr>
            <a:xfrm>
              <a:off x="4521215" y="3115773"/>
              <a:ext cx="914400" cy="287866"/>
            </a:xfrm>
            <a:prstGeom prst="straightConnector1">
              <a:avLst/>
            </a:prstGeom>
            <a:noFill/>
            <a:ln w="1270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3" name="テキスト ボックス 18"/>
            <p:cNvSpPr txBox="1"/>
            <p:nvPr/>
          </p:nvSpPr>
          <p:spPr>
            <a:xfrm>
              <a:off x="6500663" y="4752515"/>
              <a:ext cx="1472436" cy="494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Concrete </a:t>
              </a:r>
            </a:p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Shield-Wall</a:t>
              </a:r>
              <a:endParaRPr kumimoji="0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endParaRPr>
            </a:p>
          </p:txBody>
        </p:sp>
        <p:cxnSp>
          <p:nvCxnSpPr>
            <p:cNvPr id="14" name="直線矢印コネクタ 23"/>
            <p:cNvCxnSpPr/>
            <p:nvPr/>
          </p:nvCxnSpPr>
          <p:spPr>
            <a:xfrm flipV="1">
              <a:off x="6519333" y="4548969"/>
              <a:ext cx="1729" cy="344779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203200" y="3725863"/>
            <a:ext cx="9321800" cy="3533775"/>
          </a:xfrm>
        </p:spPr>
        <p:txBody>
          <a:bodyPr/>
          <a:lstStyle/>
          <a:p>
            <a:pPr eaLnBrk="1">
              <a:lnSpc>
                <a:spcPct val="80000"/>
              </a:lnSpc>
              <a:spcAft>
                <a:spcPct val="30000"/>
              </a:spcAft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Two  250 </a:t>
            </a:r>
            <a:r>
              <a:rPr lang="en-US" sz="24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Gev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linacs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arranged to produce nearly head on  </a:t>
            </a:r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e+e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- collisions</a:t>
            </a:r>
          </a:p>
          <a:p>
            <a:pPr lvl="1" eaLnBrk="1">
              <a:lnSpc>
                <a:spcPct val="80000"/>
              </a:lnSpc>
            </a:pPr>
            <a:r>
              <a:rPr lang="en-US" sz="2200" dirty="0">
                <a:latin typeface="Times New Roman" charset="0"/>
                <a:ea typeface="ＭＳ Ｐゴシック" charset="0"/>
              </a:rPr>
              <a:t>Single IR with 14 </a:t>
            </a:r>
            <a:r>
              <a:rPr lang="en-US" sz="2200" dirty="0" err="1">
                <a:latin typeface="Times New Roman" charset="0"/>
                <a:ea typeface="ＭＳ Ｐゴシック" charset="0"/>
              </a:rPr>
              <a:t>mrad</a:t>
            </a:r>
            <a:r>
              <a:rPr lang="en-US" sz="2200" dirty="0">
                <a:latin typeface="Times New Roman" charset="0"/>
                <a:ea typeface="ＭＳ Ｐゴシック" charset="0"/>
              </a:rPr>
              <a:t> crossing angle</a:t>
            </a:r>
          </a:p>
          <a:p>
            <a:pPr eaLnBrk="1">
              <a:lnSpc>
                <a:spcPct val="80000"/>
              </a:lnSpc>
              <a:spcAft>
                <a:spcPct val="30000"/>
              </a:spcAft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Centralized injector</a:t>
            </a:r>
          </a:p>
          <a:p>
            <a:pPr lvl="1" eaLnBrk="1">
              <a:lnSpc>
                <a:spcPct val="80000"/>
              </a:lnSpc>
              <a:spcAft>
                <a:spcPct val="30000"/>
              </a:spcAft>
            </a:pPr>
            <a:r>
              <a:rPr lang="en-US" sz="2200" dirty="0">
                <a:latin typeface="Times New Roman" charset="0"/>
                <a:ea typeface="ＭＳ Ｐゴシック" charset="0"/>
              </a:rPr>
              <a:t>Circular 6.5 km / 3.2 km</a:t>
            </a:r>
            <a:br>
              <a:rPr lang="en-US" sz="2200" dirty="0">
                <a:latin typeface="Times New Roman" charset="0"/>
                <a:ea typeface="ＭＳ Ｐゴシック" charset="0"/>
              </a:rPr>
            </a:br>
            <a:r>
              <a:rPr lang="en-US" sz="2200" dirty="0">
                <a:latin typeface="Times New Roman" charset="0"/>
                <a:ea typeface="ＭＳ Ｐゴシック" charset="0"/>
              </a:rPr>
              <a:t>damping rings</a:t>
            </a:r>
          </a:p>
          <a:p>
            <a:pPr lvl="1" eaLnBrk="1">
              <a:lnSpc>
                <a:spcPct val="80000"/>
              </a:lnSpc>
              <a:spcAft>
                <a:spcPct val="30000"/>
              </a:spcAft>
            </a:pPr>
            <a:r>
              <a:rPr lang="en-US" sz="2200" dirty="0" err="1">
                <a:latin typeface="Times New Roman" charset="0"/>
                <a:ea typeface="ＭＳ Ｐゴシック" charset="0"/>
              </a:rPr>
              <a:t>Undulator</a:t>
            </a:r>
            <a:r>
              <a:rPr lang="en-US" sz="2200" dirty="0">
                <a:latin typeface="Times New Roman" charset="0"/>
                <a:ea typeface="ＭＳ Ｐゴシック" charset="0"/>
              </a:rPr>
              <a:t>-based</a:t>
            </a:r>
            <a:br>
              <a:rPr lang="en-US" sz="2200" dirty="0">
                <a:latin typeface="Times New Roman" charset="0"/>
                <a:ea typeface="ＭＳ Ｐゴシック" charset="0"/>
              </a:rPr>
            </a:br>
            <a:r>
              <a:rPr lang="en-US" sz="2200" dirty="0">
                <a:latin typeface="Times New Roman" charset="0"/>
                <a:ea typeface="ＭＳ Ｐゴシック" charset="0"/>
              </a:rPr>
              <a:t>positron source</a:t>
            </a:r>
          </a:p>
          <a:p>
            <a:pPr eaLnBrk="1"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Dual tunnel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configuration 11x5.5m</a:t>
            </a:r>
          </a:p>
          <a:p>
            <a:pPr lvl="1" eaLnBrk="1">
              <a:lnSpc>
                <a:spcPct val="80000"/>
              </a:lnSpc>
            </a:pPr>
            <a:r>
              <a:rPr lang="en-US" sz="2200" dirty="0" smtClean="0">
                <a:latin typeface="Times New Roman" charset="0"/>
                <a:ea typeface="ＭＳ Ｐゴシック" charset="0"/>
                <a:cs typeface="ＭＳ Ｐゴシック" charset="0"/>
              </a:rPr>
              <a:t>3.5m shield wall</a:t>
            </a:r>
            <a:br>
              <a:rPr lang="en-US" sz="2200" dirty="0" smtClean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200" dirty="0" smtClean="0">
                <a:latin typeface="Times New Roman" charset="0"/>
                <a:ea typeface="ＭＳ Ｐゴシック" charset="0"/>
                <a:cs typeface="ＭＳ Ｐゴシック" charset="0"/>
              </a:rPr>
              <a:t>reduction being investigated</a:t>
            </a:r>
            <a:endParaRPr lang="en-US" sz="22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80" b="4492"/>
          <a:stretch>
            <a:fillRect/>
          </a:stretch>
        </p:blipFill>
        <p:spPr bwMode="auto">
          <a:xfrm>
            <a:off x="0" y="844550"/>
            <a:ext cx="10077450" cy="278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3432175" y="134938"/>
            <a:ext cx="325913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684" tIns="50344" rIns="100684" bIns="50344">
            <a:spAutoFit/>
          </a:bodyPr>
          <a:lstStyle>
            <a:lvl1pPr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fontAlgn="ctr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sz="4000">
                <a:solidFill>
                  <a:srgbClr val="0000FF"/>
                </a:solidFill>
                <a:cs typeface="Arial Unicode MS" charset="0"/>
              </a:rPr>
              <a:t>ILC Schematic</a:t>
            </a:r>
          </a:p>
        </p:txBody>
      </p:sp>
      <p:sp>
        <p:nvSpPr>
          <p:cNvPr id="51206" name="Slide Number Placeholder 190"/>
          <p:cNvSpPr txBox="1">
            <a:spLocks/>
          </p:cNvSpPr>
          <p:nvPr/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35964" rIns="91344" bIns="35964" anchor="ctr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buFont typeface="StarSymbol" charset="0"/>
              <a:buNone/>
            </a:pPr>
            <a:r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t>Slide </a:t>
            </a:r>
            <a:fld id="{4402EC51-C4AD-7B4C-8332-656F56156A1C}" type="slidenum"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pPr algn="r" eaLnBrk="1">
                <a:buFont typeface="StarSymbol" charset="0"/>
                <a:buNone/>
              </a:pPr>
              <a:t>23</a:t>
            </a:fld>
            <a:endParaRPr lang="en-US" sz="12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2603500" y="0"/>
            <a:ext cx="4786313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684" tIns="50344" rIns="100684" bIns="50344" anchor="ctr"/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ja-JP" sz="3100" b="1" i="1">
              <a:solidFill>
                <a:srgbClr val="FF3300"/>
              </a:solidFill>
            </a:endParaRP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255588" y="892175"/>
            <a:ext cx="9437687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684" tIns="50344" rIns="100684" bIns="50344" anchor="ctr"/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The core technology for the ILC is 1.3GHz superconducting RF cavity intensely developed in the </a:t>
            </a:r>
          </a:p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TESLA collaboration, and recommended for the ILC by the ITRP on 2004 August.</a:t>
            </a:r>
          </a:p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The cavities are installed in  a long cryostat </a:t>
            </a:r>
            <a:r>
              <a:rPr kumimoji="1" lang="en-US" altLang="ja-JP" sz="1800" b="1">
                <a:latin typeface="Times" charset="0"/>
                <a:ea typeface="Osaka" charset="0"/>
                <a:cs typeface="Osaka" charset="0"/>
              </a:rPr>
              <a:t>cooled at 2K</a:t>
            </a: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, and operated at </a:t>
            </a:r>
            <a:r>
              <a:rPr kumimoji="1" lang="en-US" altLang="ja-JP" sz="1800" b="1">
                <a:latin typeface="Times" charset="0"/>
                <a:ea typeface="Osaka" charset="0"/>
                <a:cs typeface="Osaka" charset="0"/>
              </a:rPr>
              <a:t>gradient 31.5MV/m</a:t>
            </a: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.</a:t>
            </a:r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988" y="1908175"/>
            <a:ext cx="6172200" cy="205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4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3886200"/>
            <a:ext cx="3948112" cy="282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85"/>
          <a:stretch>
            <a:fillRect/>
          </a:stretch>
        </p:blipFill>
        <p:spPr bwMode="auto">
          <a:xfrm>
            <a:off x="4956175" y="3890963"/>
            <a:ext cx="3898900" cy="335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7894638" y="3382963"/>
            <a:ext cx="2182812" cy="4191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684" tIns="50344" rIns="100684" bIns="50344" anchor="ctr"/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14560 cavities</a:t>
            </a:r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177800" y="3990975"/>
            <a:ext cx="2100263" cy="3365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684" tIns="50344" rIns="100684" bIns="50344" anchor="ctr"/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1680 modules</a:t>
            </a:r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2366963" y="90488"/>
            <a:ext cx="687705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684" tIns="50344" rIns="100684" bIns="50344">
            <a:spAutoFit/>
          </a:bodyPr>
          <a:lstStyle>
            <a:lvl1pPr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sz="3500" dirty="0">
                <a:solidFill>
                  <a:srgbClr val="0000FF"/>
                </a:solidFill>
              </a:rPr>
              <a:t>ILC Super-conducting technology</a:t>
            </a:r>
            <a:r>
              <a:rPr lang="en-US" sz="3500" b="1" i="1" dirty="0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53258" name="Slide Number Placeholder 190"/>
          <p:cNvSpPr txBox="1">
            <a:spLocks/>
          </p:cNvSpPr>
          <p:nvPr/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35964" rIns="91344" bIns="35964" anchor="ctr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buFont typeface="StarSymbol" charset="0"/>
              <a:buNone/>
            </a:pPr>
            <a:r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t>Slide </a:t>
            </a:r>
            <a:fld id="{8B3EC7D8-91CC-B04A-BB72-EAC3306512E6}" type="slidenum"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pPr algn="r" eaLnBrk="1">
                <a:buFont typeface="StarSymbol" charset="0"/>
                <a:buNone/>
              </a:pPr>
              <a:t>24</a:t>
            </a:fld>
            <a:endParaRPr lang="en-US" sz="12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8C69926-CFFA-564F-94D0-2BED3081D9D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altLang="ja-JP" sz="4000">
                <a:latin typeface="Times New Roman" charset="0"/>
                <a:ea typeface="ＭＳ Ｐゴシック" charset="0"/>
                <a:cs typeface="ＭＳ Ｐゴシック" charset="0"/>
              </a:rPr>
              <a:t>ILC Main Linac RF Unit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5299" name="Picture 3" descr="RFunit9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97288"/>
            <a:ext cx="9825038" cy="350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0" y="1092200"/>
            <a:ext cx="5375275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684" tIns="50344" rIns="100684" bIns="50344">
            <a:spAutoFit/>
          </a:bodyPr>
          <a:lstStyle>
            <a:lvl1pPr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560 RF units each one composed of: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ja-JP" sz="900" b="1">
              <a:solidFill>
                <a:srgbClr val="0033CC"/>
              </a:solidFill>
              <a:latin typeface="Arial" charset="0"/>
            </a:endParaRP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 1 Bouncer type modulator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 1 Multibeam klystron (10 MW, 1.6 ms)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 3 Cryostats (9+8+9 = 26 cavities)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 1 Quadrupole at the center</a:t>
            </a:r>
            <a:endParaRPr lang="en-US" sz="2200" b="1">
              <a:solidFill>
                <a:srgbClr val="0033CC"/>
              </a:solidFill>
              <a:latin typeface="Arial" charset="0"/>
            </a:endParaRPr>
          </a:p>
        </p:txBody>
      </p:sp>
      <p:pic>
        <p:nvPicPr>
          <p:cNvPr id="55301" name="Picture 5" descr="T4CM_iso_full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713" y="1008063"/>
            <a:ext cx="3106737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2" name="Picture 6" descr="Cryo_mit_Verb_3plus10020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2" t="14375" r="19820" b="13663"/>
          <a:stretch>
            <a:fillRect/>
          </a:stretch>
        </p:blipFill>
        <p:spPr bwMode="auto">
          <a:xfrm>
            <a:off x="5291138" y="1512888"/>
            <a:ext cx="2098675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0" y="3249613"/>
            <a:ext cx="7261225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684" tIns="50344" rIns="100684" bIns="50344">
            <a:spAutoFit/>
          </a:bodyPr>
          <a:lstStyle>
            <a:lvl1pPr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sz="2200" b="1">
                <a:solidFill>
                  <a:srgbClr val="E329C0"/>
                </a:solidFill>
                <a:latin typeface="Arial" charset="0"/>
              </a:rPr>
              <a:t>Total of 1680 cryomodules and 14 560 SC RF cavities</a:t>
            </a:r>
          </a:p>
        </p:txBody>
      </p:sp>
      <p:sp>
        <p:nvSpPr>
          <p:cNvPr id="55304" name="Slide Number Placeholder 190"/>
          <p:cNvSpPr txBox="1">
            <a:spLocks/>
          </p:cNvSpPr>
          <p:nvPr/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35964" rIns="91344" bIns="35964" anchor="ctr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buFont typeface="StarSymbol" charset="0"/>
              <a:buNone/>
            </a:pPr>
            <a:r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t>Slide </a:t>
            </a:r>
            <a:fld id="{0621D14F-6C38-1B4A-B125-28C2C91F9D6C}" type="slidenum"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pPr algn="r" eaLnBrk="1">
                <a:buFont typeface="StarSymbol" charset="0"/>
                <a:buNone/>
              </a:pPr>
              <a:t>25</a:t>
            </a:fld>
            <a:endParaRPr lang="en-US" sz="12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 rot="-5400000">
            <a:off x="3316949" y="2809716"/>
            <a:ext cx="672253" cy="755809"/>
            <a:chOff x="3792" y="1632"/>
            <a:chExt cx="384" cy="432"/>
          </a:xfrm>
        </p:grpSpPr>
        <p:sp>
          <p:nvSpPr>
            <p:cNvPr id="19515" name="Oval 3"/>
            <p:cNvSpPr>
              <a:spLocks noChangeArrowheads="1"/>
            </p:cNvSpPr>
            <p:nvPr/>
          </p:nvSpPr>
          <p:spPr bwMode="auto">
            <a:xfrm>
              <a:off x="3840" y="1728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6" name="Oval 4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7" name="Rectangle 5"/>
            <p:cNvSpPr>
              <a:spLocks noChangeArrowheads="1"/>
            </p:cNvSpPr>
            <p:nvPr/>
          </p:nvSpPr>
          <p:spPr bwMode="auto">
            <a:xfrm>
              <a:off x="3840" y="1632"/>
              <a:ext cx="336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8" name="Rectangle 6"/>
            <p:cNvSpPr>
              <a:spLocks noChangeArrowheads="1"/>
            </p:cNvSpPr>
            <p:nvPr/>
          </p:nvSpPr>
          <p:spPr bwMode="auto">
            <a:xfrm>
              <a:off x="3792" y="1632"/>
              <a:ext cx="19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</p:grpSp>
      <p:sp>
        <p:nvSpPr>
          <p:cNvPr id="19458" name="Rectangle 7"/>
          <p:cNvSpPr>
            <a:spLocks noChangeArrowheads="1"/>
          </p:cNvSpPr>
          <p:nvPr/>
        </p:nvSpPr>
        <p:spPr bwMode="auto">
          <a:xfrm>
            <a:off x="0" y="3493985"/>
            <a:ext cx="10077450" cy="84032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 rot="-5400000">
            <a:off x="3484907" y="1939638"/>
            <a:ext cx="672253" cy="755809"/>
            <a:chOff x="3792" y="1632"/>
            <a:chExt cx="384" cy="432"/>
          </a:xfrm>
        </p:grpSpPr>
        <p:sp>
          <p:nvSpPr>
            <p:cNvPr id="19511" name="Oval 9"/>
            <p:cNvSpPr>
              <a:spLocks noChangeArrowheads="1"/>
            </p:cNvSpPr>
            <p:nvPr/>
          </p:nvSpPr>
          <p:spPr bwMode="auto">
            <a:xfrm>
              <a:off x="3840" y="1728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2" name="Oval 10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3" name="Rectangle 11"/>
            <p:cNvSpPr>
              <a:spLocks noChangeArrowheads="1"/>
            </p:cNvSpPr>
            <p:nvPr/>
          </p:nvSpPr>
          <p:spPr bwMode="auto">
            <a:xfrm>
              <a:off x="3840" y="1632"/>
              <a:ext cx="336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4" name="Rectangle 12"/>
            <p:cNvSpPr>
              <a:spLocks noChangeArrowheads="1"/>
            </p:cNvSpPr>
            <p:nvPr/>
          </p:nvSpPr>
          <p:spPr bwMode="auto">
            <a:xfrm>
              <a:off x="3792" y="1632"/>
              <a:ext cx="19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 flipH="1">
            <a:off x="3947001" y="5246396"/>
            <a:ext cx="671830" cy="756285"/>
            <a:chOff x="3792" y="1632"/>
            <a:chExt cx="384" cy="432"/>
          </a:xfrm>
        </p:grpSpPr>
        <p:sp>
          <p:nvSpPr>
            <p:cNvPr id="19507" name="Oval 14"/>
            <p:cNvSpPr>
              <a:spLocks noChangeArrowheads="1"/>
            </p:cNvSpPr>
            <p:nvPr/>
          </p:nvSpPr>
          <p:spPr bwMode="auto">
            <a:xfrm>
              <a:off x="3840" y="1728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8" name="Oval 15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9" name="Rectangle 16"/>
            <p:cNvSpPr>
              <a:spLocks noChangeArrowheads="1"/>
            </p:cNvSpPr>
            <p:nvPr/>
          </p:nvSpPr>
          <p:spPr bwMode="auto">
            <a:xfrm>
              <a:off x="3840" y="1632"/>
              <a:ext cx="336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0" name="Rectangle 17"/>
            <p:cNvSpPr>
              <a:spLocks noChangeArrowheads="1"/>
            </p:cNvSpPr>
            <p:nvPr/>
          </p:nvSpPr>
          <p:spPr bwMode="auto">
            <a:xfrm>
              <a:off x="3792" y="1632"/>
              <a:ext cx="19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3359150" y="5246396"/>
            <a:ext cx="671830" cy="756285"/>
            <a:chOff x="3792" y="1632"/>
            <a:chExt cx="384" cy="432"/>
          </a:xfrm>
        </p:grpSpPr>
        <p:sp>
          <p:nvSpPr>
            <p:cNvPr id="19503" name="Oval 19"/>
            <p:cNvSpPr>
              <a:spLocks noChangeArrowheads="1"/>
            </p:cNvSpPr>
            <p:nvPr/>
          </p:nvSpPr>
          <p:spPr bwMode="auto">
            <a:xfrm>
              <a:off x="3840" y="1728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4" name="Oval 20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5" name="Rectangle 21"/>
            <p:cNvSpPr>
              <a:spLocks noChangeArrowheads="1"/>
            </p:cNvSpPr>
            <p:nvPr/>
          </p:nvSpPr>
          <p:spPr bwMode="auto">
            <a:xfrm>
              <a:off x="3840" y="1632"/>
              <a:ext cx="336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6" name="Rectangle 22"/>
            <p:cNvSpPr>
              <a:spLocks noChangeArrowheads="1"/>
            </p:cNvSpPr>
            <p:nvPr/>
          </p:nvSpPr>
          <p:spPr bwMode="auto">
            <a:xfrm>
              <a:off x="3792" y="1632"/>
              <a:ext cx="19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</p:grpSp>
      <p:sp>
        <p:nvSpPr>
          <p:cNvPr id="19462" name="Rectangle 23" descr="Sand"/>
          <p:cNvSpPr>
            <a:spLocks noChangeArrowheads="1"/>
          </p:cNvSpPr>
          <p:nvPr/>
        </p:nvSpPr>
        <p:spPr bwMode="auto">
          <a:xfrm>
            <a:off x="0" y="3565763"/>
            <a:ext cx="10077450" cy="2100792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63" name="Rectangle 24"/>
          <p:cNvSpPr>
            <a:spLocks noChangeArrowheads="1"/>
          </p:cNvSpPr>
          <p:nvPr/>
        </p:nvSpPr>
        <p:spPr bwMode="auto">
          <a:xfrm>
            <a:off x="3779044" y="3565763"/>
            <a:ext cx="419894" cy="2100792"/>
          </a:xfrm>
          <a:prstGeom prst="rect">
            <a:avLst/>
          </a:prstGeom>
          <a:solidFill>
            <a:srgbClr val="FFFF99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64" name="AutoShape 25"/>
          <p:cNvSpPr>
            <a:spLocks noChangeArrowheads="1"/>
          </p:cNvSpPr>
          <p:nvPr/>
        </p:nvSpPr>
        <p:spPr bwMode="auto">
          <a:xfrm>
            <a:off x="1595596" y="5120349"/>
            <a:ext cx="1595596" cy="504190"/>
          </a:xfrm>
          <a:prstGeom prst="leftArrow">
            <a:avLst>
              <a:gd name="adj1" fmla="val 50000"/>
              <a:gd name="adj2" fmla="val 791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65" name="AutoShape 26"/>
          <p:cNvSpPr>
            <a:spLocks noChangeArrowheads="1"/>
          </p:cNvSpPr>
          <p:nvPr/>
        </p:nvSpPr>
        <p:spPr bwMode="auto">
          <a:xfrm flipH="1">
            <a:off x="4774543" y="5120349"/>
            <a:ext cx="1595596" cy="504190"/>
          </a:xfrm>
          <a:prstGeom prst="leftArrow">
            <a:avLst>
              <a:gd name="adj1" fmla="val 50000"/>
              <a:gd name="adj2" fmla="val 791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66" name="Text Box 27"/>
          <p:cNvSpPr txBox="1">
            <a:spLocks noChangeArrowheads="1"/>
          </p:cNvSpPr>
          <p:nvPr/>
        </p:nvSpPr>
        <p:spPr bwMode="auto">
          <a:xfrm>
            <a:off x="4702810" y="5153611"/>
            <a:ext cx="1763554" cy="40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000" dirty="0">
                <a:latin typeface="Calibri" pitchFamily="84" charset="0"/>
              </a:rPr>
              <a:t>downstream</a:t>
            </a:r>
          </a:p>
        </p:txBody>
      </p:sp>
      <p:sp>
        <p:nvSpPr>
          <p:cNvPr id="19467" name="Text Box 28"/>
          <p:cNvSpPr txBox="1">
            <a:spLocks noChangeArrowheads="1"/>
          </p:cNvSpPr>
          <p:nvPr/>
        </p:nvSpPr>
        <p:spPr bwMode="auto">
          <a:xfrm>
            <a:off x="1847533" y="5146609"/>
            <a:ext cx="1343660" cy="40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000" dirty="0">
                <a:latin typeface="Calibri" pitchFamily="84" charset="0"/>
              </a:rPr>
              <a:t>upstream</a:t>
            </a:r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0" y="5838119"/>
            <a:ext cx="3695065" cy="8403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4126" name="Rectangle 30"/>
          <p:cNvSpPr>
            <a:spLocks noChangeArrowheads="1"/>
          </p:cNvSpPr>
          <p:nvPr/>
        </p:nvSpPr>
        <p:spPr bwMode="auto">
          <a:xfrm>
            <a:off x="3863022" y="3145605"/>
            <a:ext cx="83979" cy="252095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4282916" y="5838119"/>
            <a:ext cx="5794534" cy="8403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4128" name="Rectangle 32"/>
          <p:cNvSpPr>
            <a:spLocks noChangeArrowheads="1"/>
          </p:cNvSpPr>
          <p:nvPr/>
        </p:nvSpPr>
        <p:spPr bwMode="auto">
          <a:xfrm>
            <a:off x="4030980" y="2305288"/>
            <a:ext cx="83979" cy="336126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19472" name="Oval 33"/>
          <p:cNvSpPr>
            <a:spLocks noChangeArrowheads="1"/>
          </p:cNvSpPr>
          <p:nvPr/>
        </p:nvSpPr>
        <p:spPr bwMode="auto">
          <a:xfrm>
            <a:off x="3779044" y="3481732"/>
            <a:ext cx="419894" cy="997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73" name="Line 34"/>
          <p:cNvSpPr>
            <a:spLocks noChangeShapeType="1"/>
          </p:cNvSpPr>
          <p:nvPr/>
        </p:nvSpPr>
        <p:spPr bwMode="auto">
          <a:xfrm flipV="1">
            <a:off x="5878513" y="5922151"/>
            <a:ext cx="0" cy="336127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74" name="Line 35"/>
          <p:cNvSpPr>
            <a:spLocks noChangeShapeType="1"/>
          </p:cNvSpPr>
          <p:nvPr/>
        </p:nvSpPr>
        <p:spPr bwMode="auto">
          <a:xfrm flipH="1" flipV="1">
            <a:off x="5626576" y="6118225"/>
            <a:ext cx="16795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75" name="Oval 36"/>
          <p:cNvSpPr>
            <a:spLocks noChangeArrowheads="1"/>
          </p:cNvSpPr>
          <p:nvPr/>
        </p:nvSpPr>
        <p:spPr bwMode="auto">
          <a:xfrm>
            <a:off x="5794534" y="6034193"/>
            <a:ext cx="167958" cy="16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76" name="Rectangle 37"/>
          <p:cNvSpPr>
            <a:spLocks noChangeArrowheads="1"/>
          </p:cNvSpPr>
          <p:nvPr/>
        </p:nvSpPr>
        <p:spPr bwMode="auto">
          <a:xfrm>
            <a:off x="5794534" y="5738331"/>
            <a:ext cx="167958" cy="267851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77" name="Line 38"/>
          <p:cNvSpPr>
            <a:spLocks noChangeShapeType="1"/>
          </p:cNvSpPr>
          <p:nvPr/>
        </p:nvSpPr>
        <p:spPr bwMode="auto">
          <a:xfrm flipV="1">
            <a:off x="9825514" y="5922151"/>
            <a:ext cx="0" cy="336127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78" name="Line 39"/>
          <p:cNvSpPr>
            <a:spLocks noChangeShapeType="1"/>
          </p:cNvSpPr>
          <p:nvPr/>
        </p:nvSpPr>
        <p:spPr bwMode="auto">
          <a:xfrm flipH="1" flipV="1">
            <a:off x="9573577" y="6126978"/>
            <a:ext cx="16795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79" name="Oval 40"/>
          <p:cNvSpPr>
            <a:spLocks noChangeArrowheads="1"/>
          </p:cNvSpPr>
          <p:nvPr/>
        </p:nvSpPr>
        <p:spPr bwMode="auto">
          <a:xfrm>
            <a:off x="9741535" y="6042946"/>
            <a:ext cx="167958" cy="16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0" name="Rectangle 41"/>
          <p:cNvSpPr>
            <a:spLocks noChangeArrowheads="1"/>
          </p:cNvSpPr>
          <p:nvPr/>
        </p:nvSpPr>
        <p:spPr bwMode="auto">
          <a:xfrm>
            <a:off x="9741535" y="5738331"/>
            <a:ext cx="167958" cy="267851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1" name="Line 42"/>
          <p:cNvSpPr>
            <a:spLocks noChangeShapeType="1"/>
          </p:cNvSpPr>
          <p:nvPr/>
        </p:nvSpPr>
        <p:spPr bwMode="auto">
          <a:xfrm flipV="1">
            <a:off x="1931511" y="5922151"/>
            <a:ext cx="0" cy="336127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82" name="Line 43"/>
          <p:cNvSpPr>
            <a:spLocks noChangeShapeType="1"/>
          </p:cNvSpPr>
          <p:nvPr/>
        </p:nvSpPr>
        <p:spPr bwMode="auto">
          <a:xfrm flipH="1" flipV="1">
            <a:off x="1679575" y="6126978"/>
            <a:ext cx="16795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83" name="Oval 44"/>
          <p:cNvSpPr>
            <a:spLocks noChangeArrowheads="1"/>
          </p:cNvSpPr>
          <p:nvPr/>
        </p:nvSpPr>
        <p:spPr bwMode="auto">
          <a:xfrm>
            <a:off x="1847532" y="6042946"/>
            <a:ext cx="167958" cy="16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4" name="Rectangle 45"/>
          <p:cNvSpPr>
            <a:spLocks noChangeArrowheads="1"/>
          </p:cNvSpPr>
          <p:nvPr/>
        </p:nvSpPr>
        <p:spPr bwMode="auto">
          <a:xfrm>
            <a:off x="1847532" y="5738331"/>
            <a:ext cx="167958" cy="267851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5" name="Text Box 46"/>
          <p:cNvSpPr txBox="1">
            <a:spLocks noChangeArrowheads="1"/>
          </p:cNvSpPr>
          <p:nvPr/>
        </p:nvSpPr>
        <p:spPr bwMode="auto">
          <a:xfrm rot="5400000">
            <a:off x="3841711" y="4211543"/>
            <a:ext cx="1008380" cy="42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200" dirty="0">
                <a:latin typeface="Calibri" pitchFamily="84" charset="0"/>
              </a:rPr>
              <a:t>shaft</a:t>
            </a:r>
          </a:p>
        </p:txBody>
      </p:sp>
      <p:sp>
        <p:nvSpPr>
          <p:cNvPr id="19486" name="Line 48"/>
          <p:cNvSpPr>
            <a:spLocks noChangeShapeType="1"/>
          </p:cNvSpPr>
          <p:nvPr/>
        </p:nvSpPr>
        <p:spPr bwMode="auto">
          <a:xfrm>
            <a:off x="3779044" y="3565763"/>
            <a:ext cx="0" cy="210079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87" name="Line 49"/>
          <p:cNvSpPr>
            <a:spLocks noChangeShapeType="1"/>
          </p:cNvSpPr>
          <p:nvPr/>
        </p:nvSpPr>
        <p:spPr bwMode="auto">
          <a:xfrm>
            <a:off x="4198938" y="3565763"/>
            <a:ext cx="0" cy="210079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88" name="Rectangle 50"/>
          <p:cNvSpPr>
            <a:spLocks noChangeArrowheads="1"/>
          </p:cNvSpPr>
          <p:nvPr/>
        </p:nvSpPr>
        <p:spPr bwMode="auto">
          <a:xfrm>
            <a:off x="3695065" y="2068948"/>
            <a:ext cx="167958" cy="8403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9" name="Freeform 51"/>
          <p:cNvSpPr>
            <a:spLocks/>
          </p:cNvSpPr>
          <p:nvPr/>
        </p:nvSpPr>
        <p:spPr bwMode="auto">
          <a:xfrm>
            <a:off x="0" y="4574144"/>
            <a:ext cx="10077450" cy="267850"/>
          </a:xfrm>
          <a:custGeom>
            <a:avLst/>
            <a:gdLst>
              <a:gd name="T0" fmla="*/ 0 w 5760"/>
              <a:gd name="T1" fmla="*/ 2147483647 h 192"/>
              <a:gd name="T2" fmla="*/ 2147483647 w 5760"/>
              <a:gd name="T3" fmla="*/ 0 h 192"/>
              <a:gd name="T4" fmla="*/ 2147483647 w 5760"/>
              <a:gd name="T5" fmla="*/ 2147483647 h 192"/>
              <a:gd name="T6" fmla="*/ 2147483647 w 5760"/>
              <a:gd name="T7" fmla="*/ 2147483647 h 192"/>
              <a:gd name="T8" fmla="*/ 2147483647 w 5760"/>
              <a:gd name="T9" fmla="*/ 0 h 192"/>
              <a:gd name="T10" fmla="*/ 2147483647 w 5760"/>
              <a:gd name="T11" fmla="*/ 2147483647 h 192"/>
              <a:gd name="T12" fmla="*/ 2147483647 w 5760"/>
              <a:gd name="T13" fmla="*/ 2147483647 h 192"/>
              <a:gd name="T14" fmla="*/ 2147483647 w 5760"/>
              <a:gd name="T15" fmla="*/ 2147483647 h 192"/>
              <a:gd name="T16" fmla="*/ 2147483647 w 5760"/>
              <a:gd name="T17" fmla="*/ 2147483647 h 192"/>
              <a:gd name="T18" fmla="*/ 2147483647 w 5760"/>
              <a:gd name="T19" fmla="*/ 2147483647 h 192"/>
              <a:gd name="T20" fmla="*/ 2147483647 w 5760"/>
              <a:gd name="T21" fmla="*/ 2147483647 h 192"/>
              <a:gd name="T22" fmla="*/ 2147483647 w 5760"/>
              <a:gd name="T23" fmla="*/ 0 h 192"/>
              <a:gd name="T24" fmla="*/ 2147483647 w 5760"/>
              <a:gd name="T25" fmla="*/ 2147483647 h 192"/>
              <a:gd name="T26" fmla="*/ 2147483647 w 5760"/>
              <a:gd name="T27" fmla="*/ 0 h 192"/>
              <a:gd name="T28" fmla="*/ 2147483647 w 5760"/>
              <a:gd name="T29" fmla="*/ 2147483647 h 192"/>
              <a:gd name="T30" fmla="*/ 2147483647 w 5760"/>
              <a:gd name="T31" fmla="*/ 0 h 192"/>
              <a:gd name="T32" fmla="*/ 2147483647 w 5760"/>
              <a:gd name="T33" fmla="*/ 0 h 192"/>
              <a:gd name="T34" fmla="*/ 2147483647 w 5760"/>
              <a:gd name="T35" fmla="*/ 2147483647 h 192"/>
              <a:gd name="T36" fmla="*/ 2147483647 w 5760"/>
              <a:gd name="T37" fmla="*/ 2147483647 h 192"/>
              <a:gd name="T38" fmla="*/ 2147483647 w 5760"/>
              <a:gd name="T39" fmla="*/ 2147483647 h 192"/>
              <a:gd name="T40" fmla="*/ 2147483647 w 5760"/>
              <a:gd name="T41" fmla="*/ 2147483647 h 192"/>
              <a:gd name="T42" fmla="*/ 2147483647 w 5760"/>
              <a:gd name="T43" fmla="*/ 2147483647 h 192"/>
              <a:gd name="T44" fmla="*/ 2147483647 w 5760"/>
              <a:gd name="T45" fmla="*/ 2147483647 h 192"/>
              <a:gd name="T46" fmla="*/ 2147483647 w 5760"/>
              <a:gd name="T47" fmla="*/ 2147483647 h 192"/>
              <a:gd name="T48" fmla="*/ 2147483647 w 5760"/>
              <a:gd name="T49" fmla="*/ 2147483647 h 192"/>
              <a:gd name="T50" fmla="*/ 2147483647 w 5760"/>
              <a:gd name="T51" fmla="*/ 2147483647 h 192"/>
              <a:gd name="T52" fmla="*/ 2147483647 w 5760"/>
              <a:gd name="T53" fmla="*/ 2147483647 h 192"/>
              <a:gd name="T54" fmla="*/ 2147483647 w 5760"/>
              <a:gd name="T55" fmla="*/ 2147483647 h 192"/>
              <a:gd name="T56" fmla="*/ 2147483647 w 5760"/>
              <a:gd name="T57" fmla="*/ 2147483647 h 192"/>
              <a:gd name="T58" fmla="*/ 2147483647 w 5760"/>
              <a:gd name="T59" fmla="*/ 2147483647 h 192"/>
              <a:gd name="T60" fmla="*/ 2147483647 w 5760"/>
              <a:gd name="T61" fmla="*/ 2147483647 h 192"/>
              <a:gd name="T62" fmla="*/ 2147483647 w 5760"/>
              <a:gd name="T63" fmla="*/ 2147483647 h 192"/>
              <a:gd name="T64" fmla="*/ 2147483647 w 5760"/>
              <a:gd name="T65" fmla="*/ 2147483647 h 192"/>
              <a:gd name="T66" fmla="*/ 2147483647 w 5760"/>
              <a:gd name="T67" fmla="*/ 2147483647 h 192"/>
              <a:gd name="T68" fmla="*/ 2147483647 w 5760"/>
              <a:gd name="T69" fmla="*/ 2147483647 h 192"/>
              <a:gd name="T70" fmla="*/ 2147483647 w 5760"/>
              <a:gd name="T71" fmla="*/ 2147483647 h 192"/>
              <a:gd name="T72" fmla="*/ 2147483647 w 5760"/>
              <a:gd name="T73" fmla="*/ 2147483647 h 192"/>
              <a:gd name="T74" fmla="*/ 2147483647 w 5760"/>
              <a:gd name="T75" fmla="*/ 2147483647 h 192"/>
              <a:gd name="T76" fmla="*/ 2147483647 w 5760"/>
              <a:gd name="T77" fmla="*/ 2147483647 h 192"/>
              <a:gd name="T78" fmla="*/ 0 w 5760"/>
              <a:gd name="T79" fmla="*/ 2147483647 h 192"/>
              <a:gd name="T80" fmla="*/ 0 w 5760"/>
              <a:gd name="T81" fmla="*/ 0 h 19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5760"/>
              <a:gd name="T124" fmla="*/ 0 h 192"/>
              <a:gd name="T125" fmla="*/ 5760 w 5760"/>
              <a:gd name="T126" fmla="*/ 192 h 19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5760" h="192">
                <a:moveTo>
                  <a:pt x="0" y="48"/>
                </a:moveTo>
                <a:lnTo>
                  <a:pt x="336" y="0"/>
                </a:lnTo>
                <a:lnTo>
                  <a:pt x="384" y="48"/>
                </a:lnTo>
                <a:lnTo>
                  <a:pt x="768" y="96"/>
                </a:lnTo>
                <a:lnTo>
                  <a:pt x="1008" y="0"/>
                </a:lnTo>
                <a:lnTo>
                  <a:pt x="1104" y="48"/>
                </a:lnTo>
                <a:lnTo>
                  <a:pt x="1680" y="96"/>
                </a:lnTo>
                <a:lnTo>
                  <a:pt x="1872" y="48"/>
                </a:lnTo>
                <a:lnTo>
                  <a:pt x="1920" y="96"/>
                </a:lnTo>
                <a:lnTo>
                  <a:pt x="2736" y="48"/>
                </a:lnTo>
                <a:lnTo>
                  <a:pt x="2976" y="96"/>
                </a:lnTo>
                <a:lnTo>
                  <a:pt x="3648" y="0"/>
                </a:lnTo>
                <a:lnTo>
                  <a:pt x="3792" y="48"/>
                </a:lnTo>
                <a:lnTo>
                  <a:pt x="3888" y="0"/>
                </a:lnTo>
                <a:lnTo>
                  <a:pt x="4320" y="48"/>
                </a:lnTo>
                <a:lnTo>
                  <a:pt x="4704" y="0"/>
                </a:lnTo>
                <a:lnTo>
                  <a:pt x="4944" y="0"/>
                </a:lnTo>
                <a:lnTo>
                  <a:pt x="4992" y="96"/>
                </a:lnTo>
                <a:lnTo>
                  <a:pt x="5664" y="48"/>
                </a:lnTo>
                <a:lnTo>
                  <a:pt x="5760" y="96"/>
                </a:lnTo>
                <a:lnTo>
                  <a:pt x="5760" y="192"/>
                </a:lnTo>
                <a:lnTo>
                  <a:pt x="5616" y="144"/>
                </a:lnTo>
                <a:lnTo>
                  <a:pt x="4944" y="192"/>
                </a:lnTo>
                <a:lnTo>
                  <a:pt x="4896" y="96"/>
                </a:lnTo>
                <a:lnTo>
                  <a:pt x="4608" y="96"/>
                </a:lnTo>
                <a:lnTo>
                  <a:pt x="4272" y="144"/>
                </a:lnTo>
                <a:lnTo>
                  <a:pt x="3936" y="96"/>
                </a:lnTo>
                <a:lnTo>
                  <a:pt x="3792" y="144"/>
                </a:lnTo>
                <a:lnTo>
                  <a:pt x="3600" y="96"/>
                </a:lnTo>
                <a:lnTo>
                  <a:pt x="2976" y="192"/>
                </a:lnTo>
                <a:lnTo>
                  <a:pt x="2688" y="144"/>
                </a:lnTo>
                <a:lnTo>
                  <a:pt x="1920" y="192"/>
                </a:lnTo>
                <a:lnTo>
                  <a:pt x="1872" y="144"/>
                </a:lnTo>
                <a:lnTo>
                  <a:pt x="1680" y="192"/>
                </a:lnTo>
                <a:lnTo>
                  <a:pt x="1104" y="144"/>
                </a:lnTo>
                <a:lnTo>
                  <a:pt x="1008" y="96"/>
                </a:lnTo>
                <a:lnTo>
                  <a:pt x="768" y="192"/>
                </a:lnTo>
                <a:lnTo>
                  <a:pt x="384" y="144"/>
                </a:lnTo>
                <a:lnTo>
                  <a:pt x="288" y="96"/>
                </a:lnTo>
                <a:lnTo>
                  <a:pt x="0" y="144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90" name="Text Box 52"/>
          <p:cNvSpPr txBox="1">
            <a:spLocks noChangeArrowheads="1"/>
          </p:cNvSpPr>
          <p:nvPr/>
        </p:nvSpPr>
        <p:spPr bwMode="auto">
          <a:xfrm>
            <a:off x="5878512" y="5850373"/>
            <a:ext cx="755809" cy="37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1800" dirty="0">
                <a:latin typeface="Calibri" pitchFamily="84" charset="0"/>
              </a:rPr>
              <a:t>CTO</a:t>
            </a:r>
          </a:p>
        </p:txBody>
      </p:sp>
      <p:pic>
        <p:nvPicPr>
          <p:cNvPr id="19491" name="Picture 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936" y="1603273"/>
            <a:ext cx="3443129" cy="1878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92" name="Text Box 54"/>
          <p:cNvSpPr txBox="1">
            <a:spLocks noChangeArrowheads="1"/>
          </p:cNvSpPr>
          <p:nvPr/>
        </p:nvSpPr>
        <p:spPr bwMode="auto">
          <a:xfrm>
            <a:off x="83979" y="1228632"/>
            <a:ext cx="3863023" cy="40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000" dirty="0">
                <a:latin typeface="Calibri" pitchFamily="84" charset="0"/>
              </a:rPr>
              <a:t>surface rf power cluster building</a:t>
            </a:r>
          </a:p>
        </p:txBody>
      </p:sp>
      <p:sp>
        <p:nvSpPr>
          <p:cNvPr id="19493" name="Text Box 57"/>
          <p:cNvSpPr txBox="1">
            <a:spLocks noChangeArrowheads="1"/>
          </p:cNvSpPr>
          <p:nvPr/>
        </p:nvSpPr>
        <p:spPr bwMode="auto">
          <a:xfrm>
            <a:off x="5122704" y="3649795"/>
            <a:ext cx="4954746" cy="97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 dirty="0">
                <a:solidFill>
                  <a:srgbClr val="FFFF00"/>
                </a:solidFill>
                <a:latin typeface="Calibri" pitchFamily="84" charset="0"/>
              </a:rPr>
              <a:t> service tunnel eliminated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 dirty="0">
                <a:solidFill>
                  <a:srgbClr val="FFFF00"/>
                </a:solidFill>
                <a:latin typeface="Calibri" pitchFamily="84" charset="0"/>
              </a:rPr>
              <a:t> underground heat load greatly reduced</a:t>
            </a:r>
          </a:p>
        </p:txBody>
      </p:sp>
      <p:pic>
        <p:nvPicPr>
          <p:cNvPr id="19494" name="Picture 60"/>
          <p:cNvPicPr>
            <a:picLocks noChangeAspect="1" noChangeArrowheads="1"/>
          </p:cNvPicPr>
          <p:nvPr/>
        </p:nvPicPr>
        <p:blipFill>
          <a:blip r:embed="rId5" cstate="print"/>
          <a:srcRect t="43208"/>
          <a:stretch>
            <a:fillRect/>
          </a:stretch>
        </p:blipFill>
        <p:spPr bwMode="auto">
          <a:xfrm>
            <a:off x="0" y="6230267"/>
            <a:ext cx="3947001" cy="952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5" name="Picture 61"/>
          <p:cNvPicPr>
            <a:picLocks noChangeAspect="1" noChangeArrowheads="1"/>
          </p:cNvPicPr>
          <p:nvPr/>
        </p:nvPicPr>
        <p:blipFill>
          <a:blip r:embed="rId5" cstate="print"/>
          <a:srcRect t="43208"/>
          <a:stretch>
            <a:fillRect/>
          </a:stretch>
        </p:blipFill>
        <p:spPr bwMode="auto">
          <a:xfrm>
            <a:off x="3947001" y="6230267"/>
            <a:ext cx="3947001" cy="952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96" name="Text Box 47"/>
          <p:cNvSpPr txBox="1">
            <a:spLocks noChangeArrowheads="1"/>
          </p:cNvSpPr>
          <p:nvPr/>
        </p:nvSpPr>
        <p:spPr bwMode="auto">
          <a:xfrm>
            <a:off x="2771299" y="5922151"/>
            <a:ext cx="2603341" cy="42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200" dirty="0">
                <a:latin typeface="Calibri" pitchFamily="84" charset="0"/>
              </a:rPr>
              <a:t>accelerator tunnel</a:t>
            </a:r>
          </a:p>
        </p:txBody>
      </p:sp>
      <p:pic>
        <p:nvPicPr>
          <p:cNvPr id="19497" name="Picture 63"/>
          <p:cNvPicPr>
            <a:picLocks noChangeAspect="1" noChangeArrowheads="1"/>
          </p:cNvPicPr>
          <p:nvPr/>
        </p:nvPicPr>
        <p:blipFill>
          <a:blip r:embed="rId5" cstate="print"/>
          <a:srcRect t="43208" r="45035"/>
          <a:stretch>
            <a:fillRect/>
          </a:stretch>
        </p:blipFill>
        <p:spPr bwMode="auto">
          <a:xfrm>
            <a:off x="7907999" y="6230267"/>
            <a:ext cx="2169451" cy="952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98" name="Text Box 67"/>
          <p:cNvSpPr txBox="1">
            <a:spLocks noChangeArrowheads="1"/>
          </p:cNvSpPr>
          <p:nvPr/>
        </p:nvSpPr>
        <p:spPr bwMode="auto">
          <a:xfrm>
            <a:off x="6970236" y="5862628"/>
            <a:ext cx="2099469" cy="37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1800" dirty="0">
                <a:latin typeface="Calibri" pitchFamily="84" charset="0"/>
              </a:rPr>
              <a:t>TE</a:t>
            </a:r>
            <a:r>
              <a:rPr lang="en-US" sz="1800" baseline="-25000" dirty="0">
                <a:latin typeface="Calibri" pitchFamily="84" charset="0"/>
              </a:rPr>
              <a:t>01</a:t>
            </a:r>
            <a:r>
              <a:rPr lang="en-US" sz="1800" dirty="0">
                <a:latin typeface="Calibri" pitchFamily="84" charset="0"/>
              </a:rPr>
              <a:t> waveguide</a:t>
            </a:r>
          </a:p>
        </p:txBody>
      </p:sp>
      <p:sp>
        <p:nvSpPr>
          <p:cNvPr id="19499" name="Text Box 55"/>
          <p:cNvSpPr txBox="1">
            <a:spLocks noChangeArrowheads="1"/>
          </p:cNvSpPr>
          <p:nvPr/>
        </p:nvSpPr>
        <p:spPr bwMode="auto">
          <a:xfrm>
            <a:off x="5122704" y="3077329"/>
            <a:ext cx="1175703" cy="42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200" dirty="0">
                <a:latin typeface="Calibri" pitchFamily="84" charset="0"/>
              </a:rPr>
              <a:t>surface</a:t>
            </a:r>
          </a:p>
        </p:txBody>
      </p:sp>
      <p:sp>
        <p:nvSpPr>
          <p:cNvPr id="19500" name="TextBox 73"/>
          <p:cNvSpPr txBox="1">
            <a:spLocks noChangeArrowheads="1"/>
          </p:cNvSpPr>
          <p:nvPr/>
        </p:nvSpPr>
        <p:spPr bwMode="auto">
          <a:xfrm>
            <a:off x="6298406" y="5178121"/>
            <a:ext cx="1175703" cy="39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sz="2000" b="1" dirty="0">
                <a:latin typeface="Calibri" pitchFamily="84" charset="0"/>
              </a:rPr>
              <a:t>~1.06 km</a:t>
            </a:r>
          </a:p>
        </p:txBody>
      </p:sp>
      <p:sp>
        <p:nvSpPr>
          <p:cNvPr id="19501" name="TextBox 74"/>
          <p:cNvSpPr txBox="1">
            <a:spLocks noChangeArrowheads="1"/>
          </p:cNvSpPr>
          <p:nvPr/>
        </p:nvSpPr>
        <p:spPr bwMode="auto">
          <a:xfrm>
            <a:off x="503872" y="5178121"/>
            <a:ext cx="1175703" cy="39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sz="2000" b="1" dirty="0">
                <a:latin typeface="Calibri" pitchFamily="84" charset="0"/>
              </a:rPr>
              <a:t>~1.06 km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ILC Main </a:t>
            </a:r>
            <a:r>
              <a:rPr lang="en-US" dirty="0" err="1"/>
              <a:t>Linac</a:t>
            </a:r>
            <a:r>
              <a:rPr lang="en-US" dirty="0"/>
              <a:t> </a:t>
            </a:r>
            <a:r>
              <a:rPr lang="en-US" dirty="0" smtClean="0"/>
              <a:t>RF distribution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498648" y="1068325"/>
            <a:ext cx="5543192" cy="1697449"/>
          </a:xfrm>
        </p:spPr>
        <p:txBody>
          <a:bodyPr>
            <a:normAutofit fontScale="92500"/>
          </a:bodyPr>
          <a:lstStyle/>
          <a:p>
            <a:r>
              <a:rPr lang="en-US" sz="2600" dirty="0" smtClean="0"/>
              <a:t>Either many small klystrons in the tunnel</a:t>
            </a:r>
          </a:p>
          <a:p>
            <a:r>
              <a:rPr lang="en-US" sz="2600" dirty="0" smtClean="0"/>
              <a:t>or few clusters of higher power klystrons</a:t>
            </a:r>
          </a:p>
          <a:p>
            <a:r>
              <a:rPr lang="en-US" sz="2600" dirty="0" smtClean="0"/>
              <a:t>O(10TW) instantaneous power</a:t>
            </a:r>
          </a:p>
          <a:p>
            <a:pPr marL="107950" indent="0">
              <a:buNone/>
            </a:pP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645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CLIC – overall layout – 3 </a:t>
            </a:r>
            <a:r>
              <a:rPr lang="en-US" sz="4000" dirty="0" err="1">
                <a:latin typeface="Times New Roman" charset="0"/>
                <a:ea typeface="ＭＳ Ｐゴシック" charset="0"/>
                <a:cs typeface="ＭＳ Ｐゴシック" charset="0"/>
              </a:rPr>
              <a:t>TeV</a:t>
            </a:r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57347" name="Slide Number Placeholder 190"/>
          <p:cNvSpPr txBox="1">
            <a:spLocks/>
          </p:cNvSpPr>
          <p:nvPr/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35964" rIns="91344" bIns="35964" anchor="ctr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buFont typeface="StarSymbol" charset="0"/>
              <a:buNone/>
            </a:pPr>
            <a:r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t>Slide </a:t>
            </a:r>
            <a:fld id="{5AC7A740-D16B-6C4A-98E3-72DF958E402F}" type="slidenum"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pPr algn="r" eaLnBrk="1">
                <a:buFont typeface="StarSymbol" charset="0"/>
                <a:buNone/>
              </a:pPr>
              <a:t>27</a:t>
            </a:fld>
            <a:endParaRPr lang="en-US" sz="12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19063" y="902313"/>
            <a:ext cx="9771062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431800" indent="-323850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spcAft>
                <a:spcPts val="1425"/>
              </a:spcAft>
              <a:buSzPct val="64000"/>
              <a:buFont typeface="StarSymbol" charset="0"/>
              <a:buBlip>
                <a:blip r:embed="rId2"/>
              </a:buBlip>
            </a:pPr>
            <a:r>
              <a:rPr lang="en-US" sz="2800" b="1" dirty="0">
                <a:solidFill>
                  <a:schemeClr val="accent2"/>
                </a:solidFill>
              </a:rPr>
              <a:t>CLIC</a:t>
            </a:r>
            <a:r>
              <a:rPr lang="en-US" sz="2800" dirty="0">
                <a:solidFill>
                  <a:schemeClr val="accent2"/>
                </a:solidFill>
              </a:rPr>
              <a:t> (Compact Linear Collider):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FF0000"/>
                </a:solidFill>
              </a:rPr>
              <a:t>only multi-</a:t>
            </a:r>
            <a:r>
              <a:rPr lang="en-US" sz="2800" dirty="0" err="1">
                <a:solidFill>
                  <a:srgbClr val="FF0000"/>
                </a:solidFill>
              </a:rPr>
              <a:t>TeV</a:t>
            </a:r>
            <a:r>
              <a:rPr lang="en-US" sz="2800" dirty="0">
                <a:solidFill>
                  <a:srgbClr val="FF0000"/>
                </a:solidFill>
              </a:rPr>
              <a:t> design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3 </a:t>
            </a:r>
            <a:r>
              <a:rPr lang="en-US" sz="2800" dirty="0" err="1"/>
              <a:t>TeV</a:t>
            </a:r>
            <a:r>
              <a:rPr lang="en-US" sz="2800" dirty="0"/>
              <a:t>, 100 MV/m, warm technology, 12 GHz, two beam scheme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77420E9-3E76-314C-AB71-63ED19D4C661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967" y="1647656"/>
            <a:ext cx="10213558" cy="55692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10"/>
          <p:cNvGrpSpPr>
            <a:grpSpLocks/>
          </p:cNvGrpSpPr>
          <p:nvPr/>
        </p:nvGrpSpPr>
        <p:grpSpPr bwMode="auto">
          <a:xfrm>
            <a:off x="6262689" y="2411413"/>
            <a:ext cx="3840649" cy="4741862"/>
            <a:chOff x="6326868" y="1268413"/>
            <a:chExt cx="3776032" cy="4299553"/>
          </a:xfrm>
        </p:grpSpPr>
        <p:grpSp>
          <p:nvGrpSpPr>
            <p:cNvPr id="44043" name="Group 10"/>
            <p:cNvGrpSpPr>
              <a:grpSpLocks/>
            </p:cNvGrpSpPr>
            <p:nvPr/>
          </p:nvGrpSpPr>
          <p:grpSpPr bwMode="auto">
            <a:xfrm>
              <a:off x="6326868" y="1986313"/>
              <a:ext cx="3750581" cy="3581653"/>
              <a:chOff x="6958013" y="3182938"/>
              <a:chExt cx="2947987" cy="2755900"/>
            </a:xfrm>
          </p:grpSpPr>
          <p:pic>
            <p:nvPicPr>
              <p:cNvPr id="44045" name="Picture 4" descr="17100004B-CLIC-Tunnel Typical Cross Section-NB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676" r="19112" b="8096"/>
              <a:stretch>
                <a:fillRect/>
              </a:stretch>
            </p:blipFill>
            <p:spPr bwMode="auto">
              <a:xfrm>
                <a:off x="6958013" y="3182938"/>
                <a:ext cx="2947987" cy="275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4046" name="Text Box 16"/>
              <p:cNvSpPr txBox="1">
                <a:spLocks noChangeArrowheads="1"/>
              </p:cNvSpPr>
              <p:nvPr/>
            </p:nvSpPr>
            <p:spPr bwMode="auto">
              <a:xfrm>
                <a:off x="7881991" y="3786188"/>
                <a:ext cx="1176232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  <a:buNone/>
                </a:pPr>
                <a:r>
                  <a:rPr lang="en-GB" sz="1900" dirty="0"/>
                  <a:t>Transfer lines</a:t>
                </a:r>
                <a:endParaRPr lang="en-US" sz="1900" dirty="0"/>
              </a:p>
            </p:txBody>
          </p:sp>
          <p:sp>
            <p:nvSpPr>
              <p:cNvPr id="44047" name="Line 17"/>
              <p:cNvSpPr>
                <a:spLocks noChangeShapeType="1"/>
              </p:cNvSpPr>
              <p:nvPr/>
            </p:nvSpPr>
            <p:spPr bwMode="auto">
              <a:xfrm flipH="1" flipV="1">
                <a:off x="8299450" y="3613150"/>
                <a:ext cx="46038" cy="239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048" name="Line 18"/>
              <p:cNvSpPr>
                <a:spLocks noChangeShapeType="1"/>
              </p:cNvSpPr>
              <p:nvPr/>
            </p:nvSpPr>
            <p:spPr bwMode="auto">
              <a:xfrm flipV="1">
                <a:off x="8486775" y="3581400"/>
                <a:ext cx="68263" cy="27146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049" name="Text Box 19"/>
              <p:cNvSpPr txBox="1">
                <a:spLocks noChangeArrowheads="1"/>
              </p:cNvSpPr>
              <p:nvPr/>
            </p:nvSpPr>
            <p:spPr bwMode="auto">
              <a:xfrm>
                <a:off x="8377687" y="5111750"/>
                <a:ext cx="1026214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  <a:buNone/>
                </a:pPr>
                <a:r>
                  <a:rPr lang="en-GB" sz="1900" dirty="0"/>
                  <a:t>Main Beam</a:t>
                </a:r>
                <a:endParaRPr lang="en-US" sz="1900" dirty="0"/>
              </a:p>
            </p:txBody>
          </p:sp>
          <p:sp>
            <p:nvSpPr>
              <p:cNvPr id="44050" name="Text Box 20"/>
              <p:cNvSpPr txBox="1">
                <a:spLocks noChangeArrowheads="1"/>
              </p:cNvSpPr>
              <p:nvPr/>
            </p:nvSpPr>
            <p:spPr bwMode="auto">
              <a:xfrm>
                <a:off x="7014273" y="5103813"/>
                <a:ext cx="1057468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  <a:buNone/>
                </a:pPr>
                <a:r>
                  <a:rPr lang="en-GB" sz="1900" dirty="0"/>
                  <a:t>Drive Beam</a:t>
                </a:r>
                <a:endParaRPr lang="en-US" sz="1900" dirty="0"/>
              </a:p>
            </p:txBody>
          </p:sp>
          <p:sp>
            <p:nvSpPr>
              <p:cNvPr id="44051" name="Line 24"/>
              <p:cNvSpPr>
                <a:spLocks noChangeShapeType="1"/>
              </p:cNvSpPr>
              <p:nvPr/>
            </p:nvSpPr>
            <p:spPr bwMode="auto">
              <a:xfrm flipH="1" flipV="1">
                <a:off x="8213725" y="4573588"/>
                <a:ext cx="522288" cy="52228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052" name="Line 23"/>
              <p:cNvSpPr>
                <a:spLocks noChangeShapeType="1"/>
              </p:cNvSpPr>
              <p:nvPr/>
            </p:nvSpPr>
            <p:spPr bwMode="auto">
              <a:xfrm flipV="1">
                <a:off x="7456488" y="4616450"/>
                <a:ext cx="355600" cy="5064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4044" name="Rectangle 5"/>
            <p:cNvSpPr>
              <a:spLocks noChangeArrowheads="1"/>
            </p:cNvSpPr>
            <p:nvPr/>
          </p:nvSpPr>
          <p:spPr bwMode="auto">
            <a:xfrm>
              <a:off x="7853585" y="1268413"/>
              <a:ext cx="2249315" cy="712251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sz="1900" dirty="0">
                  <a:solidFill>
                    <a:srgbClr val="00187E"/>
                  </a:solidFill>
                  <a:latin typeface="Arial" charset="0"/>
                </a:rPr>
                <a:t>CLIC TUNNEL </a:t>
              </a:r>
            </a:p>
            <a:p>
              <a:pPr>
                <a:buNone/>
              </a:pPr>
              <a:r>
                <a:rPr lang="en-US" sz="1900" dirty="0">
                  <a:solidFill>
                    <a:srgbClr val="00187E"/>
                  </a:solidFill>
                  <a:latin typeface="Arial" charset="0"/>
                </a:rPr>
                <a:t>CROSS-SECTION</a:t>
              </a:r>
            </a:p>
          </p:txBody>
        </p:sp>
      </p:grp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CLIC two beam scheme</a:t>
            </a:r>
          </a:p>
        </p:txBody>
      </p:sp>
      <p:sp>
        <p:nvSpPr>
          <p:cNvPr id="44036" name="Rectangle 9"/>
          <p:cNvSpPr>
            <a:spLocks noGrp="1" noChangeArrowheads="1"/>
          </p:cNvSpPr>
          <p:nvPr>
            <p:ph idx="1"/>
          </p:nvPr>
        </p:nvSpPr>
        <p:spPr>
          <a:xfrm>
            <a:off x="160338" y="960458"/>
            <a:ext cx="7347056" cy="2228355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High charge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Drive Beam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(low energy)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Low charge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Main Beam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(high collision energy)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Simple tunnel, no active elements</a:t>
            </a: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Modular, easy energy upgrade in </a:t>
            </a:r>
            <a:r>
              <a:rPr lang="en-US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stages </a:t>
            </a:r>
            <a:br>
              <a:rPr lang="en-US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380 </a:t>
            </a:r>
            <a:r>
              <a:rPr lang="en-US" sz="2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GeV</a:t>
            </a:r>
            <a:r>
              <a:rPr lang="en-US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=&gt; 1.5 </a:t>
            </a:r>
            <a:r>
              <a:rPr lang="en-US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</a:t>
            </a:r>
            <a:r>
              <a:rPr lang="en-US" sz="2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eV</a:t>
            </a:r>
            <a:r>
              <a:rPr lang="en-US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=&gt; 3 </a:t>
            </a:r>
            <a:r>
              <a:rPr lang="en-US" sz="2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TeV</a:t>
            </a:r>
            <a:endParaRPr lang="en-US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7" name="Text Box 8"/>
          <p:cNvSpPr txBox="1">
            <a:spLocks noChangeArrowheads="1"/>
          </p:cNvSpPr>
          <p:nvPr/>
        </p:nvSpPr>
        <p:spPr bwMode="auto">
          <a:xfrm>
            <a:off x="358775" y="1189038"/>
            <a:ext cx="9217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1" rIns="91420" bIns="45711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258277" y="5900738"/>
            <a:ext cx="2698134" cy="727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/>
          <a:p>
            <a:pPr algn="ctr" defTabSz="912813">
              <a:buNone/>
            </a:pPr>
            <a:r>
              <a:rPr lang="en-US" sz="1700" b="1" u="sng" dirty="0">
                <a:solidFill>
                  <a:srgbClr val="FF1717"/>
                </a:solidFill>
                <a:latin typeface="Comic Sans MS" charset="0"/>
              </a:rPr>
              <a:t>Main beam</a:t>
            </a:r>
            <a:r>
              <a:rPr lang="en-US" sz="1700" u="sng" dirty="0">
                <a:solidFill>
                  <a:srgbClr val="FF1717"/>
                </a:solidFill>
                <a:latin typeface="Comic Sans MS" charset="0"/>
              </a:rPr>
              <a:t> – 1 A, 156 ns </a:t>
            </a:r>
          </a:p>
          <a:p>
            <a:pPr algn="ctr" defTabSz="912813">
              <a:buNone/>
            </a:pPr>
            <a:r>
              <a:rPr lang="en-US" sz="1700" u="sng" dirty="0">
                <a:solidFill>
                  <a:srgbClr val="FF1717"/>
                </a:solidFill>
                <a:latin typeface="Comic Sans MS" charset="0"/>
              </a:rPr>
              <a:t>from 9 </a:t>
            </a:r>
            <a:r>
              <a:rPr lang="en-US" sz="1700" u="sng" dirty="0" err="1">
                <a:solidFill>
                  <a:srgbClr val="FF1717"/>
                </a:solidFill>
                <a:latin typeface="Comic Sans MS" charset="0"/>
              </a:rPr>
              <a:t>GeV</a:t>
            </a:r>
            <a:r>
              <a:rPr lang="en-US" sz="1700" u="sng" dirty="0">
                <a:solidFill>
                  <a:srgbClr val="FF1717"/>
                </a:solidFill>
                <a:latin typeface="Comic Sans MS" charset="0"/>
              </a:rPr>
              <a:t> to 1.5 </a:t>
            </a:r>
            <a:r>
              <a:rPr lang="en-US" sz="1700" u="sng" dirty="0" err="1">
                <a:solidFill>
                  <a:srgbClr val="FF1717"/>
                </a:solidFill>
                <a:latin typeface="Comic Sans MS" charset="0"/>
              </a:rPr>
              <a:t>TeV</a:t>
            </a:r>
            <a:endParaRPr lang="en-US" sz="1700" u="sng" dirty="0">
              <a:solidFill>
                <a:srgbClr val="FF1717"/>
              </a:solidFill>
              <a:latin typeface="Comic Sans MS" charset="0"/>
            </a:endParaRPr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3441906" y="3394075"/>
            <a:ext cx="2957100" cy="727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/>
          <a:p>
            <a:pPr algn="ctr" defTabSz="912813">
              <a:buNone/>
            </a:pPr>
            <a:r>
              <a:rPr lang="en-US" sz="1700" b="1" u="sng" dirty="0">
                <a:solidFill>
                  <a:srgbClr val="0000FF"/>
                </a:solidFill>
                <a:latin typeface="Comic Sans MS" charset="0"/>
              </a:rPr>
              <a:t>Drive beam</a:t>
            </a:r>
            <a:r>
              <a:rPr lang="en-US" sz="1700" u="sng" dirty="0">
                <a:solidFill>
                  <a:srgbClr val="0000FF"/>
                </a:solidFill>
                <a:latin typeface="Comic Sans MS" charset="0"/>
              </a:rPr>
              <a:t> - 101 A, 240 ns</a:t>
            </a:r>
          </a:p>
          <a:p>
            <a:pPr algn="ctr" defTabSz="912813">
              <a:buNone/>
            </a:pPr>
            <a:r>
              <a:rPr lang="en-US" sz="1700" u="sng" dirty="0">
                <a:solidFill>
                  <a:srgbClr val="0000FF"/>
                </a:solidFill>
                <a:latin typeface="Comic Sans MS" charset="0"/>
              </a:rPr>
              <a:t>from 2.4 </a:t>
            </a:r>
            <a:r>
              <a:rPr lang="en-US" sz="1700" u="sng" dirty="0" err="1">
                <a:solidFill>
                  <a:srgbClr val="0000FF"/>
                </a:solidFill>
                <a:latin typeface="Comic Sans MS" charset="0"/>
              </a:rPr>
              <a:t>GeV</a:t>
            </a:r>
            <a:r>
              <a:rPr lang="en-US" sz="1700" u="sng" dirty="0">
                <a:solidFill>
                  <a:srgbClr val="0000FF"/>
                </a:solidFill>
                <a:latin typeface="Comic Sans MS" charset="0"/>
              </a:rPr>
              <a:t> to 240 MeV</a:t>
            </a:r>
          </a:p>
        </p:txBody>
      </p:sp>
      <p:sp>
        <p:nvSpPr>
          <p:cNvPr id="44040" name="Rectangle 7"/>
          <p:cNvSpPr>
            <a:spLocks noChangeArrowheads="1"/>
          </p:cNvSpPr>
          <p:nvPr/>
        </p:nvSpPr>
        <p:spPr bwMode="auto">
          <a:xfrm>
            <a:off x="5311775" y="6889750"/>
            <a:ext cx="1553129" cy="324191"/>
          </a:xfrm>
          <a:prstGeom prst="rect">
            <a:avLst/>
          </a:prstGeom>
          <a:solidFill>
            <a:schemeClr val="bg1"/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CC0000"/>
                </a:solidFill>
                <a:latin typeface="Arial" charset="0"/>
              </a:rPr>
              <a:t>5.6 m diameter</a:t>
            </a:r>
          </a:p>
        </p:txBody>
      </p:sp>
      <p:sp>
        <p:nvSpPr>
          <p:cNvPr id="44041" name="Line 8"/>
          <p:cNvSpPr>
            <a:spLocks noChangeShapeType="1"/>
          </p:cNvSpPr>
          <p:nvPr/>
        </p:nvSpPr>
        <p:spPr bwMode="auto">
          <a:xfrm flipV="1">
            <a:off x="6073775" y="6469063"/>
            <a:ext cx="1079500" cy="420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4042" name="Picture 16" descr="CLIC_twobeam-nocapti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814763"/>
            <a:ext cx="5999162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087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9" grpId="0" autoUpdateAnimBg="0"/>
      <p:bldP spid="49170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astedGraphic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58" y="3724423"/>
            <a:ext cx="5374640" cy="3431293"/>
          </a:xfrm>
          <a:prstGeom prst="rect">
            <a:avLst/>
          </a:prstGeom>
        </p:spPr>
      </p:pic>
      <p:pic>
        <p:nvPicPr>
          <p:cNvPr id="13" name="Picture 12" descr="pastedGraphic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9653" y="684508"/>
            <a:ext cx="5125039" cy="28737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two-beam scheme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5584825" y="4811713"/>
            <a:ext cx="4492625" cy="2132012"/>
          </a:xfrm>
        </p:spPr>
        <p:txBody>
          <a:bodyPr/>
          <a:lstStyle/>
          <a:p>
            <a:r>
              <a:rPr lang="en-US" sz="2400" dirty="0" smtClean="0"/>
              <a:t>RF Power per structure ~ 65MW</a:t>
            </a:r>
          </a:p>
          <a:p>
            <a:r>
              <a:rPr lang="en-US" sz="2400" dirty="0" smtClean="0"/>
              <a:t>No of structures ~140,000</a:t>
            </a:r>
          </a:p>
          <a:p>
            <a:r>
              <a:rPr lang="en-US" sz="2400" dirty="0" smtClean="0"/>
              <a:t>Total instantaneous power ~ 9.1 PW</a:t>
            </a:r>
          </a:p>
          <a:p>
            <a:endParaRPr lang="en-US" sz="2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4294967295"/>
          </p:nvPr>
        </p:nvSpPr>
        <p:spPr>
          <a:xfrm>
            <a:off x="0" y="985838"/>
            <a:ext cx="4141788" cy="2871787"/>
          </a:xfrm>
        </p:spPr>
        <p:txBody>
          <a:bodyPr/>
          <a:lstStyle/>
          <a:p>
            <a:r>
              <a:rPr lang="en-US" sz="2400" dirty="0" smtClean="0"/>
              <a:t>RF power is produced by drive beam</a:t>
            </a:r>
          </a:p>
          <a:p>
            <a:r>
              <a:rPr lang="en-US" sz="2400" dirty="0" smtClean="0"/>
              <a:t>Drive beam:</a:t>
            </a:r>
            <a:br>
              <a:rPr lang="en-US" sz="2400" dirty="0" smtClean="0"/>
            </a:br>
            <a:r>
              <a:rPr lang="en-US" sz="2400" dirty="0" smtClean="0"/>
              <a:t>100 A current, 2.4 </a:t>
            </a:r>
            <a:r>
              <a:rPr lang="en-US" sz="2400" dirty="0" err="1" smtClean="0"/>
              <a:t>GeV</a:t>
            </a:r>
            <a:endParaRPr lang="en-US" sz="2400" dirty="0" smtClean="0"/>
          </a:p>
          <a:p>
            <a:r>
              <a:rPr lang="en-US" sz="2400" dirty="0" smtClean="0"/>
              <a:t>Main beam: </a:t>
            </a:r>
            <a:br>
              <a:rPr lang="en-US" sz="2400" dirty="0" smtClean="0"/>
            </a:br>
            <a:r>
              <a:rPr lang="en-US" sz="2400" dirty="0" smtClean="0"/>
              <a:t>1 A, 1500 </a:t>
            </a:r>
            <a:r>
              <a:rPr lang="en-US" sz="2400" dirty="0" err="1" smtClean="0"/>
              <a:t>GeV</a:t>
            </a:r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77420E9-3E76-314C-AB71-63ED19D4C661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907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492375" y="307975"/>
            <a:ext cx="5989638" cy="2058988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 sz="4000"/>
              <a:t>Linear Colliders</a:t>
            </a:r>
            <a:br>
              <a:rPr lang="en-GB" sz="4000"/>
            </a:br>
            <a:r>
              <a:rPr lang="en-GB" sz="4000"/>
              <a:t>Lecture 1:</a:t>
            </a:r>
            <a:br>
              <a:rPr lang="en-GB" sz="4000"/>
            </a:br>
            <a:r>
              <a:rPr lang="en-GB" sz="4000"/>
              <a:t>Introduction and Overview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528888" y="4233863"/>
            <a:ext cx="4953000" cy="2647950"/>
          </a:xfrm>
        </p:spPr>
        <p:txBody>
          <a:bodyPr>
            <a:normAutofit/>
          </a:bodyPr>
          <a:lstStyle/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Path to higher energy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Cost scaling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Luminosity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Generic LC layout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ILC / CLIC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First LC: SLC</a:t>
            </a:r>
          </a:p>
        </p:txBody>
      </p:sp>
      <p:sp>
        <p:nvSpPr>
          <p:cNvPr id="31747" name="Text Box 15"/>
          <p:cNvSpPr txBox="1">
            <a:spLocks noChangeArrowheads="1"/>
          </p:cNvSpPr>
          <p:nvPr/>
        </p:nvSpPr>
        <p:spPr bwMode="auto">
          <a:xfrm>
            <a:off x="7956550" y="6899275"/>
            <a:ext cx="12080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dirty="0" err="1"/>
              <a:t>T.Raubenheimer</a:t>
            </a:r>
            <a:endParaRPr lang="en-US" sz="1200" dirty="0"/>
          </a:p>
        </p:txBody>
      </p:sp>
      <p:pic>
        <p:nvPicPr>
          <p:cNvPr id="31748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1131888"/>
            <a:ext cx="9882188" cy="584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388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/>
              <a:t>Parameter comparison</a:t>
            </a:r>
          </a:p>
        </p:txBody>
      </p:sp>
      <p:graphicFrame>
        <p:nvGraphicFramePr>
          <p:cNvPr id="263320" name="Group 152"/>
          <p:cNvGraphicFramePr>
            <a:graphicFrameLocks noGrp="1"/>
          </p:cNvGraphicFramePr>
          <p:nvPr/>
        </p:nvGraphicFramePr>
        <p:xfrm>
          <a:off x="155040" y="1111669"/>
          <a:ext cx="9723771" cy="5649383"/>
        </p:xfrm>
        <a:graphic>
          <a:graphicData uri="http://schemas.openxmlformats.org/drawingml/2006/table">
            <a:tbl>
              <a:tblPr/>
              <a:tblGrid>
                <a:gridCol w="3309087"/>
                <a:gridCol w="1185392"/>
                <a:gridCol w="1390494"/>
                <a:gridCol w="1379189"/>
                <a:gridCol w="1196698"/>
                <a:gridCol w="1262911"/>
              </a:tblGrid>
              <a:tr h="490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SLC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TESLA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ILC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J/NLC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CLIC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4674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Technology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Supercond.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Supercond.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Gradient [MeV/m]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31.5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CMS Energy E [GeV]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92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500-800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500-1000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RF frequency  </a:t>
                      </a:r>
                      <a:r>
                        <a:rPr kumimoji="0" lang="en-GB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f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  [GHz]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11.4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12.0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Luminosity  </a:t>
                      </a: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L</a:t>
                      </a: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</a:t>
                      </a: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</a:t>
                      </a:r>
                      <a:r>
                        <a:rPr kumimoji="0" lang="en-GB" sz="20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33</a:t>
                      </a: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cm</a:t>
                      </a:r>
                      <a:r>
                        <a:rPr kumimoji="0" lang="en-GB" sz="18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-2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s</a:t>
                      </a:r>
                      <a:r>
                        <a:rPr kumimoji="0" lang="en-GB" sz="18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-1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0.003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Beam power </a:t>
                      </a: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P</a:t>
                      </a:r>
                      <a:r>
                        <a:rPr kumimoji="0" lang="en-GB" sz="2000" b="1" i="1" u="none" strike="noStrike" cap="none" normalizeH="0" baseline="-25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beam 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[MW]</a:t>
                      </a:r>
                      <a:endParaRPr kumimoji="0" lang="en-GB" sz="1800" b="1" i="1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10.8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6.9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09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Grid power  </a:t>
                      </a: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P</a:t>
                      </a:r>
                      <a:r>
                        <a:rPr kumimoji="0" lang="en-GB" sz="2000" b="1" i="1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AC  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[MW]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270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674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Bunch length 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 </a:t>
                      </a:r>
                      <a:r>
                        <a:rPr kumimoji="0" lang="en-GB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σ</a:t>
                      </a:r>
                      <a:r>
                        <a:rPr kumimoji="0" lang="en-GB" sz="20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z</a:t>
                      </a: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* 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[mm]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~1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emittance 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 </a:t>
                      </a:r>
                      <a:r>
                        <a:rPr kumimoji="0" lang="en-GB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</a:rPr>
                        <a:t>γε</a:t>
                      </a:r>
                      <a:r>
                        <a:rPr kumimoji="0" lang="en-GB" sz="20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20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[10</a:t>
                      </a:r>
                      <a:r>
                        <a:rPr kumimoji="0" lang="en-GB" sz="18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-8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m]</a:t>
                      </a:r>
                      <a:endParaRPr kumimoji="0" lang="en-GB" sz="1800" b="1" i="0" u="none" strike="noStrike" cap="none" normalizeH="0" baseline="3000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beta function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 </a:t>
                      </a:r>
                      <a:r>
                        <a:rPr kumimoji="0" lang="en-GB" sz="20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β</a:t>
                      </a:r>
                      <a:r>
                        <a:rPr kumimoji="0" lang="en-GB" sz="20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* [mm]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~1.5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beam size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  <a:ea typeface="Times New Roman" pitchFamily="-109" charset="0"/>
                          <a:cs typeface="Times New Roman" pitchFamily="-109" charset="0"/>
                        </a:rPr>
                        <a:t> </a:t>
                      </a:r>
                      <a:r>
                        <a:rPr kumimoji="0" lang="en-GB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</a:rPr>
                        <a:t>σ</a:t>
                      </a:r>
                      <a:r>
                        <a:rPr kumimoji="0" lang="en-GB" sz="20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* 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[nm]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650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7440" name="Text Box 89"/>
          <p:cNvSpPr txBox="1">
            <a:spLocks noChangeArrowheads="1"/>
          </p:cNvSpPr>
          <p:nvPr/>
        </p:nvSpPr>
        <p:spPr bwMode="auto">
          <a:xfrm>
            <a:off x="5374640" y="6834576"/>
            <a:ext cx="3769354" cy="353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>
            <a:prstTxWarp prst="textNoShape">
              <a:avLst/>
            </a:prstTxWarp>
            <a:spAutoFit/>
          </a:bodyPr>
          <a:lstStyle/>
          <a:p>
            <a:pPr defTabSz="912021" eaLnBrk="0">
              <a:buNone/>
            </a:pPr>
            <a:r>
              <a:rPr lang="en-US" sz="1800"/>
              <a:t>Parameters (except SLC) at 500 GeV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77420E9-3E76-314C-AB71-63ED19D4C661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121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Documentation about ILC/CLIC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768" y="1221668"/>
            <a:ext cx="9809827" cy="6034795"/>
          </a:xfrm>
        </p:spPr>
        <p:txBody>
          <a:bodyPr>
            <a:normAutofit/>
          </a:bodyPr>
          <a:lstStyle/>
          <a:p>
            <a:pPr eaLnBrk="1">
              <a:lnSpc>
                <a:spcPct val="80000"/>
              </a:lnSpc>
            </a:pP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Linear Collider Collaboration					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2"/>
              </a:rPr>
              <a:t>http://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2"/>
              </a:rPr>
              <a:t>linearcollider.org</a:t>
            </a:r>
            <a:endParaRPr lang="en-US" sz="1800" dirty="0" smtClean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General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documentation about the ILC:			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			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http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://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linearcollider.org/ILC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General documentation about the CLIC study:			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4"/>
              </a:rPr>
              <a:t>http://cern.ch/</a:t>
            </a:r>
            <a:r>
              <a:rPr lang="en-US" sz="1800" dirty="0" err="1" smtClean="0">
                <a:latin typeface="Times New Roman" charset="0"/>
                <a:ea typeface="ＭＳ Ｐゴシック" charset="0"/>
                <a:cs typeface="ＭＳ Ｐゴシック" charset="0"/>
                <a:hlinkClick r:id="rId4"/>
              </a:rPr>
              <a:t>clic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4"/>
              </a:rPr>
              <a:t>-study</a:t>
            </a:r>
            <a:endParaRPr lang="en-US" sz="1800" dirty="0" smtClean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 smtClean="0"/>
              <a:t>Int</a:t>
            </a:r>
            <a:r>
              <a:rPr lang="en-US" sz="1800" dirty="0"/>
              <a:t>. Linear Collider Workshop </a:t>
            </a:r>
            <a:r>
              <a:rPr lang="en-US" sz="1800" dirty="0" smtClean="0"/>
              <a:t>2015 </a:t>
            </a:r>
            <a:r>
              <a:rPr lang="en-US" sz="1800" dirty="0"/>
              <a:t>(most actual </a:t>
            </a:r>
            <a:r>
              <a:rPr lang="en-US" sz="1800" dirty="0" smtClean="0"/>
              <a:t>info) 			</a:t>
            </a:r>
            <a:r>
              <a:rPr lang="en-US" sz="1800" dirty="0" smtClean="0">
                <a:hlinkClick r:id="rId5"/>
              </a:rPr>
              <a:t>http://lcws15.triumf.ca</a:t>
            </a:r>
            <a:endParaRPr lang="en-US" sz="1800" dirty="0" smtClean="0"/>
          </a:p>
          <a:p>
            <a:pPr eaLnBrk="1">
              <a:lnSpc>
                <a:spcPct val="80000"/>
              </a:lnSpc>
            </a:pPr>
            <a:r>
              <a:rPr lang="en-US" sz="1800" dirty="0" smtClean="0"/>
              <a:t>CLIC </a:t>
            </a:r>
            <a:r>
              <a:rPr lang="en-US" sz="1800" dirty="0"/>
              <a:t>Workshop </a:t>
            </a:r>
            <a:r>
              <a:rPr lang="en-US" sz="1800" dirty="0" smtClean="0"/>
              <a:t>2016</a:t>
            </a:r>
            <a:r>
              <a:rPr lang="en-US" sz="1800" dirty="0"/>
              <a:t>									</a:t>
            </a:r>
            <a:r>
              <a:rPr lang="en-US" sz="1800" dirty="0" smtClean="0">
                <a:hlinkClick r:id="rId6"/>
              </a:rPr>
              <a:t>http://indico.cern.ch/event/449801</a:t>
            </a:r>
            <a:endParaRPr lang="en-US" sz="1800" dirty="0"/>
          </a:p>
          <a:p>
            <a:pPr eaLnBrk="1">
              <a:lnSpc>
                <a:spcPct val="80000"/>
              </a:lnSpc>
            </a:pP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International school for Linear Colliders:					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7"/>
              </a:rPr>
              <a:t>http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7"/>
              </a:rPr>
              <a:t>://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7"/>
              </a:rPr>
              <a:t>linearcollider.org/school</a:t>
            </a:r>
            <a:endParaRPr lang="en-US" sz="1800" dirty="0" smtClean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Linear Collider Detector:								 	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8"/>
              </a:rPr>
              <a:t>http://cern.ch/lcd</a:t>
            </a:r>
            <a:endParaRPr lang="en-US" sz="1800" dirty="0" smtClean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CLIC conceptual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design report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: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9"/>
              </a:rPr>
              <a:t>http://</a:t>
            </a:r>
            <a:r>
              <a:rPr lang="en-US" sz="1800" dirty="0" err="1">
                <a:latin typeface="Times New Roman" charset="0"/>
                <a:ea typeface="ＭＳ Ｐゴシック" charset="0"/>
                <a:cs typeface="ＭＳ Ｐゴシック" charset="0"/>
                <a:hlinkClick r:id="rId9"/>
              </a:rPr>
              <a:t>clic-study.web.cern.ch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9"/>
              </a:rPr>
              <a:t>/content/conceptual-design-report</a:t>
            </a:r>
            <a:endParaRPr lang="en-US" sz="1800" dirty="0" smtClean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CLIC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scheme 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description: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10"/>
              </a:rPr>
              <a:t>http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0"/>
              </a:rPr>
              <a:t>://preprints.cern.ch/yellowrep/2000/2000-008/p1.pdf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CERN Bulletin </a:t>
            </a:r>
            <a:r>
              <a:rPr lang="en-US" sz="180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article:</a:t>
            </a:r>
            <a:r>
              <a:rPr lang="en-US" sz="1200" dirty="0" err="1" smtClean="0">
                <a:latin typeface="Times New Roman" charset="0"/>
                <a:ea typeface="ＭＳ Ｐゴシック" charset="0"/>
                <a:cs typeface="ＭＳ Ｐゴシック" charset="0"/>
                <a:hlinkClick r:id="rId11"/>
              </a:rPr>
              <a:t>http</a:t>
            </a:r>
            <a:r>
              <a:rPr lang="en-US" sz="1200" dirty="0">
                <a:latin typeface="Times New Roman" charset="0"/>
                <a:ea typeface="ＭＳ Ｐゴシック" charset="0"/>
                <a:cs typeface="ＭＳ Ｐゴシック" charset="0"/>
                <a:hlinkClick r:id="rId11"/>
              </a:rPr>
              <a:t>://cdsweb.cern.ch/journal/article?issue=28/2009&amp;name=CERNBulletin&amp;category=News%20Articles&amp;number=1&amp;ln=en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CLIC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Test Facility: CTF3			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2"/>
              </a:rPr>
              <a:t>http://ctf3.home.cern.ch/ctf3/CTFindex.htm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CLIC technological challenges (CERN Academic Training)</a:t>
            </a:r>
            <a:b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					   	</a:t>
            </a:r>
            <a:r>
              <a:rPr lang="en-US" sz="18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13"/>
              </a:rPr>
              <a:t>http://indico.cern.ch/conferenceDisplay.py?confId=a057972</a:t>
            </a:r>
            <a:endParaRPr lang="en-US" sz="1600" b="1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CLIC project meetings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			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4"/>
              </a:rPr>
              <a:t>http://indico.cern.ch/category/3589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14"/>
              </a:rPr>
              <a:t>/</a:t>
            </a:r>
            <a:endParaRPr lang="en-US" sz="1800" dirty="0" smtClean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CLIC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notes						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5"/>
              </a:rPr>
              <a:t>http://cdsweb.cern.ch/collection/CLIC%20Notes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560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3" descr="e+e-collider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8275" y="1282700"/>
            <a:ext cx="4760913" cy="5476875"/>
          </a:xfrm>
        </p:spPr>
      </p:pic>
      <p:sp>
        <p:nvSpPr>
          <p:cNvPr id="7171" name="Rectangle 1"/>
          <p:cNvSpPr>
            <a:spLocks noGrp="1" noChangeArrowheads="1"/>
          </p:cNvSpPr>
          <p:nvPr>
            <p:ph type="title"/>
          </p:nvPr>
        </p:nvSpPr>
        <p:spPr>
          <a:xfrm>
            <a:off x="934270" y="119063"/>
            <a:ext cx="8064896" cy="561975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dirty="0"/>
              <a:t>Path to higher energy</a:t>
            </a:r>
          </a:p>
        </p:txBody>
      </p:sp>
      <p:sp>
        <p:nvSpPr>
          <p:cNvPr id="7172" name="Rectangle 22"/>
          <p:cNvSpPr>
            <a:spLocks noGrp="1" noChangeArrowheads="1"/>
          </p:cNvSpPr>
          <p:nvPr>
            <p:ph type="body" sz="half" idx="2"/>
          </p:nvPr>
        </p:nvSpPr>
        <p:spPr>
          <a:xfrm>
            <a:off x="5121275" y="1477169"/>
            <a:ext cx="4810125" cy="5557044"/>
          </a:xfrm>
        </p:spPr>
        <p:txBody>
          <a:bodyPr/>
          <a:lstStyle/>
          <a:p>
            <a:pPr marL="342900" indent="-34290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26" charset="0"/>
              <a:buBlip>
                <a:blip r:embed="rId4"/>
              </a:buBlip>
            </a:pPr>
            <a:r>
              <a:rPr lang="en-US" sz="2600" dirty="0">
                <a:solidFill>
                  <a:schemeClr val="tx1"/>
                </a:solidFill>
              </a:rPr>
              <a:t>History:</a:t>
            </a:r>
          </a:p>
          <a:p>
            <a:pPr marL="742950" lvl="1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4000"/>
              <a:buFont typeface="Times New Roman" pitchFamily="26" charset="0"/>
              <a:buBlip>
                <a:blip r:embed="rId4"/>
              </a:buBlip>
            </a:pPr>
            <a:r>
              <a:rPr lang="en-US" sz="2400" dirty="0">
                <a:solidFill>
                  <a:srgbClr val="FF0000"/>
                </a:solidFill>
              </a:rPr>
              <a:t>Energy</a:t>
            </a:r>
            <a:r>
              <a:rPr lang="en-US" sz="2400" dirty="0"/>
              <a:t> constantly </a:t>
            </a:r>
            <a:r>
              <a:rPr lang="en-US" sz="2400" dirty="0">
                <a:solidFill>
                  <a:srgbClr val="FF0000"/>
                </a:solidFill>
              </a:rPr>
              <a:t>increasing</a:t>
            </a:r>
            <a:r>
              <a:rPr lang="en-US" sz="2400" dirty="0"/>
              <a:t> with time</a:t>
            </a:r>
          </a:p>
          <a:p>
            <a:pPr marL="742950" lvl="1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4000"/>
              <a:buFont typeface="Times New Roman" pitchFamily="26" charset="0"/>
              <a:buBlip>
                <a:blip r:embed="rId4"/>
              </a:buBlip>
            </a:pPr>
            <a:r>
              <a:rPr lang="en-US" sz="2400" dirty="0">
                <a:solidFill>
                  <a:srgbClr val="FF0000"/>
                </a:solidFill>
              </a:rPr>
              <a:t>Hadron</a:t>
            </a:r>
            <a:r>
              <a:rPr lang="en-US" sz="2400" dirty="0"/>
              <a:t> </a:t>
            </a:r>
            <a:r>
              <a:rPr lang="en-US" sz="2400" dirty="0" smtClean="0"/>
              <a:t>Colliders</a:t>
            </a:r>
            <a:br>
              <a:rPr lang="en-US" sz="2400" dirty="0" smtClean="0"/>
            </a:br>
            <a:r>
              <a:rPr lang="en-US" sz="2400" dirty="0" smtClean="0"/>
              <a:t>at the </a:t>
            </a:r>
            <a:r>
              <a:rPr lang="en-US" sz="2400" dirty="0" smtClean="0">
                <a:solidFill>
                  <a:srgbClr val="FF0000"/>
                </a:solidFill>
              </a:rPr>
              <a:t>energy </a:t>
            </a:r>
            <a:r>
              <a:rPr lang="en-US" sz="2400" dirty="0">
                <a:solidFill>
                  <a:srgbClr val="FF0000"/>
                </a:solidFill>
              </a:rPr>
              <a:t>frontier</a:t>
            </a:r>
          </a:p>
          <a:p>
            <a:pPr marL="742950" lvl="1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4000"/>
              <a:buFont typeface="Times New Roman" pitchFamily="26" charset="0"/>
              <a:buBlip>
                <a:blip r:embed="rId4"/>
              </a:buBlip>
            </a:pPr>
            <a:r>
              <a:rPr lang="en-US" sz="2400" dirty="0">
                <a:solidFill>
                  <a:srgbClr val="FF0000"/>
                </a:solidFill>
              </a:rPr>
              <a:t>Lepton</a:t>
            </a:r>
            <a:r>
              <a:rPr lang="en-US" sz="2400" dirty="0"/>
              <a:t> </a:t>
            </a:r>
            <a:r>
              <a:rPr lang="en-US" sz="2400" dirty="0" smtClean="0"/>
              <a:t>Colliders</a:t>
            </a:r>
            <a:br>
              <a:rPr lang="en-US" sz="2400" dirty="0" smtClean="0"/>
            </a:br>
            <a:r>
              <a:rPr lang="en-US" sz="2400" dirty="0" smtClean="0"/>
              <a:t>for </a:t>
            </a:r>
            <a:r>
              <a:rPr lang="en-US" sz="2400" dirty="0" smtClean="0">
                <a:solidFill>
                  <a:srgbClr val="FF0000"/>
                </a:solidFill>
              </a:rPr>
              <a:t>precision </a:t>
            </a:r>
            <a:r>
              <a:rPr lang="en-US" sz="2400" dirty="0">
                <a:solidFill>
                  <a:srgbClr val="FF0000"/>
                </a:solidFill>
              </a:rPr>
              <a:t>physics</a:t>
            </a:r>
            <a:br>
              <a:rPr lang="en-US" sz="24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  <a:p>
            <a:pPr marL="342900" indent="-34290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26" charset="0"/>
              <a:buBlip>
                <a:blip r:embed="rId4"/>
              </a:buBlip>
            </a:pPr>
            <a:r>
              <a:rPr lang="en-US" sz="2600" dirty="0">
                <a:solidFill>
                  <a:schemeClr val="tx1"/>
                </a:solidFill>
              </a:rPr>
              <a:t>LHC</a:t>
            </a:r>
            <a:r>
              <a:rPr lang="en-US" sz="2600" dirty="0" smtClean="0">
                <a:solidFill>
                  <a:schemeClr val="tx1"/>
                </a:solidFill>
              </a:rPr>
              <a:t> has found the Higgs</a:t>
            </a:r>
            <a:br>
              <a:rPr lang="en-US" sz="2600" dirty="0" smtClean="0">
                <a:solidFill>
                  <a:schemeClr val="tx1"/>
                </a:solidFill>
              </a:rPr>
            </a:br>
            <a:r>
              <a:rPr lang="en-US" sz="2600" dirty="0" smtClean="0">
                <a:solidFill>
                  <a:schemeClr val="tx1"/>
                </a:solidFill>
              </a:rPr>
              <a:t>with </a:t>
            </a:r>
            <a:r>
              <a:rPr lang="en-US" sz="2600" dirty="0" err="1" smtClean="0">
                <a:solidFill>
                  <a:schemeClr val="tx1"/>
                </a:solidFill>
              </a:rPr>
              <a:t>m</a:t>
            </a:r>
            <a:r>
              <a:rPr lang="en-US" sz="2600" baseline="-25000" dirty="0" err="1" smtClean="0">
                <a:solidFill>
                  <a:schemeClr val="tx1"/>
                </a:solidFill>
              </a:rPr>
              <a:t>H</a:t>
            </a:r>
            <a:r>
              <a:rPr lang="en-US" sz="2600" dirty="0" smtClean="0">
                <a:solidFill>
                  <a:schemeClr val="tx1"/>
                </a:solidFill>
              </a:rPr>
              <a:t> = 126 </a:t>
            </a:r>
            <a:r>
              <a:rPr lang="en-US" sz="2600" dirty="0" err="1" smtClean="0">
                <a:solidFill>
                  <a:schemeClr val="tx1"/>
                </a:solidFill>
              </a:rPr>
              <a:t>GeV</a:t>
            </a:r>
            <a:r>
              <a:rPr lang="en-US" sz="2600" dirty="0" smtClean="0">
                <a:solidFill>
                  <a:schemeClr val="tx1"/>
                </a:solidFill>
              </a:rPr>
              <a:t>/c</a:t>
            </a:r>
            <a:r>
              <a:rPr lang="en-US" sz="2600" baseline="30000" dirty="0" smtClean="0">
                <a:solidFill>
                  <a:schemeClr val="tx1"/>
                </a:solidFill>
              </a:rPr>
              <a:t>2</a:t>
            </a:r>
          </a:p>
          <a:p>
            <a:pPr marL="342900" indent="-34290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26" charset="0"/>
              <a:buBlip>
                <a:blip r:embed="rId4"/>
              </a:buBlip>
            </a:pPr>
            <a:r>
              <a:rPr lang="en-US" sz="2600" dirty="0" smtClean="0">
                <a:solidFill>
                  <a:schemeClr val="tx1"/>
                </a:solidFill>
              </a:rPr>
              <a:t>A </a:t>
            </a:r>
            <a:r>
              <a:rPr lang="en-US" sz="2600" dirty="0" smtClean="0">
                <a:solidFill>
                  <a:srgbClr val="FF0000"/>
                </a:solidFill>
              </a:rPr>
              <a:t>future Lepton Collider</a:t>
            </a: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would complement </a:t>
            </a:r>
            <a:r>
              <a:rPr lang="en-US" sz="2600" dirty="0">
                <a:solidFill>
                  <a:schemeClr val="tx1"/>
                </a:solidFill>
              </a:rPr>
              <a:t>LHC physics</a:t>
            </a:r>
            <a:br>
              <a:rPr lang="en-US" sz="2600" dirty="0">
                <a:solidFill>
                  <a:schemeClr val="tx1"/>
                </a:solidFill>
              </a:rPr>
            </a:b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7173" name="Rectangle 24"/>
          <p:cNvSpPr>
            <a:spLocks noChangeArrowheads="1"/>
          </p:cNvSpPr>
          <p:nvPr/>
        </p:nvSpPr>
        <p:spPr bwMode="auto">
          <a:xfrm>
            <a:off x="4405313" y="268763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4" name="Rectangle 25"/>
          <p:cNvSpPr>
            <a:spLocks noChangeArrowheads="1"/>
          </p:cNvSpPr>
          <p:nvPr/>
        </p:nvSpPr>
        <p:spPr bwMode="auto">
          <a:xfrm>
            <a:off x="4460875" y="2368550"/>
            <a:ext cx="37465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5" name="Rectangle 27"/>
          <p:cNvSpPr>
            <a:spLocks noChangeArrowheads="1"/>
          </p:cNvSpPr>
          <p:nvPr/>
        </p:nvSpPr>
        <p:spPr bwMode="auto">
          <a:xfrm>
            <a:off x="4591050" y="2147888"/>
            <a:ext cx="71438" cy="9048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6" name="Rectangle 26"/>
          <p:cNvSpPr>
            <a:spLocks noChangeArrowheads="1"/>
          </p:cNvSpPr>
          <p:nvPr/>
        </p:nvSpPr>
        <p:spPr bwMode="auto">
          <a:xfrm>
            <a:off x="4386263" y="2068513"/>
            <a:ext cx="128587" cy="158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47680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6530975" y="3949700"/>
            <a:ext cx="2268538" cy="923925"/>
            <a:chOff x="4167" y="2736"/>
            <a:chExt cx="1430" cy="582"/>
          </a:xfrm>
        </p:grpSpPr>
        <p:sp>
          <p:nvSpPr>
            <p:cNvPr id="28709" name="Line 3"/>
            <p:cNvSpPr>
              <a:spLocks noChangeShapeType="1"/>
            </p:cNvSpPr>
            <p:nvPr/>
          </p:nvSpPr>
          <p:spPr bwMode="auto">
            <a:xfrm>
              <a:off x="4658" y="2736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0" name="AutoShape 4"/>
            <p:cNvSpPr>
              <a:spLocks noChangeArrowheads="1"/>
            </p:cNvSpPr>
            <p:nvPr/>
          </p:nvSpPr>
          <p:spPr bwMode="auto">
            <a:xfrm>
              <a:off x="4167" y="3020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185E5E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711" name="Oval 5"/>
            <p:cNvSpPr>
              <a:spLocks noChangeArrowheads="1"/>
            </p:cNvSpPr>
            <p:nvPr/>
          </p:nvSpPr>
          <p:spPr bwMode="auto">
            <a:xfrm>
              <a:off x="4461" y="3071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47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712" name="Oval 6"/>
            <p:cNvSpPr>
              <a:spLocks noChangeArrowheads="1"/>
            </p:cNvSpPr>
            <p:nvPr/>
          </p:nvSpPr>
          <p:spPr bwMode="auto">
            <a:xfrm>
              <a:off x="5234" y="3075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762F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713" name="Line 7"/>
            <p:cNvSpPr>
              <a:spLocks noChangeShapeType="1"/>
            </p:cNvSpPr>
            <p:nvPr/>
          </p:nvSpPr>
          <p:spPr bwMode="auto">
            <a:xfrm flipH="1">
              <a:off x="4895" y="3103"/>
              <a:ext cx="339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4" name="AutoShape 8"/>
            <p:cNvSpPr>
              <a:spLocks noChangeArrowheads="1"/>
            </p:cNvSpPr>
            <p:nvPr/>
          </p:nvSpPr>
          <p:spPr bwMode="auto">
            <a:xfrm flipH="1">
              <a:off x="5381" y="3020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762F00"/>
                </a:gs>
                <a:gs pos="100000">
                  <a:srgbClr val="FF6600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715" name="Line 9"/>
            <p:cNvSpPr>
              <a:spLocks noChangeShapeType="1"/>
            </p:cNvSpPr>
            <p:nvPr/>
          </p:nvSpPr>
          <p:spPr bwMode="auto">
            <a:xfrm>
              <a:off x="4517" y="3103"/>
              <a:ext cx="378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6" name="Line 10"/>
            <p:cNvSpPr>
              <a:spLocks noChangeShapeType="1"/>
            </p:cNvSpPr>
            <p:nvPr/>
          </p:nvSpPr>
          <p:spPr bwMode="auto">
            <a:xfrm>
              <a:off x="4658" y="2865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7" name="Line 11"/>
            <p:cNvSpPr>
              <a:spLocks noChangeShapeType="1"/>
            </p:cNvSpPr>
            <p:nvPr/>
          </p:nvSpPr>
          <p:spPr bwMode="auto">
            <a:xfrm>
              <a:off x="4811" y="2820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8" name="Line 12"/>
            <p:cNvSpPr>
              <a:spLocks noChangeShapeType="1"/>
            </p:cNvSpPr>
            <p:nvPr/>
          </p:nvSpPr>
          <p:spPr bwMode="auto">
            <a:xfrm flipH="1">
              <a:off x="4811" y="3103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9" name="Line 13"/>
            <p:cNvSpPr>
              <a:spLocks noChangeShapeType="1"/>
            </p:cNvSpPr>
            <p:nvPr/>
          </p:nvSpPr>
          <p:spPr bwMode="auto">
            <a:xfrm>
              <a:off x="4895" y="3114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0" name="Line 14"/>
            <p:cNvSpPr>
              <a:spLocks noChangeShapeType="1"/>
            </p:cNvSpPr>
            <p:nvPr/>
          </p:nvSpPr>
          <p:spPr bwMode="auto">
            <a:xfrm>
              <a:off x="4895" y="3103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1" name="Rectangle 15"/>
            <p:cNvSpPr>
              <a:spLocks noChangeArrowheads="1"/>
            </p:cNvSpPr>
            <p:nvPr/>
          </p:nvSpPr>
          <p:spPr bwMode="auto">
            <a:xfrm>
              <a:off x="4266" y="2814"/>
              <a:ext cx="21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009999"/>
                  </a:solidFill>
                  <a:latin typeface="Comic Sans MS" charset="0"/>
                </a:rPr>
                <a:t>e+</a:t>
              </a:r>
            </a:p>
          </p:txBody>
        </p:sp>
        <p:sp>
          <p:nvSpPr>
            <p:cNvPr id="28722" name="Rectangle 16"/>
            <p:cNvSpPr>
              <a:spLocks noChangeArrowheads="1"/>
            </p:cNvSpPr>
            <p:nvPr/>
          </p:nvSpPr>
          <p:spPr bwMode="auto">
            <a:xfrm>
              <a:off x="5311" y="2805"/>
              <a:ext cx="20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FF6600"/>
                  </a:solidFill>
                  <a:latin typeface="Comic Sans MS" charset="0"/>
                </a:rPr>
                <a:t>e-</a:t>
              </a:r>
            </a:p>
          </p:txBody>
        </p:sp>
      </p:grpSp>
      <p:pic>
        <p:nvPicPr>
          <p:cNvPr id="28675" name="Picture 17" descr="aliceev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1878013"/>
            <a:ext cx="2193925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Lepton vs. Hadron Collisions</a:t>
            </a:r>
          </a:p>
        </p:txBody>
      </p:sp>
      <p:sp>
        <p:nvSpPr>
          <p:cNvPr id="28677" name="Rectangle 19"/>
          <p:cNvSpPr>
            <a:spLocks noGrp="1" noChangeArrowheads="1"/>
          </p:cNvSpPr>
          <p:nvPr>
            <p:ph idx="1"/>
          </p:nvPr>
        </p:nvSpPr>
        <p:spPr>
          <a:xfrm>
            <a:off x="5368925" y="1028700"/>
            <a:ext cx="4708525" cy="6534150"/>
          </a:xfrm>
        </p:spPr>
        <p:txBody>
          <a:bodyPr/>
          <a:lstStyle/>
          <a:p>
            <a:pPr eaLnBrk="1"/>
            <a: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Hadron Collider (p, ions):</a:t>
            </a:r>
            <a:b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20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Composite nature of protons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Can only use p</a:t>
            </a:r>
            <a:r>
              <a:rPr lang="en-US" sz="2000" baseline="-25000">
                <a:latin typeface="Times New Roman" charset="0"/>
                <a:ea typeface="ＭＳ Ｐゴシック" charset="0"/>
              </a:rPr>
              <a:t>t</a:t>
            </a:r>
            <a:r>
              <a:rPr lang="en-US" sz="2000">
                <a:latin typeface="Times New Roman" charset="0"/>
                <a:ea typeface="ＭＳ Ｐゴシック" charset="0"/>
              </a:rPr>
              <a:t> conservation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Huge QCD background</a:t>
            </a:r>
            <a:r>
              <a:rPr lang="en-US" sz="2200">
                <a:latin typeface="Times New Roman" charset="0"/>
                <a:ea typeface="ＭＳ Ｐゴシック" charset="0"/>
              </a:rPr>
              <a:t/>
            </a:r>
            <a:br>
              <a:rPr lang="en-US" sz="2200">
                <a:latin typeface="Times New Roman" charset="0"/>
                <a:ea typeface="ＭＳ Ｐゴシック" charset="0"/>
              </a:rPr>
            </a:br>
            <a:endParaRPr lang="en-US" sz="220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Lepton Collider:</a:t>
            </a:r>
            <a:b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20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Elementary particles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Well defined initial state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Beam polarization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produces particles democratically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Momentum conservation eases decay product analysis</a:t>
            </a:r>
          </a:p>
        </p:txBody>
      </p:sp>
      <p:pic>
        <p:nvPicPr>
          <p:cNvPr id="28678" name="Picture 20" descr="lhcev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1289050"/>
            <a:ext cx="3343275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21" descr="l3ev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343400"/>
            <a:ext cx="2968625" cy="279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0" name="Text Box 22"/>
          <p:cNvSpPr txBox="1">
            <a:spLocks noChangeArrowheads="1"/>
          </p:cNvSpPr>
          <p:nvPr/>
        </p:nvSpPr>
        <p:spPr bwMode="auto">
          <a:xfrm>
            <a:off x="3187700" y="6424613"/>
            <a:ext cx="16652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45673" rIns="91344" bIns="45673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/>
              <a:t>LEP event:</a:t>
            </a:r>
            <a:br>
              <a:rPr lang="en-US" sz="2000"/>
            </a:br>
            <a:r>
              <a:rPr lang="en-US" sz="2000"/>
              <a:t>Z</a:t>
            </a:r>
            <a:r>
              <a:rPr lang="en-US" sz="2000" baseline="30000"/>
              <a:t>0 </a:t>
            </a:r>
            <a:r>
              <a:rPr lang="en-US" sz="2000">
                <a:cs typeface="Times New Roman" charset="0"/>
              </a:rPr>
              <a:t>→ 3 jets</a:t>
            </a:r>
          </a:p>
        </p:txBody>
      </p:sp>
      <p:sp>
        <p:nvSpPr>
          <p:cNvPr id="28681" name="Text Box 23"/>
          <p:cNvSpPr txBox="1">
            <a:spLocks noChangeArrowheads="1"/>
          </p:cNvSpPr>
          <p:nvPr/>
        </p:nvSpPr>
        <p:spPr bwMode="auto">
          <a:xfrm>
            <a:off x="198438" y="855663"/>
            <a:ext cx="3071812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45673" rIns="91344" bIns="45673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/>
              <a:t>LHC:  H </a:t>
            </a:r>
            <a:r>
              <a:rPr lang="en-US" sz="2000">
                <a:cs typeface="Times New Roman" charset="0"/>
              </a:rPr>
              <a:t>→ ZZ → 4µ</a:t>
            </a:r>
          </a:p>
        </p:txBody>
      </p:sp>
      <p:sp>
        <p:nvSpPr>
          <p:cNvPr id="28682" name="Text Box 24"/>
          <p:cNvSpPr txBox="1">
            <a:spLocks noChangeArrowheads="1"/>
          </p:cNvSpPr>
          <p:nvPr/>
        </p:nvSpPr>
        <p:spPr bwMode="auto">
          <a:xfrm>
            <a:off x="4127500" y="4467225"/>
            <a:ext cx="1208088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45673" rIns="91344" bIns="45673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/>
              <a:t>ALICE: </a:t>
            </a:r>
            <a:br>
              <a:rPr lang="en-US" sz="2000"/>
            </a:br>
            <a:r>
              <a:rPr lang="en-US" sz="2000"/>
              <a:t>Ion event</a:t>
            </a:r>
          </a:p>
        </p:txBody>
      </p:sp>
      <p:grpSp>
        <p:nvGrpSpPr>
          <p:cNvPr id="28683" name="Group 25"/>
          <p:cNvGrpSpPr>
            <a:grpSpLocks/>
          </p:cNvGrpSpPr>
          <p:nvPr/>
        </p:nvGrpSpPr>
        <p:grpSpPr bwMode="auto">
          <a:xfrm>
            <a:off x="6419850" y="1239838"/>
            <a:ext cx="2613025" cy="923925"/>
            <a:chOff x="3625" y="1284"/>
            <a:chExt cx="1646" cy="582"/>
          </a:xfrm>
        </p:grpSpPr>
        <p:sp>
          <p:nvSpPr>
            <p:cNvPr id="28685" name="AutoShape 26"/>
            <p:cNvSpPr>
              <a:spLocks noChangeArrowheads="1"/>
            </p:cNvSpPr>
            <p:nvPr/>
          </p:nvSpPr>
          <p:spPr bwMode="auto">
            <a:xfrm>
              <a:off x="3625" y="1535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86" name="Oval 27"/>
            <p:cNvSpPr>
              <a:spLocks noChangeArrowheads="1"/>
            </p:cNvSpPr>
            <p:nvPr/>
          </p:nvSpPr>
          <p:spPr bwMode="auto">
            <a:xfrm>
              <a:off x="3894" y="1521"/>
              <a:ext cx="225" cy="22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87" name="Oval 28"/>
            <p:cNvSpPr>
              <a:spLocks noChangeArrowheads="1"/>
            </p:cNvSpPr>
            <p:nvPr/>
          </p:nvSpPr>
          <p:spPr bwMode="auto">
            <a:xfrm>
              <a:off x="4027" y="1619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88" name="Oval 29"/>
            <p:cNvSpPr>
              <a:spLocks noChangeArrowheads="1"/>
            </p:cNvSpPr>
            <p:nvPr/>
          </p:nvSpPr>
          <p:spPr bwMode="auto">
            <a:xfrm>
              <a:off x="3944" y="1662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89" name="Oval 30"/>
            <p:cNvSpPr>
              <a:spLocks noChangeArrowheads="1"/>
            </p:cNvSpPr>
            <p:nvPr/>
          </p:nvSpPr>
          <p:spPr bwMode="auto">
            <a:xfrm>
              <a:off x="3967" y="15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0" name="Oval 31"/>
            <p:cNvSpPr>
              <a:spLocks noChangeArrowheads="1"/>
            </p:cNvSpPr>
            <p:nvPr/>
          </p:nvSpPr>
          <p:spPr bwMode="auto">
            <a:xfrm>
              <a:off x="4756" y="1493"/>
              <a:ext cx="225" cy="22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1" name="Oval 32"/>
            <p:cNvSpPr>
              <a:spLocks noChangeArrowheads="1"/>
            </p:cNvSpPr>
            <p:nvPr/>
          </p:nvSpPr>
          <p:spPr bwMode="auto">
            <a:xfrm>
              <a:off x="4828" y="1526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2" name="Oval 33"/>
            <p:cNvSpPr>
              <a:spLocks noChangeArrowheads="1"/>
            </p:cNvSpPr>
            <p:nvPr/>
          </p:nvSpPr>
          <p:spPr bwMode="auto">
            <a:xfrm>
              <a:off x="4800" y="162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3" name="Oval 34"/>
            <p:cNvSpPr>
              <a:spLocks noChangeArrowheads="1"/>
            </p:cNvSpPr>
            <p:nvPr/>
          </p:nvSpPr>
          <p:spPr bwMode="auto">
            <a:xfrm>
              <a:off x="4898" y="1584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4" name="Line 35"/>
            <p:cNvSpPr>
              <a:spLocks noChangeShapeType="1"/>
            </p:cNvSpPr>
            <p:nvPr/>
          </p:nvSpPr>
          <p:spPr bwMode="auto">
            <a:xfrm>
              <a:off x="4023" y="1581"/>
              <a:ext cx="29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5" name="Line 36"/>
            <p:cNvSpPr>
              <a:spLocks noChangeShapeType="1"/>
            </p:cNvSpPr>
            <p:nvPr/>
          </p:nvSpPr>
          <p:spPr bwMode="auto">
            <a:xfrm flipH="1">
              <a:off x="4461" y="1651"/>
              <a:ext cx="339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6" name="AutoShape 37"/>
            <p:cNvSpPr>
              <a:spLocks noChangeArrowheads="1"/>
            </p:cNvSpPr>
            <p:nvPr/>
          </p:nvSpPr>
          <p:spPr bwMode="auto">
            <a:xfrm flipH="1">
              <a:off x="5055" y="1514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7" name="Line 38"/>
            <p:cNvSpPr>
              <a:spLocks noChangeShapeType="1"/>
            </p:cNvSpPr>
            <p:nvPr/>
          </p:nvSpPr>
          <p:spPr bwMode="auto">
            <a:xfrm>
              <a:off x="4083" y="1651"/>
              <a:ext cx="37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8" name="Line 39"/>
            <p:cNvSpPr>
              <a:spLocks noChangeShapeType="1"/>
            </p:cNvSpPr>
            <p:nvPr/>
          </p:nvSpPr>
          <p:spPr bwMode="auto">
            <a:xfrm>
              <a:off x="4000" y="1694"/>
              <a:ext cx="295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9" name="Line 40"/>
            <p:cNvSpPr>
              <a:spLocks noChangeShapeType="1"/>
            </p:cNvSpPr>
            <p:nvPr/>
          </p:nvSpPr>
          <p:spPr bwMode="auto">
            <a:xfrm>
              <a:off x="4563" y="1553"/>
              <a:ext cx="26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0" name="Line 41"/>
            <p:cNvSpPr>
              <a:spLocks noChangeShapeType="1"/>
            </p:cNvSpPr>
            <p:nvPr/>
          </p:nvSpPr>
          <p:spPr bwMode="auto">
            <a:xfrm>
              <a:off x="4602" y="1609"/>
              <a:ext cx="296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1" name="Line 42"/>
            <p:cNvSpPr>
              <a:spLocks noChangeShapeType="1"/>
            </p:cNvSpPr>
            <p:nvPr/>
          </p:nvSpPr>
          <p:spPr bwMode="auto">
            <a:xfrm>
              <a:off x="4224" y="1413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2" name="Line 43"/>
            <p:cNvSpPr>
              <a:spLocks noChangeShapeType="1"/>
            </p:cNvSpPr>
            <p:nvPr/>
          </p:nvSpPr>
          <p:spPr bwMode="auto">
            <a:xfrm>
              <a:off x="4224" y="1284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3" name="Line 44"/>
            <p:cNvSpPr>
              <a:spLocks noChangeShapeType="1"/>
            </p:cNvSpPr>
            <p:nvPr/>
          </p:nvSpPr>
          <p:spPr bwMode="auto">
            <a:xfrm>
              <a:off x="4377" y="1368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4" name="Line 45"/>
            <p:cNvSpPr>
              <a:spLocks noChangeShapeType="1"/>
            </p:cNvSpPr>
            <p:nvPr/>
          </p:nvSpPr>
          <p:spPr bwMode="auto">
            <a:xfrm flipH="1">
              <a:off x="4377" y="1651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5" name="Line 46"/>
            <p:cNvSpPr>
              <a:spLocks noChangeShapeType="1"/>
            </p:cNvSpPr>
            <p:nvPr/>
          </p:nvSpPr>
          <p:spPr bwMode="auto">
            <a:xfrm>
              <a:off x="4461" y="1662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6" name="Line 47"/>
            <p:cNvSpPr>
              <a:spLocks noChangeShapeType="1"/>
            </p:cNvSpPr>
            <p:nvPr/>
          </p:nvSpPr>
          <p:spPr bwMode="auto">
            <a:xfrm>
              <a:off x="4461" y="1651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7" name="Rectangle 48"/>
            <p:cNvSpPr>
              <a:spLocks noChangeArrowheads="1"/>
            </p:cNvSpPr>
            <p:nvPr/>
          </p:nvSpPr>
          <p:spPr bwMode="auto">
            <a:xfrm>
              <a:off x="3856" y="1362"/>
              <a:ext cx="16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chemeClr val="hlink"/>
                  </a:solidFill>
                  <a:latin typeface="Comic Sans MS" charset="0"/>
                </a:rPr>
                <a:t>p</a:t>
              </a:r>
            </a:p>
          </p:txBody>
        </p:sp>
        <p:sp>
          <p:nvSpPr>
            <p:cNvPr id="28708" name="Rectangle 49"/>
            <p:cNvSpPr>
              <a:spLocks noChangeArrowheads="1"/>
            </p:cNvSpPr>
            <p:nvPr/>
          </p:nvSpPr>
          <p:spPr bwMode="auto">
            <a:xfrm>
              <a:off x="4898" y="1353"/>
              <a:ext cx="16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chemeClr val="hlink"/>
                  </a:solidFill>
                  <a:latin typeface="Comic Sans MS" charset="0"/>
                </a:rPr>
                <a:t>p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TeV e+e- physics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>
          <a:xfrm>
            <a:off x="160337" y="977900"/>
            <a:ext cx="7523109" cy="6251575"/>
          </a:xfrm>
        </p:spPr>
        <p:txBody>
          <a:bodyPr>
            <a:normAutofit fontScale="92500" lnSpcReduction="10000"/>
          </a:bodyPr>
          <a:lstStyle/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Higgs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physics</a:t>
            </a:r>
          </a:p>
          <a:p>
            <a:pPr lvl="1" eaLnBrk="1">
              <a:lnSpc>
                <a:spcPct val="83000"/>
              </a:lnSpc>
            </a:pPr>
            <a:r>
              <a:rPr lang="en-US" sz="2200" dirty="0">
                <a:latin typeface="Times New Roman" charset="0"/>
                <a:ea typeface="ＭＳ Ｐゴシック" charset="0"/>
              </a:rPr>
              <a:t>LHC has discovered </a:t>
            </a:r>
            <a:r>
              <a:rPr lang="en-US" sz="2200" dirty="0" smtClean="0">
                <a:latin typeface="Times New Roman" charset="0"/>
                <a:ea typeface="ＭＳ Ｐゴシック" charset="0"/>
              </a:rPr>
              <a:t>the Higgs </a:t>
            </a:r>
            <a:r>
              <a:rPr lang="en-US" sz="2200" dirty="0">
                <a:latin typeface="Times New Roman" charset="0"/>
                <a:ea typeface="ＭＳ Ｐゴシック" charset="0"/>
              </a:rPr>
              <a:t>particle</a:t>
            </a:r>
          </a:p>
          <a:p>
            <a:pPr lvl="1" eaLnBrk="1">
              <a:lnSpc>
                <a:spcPct val="83000"/>
              </a:lnSpc>
            </a:pPr>
            <a:r>
              <a:rPr lang="en-US" sz="2200" dirty="0" smtClean="0">
                <a:latin typeface="Times New Roman" charset="0"/>
                <a:ea typeface="ＭＳ Ｐゴシック" charset="0"/>
              </a:rPr>
              <a:t>LC </a:t>
            </a:r>
            <a:r>
              <a:rPr lang="en-US" sz="2200" dirty="0">
                <a:latin typeface="Times New Roman" charset="0"/>
                <a:ea typeface="ＭＳ Ｐゴシック" charset="0"/>
              </a:rPr>
              <a:t>explore its properties in detail</a:t>
            </a:r>
          </a:p>
          <a:p>
            <a:pPr eaLnBrk="1">
              <a:lnSpc>
                <a:spcPct val="83000"/>
              </a:lnSpc>
            </a:pPr>
            <a:r>
              <a:rPr lang="en-US" sz="2400" dirty="0" err="1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Supersymmetry</a:t>
            </a:r>
            <a:endParaRPr lang="en-US" sz="2400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3000"/>
              </a:lnSpc>
            </a:pPr>
            <a:r>
              <a:rPr lang="en-US" sz="2200" dirty="0">
                <a:latin typeface="Times New Roman" charset="0"/>
                <a:ea typeface="ＭＳ Ｐゴシック" charset="0"/>
              </a:rPr>
              <a:t>LC will complement the </a:t>
            </a:r>
            <a:r>
              <a:rPr lang="en-US" sz="2200" dirty="0" smtClean="0">
                <a:latin typeface="Times New Roman" charset="0"/>
                <a:ea typeface="ＭＳ Ｐゴシック" charset="0"/>
              </a:rPr>
              <a:t/>
            </a:r>
            <a:br>
              <a:rPr lang="en-US" sz="2200" dirty="0" smtClean="0">
                <a:latin typeface="Times New Roman" charset="0"/>
                <a:ea typeface="ＭＳ Ｐゴシック" charset="0"/>
              </a:rPr>
            </a:br>
            <a:r>
              <a:rPr lang="en-US" sz="2200" dirty="0" smtClean="0">
                <a:latin typeface="Times New Roman" charset="0"/>
                <a:ea typeface="ＭＳ Ｐゴシック" charset="0"/>
              </a:rPr>
              <a:t>LHC </a:t>
            </a:r>
            <a:r>
              <a:rPr lang="en-US" sz="2200" dirty="0">
                <a:latin typeface="Times New Roman" charset="0"/>
                <a:ea typeface="ＭＳ Ｐゴシック" charset="0"/>
              </a:rPr>
              <a:t>particle spectrum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Extra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spatial </a:t>
            </a: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dimensions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New </a:t>
            </a: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strong interactions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. . .</a:t>
            </a:r>
            <a:b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400" dirty="0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a lot of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new territory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to discover</a:t>
            </a:r>
            <a:b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beyond the standard model </a:t>
            </a:r>
          </a:p>
          <a:p>
            <a:pPr eaLnBrk="1">
              <a:lnSpc>
                <a:spcPct val="83000"/>
              </a:lnSpc>
            </a:pP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Physics at the CLIC Multi-</a:t>
            </a:r>
            <a:r>
              <a:rPr lang="en-US" sz="2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TeV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Linear Collider</a:t>
            </a: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b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  <a:t>CERN-2004-</a:t>
            </a:r>
            <a:r>
              <a:rPr lang="en-US" sz="2000" dirty="0" smtClean="0">
                <a:latin typeface="Times New Roman" charset="0"/>
                <a:ea typeface="ＭＳ Ｐゴシック" charset="0"/>
                <a:cs typeface="ＭＳ Ｐゴシック" charset="0"/>
              </a:rPr>
              <a:t>005</a:t>
            </a:r>
          </a:p>
          <a:p>
            <a:pPr eaLnBrk="1">
              <a:lnSpc>
                <a:spcPct val="83000"/>
              </a:lnSpc>
            </a:pPr>
            <a:r>
              <a:rPr lang="en-US" sz="2000" dirty="0" smtClean="0"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0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CLIC Conceptual Design Report– Vol.2</a:t>
            </a:r>
            <a:r>
              <a:rPr lang="en-US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0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br>
              <a:rPr lang="en-US" sz="20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000" dirty="0" smtClean="0">
                <a:latin typeface="Times New Roman" charset="0"/>
                <a:ea typeface="ＭＳ Ｐゴシック" charset="0"/>
                <a:cs typeface="ＭＳ Ｐゴシック" charset="0"/>
              </a:rPr>
              <a:t>http://</a:t>
            </a:r>
            <a:r>
              <a:rPr lang="en-US" sz="200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lcd.web.cern.ch</a:t>
            </a:r>
            <a:r>
              <a:rPr lang="en-US" sz="2000" dirty="0" smtClean="0">
                <a:latin typeface="Times New Roman" charset="0"/>
                <a:ea typeface="ＭＳ Ｐゴシック" charset="0"/>
                <a:cs typeface="ＭＳ Ｐゴシック" charset="0"/>
              </a:rPr>
              <a:t>/LCD/CDR/</a:t>
            </a:r>
            <a:r>
              <a:rPr lang="en-US" sz="200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CDR.html</a:t>
            </a:r>
            <a:endParaRPr lang="en-US" sz="2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ILC </a:t>
            </a:r>
            <a:r>
              <a:rPr lang="en-US" sz="20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Technical 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Design Report – Vol.2 – Physics at the ILC</a:t>
            </a:r>
            <a: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b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0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www.linearcollider.org</a:t>
            </a:r>
            <a: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/ILC/Publications/Technical-Design-Report</a:t>
            </a: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9700" name="Picture 6" descr="LHC_event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300" y="871538"/>
            <a:ext cx="3570288" cy="271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9" name="Picture 7" descr="lhc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201863"/>
            <a:ext cx="2601912" cy="32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1705" y="4202113"/>
            <a:ext cx="2262953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6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6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6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6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The next lepton collider</a:t>
            </a:r>
          </a:p>
        </p:txBody>
      </p:sp>
      <p:sp>
        <p:nvSpPr>
          <p:cNvPr id="30722" name="Rectangle 7"/>
          <p:cNvSpPr>
            <a:spLocks noGrp="1" noChangeArrowheads="1"/>
          </p:cNvSpPr>
          <p:nvPr>
            <p:ph idx="1"/>
          </p:nvPr>
        </p:nvSpPr>
        <p:spPr>
          <a:xfrm>
            <a:off x="237396" y="997104"/>
            <a:ext cx="9695592" cy="6267504"/>
          </a:xfrm>
        </p:spPr>
        <p:txBody>
          <a:bodyPr>
            <a:noAutofit/>
          </a:bodyPr>
          <a:lstStyle/>
          <a:p>
            <a:pPr eaLnBrk="1">
              <a:spcAft>
                <a:spcPts val="1138"/>
              </a:spcAft>
              <a:buSzPct val="68000"/>
            </a:pP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Larger </a:t>
            </a:r>
            <a:r>
              <a:rPr lang="en-US" sz="2400" dirty="0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lepton storage ring?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 	LEP-3?? 	(LEP  </a:t>
            </a:r>
            <a:r>
              <a:rPr lang="en-US" sz="2400" i="1" dirty="0" smtClean="0">
                <a:latin typeface="Times New Roman" charset="0"/>
                <a:ea typeface="ＭＳ Ｐゴシック" charset="0"/>
                <a:cs typeface="ＭＳ Ｐゴシック" charset="0"/>
              </a:rPr>
              <a:t>L 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= 27 km, </a:t>
            </a:r>
            <a:r>
              <a:rPr lang="en-US" sz="2400" i="1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2400" baseline="-2500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= 200 </a:t>
            </a:r>
            <a:r>
              <a:rPr lang="en-US" sz="240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GeV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</a:p>
          <a:p>
            <a:pPr eaLnBrk="1">
              <a:lnSpc>
                <a:spcPct val="100000"/>
              </a:lnSpc>
              <a:spcAft>
                <a:spcPts val="1138"/>
              </a:spcAft>
              <a:buSzPct val="68000"/>
            </a:pP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Remember:   </a:t>
            </a:r>
            <a:r>
              <a:rPr lang="en-US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Synchrotron radiation</a:t>
            </a:r>
            <a:br>
              <a:rPr lang="en-US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dirty="0" smtClean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0000"/>
              </a:lnSpc>
            </a:pPr>
            <a:r>
              <a:rPr lang="en-US" sz="2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Emitted power:									scales with </a:t>
            </a:r>
            <a:r>
              <a:rPr lang="en-US" sz="2200" i="1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2200" i="1" baseline="30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200" b="1" baseline="300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4</a:t>
            </a:r>
            <a:r>
              <a:rPr lang="en-US" sz="2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!!</a:t>
            </a:r>
            <a:br>
              <a:rPr lang="en-US" sz="2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200" dirty="0" smtClean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0000"/>
              </a:lnSpc>
            </a:pPr>
            <a:r>
              <a:rPr lang="en-US" sz="2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Energy loss/turn:</a:t>
            </a:r>
            <a: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2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		must be replaced </a:t>
            </a:r>
            <a:br>
              <a:rPr lang="en-US" sz="2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							by the RF system !!</a:t>
            </a:r>
            <a:endParaRPr lang="en-US" sz="2400" dirty="0" smtClean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200000"/>
              </a:lnSpc>
            </a:pP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RF costs:									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</a:rPr>
              <a:t>€</a:t>
            </a:r>
            <a:r>
              <a:rPr lang="en-US" sz="2400" baseline="-25000" dirty="0" smtClean="0">
                <a:latin typeface="Times New Roman" charset="0"/>
                <a:ea typeface="ＭＳ Ｐゴシック" charset="0"/>
                <a:cs typeface="Times New Roman" charset="0"/>
              </a:rPr>
              <a:t>RF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 </a:t>
            </a:r>
            <a:r>
              <a:rPr lang="en-US" sz="2400" i="1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U</a:t>
            </a:r>
            <a:r>
              <a:rPr lang="en-US" sz="2400" baseline="-250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0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∝ </a:t>
            </a:r>
            <a:r>
              <a:rPr lang="en-US" sz="2400" i="1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E</a:t>
            </a:r>
            <a:r>
              <a:rPr lang="en-US" sz="2400" baseline="300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4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/</a:t>
            </a:r>
            <a:r>
              <a:rPr lang="el-GR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ρ</a:t>
            </a:r>
            <a:endParaRPr lang="en-US" sz="2400" dirty="0" smtClean="0">
              <a:latin typeface="Times New Roman" charset="0"/>
              <a:ea typeface="ＭＳ Ｐゴシック" charset="0"/>
              <a:cs typeface="Times New Roman" charset="0"/>
              <a:sym typeface="Symbol" charset="0"/>
            </a:endParaRPr>
          </a:p>
          <a:p>
            <a:pPr eaLnBrk="1">
              <a:lnSpc>
                <a:spcPct val="80000"/>
              </a:lnSpc>
            </a:pP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Linear costs (magnets, tunnel, etc.) :		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</a:rPr>
              <a:t>€</a:t>
            </a:r>
            <a:r>
              <a:rPr lang="en-US" sz="2400" baseline="-25000" dirty="0" err="1" smtClean="0">
                <a:latin typeface="Times New Roman" charset="0"/>
                <a:ea typeface="ＭＳ Ｐゴシック" charset="0"/>
                <a:cs typeface="Times New Roman" charset="0"/>
              </a:rPr>
              <a:t>lin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 </a:t>
            </a:r>
            <a:r>
              <a:rPr lang="el-GR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ρ</a:t>
            </a:r>
            <a:endParaRPr lang="en-US" sz="6000" dirty="0" smtClean="0">
              <a:latin typeface="Times New Roman" charset="0"/>
              <a:ea typeface="ＭＳ Ｐゴシック" charset="0"/>
              <a:cs typeface="Times New Roman" charset="0"/>
              <a:sym typeface="Symbol" charset="0"/>
            </a:endParaRPr>
          </a:p>
          <a:p>
            <a:pPr eaLnBrk="1">
              <a:lnSpc>
                <a:spcPct val="90000"/>
              </a:lnSpc>
            </a:pP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=&gt; Optimum when:			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</a:rPr>
              <a:t>€</a:t>
            </a:r>
            <a:r>
              <a:rPr lang="en-US" sz="2400" baseline="-25000" dirty="0" err="1" smtClean="0">
                <a:latin typeface="Times New Roman" charset="0"/>
                <a:ea typeface="ＭＳ Ｐゴシック" charset="0"/>
                <a:cs typeface="Times New Roman" charset="0"/>
              </a:rPr>
              <a:t>lin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 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</a:rPr>
              <a:t>€</a:t>
            </a:r>
            <a:r>
              <a:rPr lang="en-US" sz="2400" baseline="-25000" dirty="0" smtClean="0">
                <a:latin typeface="Times New Roman" charset="0"/>
                <a:ea typeface="ＭＳ Ｐゴシック" charset="0"/>
                <a:cs typeface="Times New Roman" charset="0"/>
              </a:rPr>
              <a:t>RF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</a:rPr>
              <a:t>     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⇒     </a:t>
            </a:r>
            <a:r>
              <a:rPr lang="el-GR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ρ 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 </a:t>
            </a:r>
            <a:r>
              <a:rPr lang="en-US" sz="2400" i="1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E</a:t>
            </a:r>
            <a:r>
              <a:rPr lang="en-US" sz="2400" baseline="300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2</a:t>
            </a:r>
            <a:endParaRPr lang="en-US" sz="2400" dirty="0" smtClean="0">
              <a:latin typeface="Times New Roman" charset="0"/>
              <a:ea typeface="ＭＳ Ｐゴシック" charset="0"/>
              <a:cs typeface="Times New Roman" charset="0"/>
              <a:sym typeface="Symbol" charset="0"/>
            </a:endParaRPr>
          </a:p>
          <a:p>
            <a:pPr eaLnBrk="1">
              <a:lnSpc>
                <a:spcPct val="100000"/>
              </a:lnSpc>
            </a:pP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Increase radius </a:t>
            </a:r>
            <a:r>
              <a:rPr lang="en-US" sz="2400" dirty="0" err="1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quadratically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with energy</a:t>
            </a:r>
            <a:r>
              <a:rPr lang="en-US" sz="105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/>
            </a:r>
            <a:br>
              <a:rPr lang="en-US" sz="105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</a:br>
            <a:r>
              <a:rPr lang="en-US" sz="105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/>
            </a:r>
            <a:br>
              <a:rPr lang="en-US" sz="105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</a:b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	=&gt; The </a:t>
            </a:r>
            <a:r>
              <a:rPr lang="en-US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size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and the </a:t>
            </a:r>
            <a:r>
              <a:rPr lang="en-US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optimized cost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scale as </a:t>
            </a:r>
            <a:r>
              <a:rPr lang="en-US" sz="2400" i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E</a:t>
            </a:r>
            <a:r>
              <a:rPr lang="en-US" sz="2400" baseline="300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2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/>
            </a:r>
            <a:b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	</a:t>
            </a:r>
            <a:r>
              <a:rPr lang="en-US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		as well as the energy loss per turn (was already 3% at LEP)</a:t>
            </a:r>
            <a:endParaRPr lang="en-US" sz="2400" dirty="0" smtClean="0">
              <a:latin typeface="Times New Roman" charset="0"/>
              <a:ea typeface="ＭＳ Ｐゴシック" charset="0"/>
              <a:cs typeface="Times New Roman" charset="0"/>
              <a:sym typeface="Symbol" charset="0"/>
            </a:endParaRPr>
          </a:p>
          <a:p>
            <a:pPr eaLnBrk="1"/>
            <a:endParaRPr lang="en-US" sz="20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0724" name="Group 55"/>
          <p:cNvGrpSpPr>
            <a:grpSpLocks/>
          </p:cNvGrpSpPr>
          <p:nvPr/>
        </p:nvGrpSpPr>
        <p:grpSpPr bwMode="auto">
          <a:xfrm>
            <a:off x="3467392" y="1934576"/>
            <a:ext cx="2197100" cy="925513"/>
            <a:chOff x="2206" y="1872"/>
            <a:chExt cx="1384" cy="583"/>
          </a:xfrm>
        </p:grpSpPr>
        <p:sp>
          <p:nvSpPr>
            <p:cNvPr id="30749" name="AutoShape 56"/>
            <p:cNvSpPr>
              <a:spLocks noChangeAspect="1" noChangeArrowheads="1" noTextEdit="1"/>
            </p:cNvSpPr>
            <p:nvPr/>
          </p:nvSpPr>
          <p:spPr bwMode="auto">
            <a:xfrm>
              <a:off x="2206" y="1887"/>
              <a:ext cx="1384" cy="56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0" name="Rectangle 57"/>
            <p:cNvSpPr>
              <a:spLocks noChangeArrowheads="1"/>
            </p:cNvSpPr>
            <p:nvPr/>
          </p:nvSpPr>
          <p:spPr bwMode="auto">
            <a:xfrm>
              <a:off x="2238" y="1998"/>
              <a:ext cx="11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P</a:t>
              </a:r>
              <a:endParaRPr lang="en-US" sz="2400"/>
            </a:p>
          </p:txBody>
        </p:sp>
        <p:sp>
          <p:nvSpPr>
            <p:cNvPr id="30751" name="Rectangle 58"/>
            <p:cNvSpPr>
              <a:spLocks noChangeArrowheads="1"/>
            </p:cNvSpPr>
            <p:nvPr/>
          </p:nvSpPr>
          <p:spPr bwMode="auto">
            <a:xfrm>
              <a:off x="2397" y="1998"/>
              <a:ext cx="10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Symbol" charset="0"/>
                </a:rPr>
                <a:t>=</a:t>
              </a:r>
              <a:endParaRPr lang="en-US" sz="2400"/>
            </a:p>
          </p:txBody>
        </p:sp>
        <p:sp>
          <p:nvSpPr>
            <p:cNvPr id="30752" name="Rectangle 59"/>
            <p:cNvSpPr>
              <a:spLocks noChangeArrowheads="1"/>
            </p:cNvSpPr>
            <p:nvPr/>
          </p:nvSpPr>
          <p:spPr bwMode="auto">
            <a:xfrm>
              <a:off x="2572" y="1872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2</a:t>
              </a:r>
              <a:endParaRPr lang="en-US" sz="2400"/>
            </a:p>
          </p:txBody>
        </p:sp>
        <p:sp>
          <p:nvSpPr>
            <p:cNvPr id="30753" name="Rectangle 60"/>
            <p:cNvSpPr>
              <a:spLocks noChangeArrowheads="1"/>
            </p:cNvSpPr>
            <p:nvPr/>
          </p:nvSpPr>
          <p:spPr bwMode="auto">
            <a:xfrm>
              <a:off x="2572" y="2140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0754" name="Line 61"/>
            <p:cNvSpPr>
              <a:spLocks noChangeShapeType="1"/>
            </p:cNvSpPr>
            <p:nvPr/>
          </p:nvSpPr>
          <p:spPr bwMode="auto">
            <a:xfrm>
              <a:off x="2556" y="2124"/>
              <a:ext cx="9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5" name="Rectangle 62"/>
            <p:cNvSpPr>
              <a:spLocks noChangeArrowheads="1"/>
            </p:cNvSpPr>
            <p:nvPr/>
          </p:nvSpPr>
          <p:spPr bwMode="auto">
            <a:xfrm>
              <a:off x="2890" y="1872"/>
              <a:ext cx="7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r</a:t>
              </a:r>
              <a:endParaRPr lang="en-US" sz="2400"/>
            </a:p>
          </p:txBody>
        </p:sp>
        <p:sp>
          <p:nvSpPr>
            <p:cNvPr id="30756" name="Rectangle 63"/>
            <p:cNvSpPr>
              <a:spLocks noChangeArrowheads="1"/>
            </p:cNvSpPr>
            <p:nvPr/>
          </p:nvSpPr>
          <p:spPr bwMode="auto">
            <a:xfrm>
              <a:off x="2970" y="2013"/>
              <a:ext cx="50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i="1" dirty="0">
                  <a:latin typeface="Times" charset="0"/>
                </a:rPr>
                <a:t>e</a:t>
              </a:r>
              <a:endParaRPr lang="en-US" sz="2400" dirty="0"/>
            </a:p>
          </p:txBody>
        </p:sp>
        <p:sp>
          <p:nvSpPr>
            <p:cNvPr id="30757" name="Rectangle 64"/>
            <p:cNvSpPr>
              <a:spLocks noChangeArrowheads="1"/>
            </p:cNvSpPr>
            <p:nvPr/>
          </p:nvSpPr>
          <p:spPr bwMode="auto">
            <a:xfrm>
              <a:off x="3017" y="1872"/>
              <a:ext cx="8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c</a:t>
              </a:r>
              <a:endParaRPr lang="en-US" sz="2400"/>
            </a:p>
          </p:txBody>
        </p:sp>
        <p:sp>
          <p:nvSpPr>
            <p:cNvPr id="30758" name="Rectangle 65"/>
            <p:cNvSpPr>
              <a:spLocks noChangeArrowheads="1"/>
            </p:cNvSpPr>
            <p:nvPr/>
          </p:nvSpPr>
          <p:spPr bwMode="auto">
            <a:xfrm>
              <a:off x="2779" y="2171"/>
              <a:ext cx="139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m</a:t>
              </a:r>
              <a:endParaRPr lang="en-US" sz="2400"/>
            </a:p>
          </p:txBody>
        </p:sp>
        <p:sp>
          <p:nvSpPr>
            <p:cNvPr id="30759" name="Rectangle 66"/>
            <p:cNvSpPr>
              <a:spLocks noChangeArrowheads="1"/>
            </p:cNvSpPr>
            <p:nvPr/>
          </p:nvSpPr>
          <p:spPr bwMode="auto">
            <a:xfrm>
              <a:off x="2922" y="2313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i="1">
                  <a:latin typeface="Times" charset="0"/>
                </a:rPr>
                <a:t>o</a:t>
              </a:r>
              <a:endParaRPr lang="en-US" sz="2400"/>
            </a:p>
          </p:txBody>
        </p:sp>
        <p:sp>
          <p:nvSpPr>
            <p:cNvPr id="30760" name="Rectangle 67"/>
            <p:cNvSpPr>
              <a:spLocks noChangeArrowheads="1"/>
            </p:cNvSpPr>
            <p:nvPr/>
          </p:nvSpPr>
          <p:spPr bwMode="auto">
            <a:xfrm>
              <a:off x="2985" y="2171"/>
              <a:ext cx="8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c</a:t>
              </a:r>
              <a:endParaRPr lang="en-US" sz="2400"/>
            </a:p>
          </p:txBody>
        </p:sp>
        <p:sp>
          <p:nvSpPr>
            <p:cNvPr id="30761" name="Rectangle 68"/>
            <p:cNvSpPr>
              <a:spLocks noChangeArrowheads="1"/>
            </p:cNvSpPr>
            <p:nvPr/>
          </p:nvSpPr>
          <p:spPr bwMode="auto">
            <a:xfrm>
              <a:off x="3065" y="2171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2</a:t>
              </a:r>
              <a:endParaRPr lang="en-US" sz="2400"/>
            </a:p>
          </p:txBody>
        </p:sp>
        <p:sp>
          <p:nvSpPr>
            <p:cNvPr id="30762" name="Rectangle 69"/>
            <p:cNvSpPr>
              <a:spLocks noChangeArrowheads="1"/>
            </p:cNvSpPr>
            <p:nvPr/>
          </p:nvSpPr>
          <p:spPr bwMode="auto">
            <a:xfrm>
              <a:off x="2715" y="2092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 dirty="0">
                  <a:latin typeface="Symbol" charset="0"/>
                </a:rPr>
                <a:t>(</a:t>
              </a:r>
              <a:endParaRPr lang="en-US" sz="2400" dirty="0"/>
            </a:p>
          </p:txBody>
        </p:sp>
        <p:sp>
          <p:nvSpPr>
            <p:cNvPr id="30763" name="Rectangle 70"/>
            <p:cNvSpPr>
              <a:spLocks noChangeArrowheads="1"/>
            </p:cNvSpPr>
            <p:nvPr/>
          </p:nvSpPr>
          <p:spPr bwMode="auto">
            <a:xfrm>
              <a:off x="3145" y="2092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>
                  <a:latin typeface="Symbol" charset="0"/>
                </a:rPr>
                <a:t>)</a:t>
              </a:r>
              <a:endParaRPr lang="en-US" sz="2400"/>
            </a:p>
          </p:txBody>
        </p:sp>
        <p:sp>
          <p:nvSpPr>
            <p:cNvPr id="30764" name="Rectangle 71"/>
            <p:cNvSpPr>
              <a:spLocks noChangeArrowheads="1"/>
            </p:cNvSpPr>
            <p:nvPr/>
          </p:nvSpPr>
          <p:spPr bwMode="auto">
            <a:xfrm>
              <a:off x="3208" y="2123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0765" name="Line 72"/>
            <p:cNvSpPr>
              <a:spLocks noChangeShapeType="1"/>
            </p:cNvSpPr>
            <p:nvPr/>
          </p:nvSpPr>
          <p:spPr bwMode="auto">
            <a:xfrm>
              <a:off x="2699" y="2124"/>
              <a:ext cx="573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66" name="Rectangle 73"/>
            <p:cNvSpPr>
              <a:spLocks noChangeArrowheads="1"/>
            </p:cNvSpPr>
            <p:nvPr/>
          </p:nvSpPr>
          <p:spPr bwMode="auto">
            <a:xfrm>
              <a:off x="3351" y="1872"/>
              <a:ext cx="11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solidFill>
                    <a:srgbClr val="FF0000"/>
                  </a:solidFill>
                  <a:latin typeface="Times" charset="0"/>
                </a:rPr>
                <a:t>E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67" name="Rectangle 74"/>
            <p:cNvSpPr>
              <a:spLocks noChangeArrowheads="1"/>
            </p:cNvSpPr>
            <p:nvPr/>
          </p:nvSpPr>
          <p:spPr bwMode="auto">
            <a:xfrm>
              <a:off x="3479" y="1887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solidFill>
                    <a:srgbClr val="FF0000"/>
                  </a:solidFill>
                  <a:latin typeface="Times" charset="0"/>
                </a:rPr>
                <a:t>4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68" name="Rectangle 75"/>
            <p:cNvSpPr>
              <a:spLocks noChangeArrowheads="1"/>
            </p:cNvSpPr>
            <p:nvPr/>
          </p:nvSpPr>
          <p:spPr bwMode="auto">
            <a:xfrm>
              <a:off x="3351" y="2140"/>
              <a:ext cx="9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solidFill>
                    <a:srgbClr val="FF0000"/>
                  </a:solidFill>
                </a:rPr>
                <a:t>ρ</a:t>
              </a:r>
            </a:p>
          </p:txBody>
        </p:sp>
        <p:sp>
          <p:nvSpPr>
            <p:cNvPr id="30769" name="Rectangle 76"/>
            <p:cNvSpPr>
              <a:spLocks noChangeArrowheads="1"/>
            </p:cNvSpPr>
            <p:nvPr/>
          </p:nvSpPr>
          <p:spPr bwMode="auto">
            <a:xfrm>
              <a:off x="3463" y="2139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solidFill>
                    <a:srgbClr val="FF0000"/>
                  </a:solidFill>
                  <a:latin typeface="Times" charset="0"/>
                </a:rPr>
                <a:t>2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70" name="Line 77"/>
            <p:cNvSpPr>
              <a:spLocks noChangeShapeType="1"/>
            </p:cNvSpPr>
            <p:nvPr/>
          </p:nvSpPr>
          <p:spPr bwMode="auto">
            <a:xfrm>
              <a:off x="3320" y="2124"/>
              <a:ext cx="222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725" name="Group 78"/>
          <p:cNvGrpSpPr>
            <a:grpSpLocks/>
          </p:cNvGrpSpPr>
          <p:nvPr/>
        </p:nvGrpSpPr>
        <p:grpSpPr bwMode="auto">
          <a:xfrm>
            <a:off x="3457109" y="2993138"/>
            <a:ext cx="2552700" cy="925513"/>
            <a:chOff x="2190" y="2716"/>
            <a:chExt cx="1608" cy="583"/>
          </a:xfrm>
        </p:grpSpPr>
        <p:sp>
          <p:nvSpPr>
            <p:cNvPr id="30727" name="AutoShape 79"/>
            <p:cNvSpPr>
              <a:spLocks noChangeAspect="1" noChangeArrowheads="1" noTextEdit="1"/>
            </p:cNvSpPr>
            <p:nvPr/>
          </p:nvSpPr>
          <p:spPr bwMode="auto">
            <a:xfrm>
              <a:off x="2190" y="2731"/>
              <a:ext cx="1608" cy="56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28" name="Rectangle 80"/>
            <p:cNvSpPr>
              <a:spLocks noChangeArrowheads="1"/>
            </p:cNvSpPr>
            <p:nvPr/>
          </p:nvSpPr>
          <p:spPr bwMode="auto">
            <a:xfrm>
              <a:off x="2206" y="2842"/>
              <a:ext cx="139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U</a:t>
              </a:r>
              <a:endParaRPr lang="en-US" sz="2400"/>
            </a:p>
          </p:txBody>
        </p:sp>
        <p:sp>
          <p:nvSpPr>
            <p:cNvPr id="30729" name="Rectangle 81"/>
            <p:cNvSpPr>
              <a:spLocks noChangeArrowheads="1"/>
            </p:cNvSpPr>
            <p:nvPr/>
          </p:nvSpPr>
          <p:spPr bwMode="auto">
            <a:xfrm>
              <a:off x="2333" y="2983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0</a:t>
              </a:r>
              <a:endParaRPr lang="en-US" sz="2400"/>
            </a:p>
          </p:txBody>
        </p:sp>
        <p:sp>
          <p:nvSpPr>
            <p:cNvPr id="30730" name="Rectangle 82"/>
            <p:cNvSpPr>
              <a:spLocks noChangeArrowheads="1"/>
            </p:cNvSpPr>
            <p:nvPr/>
          </p:nvSpPr>
          <p:spPr bwMode="auto">
            <a:xfrm>
              <a:off x="2461" y="2842"/>
              <a:ext cx="10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Symbol" charset="0"/>
                </a:rPr>
                <a:t>=</a:t>
              </a:r>
              <a:endParaRPr lang="en-US" sz="2400"/>
            </a:p>
          </p:txBody>
        </p:sp>
        <p:sp>
          <p:nvSpPr>
            <p:cNvPr id="30731" name="Rectangle 83"/>
            <p:cNvSpPr>
              <a:spLocks noChangeArrowheads="1"/>
            </p:cNvSpPr>
            <p:nvPr/>
          </p:nvSpPr>
          <p:spPr bwMode="auto">
            <a:xfrm>
              <a:off x="2636" y="2716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4</a:t>
              </a:r>
              <a:endParaRPr lang="en-US" sz="2400"/>
            </a:p>
          </p:txBody>
        </p:sp>
        <p:sp>
          <p:nvSpPr>
            <p:cNvPr id="30732" name="Rectangle 84"/>
            <p:cNvSpPr>
              <a:spLocks noChangeArrowheads="1"/>
            </p:cNvSpPr>
            <p:nvPr/>
          </p:nvSpPr>
          <p:spPr bwMode="auto">
            <a:xfrm>
              <a:off x="2636" y="2984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0733" name="Line 85"/>
            <p:cNvSpPr>
              <a:spLocks noChangeShapeType="1"/>
            </p:cNvSpPr>
            <p:nvPr/>
          </p:nvSpPr>
          <p:spPr bwMode="auto">
            <a:xfrm>
              <a:off x="2620" y="2968"/>
              <a:ext cx="11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4" name="Rectangle 86"/>
            <p:cNvSpPr>
              <a:spLocks noChangeArrowheads="1"/>
            </p:cNvSpPr>
            <p:nvPr/>
          </p:nvSpPr>
          <p:spPr bwMode="auto">
            <a:xfrm>
              <a:off x="2763" y="2842"/>
              <a:ext cx="143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 dirty="0">
                  <a:latin typeface="Symbol" charset="0"/>
                </a:rPr>
                <a:t>π</a:t>
              </a:r>
              <a:endParaRPr lang="en-US" sz="2400" dirty="0"/>
            </a:p>
          </p:txBody>
        </p:sp>
        <p:sp>
          <p:nvSpPr>
            <p:cNvPr id="30735" name="Rectangle 87"/>
            <p:cNvSpPr>
              <a:spLocks noChangeArrowheads="1"/>
            </p:cNvSpPr>
            <p:nvPr/>
          </p:nvSpPr>
          <p:spPr bwMode="auto">
            <a:xfrm>
              <a:off x="3145" y="2716"/>
              <a:ext cx="7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r</a:t>
              </a:r>
              <a:endParaRPr lang="en-US" sz="2400"/>
            </a:p>
          </p:txBody>
        </p:sp>
        <p:sp>
          <p:nvSpPr>
            <p:cNvPr id="30736" name="Rectangle 88"/>
            <p:cNvSpPr>
              <a:spLocks noChangeArrowheads="1"/>
            </p:cNvSpPr>
            <p:nvPr/>
          </p:nvSpPr>
          <p:spPr bwMode="auto">
            <a:xfrm>
              <a:off x="3209" y="2857"/>
              <a:ext cx="50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i="1">
                  <a:latin typeface="Times" charset="0"/>
                </a:rPr>
                <a:t>e</a:t>
              </a:r>
              <a:endParaRPr lang="en-US" sz="2400"/>
            </a:p>
          </p:txBody>
        </p:sp>
        <p:sp>
          <p:nvSpPr>
            <p:cNvPr id="30737" name="Rectangle 89"/>
            <p:cNvSpPr>
              <a:spLocks noChangeArrowheads="1"/>
            </p:cNvSpPr>
            <p:nvPr/>
          </p:nvSpPr>
          <p:spPr bwMode="auto">
            <a:xfrm>
              <a:off x="2986" y="3015"/>
              <a:ext cx="139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m</a:t>
              </a:r>
              <a:endParaRPr lang="en-US" sz="2400"/>
            </a:p>
          </p:txBody>
        </p:sp>
        <p:sp>
          <p:nvSpPr>
            <p:cNvPr id="30738" name="Rectangle 90"/>
            <p:cNvSpPr>
              <a:spLocks noChangeArrowheads="1"/>
            </p:cNvSpPr>
            <p:nvPr/>
          </p:nvSpPr>
          <p:spPr bwMode="auto">
            <a:xfrm>
              <a:off x="3129" y="3157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0</a:t>
              </a:r>
              <a:endParaRPr lang="en-US" sz="2400"/>
            </a:p>
          </p:txBody>
        </p:sp>
        <p:sp>
          <p:nvSpPr>
            <p:cNvPr id="30739" name="Rectangle 91"/>
            <p:cNvSpPr>
              <a:spLocks noChangeArrowheads="1"/>
            </p:cNvSpPr>
            <p:nvPr/>
          </p:nvSpPr>
          <p:spPr bwMode="auto">
            <a:xfrm>
              <a:off x="3193" y="3015"/>
              <a:ext cx="8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c</a:t>
              </a:r>
              <a:endParaRPr lang="en-US" sz="2400"/>
            </a:p>
          </p:txBody>
        </p:sp>
        <p:sp>
          <p:nvSpPr>
            <p:cNvPr id="30740" name="Rectangle 92"/>
            <p:cNvSpPr>
              <a:spLocks noChangeArrowheads="1"/>
            </p:cNvSpPr>
            <p:nvPr/>
          </p:nvSpPr>
          <p:spPr bwMode="auto">
            <a:xfrm>
              <a:off x="3289" y="3015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2</a:t>
              </a:r>
              <a:endParaRPr lang="en-US" sz="2400"/>
            </a:p>
          </p:txBody>
        </p:sp>
        <p:sp>
          <p:nvSpPr>
            <p:cNvPr id="30741" name="Rectangle 93"/>
            <p:cNvSpPr>
              <a:spLocks noChangeArrowheads="1"/>
            </p:cNvSpPr>
            <p:nvPr/>
          </p:nvSpPr>
          <p:spPr bwMode="auto">
            <a:xfrm>
              <a:off x="2922" y="2936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>
                  <a:latin typeface="Symbol" charset="0"/>
                </a:rPr>
                <a:t>(</a:t>
              </a:r>
              <a:endParaRPr lang="en-US" sz="2400"/>
            </a:p>
          </p:txBody>
        </p:sp>
        <p:sp>
          <p:nvSpPr>
            <p:cNvPr id="30742" name="Rectangle 94"/>
            <p:cNvSpPr>
              <a:spLocks noChangeArrowheads="1"/>
            </p:cNvSpPr>
            <p:nvPr/>
          </p:nvSpPr>
          <p:spPr bwMode="auto">
            <a:xfrm>
              <a:off x="3368" y="2936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>
                  <a:latin typeface="Symbol" charset="0"/>
                </a:rPr>
                <a:t>)</a:t>
              </a:r>
              <a:endParaRPr lang="en-US" sz="2400"/>
            </a:p>
          </p:txBody>
        </p:sp>
        <p:sp>
          <p:nvSpPr>
            <p:cNvPr id="30743" name="Rectangle 95"/>
            <p:cNvSpPr>
              <a:spLocks noChangeArrowheads="1"/>
            </p:cNvSpPr>
            <p:nvPr/>
          </p:nvSpPr>
          <p:spPr bwMode="auto">
            <a:xfrm>
              <a:off x="3432" y="2967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0744" name="Line 96"/>
            <p:cNvSpPr>
              <a:spLocks noChangeShapeType="1"/>
            </p:cNvSpPr>
            <p:nvPr/>
          </p:nvSpPr>
          <p:spPr bwMode="auto">
            <a:xfrm>
              <a:off x="2922" y="2968"/>
              <a:ext cx="574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5" name="Rectangle 97"/>
            <p:cNvSpPr>
              <a:spLocks noChangeArrowheads="1"/>
            </p:cNvSpPr>
            <p:nvPr/>
          </p:nvSpPr>
          <p:spPr bwMode="auto">
            <a:xfrm>
              <a:off x="3559" y="2716"/>
              <a:ext cx="11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solidFill>
                    <a:srgbClr val="FF0000"/>
                  </a:solidFill>
                  <a:latin typeface="Times" charset="0"/>
                </a:rPr>
                <a:t>E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46" name="Rectangle 98"/>
            <p:cNvSpPr>
              <a:spLocks noChangeArrowheads="1"/>
            </p:cNvSpPr>
            <p:nvPr/>
          </p:nvSpPr>
          <p:spPr bwMode="auto">
            <a:xfrm>
              <a:off x="3687" y="2731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solidFill>
                    <a:srgbClr val="FF0000"/>
                  </a:solidFill>
                  <a:latin typeface="Times" charset="0"/>
                </a:rPr>
                <a:t>4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47" name="Rectangle 99"/>
            <p:cNvSpPr>
              <a:spLocks noChangeArrowheads="1"/>
            </p:cNvSpPr>
            <p:nvPr/>
          </p:nvSpPr>
          <p:spPr bwMode="auto">
            <a:xfrm>
              <a:off x="3591" y="2984"/>
              <a:ext cx="9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solidFill>
                    <a:srgbClr val="FF0000"/>
                  </a:solidFill>
                </a:rPr>
                <a:t>ρ</a:t>
              </a:r>
            </a:p>
          </p:txBody>
        </p:sp>
        <p:sp>
          <p:nvSpPr>
            <p:cNvPr id="30748" name="Line 100"/>
            <p:cNvSpPr>
              <a:spLocks noChangeShapeType="1"/>
            </p:cNvSpPr>
            <p:nvPr/>
          </p:nvSpPr>
          <p:spPr bwMode="auto">
            <a:xfrm>
              <a:off x="3543" y="2968"/>
              <a:ext cx="207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solution: a Linear Collider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306388" y="890588"/>
            <a:ext cx="9771062" cy="1657350"/>
          </a:xfrm>
        </p:spPr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NO bending magnets </a:t>
            </a:r>
            <a:r>
              <a:rPr lang="en-GB" sz="2600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NO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synchrotron radiation</a:t>
            </a: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but: A lot of accelerating structures !!!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Cost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scaling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linear with </a:t>
            </a:r>
            <a:r>
              <a:rPr lang="en-US" i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549275" y="2255838"/>
            <a:ext cx="8947150" cy="1466850"/>
            <a:chOff x="2" y="1758"/>
            <a:chExt cx="5636" cy="924"/>
          </a:xfrm>
        </p:grpSpPr>
        <p:sp>
          <p:nvSpPr>
            <p:cNvPr id="32776" name="Line 16"/>
            <p:cNvSpPr>
              <a:spLocks noChangeShapeType="1"/>
            </p:cNvSpPr>
            <p:nvPr/>
          </p:nvSpPr>
          <p:spPr bwMode="auto">
            <a:xfrm>
              <a:off x="2640" y="1912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7" name="Line 17"/>
            <p:cNvSpPr>
              <a:spLocks noChangeShapeType="1"/>
            </p:cNvSpPr>
            <p:nvPr/>
          </p:nvSpPr>
          <p:spPr bwMode="auto">
            <a:xfrm flipH="1" flipV="1">
              <a:off x="2877" y="2279"/>
              <a:ext cx="161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8" name="Line 18"/>
            <p:cNvSpPr>
              <a:spLocks noChangeShapeType="1"/>
            </p:cNvSpPr>
            <p:nvPr/>
          </p:nvSpPr>
          <p:spPr bwMode="auto">
            <a:xfrm>
              <a:off x="2705" y="2279"/>
              <a:ext cx="172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9" name="Line 19"/>
            <p:cNvSpPr>
              <a:spLocks noChangeShapeType="1"/>
            </p:cNvSpPr>
            <p:nvPr/>
          </p:nvSpPr>
          <p:spPr bwMode="auto">
            <a:xfrm>
              <a:off x="2640" y="2041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0" name="Line 20"/>
            <p:cNvSpPr>
              <a:spLocks noChangeShapeType="1"/>
            </p:cNvSpPr>
            <p:nvPr/>
          </p:nvSpPr>
          <p:spPr bwMode="auto">
            <a:xfrm>
              <a:off x="2793" y="1996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1" name="Line 21"/>
            <p:cNvSpPr>
              <a:spLocks noChangeShapeType="1"/>
            </p:cNvSpPr>
            <p:nvPr/>
          </p:nvSpPr>
          <p:spPr bwMode="auto">
            <a:xfrm flipH="1">
              <a:off x="2793" y="2279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2" name="Line 22"/>
            <p:cNvSpPr>
              <a:spLocks noChangeShapeType="1"/>
            </p:cNvSpPr>
            <p:nvPr/>
          </p:nvSpPr>
          <p:spPr bwMode="auto">
            <a:xfrm>
              <a:off x="2877" y="2279"/>
              <a:ext cx="102" cy="215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3" name="Line 23"/>
            <p:cNvSpPr>
              <a:spLocks noChangeShapeType="1"/>
            </p:cNvSpPr>
            <p:nvPr/>
          </p:nvSpPr>
          <p:spPr bwMode="auto">
            <a:xfrm>
              <a:off x="2877" y="2279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4" name="Rectangle 24"/>
            <p:cNvSpPr>
              <a:spLocks noChangeArrowheads="1"/>
            </p:cNvSpPr>
            <p:nvPr/>
          </p:nvSpPr>
          <p:spPr bwMode="auto">
            <a:xfrm>
              <a:off x="2360" y="1945"/>
              <a:ext cx="21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009999"/>
                  </a:solidFill>
                  <a:latin typeface="Comic Sans MS" charset="0"/>
                </a:rPr>
                <a:t>e+</a:t>
              </a:r>
            </a:p>
          </p:txBody>
        </p:sp>
        <p:sp>
          <p:nvSpPr>
            <p:cNvPr id="32785" name="Rectangle 25"/>
            <p:cNvSpPr>
              <a:spLocks noChangeArrowheads="1"/>
            </p:cNvSpPr>
            <p:nvPr/>
          </p:nvSpPr>
          <p:spPr bwMode="auto">
            <a:xfrm>
              <a:off x="3046" y="1934"/>
              <a:ext cx="20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FF6600"/>
                  </a:solidFill>
                  <a:latin typeface="Comic Sans MS" charset="0"/>
                </a:rPr>
                <a:t>e-</a:t>
              </a:r>
            </a:p>
          </p:txBody>
        </p:sp>
        <p:sp>
          <p:nvSpPr>
            <p:cNvPr id="32786" name="Rectangle 26"/>
            <p:cNvSpPr>
              <a:spLocks noChangeArrowheads="1"/>
            </p:cNvSpPr>
            <p:nvPr/>
          </p:nvSpPr>
          <p:spPr bwMode="auto">
            <a:xfrm>
              <a:off x="2548" y="2265"/>
              <a:ext cx="170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87" name="Line 27"/>
            <p:cNvSpPr>
              <a:spLocks noChangeShapeType="1"/>
            </p:cNvSpPr>
            <p:nvPr/>
          </p:nvSpPr>
          <p:spPr bwMode="auto">
            <a:xfrm>
              <a:off x="364" y="2265"/>
              <a:ext cx="3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8" name="Rectangle 28"/>
            <p:cNvSpPr>
              <a:spLocks noChangeArrowheads="1"/>
            </p:cNvSpPr>
            <p:nvPr/>
          </p:nvSpPr>
          <p:spPr bwMode="auto">
            <a:xfrm>
              <a:off x="251" y="2265"/>
              <a:ext cx="397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89" name="AutoShape 29"/>
            <p:cNvSpPr>
              <a:spLocks noChangeArrowheads="1"/>
            </p:cNvSpPr>
            <p:nvPr/>
          </p:nvSpPr>
          <p:spPr bwMode="auto">
            <a:xfrm>
              <a:off x="2548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005E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0" name="AutoShape 30"/>
            <p:cNvSpPr>
              <a:spLocks noChangeArrowheads="1"/>
            </p:cNvSpPr>
            <p:nvPr/>
          </p:nvSpPr>
          <p:spPr bwMode="auto">
            <a:xfrm>
              <a:off x="2633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005E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1" name="AutoShape 31"/>
            <p:cNvSpPr>
              <a:spLocks noChangeArrowheads="1"/>
            </p:cNvSpPr>
            <p:nvPr/>
          </p:nvSpPr>
          <p:spPr bwMode="auto">
            <a:xfrm>
              <a:off x="336" y="2010"/>
              <a:ext cx="283" cy="2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29 w 21600"/>
                <a:gd name="T25" fmla="*/ 3194 h 21600"/>
                <a:gd name="T26" fmla="*/ 18471 w 21600"/>
                <a:gd name="T27" fmla="*/ 1840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2" name="AutoShape 32"/>
            <p:cNvSpPr>
              <a:spLocks noChangeArrowheads="1"/>
            </p:cNvSpPr>
            <p:nvPr/>
          </p:nvSpPr>
          <p:spPr bwMode="auto">
            <a:xfrm>
              <a:off x="138" y="2209"/>
              <a:ext cx="142" cy="1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3" name="Rectangle 33"/>
            <p:cNvSpPr>
              <a:spLocks noChangeArrowheads="1"/>
            </p:cNvSpPr>
            <p:nvPr/>
          </p:nvSpPr>
          <p:spPr bwMode="auto">
            <a:xfrm>
              <a:off x="3030" y="2265"/>
              <a:ext cx="113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4" name="AutoShape 34"/>
            <p:cNvSpPr>
              <a:spLocks noChangeArrowheads="1"/>
            </p:cNvSpPr>
            <p:nvPr/>
          </p:nvSpPr>
          <p:spPr bwMode="auto">
            <a:xfrm>
              <a:off x="3143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005E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5" name="AutoShape 35"/>
            <p:cNvSpPr>
              <a:spLocks noChangeArrowheads="1"/>
            </p:cNvSpPr>
            <p:nvPr/>
          </p:nvSpPr>
          <p:spPr bwMode="auto">
            <a:xfrm>
              <a:off x="3058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005E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6" name="Line 36"/>
            <p:cNvSpPr>
              <a:spLocks noChangeShapeType="1"/>
            </p:cNvSpPr>
            <p:nvPr/>
          </p:nvSpPr>
          <p:spPr bwMode="auto">
            <a:xfrm flipH="1">
              <a:off x="5100" y="2265"/>
              <a:ext cx="3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7" name="Rectangle 37"/>
            <p:cNvSpPr>
              <a:spLocks noChangeArrowheads="1"/>
            </p:cNvSpPr>
            <p:nvPr/>
          </p:nvSpPr>
          <p:spPr bwMode="auto">
            <a:xfrm flipH="1">
              <a:off x="5128" y="2265"/>
              <a:ext cx="397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8" name="AutoShape 38"/>
            <p:cNvSpPr>
              <a:spLocks noChangeArrowheads="1"/>
            </p:cNvSpPr>
            <p:nvPr/>
          </p:nvSpPr>
          <p:spPr bwMode="auto">
            <a:xfrm flipH="1">
              <a:off x="5157" y="2010"/>
              <a:ext cx="283" cy="2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29 w 21600"/>
                <a:gd name="T25" fmla="*/ 3194 h 21600"/>
                <a:gd name="T26" fmla="*/ 18471 w 21600"/>
                <a:gd name="T27" fmla="*/ 1840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9" name="AutoShape 39"/>
            <p:cNvSpPr>
              <a:spLocks noChangeArrowheads="1"/>
            </p:cNvSpPr>
            <p:nvPr/>
          </p:nvSpPr>
          <p:spPr bwMode="auto">
            <a:xfrm flipH="1">
              <a:off x="5496" y="2209"/>
              <a:ext cx="142" cy="1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800" name="Rectangle 40"/>
            <p:cNvSpPr>
              <a:spLocks noChangeArrowheads="1"/>
            </p:cNvSpPr>
            <p:nvPr/>
          </p:nvSpPr>
          <p:spPr bwMode="auto">
            <a:xfrm>
              <a:off x="2" y="2374"/>
              <a:ext cx="36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latin typeface="Comic Sans MS" charset="0"/>
                </a:rPr>
                <a:t>source</a:t>
              </a:r>
            </a:p>
          </p:txBody>
        </p:sp>
        <p:sp>
          <p:nvSpPr>
            <p:cNvPr id="32801" name="Rectangle 41"/>
            <p:cNvSpPr>
              <a:spLocks noChangeArrowheads="1"/>
            </p:cNvSpPr>
            <p:nvPr/>
          </p:nvSpPr>
          <p:spPr bwMode="auto">
            <a:xfrm>
              <a:off x="4922" y="1758"/>
              <a:ext cx="58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latin typeface="Comic Sans MS" charset="0"/>
                </a:rPr>
                <a:t>damping ring</a:t>
              </a:r>
            </a:p>
          </p:txBody>
        </p:sp>
        <p:sp>
          <p:nvSpPr>
            <p:cNvPr id="32802" name="Rectangle 42"/>
            <p:cNvSpPr>
              <a:spLocks noChangeArrowheads="1"/>
            </p:cNvSpPr>
            <p:nvPr/>
          </p:nvSpPr>
          <p:spPr bwMode="auto">
            <a:xfrm>
              <a:off x="3785" y="2374"/>
              <a:ext cx="58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latin typeface="Comic Sans MS" charset="0"/>
                </a:rPr>
                <a:t>main linac</a:t>
              </a:r>
            </a:p>
          </p:txBody>
        </p:sp>
        <p:sp>
          <p:nvSpPr>
            <p:cNvPr id="32803" name="Rectangle 43"/>
            <p:cNvSpPr>
              <a:spLocks noChangeArrowheads="1"/>
            </p:cNvSpPr>
            <p:nvPr/>
          </p:nvSpPr>
          <p:spPr bwMode="auto">
            <a:xfrm>
              <a:off x="2433" y="2528"/>
              <a:ext cx="88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latin typeface="Comic Sans MS" charset="0"/>
                </a:rPr>
                <a:t>beam delivery</a:t>
              </a:r>
            </a:p>
          </p:txBody>
        </p:sp>
        <p:grpSp>
          <p:nvGrpSpPr>
            <p:cNvPr id="32804" name="Group 44"/>
            <p:cNvGrpSpPr>
              <a:grpSpLocks/>
            </p:cNvGrpSpPr>
            <p:nvPr/>
          </p:nvGrpSpPr>
          <p:grpSpPr bwMode="auto">
            <a:xfrm>
              <a:off x="619" y="2209"/>
              <a:ext cx="1929" cy="133"/>
              <a:chOff x="619" y="2209"/>
              <a:chExt cx="1929" cy="133"/>
            </a:xfrm>
          </p:grpSpPr>
          <p:sp>
            <p:nvSpPr>
              <p:cNvPr id="32825" name="Rectangle 45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344" tIns="45673" rIns="91344" bIns="45673" anchor="ctr"/>
              <a:lstStyle/>
              <a:p>
                <a:pPr defTabSz="912813"/>
                <a:endParaRPr lang="en-US"/>
              </a:p>
            </p:txBody>
          </p:sp>
          <p:grpSp>
            <p:nvGrpSpPr>
              <p:cNvPr id="32826" name="Group 46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32830" name="Group 47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43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44" name="Line 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31" name="Group 50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41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42" name="Line 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32" name="Group 53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39" name="Rectangle 54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40" name="Line 5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33" name="Group 56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37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38" name="Line 5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34" name="Group 59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35" name="Rectangle 6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36" name="Line 6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2827" name="Group 62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32828" name="Rectangle 6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29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2805" name="Group 65"/>
            <p:cNvGrpSpPr>
              <a:grpSpLocks/>
            </p:cNvGrpSpPr>
            <p:nvPr/>
          </p:nvGrpSpPr>
          <p:grpSpPr bwMode="auto">
            <a:xfrm>
              <a:off x="3200" y="2209"/>
              <a:ext cx="1929" cy="133"/>
              <a:chOff x="3200" y="2209"/>
              <a:chExt cx="1929" cy="133"/>
            </a:xfrm>
          </p:grpSpPr>
          <p:sp>
            <p:nvSpPr>
              <p:cNvPr id="32806" name="Rectangle 66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344" tIns="45673" rIns="91344" bIns="45673" anchor="ctr"/>
              <a:lstStyle/>
              <a:p>
                <a:pPr defTabSz="912813"/>
                <a:endParaRPr lang="en-US"/>
              </a:p>
            </p:txBody>
          </p:sp>
          <p:grpSp>
            <p:nvGrpSpPr>
              <p:cNvPr id="32807" name="Group 67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32823" name="Rectangle 68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24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8" name="Group 70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32821" name="Rectangle 71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22" name="Line 72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9" name="Group 73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32819" name="Rectangle 7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20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10" name="Group 76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32817" name="Rectangle 77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18" name="Line 78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11" name="Group 79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32815" name="Rectangle 8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16" name="Line 8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12" name="Group 82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32813" name="Rectangle 8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14" name="Line 8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79" name="Rectangle 3"/>
          <p:cNvSpPr txBox="1">
            <a:spLocks noChangeArrowheads="1"/>
          </p:cNvSpPr>
          <p:nvPr/>
        </p:nvSpPr>
        <p:spPr bwMode="auto">
          <a:xfrm>
            <a:off x="166688" y="3848100"/>
            <a:ext cx="3684587" cy="3327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0" tIns="0" rIns="0" bIns="0"/>
          <a:lstStyle>
            <a:lvl1pPr marL="431800" indent="-323850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69938" indent="-287338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spcAft>
                <a:spcPts val="1425"/>
              </a:spcAft>
              <a:buBlip>
                <a:blip r:embed="rId2"/>
              </a:buBlip>
            </a:pPr>
            <a:r>
              <a:rPr lang="en-US" sz="2800" b="1" u="sng" dirty="0">
                <a:solidFill>
                  <a:srgbClr val="3333FF"/>
                </a:solidFill>
              </a:rPr>
              <a:t>Storage rings:</a:t>
            </a:r>
          </a:p>
          <a:p>
            <a:pPr lvl="1" eaLnBrk="1">
              <a:buBlip>
                <a:blip r:embed="rId2"/>
              </a:buBlip>
            </a:pPr>
            <a:r>
              <a:rPr lang="en-US" dirty="0"/>
              <a:t> accelerate +</a:t>
            </a:r>
            <a:br>
              <a:rPr lang="en-US" dirty="0"/>
            </a:br>
            <a:r>
              <a:rPr lang="en-US" dirty="0"/>
              <a:t> collide every turn</a:t>
            </a:r>
          </a:p>
          <a:p>
            <a:pPr lvl="1" eaLnBrk="1">
              <a:buBlip>
                <a:blip r:embed="rId2"/>
              </a:buBlip>
            </a:pPr>
            <a:r>
              <a:rPr lang="en-US" dirty="0"/>
              <a:t> ‘re-use’ RF +</a:t>
            </a:r>
            <a:br>
              <a:rPr lang="en-US" dirty="0"/>
            </a:br>
            <a:r>
              <a:rPr lang="en-US" dirty="0"/>
              <a:t> ‘re-use’ particles</a:t>
            </a:r>
            <a:br>
              <a:rPr lang="en-US" dirty="0"/>
            </a:br>
            <a:endParaRPr lang="en-US" sz="2300" dirty="0">
              <a:solidFill>
                <a:schemeClr val="tx1"/>
              </a:solidFill>
            </a:endParaRPr>
          </a:p>
          <a:p>
            <a:pPr eaLnBrk="1">
              <a:spcAft>
                <a:spcPts val="1425"/>
              </a:spcAft>
              <a:buBlip>
                <a:blip r:embed="rId2"/>
              </a:buBlip>
            </a:pPr>
            <a:r>
              <a:rPr lang="en-US" sz="2800" dirty="0">
                <a:sym typeface="Symbol" charset="0"/>
              </a:rPr>
              <a:t>=&gt; </a:t>
            </a:r>
            <a:r>
              <a:rPr lang="en-US" sz="2800" dirty="0"/>
              <a:t>efficient</a:t>
            </a:r>
          </a:p>
        </p:txBody>
      </p:sp>
      <p:sp>
        <p:nvSpPr>
          <p:cNvPr id="80" name="Rectangle 36"/>
          <p:cNvSpPr>
            <a:spLocks noChangeArrowheads="1"/>
          </p:cNvSpPr>
          <p:nvPr/>
        </p:nvSpPr>
        <p:spPr bwMode="auto">
          <a:xfrm>
            <a:off x="4051300" y="3863975"/>
            <a:ext cx="5876925" cy="33147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0" tIns="0" rIns="0" bIns="0"/>
          <a:lstStyle/>
          <a:p>
            <a:pPr marL="431800" indent="-323850" defTabSz="457200"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800" b="1" u="sng" dirty="0">
                <a:solidFill>
                  <a:srgbClr val="3333FF"/>
                </a:solidFill>
              </a:rPr>
              <a:t>Linear Collider: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 dirty="0"/>
              <a:t> one-pass acceleration + collision</a:t>
            </a:r>
            <a:br>
              <a:rPr lang="en-US" dirty="0"/>
            </a:br>
            <a:r>
              <a:rPr lang="en-US" dirty="0">
                <a:sym typeface="Symbol" charset="0"/>
              </a:rPr>
              <a:t>=&gt; need</a:t>
            </a:r>
          </a:p>
          <a:p>
            <a:pPr marL="769938" lvl="1" indent="-287338" defTabSz="457200">
              <a:spcAft>
                <a:spcPts val="538"/>
              </a:spcAft>
              <a:buFont typeface="StarSymbol" charset="0"/>
              <a:buBlip>
                <a:blip r:embed="rId3"/>
              </a:buBlip>
            </a:pPr>
            <a:r>
              <a:rPr lang="en-US" dirty="0">
                <a:sym typeface="Symbol" charset="0"/>
              </a:rPr>
              <a:t> </a:t>
            </a:r>
            <a:r>
              <a:rPr lang="en-US" dirty="0">
                <a:solidFill>
                  <a:srgbClr val="FF0000"/>
                </a:solidFill>
                <a:sym typeface="Symbol" charset="0"/>
              </a:rPr>
              <a:t>high gradient</a:t>
            </a:r>
          </a:p>
          <a:p>
            <a:pPr marL="769938" lvl="1" indent="-287338" defTabSz="457200">
              <a:spcAft>
                <a:spcPts val="1738"/>
              </a:spcAft>
              <a:buFont typeface="StarSymbol" charset="0"/>
              <a:buBlip>
                <a:blip r:embed="rId3"/>
              </a:buBlip>
            </a:pPr>
            <a:r>
              <a:rPr lang="en-US" dirty="0">
                <a:solidFill>
                  <a:srgbClr val="FF0000"/>
                </a:solidFill>
                <a:sym typeface="Symbol" charset="0"/>
              </a:rPr>
              <a:t> small beam size </a:t>
            </a:r>
            <a:r>
              <a:rPr lang="en-US" i="1" dirty="0" err="1">
                <a:sym typeface="Symbol" charset="0"/>
              </a:rPr>
              <a:t>σ</a:t>
            </a:r>
            <a:r>
              <a:rPr lang="en-US" dirty="0">
                <a:sym typeface="Symbol" charset="0"/>
              </a:rPr>
              <a:t> and </a:t>
            </a:r>
            <a:r>
              <a:rPr lang="en-US" dirty="0" err="1">
                <a:sym typeface="Symbol" charset="0"/>
              </a:rPr>
              <a:t>emittance</a:t>
            </a:r>
            <a:endParaRPr lang="en-US" dirty="0">
              <a:sym typeface="Symbol" charset="0"/>
            </a:endParaRPr>
          </a:p>
          <a:p>
            <a:pPr marL="769938" lvl="1" indent="-287338" defTabSz="457200">
              <a:buFont typeface="StarSymbol" charset="0"/>
              <a:buNone/>
            </a:pPr>
            <a:r>
              <a:rPr lang="en-US" dirty="0">
                <a:sym typeface="Symbol" charset="0"/>
              </a:rPr>
              <a:t>to reach </a:t>
            </a:r>
            <a:r>
              <a:rPr lang="en-US" dirty="0">
                <a:solidFill>
                  <a:srgbClr val="FF0000"/>
                </a:solidFill>
                <a:sym typeface="Symbol" charset="0"/>
              </a:rPr>
              <a:t>high luminosity </a:t>
            </a:r>
            <a:r>
              <a:rPr lang="en-US" i="1" dirty="0">
                <a:sym typeface="Symbol" charset="0"/>
              </a:rPr>
              <a:t>L</a:t>
            </a:r>
            <a:r>
              <a:rPr lang="en-US" dirty="0">
                <a:sym typeface="Symbol" charset="0"/>
              </a:rPr>
              <a:t> (event rate)</a:t>
            </a:r>
          </a:p>
          <a:p>
            <a:pPr marL="431800" indent="-323850" defTabSz="457200">
              <a:spcAft>
                <a:spcPts val="538"/>
              </a:spcAft>
              <a:buFont typeface="StarSymbol" charset="0"/>
              <a:buBlip>
                <a:blip r:embed="rId3"/>
              </a:buBlip>
            </a:pPr>
            <a:r>
              <a:rPr lang="en-US" sz="2000" dirty="0">
                <a:solidFill>
                  <a:schemeClr val="tx1"/>
                </a:solidFill>
                <a:sym typeface="Symbol" charset="0"/>
              </a:rPr>
              <a:t>much less limited by beam-beam effect</a:t>
            </a:r>
            <a:endParaRPr lang="en-US" sz="2000" dirty="0">
              <a:sym typeface="Symbo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 smtClean="0">
                <a:latin typeface="Times New Roman" charset="0"/>
                <a:ea typeface="ＭＳ Ｐゴシック" charset="0"/>
                <a:cs typeface="ＭＳ Ｐゴシック" charset="0"/>
              </a:rPr>
              <a:t>Luminosity: LC </a:t>
            </a:r>
            <a:r>
              <a:rPr lang="en-US" sz="400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vs</a:t>
            </a:r>
            <a:r>
              <a:rPr lang="en-US" sz="4000" dirty="0" smtClean="0">
                <a:latin typeface="Times New Roman" charset="0"/>
                <a:ea typeface="ＭＳ Ｐゴシック" charset="0"/>
                <a:cs typeface="ＭＳ Ｐゴシック" charset="0"/>
              </a:rPr>
              <a:t> Storage Ring</a:t>
            </a:r>
            <a:endParaRPr lang="en-US" sz="40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8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032714"/>
            <a:ext cx="9161462" cy="6196284"/>
          </a:xfrm>
        </p:spPr>
        <p:txBody>
          <a:bodyPr>
            <a:normAutofit/>
          </a:bodyPr>
          <a:lstStyle/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Collider luminosity </a:t>
            </a:r>
            <a:r>
              <a:rPr lang="en-GB" sz="2400" i="1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-2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s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-1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)  is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approximately given by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1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GB" sz="1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1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where:</a:t>
            </a:r>
            <a:r>
              <a:rPr lang="en-GB" sz="1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GB" sz="1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1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1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</a:t>
            </a:r>
            <a:r>
              <a:rPr lang="en-GB" sz="20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=  bunches / train</a:t>
            </a:r>
            <a:b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  particles per bunch</a:t>
            </a:r>
            <a:b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i="1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000" i="1" baseline="-250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</a:t>
            </a:r>
            <a:r>
              <a:rPr lang="en-GB" sz="2000" i="1" baseline="-25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  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repetition frequency</a:t>
            </a:r>
            <a:b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l-GR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σ</a:t>
            </a:r>
            <a:r>
              <a:rPr lang="en-GB" sz="2000" i="1" baseline="-250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x,y</a:t>
            </a:r>
            <a:r>
              <a:rPr lang="en-GB" sz="2000" i="1" baseline="-25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	</a:t>
            </a:r>
            <a:r>
              <a:rPr lang="en-GB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=  transverse beam size at IP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i="1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</a:t>
            </a:r>
            <a:r>
              <a:rPr lang="en-GB" sz="2000" i="1" baseline="-25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	</a:t>
            </a:r>
            <a:r>
              <a:rPr lang="en-GB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  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beam-beam enhancement factor </a:t>
            </a:r>
            <a:r>
              <a:rPr lang="en-GB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linear collider: typical value ~2</a:t>
            </a:r>
            <a:r>
              <a:rPr lang="en-GB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  <a:endParaRPr lang="en-GB" sz="20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LHC ring	</a:t>
            </a:r>
            <a:r>
              <a:rPr lang="en-GB" sz="2400" i="1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400" i="1" baseline="-250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= </a:t>
            </a:r>
            <a:r>
              <a:rPr lang="en-GB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11 kHz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  <a:p>
            <a:pPr eaLnBrk="1"/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LC 			</a:t>
            </a:r>
            <a:r>
              <a:rPr lang="en-GB" sz="2400" i="1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400" i="1" baseline="-250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= few-100 Hz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(power limited)</a:t>
            </a:r>
          </a:p>
          <a:p>
            <a:pPr eaLnBrk="1">
              <a:buNone/>
            </a:pP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			⇒ </a:t>
            </a:r>
            <a:r>
              <a:rPr lang="en-GB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factor ~100-1000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in </a:t>
            </a:r>
            <a:r>
              <a:rPr lang="en-GB" sz="2400" i="1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already </a:t>
            </a:r>
            <a:r>
              <a:rPr lang="en-GB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lost</a:t>
            </a:r>
            <a:r>
              <a:rPr lang="en-GB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 for the LC</a:t>
            </a:r>
            <a:r>
              <a:rPr lang="en-GB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!</a:t>
            </a:r>
            <a:endParaRPr lang="en-GB" sz="2400" dirty="0" smtClean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Must push </a:t>
            </a:r>
            <a:r>
              <a:rPr lang="en-GB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very hard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on beam cross-section at collision:</a:t>
            </a:r>
          </a:p>
          <a:p>
            <a:pPr eaLnBrk="1"/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factor of 10</a:t>
            </a:r>
            <a:r>
              <a:rPr lang="en-GB" sz="2400" baseline="30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6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gain! needed</a:t>
            </a:r>
            <a:b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to obtain high luminosity</a:t>
            </a:r>
            <a:b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of a few 10</a:t>
            </a:r>
            <a:r>
              <a:rPr lang="en-GB" sz="2400" baseline="30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34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cm</a:t>
            </a:r>
            <a:r>
              <a:rPr lang="en-GB" sz="2400" baseline="30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-2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</a:t>
            </a:r>
            <a:r>
              <a:rPr lang="en-GB" sz="2400" baseline="30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-1</a:t>
            </a:r>
            <a:endParaRPr lang="en-US" sz="2400" baseline="30000" dirty="0" smtClean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3794" name="Object 7"/>
          <p:cNvGraphicFramePr>
            <a:graphicFrameLocks noChangeAspect="1"/>
          </p:cNvGraphicFramePr>
          <p:nvPr/>
        </p:nvGraphicFramePr>
        <p:xfrm>
          <a:off x="5595938" y="954088"/>
          <a:ext cx="2809875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51" name="Equation" r:id="rId3" imgW="1054080" imgH="431640" progId="Equation.DSMT4">
                  <p:embed/>
                </p:oleObj>
              </mc:Choice>
              <mc:Fallback>
                <p:oleObj name="Equation" r:id="rId3" imgW="1054080" imgH="4316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5938" y="954088"/>
                        <a:ext cx="2809875" cy="1150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139618" y="5967523"/>
            <a:ext cx="4724175" cy="116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06" tIns="45653" rIns="91306" bIns="45653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400" dirty="0">
                <a:solidFill>
                  <a:schemeClr val="tx1"/>
                </a:solidFill>
              </a:rPr>
              <a:t>LEP: 	</a:t>
            </a:r>
            <a:r>
              <a:rPr lang="en-US" sz="2800" dirty="0" err="1">
                <a:solidFill>
                  <a:schemeClr val="tx1"/>
                </a:solidFill>
              </a:rPr>
              <a:t>σ</a:t>
            </a:r>
            <a:r>
              <a:rPr lang="en-US" sz="2400" i="1" baseline="-25000" dirty="0" err="1">
                <a:solidFill>
                  <a:schemeClr val="tx1"/>
                </a:solidFill>
              </a:rPr>
              <a:t>x</a:t>
            </a:r>
            <a:r>
              <a:rPr lang="en-US" sz="2800" dirty="0" err="1">
                <a:solidFill>
                  <a:schemeClr val="tx1"/>
                </a:solidFill>
              </a:rPr>
              <a:t>σ</a:t>
            </a:r>
            <a:r>
              <a:rPr lang="en-US" sz="2400" i="1" baseline="-25000" dirty="0" err="1">
                <a:solidFill>
                  <a:schemeClr val="tx1"/>
                </a:solidFill>
              </a:rPr>
              <a:t>y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  <a:sym typeface="Symbol" charset="0"/>
              </a:rPr>
              <a:t>≈</a:t>
            </a:r>
            <a:r>
              <a:rPr lang="en-US" sz="2400" dirty="0">
                <a:solidFill>
                  <a:schemeClr val="tx1"/>
                </a:solidFill>
              </a:rPr>
              <a:t> 130</a:t>
            </a:r>
            <a:r>
              <a:rPr lang="en-US" sz="2800" dirty="0">
                <a:solidFill>
                  <a:schemeClr val="tx1"/>
                </a:solidFill>
                <a:sym typeface="Symbol" charset="0"/>
              </a:rPr>
              <a:t>×</a:t>
            </a:r>
            <a:r>
              <a:rPr lang="en-US" sz="2400" dirty="0">
                <a:solidFill>
                  <a:schemeClr val="tx1"/>
                </a:solidFill>
              </a:rPr>
              <a:t>6 </a:t>
            </a:r>
            <a:r>
              <a:rPr lang="en-US" sz="2400" dirty="0" smtClean="0">
                <a:solidFill>
                  <a:schemeClr val="tx1"/>
                </a:solidFill>
              </a:rPr>
              <a:t>µm</a:t>
            </a:r>
            <a:r>
              <a:rPr lang="en-US" sz="2400" baseline="30000" dirty="0" smtClean="0">
                <a:solidFill>
                  <a:schemeClr val="tx1"/>
                </a:solidFill>
              </a:rPr>
              <a:t>2</a:t>
            </a: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400" dirty="0">
                <a:solidFill>
                  <a:schemeClr val="tx1"/>
                </a:solidFill>
              </a:rPr>
              <a:t>LC:  	</a:t>
            </a:r>
            <a:r>
              <a:rPr lang="en-US" sz="2800" dirty="0" err="1">
                <a:solidFill>
                  <a:schemeClr val="tx1"/>
                </a:solidFill>
              </a:rPr>
              <a:t>σ</a:t>
            </a:r>
            <a:r>
              <a:rPr lang="en-US" sz="2400" i="1" baseline="-25000" dirty="0" err="1">
                <a:solidFill>
                  <a:schemeClr val="tx1"/>
                </a:solidFill>
              </a:rPr>
              <a:t>x</a:t>
            </a:r>
            <a:r>
              <a:rPr lang="en-US" sz="2800" dirty="0" err="1">
                <a:solidFill>
                  <a:schemeClr val="tx1"/>
                </a:solidFill>
              </a:rPr>
              <a:t>σ</a:t>
            </a:r>
            <a:r>
              <a:rPr lang="en-US" sz="2400" i="1" baseline="-25000" dirty="0" err="1">
                <a:solidFill>
                  <a:schemeClr val="tx1"/>
                </a:solidFill>
              </a:rPr>
              <a:t>y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  <a:sym typeface="Symbol" charset="0"/>
              </a:rPr>
              <a:t>≈</a:t>
            </a:r>
            <a:r>
              <a:rPr lang="en-US" sz="2400" dirty="0">
                <a:solidFill>
                  <a:schemeClr val="tx1"/>
                </a:solidFill>
              </a:rPr>
              <a:t> (60-550) </a:t>
            </a:r>
            <a:r>
              <a:rPr lang="en-US" sz="2400" dirty="0">
                <a:solidFill>
                  <a:schemeClr val="tx1"/>
                </a:solidFill>
                <a:sym typeface="Symbol" charset="0"/>
              </a:rPr>
              <a:t>× (</a:t>
            </a:r>
            <a:r>
              <a:rPr lang="en-US" sz="2400" dirty="0">
                <a:solidFill>
                  <a:schemeClr val="tx1"/>
                </a:solidFill>
              </a:rPr>
              <a:t>1-5) nm</a:t>
            </a:r>
            <a:r>
              <a:rPr lang="en-US" sz="2400" baseline="30000" dirty="0">
                <a:solidFill>
                  <a:schemeClr val="tx1"/>
                </a:solidFill>
              </a:rPr>
              <a:t>2</a:t>
            </a:r>
          </a:p>
        </p:txBody>
      </p:sp>
      <p:graphicFrame>
        <p:nvGraphicFramePr>
          <p:cNvPr id="9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3527342"/>
              </p:ext>
            </p:extLst>
          </p:nvPr>
        </p:nvGraphicFramePr>
        <p:xfrm>
          <a:off x="6748636" y="1023473"/>
          <a:ext cx="2730500" cy="1252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52" name="Equation" r:id="rId5" imgW="1079280" imgH="495000" progId="Equation.3">
                  <p:embed/>
                </p:oleObj>
              </mc:Choice>
              <mc:Fallback>
                <p:oleObj name="Equation" r:id="rId5" imgW="107928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8636" y="1023473"/>
                        <a:ext cx="2730500" cy="1252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769938" marR="0" indent="-287338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Blip>
            <a:blip xmlns:r="http://schemas.openxmlformats.org/officeDocument/2006/relationships" r:embed="rId1"/>
          </a:buBlip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769938" marR="0" indent="-287338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Blip>
            <a:blip xmlns:r="http://schemas.openxmlformats.org/officeDocument/2006/relationships" r:embed="rId1"/>
          </a:buBlip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36608</TotalTime>
  <Words>1224</Words>
  <Application>Microsoft Macintosh PowerPoint</Application>
  <PresentationFormat>Custom</PresentationFormat>
  <Paragraphs>430</Paragraphs>
  <Slides>32</Slides>
  <Notes>8</Notes>
  <HiddenSlides>0</HiddenSlides>
  <MMClips>1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1_Default Design</vt:lpstr>
      <vt:lpstr>Default Design</vt:lpstr>
      <vt:lpstr>Equation</vt:lpstr>
      <vt:lpstr>Linear Colliders</vt:lpstr>
      <vt:lpstr>Preface</vt:lpstr>
      <vt:lpstr>Linear Colliders Lecture 1: Introduction and Overview</vt:lpstr>
      <vt:lpstr>Path to higher energy</vt:lpstr>
      <vt:lpstr>Lepton vs. Hadron Collisions</vt:lpstr>
      <vt:lpstr>TeV e+e- physics</vt:lpstr>
      <vt:lpstr>The next lepton collider</vt:lpstr>
      <vt:lpstr>The solution: a Linear Collider</vt:lpstr>
      <vt:lpstr>Luminosity: LC vs Storage Ring</vt:lpstr>
      <vt:lpstr>Luminosity: RF power</vt:lpstr>
      <vt:lpstr>Luminosity: IP effects</vt:lpstr>
      <vt:lpstr>Beam-Beam effects: pinch</vt:lpstr>
      <vt:lpstr>Collision Simulation</vt:lpstr>
      <vt:lpstr>Beamstrahlung</vt:lpstr>
      <vt:lpstr>Beamstrahlung: energy loss</vt:lpstr>
      <vt:lpstr>Limit on beam size: Hour-glass effect</vt:lpstr>
      <vt:lpstr>Luminosity: more scaling …</vt:lpstr>
      <vt:lpstr>The ‘final’ scaling for LC</vt:lpstr>
      <vt:lpstr>Generic Linear Collider</vt:lpstr>
      <vt:lpstr>The real designs: JLC/NLC</vt:lpstr>
      <vt:lpstr>The real designs: TESLA -&gt; ILC</vt:lpstr>
      <vt:lpstr>ILC - Global Design Effort - LCC</vt:lpstr>
      <vt:lpstr>PowerPoint Presentation</vt:lpstr>
      <vt:lpstr>PowerPoint Presentation</vt:lpstr>
      <vt:lpstr>ILC Main Linac RF Unit</vt:lpstr>
      <vt:lpstr>ILC Main Linac RF distribution</vt:lpstr>
      <vt:lpstr>CLIC – overall layout – 3 TeV </vt:lpstr>
      <vt:lpstr>CLIC two beam scheme</vt:lpstr>
      <vt:lpstr>CLIC two-beam scheme</vt:lpstr>
      <vt:lpstr>First LC: SLC</vt:lpstr>
      <vt:lpstr>Parameter comparison</vt:lpstr>
      <vt:lpstr>Documentation about ILC/CLIC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CTF 3 run 2004/2 Planning</dc:title>
  <cp:lastModifiedBy>Frank TECKER</cp:lastModifiedBy>
  <cp:revision>232</cp:revision>
  <dcterms:created xsi:type="dcterms:W3CDTF">2011-02-23T08:15:12Z</dcterms:created>
  <dcterms:modified xsi:type="dcterms:W3CDTF">2016-02-05T11:16:25Z</dcterms:modified>
</cp:coreProperties>
</file>