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57" r:id="rId3"/>
    <p:sldId id="258" r:id="rId4"/>
    <p:sldId id="263" r:id="rId5"/>
    <p:sldId id="262" r:id="rId6"/>
    <p:sldId id="259" r:id="rId7"/>
    <p:sldId id="260"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77"/>
    <p:restoredTop sz="94674"/>
  </p:normalViewPr>
  <p:slideViewPr>
    <p:cSldViewPr snapToGrid="0" snapToObjects="1">
      <p:cViewPr varScale="1">
        <p:scale>
          <a:sx n="93" d="100"/>
          <a:sy n="93" d="100"/>
        </p:scale>
        <p:origin x="1072" y="19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A5D0CF-1DFD-B74E-8ED9-283A2B27DBF0}" type="datetimeFigureOut">
              <a:rPr lang="en-US" smtClean="0"/>
              <a:t>2/13/16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AC9B45-998E-B14A-8757-5B004B463ED5}" type="slidenum">
              <a:rPr lang="en-US" smtClean="0"/>
              <a:t>‹#›</a:t>
            </a:fld>
            <a:endParaRPr lang="en-US"/>
          </a:p>
        </p:txBody>
      </p:sp>
    </p:spTree>
    <p:extLst>
      <p:ext uri="{BB962C8B-B14F-4D97-AF65-F5344CB8AC3E}">
        <p14:creationId xmlns:p14="http://schemas.microsoft.com/office/powerpoint/2010/main" val="2035978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baseline="0" dirty="0" smtClean="0">
                <a:latin typeface="Calibri Light" panose="020F0302020204030204" pitchFamily="34" charset="0"/>
              </a:rPr>
              <a:t>In a lattice code, usually magnetic elements are described as a uniform dipole / quadrupole / sextupole (or other) field times a magnetic length. The product of the 2D field (or gradient) times the length is the integrated strength.</a:t>
            </a:r>
          </a:p>
          <a:p>
            <a:endParaRPr lang="en-US" dirty="0" smtClean="0">
              <a:latin typeface="Calibri Light" panose="020F0302020204030204" pitchFamily="34" charset="0"/>
            </a:endParaRPr>
          </a:p>
          <a:p>
            <a:r>
              <a:rPr lang="en-US" dirty="0" smtClean="0">
                <a:latin typeface="Calibri Light" panose="020F0302020204030204" pitchFamily="34" charset="0"/>
              </a:rPr>
              <a:t>In many cases, the quadrupoles and sextupoles can be considered as </a:t>
            </a:r>
            <a:r>
              <a:rPr lang="en-US" i="1" dirty="0" smtClean="0">
                <a:latin typeface="Calibri Light" panose="020F0302020204030204" pitchFamily="34" charset="0"/>
              </a:rPr>
              <a:t>thin lenses</a:t>
            </a:r>
            <a:r>
              <a:rPr lang="en-US" dirty="0" smtClean="0">
                <a:latin typeface="Calibri Light" panose="020F0302020204030204" pitchFamily="34" charset="0"/>
              </a:rPr>
              <a:t>, so basically only the integrated strengths matters.</a:t>
            </a:r>
          </a:p>
          <a:p>
            <a:endParaRPr lang="en-US" dirty="0" smtClean="0">
              <a:latin typeface="Calibri Light" panose="020F0302020204030204" pitchFamily="34" charset="0"/>
            </a:endParaRPr>
          </a:p>
          <a:p>
            <a:r>
              <a:rPr lang="en-US" dirty="0" smtClean="0">
                <a:latin typeface="Calibri Light" panose="020F0302020204030204" pitchFamily="34" charset="0"/>
              </a:rPr>
              <a:t>MAD-X normalizes the coefficients by dividing by the </a:t>
            </a:r>
            <a:r>
              <a:rPr lang="en-US" u="sng" dirty="0" smtClean="0">
                <a:latin typeface="Calibri Light" panose="020F0302020204030204" pitchFamily="34" charset="0"/>
              </a:rPr>
              <a:t>beam rigidity</a:t>
            </a:r>
            <a:r>
              <a:rPr lang="en-US" dirty="0" smtClean="0">
                <a:latin typeface="Calibri Light" panose="020F0302020204030204" pitchFamily="34" charset="0"/>
              </a:rPr>
              <a:t> B</a:t>
            </a:r>
            <a:r>
              <a:rPr lang="en-US" dirty="0" smtClean="0">
                <a:latin typeface="Symbol" panose="05050102010706020507" pitchFamily="18" charset="2"/>
              </a:rPr>
              <a:t>r</a:t>
            </a:r>
            <a:r>
              <a:rPr lang="en-US" dirty="0" smtClean="0">
                <a:latin typeface="Calibri Light" panose="020F0302020204030204" pitchFamily="34" charset="0"/>
              </a:rPr>
              <a:t>. The length definitions for an SBEND (sector bending magnet) and an RBEND (rectangular bending magnet) can be found in the MAD-X documentation.</a:t>
            </a:r>
          </a:p>
          <a:p>
            <a:endParaRPr lang="en-US" i="0" baseline="0" dirty="0" smtClean="0">
              <a:latin typeface="Calibri Light" panose="020F0302020204030204" pitchFamily="34" charset="0"/>
            </a:endParaRPr>
          </a:p>
          <a:p>
            <a:r>
              <a:rPr lang="en-US" i="0" baseline="0" dirty="0" smtClean="0">
                <a:latin typeface="Calibri Light" panose="020F0302020204030204" pitchFamily="34" charset="0"/>
              </a:rPr>
              <a:t>For quadrupole,</a:t>
            </a:r>
            <a:r>
              <a:rPr lang="en-US" i="0" dirty="0" smtClean="0">
                <a:latin typeface="Calibri Light" panose="020F0302020204030204" pitchFamily="34" charset="0"/>
              </a:rPr>
              <a:t> sextupole and higher order magnets, to avoid ambiguity it is good to quote the pole tip field, or the field at the reference radius. </a:t>
            </a:r>
            <a:r>
              <a:rPr lang="en-GB" dirty="0">
                <a:latin typeface="Calibri Light" panose="020F0302020204030204" pitchFamily="34" charset="0"/>
              </a:rPr>
              <a:t>The pole tip field is </a:t>
            </a:r>
            <a:endParaRPr lang="en-GB" dirty="0" smtClean="0">
              <a:latin typeface="Calibri Light" panose="020F0302020204030204" pitchFamily="34" charset="0"/>
            </a:endParaRPr>
          </a:p>
          <a:p>
            <a:pPr algn="ctr"/>
            <a:r>
              <a:rPr lang="en-GB" dirty="0" smtClean="0">
                <a:latin typeface="Calibri Light" panose="020F0302020204030204" pitchFamily="34" charset="0"/>
              </a:rPr>
              <a:t>quadrupole: </a:t>
            </a:r>
            <a:r>
              <a:rPr lang="en-GB" dirty="0" err="1" smtClean="0">
                <a:latin typeface="Calibri Light" panose="020F0302020204030204" pitchFamily="34" charset="0"/>
              </a:rPr>
              <a:t>B</a:t>
            </a:r>
            <a:r>
              <a:rPr lang="en-GB" baseline="-25000" dirty="0" err="1" smtClean="0">
                <a:latin typeface="Calibri Light" panose="020F0302020204030204" pitchFamily="34" charset="0"/>
              </a:rPr>
              <a:t>pole</a:t>
            </a:r>
            <a:r>
              <a:rPr lang="en-GB" dirty="0" smtClean="0">
                <a:latin typeface="Calibri Light" panose="020F0302020204030204" pitchFamily="34" charset="0"/>
              </a:rPr>
              <a:t> = G*r = B</a:t>
            </a:r>
            <a:r>
              <a:rPr lang="en-GB" baseline="-25000" dirty="0" smtClean="0">
                <a:latin typeface="Calibri Light" panose="020F0302020204030204" pitchFamily="34" charset="0"/>
              </a:rPr>
              <a:t>2</a:t>
            </a:r>
            <a:r>
              <a:rPr lang="en-GB" dirty="0" smtClean="0">
                <a:latin typeface="Calibri Light" panose="020F0302020204030204" pitchFamily="34" charset="0"/>
              </a:rPr>
              <a:t>*(r/R)</a:t>
            </a:r>
          </a:p>
          <a:p>
            <a:pPr algn="ctr"/>
            <a:r>
              <a:rPr lang="en-GB" dirty="0" smtClean="0">
                <a:latin typeface="Calibri Light" panose="020F0302020204030204" pitchFamily="34" charset="0"/>
              </a:rPr>
              <a:t>sextupole: </a:t>
            </a:r>
            <a:r>
              <a:rPr lang="en-GB" dirty="0" err="1">
                <a:latin typeface="Calibri Light" panose="020F0302020204030204" pitchFamily="34" charset="0"/>
              </a:rPr>
              <a:t>B</a:t>
            </a:r>
            <a:r>
              <a:rPr lang="en-GB" baseline="-25000" dirty="0" err="1">
                <a:latin typeface="Calibri Light" panose="020F0302020204030204" pitchFamily="34" charset="0"/>
              </a:rPr>
              <a:t>pole</a:t>
            </a:r>
            <a:r>
              <a:rPr lang="en-GB" dirty="0">
                <a:latin typeface="Calibri Light" panose="020F0302020204030204" pitchFamily="34" charset="0"/>
              </a:rPr>
              <a:t> = </a:t>
            </a:r>
            <a:r>
              <a:rPr lang="en-GB" dirty="0" smtClean="0">
                <a:latin typeface="Calibri Light" panose="020F0302020204030204" pitchFamily="34" charset="0"/>
              </a:rPr>
              <a:t>B</a:t>
            </a:r>
            <a:r>
              <a:rPr lang="en-GB" baseline="-25000" dirty="0" smtClean="0">
                <a:latin typeface="Calibri Light" panose="020F0302020204030204" pitchFamily="34" charset="0"/>
              </a:rPr>
              <a:t>3</a:t>
            </a:r>
            <a:r>
              <a:rPr lang="en-GB" dirty="0">
                <a:latin typeface="Calibri Light" panose="020F0302020204030204" pitchFamily="34" charset="0"/>
              </a:rPr>
              <a:t> *(</a:t>
            </a:r>
            <a:r>
              <a:rPr lang="en-GB" dirty="0" smtClean="0">
                <a:latin typeface="Calibri Light" panose="020F0302020204030204" pitchFamily="34" charset="0"/>
              </a:rPr>
              <a:t>r/R)</a:t>
            </a:r>
            <a:r>
              <a:rPr lang="en-GB" baseline="30000" dirty="0" smtClean="0">
                <a:latin typeface="Calibri Light" panose="020F0302020204030204" pitchFamily="34" charset="0"/>
              </a:rPr>
              <a:t>2</a:t>
            </a:r>
            <a:endParaRPr lang="en-GB" baseline="30000" dirty="0">
              <a:latin typeface="Calibri Light" panose="020F0302020204030204" pitchFamily="34" charset="0"/>
            </a:endParaRPr>
          </a:p>
          <a:p>
            <a:r>
              <a:rPr lang="en-GB" dirty="0" smtClean="0">
                <a:latin typeface="Calibri Light" panose="020F0302020204030204" pitchFamily="34" charset="0"/>
              </a:rPr>
              <a:t>where r is the radius at the pole tip, and R the reference radius for the harmonics. In a dipole, </a:t>
            </a:r>
            <a:r>
              <a:rPr lang="en-GB" dirty="0" err="1" smtClean="0">
                <a:latin typeface="Calibri Light" panose="020F0302020204030204" pitchFamily="34" charset="0"/>
              </a:rPr>
              <a:t>B</a:t>
            </a:r>
            <a:r>
              <a:rPr lang="en-GB" baseline="-25000" dirty="0" err="1" smtClean="0">
                <a:latin typeface="Calibri Light" panose="020F0302020204030204" pitchFamily="34" charset="0"/>
              </a:rPr>
              <a:t>pole</a:t>
            </a:r>
            <a:r>
              <a:rPr lang="en-GB" dirty="0" smtClean="0">
                <a:latin typeface="Calibri Light" panose="020F0302020204030204" pitchFamily="34" charset="0"/>
              </a:rPr>
              <a:t> = B, since the field is uniform.</a:t>
            </a:r>
          </a:p>
          <a:p>
            <a:endParaRPr lang="en-GB" dirty="0" smtClean="0">
              <a:latin typeface="Calibri Light" panose="020F0302020204030204" pitchFamily="34" charset="0"/>
            </a:endParaRPr>
          </a:p>
          <a:p>
            <a:r>
              <a:rPr lang="en-GB" u="sng" dirty="0" smtClean="0">
                <a:latin typeface="Calibri Light" panose="020F0302020204030204" pitchFamily="34" charset="0"/>
              </a:rPr>
              <a:t>Note</a:t>
            </a:r>
            <a:r>
              <a:rPr lang="en-GB" dirty="0">
                <a:latin typeface="Calibri Light" panose="020F0302020204030204" pitchFamily="34" charset="0"/>
              </a:rPr>
              <a:t>: for </a:t>
            </a:r>
            <a:r>
              <a:rPr lang="en-GB" dirty="0" smtClean="0">
                <a:latin typeface="Calibri Light" panose="020F0302020204030204" pitchFamily="34" charset="0"/>
              </a:rPr>
              <a:t>MAD-X, </a:t>
            </a:r>
            <a:r>
              <a:rPr lang="en-GB" dirty="0">
                <a:latin typeface="Calibri Light" panose="020F0302020204030204" pitchFamily="34" charset="0"/>
              </a:rPr>
              <a:t>B</a:t>
            </a:r>
            <a:r>
              <a:rPr lang="en-GB" baseline="-25000" dirty="0">
                <a:latin typeface="Calibri Light" panose="020F0302020204030204" pitchFamily="34" charset="0"/>
              </a:rPr>
              <a:t>0</a:t>
            </a:r>
            <a:r>
              <a:rPr lang="en-GB" dirty="0">
                <a:latin typeface="Calibri Light" panose="020F0302020204030204" pitchFamily="34" charset="0"/>
              </a:rPr>
              <a:t> is a dipole, B</a:t>
            </a:r>
            <a:r>
              <a:rPr lang="en-GB" baseline="-25000" dirty="0">
                <a:latin typeface="Calibri Light" panose="020F0302020204030204" pitchFamily="34" charset="0"/>
              </a:rPr>
              <a:t>1</a:t>
            </a:r>
            <a:r>
              <a:rPr lang="en-GB" dirty="0">
                <a:latin typeface="Calibri Light" panose="020F0302020204030204" pitchFamily="34" charset="0"/>
              </a:rPr>
              <a:t> is a quadrupole, B</a:t>
            </a:r>
            <a:r>
              <a:rPr lang="en-GB" baseline="-25000" dirty="0">
                <a:latin typeface="Calibri Light" panose="020F0302020204030204" pitchFamily="34" charset="0"/>
              </a:rPr>
              <a:t>2</a:t>
            </a:r>
            <a:r>
              <a:rPr lang="en-GB" dirty="0">
                <a:latin typeface="Calibri Light" panose="020F0302020204030204" pitchFamily="34" charset="0"/>
              </a:rPr>
              <a:t> is a sextupole, etc.</a:t>
            </a:r>
          </a:p>
          <a:p>
            <a:endParaRPr lang="en-US" dirty="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0709350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BEAM command has several possible entries. In this case, PC is specified, which is the particle momentum times the speed of light, in GeV. The CHARGE is not specified, so the program assumes the default of 1 proton charge. Then the beam rigidity can be computed as</a:t>
            </a:r>
          </a:p>
          <a:p>
            <a:pPr algn="ctr"/>
            <a:r>
              <a:rPr lang="en-GB" dirty="0">
                <a:latin typeface="Calibri Light" panose="020F0302020204030204" pitchFamily="34" charset="0"/>
              </a:rPr>
              <a:t>BRHO = PC / ( </a:t>
            </a:r>
            <a:r>
              <a:rPr lang="en-GB" dirty="0" smtClean="0">
                <a:latin typeface="Calibri Light" panose="020F0302020204030204" pitchFamily="34" charset="0"/>
              </a:rPr>
              <a:t>|CHARGE| </a:t>
            </a:r>
            <a:r>
              <a:rPr lang="en-GB" dirty="0">
                <a:latin typeface="Calibri Light" panose="020F0302020204030204" pitchFamily="34" charset="0"/>
              </a:rPr>
              <a:t>* c * 1.e-9) </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For an SBEND,</a:t>
            </a:r>
            <a:r>
              <a:rPr lang="en-US" dirty="0" smtClean="0">
                <a:latin typeface="Calibri Light" panose="020F0302020204030204" pitchFamily="34" charset="0"/>
              </a:rPr>
              <a:t> </a:t>
            </a:r>
            <a:r>
              <a:rPr lang="en-GB" baseline="0" dirty="0" smtClean="0">
                <a:latin typeface="Calibri Light" panose="020F0302020204030204" pitchFamily="34" charset="0"/>
              </a:rPr>
              <a:t>the declared length is the arc length of the reference orbit, so the dipole magnetic field is computed as shown;</a:t>
            </a:r>
            <a:r>
              <a:rPr lang="en-GB" dirty="0" smtClean="0">
                <a:latin typeface="Calibri Light" panose="020F0302020204030204" pitchFamily="34" charset="0"/>
              </a:rPr>
              <a:t> by the way, 2.62 T is rather an uncommon value for the field.</a:t>
            </a:r>
            <a:endParaRPr lang="en-GB" baseline="0" dirty="0" smtClean="0">
              <a:latin typeface="Calibri Light" panose="020F0302020204030204" pitchFamily="34" charset="0"/>
            </a:endParaRPr>
          </a:p>
          <a:p>
            <a:r>
              <a:rPr lang="en-GB" baseline="0" dirty="0" smtClean="0">
                <a:latin typeface="Calibri Light" panose="020F0302020204030204" pitchFamily="34" charset="0"/>
              </a:rPr>
              <a:t>For an RBEND, some trigonometry is needed as (normally) the length is taken along a straight line joining the entry and exit point,</a:t>
            </a:r>
            <a:r>
              <a:rPr lang="en-GB" dirty="0" smtClean="0">
                <a:latin typeface="Calibri Light" panose="020F0302020204030204" pitchFamily="34" charset="0"/>
              </a:rPr>
              <a:t> so in that case</a:t>
            </a:r>
          </a:p>
          <a:p>
            <a:pPr algn="ctr"/>
            <a:r>
              <a:rPr lang="en-US" dirty="0" smtClean="0">
                <a:latin typeface="Calibri Light" panose="020F0302020204030204" pitchFamily="34" charset="0"/>
              </a:rPr>
              <a:t>B </a:t>
            </a:r>
            <a:r>
              <a:rPr lang="en-US" dirty="0">
                <a:latin typeface="Calibri Light" panose="020F0302020204030204" pitchFamily="34" charset="0"/>
              </a:rPr>
              <a:t>= 2/L*sin(|ANGLE|/2)*(B</a:t>
            </a:r>
            <a:r>
              <a:rPr lang="en-US" dirty="0">
                <a:latin typeface="Symbol" panose="05050102010706020507" pitchFamily="18" charset="2"/>
              </a:rPr>
              <a:t>r</a:t>
            </a:r>
            <a:r>
              <a:rPr lang="en-US" dirty="0" smtClean="0">
                <a:latin typeface="Calibri Light" panose="020F0302020204030204" pitchFamily="34" charset="0"/>
              </a:rPr>
              <a:t>).</a:t>
            </a:r>
            <a:endParaRPr lang="en-GB" baseline="0" dirty="0" smtClean="0">
              <a:latin typeface="Calibri Light" panose="020F0302020204030204" pitchFamily="34" charset="0"/>
            </a:endParaRPr>
          </a:p>
          <a:p>
            <a:endParaRPr lang="en-GB" baseline="0" dirty="0" smtClean="0">
              <a:latin typeface="Calibri Light" panose="020F0302020204030204" pitchFamily="34" charset="0"/>
            </a:endParaRPr>
          </a:p>
          <a:p>
            <a:r>
              <a:rPr lang="en-US" dirty="0" smtClean="0">
                <a:latin typeface="Calibri Light" panose="020F0302020204030204" pitchFamily="34" charset="0"/>
              </a:rPr>
              <a:t>The gradient of a quadrupole </a:t>
            </a:r>
            <a:r>
              <a:rPr lang="en-US" i="1" dirty="0" smtClean="0">
                <a:latin typeface="Calibri Light" panose="020F0302020204030204" pitchFamily="34" charset="0"/>
              </a:rPr>
              <a:t>per se </a:t>
            </a:r>
            <a:r>
              <a:rPr lang="en-US" dirty="0" smtClean="0">
                <a:latin typeface="Calibri Light" panose="020F0302020204030204" pitchFamily="34" charset="0"/>
              </a:rPr>
              <a:t>does not mean much: what matters is gradient and aperture. In this case, for example, if we had a 100 mm bore diameter, then we would have 0.1 </a:t>
            </a:r>
            <a:r>
              <a:rPr lang="en-US" dirty="0">
                <a:latin typeface="Calibri Light" panose="020F0302020204030204" pitchFamily="34" charset="0"/>
              </a:rPr>
              <a:t>T </a:t>
            </a:r>
            <a:r>
              <a:rPr lang="en-US" dirty="0" smtClean="0">
                <a:latin typeface="Calibri Light" panose="020F0302020204030204" pitchFamily="34" charset="0"/>
              </a:rPr>
              <a:t>( = 2.0*0.050) as </a:t>
            </a:r>
            <a:r>
              <a:rPr lang="en-US" dirty="0" err="1" smtClean="0">
                <a:latin typeface="Calibri Light" panose="020F0302020204030204" pitchFamily="34" charset="0"/>
              </a:rPr>
              <a:t>B</a:t>
            </a:r>
            <a:r>
              <a:rPr lang="en-US" baseline="-25000" dirty="0" err="1" smtClean="0">
                <a:latin typeface="Calibri Light" panose="020F0302020204030204" pitchFamily="34" charset="0"/>
              </a:rPr>
              <a:t>pole</a:t>
            </a:r>
            <a:r>
              <a:rPr lang="en-US" dirty="0" smtClean="0">
                <a:latin typeface="Calibri Light" panose="020F0302020204030204" pitchFamily="34" charset="0"/>
              </a:rPr>
              <a:t>. This is relatively low also for resistive magnets, so maybe the possibility of getting the same integrated field with a shorter though stronger magnet could be envisaged.</a:t>
            </a:r>
            <a:endParaRPr lang="en-US" baseline="-25000" dirty="0">
              <a:latin typeface="Calibri Light" panose="020F0302020204030204" pitchFamily="34" charset="0"/>
            </a:endParaRPr>
          </a:p>
          <a:p>
            <a:endParaRPr lang="en-GB" baseline="0" dirty="0" smtClean="0">
              <a:latin typeface="Calibri Light" panose="020F0302020204030204" pitchFamily="34" charset="0"/>
            </a:endParaRPr>
          </a:p>
        </p:txBody>
      </p:sp>
    </p:spTree>
    <p:extLst>
      <p:ext uri="{BB962C8B-B14F-4D97-AF65-F5344CB8AC3E}">
        <p14:creationId xmlns:p14="http://schemas.microsoft.com/office/powerpoint/2010/main" val="1213509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simulated or measured field is often decomposed in multipole coefficients. Again, this decomposition holds in 2D, or in 3D for the integrated field along the longitudinal direction, and it is valid up to a radius within which no current or magnetic material is present. As before, R is a reference radius. A typical value for R is 2/3 of the physical aperture radius. This is often referred to as the </a:t>
            </a:r>
            <a:r>
              <a:rPr lang="en-US" u="sng" baseline="0" dirty="0" smtClean="0">
                <a:latin typeface="Calibri Light" panose="020F0302020204030204" pitchFamily="34" charset="0"/>
              </a:rPr>
              <a:t>good field region</a:t>
            </a:r>
            <a:r>
              <a:rPr lang="en-US" baseline="0" dirty="0" smtClean="0">
                <a:latin typeface="Calibri Light" panose="020F0302020204030204" pitchFamily="34" charset="0"/>
              </a:rPr>
              <a:t> (GFR).</a:t>
            </a:r>
          </a:p>
          <a:p>
            <a:r>
              <a:rPr lang="en-US" baseline="0" dirty="0" smtClean="0">
                <a:latin typeface="Calibri Light" panose="020F0302020204030204" pitchFamily="34" charset="0"/>
              </a:rPr>
              <a:t>Taking for example a dipole, in the ideal case only one term – B</a:t>
            </a:r>
            <a:r>
              <a:rPr lang="en-US" baseline="-25000" dirty="0" smtClean="0">
                <a:latin typeface="Calibri Light" panose="020F0302020204030204" pitchFamily="34" charset="0"/>
              </a:rPr>
              <a:t>1</a:t>
            </a:r>
            <a:r>
              <a:rPr lang="en-US" baseline="0" dirty="0" smtClean="0">
                <a:latin typeface="Calibri Light" panose="020F0302020204030204" pitchFamily="34" charset="0"/>
              </a:rPr>
              <a:t> – is present in the series. In reality, all other terms are present, though most often only the lower order ones give a somehow significant contribution to the field. It is customary to express these unwanted components (errors) normalized to the fundamental (or main) component, and multiplied by 10000. Usually the upper case letters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A</a:t>
            </a:r>
            <a:r>
              <a:rPr lang="en-US" baseline="-25000" dirty="0" smtClean="0">
                <a:latin typeface="Calibri Light" panose="020F0302020204030204" pitchFamily="34" charset="0"/>
              </a:rPr>
              <a:t>n</a:t>
            </a:r>
            <a:r>
              <a:rPr lang="en-US" baseline="0" dirty="0" smtClean="0">
                <a:latin typeface="Calibri Light" panose="020F0302020204030204" pitchFamily="34" charset="0"/>
              </a:rPr>
              <a:t> are used for the not normalized coefficients – measured in Tesla – while the lower case letters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a</a:t>
            </a:r>
            <a:r>
              <a:rPr lang="en-US" baseline="-25000" dirty="0" smtClean="0">
                <a:latin typeface="Calibri Light" panose="020F0302020204030204" pitchFamily="34" charset="0"/>
              </a:rPr>
              <a:t>n</a:t>
            </a:r>
            <a:r>
              <a:rPr lang="en-US" baseline="0" dirty="0" smtClean="0">
                <a:latin typeface="Calibri Light" panose="020F0302020204030204" pitchFamily="34" charset="0"/>
              </a:rPr>
              <a:t> are reserved for the normalized terms, expressed in units of 10</a:t>
            </a:r>
            <a:r>
              <a:rPr lang="en-US" baseline="30000" dirty="0" smtClean="0">
                <a:latin typeface="Calibri Light" panose="020F0302020204030204" pitchFamily="34" charset="0"/>
              </a:rPr>
              <a:t>-4</a:t>
            </a:r>
            <a:r>
              <a:rPr lang="en-US" baseline="0" dirty="0" smtClean="0">
                <a:latin typeface="Calibri Light" panose="020F0302020204030204" pitchFamily="34" charset="0"/>
              </a:rPr>
              <a:t>.</a:t>
            </a:r>
          </a:p>
          <a:p>
            <a:r>
              <a:rPr lang="en-US" baseline="0" dirty="0" smtClean="0">
                <a:latin typeface="Calibri Light" panose="020F0302020204030204" pitchFamily="34" charset="0"/>
              </a:rPr>
              <a:t>The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a</a:t>
            </a:r>
            <a:r>
              <a:rPr lang="en-US" baseline="-25000" dirty="0" smtClean="0">
                <a:latin typeface="Calibri Light" panose="020F0302020204030204" pitchFamily="34" charset="0"/>
              </a:rPr>
              <a:t>n</a:t>
            </a:r>
            <a:r>
              <a:rPr lang="en-US" baseline="0" dirty="0" smtClean="0">
                <a:latin typeface="Calibri Light" panose="020F0302020204030204" pitchFamily="34" charset="0"/>
              </a:rPr>
              <a:t> terms are typically a few units for well designed and well built dipoles and quadrupoles. Higher values are usually found (and accepted) for sextupoles and correctors, whose strength is anyway much smaller than the accompanying bending and focusing magnets in the lattice.</a:t>
            </a:r>
          </a:p>
          <a:p>
            <a:endParaRPr lang="en-US" baseline="0" dirty="0" smtClean="0">
              <a:latin typeface="Calibri Light" panose="020F0302020204030204" pitchFamily="34" charset="0"/>
            </a:endParaRPr>
          </a:p>
          <a:p>
            <a:r>
              <a:rPr lang="en-US" u="sng" baseline="0" dirty="0" smtClean="0">
                <a:latin typeface="Calibri Light" panose="020F0302020204030204" pitchFamily="34" charset="0"/>
              </a:rPr>
              <a:t>Note</a:t>
            </a:r>
            <a:r>
              <a:rPr lang="en-US" baseline="0" dirty="0" smtClean="0">
                <a:latin typeface="Calibri Light" panose="020F0302020204030204" pitchFamily="34" charset="0"/>
              </a:rPr>
              <a:t>: some terms can also come from a misalignment of the magnet, for example for a dipole the a</a:t>
            </a:r>
            <a:r>
              <a:rPr lang="en-US" baseline="-25000" dirty="0" smtClean="0">
                <a:latin typeface="Calibri Light" panose="020F0302020204030204" pitchFamily="34" charset="0"/>
              </a:rPr>
              <a:t>1</a:t>
            </a:r>
            <a:r>
              <a:rPr lang="en-US" baseline="0" dirty="0" smtClean="0">
                <a:latin typeface="Calibri Light" panose="020F0302020204030204" pitchFamily="34" charset="0"/>
              </a:rPr>
              <a:t> (skew dipole, or horizontal dipole) term is</a:t>
            </a:r>
            <a:r>
              <a:rPr lang="en-US" dirty="0" smtClean="0">
                <a:latin typeface="Calibri Light" panose="020F0302020204030204" pitchFamily="34" charset="0"/>
              </a:rPr>
              <a:t> connected to a roll angle misalignment</a:t>
            </a:r>
            <a:r>
              <a:rPr lang="en-US" baseline="0" dirty="0" smtClean="0">
                <a:latin typeface="Calibri Light" panose="020F0302020204030204" pitchFamily="34" charset="0"/>
              </a:rPr>
              <a:t>.</a:t>
            </a:r>
          </a:p>
        </p:txBody>
      </p:sp>
    </p:spTree>
    <p:extLst>
      <p:ext uri="{BB962C8B-B14F-4D97-AF65-F5344CB8AC3E}">
        <p14:creationId xmlns:p14="http://schemas.microsoft.com/office/powerpoint/2010/main" val="2053730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For a quadrupole, the relative multipole errors are a</a:t>
            </a:r>
            <a:r>
              <a:rPr lang="en-US" baseline="-25000" dirty="0" smtClean="0">
                <a:latin typeface="Calibri Light" panose="020F0302020204030204" pitchFamily="34" charset="0"/>
              </a:rPr>
              <a:t>2</a:t>
            </a:r>
            <a:r>
              <a:rPr lang="en-US" baseline="0" dirty="0" smtClean="0">
                <a:latin typeface="Calibri Light" panose="020F0302020204030204" pitchFamily="34" charset="0"/>
              </a:rPr>
              <a:t>, b</a:t>
            </a:r>
            <a:r>
              <a:rPr lang="en-US" baseline="-25000" dirty="0" smtClean="0">
                <a:latin typeface="Calibri Light" panose="020F0302020204030204" pitchFamily="34" charset="0"/>
              </a:rPr>
              <a:t>3</a:t>
            </a:r>
            <a:r>
              <a:rPr lang="en-US" baseline="0" dirty="0" smtClean="0">
                <a:latin typeface="Calibri Light" panose="020F0302020204030204" pitchFamily="34" charset="0"/>
              </a:rPr>
              <a:t>, a</a:t>
            </a:r>
            <a:r>
              <a:rPr lang="en-US" baseline="-25000" dirty="0" smtClean="0">
                <a:latin typeface="Calibri Light" panose="020F0302020204030204" pitchFamily="34" charset="0"/>
              </a:rPr>
              <a:t>3</a:t>
            </a:r>
            <a:r>
              <a:rPr lang="en-US" baseline="0" dirty="0" smtClean="0">
                <a:latin typeface="Calibri Light" panose="020F0302020204030204" pitchFamily="34" charset="0"/>
              </a:rPr>
              <a:t>, b</a:t>
            </a:r>
            <a:r>
              <a:rPr lang="en-US" baseline="-25000" dirty="0" smtClean="0">
                <a:latin typeface="Calibri Light" panose="020F0302020204030204" pitchFamily="34" charset="0"/>
              </a:rPr>
              <a:t>4</a:t>
            </a:r>
            <a:r>
              <a:rPr lang="en-US" baseline="0" dirty="0" smtClean="0">
                <a:latin typeface="Calibri Light" panose="020F0302020204030204" pitchFamily="34" charset="0"/>
              </a:rPr>
              <a:t>, a</a:t>
            </a:r>
            <a:r>
              <a:rPr lang="en-US" baseline="-25000" dirty="0" smtClean="0">
                <a:latin typeface="Calibri Light" panose="020F0302020204030204" pitchFamily="34" charset="0"/>
              </a:rPr>
              <a:t>4</a:t>
            </a:r>
            <a:r>
              <a:rPr lang="en-US" baseline="0" dirty="0" smtClean="0">
                <a:latin typeface="Calibri Light" panose="020F0302020204030204" pitchFamily="34" charset="0"/>
              </a:rPr>
              <a:t>, etc., and they are obtained by normalizing the upper case coefficients by B</a:t>
            </a:r>
            <a:r>
              <a:rPr lang="en-US" baseline="-25000" dirty="0" smtClean="0">
                <a:latin typeface="Calibri Light" panose="020F0302020204030204" pitchFamily="34" charset="0"/>
              </a:rPr>
              <a:t>2</a:t>
            </a:r>
            <a:r>
              <a:rPr lang="en-US" baseline="0" dirty="0" smtClean="0">
                <a:latin typeface="Calibri Light" panose="020F0302020204030204" pitchFamily="34" charset="0"/>
              </a:rPr>
              <a:t>.</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Usually no dipole errors (b</a:t>
            </a:r>
            <a:r>
              <a:rPr lang="en-US" baseline="-25000" dirty="0" smtClean="0">
                <a:latin typeface="Calibri Light" panose="020F0302020204030204" pitchFamily="34" charset="0"/>
              </a:rPr>
              <a:t>1</a:t>
            </a:r>
            <a:r>
              <a:rPr lang="en-US" baseline="0" dirty="0" smtClean="0">
                <a:latin typeface="Calibri Light" panose="020F0302020204030204" pitchFamily="34" charset="0"/>
              </a:rPr>
              <a:t>, a</a:t>
            </a:r>
            <a:r>
              <a:rPr lang="en-US" baseline="-25000" dirty="0" smtClean="0">
                <a:latin typeface="Calibri Light" panose="020F0302020204030204" pitchFamily="34" charset="0"/>
              </a:rPr>
              <a:t>1</a:t>
            </a:r>
            <a:r>
              <a:rPr lang="en-US" baseline="0" dirty="0" smtClean="0">
                <a:latin typeface="Calibri Light" panose="020F0302020204030204" pitchFamily="34" charset="0"/>
              </a:rPr>
              <a:t>) are considered in a quadrupole, as these correspond to a transverse shift of the magnetic </a:t>
            </a:r>
            <a:r>
              <a:rPr lang="en-US" baseline="0" dirty="0" err="1" smtClean="0">
                <a:latin typeface="Calibri Light" panose="020F0302020204030204" pitchFamily="34" charset="0"/>
              </a:rPr>
              <a:t>centre</a:t>
            </a:r>
            <a:r>
              <a:rPr lang="en-US" baseline="0" dirty="0" smtClean="0">
                <a:latin typeface="Calibri Light" panose="020F0302020204030204" pitchFamily="34" charset="0"/>
              </a:rPr>
              <a:t> (axis in 3D); in that case, the harmonic decomposition is re-expressed taking as the </a:t>
            </a:r>
            <a:r>
              <a:rPr lang="en-US" baseline="0" dirty="0" err="1" smtClean="0">
                <a:latin typeface="Calibri Light" panose="020F0302020204030204" pitchFamily="34" charset="0"/>
              </a:rPr>
              <a:t>centre</a:t>
            </a:r>
            <a:r>
              <a:rPr lang="en-US" baseline="0" dirty="0" smtClean="0">
                <a:latin typeface="Calibri Light" panose="020F0302020204030204" pitchFamily="34" charset="0"/>
              </a:rPr>
              <a:t> of the circle the point where there is no field (no integrated field in 3D).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latin typeface="Calibri Light" panose="020F030202020403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u="sng" baseline="0" dirty="0" smtClean="0">
                <a:latin typeface="Calibri Light" panose="020F0302020204030204" pitchFamily="34" charset="0"/>
              </a:rPr>
              <a:t>Note</a:t>
            </a:r>
            <a:r>
              <a:rPr lang="en-US" baseline="0" dirty="0" smtClean="0">
                <a:latin typeface="Calibri Light" panose="020F0302020204030204" pitchFamily="34" charset="0"/>
              </a:rPr>
              <a:t>: also for a quadrupole, some multipole errors can come from a misalignment of the magnet, for example a roll angle gives rise to an a</a:t>
            </a:r>
            <a:r>
              <a:rPr lang="en-US" baseline="-25000" dirty="0" smtClean="0">
                <a:latin typeface="Calibri Light" panose="020F0302020204030204" pitchFamily="34" charset="0"/>
              </a:rPr>
              <a:t>2</a:t>
            </a:r>
            <a:r>
              <a:rPr lang="en-US" baseline="0" dirty="0" smtClean="0">
                <a:latin typeface="Calibri Light" panose="020F0302020204030204" pitchFamily="34" charset="0"/>
              </a:rPr>
              <a:t> (skew quadrupole) term.</a:t>
            </a: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939633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FA23527-E1B2-8541-BD7D-A711043E8509}" type="datetimeFigureOut">
              <a:rPr lang="en-US" smtClean="0"/>
              <a:t>2/13/16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BCC8C9-1C7C-8D46-9FAE-91FDBFBCB0BD}" type="slidenum">
              <a:rPr lang="en-US" smtClean="0"/>
              <a:t>‹#›</a:t>
            </a:fld>
            <a:endParaRPr lang="en-US"/>
          </a:p>
        </p:txBody>
      </p:sp>
    </p:spTree>
    <p:extLst>
      <p:ext uri="{BB962C8B-B14F-4D97-AF65-F5344CB8AC3E}">
        <p14:creationId xmlns:p14="http://schemas.microsoft.com/office/powerpoint/2010/main" val="10673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A23527-E1B2-8541-BD7D-A711043E8509}" type="datetimeFigureOut">
              <a:rPr lang="en-US" smtClean="0"/>
              <a:t>2/13/16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BCC8C9-1C7C-8D46-9FAE-91FDBFBCB0BD}" type="slidenum">
              <a:rPr lang="en-US" smtClean="0"/>
              <a:t>‹#›</a:t>
            </a:fld>
            <a:endParaRPr lang="en-US"/>
          </a:p>
        </p:txBody>
      </p:sp>
    </p:spTree>
    <p:extLst>
      <p:ext uri="{BB962C8B-B14F-4D97-AF65-F5344CB8AC3E}">
        <p14:creationId xmlns:p14="http://schemas.microsoft.com/office/powerpoint/2010/main" val="537274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A23527-E1B2-8541-BD7D-A711043E8509}" type="datetimeFigureOut">
              <a:rPr lang="en-US" smtClean="0"/>
              <a:t>2/13/16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BCC8C9-1C7C-8D46-9FAE-91FDBFBCB0BD}" type="slidenum">
              <a:rPr lang="en-US" smtClean="0"/>
              <a:t>‹#›</a:t>
            </a:fld>
            <a:endParaRPr lang="en-US"/>
          </a:p>
        </p:txBody>
      </p:sp>
    </p:spTree>
    <p:extLst>
      <p:ext uri="{BB962C8B-B14F-4D97-AF65-F5344CB8AC3E}">
        <p14:creationId xmlns:p14="http://schemas.microsoft.com/office/powerpoint/2010/main" val="1954210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A23527-E1B2-8541-BD7D-A711043E8509}" type="datetimeFigureOut">
              <a:rPr lang="en-US" smtClean="0"/>
              <a:t>2/13/16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BCC8C9-1C7C-8D46-9FAE-91FDBFBCB0BD}" type="slidenum">
              <a:rPr lang="en-US" smtClean="0"/>
              <a:t>‹#›</a:t>
            </a:fld>
            <a:endParaRPr lang="en-US"/>
          </a:p>
        </p:txBody>
      </p:sp>
    </p:spTree>
    <p:extLst>
      <p:ext uri="{BB962C8B-B14F-4D97-AF65-F5344CB8AC3E}">
        <p14:creationId xmlns:p14="http://schemas.microsoft.com/office/powerpoint/2010/main" val="657019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A23527-E1B2-8541-BD7D-A711043E8509}" type="datetimeFigureOut">
              <a:rPr lang="en-US" smtClean="0"/>
              <a:t>2/13/16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BCC8C9-1C7C-8D46-9FAE-91FDBFBCB0BD}" type="slidenum">
              <a:rPr lang="en-US" smtClean="0"/>
              <a:t>‹#›</a:t>
            </a:fld>
            <a:endParaRPr lang="en-US"/>
          </a:p>
        </p:txBody>
      </p:sp>
    </p:spTree>
    <p:extLst>
      <p:ext uri="{BB962C8B-B14F-4D97-AF65-F5344CB8AC3E}">
        <p14:creationId xmlns:p14="http://schemas.microsoft.com/office/powerpoint/2010/main" val="164428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FA23527-E1B2-8541-BD7D-A711043E8509}" type="datetimeFigureOut">
              <a:rPr lang="en-US" smtClean="0"/>
              <a:t>2/13/16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BCC8C9-1C7C-8D46-9FAE-91FDBFBCB0BD}" type="slidenum">
              <a:rPr lang="en-US" smtClean="0"/>
              <a:t>‹#›</a:t>
            </a:fld>
            <a:endParaRPr lang="en-US"/>
          </a:p>
        </p:txBody>
      </p:sp>
    </p:spTree>
    <p:extLst>
      <p:ext uri="{BB962C8B-B14F-4D97-AF65-F5344CB8AC3E}">
        <p14:creationId xmlns:p14="http://schemas.microsoft.com/office/powerpoint/2010/main" val="1888266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FA23527-E1B2-8541-BD7D-A711043E8509}" type="datetimeFigureOut">
              <a:rPr lang="en-US" smtClean="0"/>
              <a:t>2/13/16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BCC8C9-1C7C-8D46-9FAE-91FDBFBCB0BD}" type="slidenum">
              <a:rPr lang="en-US" smtClean="0"/>
              <a:t>‹#›</a:t>
            </a:fld>
            <a:endParaRPr lang="en-US"/>
          </a:p>
        </p:txBody>
      </p:sp>
    </p:spTree>
    <p:extLst>
      <p:ext uri="{BB962C8B-B14F-4D97-AF65-F5344CB8AC3E}">
        <p14:creationId xmlns:p14="http://schemas.microsoft.com/office/powerpoint/2010/main" val="581276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FA23527-E1B2-8541-BD7D-A711043E8509}" type="datetimeFigureOut">
              <a:rPr lang="en-US" smtClean="0"/>
              <a:t>2/13/16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BCC8C9-1C7C-8D46-9FAE-91FDBFBCB0BD}" type="slidenum">
              <a:rPr lang="en-US" smtClean="0"/>
              <a:t>‹#›</a:t>
            </a:fld>
            <a:endParaRPr lang="en-US"/>
          </a:p>
        </p:txBody>
      </p:sp>
    </p:spTree>
    <p:extLst>
      <p:ext uri="{BB962C8B-B14F-4D97-AF65-F5344CB8AC3E}">
        <p14:creationId xmlns:p14="http://schemas.microsoft.com/office/powerpoint/2010/main" val="608420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A23527-E1B2-8541-BD7D-A711043E8509}" type="datetimeFigureOut">
              <a:rPr lang="en-US" smtClean="0"/>
              <a:t>2/13/16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BCC8C9-1C7C-8D46-9FAE-91FDBFBCB0BD}" type="slidenum">
              <a:rPr lang="en-US" smtClean="0"/>
              <a:t>‹#›</a:t>
            </a:fld>
            <a:endParaRPr lang="en-US"/>
          </a:p>
        </p:txBody>
      </p:sp>
    </p:spTree>
    <p:extLst>
      <p:ext uri="{BB962C8B-B14F-4D97-AF65-F5344CB8AC3E}">
        <p14:creationId xmlns:p14="http://schemas.microsoft.com/office/powerpoint/2010/main" val="1548859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A23527-E1B2-8541-BD7D-A711043E8509}" type="datetimeFigureOut">
              <a:rPr lang="en-US" smtClean="0"/>
              <a:t>2/13/16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BCC8C9-1C7C-8D46-9FAE-91FDBFBCB0BD}" type="slidenum">
              <a:rPr lang="en-US" smtClean="0"/>
              <a:t>‹#›</a:t>
            </a:fld>
            <a:endParaRPr lang="en-US"/>
          </a:p>
        </p:txBody>
      </p:sp>
    </p:spTree>
    <p:extLst>
      <p:ext uri="{BB962C8B-B14F-4D97-AF65-F5344CB8AC3E}">
        <p14:creationId xmlns:p14="http://schemas.microsoft.com/office/powerpoint/2010/main" val="690625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A23527-E1B2-8541-BD7D-A711043E8509}" type="datetimeFigureOut">
              <a:rPr lang="en-US" smtClean="0"/>
              <a:t>2/13/16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BCC8C9-1C7C-8D46-9FAE-91FDBFBCB0BD}" type="slidenum">
              <a:rPr lang="en-US" smtClean="0"/>
              <a:t>‹#›</a:t>
            </a:fld>
            <a:endParaRPr lang="en-US"/>
          </a:p>
        </p:txBody>
      </p:sp>
    </p:spTree>
    <p:extLst>
      <p:ext uri="{BB962C8B-B14F-4D97-AF65-F5344CB8AC3E}">
        <p14:creationId xmlns:p14="http://schemas.microsoft.com/office/powerpoint/2010/main" val="18606970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A23527-E1B2-8541-BD7D-A711043E8509}" type="datetimeFigureOut">
              <a:rPr lang="en-US" smtClean="0"/>
              <a:t>2/13/16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BCC8C9-1C7C-8D46-9FAE-91FDBFBCB0BD}" type="slidenum">
              <a:rPr lang="en-US" smtClean="0"/>
              <a:t>‹#›</a:t>
            </a:fld>
            <a:endParaRPr lang="en-US"/>
          </a:p>
        </p:txBody>
      </p:sp>
    </p:spTree>
    <p:extLst>
      <p:ext uri="{BB962C8B-B14F-4D97-AF65-F5344CB8AC3E}">
        <p14:creationId xmlns:p14="http://schemas.microsoft.com/office/powerpoint/2010/main" val="18771162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5" Type="http://schemas.openxmlformats.org/officeDocument/2006/relationships/image" Target="../media/image120.png"/><Relationship Id="rId6" Type="http://schemas.openxmlformats.org/officeDocument/2006/relationships/image" Target="../media/image130.png"/><Relationship Id="rId7" Type="http://schemas.openxmlformats.org/officeDocument/2006/relationships/image" Target="../media/image140.png"/><Relationship Id="rId8" Type="http://schemas.openxmlformats.org/officeDocument/2006/relationships/image" Target="../media/image150.png"/><Relationship Id="rId9" Type="http://schemas.openxmlformats.org/officeDocument/2006/relationships/image" Target="../media/image16.png"/><Relationship Id="rId10" Type="http://schemas.openxmlformats.org/officeDocument/2006/relationships/image" Target="../media/image170.png"/><Relationship Id="rId11" Type="http://schemas.openxmlformats.org/officeDocument/2006/relationships/image" Target="../media/image3.png"/><Relationship Id="rId12"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png"/><Relationship Id="rId6" Type="http://schemas.openxmlformats.org/officeDocument/2006/relationships/image" Target="../media/image11.emf"/><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4" Type="http://schemas.openxmlformats.org/officeDocument/2006/relationships/image" Target="../media/image37.png"/><Relationship Id="rId5" Type="http://schemas.openxmlformats.org/officeDocument/2006/relationships/image" Target="../media/image22.png"/><Relationship Id="rId6" Type="http://schemas.openxmlformats.org/officeDocument/2006/relationships/image" Target="../media/image38.pn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In synchrotrons / transfer lines the B field as seen from the beam is usually expressed as a series of multipoles</a:t>
            </a:r>
            <a:endParaRPr lang="en-US" sz="2800" b="0" i="0" kern="0" dirty="0" smtClean="0">
              <a:solidFill>
                <a:srgbClr val="0033CC"/>
              </a:solidFill>
              <a:latin typeface="Calibri Light" panose="020F0302020204030204" pitchFamily="34" charset="0"/>
            </a:endParaRPr>
          </a:p>
        </p:txBody>
      </p:sp>
      <p:sp>
        <p:nvSpPr>
          <p:cNvPr id="5" name="Slide Number Placeholder 1"/>
          <p:cNvSpPr>
            <a:spLocks noGrp="1"/>
          </p:cNvSpPr>
          <p:nvPr>
            <p:ph type="sldNum" sz="quarter" idx="12"/>
          </p:nvPr>
        </p:nvSpPr>
        <p:spPr>
          <a:xfrm>
            <a:off x="8759625" y="6529800"/>
            <a:ext cx="432000" cy="252000"/>
          </a:xfrm>
        </p:spPr>
        <p:txBody>
          <a:bodyPr/>
          <a:lstStyle/>
          <a:p>
            <a:pPr>
              <a:defRPr/>
            </a:pPr>
            <a:fld id="{C2DE59A0-3DC2-48C0-A52D-31A153E83E0D}" type="slidenum">
              <a:rPr lang="en-US" smtClean="0"/>
              <a:pPr>
                <a:defRPr/>
              </a:pPr>
              <a:t>20</a:t>
            </a:fld>
            <a:endParaRPr lang="en-US"/>
          </a:p>
        </p:txBody>
      </p:sp>
      <mc:AlternateContent xmlns:mc="http://schemas.openxmlformats.org/markup-compatibility/2006">
        <mc:Choice xmlns:a14="http://schemas.microsoft.com/office/drawing/2010/main" Requires="a14">
          <p:sp>
            <p:nvSpPr>
              <p:cNvPr id="6" name="Rectangle 5"/>
              <p:cNvSpPr/>
              <p:nvPr/>
            </p:nvSpPr>
            <p:spPr>
              <a:xfrm>
                <a:off x="251520" y="1383735"/>
                <a:ext cx="7139929"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a:latin typeface="Cambria Math" charset="0"/>
                            </a:rPr>
                          </m:ctrlPr>
                        </m:sSubPr>
                        <m:e>
                          <m:r>
                            <a:rPr lang="en-GB" sz="2000">
                              <a:latin typeface="Cambria Math" panose="02040503050406030204" pitchFamily="18" charset="0"/>
                            </a:rPr>
                            <m:t>𝐵</m:t>
                          </m:r>
                        </m:e>
                        <m:sub>
                          <m:r>
                            <a:rPr lang="en-GB" sz="2000">
                              <a:latin typeface="Cambria Math" panose="02040503050406030204" pitchFamily="18" charset="0"/>
                            </a:rPr>
                            <m:t>𝑟</m:t>
                          </m:r>
                        </m:sub>
                      </m:sSub>
                      <m:r>
                        <a:rPr lang="en-GB" sz="2000" i="0">
                          <a:latin typeface="Cambria Math" panose="02040503050406030204" pitchFamily="18" charset="0"/>
                        </a:rPr>
                        <m:t>=</m:t>
                      </m:r>
                      <m:nary>
                        <m:naryPr>
                          <m:chr m:val="∑"/>
                          <m:limLoc m:val="undOvr"/>
                          <m:ctrlPr>
                            <a:rPr lang="en-GB" sz="2000" i="1">
                              <a:latin typeface="Cambria Math"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p>
                            <m:sSupPr>
                              <m:ctrlPr>
                                <a:rPr lang="en-GB" sz="2000" i="1">
                                  <a:latin typeface="Cambria Math" charset="0"/>
                                </a:rPr>
                              </m:ctrlPr>
                            </m:sSupPr>
                            <m:e>
                              <m:d>
                                <m:dPr>
                                  <m:ctrlPr>
                                    <a:rPr lang="en-GB" sz="2000" i="1">
                                      <a:latin typeface="Cambria Math" charset="0"/>
                                    </a:rPr>
                                  </m:ctrlPr>
                                </m:dPr>
                                <m:e>
                                  <m:f>
                                    <m:fPr>
                                      <m:ctrlPr>
                                        <a:rPr lang="en-GB" sz="2000" i="1">
                                          <a:latin typeface="Cambria Math" charset="0"/>
                                        </a:rPr>
                                      </m:ctrlPr>
                                    </m:fPr>
                                    <m:num>
                                      <m:r>
                                        <a:rPr lang="en-GB" sz="2000">
                                          <a:latin typeface="Cambria Math" panose="02040503050406030204" pitchFamily="18" charset="0"/>
                                        </a:rPr>
                                        <m:t>𝑟</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d>
                            <m:dPr>
                              <m:begChr m:val="["/>
                              <m:endChr m:val="]"/>
                              <m:ctrlPr>
                                <a:rPr lang="en-GB" sz="2000" i="1">
                                  <a:latin typeface="Cambria Math" charset="0"/>
                                </a:rPr>
                              </m:ctrlPr>
                            </m:dPr>
                            <m:e>
                              <m:sSub>
                                <m:sSubPr>
                                  <m:ctrlPr>
                                    <a:rPr lang="en-GB" sz="2000" i="1">
                                      <a:latin typeface="Cambria Math"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func>
                                <m:funcPr>
                                  <m:ctrlPr>
                                    <a:rPr lang="en-GB" sz="2000" i="1">
                                      <a:latin typeface="Cambria Math" charset="0"/>
                                    </a:rPr>
                                  </m:ctrlPr>
                                </m:funcPr>
                                <m:fName>
                                  <m:r>
                                    <m:rPr>
                                      <m:sty m:val="p"/>
                                    </m:rPr>
                                    <a:rPr lang="en-GB" sz="2000" i="0">
                                      <a:latin typeface="Cambria Math" panose="02040503050406030204" pitchFamily="18" charset="0"/>
                                    </a:rPr>
                                    <m:t>sin</m:t>
                                  </m:r>
                                </m:fName>
                                <m:e>
                                  <m:d>
                                    <m:dPr>
                                      <m:ctrlPr>
                                        <a:rPr lang="en-GB" sz="2000" i="1">
                                          <a:latin typeface="Cambria Math"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r>
                                <a:rPr lang="en-GB" sz="2000" i="0">
                                  <a:latin typeface="Cambria Math" panose="02040503050406030204" pitchFamily="18" charset="0"/>
                                </a:rPr>
                                <m:t>+</m:t>
                              </m:r>
                              <m:sSub>
                                <m:sSubPr>
                                  <m:ctrlPr>
                                    <a:rPr lang="en-GB" sz="2000" i="1">
                                      <a:latin typeface="Cambria Math" charset="0"/>
                                    </a:rPr>
                                  </m:ctrlPr>
                                </m:sSubPr>
                                <m:e>
                                  <m:r>
                                    <a:rPr lang="en-GB" sz="2000">
                                      <a:latin typeface="Cambria Math" panose="02040503050406030204" pitchFamily="18" charset="0"/>
                                    </a:rPr>
                                    <m:t>𝐴</m:t>
                                  </m:r>
                                </m:e>
                                <m:sub>
                                  <m:r>
                                    <a:rPr lang="en-GB" sz="2000">
                                      <a:latin typeface="Cambria Math" panose="02040503050406030204" pitchFamily="18" charset="0"/>
                                    </a:rPr>
                                    <m:t>𝑛</m:t>
                                  </m:r>
                                </m:sub>
                              </m:sSub>
                              <m:func>
                                <m:funcPr>
                                  <m:ctrlPr>
                                    <a:rPr lang="en-GB" sz="2000" i="1">
                                      <a:latin typeface="Cambria Math" charset="0"/>
                                    </a:rPr>
                                  </m:ctrlPr>
                                </m:funcPr>
                                <m:fName>
                                  <m:r>
                                    <m:rPr>
                                      <m:sty m:val="p"/>
                                    </m:rPr>
                                    <a:rPr lang="en-GB" sz="2000" i="0">
                                      <a:latin typeface="Cambria Math" panose="02040503050406030204" pitchFamily="18" charset="0"/>
                                    </a:rPr>
                                    <m:t>cos</m:t>
                                  </m:r>
                                </m:fName>
                                <m:e>
                                  <m:d>
                                    <m:dPr>
                                      <m:ctrlPr>
                                        <a:rPr lang="en-GB" sz="2000" i="1">
                                          <a:latin typeface="Cambria Math"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e>
                          </m:d>
                        </m:e>
                      </m:nary>
                    </m:oMath>
                  </m:oMathPara>
                </a14:m>
                <a:endParaRPr lang="en-GB" sz="2000" dirty="0"/>
              </a:p>
            </p:txBody>
          </p:sp>
        </mc:Choice>
        <mc:Fallback>
          <p:sp>
            <p:nvSpPr>
              <p:cNvPr id="6" name="Rectangle 5"/>
              <p:cNvSpPr>
                <a:spLocks noRot="1" noChangeAspect="1" noMove="1" noResize="1" noEditPoints="1" noAdjustHandles="1" noChangeArrowheads="1" noChangeShapeType="1" noTextEdit="1"/>
              </p:cNvSpPr>
              <p:nvPr/>
            </p:nvSpPr>
            <p:spPr>
              <a:xfrm>
                <a:off x="251520" y="1383735"/>
                <a:ext cx="7139929" cy="931537"/>
              </a:xfrm>
              <a:prstGeom prst="rect">
                <a:avLst/>
              </a:prstGeom>
              <a:blipFill rotWithShape="0">
                <a:blip r:embed="rId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Rectangle 6"/>
              <p:cNvSpPr/>
              <p:nvPr/>
            </p:nvSpPr>
            <p:spPr>
              <a:xfrm>
                <a:off x="251520" y="2713487"/>
                <a:ext cx="7139929"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charset="0"/>
                            </a:rPr>
                          </m:ctrlPr>
                        </m:sSubPr>
                        <m:e>
                          <m:r>
                            <a:rPr lang="en-GB" sz="2000">
                              <a:latin typeface="Cambria Math" panose="02040503050406030204" pitchFamily="18" charset="0"/>
                            </a:rPr>
                            <m:t>𝐵</m:t>
                          </m:r>
                        </m:e>
                        <m:sub>
                          <m:r>
                            <a:rPr lang="en-GB" sz="2000" b="0" i="1" smtClean="0">
                              <a:latin typeface="Cambria Math" panose="02040503050406030204" pitchFamily="18" charset="0"/>
                              <a:ea typeface="Cambria Math" panose="02040503050406030204" pitchFamily="18" charset="0"/>
                            </a:rPr>
                            <m:t>𝜃</m:t>
                          </m:r>
                        </m:sub>
                      </m:sSub>
                      <m:r>
                        <a:rPr lang="en-GB" sz="2000" i="0">
                          <a:latin typeface="Cambria Math" panose="02040503050406030204" pitchFamily="18" charset="0"/>
                        </a:rPr>
                        <m:t>=</m:t>
                      </m:r>
                      <m:nary>
                        <m:naryPr>
                          <m:chr m:val="∑"/>
                          <m:limLoc m:val="undOvr"/>
                          <m:ctrlPr>
                            <a:rPr lang="en-GB" sz="2000" i="1">
                              <a:latin typeface="Cambria Math"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p>
                            <m:sSupPr>
                              <m:ctrlPr>
                                <a:rPr lang="en-GB" sz="2000" i="1">
                                  <a:latin typeface="Cambria Math" charset="0"/>
                                </a:rPr>
                              </m:ctrlPr>
                            </m:sSupPr>
                            <m:e>
                              <m:d>
                                <m:dPr>
                                  <m:ctrlPr>
                                    <a:rPr lang="en-GB" sz="2000" i="1">
                                      <a:latin typeface="Cambria Math" charset="0"/>
                                    </a:rPr>
                                  </m:ctrlPr>
                                </m:dPr>
                                <m:e>
                                  <m:f>
                                    <m:fPr>
                                      <m:ctrlPr>
                                        <a:rPr lang="en-GB" sz="2000" i="1">
                                          <a:latin typeface="Cambria Math" charset="0"/>
                                        </a:rPr>
                                      </m:ctrlPr>
                                    </m:fPr>
                                    <m:num>
                                      <m:r>
                                        <a:rPr lang="en-GB" sz="2000">
                                          <a:latin typeface="Cambria Math" panose="02040503050406030204" pitchFamily="18" charset="0"/>
                                        </a:rPr>
                                        <m:t>𝑟</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d>
                            <m:dPr>
                              <m:begChr m:val="["/>
                              <m:endChr m:val="]"/>
                              <m:ctrlPr>
                                <a:rPr lang="en-GB" sz="2000" i="1">
                                  <a:latin typeface="Cambria Math" charset="0"/>
                                </a:rPr>
                              </m:ctrlPr>
                            </m:dPr>
                            <m:e>
                              <m:sSub>
                                <m:sSubPr>
                                  <m:ctrlPr>
                                    <a:rPr lang="en-GB" sz="2000" i="1">
                                      <a:latin typeface="Cambria Math"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func>
                                <m:funcPr>
                                  <m:ctrlPr>
                                    <a:rPr lang="en-GB" sz="2000" i="1">
                                      <a:latin typeface="Cambria Math" charset="0"/>
                                    </a:rPr>
                                  </m:ctrlPr>
                                </m:funcPr>
                                <m:fName>
                                  <m:r>
                                    <m:rPr>
                                      <m:sty m:val="p"/>
                                    </m:rPr>
                                    <a:rPr lang="en-GB" sz="2000" b="0" i="0" smtClean="0">
                                      <a:latin typeface="Cambria Math" panose="02040503050406030204" pitchFamily="18" charset="0"/>
                                    </a:rPr>
                                    <m:t>cos</m:t>
                                  </m:r>
                                </m:fName>
                                <m:e>
                                  <m:d>
                                    <m:dPr>
                                      <m:ctrlPr>
                                        <a:rPr lang="en-GB" sz="2000" i="1">
                                          <a:latin typeface="Cambria Math"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r>
                                <a:rPr lang="en-GB" sz="2000" b="1" i="0" smtClean="0">
                                  <a:latin typeface="Cambria Math" panose="02040503050406030204" pitchFamily="18" charset="0"/>
                                </a:rPr>
                                <m:t>−</m:t>
                              </m:r>
                              <m:sSub>
                                <m:sSubPr>
                                  <m:ctrlPr>
                                    <a:rPr lang="en-GB" sz="2000" i="1">
                                      <a:latin typeface="Cambria Math" charset="0"/>
                                    </a:rPr>
                                  </m:ctrlPr>
                                </m:sSubPr>
                                <m:e>
                                  <m:r>
                                    <a:rPr lang="en-GB" sz="2000">
                                      <a:latin typeface="Cambria Math" panose="02040503050406030204" pitchFamily="18" charset="0"/>
                                    </a:rPr>
                                    <m:t>𝐴</m:t>
                                  </m:r>
                                </m:e>
                                <m:sub>
                                  <m:r>
                                    <a:rPr lang="en-GB" sz="2000">
                                      <a:latin typeface="Cambria Math" panose="02040503050406030204" pitchFamily="18" charset="0"/>
                                    </a:rPr>
                                    <m:t>𝑛</m:t>
                                  </m:r>
                                </m:sub>
                              </m:sSub>
                              <m:func>
                                <m:funcPr>
                                  <m:ctrlPr>
                                    <a:rPr lang="en-GB" sz="2000" i="1">
                                      <a:latin typeface="Cambria Math" charset="0"/>
                                    </a:rPr>
                                  </m:ctrlPr>
                                </m:funcPr>
                                <m:fName>
                                  <m:r>
                                    <m:rPr>
                                      <m:sty m:val="p"/>
                                    </m:rPr>
                                    <a:rPr lang="en-GB" sz="2000" b="0" i="0" smtClean="0">
                                      <a:latin typeface="Cambria Math" panose="02040503050406030204" pitchFamily="18" charset="0"/>
                                    </a:rPr>
                                    <m:t>sin</m:t>
                                  </m:r>
                                </m:fName>
                                <m:e>
                                  <m:d>
                                    <m:dPr>
                                      <m:ctrlPr>
                                        <a:rPr lang="en-GB" sz="2000" i="1">
                                          <a:latin typeface="Cambria Math"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e>
                          </m:d>
                        </m:e>
                      </m:nary>
                    </m:oMath>
                  </m:oMathPara>
                </a14:m>
                <a:endParaRPr lang="en-GB" dirty="0"/>
              </a:p>
            </p:txBody>
          </p:sp>
        </mc:Choice>
        <mc:Fallback>
          <p:sp>
            <p:nvSpPr>
              <p:cNvPr id="7" name="Rectangle 6"/>
              <p:cNvSpPr>
                <a:spLocks noRot="1" noChangeAspect="1" noMove="1" noResize="1" noEditPoints="1" noAdjustHandles="1" noChangeArrowheads="1" noChangeShapeType="1" noTextEdit="1"/>
              </p:cNvSpPr>
              <p:nvPr/>
            </p:nvSpPr>
            <p:spPr>
              <a:xfrm>
                <a:off x="251520" y="2713487"/>
                <a:ext cx="7139929" cy="931537"/>
              </a:xfrm>
              <a:prstGeom prst="rect">
                <a:avLst/>
              </a:prstGeom>
              <a:blipFill rotWithShape="0">
                <a:blip r:embed="rId3"/>
                <a:stretch>
                  <a:fillRect/>
                </a:stretch>
              </a:blipFill>
            </p:spPr>
            <p:txBody>
              <a:bodyPr/>
              <a:lstStyle/>
              <a:p>
                <a:r>
                  <a:rPr lang="en-US">
                    <a:noFill/>
                  </a:rPr>
                  <a:t> </a:t>
                </a:r>
              </a:p>
            </p:txBody>
          </p:sp>
        </mc:Fallback>
      </mc:AlternateContent>
      <p:grpSp>
        <p:nvGrpSpPr>
          <p:cNvPr id="8" name="Group 7"/>
          <p:cNvGrpSpPr/>
          <p:nvPr/>
        </p:nvGrpSpPr>
        <p:grpSpPr>
          <a:xfrm>
            <a:off x="3743399" y="1267575"/>
            <a:ext cx="5400601" cy="3900594"/>
            <a:chOff x="395535" y="3994618"/>
            <a:chExt cx="5400601" cy="3900594"/>
          </a:xfrm>
        </p:grpSpPr>
        <p:cxnSp>
          <p:nvCxnSpPr>
            <p:cNvPr id="9" name="Straight Connector 8"/>
            <p:cNvCxnSpPr/>
            <p:nvPr/>
          </p:nvCxnSpPr>
          <p:spPr bwMode="auto">
            <a:xfrm>
              <a:off x="2270816" y="6093296"/>
              <a:ext cx="3024336" cy="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10" name="Straight Connector 9"/>
            <p:cNvCxnSpPr/>
            <p:nvPr/>
          </p:nvCxnSpPr>
          <p:spPr bwMode="auto">
            <a:xfrm flipV="1">
              <a:off x="2270816" y="4293096"/>
              <a:ext cx="0" cy="180020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11" name="Straight Connector 10"/>
            <p:cNvCxnSpPr/>
            <p:nvPr/>
          </p:nvCxnSpPr>
          <p:spPr bwMode="auto">
            <a:xfrm flipV="1">
              <a:off x="2270816" y="5301208"/>
              <a:ext cx="2304256" cy="792088"/>
            </a:xfrm>
            <a:prstGeom prst="line">
              <a:avLst/>
            </a:prstGeom>
            <a:solidFill>
              <a:schemeClr val="accent1"/>
            </a:solidFill>
            <a:ln w="12700" cap="flat" cmpd="sng" algn="ctr">
              <a:solidFill>
                <a:schemeClr val="tx1">
                  <a:lumMod val="50000"/>
                  <a:lumOff val="50000"/>
                </a:schemeClr>
              </a:solidFill>
              <a:prstDash val="solid"/>
              <a:round/>
              <a:headEnd type="none" w="med" len="med"/>
              <a:tailEnd type="none" w="med" len="lg"/>
            </a:ln>
            <a:effectLst/>
          </p:spPr>
        </p:cxnSp>
        <p:cxnSp>
          <p:nvCxnSpPr>
            <p:cNvPr id="12" name="Straight Connector 11"/>
            <p:cNvCxnSpPr/>
            <p:nvPr/>
          </p:nvCxnSpPr>
          <p:spPr bwMode="auto">
            <a:xfrm flipV="1">
              <a:off x="4575072" y="5046574"/>
              <a:ext cx="740751" cy="254633"/>
            </a:xfrm>
            <a:prstGeom prst="line">
              <a:avLst/>
            </a:prstGeom>
            <a:solidFill>
              <a:schemeClr val="accent1"/>
            </a:solidFill>
            <a:ln w="12700" cap="flat" cmpd="sng" algn="ctr">
              <a:solidFill>
                <a:srgbClr val="0033CC"/>
              </a:solidFill>
              <a:prstDash val="solid"/>
              <a:round/>
              <a:headEnd type="none" w="med" len="med"/>
              <a:tailEnd type="triangle" w="med" len="lg"/>
            </a:ln>
            <a:effectLst/>
          </p:spPr>
        </p:cxnSp>
        <p:cxnSp>
          <p:nvCxnSpPr>
            <p:cNvPr id="13" name="Straight Connector 12"/>
            <p:cNvCxnSpPr/>
            <p:nvPr/>
          </p:nvCxnSpPr>
          <p:spPr bwMode="auto">
            <a:xfrm rot="16200000" flipV="1">
              <a:off x="4077380" y="4803515"/>
              <a:ext cx="740751" cy="254633"/>
            </a:xfrm>
            <a:prstGeom prst="line">
              <a:avLst/>
            </a:prstGeom>
            <a:solidFill>
              <a:schemeClr val="accent1"/>
            </a:solidFill>
            <a:ln w="12700" cap="flat" cmpd="sng" algn="ctr">
              <a:solidFill>
                <a:srgbClr val="0033CC"/>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14" name="Rectangle 13"/>
                <p:cNvSpPr/>
                <p:nvPr/>
              </p:nvSpPr>
              <p:spPr>
                <a:xfrm>
                  <a:off x="5223144" y="6021288"/>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i="1" smtClean="0">
                            <a:latin typeface="Cambria Math" panose="02040503050406030204" pitchFamily="18" charset="0"/>
                          </a:rPr>
                          <m:t>𝑥</m:t>
                        </m:r>
                      </m:oMath>
                    </m:oMathPara>
                  </a14:m>
                  <a:endParaRPr lang="en-GB" sz="2000" dirty="0"/>
                </a:p>
              </p:txBody>
            </p:sp>
          </mc:Choice>
          <mc:Fallback xmlns="">
            <p:sp>
              <p:nvSpPr>
                <p:cNvPr id="29" name="Rectangle 28"/>
                <p:cNvSpPr>
                  <a:spLocks noRot="1" noChangeAspect="1" noMove="1" noResize="1" noEditPoints="1" noAdjustHandles="1" noChangeArrowheads="1" noChangeShapeType="1" noTextEdit="1"/>
                </p:cNvSpPr>
                <p:nvPr/>
              </p:nvSpPr>
              <p:spPr>
                <a:xfrm>
                  <a:off x="5223144" y="6021288"/>
                  <a:ext cx="360040" cy="400110"/>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1920668" y="3994618"/>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b="0" i="1" smtClean="0">
                            <a:latin typeface="Cambria Math" panose="02040503050406030204" pitchFamily="18" charset="0"/>
                          </a:rPr>
                          <m:t>𝑦</m:t>
                        </m:r>
                      </m:oMath>
                    </m:oMathPara>
                  </a14:m>
                  <a:endParaRPr lang="en-GB" sz="2000" b="0" dirty="0"/>
                </a:p>
              </p:txBody>
            </p:sp>
          </mc:Choice>
          <mc:Fallback xmlns="">
            <p:sp>
              <p:nvSpPr>
                <p:cNvPr id="32" name="Rectangle 31"/>
                <p:cNvSpPr>
                  <a:spLocks noRot="1" noChangeAspect="1" noMove="1" noResize="1" noEditPoints="1" noAdjustHandles="1" noChangeArrowheads="1" noChangeShapeType="1" noTextEdit="1"/>
                </p:cNvSpPr>
                <p:nvPr/>
              </p:nvSpPr>
              <p:spPr>
                <a:xfrm>
                  <a:off x="1920668" y="3994618"/>
                  <a:ext cx="360040" cy="400110"/>
                </a:xfrm>
                <a:prstGeom prst="rect">
                  <a:avLst/>
                </a:prstGeom>
                <a:blipFill rotWithShape="0">
                  <a:blip r:embed="rId6"/>
                  <a:stretch>
                    <a:fillRect b="-90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5285612" y="4791028"/>
                  <a:ext cx="510524"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srgbClr val="0033CC"/>
                                </a:solidFill>
                                <a:latin typeface="Cambria Math" charset="0"/>
                              </a:rPr>
                            </m:ctrlPr>
                          </m:sSubPr>
                          <m:e>
                            <m:r>
                              <a:rPr lang="en-GB" sz="2000">
                                <a:solidFill>
                                  <a:srgbClr val="0033CC"/>
                                </a:solidFill>
                                <a:latin typeface="Cambria Math" panose="02040503050406030204" pitchFamily="18" charset="0"/>
                              </a:rPr>
                              <m:t>𝐵</m:t>
                            </m:r>
                          </m:e>
                          <m:sub>
                            <m:r>
                              <a:rPr lang="en-GB" sz="2000">
                                <a:solidFill>
                                  <a:srgbClr val="0033CC"/>
                                </a:solidFill>
                                <a:latin typeface="Cambria Math" panose="02040503050406030204" pitchFamily="18" charset="0"/>
                              </a:rPr>
                              <m:t>𝑟</m:t>
                            </m:r>
                          </m:sub>
                        </m:sSub>
                      </m:oMath>
                    </m:oMathPara>
                  </a14:m>
                  <a:endParaRPr lang="en-GB" dirty="0"/>
                </a:p>
              </p:txBody>
            </p:sp>
          </mc:Choice>
          <mc:Fallback xmlns="">
            <p:sp>
              <p:nvSpPr>
                <p:cNvPr id="18" name="Rectangle 17"/>
                <p:cNvSpPr>
                  <a:spLocks noRot="1" noChangeAspect="1" noMove="1" noResize="1" noEditPoints="1" noAdjustHandles="1" noChangeArrowheads="1" noChangeShapeType="1" noTextEdit="1"/>
                </p:cNvSpPr>
                <p:nvPr/>
              </p:nvSpPr>
              <p:spPr>
                <a:xfrm>
                  <a:off x="5285612" y="4791028"/>
                  <a:ext cx="510524" cy="400110"/>
                </a:xfrm>
                <a:prstGeom prst="rect">
                  <a:avLst/>
                </a:prstGeom>
                <a:blipFill rotWithShape="0">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3842290" y="4209886"/>
                  <a:ext cx="540596"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srgbClr val="0033CC"/>
                                </a:solidFill>
                                <a:latin typeface="Cambria Math" charset="0"/>
                              </a:rPr>
                            </m:ctrlPr>
                          </m:sSubPr>
                          <m:e>
                            <m:r>
                              <a:rPr lang="en-GB" sz="2000">
                                <a:solidFill>
                                  <a:srgbClr val="0033CC"/>
                                </a:solidFill>
                                <a:latin typeface="Cambria Math" panose="02040503050406030204" pitchFamily="18" charset="0"/>
                              </a:rPr>
                              <m:t>𝐵</m:t>
                            </m:r>
                          </m:e>
                          <m:sub>
                            <m:r>
                              <a:rPr lang="en-GB" sz="2000" b="0">
                                <a:solidFill>
                                  <a:srgbClr val="0033CC"/>
                                </a:solidFill>
                                <a:latin typeface="Cambria Math" panose="02040503050406030204" pitchFamily="18" charset="0"/>
                                <a:ea typeface="Cambria Math" panose="02040503050406030204" pitchFamily="18" charset="0"/>
                              </a:rPr>
                              <m:t>𝜃</m:t>
                            </m:r>
                          </m:sub>
                        </m:sSub>
                      </m:oMath>
                    </m:oMathPara>
                  </a14:m>
                  <a:endParaRPr lang="en-GB" dirty="0"/>
                </a:p>
              </p:txBody>
            </p:sp>
          </mc:Choice>
          <mc:Fallback xmlns="">
            <p:sp>
              <p:nvSpPr>
                <p:cNvPr id="20" name="Rectangle 19"/>
                <p:cNvSpPr>
                  <a:spLocks noRot="1" noChangeAspect="1" noMove="1" noResize="1" noEditPoints="1" noAdjustHandles="1" noChangeArrowheads="1" noChangeShapeType="1" noTextEdit="1"/>
                </p:cNvSpPr>
                <p:nvPr/>
              </p:nvSpPr>
              <p:spPr>
                <a:xfrm>
                  <a:off x="3842290" y="4209886"/>
                  <a:ext cx="540596" cy="400110"/>
                </a:xfrm>
                <a:prstGeom prst="rect">
                  <a:avLst/>
                </a:prstGeom>
                <a:blipFill rotWithShape="0">
                  <a:blip r:embed="rId8"/>
                  <a:stretch>
                    <a:fillRect b="-461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3301264" y="5287332"/>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b="0" i="1" smtClean="0">
                            <a:solidFill>
                              <a:schemeClr val="tx1">
                                <a:lumMod val="50000"/>
                                <a:lumOff val="50000"/>
                              </a:schemeClr>
                            </a:solidFill>
                            <a:latin typeface="Cambria Math" panose="02040503050406030204" pitchFamily="18" charset="0"/>
                          </a:rPr>
                          <m:t>𝑟</m:t>
                        </m:r>
                      </m:oMath>
                    </m:oMathPara>
                  </a14:m>
                  <a:endParaRPr lang="en-GB" sz="2000" b="0" dirty="0"/>
                </a:p>
              </p:txBody>
            </p:sp>
          </mc:Choice>
          <mc:Fallback xmlns="">
            <p:sp>
              <p:nvSpPr>
                <p:cNvPr id="33" name="Rectangle 32"/>
                <p:cNvSpPr>
                  <a:spLocks noRot="1" noChangeAspect="1" noMove="1" noResize="1" noEditPoints="1" noAdjustHandles="1" noChangeArrowheads="1" noChangeShapeType="1" noTextEdit="1"/>
                </p:cNvSpPr>
                <p:nvPr/>
              </p:nvSpPr>
              <p:spPr>
                <a:xfrm>
                  <a:off x="3301264" y="5287332"/>
                  <a:ext cx="360040" cy="400110"/>
                </a:xfrm>
                <a:prstGeom prst="rect">
                  <a:avLst/>
                </a:prstGeom>
                <a:blipFill rotWithShape="0">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3982327" y="5592309"/>
                  <a:ext cx="400559"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smtClean="0">
                            <a:solidFill>
                              <a:schemeClr val="tx1">
                                <a:lumMod val="50000"/>
                                <a:lumOff val="50000"/>
                              </a:schemeClr>
                            </a:solidFill>
                            <a:latin typeface="Cambria Math" panose="02040503050406030204" pitchFamily="18" charset="0"/>
                          </a:rPr>
                          <m:t>𝜃</m:t>
                        </m:r>
                      </m:oMath>
                    </m:oMathPara>
                  </a14:m>
                  <a:endParaRPr lang="en-GB" sz="2000" dirty="0">
                    <a:solidFill>
                      <a:schemeClr val="tx1">
                        <a:lumMod val="50000"/>
                        <a:lumOff val="50000"/>
                      </a:schemeClr>
                    </a:solidFill>
                  </a:endParaRPr>
                </a:p>
              </p:txBody>
            </p:sp>
          </mc:Choice>
          <mc:Fallback xmlns="">
            <p:sp>
              <p:nvSpPr>
                <p:cNvPr id="21" name="Rectangle 20"/>
                <p:cNvSpPr>
                  <a:spLocks noRot="1" noChangeAspect="1" noMove="1" noResize="1" noEditPoints="1" noAdjustHandles="1" noChangeArrowheads="1" noChangeShapeType="1" noTextEdit="1"/>
                </p:cNvSpPr>
                <p:nvPr/>
              </p:nvSpPr>
              <p:spPr>
                <a:xfrm>
                  <a:off x="3982327" y="5592309"/>
                  <a:ext cx="400559" cy="400110"/>
                </a:xfrm>
                <a:prstGeom prst="rect">
                  <a:avLst/>
                </a:prstGeom>
                <a:blipFill rotWithShape="0">
                  <a:blip r:embed="rId10"/>
                  <a:stretch>
                    <a:fillRect/>
                  </a:stretch>
                </a:blipFill>
              </p:spPr>
              <p:txBody>
                <a:bodyPr/>
                <a:lstStyle/>
                <a:p>
                  <a:r>
                    <a:rPr lang="en-GB">
                      <a:noFill/>
                    </a:rPr>
                    <a:t> </a:t>
                  </a:r>
                </a:p>
              </p:txBody>
            </p:sp>
          </mc:Fallback>
        </mc:AlternateContent>
        <p:sp>
          <p:nvSpPr>
            <p:cNvPr id="20" name="Arc 19"/>
            <p:cNvSpPr/>
            <p:nvPr/>
          </p:nvSpPr>
          <p:spPr bwMode="auto">
            <a:xfrm>
              <a:off x="395535" y="4294812"/>
              <a:ext cx="3600400" cy="3600400"/>
            </a:xfrm>
            <a:prstGeom prst="arc">
              <a:avLst>
                <a:gd name="adj1" fmla="val 20464564"/>
                <a:gd name="adj2" fmla="val 0"/>
              </a:avLst>
            </a:prstGeom>
            <a:noFill/>
            <a:ln w="12700" cap="flat" cmpd="sng" algn="ctr">
              <a:solidFill>
                <a:schemeClr val="tx1">
                  <a:lumMod val="50000"/>
                  <a:lumOff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mc:AlternateContent xmlns:mc="http://schemas.openxmlformats.org/markup-compatibility/2006">
        <mc:Choice xmlns:a14="http://schemas.microsoft.com/office/drawing/2010/main" Requires="a14">
          <p:sp>
            <p:nvSpPr>
              <p:cNvPr id="21" name="Rectangle 20"/>
              <p:cNvSpPr/>
              <p:nvPr/>
            </p:nvSpPr>
            <p:spPr>
              <a:xfrm>
                <a:off x="611560" y="5017743"/>
                <a:ext cx="6444208"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a:latin typeface="Cambria Math"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charset="0"/>
                            </a:rPr>
                          </m:ctrlPr>
                        </m:dPr>
                        <m:e>
                          <m:r>
                            <a:rPr lang="en-GB" sz="2000">
                              <a:latin typeface="Cambria Math" panose="02040503050406030204" pitchFamily="18" charset="0"/>
                            </a:rPr>
                            <m:t>𝑧</m:t>
                          </m:r>
                        </m:e>
                      </m:d>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charset="0"/>
                            </a:rPr>
                          </m:ctrlPr>
                        </m:dPr>
                        <m:e>
                          <m:r>
                            <a:rPr lang="en-GB" sz="2000">
                              <a:latin typeface="Cambria Math" panose="02040503050406030204" pitchFamily="18" charset="0"/>
                            </a:rPr>
                            <m:t>𝑧</m:t>
                          </m:r>
                        </m:e>
                      </m:d>
                      <m:r>
                        <a:rPr lang="en-GB" sz="2000" i="0">
                          <a:latin typeface="Cambria Math" panose="02040503050406030204" pitchFamily="18" charset="0"/>
                        </a:rPr>
                        <m:t>=</m:t>
                      </m:r>
                      <m:nary>
                        <m:naryPr>
                          <m:chr m:val="∑"/>
                          <m:limLoc m:val="undOvr"/>
                          <m:ctrlPr>
                            <a:rPr lang="en-GB" sz="2000" i="1">
                              <a:latin typeface="Cambria Math"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d>
                            <m:dPr>
                              <m:ctrlPr>
                                <a:rPr lang="en-GB" sz="2000" i="1">
                                  <a:latin typeface="Cambria Math" charset="0"/>
                                </a:rPr>
                              </m:ctrlPr>
                            </m:dPr>
                            <m:e>
                              <m:sSub>
                                <m:sSubPr>
                                  <m:ctrlPr>
                                    <a:rPr lang="en-GB" sz="2000" i="1">
                                      <a:latin typeface="Cambria Math"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charset="0"/>
                                    </a:rPr>
                                  </m:ctrlPr>
                                </m:sSubPr>
                                <m:e>
                                  <m:r>
                                    <a:rPr lang="en-GB" sz="2000">
                                      <a:latin typeface="Cambria Math" panose="02040503050406030204" pitchFamily="18" charset="0"/>
                                    </a:rPr>
                                    <m:t>𝐴</m:t>
                                  </m:r>
                                </m:e>
                                <m:sub>
                                  <m:r>
                                    <a:rPr lang="en-GB" sz="2000">
                                      <a:latin typeface="Cambria Math" panose="02040503050406030204" pitchFamily="18" charset="0"/>
                                    </a:rPr>
                                    <m:t>𝑛</m:t>
                                  </m:r>
                                </m:sub>
                              </m:sSub>
                            </m:e>
                          </m:d>
                          <m:sSup>
                            <m:sSupPr>
                              <m:ctrlPr>
                                <a:rPr lang="en-GB" sz="2000" i="1">
                                  <a:latin typeface="Cambria Math" charset="0"/>
                                </a:rPr>
                              </m:ctrlPr>
                            </m:sSupPr>
                            <m:e>
                              <m:d>
                                <m:dPr>
                                  <m:ctrlPr>
                                    <a:rPr lang="en-GB" sz="2000" i="1">
                                      <a:latin typeface="Cambria Math" charset="0"/>
                                    </a:rPr>
                                  </m:ctrlPr>
                                </m:dPr>
                                <m:e>
                                  <m:f>
                                    <m:fPr>
                                      <m:ctrlPr>
                                        <a:rPr lang="en-GB" sz="2000" i="1">
                                          <a:latin typeface="Cambria Math" charset="0"/>
                                        </a:rPr>
                                      </m:ctrlPr>
                                    </m:fPr>
                                    <m:num>
                                      <m:r>
                                        <a:rPr lang="en-GB" sz="2000">
                                          <a:latin typeface="Cambria Math" panose="02040503050406030204" pitchFamily="18" charset="0"/>
                                        </a:rPr>
                                        <m:t>𝑧</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e>
                      </m:nary>
                    </m:oMath>
                  </m:oMathPara>
                </a14:m>
                <a:endParaRPr lang="en-GB" sz="2000" dirty="0"/>
              </a:p>
            </p:txBody>
          </p:sp>
        </mc:Choice>
        <mc:Fallback>
          <p:sp>
            <p:nvSpPr>
              <p:cNvPr id="21" name="Rectangle 20"/>
              <p:cNvSpPr>
                <a:spLocks noRot="1" noChangeAspect="1" noMove="1" noResize="1" noEditPoints="1" noAdjustHandles="1" noChangeArrowheads="1" noChangeShapeType="1" noTextEdit="1"/>
              </p:cNvSpPr>
              <p:nvPr/>
            </p:nvSpPr>
            <p:spPr>
              <a:xfrm>
                <a:off x="611560" y="5017743"/>
                <a:ext cx="6444208" cy="931537"/>
              </a:xfrm>
              <a:prstGeom prst="rect">
                <a:avLst/>
              </a:prstGeom>
              <a:blipFill rotWithShape="0">
                <a:blip r:embed="rId11"/>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2" name="Rectangle 21"/>
              <p:cNvSpPr/>
              <p:nvPr/>
            </p:nvSpPr>
            <p:spPr>
              <a:xfrm>
                <a:off x="6121008" y="5359383"/>
                <a:ext cx="2195408" cy="413703"/>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n-GB" sz="2000">
                          <a:latin typeface="Cambria Math" panose="02040503050406030204" pitchFamily="18" charset="0"/>
                        </a:rPr>
                        <m:t>𝑧</m:t>
                      </m:r>
                      <m:r>
                        <a:rPr lang="en-GB" sz="2000" i="0">
                          <a:latin typeface="Cambria Math" panose="02040503050406030204" pitchFamily="18" charset="0"/>
                        </a:rPr>
                        <m:t>=</m:t>
                      </m:r>
                      <m:r>
                        <a:rPr lang="en-GB" sz="2000">
                          <a:latin typeface="Cambria Math" panose="02040503050406030204" pitchFamily="18" charset="0"/>
                        </a:rPr>
                        <m:t>𝑥</m:t>
                      </m:r>
                      <m:r>
                        <a:rPr lang="en-GB" sz="2000" i="0">
                          <a:latin typeface="Cambria Math" panose="02040503050406030204" pitchFamily="18" charset="0"/>
                        </a:rPr>
                        <m:t>+</m:t>
                      </m:r>
                      <m:r>
                        <a:rPr lang="en-GB" sz="2000">
                          <a:latin typeface="Cambria Math" panose="02040503050406030204" pitchFamily="18" charset="0"/>
                        </a:rPr>
                        <m:t>𝑖𝑦</m:t>
                      </m:r>
                      <m:r>
                        <a:rPr lang="en-GB" sz="2000" i="0">
                          <a:latin typeface="Cambria Math" panose="02040503050406030204" pitchFamily="18" charset="0"/>
                        </a:rPr>
                        <m:t>=</m:t>
                      </m:r>
                      <m:r>
                        <a:rPr lang="en-GB" sz="2000">
                          <a:latin typeface="Cambria Math" panose="02040503050406030204" pitchFamily="18" charset="0"/>
                        </a:rPr>
                        <m:t>𝑟</m:t>
                      </m:r>
                      <m:sSup>
                        <m:sSupPr>
                          <m:ctrlPr>
                            <a:rPr lang="en-GB" sz="2000" i="1">
                              <a:latin typeface="Cambria Math" charset="0"/>
                            </a:rPr>
                          </m:ctrlPr>
                        </m:sSupPr>
                        <m:e>
                          <m:r>
                            <a:rPr lang="en-GB" sz="2000">
                              <a:latin typeface="Cambria Math" panose="02040503050406030204" pitchFamily="18" charset="0"/>
                            </a:rPr>
                            <m:t>𝑒</m:t>
                          </m:r>
                        </m:e>
                        <m:sup>
                          <m:r>
                            <a:rPr lang="en-GB" sz="2000">
                              <a:latin typeface="Cambria Math" panose="02040503050406030204" pitchFamily="18" charset="0"/>
                            </a:rPr>
                            <m:t>𝑖</m:t>
                          </m:r>
                          <m:r>
                            <a:rPr lang="en-GB" sz="2000">
                              <a:latin typeface="Cambria Math" panose="02040503050406030204" pitchFamily="18" charset="0"/>
                            </a:rPr>
                            <m:t>𝜃</m:t>
                          </m:r>
                        </m:sup>
                      </m:sSup>
                    </m:oMath>
                  </m:oMathPara>
                </a14:m>
                <a:endParaRPr lang="en-GB" sz="2000" dirty="0"/>
              </a:p>
            </p:txBody>
          </p:sp>
        </mc:Choice>
        <mc:Fallback>
          <p:sp>
            <p:nvSpPr>
              <p:cNvPr id="22" name="Rectangle 21"/>
              <p:cNvSpPr>
                <a:spLocks noRot="1" noChangeAspect="1" noMove="1" noResize="1" noEditPoints="1" noAdjustHandles="1" noChangeArrowheads="1" noChangeShapeType="1" noTextEdit="1"/>
              </p:cNvSpPr>
              <p:nvPr/>
            </p:nvSpPr>
            <p:spPr>
              <a:xfrm>
                <a:off x="6121008" y="5359383"/>
                <a:ext cx="2195408" cy="413703"/>
              </a:xfrm>
              <a:prstGeom prst="rect">
                <a:avLst/>
              </a:prstGeom>
              <a:blipFill rotWithShape="0">
                <a:blip r:embed="rId12"/>
                <a:stretch>
                  <a:fillRect b="-14706"/>
                </a:stretch>
              </a:blipFill>
            </p:spPr>
            <p:txBody>
              <a:bodyPr/>
              <a:lstStyle/>
              <a:p>
                <a:r>
                  <a:rPr lang="en-US">
                    <a:noFill/>
                  </a:rPr>
                  <a:t> </a:t>
                </a:r>
              </a:p>
            </p:txBody>
          </p:sp>
        </mc:Fallback>
      </mc:AlternateContent>
    </p:spTree>
    <p:extLst>
      <p:ext uri="{BB962C8B-B14F-4D97-AF65-F5344CB8AC3E}">
        <p14:creationId xmlns:p14="http://schemas.microsoft.com/office/powerpoint/2010/main" val="2788357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52400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kern="0" dirty="0">
                <a:solidFill>
                  <a:srgbClr val="0033CC"/>
                </a:solidFill>
                <a:latin typeface="Calibri Light" panose="020F0302020204030204" pitchFamily="34" charset="0"/>
              </a:rPr>
              <a:t>Usually, for optics calculation, the field or multipole component is given, together with the (magnetic) length; these are a few definitions from MAD-X</a:t>
            </a:r>
            <a:endParaRPr lang="en-US" sz="2800" kern="0" dirty="0">
              <a:solidFill>
                <a:srgbClr val="FF0000"/>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2</a:t>
            </a:fld>
            <a:endParaRPr lang="en-US"/>
          </a:p>
        </p:txBody>
      </p:sp>
      <p:sp>
        <p:nvSpPr>
          <p:cNvPr id="11" name="Text Box 36"/>
          <p:cNvSpPr txBox="1">
            <a:spLocks noChangeArrowheads="1"/>
          </p:cNvSpPr>
          <p:nvPr/>
        </p:nvSpPr>
        <p:spPr bwMode="auto">
          <a:xfrm>
            <a:off x="2927648" y="1541106"/>
            <a:ext cx="8424936" cy="4247317"/>
          </a:xfrm>
          <a:prstGeom prst="rect">
            <a:avLst/>
          </a:prstGeom>
          <a:noFill/>
          <a:ln w="9525" algn="ctr">
            <a:noFill/>
            <a:miter lim="800000"/>
            <a:headEnd/>
            <a:tailEnd/>
          </a:ln>
        </p:spPr>
        <p:txBody>
          <a:bodyPr wrap="square">
            <a:spAutoFit/>
          </a:bodyPr>
          <a:lstStyle/>
          <a:p>
            <a:pPr eaLnBrk="0" hangingPunct="0"/>
            <a:r>
              <a:rPr lang="en-US" u="sng" dirty="0">
                <a:latin typeface="Calibri Light" panose="020F0302020204030204" pitchFamily="34" charset="0"/>
                <a:ea typeface="ＭＳ Ｐゴシック" pitchFamily="34" charset="-128"/>
              </a:rPr>
              <a:t>Dipole</a:t>
            </a:r>
          </a:p>
          <a:p>
            <a:pPr eaLnBrk="0" hangingPunct="0"/>
            <a:r>
              <a:rPr lang="en-US" dirty="0">
                <a:latin typeface="Calibri Light" panose="020F0302020204030204" pitchFamily="34" charset="0"/>
                <a:ea typeface="ＭＳ Ｐゴシック" pitchFamily="34" charset="-128"/>
              </a:rPr>
              <a:t>bend angle </a:t>
            </a:r>
            <a:r>
              <a:rPr lang="en-US" dirty="0">
                <a:latin typeface="Symbol" panose="05050102010706020507" pitchFamily="18" charset="2"/>
                <a:ea typeface="ＭＳ Ｐゴシック" pitchFamily="34" charset="-128"/>
              </a:rPr>
              <a:t>a</a:t>
            </a:r>
            <a:r>
              <a:rPr lang="en-US" dirty="0">
                <a:latin typeface="Calibri Light" panose="020F0302020204030204" pitchFamily="34" charset="0"/>
                <a:ea typeface="ＭＳ Ｐゴシック" pitchFamily="34" charset="-128"/>
              </a:rPr>
              <a:t> [rad] &amp; length L [m]</a:t>
            </a:r>
          </a:p>
          <a:p>
            <a:pPr eaLnBrk="0" hangingPunct="0"/>
            <a:r>
              <a:rPr lang="en-US" dirty="0">
                <a:solidFill>
                  <a:srgbClr val="777777"/>
                </a:solidFill>
                <a:latin typeface="Calibri Light" panose="020F0302020204030204" pitchFamily="34" charset="0"/>
                <a:ea typeface="ＭＳ Ｐゴシック" pitchFamily="34" charset="-128"/>
              </a:rPr>
              <a:t>k</a:t>
            </a:r>
            <a:r>
              <a:rPr lang="en-US" baseline="-25000" dirty="0">
                <a:solidFill>
                  <a:srgbClr val="777777"/>
                </a:solidFill>
                <a:latin typeface="Calibri Light" panose="020F0302020204030204" pitchFamily="34" charset="0"/>
                <a:ea typeface="ＭＳ Ｐゴシック" pitchFamily="34" charset="-128"/>
              </a:rPr>
              <a:t>0</a:t>
            </a:r>
            <a:r>
              <a:rPr lang="en-US" dirty="0">
                <a:solidFill>
                  <a:srgbClr val="777777"/>
                </a:solidFill>
                <a:latin typeface="Calibri Light" panose="020F0302020204030204" pitchFamily="34" charset="0"/>
                <a:ea typeface="ＭＳ Ｐゴシック" pitchFamily="34" charset="-128"/>
              </a:rPr>
              <a:t> [1/m] &amp; length L [</a:t>
            </a:r>
            <a:r>
              <a:rPr lang="en-US" dirty="0">
                <a:solidFill>
                  <a:srgbClr val="777777"/>
                </a:solidFill>
                <a:latin typeface="Calibri Light" panose="020F0302020204030204" pitchFamily="34" charset="0"/>
                <a:ea typeface="ＭＳ Ｐゴシック" pitchFamily="34" charset="-128"/>
              </a:rPr>
              <a:t>m]	 obsolete</a:t>
            </a:r>
            <a:endParaRPr lang="en-US" dirty="0">
              <a:solidFill>
                <a:srgbClr val="777777"/>
              </a:solidFill>
              <a:latin typeface="Calibri Light" panose="020F0302020204030204" pitchFamily="34" charset="0"/>
              <a:ea typeface="ＭＳ Ｐゴシック" pitchFamily="34" charset="-128"/>
            </a:endParaRPr>
          </a:p>
          <a:p>
            <a:pPr eaLnBrk="0" hangingPunct="0"/>
            <a:r>
              <a:rPr lang="en-US" dirty="0">
                <a:solidFill>
                  <a:srgbClr val="777777"/>
                </a:solidFill>
                <a:latin typeface="Calibri Light" panose="020F0302020204030204" pitchFamily="34" charset="0"/>
                <a:ea typeface="ＭＳ Ｐゴシック" pitchFamily="34" charset="-128"/>
              </a:rPr>
              <a:t>	k</a:t>
            </a:r>
            <a:r>
              <a:rPr lang="en-US" baseline="-25000" dirty="0">
                <a:solidFill>
                  <a:srgbClr val="777777"/>
                </a:solidFill>
                <a:latin typeface="Calibri Light" panose="020F0302020204030204" pitchFamily="34" charset="0"/>
                <a:ea typeface="ＭＳ Ｐゴシック" pitchFamily="34" charset="-128"/>
              </a:rPr>
              <a:t>0</a:t>
            </a:r>
            <a:r>
              <a:rPr lang="en-US" dirty="0">
                <a:solidFill>
                  <a:srgbClr val="777777"/>
                </a:solidFill>
                <a:latin typeface="Calibri Light" panose="020F0302020204030204" pitchFamily="34" charset="0"/>
                <a:ea typeface="ＭＳ Ｐゴシック" pitchFamily="34" charset="-128"/>
              </a:rPr>
              <a:t> = B / (B</a:t>
            </a:r>
            <a:r>
              <a:rPr lang="en-US" dirty="0">
                <a:solidFill>
                  <a:srgbClr val="777777"/>
                </a:solidFill>
                <a:latin typeface="Symbol" panose="05050102010706020507" pitchFamily="18" charset="2"/>
                <a:ea typeface="ＭＳ Ｐゴシック" pitchFamily="34" charset="-128"/>
              </a:rPr>
              <a:t>r</a:t>
            </a:r>
            <a:r>
              <a:rPr lang="en-US" dirty="0">
                <a:solidFill>
                  <a:srgbClr val="777777"/>
                </a:solidFill>
                <a:latin typeface="Calibri Light" panose="020F0302020204030204" pitchFamily="34" charset="0"/>
                <a:ea typeface="ＭＳ Ｐゴシック" pitchFamily="34" charset="-128"/>
              </a:rPr>
              <a:t>)</a:t>
            </a:r>
            <a:r>
              <a:rPr lang="en-US" dirty="0">
                <a:solidFill>
                  <a:srgbClr val="777777"/>
                </a:solidFill>
                <a:latin typeface="Calibri Light" panose="020F0302020204030204" pitchFamily="34" charset="0"/>
                <a:ea typeface="ＭＳ Ｐゴシック" pitchFamily="34" charset="-128"/>
              </a:rPr>
              <a:t>		 B = B</a:t>
            </a:r>
            <a:r>
              <a:rPr lang="en-US" baseline="-25000" dirty="0">
                <a:solidFill>
                  <a:srgbClr val="777777"/>
                </a:solidFill>
                <a:latin typeface="Calibri Light" panose="020F0302020204030204" pitchFamily="34" charset="0"/>
                <a:ea typeface="ＭＳ Ｐゴシック" pitchFamily="34" charset="-128"/>
              </a:rPr>
              <a:t>1 </a:t>
            </a:r>
            <a:r>
              <a:rPr lang="en-US" dirty="0">
                <a:solidFill>
                  <a:srgbClr val="777777"/>
                </a:solidFill>
                <a:latin typeface="Calibri Light" panose="020F0302020204030204" pitchFamily="34" charset="0"/>
                <a:ea typeface="ＭＳ Ｐゴシック" pitchFamily="34" charset="-128"/>
              </a:rPr>
              <a:t>	</a:t>
            </a:r>
          </a:p>
          <a:p>
            <a:pPr eaLnBrk="0" hangingPunct="0"/>
            <a:r>
              <a:rPr lang="en-US" dirty="0">
                <a:solidFill>
                  <a:srgbClr val="777777"/>
                </a:solidFill>
                <a:latin typeface="Calibri Light" panose="020F0302020204030204" pitchFamily="34" charset="0"/>
                <a:ea typeface="ＭＳ Ｐゴシック" pitchFamily="34" charset="-128"/>
              </a:rPr>
              <a:t>				</a:t>
            </a:r>
            <a:r>
              <a:rPr lang="en-US" dirty="0">
                <a:solidFill>
                  <a:srgbClr val="777777"/>
                </a:solidFill>
                <a:latin typeface="Calibri Light" panose="020F0302020204030204" pitchFamily="34" charset="0"/>
                <a:ea typeface="ＭＳ Ｐゴシック" pitchFamily="34" charset="-128"/>
              </a:rPr>
              <a:t>		</a:t>
            </a:r>
            <a:endParaRPr lang="en-US" dirty="0">
              <a:latin typeface="Calibri Light" panose="020F0302020204030204" pitchFamily="34" charset="0"/>
              <a:ea typeface="ＭＳ Ｐゴシック" pitchFamily="34" charset="-128"/>
            </a:endParaRPr>
          </a:p>
          <a:p>
            <a:pPr eaLnBrk="0" hangingPunct="0"/>
            <a:r>
              <a:rPr lang="en-US" u="sng" dirty="0">
                <a:latin typeface="Calibri Light" panose="020F0302020204030204" pitchFamily="34" charset="0"/>
                <a:ea typeface="ＭＳ Ｐゴシック" pitchFamily="34" charset="-128"/>
              </a:rPr>
              <a:t>Quadrupole</a:t>
            </a:r>
          </a:p>
          <a:p>
            <a:pPr eaLnBrk="0" hangingPunct="0"/>
            <a:r>
              <a:rPr lang="en-US" dirty="0">
                <a:latin typeface="Calibri Light" panose="020F0302020204030204" pitchFamily="34" charset="0"/>
                <a:ea typeface="ＭＳ Ｐゴシック" pitchFamily="34" charset="-128"/>
              </a:rPr>
              <a:t>quadrupole coefficient k</a:t>
            </a:r>
            <a:r>
              <a:rPr lang="en-US" baseline="-25000" dirty="0">
                <a:latin typeface="Calibri Light" panose="020F0302020204030204" pitchFamily="34" charset="0"/>
                <a:ea typeface="ＭＳ Ｐゴシック" pitchFamily="34" charset="-128"/>
              </a:rPr>
              <a:t>1</a:t>
            </a:r>
            <a:r>
              <a:rPr lang="en-US" dirty="0">
                <a:latin typeface="Calibri Light" panose="020F0302020204030204" pitchFamily="34" charset="0"/>
                <a:ea typeface="ＭＳ Ｐゴシック" pitchFamily="34" charset="-128"/>
              </a:rPr>
              <a:t> [1/m</a:t>
            </a:r>
            <a:r>
              <a:rPr lang="en-US" baseline="30000" dirty="0">
                <a:latin typeface="Calibri Light" panose="020F0302020204030204" pitchFamily="34" charset="0"/>
                <a:ea typeface="ＭＳ Ｐゴシック" pitchFamily="34" charset="-128"/>
              </a:rPr>
              <a:t>2</a:t>
            </a:r>
            <a:r>
              <a:rPr lang="en-US" dirty="0">
                <a:latin typeface="Calibri Light" panose="020F0302020204030204" pitchFamily="34" charset="0"/>
                <a:ea typeface="ＭＳ Ｐゴシック" pitchFamily="34" charset="-128"/>
              </a:rPr>
              <a:t>] × length L [m]</a:t>
            </a:r>
          </a:p>
          <a:p>
            <a:pPr eaLnBrk="0" hangingPunct="0"/>
            <a:r>
              <a:rPr lang="en-US" dirty="0">
                <a:latin typeface="Calibri Light" panose="020F0302020204030204" pitchFamily="34" charset="0"/>
                <a:ea typeface="ＭＳ Ｐゴシック" pitchFamily="34" charset="-128"/>
              </a:rPr>
              <a:t>	k</a:t>
            </a:r>
            <a:r>
              <a:rPr lang="en-US" baseline="-25000" dirty="0">
                <a:latin typeface="Calibri Light" panose="020F0302020204030204" pitchFamily="34" charset="0"/>
                <a:ea typeface="ＭＳ Ｐゴシック" pitchFamily="34" charset="-128"/>
              </a:rPr>
              <a:t>1</a:t>
            </a:r>
            <a:r>
              <a:rPr lang="en-US" dirty="0">
                <a:latin typeface="Calibri Light" panose="020F0302020204030204" pitchFamily="34" charset="0"/>
                <a:ea typeface="ＭＳ Ｐゴシック" pitchFamily="34" charset="-128"/>
              </a:rPr>
              <a:t> = (</a:t>
            </a:r>
            <a:r>
              <a:rPr lang="en-US" dirty="0" err="1">
                <a:latin typeface="Calibri Light" panose="020F0302020204030204" pitchFamily="34" charset="0"/>
              </a:rPr>
              <a:t>dB</a:t>
            </a:r>
            <a:r>
              <a:rPr lang="en-US" baseline="-25000" dirty="0" err="1">
                <a:latin typeface="Calibri Light" panose="020F0302020204030204" pitchFamily="34" charset="0"/>
              </a:rPr>
              <a:t>y</a:t>
            </a:r>
            <a:r>
              <a:rPr lang="en-US" dirty="0">
                <a:latin typeface="Calibri Light" panose="020F0302020204030204" pitchFamily="34" charset="0"/>
              </a:rPr>
              <a:t>/dx) </a:t>
            </a:r>
            <a:r>
              <a:rPr lang="en-US" dirty="0">
                <a:latin typeface="Calibri Light" panose="020F0302020204030204" pitchFamily="34" charset="0"/>
                <a:ea typeface="ＭＳ Ｐゴシック" pitchFamily="34" charset="-128"/>
              </a:rPr>
              <a:t>/ (B</a:t>
            </a:r>
            <a:r>
              <a:rPr lang="en-US" dirty="0">
                <a:latin typeface="Symbol" panose="05050102010706020507" pitchFamily="18" charset="2"/>
                <a:ea typeface="ＭＳ Ｐゴシック" pitchFamily="34" charset="-128"/>
              </a:rPr>
              <a:t>r</a:t>
            </a:r>
            <a:r>
              <a:rPr lang="en-US" dirty="0">
                <a:latin typeface="Calibri Light" panose="020F0302020204030204" pitchFamily="34" charset="0"/>
                <a:ea typeface="ＭＳ Ｐゴシック" pitchFamily="34" charset="-128"/>
              </a:rPr>
              <a:t>)</a:t>
            </a:r>
          </a:p>
          <a:p>
            <a:pPr eaLnBrk="0" hangingPunct="0"/>
            <a:r>
              <a:rPr lang="en-US" dirty="0">
                <a:latin typeface="Calibri Light" panose="020F0302020204030204" pitchFamily="34" charset="0"/>
                <a:ea typeface="ＭＳ Ｐゴシック" pitchFamily="34" charset="-128"/>
              </a:rPr>
              <a:t>				G </a:t>
            </a:r>
            <a:r>
              <a:rPr lang="en-US" dirty="0">
                <a:latin typeface="Calibri Light" panose="020F0302020204030204" pitchFamily="34" charset="0"/>
                <a:ea typeface="ＭＳ Ｐゴシック" pitchFamily="34" charset="-128"/>
              </a:rPr>
              <a:t>= </a:t>
            </a:r>
            <a:r>
              <a:rPr lang="en-US" dirty="0" err="1">
                <a:latin typeface="Calibri Light" panose="020F0302020204030204" pitchFamily="34" charset="0"/>
              </a:rPr>
              <a:t>dB</a:t>
            </a:r>
            <a:r>
              <a:rPr lang="en-US" baseline="-25000" dirty="0" err="1">
                <a:latin typeface="Calibri Light" panose="020F0302020204030204" pitchFamily="34" charset="0"/>
              </a:rPr>
              <a:t>y</a:t>
            </a:r>
            <a:r>
              <a:rPr lang="en-US" dirty="0">
                <a:latin typeface="Calibri Light" panose="020F0302020204030204" pitchFamily="34" charset="0"/>
              </a:rPr>
              <a:t>/dx = B</a:t>
            </a:r>
            <a:r>
              <a:rPr lang="en-US" baseline="-25000" dirty="0">
                <a:latin typeface="Calibri Light" panose="020F0302020204030204" pitchFamily="34" charset="0"/>
              </a:rPr>
              <a:t>2</a:t>
            </a:r>
            <a:r>
              <a:rPr lang="en-US" dirty="0">
                <a:latin typeface="Calibri Light" panose="020F0302020204030204" pitchFamily="34" charset="0"/>
              </a:rPr>
              <a:t>/R</a:t>
            </a:r>
          </a:p>
          <a:p>
            <a:pPr eaLnBrk="0" hangingPunct="0"/>
            <a:endParaRPr lang="en-US" dirty="0">
              <a:latin typeface="Calibri Light" panose="020F0302020204030204" pitchFamily="34" charset="0"/>
              <a:ea typeface="ＭＳ Ｐゴシック" pitchFamily="34" charset="-128"/>
            </a:endParaRPr>
          </a:p>
          <a:p>
            <a:pPr eaLnBrk="0" hangingPunct="0"/>
            <a:r>
              <a:rPr lang="en-US" u="sng" dirty="0">
                <a:latin typeface="Calibri Light" panose="020F0302020204030204" pitchFamily="34" charset="0"/>
                <a:ea typeface="ＭＳ Ｐゴシック" pitchFamily="34" charset="-128"/>
              </a:rPr>
              <a:t>Sextupole</a:t>
            </a:r>
            <a:endParaRPr lang="en-US" u="sng" dirty="0">
              <a:latin typeface="Calibri Light" panose="020F0302020204030204" pitchFamily="34" charset="0"/>
              <a:ea typeface="ＭＳ Ｐゴシック" pitchFamily="34" charset="-128"/>
            </a:endParaRPr>
          </a:p>
          <a:p>
            <a:pPr eaLnBrk="0" hangingPunct="0"/>
            <a:r>
              <a:rPr lang="en-US" dirty="0">
                <a:latin typeface="Calibri Light" panose="020F0302020204030204" pitchFamily="34" charset="0"/>
                <a:ea typeface="ＭＳ Ｐゴシック" pitchFamily="34" charset="-128"/>
              </a:rPr>
              <a:t>sextupole </a:t>
            </a:r>
            <a:r>
              <a:rPr lang="en-US" dirty="0">
                <a:latin typeface="Calibri Light" panose="020F0302020204030204" pitchFamily="34" charset="0"/>
                <a:ea typeface="ＭＳ Ｐゴシック" pitchFamily="34" charset="-128"/>
              </a:rPr>
              <a:t>coefficient </a:t>
            </a:r>
            <a:r>
              <a:rPr lang="en-US" dirty="0">
                <a:latin typeface="Calibri Light" panose="020F0302020204030204" pitchFamily="34" charset="0"/>
                <a:ea typeface="ＭＳ Ｐゴシック" pitchFamily="34" charset="-128"/>
              </a:rPr>
              <a:t>k</a:t>
            </a:r>
            <a:r>
              <a:rPr lang="en-US" baseline="-25000" dirty="0">
                <a:latin typeface="Calibri Light" panose="020F0302020204030204" pitchFamily="34" charset="0"/>
                <a:ea typeface="ＭＳ Ｐゴシック" pitchFamily="34" charset="-128"/>
              </a:rPr>
              <a:t>2</a:t>
            </a:r>
            <a:r>
              <a:rPr lang="en-US" dirty="0">
                <a:latin typeface="Calibri Light" panose="020F0302020204030204" pitchFamily="34" charset="0"/>
                <a:ea typeface="ＭＳ Ｐゴシック" pitchFamily="34" charset="-128"/>
              </a:rPr>
              <a:t> </a:t>
            </a:r>
            <a:r>
              <a:rPr lang="en-US" dirty="0">
                <a:latin typeface="Calibri Light" panose="020F0302020204030204" pitchFamily="34" charset="0"/>
                <a:ea typeface="ＭＳ Ｐゴシック" pitchFamily="34" charset="-128"/>
              </a:rPr>
              <a:t>[</a:t>
            </a:r>
            <a:r>
              <a:rPr lang="en-US" dirty="0">
                <a:latin typeface="Calibri Light" panose="020F0302020204030204" pitchFamily="34" charset="0"/>
                <a:ea typeface="ＭＳ Ｐゴシック" pitchFamily="34" charset="-128"/>
              </a:rPr>
              <a:t>1/m</a:t>
            </a:r>
            <a:r>
              <a:rPr lang="en-US" baseline="30000" dirty="0">
                <a:latin typeface="Calibri Light" panose="020F0302020204030204" pitchFamily="34" charset="0"/>
                <a:ea typeface="ＭＳ Ｐゴシック" pitchFamily="34" charset="-128"/>
              </a:rPr>
              <a:t>3</a:t>
            </a:r>
            <a:r>
              <a:rPr lang="en-US" dirty="0">
                <a:latin typeface="Calibri Light" panose="020F0302020204030204" pitchFamily="34" charset="0"/>
                <a:ea typeface="ＭＳ Ｐゴシック" pitchFamily="34" charset="-128"/>
              </a:rPr>
              <a:t>] </a:t>
            </a:r>
            <a:r>
              <a:rPr lang="en-US" dirty="0">
                <a:latin typeface="Calibri Light" panose="020F0302020204030204" pitchFamily="34" charset="0"/>
                <a:ea typeface="ＭＳ Ｐゴシック" pitchFamily="34" charset="-128"/>
              </a:rPr>
              <a:t>× </a:t>
            </a:r>
            <a:r>
              <a:rPr lang="en-US" dirty="0">
                <a:latin typeface="Calibri Light" panose="020F0302020204030204" pitchFamily="34" charset="0"/>
                <a:ea typeface="ＭＳ Ｐゴシック" pitchFamily="34" charset="-128"/>
              </a:rPr>
              <a:t>length </a:t>
            </a:r>
            <a:r>
              <a:rPr lang="en-US" dirty="0">
                <a:latin typeface="Calibri Light" panose="020F0302020204030204" pitchFamily="34" charset="0"/>
                <a:ea typeface="ＭＳ Ｐゴシック" pitchFamily="34" charset="-128"/>
              </a:rPr>
              <a:t>L [m]</a:t>
            </a:r>
          </a:p>
          <a:p>
            <a:pPr eaLnBrk="0" hangingPunct="0"/>
            <a:r>
              <a:rPr lang="en-US" dirty="0">
                <a:latin typeface="Calibri Light" panose="020F0302020204030204" pitchFamily="34" charset="0"/>
                <a:ea typeface="ＭＳ Ｐゴシック" pitchFamily="34" charset="-128"/>
              </a:rPr>
              <a:t>	k</a:t>
            </a:r>
            <a:r>
              <a:rPr lang="en-US" baseline="-25000" dirty="0">
                <a:latin typeface="Calibri Light" panose="020F0302020204030204" pitchFamily="34" charset="0"/>
                <a:ea typeface="ＭＳ Ｐゴシック" pitchFamily="34" charset="-128"/>
              </a:rPr>
              <a:t>2</a:t>
            </a:r>
            <a:r>
              <a:rPr lang="en-US" dirty="0">
                <a:latin typeface="Calibri Light" panose="020F0302020204030204" pitchFamily="34" charset="0"/>
                <a:ea typeface="ＭＳ Ｐゴシック" pitchFamily="34" charset="-128"/>
              </a:rPr>
              <a:t> </a:t>
            </a:r>
            <a:r>
              <a:rPr lang="en-US" dirty="0">
                <a:latin typeface="Calibri Light" panose="020F0302020204030204" pitchFamily="34" charset="0"/>
                <a:ea typeface="ＭＳ Ｐゴシック" pitchFamily="34" charset="-128"/>
              </a:rPr>
              <a:t>= (</a:t>
            </a:r>
            <a:r>
              <a:rPr lang="en-US" dirty="0">
                <a:latin typeface="Calibri Light" panose="020F0302020204030204" pitchFamily="34" charset="0"/>
              </a:rPr>
              <a:t>d</a:t>
            </a:r>
            <a:r>
              <a:rPr lang="en-US" baseline="30000" dirty="0">
                <a:latin typeface="Calibri Light" panose="020F0302020204030204" pitchFamily="34" charset="0"/>
              </a:rPr>
              <a:t>2</a:t>
            </a:r>
            <a:r>
              <a:rPr lang="en-US" dirty="0">
                <a:latin typeface="Calibri Light" panose="020F0302020204030204" pitchFamily="34" charset="0"/>
              </a:rPr>
              <a:t>B</a:t>
            </a:r>
            <a:r>
              <a:rPr lang="en-US" baseline="-25000" dirty="0">
                <a:latin typeface="Calibri Light" panose="020F0302020204030204" pitchFamily="34" charset="0"/>
              </a:rPr>
              <a:t>y</a:t>
            </a:r>
            <a:r>
              <a:rPr lang="en-US" dirty="0">
                <a:latin typeface="Calibri Light" panose="020F0302020204030204" pitchFamily="34" charset="0"/>
              </a:rPr>
              <a:t>/dx</a:t>
            </a:r>
            <a:r>
              <a:rPr lang="en-US" baseline="30000" dirty="0">
                <a:latin typeface="Calibri Light" panose="020F0302020204030204" pitchFamily="34" charset="0"/>
              </a:rPr>
              <a:t>2</a:t>
            </a:r>
            <a:r>
              <a:rPr lang="en-US" dirty="0">
                <a:latin typeface="Calibri Light" panose="020F0302020204030204" pitchFamily="34" charset="0"/>
              </a:rPr>
              <a:t>) </a:t>
            </a:r>
            <a:r>
              <a:rPr lang="en-US" dirty="0">
                <a:latin typeface="Calibri Light" panose="020F0302020204030204" pitchFamily="34" charset="0"/>
                <a:ea typeface="ＭＳ Ｐゴシック" pitchFamily="34" charset="-128"/>
              </a:rPr>
              <a:t>/ (B</a:t>
            </a:r>
            <a:r>
              <a:rPr lang="en-US" dirty="0">
                <a:latin typeface="Symbol" panose="05050102010706020507" pitchFamily="18" charset="2"/>
                <a:ea typeface="ＭＳ Ｐゴシック" pitchFamily="34" charset="-128"/>
              </a:rPr>
              <a:t>r</a:t>
            </a:r>
            <a:r>
              <a:rPr lang="en-US" dirty="0">
                <a:latin typeface="Calibri Light" panose="020F0302020204030204" pitchFamily="34" charset="0"/>
                <a:ea typeface="ＭＳ Ｐゴシック" pitchFamily="34" charset="-128"/>
              </a:rPr>
              <a:t>)</a:t>
            </a:r>
          </a:p>
          <a:p>
            <a:pPr eaLnBrk="0" hangingPunct="0"/>
            <a:r>
              <a:rPr lang="en-US" dirty="0">
                <a:latin typeface="Calibri Light" panose="020F0302020204030204" pitchFamily="34" charset="0"/>
              </a:rPr>
              <a:t>				(d</a:t>
            </a:r>
            <a:r>
              <a:rPr lang="en-US" baseline="30000" dirty="0">
                <a:latin typeface="Calibri Light" panose="020F0302020204030204" pitchFamily="34" charset="0"/>
              </a:rPr>
              <a:t>2</a:t>
            </a:r>
            <a:r>
              <a:rPr lang="en-US" dirty="0">
                <a:latin typeface="Calibri Light" panose="020F0302020204030204" pitchFamily="34" charset="0"/>
              </a:rPr>
              <a:t>B</a:t>
            </a:r>
            <a:r>
              <a:rPr lang="en-US" baseline="-25000" dirty="0">
                <a:latin typeface="Calibri Light" panose="020F0302020204030204" pitchFamily="34" charset="0"/>
              </a:rPr>
              <a:t>y</a:t>
            </a:r>
            <a:r>
              <a:rPr lang="en-US" dirty="0">
                <a:latin typeface="Calibri Light" panose="020F0302020204030204" pitchFamily="34" charset="0"/>
              </a:rPr>
              <a:t>/dx</a:t>
            </a:r>
            <a:r>
              <a:rPr lang="en-US" baseline="30000" dirty="0">
                <a:latin typeface="Calibri Light" panose="020F0302020204030204" pitchFamily="34" charset="0"/>
              </a:rPr>
              <a:t>2</a:t>
            </a:r>
            <a:r>
              <a:rPr lang="en-US" dirty="0">
                <a:latin typeface="Calibri Light" panose="020F0302020204030204" pitchFamily="34" charset="0"/>
              </a:rPr>
              <a:t>)/2! = B</a:t>
            </a:r>
            <a:r>
              <a:rPr lang="en-US" baseline="-25000" dirty="0">
                <a:latin typeface="Calibri Light" panose="020F0302020204030204" pitchFamily="34" charset="0"/>
              </a:rPr>
              <a:t>3</a:t>
            </a:r>
            <a:r>
              <a:rPr lang="en-US" dirty="0">
                <a:latin typeface="Calibri Light" panose="020F0302020204030204" pitchFamily="34" charset="0"/>
              </a:rPr>
              <a:t>/R</a:t>
            </a:r>
            <a:r>
              <a:rPr lang="en-US" baseline="30000" dirty="0">
                <a:latin typeface="Calibri Light" panose="020F0302020204030204" pitchFamily="34" charset="0"/>
              </a:rPr>
              <a:t>2</a:t>
            </a:r>
            <a:r>
              <a:rPr lang="en-US" dirty="0">
                <a:latin typeface="Calibri Light" panose="020F0302020204030204" pitchFamily="34" charset="0"/>
              </a:rPr>
              <a:t> </a:t>
            </a:r>
          </a:p>
          <a:p>
            <a:pPr eaLnBrk="0" hangingPunct="0"/>
            <a:endParaRPr lang="en-US" dirty="0">
              <a:latin typeface="Calibri Light" panose="020F0302020204030204" pitchFamily="34" charset="0"/>
              <a:ea typeface="ＭＳ Ｐゴシック" pitchFamily="34" charset="-128"/>
            </a:endParaRPr>
          </a:p>
        </p:txBody>
      </p:sp>
    </p:spTree>
    <p:extLst>
      <p:ext uri="{BB962C8B-B14F-4D97-AF65-F5344CB8AC3E}">
        <p14:creationId xmlns:p14="http://schemas.microsoft.com/office/powerpoint/2010/main" val="6833946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52400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endParaRPr lang="en-US" sz="2800" kern="0" dirty="0">
              <a:solidFill>
                <a:srgbClr val="0033CC"/>
              </a:solidFill>
              <a:latin typeface="Symbol" panose="05050102010706020507" pitchFamily="18" charset="2"/>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3</a:t>
            </a:fld>
            <a:endParaRPr lang="en-US"/>
          </a:p>
        </p:txBody>
      </p:sp>
      <p:sp>
        <p:nvSpPr>
          <p:cNvPr id="4" name="TextBox 3"/>
          <p:cNvSpPr txBox="1"/>
          <p:nvPr/>
        </p:nvSpPr>
        <p:spPr>
          <a:xfrm>
            <a:off x="3935760" y="1249125"/>
            <a:ext cx="4320480" cy="1323439"/>
          </a:xfrm>
          <a:prstGeom prst="rect">
            <a:avLst/>
          </a:prstGeom>
          <a:solidFill>
            <a:srgbClr val="FFFFFF"/>
          </a:solidFill>
          <a:ln w="12700">
            <a:solidFill>
              <a:schemeClr val="tx1"/>
            </a:solidFill>
          </a:ln>
        </p:spPr>
        <p:txBody>
          <a:bodyPr wrap="square" rtlCol="0">
            <a:spAutoFit/>
          </a:bodyPr>
          <a:lstStyle/>
          <a:p>
            <a:r>
              <a:rPr lang="en-US" sz="1600" dirty="0">
                <a:latin typeface="Courier New" panose="02070309020205020404" pitchFamily="49" charset="0"/>
                <a:cs typeface="Courier New" panose="02070309020205020404" pitchFamily="49" charset="0"/>
              </a:rPr>
              <a:t>BEAM</a:t>
            </a:r>
            <a:r>
              <a:rPr lang="en-US" sz="1600" dirty="0">
                <a:latin typeface="Courier New" panose="02070309020205020404" pitchFamily="49" charset="0"/>
                <a:cs typeface="Courier New" panose="02070309020205020404" pitchFamily="49" charset="0"/>
              </a:rPr>
              <a:t>, PARTICLE=ELECTRON,PC=</a:t>
            </a:r>
            <a:r>
              <a:rPr lang="en-US" sz="1600" dirty="0">
                <a:solidFill>
                  <a:srgbClr val="0033CC"/>
                </a:solidFill>
                <a:latin typeface="Courier New" panose="02070309020205020404" pitchFamily="49" charset="0"/>
                <a:cs typeface="Courier New" panose="02070309020205020404" pitchFamily="49" charset="0"/>
              </a:rPr>
              <a:t>3.0</a:t>
            </a:r>
            <a:r>
              <a:rPr lang="en-US" sz="1600" dirty="0">
                <a:latin typeface="Courier New" panose="02070309020205020404" pitchFamily="49" charset="0"/>
                <a:cs typeface="Courier New" panose="02070309020205020404" pitchFamily="49" charset="0"/>
              </a:rPr>
              <a:t>;     </a:t>
            </a:r>
          </a:p>
          <a:p>
            <a:r>
              <a:rPr lang="en-US" sz="1600" dirty="0">
                <a:latin typeface="Courier New" panose="02070309020205020404" pitchFamily="49" charset="0"/>
                <a:cs typeface="Courier New" panose="02070309020205020404" pitchFamily="49" charset="0"/>
              </a:rPr>
              <a:t>DEGREE</a:t>
            </a:r>
            <a:r>
              <a:rPr lang="en-US" sz="1600" dirty="0">
                <a:latin typeface="Courier New" panose="02070309020205020404" pitchFamily="49" charset="0"/>
                <a:cs typeface="Courier New" panose="02070309020205020404" pitchFamily="49" charset="0"/>
              </a:rPr>
              <a:t>:=PI/180.0</a:t>
            </a:r>
            <a:r>
              <a:rPr lang="en-US" sz="1600" dirty="0">
                <a:latin typeface="Courier New" panose="02070309020205020404" pitchFamily="49" charset="0"/>
                <a:cs typeface="Courier New" panose="02070309020205020404" pitchFamily="49" charset="0"/>
              </a:rPr>
              <a:t>;</a:t>
            </a:r>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QF</a:t>
            </a:r>
            <a:r>
              <a:rPr lang="en-US" sz="1600" dirty="0">
                <a:latin typeface="Courier New" panose="02070309020205020404" pitchFamily="49" charset="0"/>
                <a:cs typeface="Courier New" panose="02070309020205020404" pitchFamily="49" charset="0"/>
              </a:rPr>
              <a:t>: </a:t>
            </a:r>
            <a:r>
              <a:rPr lang="en-US" sz="1600" dirty="0">
                <a:solidFill>
                  <a:srgbClr val="0033CC"/>
                </a:solidFill>
                <a:latin typeface="Courier New" panose="02070309020205020404" pitchFamily="49" charset="0"/>
                <a:cs typeface="Courier New" panose="02070309020205020404" pitchFamily="49" charset="0"/>
              </a:rPr>
              <a:t>QUADRUPOLE,L=0.5,K1=0.2</a:t>
            </a:r>
            <a:r>
              <a:rPr lang="en-US" sz="1600" dirty="0">
                <a:latin typeface="Courier New" panose="02070309020205020404" pitchFamily="49" charset="0"/>
                <a:cs typeface="Courier New" panose="02070309020205020404" pitchFamily="49" charset="0"/>
              </a:rPr>
              <a:t>; </a:t>
            </a:r>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QD</a:t>
            </a:r>
            <a:r>
              <a:rPr lang="en-US" sz="1600" dirty="0">
                <a:latin typeface="Courier New" panose="02070309020205020404" pitchFamily="49" charset="0"/>
                <a:cs typeface="Courier New" panose="02070309020205020404" pitchFamily="49" charset="0"/>
              </a:rPr>
              <a:t>: QUADRUPOLE,L=1.0,K1=-0.2;      </a:t>
            </a:r>
          </a:p>
          <a:p>
            <a:r>
              <a:rPr lang="en-US" sz="1600" dirty="0">
                <a:latin typeface="Courier New" panose="02070309020205020404" pitchFamily="49" charset="0"/>
                <a:cs typeface="Courier New" panose="02070309020205020404" pitchFamily="49" charset="0"/>
              </a:rPr>
              <a:t>B: </a:t>
            </a:r>
            <a:r>
              <a:rPr lang="en-US" sz="1600" dirty="0">
                <a:solidFill>
                  <a:srgbClr val="0033CC"/>
                </a:solidFill>
                <a:latin typeface="Courier New" panose="02070309020205020404" pitchFamily="49" charset="0"/>
                <a:cs typeface="Courier New" panose="02070309020205020404" pitchFamily="49" charset="0"/>
              </a:rPr>
              <a:t>SBEND,L=1.0,ANGLE=15.0*DEGREE</a:t>
            </a:r>
            <a:r>
              <a:rPr lang="en-US" sz="1600" dirty="0">
                <a:latin typeface="Courier New" panose="02070309020205020404" pitchFamily="49" charset="0"/>
                <a:cs typeface="Courier New" panose="02070309020205020404" pitchFamily="49" charset="0"/>
              </a:rPr>
              <a:t>;  </a:t>
            </a:r>
          </a:p>
        </p:txBody>
      </p:sp>
      <p:sp>
        <p:nvSpPr>
          <p:cNvPr id="5" name="TextBox 4"/>
          <p:cNvSpPr txBox="1"/>
          <p:nvPr/>
        </p:nvSpPr>
        <p:spPr>
          <a:xfrm>
            <a:off x="2927648" y="3068961"/>
            <a:ext cx="6768272" cy="2585323"/>
          </a:xfrm>
          <a:prstGeom prst="rect">
            <a:avLst/>
          </a:prstGeom>
          <a:solidFill>
            <a:srgbClr val="FFFFFF"/>
          </a:solidFill>
          <a:ln w="12700">
            <a:noFill/>
          </a:ln>
        </p:spPr>
        <p:txBody>
          <a:bodyPr wrap="square" rtlCol="0">
            <a:spAutoFit/>
          </a:bodyPr>
          <a:lstStyle/>
          <a:p>
            <a:r>
              <a:rPr lang="en-US" dirty="0">
                <a:latin typeface="Calibri Light" panose="020F0302020204030204" pitchFamily="34" charset="0"/>
              </a:rPr>
              <a:t>(B</a:t>
            </a:r>
            <a:r>
              <a:rPr lang="en-US" dirty="0">
                <a:latin typeface="Symbol" panose="05050102010706020507" pitchFamily="18" charset="2"/>
              </a:rPr>
              <a:t>r</a:t>
            </a:r>
            <a:r>
              <a:rPr lang="en-US" dirty="0">
                <a:latin typeface="Calibri Light" panose="020F0302020204030204" pitchFamily="34" charset="0"/>
              </a:rPr>
              <a:t>) = 10</a:t>
            </a:r>
            <a:r>
              <a:rPr lang="en-US" baseline="30000" dirty="0">
                <a:latin typeface="Calibri Light" panose="020F0302020204030204" pitchFamily="34" charset="0"/>
              </a:rPr>
              <a:t>9</a:t>
            </a:r>
            <a:r>
              <a:rPr lang="en-US" dirty="0">
                <a:latin typeface="Calibri Light" panose="020F0302020204030204" pitchFamily="34" charset="0"/>
              </a:rPr>
              <a:t>/c*PC = 10^9/299792485*3.0 = 10.01 Tm</a:t>
            </a:r>
          </a:p>
          <a:p>
            <a:endParaRPr lang="en-US" dirty="0">
              <a:latin typeface="Calibri Light" panose="020F0302020204030204" pitchFamily="34" charset="0"/>
            </a:endParaRPr>
          </a:p>
          <a:p>
            <a:endParaRPr lang="en-US" dirty="0">
              <a:latin typeface="Calibri Light" panose="020F0302020204030204" pitchFamily="34" charset="0"/>
            </a:endParaRPr>
          </a:p>
          <a:p>
            <a:r>
              <a:rPr lang="en-US" u="sng" dirty="0">
                <a:latin typeface="Calibri Light" panose="020F0302020204030204" pitchFamily="34" charset="0"/>
              </a:rPr>
              <a:t>dipole</a:t>
            </a:r>
            <a:r>
              <a:rPr lang="en-US" dirty="0">
                <a:latin typeface="Calibri Light" panose="020F0302020204030204" pitchFamily="34" charset="0"/>
              </a:rPr>
              <a:t> (SBEND)</a:t>
            </a:r>
          </a:p>
          <a:p>
            <a:r>
              <a:rPr lang="en-US" dirty="0">
                <a:latin typeface="Calibri Light" panose="020F0302020204030204" pitchFamily="34" charset="0"/>
              </a:rPr>
              <a:t>B = |ANGLE|/L*(</a:t>
            </a:r>
            <a:r>
              <a:rPr lang="en-US" dirty="0">
                <a:latin typeface="Calibri Light" panose="020F0302020204030204" pitchFamily="34" charset="0"/>
              </a:rPr>
              <a:t>B</a:t>
            </a:r>
            <a:r>
              <a:rPr lang="en-US" dirty="0">
                <a:latin typeface="Symbol" panose="05050102010706020507" pitchFamily="18" charset="2"/>
              </a:rPr>
              <a:t>r</a:t>
            </a:r>
            <a:r>
              <a:rPr lang="en-US" dirty="0">
                <a:latin typeface="Calibri Light" panose="020F0302020204030204" pitchFamily="34" charset="0"/>
              </a:rPr>
              <a:t>) </a:t>
            </a:r>
            <a:r>
              <a:rPr lang="en-US" dirty="0">
                <a:latin typeface="Calibri Light" panose="020F0302020204030204" pitchFamily="34" charset="0"/>
              </a:rPr>
              <a:t>= (15*pi/180)/1.0*10.01 = 2.62 T</a:t>
            </a:r>
            <a:endParaRPr lang="en-US" dirty="0">
              <a:latin typeface="Calibri Light" panose="020F0302020204030204" pitchFamily="34" charset="0"/>
            </a:endParaRPr>
          </a:p>
          <a:p>
            <a:endParaRPr lang="en-US" dirty="0">
              <a:latin typeface="Calibri Light" panose="020F0302020204030204" pitchFamily="34" charset="0"/>
            </a:endParaRPr>
          </a:p>
          <a:p>
            <a:endParaRPr lang="en-US" dirty="0">
              <a:latin typeface="Calibri Light" panose="020F0302020204030204" pitchFamily="34" charset="0"/>
            </a:endParaRPr>
          </a:p>
          <a:p>
            <a:r>
              <a:rPr lang="en-US" u="sng" dirty="0">
                <a:latin typeface="Calibri Light" panose="020F0302020204030204" pitchFamily="34" charset="0"/>
              </a:rPr>
              <a:t>quadrupole</a:t>
            </a:r>
          </a:p>
          <a:p>
            <a:r>
              <a:rPr lang="en-US" dirty="0">
                <a:latin typeface="Calibri Light" panose="020F0302020204030204" pitchFamily="34" charset="0"/>
              </a:rPr>
              <a:t>G = |K1|*(</a:t>
            </a:r>
            <a:r>
              <a:rPr lang="en-US" dirty="0">
                <a:latin typeface="Calibri Light" panose="020F0302020204030204" pitchFamily="34" charset="0"/>
              </a:rPr>
              <a:t>B</a:t>
            </a:r>
            <a:r>
              <a:rPr lang="en-US" dirty="0">
                <a:latin typeface="Symbol" panose="05050102010706020507" pitchFamily="18" charset="2"/>
              </a:rPr>
              <a:t>r</a:t>
            </a:r>
            <a:r>
              <a:rPr lang="en-US" dirty="0">
                <a:latin typeface="Calibri Light" panose="020F0302020204030204" pitchFamily="34" charset="0"/>
              </a:rPr>
              <a:t>) = 0.2*10.01 = 2.00 T/m</a:t>
            </a:r>
          </a:p>
        </p:txBody>
      </p:sp>
    </p:spTree>
    <p:extLst>
      <p:ext uri="{BB962C8B-B14F-4D97-AF65-F5344CB8AC3E}">
        <p14:creationId xmlns:p14="http://schemas.microsoft.com/office/powerpoint/2010/main" val="11445364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5246" y="630243"/>
            <a:ext cx="6889173" cy="5646863"/>
          </a:xfrm>
          <a:prstGeom prst="rect">
            <a:avLst/>
          </a:prstGeom>
        </p:spPr>
      </p:pic>
      <p:sp>
        <p:nvSpPr>
          <p:cNvPr id="3" name="Oval 2"/>
          <p:cNvSpPr/>
          <p:nvPr/>
        </p:nvSpPr>
        <p:spPr>
          <a:xfrm>
            <a:off x="3664904" y="2479964"/>
            <a:ext cx="1844388" cy="179128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arallelogram 4"/>
          <p:cNvSpPr/>
          <p:nvPr/>
        </p:nvSpPr>
        <p:spPr>
          <a:xfrm rot="5204894">
            <a:off x="6620000" y="2236174"/>
            <a:ext cx="939422" cy="1158009"/>
          </a:xfrm>
          <a:prstGeom prst="parallelogram">
            <a:avLst>
              <a:gd name="adj" fmla="val 1801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flipV="1">
            <a:off x="7089711" y="1173084"/>
            <a:ext cx="0" cy="29510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591916" y="3740727"/>
            <a:ext cx="2497795" cy="1385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982691" y="2479964"/>
            <a:ext cx="0" cy="6704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6982691" y="3453675"/>
            <a:ext cx="0" cy="8484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endCxn id="3" idx="7"/>
          </p:cNvCxnSpPr>
          <p:nvPr/>
        </p:nvCxnSpPr>
        <p:spPr>
          <a:xfrm flipV="1">
            <a:off x="4591915" y="2742292"/>
            <a:ext cx="647273" cy="65697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691745" y="4308267"/>
            <a:ext cx="581892" cy="369332"/>
          </a:xfrm>
          <a:prstGeom prst="rect">
            <a:avLst/>
          </a:prstGeom>
          <a:noFill/>
        </p:spPr>
        <p:txBody>
          <a:bodyPr wrap="square" rtlCol="0">
            <a:spAutoFit/>
          </a:bodyPr>
          <a:lstStyle/>
          <a:p>
            <a:r>
              <a:rPr lang="en-US" smtClean="0"/>
              <a:t>g/2</a:t>
            </a:r>
            <a:endParaRPr lang="en-US"/>
          </a:p>
        </p:txBody>
      </p:sp>
      <p:sp>
        <p:nvSpPr>
          <p:cNvPr id="21" name="TextBox 20"/>
          <p:cNvSpPr txBox="1"/>
          <p:nvPr/>
        </p:nvSpPr>
        <p:spPr>
          <a:xfrm>
            <a:off x="4915551" y="2937004"/>
            <a:ext cx="295274" cy="369332"/>
          </a:xfrm>
          <a:prstGeom prst="rect">
            <a:avLst/>
          </a:prstGeom>
          <a:noFill/>
        </p:spPr>
        <p:txBody>
          <a:bodyPr wrap="none" rtlCol="0">
            <a:spAutoFit/>
          </a:bodyPr>
          <a:lstStyle/>
          <a:p>
            <a:r>
              <a:rPr lang="en-US" dirty="0" smtClean="0"/>
              <a:t>a</a:t>
            </a:r>
            <a:endParaRPr lang="en-US" dirty="0"/>
          </a:p>
        </p:txBody>
      </p:sp>
      <p:sp>
        <p:nvSpPr>
          <p:cNvPr id="22" name="TextBox 21"/>
          <p:cNvSpPr txBox="1"/>
          <p:nvPr/>
        </p:nvSpPr>
        <p:spPr>
          <a:xfrm>
            <a:off x="5680364" y="3877877"/>
            <a:ext cx="306494" cy="369332"/>
          </a:xfrm>
          <a:prstGeom prst="rect">
            <a:avLst/>
          </a:prstGeom>
          <a:noFill/>
        </p:spPr>
        <p:txBody>
          <a:bodyPr wrap="none" rtlCol="0">
            <a:spAutoFit/>
          </a:bodyPr>
          <a:lstStyle/>
          <a:p>
            <a:r>
              <a:rPr lang="en-US" dirty="0" smtClean="0"/>
              <a:t>h</a:t>
            </a:r>
            <a:endParaRPr lang="en-US" dirty="0"/>
          </a:p>
        </p:txBody>
      </p:sp>
      <p:sp>
        <p:nvSpPr>
          <p:cNvPr id="23" name="TextBox 22"/>
          <p:cNvSpPr txBox="1"/>
          <p:nvPr/>
        </p:nvSpPr>
        <p:spPr>
          <a:xfrm>
            <a:off x="7550727" y="3453675"/>
            <a:ext cx="284052" cy="369332"/>
          </a:xfrm>
          <a:prstGeom prst="rect">
            <a:avLst/>
          </a:prstGeom>
          <a:noFill/>
        </p:spPr>
        <p:txBody>
          <a:bodyPr wrap="none" rtlCol="0">
            <a:spAutoFit/>
          </a:bodyPr>
          <a:lstStyle/>
          <a:p>
            <a:r>
              <a:rPr lang="en-US" dirty="0" smtClean="0"/>
              <a:t>x</a:t>
            </a:r>
            <a:endParaRPr lang="en-US" dirty="0"/>
          </a:p>
        </p:txBody>
      </p:sp>
      <p:sp>
        <p:nvSpPr>
          <p:cNvPr id="24" name="TextBox 23"/>
          <p:cNvSpPr txBox="1"/>
          <p:nvPr/>
        </p:nvSpPr>
        <p:spPr>
          <a:xfrm>
            <a:off x="4300971" y="983673"/>
            <a:ext cx="288862" cy="369332"/>
          </a:xfrm>
          <a:prstGeom prst="rect">
            <a:avLst/>
          </a:prstGeom>
          <a:noFill/>
        </p:spPr>
        <p:txBody>
          <a:bodyPr wrap="none" rtlCol="0">
            <a:spAutoFit/>
          </a:bodyPr>
          <a:lstStyle/>
          <a:p>
            <a:r>
              <a:rPr lang="en-US" dirty="0" smtClean="0"/>
              <a:t>y</a:t>
            </a:r>
            <a:endParaRPr lang="en-US" dirty="0"/>
          </a:p>
        </p:txBody>
      </p:sp>
      <mc:AlternateContent xmlns:mc="http://schemas.openxmlformats.org/markup-compatibility/2006">
        <mc:Choice xmlns:a14="http://schemas.microsoft.com/office/drawing/2010/main" Requires="a14">
          <p:sp>
            <p:nvSpPr>
              <p:cNvPr id="25" name="TextBox 24"/>
              <p:cNvSpPr txBox="1"/>
              <p:nvPr/>
            </p:nvSpPr>
            <p:spPr>
              <a:xfrm>
                <a:off x="5239188" y="1926279"/>
                <a:ext cx="1036922" cy="639983"/>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GB" b="0" i="1" smtClean="0">
                          <a:latin typeface="Cambria Math" charset="0"/>
                        </a:rPr>
                        <m:t>𝑥𝑦</m:t>
                      </m:r>
                      <m:r>
                        <a:rPr lang="en-GB" b="0" i="1" smtClean="0">
                          <a:latin typeface="Cambria Math" charset="0"/>
                          <a:ea typeface="Cambria Math" charset="0"/>
                          <a:cs typeface="Cambria Math" charset="0"/>
                        </a:rPr>
                        <m:t>=2</m:t>
                      </m:r>
                      <m:sSup>
                        <m:sSupPr>
                          <m:ctrlPr>
                            <a:rPr lang="en-GB" b="0" i="1" smtClean="0">
                              <a:latin typeface="Cambria Math" charset="0"/>
                              <a:ea typeface="Cambria Math" charset="0"/>
                              <a:cs typeface="Cambria Math" charset="0"/>
                            </a:rPr>
                          </m:ctrlPr>
                        </m:sSupPr>
                        <m:e>
                          <m:r>
                            <a:rPr lang="en-GB" b="0" i="1" smtClean="0">
                              <a:latin typeface="Cambria Math" charset="0"/>
                              <a:ea typeface="Cambria Math" charset="0"/>
                              <a:cs typeface="Cambria Math" charset="0"/>
                            </a:rPr>
                            <m:t>𝑎</m:t>
                          </m:r>
                        </m:e>
                        <m:sup>
                          <m:r>
                            <a:rPr lang="en-GB" b="0" i="1" smtClean="0">
                              <a:latin typeface="Cambria Math" charset="0"/>
                              <a:ea typeface="Cambria Math" charset="0"/>
                              <a:cs typeface="Cambria Math" charset="0"/>
                            </a:rPr>
                            <m:t>2</m:t>
                          </m:r>
                        </m:sup>
                      </m:sSup>
                    </m:oMath>
                  </m:oMathPara>
                </a14:m>
                <a:endParaRPr lang="en-US" dirty="0"/>
              </a:p>
            </p:txBody>
          </p:sp>
        </mc:Choice>
        <mc:Fallback>
          <p:sp>
            <p:nvSpPr>
              <p:cNvPr id="25" name="TextBox 24"/>
              <p:cNvSpPr txBox="1">
                <a:spLocks noRot="1" noChangeAspect="1" noMove="1" noResize="1" noEditPoints="1" noAdjustHandles="1" noChangeArrowheads="1" noChangeShapeType="1" noTextEdit="1"/>
              </p:cNvSpPr>
              <p:nvPr/>
            </p:nvSpPr>
            <p:spPr>
              <a:xfrm>
                <a:off x="5239188" y="1926279"/>
                <a:ext cx="1036922" cy="639983"/>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6" name="TextBox 25"/>
              <p:cNvSpPr txBox="1"/>
              <p:nvPr/>
            </p:nvSpPr>
            <p:spPr>
              <a:xfrm>
                <a:off x="7273637" y="1648691"/>
                <a:ext cx="462434" cy="369332"/>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sSub>
                        <m:sSubPr>
                          <m:ctrlPr>
                            <a:rPr lang="en-US" i="1" smtClean="0">
                              <a:latin typeface="Cambria Math" charset="0"/>
                            </a:rPr>
                          </m:ctrlPr>
                        </m:sSubPr>
                        <m:e>
                          <m:r>
                            <a:rPr lang="en-GB" b="0" i="1" smtClean="0">
                              <a:latin typeface="Cambria Math" charset="0"/>
                            </a:rPr>
                            <m:t>𝑦</m:t>
                          </m:r>
                        </m:e>
                        <m:sub>
                          <m:r>
                            <a:rPr lang="en-GB" b="0" i="1" smtClean="0">
                              <a:latin typeface="Cambria Math" charset="0"/>
                            </a:rPr>
                            <m:t>1</m:t>
                          </m:r>
                        </m:sub>
                      </m:sSub>
                    </m:oMath>
                  </m:oMathPara>
                </a14:m>
                <a:endParaRPr lang="en-US" dirty="0"/>
              </a:p>
            </p:txBody>
          </p:sp>
        </mc:Choice>
        <mc:Fallback>
          <p:sp>
            <p:nvSpPr>
              <p:cNvPr id="26" name="TextBox 25"/>
              <p:cNvSpPr txBox="1">
                <a:spLocks noRot="1" noChangeAspect="1" noMove="1" noResize="1" noEditPoints="1" noAdjustHandles="1" noChangeArrowheads="1" noChangeShapeType="1" noTextEdit="1"/>
              </p:cNvSpPr>
              <p:nvPr/>
            </p:nvSpPr>
            <p:spPr>
              <a:xfrm>
                <a:off x="7273637" y="1648691"/>
                <a:ext cx="462434" cy="369332"/>
              </a:xfrm>
              <a:prstGeom prst="rect">
                <a:avLst/>
              </a:prstGeom>
              <a:blipFill rotWithShape="0">
                <a:blip r:embed="rId4"/>
                <a:stretch>
                  <a:fillRect b="-491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7" name="TextBox 26"/>
              <p:cNvSpPr txBox="1"/>
              <p:nvPr/>
            </p:nvSpPr>
            <p:spPr>
              <a:xfrm>
                <a:off x="900545" y="872835"/>
                <a:ext cx="3349295" cy="3460178"/>
              </a:xfrm>
              <a:prstGeom prst="rect">
                <a:avLst/>
              </a:prstGeom>
              <a:noFill/>
            </p:spPr>
            <p:txBody>
              <a:bodyPr wrap="square" rtlCol="0">
                <a:spAutoFit/>
              </a:bodyPr>
              <a:lstStyle/>
              <a:p>
                <a:r>
                  <a:rPr lang="en-US" dirty="0" smtClean="0"/>
                  <a:t>Poles of a quadrupole are a rectangular hyperbola </a:t>
                </a:r>
                <a14:m>
                  <m:oMath xmlns:m="http://schemas.openxmlformats.org/officeDocument/2006/math">
                    <m:r>
                      <a:rPr lang="en-GB" b="0" i="1" smtClean="0">
                        <a:latin typeface="Cambria Math" charset="0"/>
                      </a:rPr>
                      <m:t>𝑥𝑦</m:t>
                    </m:r>
                    <m:r>
                      <a:rPr lang="en-GB" b="0" i="1" smtClean="0">
                        <a:latin typeface="Cambria Math" charset="0"/>
                        <a:ea typeface="Cambria Math" charset="0"/>
                        <a:cs typeface="Cambria Math" charset="0"/>
                      </a:rPr>
                      <m:t>=</m:t>
                    </m:r>
                    <m:r>
                      <a:rPr lang="en-GB" b="0" i="1" smtClean="0">
                        <a:latin typeface="Cambria Math" charset="0"/>
                        <a:ea typeface="Cambria Math" charset="0"/>
                        <a:cs typeface="Cambria Math" charset="0"/>
                      </a:rPr>
                      <m:t>2</m:t>
                    </m:r>
                    <m:sSup>
                      <m:sSupPr>
                        <m:ctrlPr>
                          <a:rPr lang="en-GB" b="0" i="1" smtClean="0">
                            <a:latin typeface="Cambria Math" charset="0"/>
                            <a:ea typeface="Cambria Math" charset="0"/>
                            <a:cs typeface="Cambria Math" charset="0"/>
                          </a:rPr>
                        </m:ctrlPr>
                      </m:sSupPr>
                      <m:e>
                        <m:r>
                          <a:rPr lang="en-GB" b="0" i="1" smtClean="0">
                            <a:latin typeface="Cambria Math" charset="0"/>
                            <a:ea typeface="Cambria Math" charset="0"/>
                            <a:cs typeface="Cambria Math" charset="0"/>
                          </a:rPr>
                          <m:t>𝑎</m:t>
                        </m:r>
                      </m:e>
                      <m:sup>
                        <m:r>
                          <a:rPr lang="en-GB" b="0" i="1" smtClean="0">
                            <a:latin typeface="Cambria Math" charset="0"/>
                            <a:ea typeface="Cambria Math" charset="0"/>
                            <a:cs typeface="Cambria Math" charset="0"/>
                          </a:rPr>
                          <m:t>2</m:t>
                        </m:r>
                      </m:sup>
                    </m:sSup>
                  </m:oMath>
                </a14:m>
                <a:endParaRPr lang="en-US" dirty="0" smtClean="0"/>
              </a:p>
              <a:p>
                <a:endParaRPr lang="en-US" dirty="0"/>
              </a:p>
              <a:p>
                <a14:m>
                  <m:oMathPara xmlns:m="http://schemas.openxmlformats.org/officeDocument/2006/math">
                    <m:oMathParaPr>
                      <m:jc m:val="centerGroup"/>
                    </m:oMathParaPr>
                    <m:oMath xmlns:m="http://schemas.openxmlformats.org/officeDocument/2006/math">
                      <m:sSub>
                        <m:sSubPr>
                          <m:ctrlPr>
                            <a:rPr lang="en-GB" b="0" i="1" smtClean="0">
                              <a:latin typeface="Cambria Math" charset="0"/>
                            </a:rPr>
                          </m:ctrlPr>
                        </m:sSubPr>
                        <m:e>
                          <m:r>
                            <a:rPr lang="en-GB" b="0" i="1" smtClean="0">
                              <a:latin typeface="Cambria Math" charset="0"/>
                            </a:rPr>
                            <m:t>𝐵</m:t>
                          </m:r>
                        </m:e>
                        <m:sub>
                          <m:r>
                            <a:rPr lang="en-GB" b="0" i="1" smtClean="0">
                              <a:latin typeface="Cambria Math" charset="0"/>
                            </a:rPr>
                            <m:t>𝑦</m:t>
                          </m:r>
                        </m:sub>
                      </m:sSub>
                      <m:d>
                        <m:dPr>
                          <m:ctrlPr>
                            <a:rPr lang="en-GB" b="0" i="0" smtClean="0">
                              <a:latin typeface="Cambria Math" charset="0"/>
                            </a:rPr>
                          </m:ctrlPr>
                        </m:dPr>
                        <m:e>
                          <m:r>
                            <m:rPr>
                              <m:sty m:val="p"/>
                            </m:rPr>
                            <a:rPr lang="en-GB" b="0" i="0" smtClean="0">
                              <a:latin typeface="Cambria Math" charset="0"/>
                            </a:rPr>
                            <m:t>x</m:t>
                          </m:r>
                          <m:r>
                            <a:rPr lang="en-GB" b="0" i="0" smtClean="0">
                              <a:latin typeface="Cambria Math" charset="0"/>
                            </a:rPr>
                            <m:t>=0</m:t>
                          </m:r>
                        </m:e>
                      </m:d>
                      <m:r>
                        <a:rPr lang="en-GB" b="0" i="0" smtClean="0">
                          <a:latin typeface="Cambria Math" charset="0"/>
                        </a:rPr>
                        <m:t>=0</m:t>
                      </m:r>
                    </m:oMath>
                  </m:oMathPara>
                </a14:m>
                <a:endParaRPr lang="en-GB" b="0" dirty="0" smtClean="0"/>
              </a:p>
              <a:p>
                <a14:m>
                  <m:oMath xmlns:m="http://schemas.openxmlformats.org/officeDocument/2006/math">
                    <m:sSub>
                      <m:sSubPr>
                        <m:ctrlPr>
                          <a:rPr lang="en-GB" b="0" i="1" smtClean="0">
                            <a:latin typeface="Cambria Math" charset="0"/>
                          </a:rPr>
                        </m:ctrlPr>
                      </m:sSubPr>
                      <m:e>
                        <m:r>
                          <a:rPr lang="en-GB" b="0" i="1" smtClean="0">
                            <a:latin typeface="Cambria Math" charset="0"/>
                          </a:rPr>
                          <m:t>                  </m:t>
                        </m:r>
                        <m:r>
                          <a:rPr lang="en-GB" b="0" i="1" smtClean="0">
                            <a:latin typeface="Cambria Math" charset="0"/>
                          </a:rPr>
                          <m:t>𝐵</m:t>
                        </m:r>
                      </m:e>
                      <m:sub>
                        <m:r>
                          <a:rPr lang="en-GB" b="0" i="1" smtClean="0">
                            <a:latin typeface="Cambria Math" charset="0"/>
                          </a:rPr>
                          <m:t>𝑦</m:t>
                        </m:r>
                      </m:sub>
                    </m:sSub>
                    <m:d>
                      <m:dPr>
                        <m:ctrlPr>
                          <a:rPr lang="en-GB" b="0" i="1" smtClean="0">
                            <a:latin typeface="Cambria Math" charset="0"/>
                          </a:rPr>
                        </m:ctrlPr>
                      </m:dPr>
                      <m:e>
                        <m:r>
                          <m:rPr>
                            <m:sty m:val="p"/>
                          </m:rPr>
                          <a:rPr lang="en-GB" b="0" i="0" smtClean="0">
                            <a:latin typeface="Cambria Math" charset="0"/>
                          </a:rPr>
                          <m:t>x</m:t>
                        </m:r>
                      </m:e>
                    </m:d>
                    <m:r>
                      <a:rPr lang="en-GB" b="0" i="0" smtClean="0">
                        <a:latin typeface="Cambria Math" charset="0"/>
                      </a:rPr>
                      <m:t>=</m:t>
                    </m:r>
                  </m:oMath>
                </a14:m>
                <a:r>
                  <a:rPr lang="en-GB" b="0" dirty="0" smtClean="0"/>
                  <a:t> </a:t>
                </a:r>
                <a14:m>
                  <m:oMath xmlns:m="http://schemas.openxmlformats.org/officeDocument/2006/math">
                    <m:sSub>
                      <m:sSubPr>
                        <m:ctrlPr>
                          <a:rPr lang="en-GB" b="0" i="1" dirty="0" smtClean="0">
                            <a:latin typeface="Cambria Math" charset="0"/>
                          </a:rPr>
                        </m:ctrlPr>
                      </m:sSubPr>
                      <m:e>
                        <m:r>
                          <a:rPr lang="en-GB" b="0" i="1" dirty="0" smtClean="0">
                            <a:latin typeface="Cambria Math" charset="0"/>
                          </a:rPr>
                          <m:t>𝑘</m:t>
                        </m:r>
                      </m:e>
                      <m:sub>
                        <m:r>
                          <a:rPr lang="en-GB" b="0" i="1" dirty="0" smtClean="0">
                            <a:latin typeface="Cambria Math" charset="0"/>
                          </a:rPr>
                          <m:t>2</m:t>
                        </m:r>
                      </m:sub>
                    </m:sSub>
                    <m:r>
                      <a:rPr lang="en-GB" b="0" i="1" dirty="0" smtClean="0">
                        <a:latin typeface="Cambria Math" charset="0"/>
                      </a:rPr>
                      <m:t>𝑥</m:t>
                    </m:r>
                  </m:oMath>
                </a14:m>
                <a:endParaRPr lang="en-GB" b="0" dirty="0" smtClean="0"/>
              </a:p>
              <a:p>
                <a:endParaRPr lang="en-GB" b="0" dirty="0" smtClean="0"/>
              </a:p>
              <a:p>
                <a:r>
                  <a:rPr lang="en-GB" dirty="0" smtClean="0"/>
                  <a:t>On the </a:t>
                </a:r>
                <a:r>
                  <a:rPr lang="en-GB" dirty="0" err="1" smtClean="0"/>
                  <a:t>poletip</a:t>
                </a:r>
                <a:r>
                  <a:rPr lang="en-GB" dirty="0" smtClean="0"/>
                  <a:t>: </a:t>
                </a:r>
                <a14:m>
                  <m:oMath xmlns:m="http://schemas.openxmlformats.org/officeDocument/2006/math">
                    <m:sSub>
                      <m:sSubPr>
                        <m:ctrlPr>
                          <a:rPr lang="en-GB" i="1" smtClean="0">
                            <a:latin typeface="Cambria Math" charset="0"/>
                          </a:rPr>
                        </m:ctrlPr>
                      </m:sSubPr>
                      <m:e>
                        <m:r>
                          <a:rPr lang="en-GB" b="0" i="1" smtClean="0">
                            <a:latin typeface="Cambria Math" charset="0"/>
                          </a:rPr>
                          <m:t>𝐵</m:t>
                        </m:r>
                      </m:e>
                      <m:sub>
                        <m:r>
                          <a:rPr lang="en-GB" b="0" i="1" smtClean="0">
                            <a:latin typeface="Cambria Math" charset="0"/>
                          </a:rPr>
                          <m:t>𝑡</m:t>
                        </m:r>
                      </m:sub>
                    </m:sSub>
                  </m:oMath>
                </a14:m>
                <a:r>
                  <a:rPr lang="en-GB" b="0" dirty="0" smtClean="0"/>
                  <a:t>=</a:t>
                </a:r>
                <a14:m>
                  <m:oMath xmlns:m="http://schemas.openxmlformats.org/officeDocument/2006/math">
                    <m:sSub>
                      <m:sSubPr>
                        <m:ctrlPr>
                          <a:rPr lang="en-GB" b="0" i="1" dirty="0" smtClean="0">
                            <a:latin typeface="Cambria Math" charset="0"/>
                          </a:rPr>
                        </m:ctrlPr>
                      </m:sSubPr>
                      <m:e>
                        <m:r>
                          <a:rPr lang="en-GB" b="0" i="1" dirty="0" smtClean="0">
                            <a:latin typeface="Cambria Math" charset="0"/>
                          </a:rPr>
                          <m:t>𝑘</m:t>
                        </m:r>
                      </m:e>
                      <m:sub>
                        <m:r>
                          <a:rPr lang="en-GB" b="0" i="1" dirty="0" smtClean="0">
                            <a:latin typeface="Cambria Math" charset="0"/>
                          </a:rPr>
                          <m:t>2</m:t>
                        </m:r>
                      </m:sub>
                    </m:sSub>
                  </m:oMath>
                </a14:m>
                <a:r>
                  <a:rPr lang="en-GB" b="0" dirty="0" smtClean="0"/>
                  <a:t>a</a:t>
                </a:r>
              </a:p>
              <a:p>
                <a:endParaRPr lang="en-GB" dirty="0" smtClean="0"/>
              </a:p>
              <a:p>
                <a:endParaRPr lang="en-GB" b="0" dirty="0" smtClean="0"/>
              </a:p>
              <a:p>
                <a:endParaRPr lang="en-GB" b="0" dirty="0" smtClean="0"/>
              </a:p>
              <a:p>
                <a:endParaRPr lang="en-GB" b="0" dirty="0" smtClean="0"/>
              </a:p>
              <a:p>
                <a:endParaRPr lang="en-US" dirty="0"/>
              </a:p>
            </p:txBody>
          </p:sp>
        </mc:Choice>
        <mc:Fallback>
          <p:sp>
            <p:nvSpPr>
              <p:cNvPr id="27" name="TextBox 26"/>
              <p:cNvSpPr txBox="1">
                <a:spLocks noRot="1" noChangeAspect="1" noMove="1" noResize="1" noEditPoints="1" noAdjustHandles="1" noChangeArrowheads="1" noChangeShapeType="1" noTextEdit="1"/>
              </p:cNvSpPr>
              <p:nvPr/>
            </p:nvSpPr>
            <p:spPr>
              <a:xfrm>
                <a:off x="900545" y="872835"/>
                <a:ext cx="3349295" cy="3460178"/>
              </a:xfrm>
              <a:prstGeom prst="rect">
                <a:avLst/>
              </a:prstGeom>
              <a:blipFill rotWithShape="0">
                <a:blip r:embed="rId5"/>
                <a:stretch>
                  <a:fillRect l="-1639" t="-88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8" name="TextBox 27"/>
              <p:cNvSpPr txBox="1"/>
              <p:nvPr/>
            </p:nvSpPr>
            <p:spPr>
              <a:xfrm>
                <a:off x="8378577" y="676176"/>
                <a:ext cx="3435927" cy="4616457"/>
              </a:xfrm>
              <a:prstGeom prst="rect">
                <a:avLst/>
              </a:prstGeom>
              <a:noFill/>
            </p:spPr>
            <p:txBody>
              <a:bodyPr wrap="square" rtlCol="0">
                <a:spAutoFit/>
              </a:bodyPr>
              <a:lstStyle/>
              <a:p>
                <a:r>
                  <a:rPr lang="en-US" dirty="0" smtClean="0"/>
                  <a:t>Combined function </a:t>
                </a:r>
                <a:r>
                  <a:rPr lang="en-US" dirty="0" err="1" smtClean="0"/>
                  <a:t>nagnet</a:t>
                </a:r>
                <a:r>
                  <a:rPr lang="en-US" dirty="0" smtClean="0"/>
                  <a:t> is like a quadrupole shifted by distance, h</a:t>
                </a:r>
              </a:p>
              <a:p>
                <a:endParaRPr lang="en-US" dirty="0"/>
              </a:p>
              <a:p>
                <a:r>
                  <a:rPr lang="en-US" dirty="0" smtClean="0"/>
                  <a:t>In new </a:t>
                </a:r>
                <a:r>
                  <a:rPr lang="en-US" dirty="0" err="1" smtClean="0"/>
                  <a:t>coords</a:t>
                </a:r>
                <a:r>
                  <a:rPr lang="en-US" dirty="0" smtClean="0"/>
                  <a:t> </a:t>
                </a:r>
                <a14:m>
                  <m:oMath xmlns:m="http://schemas.openxmlformats.org/officeDocument/2006/math">
                    <m:r>
                      <a:rPr lang="en-GB" b="0" i="1" smtClean="0">
                        <a:latin typeface="Cambria Math" charset="0"/>
                      </a:rPr>
                      <m:t>(</m:t>
                    </m:r>
                    <m:r>
                      <a:rPr lang="en-GB" b="0" i="1" smtClean="0">
                        <a:latin typeface="Cambria Math" charset="0"/>
                      </a:rPr>
                      <m:t>𝑥</m:t>
                    </m:r>
                    <m:r>
                      <a:rPr lang="en-GB" b="0" i="1" smtClean="0">
                        <a:latin typeface="Cambria Math" charset="0"/>
                      </a:rPr>
                      <m:t>,</m:t>
                    </m:r>
                    <m:sSub>
                      <m:sSubPr>
                        <m:ctrlPr>
                          <a:rPr lang="en-GB" b="0" i="1" smtClean="0">
                            <a:latin typeface="Cambria Math" charset="0"/>
                          </a:rPr>
                        </m:ctrlPr>
                      </m:sSubPr>
                      <m:e>
                        <m:r>
                          <a:rPr lang="en-GB" b="0" i="1" smtClean="0">
                            <a:latin typeface="Cambria Math" charset="0"/>
                          </a:rPr>
                          <m:t>𝑦</m:t>
                        </m:r>
                      </m:e>
                      <m:sub>
                        <m:r>
                          <a:rPr lang="en-GB" b="0" i="1" smtClean="0">
                            <a:latin typeface="Cambria Math" charset="0"/>
                          </a:rPr>
                          <m:t>1</m:t>
                        </m:r>
                      </m:sub>
                    </m:sSub>
                  </m:oMath>
                </a14:m>
                <a:r>
                  <a:rPr lang="en-US" dirty="0" smtClean="0"/>
                  <a:t>) the poles have equation (</a:t>
                </a:r>
                <a:r>
                  <a:rPr lang="en-US" dirty="0" err="1" smtClean="0"/>
                  <a:t>x+h</a:t>
                </a:r>
                <a:r>
                  <a:rPr lang="en-US" dirty="0" smtClean="0"/>
                  <a:t>)</a:t>
                </a:r>
                <a:r>
                  <a:rPr lang="en-GB" b="0" dirty="0" smtClean="0"/>
                  <a:t> </a:t>
                </a:r>
                <a14:m>
                  <m:oMath xmlns:m="http://schemas.openxmlformats.org/officeDocument/2006/math">
                    <m:sSub>
                      <m:sSubPr>
                        <m:ctrlPr>
                          <a:rPr lang="en-GB" b="0" i="1" smtClean="0">
                            <a:latin typeface="Cambria Math" charset="0"/>
                          </a:rPr>
                        </m:ctrlPr>
                      </m:sSubPr>
                      <m:e>
                        <m:r>
                          <a:rPr lang="en-GB" b="0" i="1" smtClean="0">
                            <a:latin typeface="Cambria Math" charset="0"/>
                          </a:rPr>
                          <m:t>𝑦</m:t>
                        </m:r>
                      </m:e>
                      <m:sub>
                        <m:r>
                          <a:rPr lang="en-GB" b="0" i="1" smtClean="0">
                            <a:latin typeface="Cambria Math" charset="0"/>
                          </a:rPr>
                          <m:t>1</m:t>
                        </m:r>
                      </m:sub>
                    </m:sSub>
                    <m:r>
                      <a:rPr lang="en-GB" b="0" i="0" smtClean="0">
                        <a:latin typeface="Cambria Math" charset="0"/>
                      </a:rPr>
                      <m:t>=</m:t>
                    </m:r>
                  </m:oMath>
                </a14:m>
                <a:r>
                  <a:rPr lang="en-US" dirty="0" smtClean="0"/>
                  <a:t> </a:t>
                </a:r>
                <a14:m>
                  <m:oMath xmlns:m="http://schemas.openxmlformats.org/officeDocument/2006/math">
                    <m:r>
                      <a:rPr lang="en-GB" b="0" i="1" smtClean="0">
                        <a:latin typeface="Cambria Math" charset="0"/>
                        <a:ea typeface="Cambria Math" charset="0"/>
                        <a:cs typeface="Cambria Math" charset="0"/>
                      </a:rPr>
                      <m:t>2</m:t>
                    </m:r>
                    <m:sSup>
                      <m:sSupPr>
                        <m:ctrlPr>
                          <a:rPr lang="en-GB" b="0" i="1" smtClean="0">
                            <a:latin typeface="Cambria Math" charset="0"/>
                            <a:ea typeface="Cambria Math" charset="0"/>
                            <a:cs typeface="Cambria Math" charset="0"/>
                          </a:rPr>
                        </m:ctrlPr>
                      </m:sSupPr>
                      <m:e>
                        <m:r>
                          <a:rPr lang="en-GB" b="0" i="1" smtClean="0">
                            <a:latin typeface="Cambria Math" charset="0"/>
                            <a:ea typeface="Cambria Math" charset="0"/>
                            <a:cs typeface="Cambria Math" charset="0"/>
                          </a:rPr>
                          <m:t>𝑎</m:t>
                        </m:r>
                      </m:e>
                      <m:sup>
                        <m:r>
                          <a:rPr lang="en-GB" b="0" i="1" smtClean="0">
                            <a:latin typeface="Cambria Math" charset="0"/>
                            <a:ea typeface="Cambria Math" charset="0"/>
                            <a:cs typeface="Cambria Math" charset="0"/>
                          </a:rPr>
                          <m:t>2</m:t>
                        </m:r>
                      </m:sup>
                    </m:sSup>
                  </m:oMath>
                </a14:m>
                <a:endParaRPr lang="en-US" dirty="0" smtClean="0"/>
              </a:p>
              <a:p>
                <a:endParaRPr lang="en-US" dirty="0"/>
              </a:p>
              <a:p>
                <a14:m>
                  <m:oMath xmlns:m="http://schemas.openxmlformats.org/officeDocument/2006/math">
                    <m:sSub>
                      <m:sSubPr>
                        <m:ctrlPr>
                          <a:rPr lang="en-GB" b="0" i="1" smtClean="0">
                            <a:latin typeface="Cambria Math" charset="0"/>
                          </a:rPr>
                        </m:ctrlPr>
                      </m:sSubPr>
                      <m:e>
                        <m:r>
                          <a:rPr lang="en-GB" b="0" i="1" smtClean="0">
                            <a:latin typeface="Cambria Math" charset="0"/>
                          </a:rPr>
                          <m:t>𝐵</m:t>
                        </m:r>
                      </m:e>
                      <m:sub>
                        <m:r>
                          <a:rPr lang="en-GB" b="0" i="1" smtClean="0">
                            <a:latin typeface="Cambria Math" charset="0"/>
                          </a:rPr>
                          <m:t>0</m:t>
                        </m:r>
                      </m:sub>
                    </m:sSub>
                  </m:oMath>
                </a14:m>
                <a:r>
                  <a:rPr lang="en-US" dirty="0" smtClean="0"/>
                  <a:t>=</a:t>
                </a:r>
                <a14:m>
                  <m:oMath xmlns:m="http://schemas.openxmlformats.org/officeDocument/2006/math">
                    <m:sSub>
                      <m:sSubPr>
                        <m:ctrlPr>
                          <a:rPr lang="en-US" i="1" dirty="0" smtClean="0">
                            <a:latin typeface="Cambria Math" charset="0"/>
                          </a:rPr>
                        </m:ctrlPr>
                      </m:sSubPr>
                      <m:e>
                        <m:r>
                          <a:rPr lang="en-GB" b="0" i="1" dirty="0" smtClean="0">
                            <a:latin typeface="Cambria Math" charset="0"/>
                          </a:rPr>
                          <m:t>𝑘</m:t>
                        </m:r>
                      </m:e>
                      <m:sub>
                        <m:r>
                          <a:rPr lang="en-GB" b="0" i="1" dirty="0" smtClean="0">
                            <a:latin typeface="Cambria Math" charset="0"/>
                          </a:rPr>
                          <m:t>2</m:t>
                        </m:r>
                      </m:sub>
                    </m:sSub>
                  </m:oMath>
                </a14:m>
                <a:r>
                  <a:rPr lang="en-US" i="1" dirty="0" smtClean="0"/>
                  <a:t>h,  </a:t>
                </a:r>
                <a14:m>
                  <m:oMath xmlns:m="http://schemas.openxmlformats.org/officeDocument/2006/math">
                    <m:sSubSup>
                      <m:sSubSupPr>
                        <m:ctrlPr>
                          <a:rPr lang="en-US" i="1" smtClean="0">
                            <a:latin typeface="Cambria Math" charset="0"/>
                          </a:rPr>
                        </m:ctrlPr>
                      </m:sSubSupPr>
                      <m:e>
                        <m:r>
                          <a:rPr lang="en-GB" b="0" i="1" smtClean="0">
                            <a:latin typeface="Cambria Math" charset="0"/>
                          </a:rPr>
                          <m:t>𝐵</m:t>
                        </m:r>
                      </m:e>
                      <m:sub>
                        <m:r>
                          <a:rPr lang="en-GB" b="0" i="1" smtClean="0">
                            <a:latin typeface="Cambria Math" charset="0"/>
                          </a:rPr>
                          <m:t>𝑧</m:t>
                        </m:r>
                      </m:sub>
                      <m:sup>
                        <m:r>
                          <a:rPr lang="en-GB" b="0" i="1" smtClean="0">
                            <a:latin typeface="Cambria Math" charset="0"/>
                          </a:rPr>
                          <m:t>′</m:t>
                        </m:r>
                      </m:sup>
                    </m:sSubSup>
                  </m:oMath>
                </a14:m>
                <a:r>
                  <a:rPr lang="en-US" i="1" dirty="0" smtClean="0"/>
                  <a:t>=</a:t>
                </a:r>
                <a14:m>
                  <m:oMath xmlns:m="http://schemas.openxmlformats.org/officeDocument/2006/math">
                    <m:sSub>
                      <m:sSubPr>
                        <m:ctrlPr>
                          <a:rPr lang="en-US" i="1" dirty="0" smtClean="0">
                            <a:latin typeface="Cambria Math" charset="0"/>
                          </a:rPr>
                        </m:ctrlPr>
                      </m:sSubPr>
                      <m:e>
                        <m:r>
                          <a:rPr lang="en-GB" b="0" i="1" dirty="0" smtClean="0">
                            <a:latin typeface="Cambria Math" charset="0"/>
                          </a:rPr>
                          <m:t>𝑘</m:t>
                        </m:r>
                      </m:e>
                      <m:sub>
                        <m:r>
                          <a:rPr lang="en-GB" b="0" i="1" dirty="0" smtClean="0">
                            <a:latin typeface="Cambria Math" charset="0"/>
                          </a:rPr>
                          <m:t>2</m:t>
                        </m:r>
                      </m:sub>
                    </m:sSub>
                  </m:oMath>
                </a14:m>
                <a:endParaRPr lang="en-US" i="1" dirty="0" smtClean="0"/>
              </a:p>
              <a:p>
                <a:endParaRPr lang="en-US" i="1" dirty="0"/>
              </a:p>
              <a:p>
                <a14:m>
                  <m:oMath xmlns:m="http://schemas.openxmlformats.org/officeDocument/2006/math">
                    <m:r>
                      <a:rPr lang="en-GB" b="0" i="1" smtClean="0">
                        <a:latin typeface="Cambria Math" charset="0"/>
                      </a:rPr>
                      <m:t>h</m:t>
                    </m:r>
                    <m:r>
                      <a:rPr lang="en-GB" b="0" i="1" smtClean="0">
                        <a:latin typeface="Cambria Math" charset="0"/>
                      </a:rPr>
                      <m:t>=</m:t>
                    </m:r>
                    <m:sSub>
                      <m:sSubPr>
                        <m:ctrlPr>
                          <a:rPr lang="en-GB" b="0" i="1" smtClean="0">
                            <a:latin typeface="Cambria Math" charset="0"/>
                          </a:rPr>
                        </m:ctrlPr>
                      </m:sSubPr>
                      <m:e>
                        <m:r>
                          <a:rPr lang="en-GB" b="0" i="1" smtClean="0">
                            <a:latin typeface="Cambria Math" charset="0"/>
                          </a:rPr>
                          <m:t>𝐵</m:t>
                        </m:r>
                      </m:e>
                      <m:sub>
                        <m:r>
                          <a:rPr lang="en-GB" b="0" i="1" smtClean="0">
                            <a:latin typeface="Cambria Math" charset="0"/>
                          </a:rPr>
                          <m:t>0</m:t>
                        </m:r>
                      </m:sub>
                    </m:sSub>
                  </m:oMath>
                </a14:m>
                <a:r>
                  <a:rPr lang="en-US" dirty="0" smtClean="0"/>
                  <a:t>/</a:t>
                </a:r>
                <a14:m>
                  <m:oMath xmlns:m="http://schemas.openxmlformats.org/officeDocument/2006/math">
                    <m:sSubSup>
                      <m:sSubSupPr>
                        <m:ctrlPr>
                          <a:rPr lang="en-US" i="1" smtClean="0">
                            <a:latin typeface="Cambria Math" charset="0"/>
                          </a:rPr>
                        </m:ctrlPr>
                      </m:sSubSupPr>
                      <m:e>
                        <m:r>
                          <a:rPr lang="en-GB" b="0" i="1" smtClean="0">
                            <a:latin typeface="Cambria Math" charset="0"/>
                          </a:rPr>
                          <m:t>𝐵</m:t>
                        </m:r>
                      </m:e>
                      <m:sub>
                        <m:r>
                          <a:rPr lang="en-GB" b="0" i="1" smtClean="0">
                            <a:latin typeface="Cambria Math" charset="0"/>
                          </a:rPr>
                          <m:t>𝑧</m:t>
                        </m:r>
                      </m:sub>
                      <m:sup>
                        <m:r>
                          <a:rPr lang="en-GB" b="0" i="1" smtClean="0">
                            <a:latin typeface="Cambria Math" charset="0"/>
                          </a:rPr>
                          <m:t>′</m:t>
                        </m:r>
                      </m:sup>
                    </m:sSubSup>
                  </m:oMath>
                </a14:m>
                <a:r>
                  <a:rPr lang="en-US" dirty="0" smtClean="0"/>
                  <a:t>,  </a:t>
                </a:r>
                <a:r>
                  <a:rPr lang="en-US" i="1" dirty="0" smtClean="0"/>
                  <a:t>h</a:t>
                </a:r>
                <a:r>
                  <a:rPr lang="en-US" dirty="0" smtClean="0"/>
                  <a:t> </a:t>
                </a:r>
                <a14:m>
                  <m:oMath xmlns:m="http://schemas.openxmlformats.org/officeDocument/2006/math">
                    <m:f>
                      <m:fPr>
                        <m:ctrlPr>
                          <a:rPr lang="en-GB" b="0" i="1" smtClean="0">
                            <a:latin typeface="Cambria Math" charset="0"/>
                          </a:rPr>
                        </m:ctrlPr>
                      </m:fPr>
                      <m:num>
                        <m:r>
                          <a:rPr lang="en-GB" b="0" i="1" smtClean="0">
                            <a:latin typeface="Cambria Math" charset="0"/>
                          </a:rPr>
                          <m:t>𝑔</m:t>
                        </m:r>
                      </m:num>
                      <m:den>
                        <m:r>
                          <a:rPr lang="en-GB" b="0" i="1" smtClean="0">
                            <a:latin typeface="Cambria Math" charset="0"/>
                          </a:rPr>
                          <m:t>2</m:t>
                        </m:r>
                      </m:den>
                    </m:f>
                    <m:r>
                      <a:rPr lang="en-GB" b="0" i="1" smtClean="0">
                        <a:latin typeface="Cambria Math" charset="0"/>
                      </a:rPr>
                      <m:t>=</m:t>
                    </m:r>
                    <m:r>
                      <a:rPr lang="en-GB" b="0" i="1" smtClean="0">
                        <a:latin typeface="Cambria Math" charset="0"/>
                        <a:ea typeface="Cambria Math" charset="0"/>
                        <a:cs typeface="Cambria Math" charset="0"/>
                      </a:rPr>
                      <m:t>2</m:t>
                    </m:r>
                    <m:sSup>
                      <m:sSupPr>
                        <m:ctrlPr>
                          <a:rPr lang="en-GB" b="0" i="1" smtClean="0">
                            <a:latin typeface="Cambria Math" charset="0"/>
                            <a:ea typeface="Cambria Math" charset="0"/>
                            <a:cs typeface="Cambria Math" charset="0"/>
                          </a:rPr>
                        </m:ctrlPr>
                      </m:sSupPr>
                      <m:e>
                        <m:r>
                          <a:rPr lang="en-GB" b="0" i="1" smtClean="0">
                            <a:latin typeface="Cambria Math" charset="0"/>
                            <a:ea typeface="Cambria Math" charset="0"/>
                            <a:cs typeface="Cambria Math" charset="0"/>
                          </a:rPr>
                          <m:t>𝑎</m:t>
                        </m:r>
                      </m:e>
                      <m:sup>
                        <m:r>
                          <a:rPr lang="en-GB" b="0" i="1" smtClean="0">
                            <a:latin typeface="Cambria Math" charset="0"/>
                            <a:ea typeface="Cambria Math" charset="0"/>
                            <a:cs typeface="Cambria Math" charset="0"/>
                          </a:rPr>
                          <m:t>2</m:t>
                        </m:r>
                      </m:sup>
                    </m:sSup>
                  </m:oMath>
                </a14:m>
                <a:endParaRPr lang="en-GB" b="0" dirty="0" smtClean="0">
                  <a:ea typeface="Cambria Math" charset="0"/>
                  <a:cs typeface="Cambria Math" charset="0"/>
                </a:endParaRPr>
              </a:p>
              <a:p>
                <a:endParaRPr lang="en-US" dirty="0" smtClean="0"/>
              </a:p>
              <a:p>
                <a:r>
                  <a:rPr lang="en-US" dirty="0" smtClean="0"/>
                  <a:t>Given </a:t>
                </a:r>
                <a14:m>
                  <m:oMath xmlns:m="http://schemas.openxmlformats.org/officeDocument/2006/math">
                    <m:sSub>
                      <m:sSubPr>
                        <m:ctrlPr>
                          <a:rPr lang="en-GB" b="0" i="1" smtClean="0">
                            <a:latin typeface="Cambria Math" charset="0"/>
                          </a:rPr>
                        </m:ctrlPr>
                      </m:sSubPr>
                      <m:e>
                        <m:r>
                          <a:rPr lang="en-GB" b="0" i="1" smtClean="0">
                            <a:latin typeface="Cambria Math" charset="0"/>
                          </a:rPr>
                          <m:t>𝐵</m:t>
                        </m:r>
                      </m:e>
                      <m:sub>
                        <m:r>
                          <a:rPr lang="en-GB" b="0" i="1" smtClean="0">
                            <a:latin typeface="Cambria Math" charset="0"/>
                          </a:rPr>
                          <m:t>0</m:t>
                        </m:r>
                      </m:sub>
                    </m:sSub>
                  </m:oMath>
                </a14:m>
                <a:r>
                  <a:rPr lang="en-US" dirty="0" smtClean="0"/>
                  <a:t> and </a:t>
                </a:r>
                <a14:m>
                  <m:oMath xmlns:m="http://schemas.openxmlformats.org/officeDocument/2006/math">
                    <m:sSubSup>
                      <m:sSubSupPr>
                        <m:ctrlPr>
                          <a:rPr lang="en-US" i="1" smtClean="0">
                            <a:latin typeface="Cambria Math" charset="0"/>
                          </a:rPr>
                        </m:ctrlPr>
                      </m:sSubSupPr>
                      <m:e>
                        <m:r>
                          <a:rPr lang="en-GB" b="0" i="1" smtClean="0">
                            <a:latin typeface="Cambria Math" charset="0"/>
                          </a:rPr>
                          <m:t>𝐵</m:t>
                        </m:r>
                      </m:e>
                      <m:sub>
                        <m:r>
                          <a:rPr lang="en-GB" b="0" i="1" smtClean="0">
                            <a:latin typeface="Cambria Math" charset="0"/>
                          </a:rPr>
                          <m:t>𝑧</m:t>
                        </m:r>
                      </m:sub>
                      <m:sup>
                        <m:r>
                          <a:rPr lang="en-GB" b="0" i="1" smtClean="0">
                            <a:latin typeface="Cambria Math" charset="0"/>
                          </a:rPr>
                          <m:t>′</m:t>
                        </m:r>
                      </m:sup>
                    </m:sSubSup>
                  </m:oMath>
                </a14:m>
                <a:r>
                  <a:rPr lang="en-US" dirty="0" smtClean="0"/>
                  <a:t>, solve  above </a:t>
                </a:r>
                <a:r>
                  <a:rPr lang="en-US" dirty="0" err="1" smtClean="0"/>
                  <a:t>equns</a:t>
                </a:r>
                <a:r>
                  <a:rPr lang="en-US" dirty="0" smtClean="0"/>
                  <a:t> to find:</a:t>
                </a:r>
              </a:p>
              <a:p>
                <a:endParaRPr lang="en-US" dirty="0"/>
              </a:p>
              <a:p>
                <a:r>
                  <a:rPr lang="en-US" i="1" dirty="0" smtClean="0"/>
                  <a:t>h  and a</a:t>
                </a:r>
              </a:p>
              <a:p>
                <a:endParaRPr lang="en-US" i="1" dirty="0"/>
              </a:p>
              <a:p>
                <a:r>
                  <a:rPr lang="en-US" i="1" dirty="0" smtClean="0"/>
                  <a:t>Then profile is</a:t>
                </a:r>
                <a14:m>
                  <m:oMath xmlns:m="http://schemas.openxmlformats.org/officeDocument/2006/math">
                    <m:sSub>
                      <m:sSubPr>
                        <m:ctrlPr>
                          <a:rPr lang="en-GB" b="0" i="1" smtClean="0">
                            <a:latin typeface="Cambria Math" charset="0"/>
                          </a:rPr>
                        </m:ctrlPr>
                      </m:sSubPr>
                      <m:e>
                        <m:r>
                          <a:rPr lang="en-GB" b="0" i="1" smtClean="0">
                            <a:latin typeface="Cambria Math" charset="0"/>
                          </a:rPr>
                          <m:t>  </m:t>
                        </m:r>
                        <m:r>
                          <a:rPr lang="en-GB" b="0" i="1" smtClean="0">
                            <a:latin typeface="Cambria Math" charset="0"/>
                          </a:rPr>
                          <m:t>𝑦</m:t>
                        </m:r>
                      </m:e>
                      <m:sub>
                        <m:r>
                          <a:rPr lang="en-GB" b="0" i="1" smtClean="0">
                            <a:latin typeface="Cambria Math" charset="0"/>
                          </a:rPr>
                          <m:t>1</m:t>
                        </m:r>
                      </m:sub>
                    </m:sSub>
                  </m:oMath>
                </a14:m>
                <a:r>
                  <a:rPr lang="en-US" i="1" dirty="0" smtClean="0"/>
                  <a:t>= </a:t>
                </a:r>
                <a14:m>
                  <m:oMath xmlns:m="http://schemas.openxmlformats.org/officeDocument/2006/math">
                    <m:r>
                      <a:rPr lang="en-GB" b="0" i="1" smtClean="0">
                        <a:latin typeface="Cambria Math" charset="0"/>
                        <a:ea typeface="Cambria Math" charset="0"/>
                        <a:cs typeface="Cambria Math" charset="0"/>
                      </a:rPr>
                      <m:t>2</m:t>
                    </m:r>
                    <m:sSup>
                      <m:sSupPr>
                        <m:ctrlPr>
                          <a:rPr lang="en-GB" b="0" i="1" smtClean="0">
                            <a:latin typeface="Cambria Math" charset="0"/>
                            <a:ea typeface="Cambria Math" charset="0"/>
                            <a:cs typeface="Cambria Math" charset="0"/>
                          </a:rPr>
                        </m:ctrlPr>
                      </m:sSupPr>
                      <m:e>
                        <m:r>
                          <a:rPr lang="en-GB" b="0" i="1" smtClean="0">
                            <a:latin typeface="Cambria Math" charset="0"/>
                            <a:ea typeface="Cambria Math" charset="0"/>
                            <a:cs typeface="Cambria Math" charset="0"/>
                          </a:rPr>
                          <m:t>𝑎</m:t>
                        </m:r>
                      </m:e>
                      <m:sup>
                        <m:r>
                          <a:rPr lang="en-GB" b="0" i="1" smtClean="0">
                            <a:latin typeface="Cambria Math" charset="0"/>
                            <a:ea typeface="Cambria Math" charset="0"/>
                            <a:cs typeface="Cambria Math" charset="0"/>
                          </a:rPr>
                          <m:t>2</m:t>
                        </m:r>
                      </m:sup>
                    </m:sSup>
                  </m:oMath>
                </a14:m>
                <a:r>
                  <a:rPr lang="en-US" i="1" dirty="0" smtClean="0"/>
                  <a:t>/(</a:t>
                </a:r>
                <a:r>
                  <a:rPr lang="en-US" i="1" dirty="0" err="1" smtClean="0"/>
                  <a:t>x+h</a:t>
                </a:r>
                <a:r>
                  <a:rPr lang="en-US" i="1" dirty="0" smtClean="0"/>
                  <a:t>)</a:t>
                </a:r>
                <a:endParaRPr lang="en-US" i="1" dirty="0"/>
              </a:p>
            </p:txBody>
          </p:sp>
        </mc:Choice>
        <mc:Fallback>
          <p:sp>
            <p:nvSpPr>
              <p:cNvPr id="28" name="TextBox 27"/>
              <p:cNvSpPr txBox="1">
                <a:spLocks noRot="1" noChangeAspect="1" noMove="1" noResize="1" noEditPoints="1" noAdjustHandles="1" noChangeArrowheads="1" noChangeShapeType="1" noTextEdit="1"/>
              </p:cNvSpPr>
              <p:nvPr/>
            </p:nvSpPr>
            <p:spPr>
              <a:xfrm>
                <a:off x="8378577" y="676176"/>
                <a:ext cx="3435927" cy="4616457"/>
              </a:xfrm>
              <a:prstGeom prst="rect">
                <a:avLst/>
              </a:prstGeom>
              <a:blipFill rotWithShape="0">
                <a:blip r:embed="rId6"/>
                <a:stretch>
                  <a:fillRect l="-1418" t="-793" r="-1773" b="-8851"/>
                </a:stretch>
              </a:blipFill>
            </p:spPr>
            <p:txBody>
              <a:bodyPr/>
              <a:lstStyle/>
              <a:p>
                <a:r>
                  <a:rPr lang="en-US">
                    <a:noFill/>
                  </a:rPr>
                  <a:t> </a:t>
                </a:r>
              </a:p>
            </p:txBody>
          </p:sp>
        </mc:Fallback>
      </mc:AlternateContent>
      <p:sp>
        <p:nvSpPr>
          <p:cNvPr id="29" name="TextBox 28"/>
          <p:cNvSpPr txBox="1"/>
          <p:nvPr/>
        </p:nvSpPr>
        <p:spPr>
          <a:xfrm>
            <a:off x="5680364" y="5458690"/>
            <a:ext cx="5306291" cy="461665"/>
          </a:xfrm>
          <a:prstGeom prst="rect">
            <a:avLst/>
          </a:prstGeom>
          <a:noFill/>
        </p:spPr>
        <p:txBody>
          <a:bodyPr wrap="square" rtlCol="0">
            <a:spAutoFit/>
          </a:bodyPr>
          <a:lstStyle/>
          <a:p>
            <a:r>
              <a:rPr lang="en-US" sz="2400" dirty="0" smtClean="0"/>
              <a:t>To Calculate Pole Profile of CF Magnet</a:t>
            </a:r>
            <a:endParaRPr lang="en-US" sz="2400" dirty="0"/>
          </a:p>
        </p:txBody>
      </p:sp>
    </p:spTree>
    <p:extLst>
      <p:ext uri="{BB962C8B-B14F-4D97-AF65-F5344CB8AC3E}">
        <p14:creationId xmlns:p14="http://schemas.microsoft.com/office/powerpoint/2010/main" val="89430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6400" y="1600199"/>
            <a:ext cx="6500726" cy="3761509"/>
          </a:xfrm>
          <a:prstGeom prst="rect">
            <a:avLst/>
          </a:prstGeom>
        </p:spPr>
      </p:pic>
      <p:sp>
        <p:nvSpPr>
          <p:cNvPr id="3" name="TextBox 2"/>
          <p:cNvSpPr txBox="1"/>
          <p:nvPr/>
        </p:nvSpPr>
        <p:spPr>
          <a:xfrm>
            <a:off x="2078182" y="706582"/>
            <a:ext cx="7368944" cy="461665"/>
          </a:xfrm>
          <a:prstGeom prst="rect">
            <a:avLst/>
          </a:prstGeom>
          <a:noFill/>
        </p:spPr>
        <p:txBody>
          <a:bodyPr wrap="square" rtlCol="0">
            <a:spAutoFit/>
          </a:bodyPr>
          <a:lstStyle/>
          <a:p>
            <a:r>
              <a:rPr lang="en-US" sz="2400" dirty="0" smtClean="0"/>
              <a:t>Definition of field error coefficients</a:t>
            </a:r>
            <a:endParaRPr lang="en-US" sz="2400" dirty="0"/>
          </a:p>
        </p:txBody>
      </p:sp>
    </p:spTree>
    <p:extLst>
      <p:ext uri="{BB962C8B-B14F-4D97-AF65-F5344CB8AC3E}">
        <p14:creationId xmlns:p14="http://schemas.microsoft.com/office/powerpoint/2010/main" val="624885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52400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kern="0" dirty="0">
                <a:solidFill>
                  <a:srgbClr val="0033CC"/>
                </a:solidFill>
                <a:latin typeface="Calibri Light" panose="020F0302020204030204" pitchFamily="34" charset="0"/>
              </a:rPr>
              <a:t>The harmonic decomposition is very handy to describe the field quality, </a:t>
            </a:r>
            <a:r>
              <a:rPr lang="en-US" sz="2800" kern="0" dirty="0">
                <a:solidFill>
                  <a:srgbClr val="0033CC"/>
                </a:solidFill>
                <a:latin typeface="Calibri Light" panose="020F0302020204030204" pitchFamily="34" charset="0"/>
              </a:rPr>
              <a:t>that is, deviations </a:t>
            </a:r>
            <a:r>
              <a:rPr lang="en-US" sz="2800" kern="0" dirty="0">
                <a:solidFill>
                  <a:srgbClr val="0033CC"/>
                </a:solidFill>
                <a:latin typeface="Calibri Light" panose="020F0302020204030204" pitchFamily="34" charset="0"/>
              </a:rPr>
              <a:t>of the actual B vs. the ideal </a:t>
            </a:r>
            <a:r>
              <a:rPr lang="en-US" sz="2800" kern="0" dirty="0">
                <a:solidFill>
                  <a:srgbClr val="0033CC"/>
                </a:solidFill>
                <a:latin typeface="Calibri Light" panose="020F0302020204030204" pitchFamily="34" charset="0"/>
              </a:rPr>
              <a:t>one</a:t>
            </a: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6</a:t>
            </a:fld>
            <a:endParaRPr lang="en-US"/>
          </a:p>
        </p:txBody>
      </p:sp>
      <mc:AlternateContent xmlns:mc="http://schemas.openxmlformats.org/markup-compatibility/2006" xmlns:a14="http://schemas.microsoft.com/office/drawing/2010/main">
        <mc:Choice Requires="a14">
          <p:sp>
            <p:nvSpPr>
              <p:cNvPr id="5" name="Rectangle 4"/>
              <p:cNvSpPr/>
              <p:nvPr/>
            </p:nvSpPr>
            <p:spPr>
              <a:xfrm>
                <a:off x="6744072" y="2210545"/>
                <a:ext cx="2376264" cy="43749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a:latin typeface="Cambria Math" charset="0"/>
                            </a:rPr>
                          </m:ctrlPr>
                        </m:sSubPr>
                        <m:e>
                          <m:acc>
                            <m:accPr>
                              <m:chr m:val="⃗"/>
                              <m:ctrlPr>
                                <a:rPr lang="en-GB" sz="2000" i="1">
                                  <a:latin typeface="Cambria Math" charset="0"/>
                                </a:rPr>
                              </m:ctrlPr>
                            </m:accPr>
                            <m:e>
                              <m:r>
                                <a:rPr lang="en-GB" sz="2000" i="1">
                                  <a:latin typeface="Cambria Math" panose="02040503050406030204" pitchFamily="18" charset="0"/>
                                </a:rPr>
                                <m:t>𝐵</m:t>
                              </m:r>
                            </m:e>
                          </m:acc>
                        </m:e>
                        <m:sub>
                          <m:r>
                            <a:rPr lang="en-GB" sz="2000" i="1">
                              <a:latin typeface="Cambria Math" panose="02040503050406030204" pitchFamily="18" charset="0"/>
                            </a:rPr>
                            <m:t>𝑖𝑑</m:t>
                          </m:r>
                        </m:sub>
                      </m:sSub>
                      <m:d>
                        <m:dPr>
                          <m:ctrlPr>
                            <a:rPr lang="en-GB" sz="2000" i="1">
                              <a:latin typeface="Cambria Math" charset="0"/>
                            </a:rPr>
                          </m:ctrlPr>
                        </m:dPr>
                        <m:e>
                          <m:r>
                            <a:rPr lang="en-GB" sz="2000" i="1">
                              <a:latin typeface="Cambria Math" panose="02040503050406030204" pitchFamily="18" charset="0"/>
                            </a:rPr>
                            <m:t>𝑥</m:t>
                          </m:r>
                          <m:r>
                            <a:rPr lang="en-GB" sz="2000" i="1">
                              <a:latin typeface="Cambria Math" panose="02040503050406030204" pitchFamily="18" charset="0"/>
                            </a:rPr>
                            <m:t>,</m:t>
                          </m:r>
                          <m:r>
                            <a:rPr lang="en-GB" sz="2000" i="1">
                              <a:latin typeface="Cambria Math" panose="02040503050406030204" pitchFamily="18" charset="0"/>
                            </a:rPr>
                            <m:t>𝑦</m:t>
                          </m:r>
                        </m:e>
                      </m:d>
                      <m:r>
                        <a:rPr lang="en-GB" sz="2000" i="1">
                          <a:latin typeface="Cambria Math" panose="02040503050406030204" pitchFamily="18" charset="0"/>
                        </a:rPr>
                        <m:t>=</m:t>
                      </m:r>
                      <m:sSub>
                        <m:sSubPr>
                          <m:ctrlPr>
                            <a:rPr lang="en-GB" sz="2000" i="1">
                              <a:latin typeface="Cambria Math" charset="0"/>
                            </a:rPr>
                          </m:ctrlPr>
                        </m:sSubPr>
                        <m:e>
                          <m:r>
                            <a:rPr lang="en-GB" sz="2000">
                              <a:latin typeface="Cambria Math" panose="02040503050406030204" pitchFamily="18" charset="0"/>
                            </a:rPr>
                            <m:t>𝐵</m:t>
                          </m:r>
                        </m:e>
                        <m:sub>
                          <m:r>
                            <a:rPr lang="en-GB" sz="2000" i="1">
                              <a:latin typeface="Cambria Math" panose="02040503050406030204" pitchFamily="18" charset="0"/>
                            </a:rPr>
                            <m:t>1</m:t>
                          </m:r>
                        </m:sub>
                      </m:sSub>
                      <m:acc>
                        <m:accPr>
                          <m:chr m:val="⃗"/>
                          <m:ctrlPr>
                            <a:rPr lang="en-GB" sz="2000" i="1">
                              <a:latin typeface="Cambria Math" charset="0"/>
                            </a:rPr>
                          </m:ctrlPr>
                        </m:accPr>
                        <m:e>
                          <m:r>
                            <a:rPr lang="en-GB" sz="2000" i="1">
                              <a:latin typeface="Cambria Math" panose="02040503050406030204" pitchFamily="18" charset="0"/>
                            </a:rPr>
                            <m:t>𝑗</m:t>
                          </m:r>
                        </m:e>
                      </m:acc>
                    </m:oMath>
                  </m:oMathPara>
                </a14:m>
                <a:endParaRPr lang="en-GB" sz="2000" dirty="0"/>
              </a:p>
            </p:txBody>
          </p:sp>
        </mc:Choice>
        <mc:Fallback xmlns="">
          <p:sp>
            <p:nvSpPr>
              <p:cNvPr id="5" name="Rectangle 4"/>
              <p:cNvSpPr>
                <a:spLocks noRot="1" noChangeAspect="1" noMove="1" noResize="1" noEditPoints="1" noAdjustHandles="1" noChangeArrowheads="1" noChangeShapeType="1" noTextEdit="1"/>
              </p:cNvSpPr>
              <p:nvPr/>
            </p:nvSpPr>
            <p:spPr>
              <a:xfrm>
                <a:off x="5220072" y="2210545"/>
                <a:ext cx="2376264" cy="437492"/>
              </a:xfrm>
              <a:prstGeom prst="rect">
                <a:avLst/>
              </a:prstGeom>
              <a:blipFill rotWithShape="0">
                <a:blip r:embed="rId3"/>
                <a:stretch>
                  <a:fillRect t="-7042" b="-845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1703512" y="3937434"/>
                <a:ext cx="9145016" cy="101829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a:latin typeface="Cambria Math"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charset="0"/>
                            </a:rPr>
                          </m:ctrlPr>
                        </m:dPr>
                        <m:e>
                          <m:r>
                            <a:rPr lang="en-GB" sz="2000">
                              <a:latin typeface="Cambria Math" panose="02040503050406030204" pitchFamily="18" charset="0"/>
                            </a:rPr>
                            <m:t>𝑧</m:t>
                          </m:r>
                        </m:e>
                      </m:d>
                      <m:r>
                        <a:rPr lang="en-GB" sz="200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charset="0"/>
                            </a:rPr>
                          </m:ctrlPr>
                        </m:dPr>
                        <m:e>
                          <m:r>
                            <a:rPr lang="en-GB" sz="2000">
                              <a:latin typeface="Cambria Math" panose="02040503050406030204" pitchFamily="18" charset="0"/>
                            </a:rPr>
                            <m:t>𝑧</m:t>
                          </m:r>
                        </m:e>
                      </m:d>
                      <m:r>
                        <a:rPr lang="en-GB" sz="2000" b="1" i="1">
                          <a:latin typeface="Cambria Math" panose="02040503050406030204" pitchFamily="18" charset="0"/>
                        </a:rPr>
                        <m:t>=</m:t>
                      </m:r>
                      <m:r>
                        <a:rPr lang="en-GB" sz="2000" i="1">
                          <a:latin typeface="Cambria Math" panose="02040503050406030204" pitchFamily="18" charset="0"/>
                        </a:rPr>
                        <m:t>=</m:t>
                      </m:r>
                      <m:sSub>
                        <m:sSubPr>
                          <m:ctrlPr>
                            <a:rPr lang="en-GB" sz="2000" i="1">
                              <a:latin typeface="Cambria Math" charset="0"/>
                            </a:rPr>
                          </m:ctrlPr>
                        </m:sSubPr>
                        <m:e>
                          <m:r>
                            <a:rPr lang="en-GB" sz="2000" i="1">
                              <a:latin typeface="Cambria Math" panose="02040503050406030204" pitchFamily="18" charset="0"/>
                            </a:rPr>
                            <m:t>𝐵</m:t>
                          </m:r>
                        </m:e>
                        <m:sub>
                          <m:r>
                            <a:rPr lang="en-GB" sz="2000" i="1">
                              <a:latin typeface="Cambria Math" panose="02040503050406030204" pitchFamily="18" charset="0"/>
                            </a:rPr>
                            <m:t>1</m:t>
                          </m:r>
                        </m:sub>
                      </m:sSub>
                      <m:r>
                        <a:rPr lang="en-GB" sz="2000" i="1">
                          <a:latin typeface="Cambria Math" panose="02040503050406030204" pitchFamily="18" charset="0"/>
                        </a:rPr>
                        <m:t>+</m:t>
                      </m:r>
                      <m:f>
                        <m:fPr>
                          <m:ctrlPr>
                            <a:rPr lang="en-GB" sz="2000" i="1">
                              <a:latin typeface="Cambria Math" charset="0"/>
                            </a:rPr>
                          </m:ctrlPr>
                        </m:fPr>
                        <m:num>
                          <m:sSub>
                            <m:sSubPr>
                              <m:ctrlPr>
                                <a:rPr lang="en-GB" sz="2000" i="1">
                                  <a:latin typeface="Cambria Math" charset="0"/>
                                </a:rPr>
                              </m:ctrlPr>
                            </m:sSubPr>
                            <m:e>
                              <m:r>
                                <a:rPr lang="en-GB" sz="2000" i="1">
                                  <a:latin typeface="Cambria Math" panose="02040503050406030204" pitchFamily="18" charset="0"/>
                                </a:rPr>
                                <m:t>𝐵</m:t>
                              </m:r>
                            </m:e>
                            <m:sub>
                              <m:r>
                                <a:rPr lang="en-GB" sz="2000" i="1">
                                  <a:latin typeface="Cambria Math" panose="02040503050406030204" pitchFamily="18" charset="0"/>
                                </a:rPr>
                                <m:t>1</m:t>
                              </m:r>
                            </m:sub>
                          </m:sSub>
                        </m:num>
                        <m:den>
                          <m:r>
                            <a:rPr lang="en-GB" sz="2000" i="1">
                              <a:latin typeface="Cambria Math" panose="02040503050406030204" pitchFamily="18" charset="0"/>
                            </a:rPr>
                            <m:t>10000</m:t>
                          </m:r>
                        </m:den>
                      </m:f>
                      <m:d>
                        <m:dPr>
                          <m:begChr m:val="["/>
                          <m:endChr m:val="]"/>
                          <m:ctrlPr>
                            <a:rPr lang="en-GB" sz="2000" i="1">
                              <a:latin typeface="Cambria Math" charset="0"/>
                            </a:rPr>
                          </m:ctrlPr>
                        </m:dPr>
                        <m:e>
                          <m:r>
                            <a:rPr lang="en-GB" sz="2000">
                              <a:latin typeface="Cambria Math" panose="02040503050406030204" pitchFamily="18" charset="0"/>
                            </a:rPr>
                            <m:t>𝑖</m:t>
                          </m:r>
                          <m:sSub>
                            <m:sSubPr>
                              <m:ctrlPr>
                                <a:rPr lang="en-GB" sz="2000" i="1">
                                  <a:latin typeface="Cambria Math" charset="0"/>
                                </a:rPr>
                              </m:ctrlPr>
                            </m:sSubPr>
                            <m:e>
                              <m:r>
                                <a:rPr lang="en-GB" sz="2000">
                                  <a:latin typeface="Cambria Math" panose="02040503050406030204" pitchFamily="18" charset="0"/>
                                </a:rPr>
                                <m:t>𝑎</m:t>
                              </m:r>
                            </m:e>
                            <m:sub>
                              <m:r>
                                <a:rPr lang="en-GB" sz="2000" i="1">
                                  <a:latin typeface="Cambria Math" panose="02040503050406030204" pitchFamily="18" charset="0"/>
                                </a:rPr>
                                <m:t>1</m:t>
                              </m:r>
                            </m:sub>
                          </m:sSub>
                          <m:r>
                            <a:rPr lang="en-GB" sz="2000" i="1">
                              <a:latin typeface="Cambria Math" panose="02040503050406030204" pitchFamily="18" charset="0"/>
                            </a:rPr>
                            <m:t>+</m:t>
                          </m:r>
                          <m:d>
                            <m:dPr>
                              <m:ctrlPr>
                                <a:rPr lang="en-GB" sz="2000" i="1">
                                  <a:latin typeface="Cambria Math" charset="0"/>
                                </a:rPr>
                              </m:ctrlPr>
                            </m:dPr>
                            <m:e>
                              <m:sSub>
                                <m:sSubPr>
                                  <m:ctrlPr>
                                    <a:rPr lang="en-GB" sz="2000" i="1">
                                      <a:latin typeface="Cambria Math" charset="0"/>
                                    </a:rPr>
                                  </m:ctrlPr>
                                </m:sSubPr>
                                <m:e>
                                  <m:r>
                                    <a:rPr lang="en-GB" sz="2000" i="1">
                                      <a:latin typeface="Cambria Math" panose="02040503050406030204" pitchFamily="18" charset="0"/>
                                    </a:rPr>
                                    <m:t>𝑏</m:t>
                                  </m:r>
                                </m:e>
                                <m:sub>
                                  <m:r>
                                    <a:rPr lang="en-GB" sz="2000" i="1">
                                      <a:latin typeface="Cambria Math" panose="02040503050406030204" pitchFamily="18" charset="0"/>
                                    </a:rPr>
                                    <m:t>2</m:t>
                                  </m:r>
                                </m:sub>
                              </m:sSub>
                              <m:r>
                                <a:rPr lang="en-GB" sz="2000">
                                  <a:latin typeface="Cambria Math" panose="02040503050406030204" pitchFamily="18" charset="0"/>
                                </a:rPr>
                                <m:t>+</m:t>
                              </m:r>
                              <m:r>
                                <a:rPr lang="en-GB" sz="2000" i="1">
                                  <a:latin typeface="Cambria Math" panose="02040503050406030204" pitchFamily="18" charset="0"/>
                                </a:rPr>
                                <m:t>𝑖</m:t>
                              </m:r>
                              <m:sSub>
                                <m:sSubPr>
                                  <m:ctrlPr>
                                    <a:rPr lang="en-GB" sz="2000" i="1">
                                      <a:latin typeface="Cambria Math" charset="0"/>
                                    </a:rPr>
                                  </m:ctrlPr>
                                </m:sSubPr>
                                <m:e>
                                  <m:r>
                                    <a:rPr lang="en-GB" sz="2000" i="1">
                                      <a:latin typeface="Cambria Math" panose="02040503050406030204" pitchFamily="18" charset="0"/>
                                    </a:rPr>
                                    <m:t>𝑎</m:t>
                                  </m:r>
                                </m:e>
                                <m:sub>
                                  <m:r>
                                    <a:rPr lang="en-GB" sz="2000" i="1">
                                      <a:latin typeface="Cambria Math" panose="02040503050406030204" pitchFamily="18" charset="0"/>
                                    </a:rPr>
                                    <m:t>2</m:t>
                                  </m:r>
                                </m:sub>
                              </m:sSub>
                            </m:e>
                          </m:d>
                          <m:d>
                            <m:dPr>
                              <m:ctrlPr>
                                <a:rPr lang="en-GB" sz="2000" i="1">
                                  <a:latin typeface="Cambria Math" charset="0"/>
                                </a:rPr>
                              </m:ctrlPr>
                            </m:dPr>
                            <m:e>
                              <m:f>
                                <m:fPr>
                                  <m:ctrlPr>
                                    <a:rPr lang="en-GB" sz="2000" i="1">
                                      <a:latin typeface="Cambria Math" charset="0"/>
                                    </a:rPr>
                                  </m:ctrlPr>
                                </m:fPr>
                                <m:num>
                                  <m:r>
                                    <a:rPr lang="en-GB" sz="2000" i="1">
                                      <a:latin typeface="Cambria Math" panose="02040503050406030204" pitchFamily="18" charset="0"/>
                                    </a:rPr>
                                    <m:t>𝑧</m:t>
                                  </m:r>
                                </m:num>
                                <m:den>
                                  <m:r>
                                    <a:rPr lang="en-GB" sz="2000" i="1">
                                      <a:latin typeface="Cambria Math" panose="02040503050406030204" pitchFamily="18" charset="0"/>
                                    </a:rPr>
                                    <m:t>𝑅</m:t>
                                  </m:r>
                                </m:den>
                              </m:f>
                            </m:e>
                          </m:d>
                          <m:r>
                            <a:rPr lang="en-GB" sz="2000">
                              <a:latin typeface="Cambria Math" panose="02040503050406030204" pitchFamily="18" charset="0"/>
                            </a:rPr>
                            <m:t>+</m:t>
                          </m:r>
                          <m:d>
                            <m:dPr>
                              <m:ctrlPr>
                                <a:rPr lang="en-GB" sz="2000" i="1">
                                  <a:latin typeface="Cambria Math" charset="0"/>
                                </a:rPr>
                              </m:ctrlPr>
                            </m:dPr>
                            <m:e>
                              <m:sSub>
                                <m:sSubPr>
                                  <m:ctrlPr>
                                    <a:rPr lang="en-GB" sz="2000" i="1">
                                      <a:latin typeface="Cambria Math" charset="0"/>
                                    </a:rPr>
                                  </m:ctrlPr>
                                </m:sSubPr>
                                <m:e>
                                  <m:r>
                                    <a:rPr lang="en-GB" sz="2000" i="1">
                                      <a:latin typeface="Cambria Math" panose="02040503050406030204" pitchFamily="18" charset="0"/>
                                    </a:rPr>
                                    <m:t>𝑏</m:t>
                                  </m:r>
                                </m:e>
                                <m:sub>
                                  <m:r>
                                    <a:rPr lang="en-GB" sz="2000" i="1">
                                      <a:latin typeface="Cambria Math" panose="02040503050406030204" pitchFamily="18" charset="0"/>
                                    </a:rPr>
                                    <m:t>3</m:t>
                                  </m:r>
                                </m:sub>
                              </m:sSub>
                              <m:r>
                                <a:rPr lang="en-GB" sz="2000">
                                  <a:latin typeface="Cambria Math" panose="02040503050406030204" pitchFamily="18" charset="0"/>
                                </a:rPr>
                                <m:t>+</m:t>
                              </m:r>
                              <m:r>
                                <a:rPr lang="en-GB" sz="2000" i="1">
                                  <a:latin typeface="Cambria Math" panose="02040503050406030204" pitchFamily="18" charset="0"/>
                                </a:rPr>
                                <m:t>𝑖</m:t>
                              </m:r>
                              <m:sSub>
                                <m:sSubPr>
                                  <m:ctrlPr>
                                    <a:rPr lang="en-GB" sz="2000" i="1">
                                      <a:latin typeface="Cambria Math" charset="0"/>
                                    </a:rPr>
                                  </m:ctrlPr>
                                </m:sSubPr>
                                <m:e>
                                  <m:r>
                                    <a:rPr lang="en-GB" sz="2000" i="1">
                                      <a:latin typeface="Cambria Math" panose="02040503050406030204" pitchFamily="18" charset="0"/>
                                    </a:rPr>
                                    <m:t>𝑎</m:t>
                                  </m:r>
                                </m:e>
                                <m:sub>
                                  <m:r>
                                    <a:rPr lang="en-GB" sz="2000" i="1">
                                      <a:latin typeface="Cambria Math" panose="02040503050406030204" pitchFamily="18" charset="0"/>
                                    </a:rPr>
                                    <m:t>3</m:t>
                                  </m:r>
                                </m:sub>
                              </m:sSub>
                            </m:e>
                          </m:d>
                          <m:sSup>
                            <m:sSupPr>
                              <m:ctrlPr>
                                <a:rPr lang="en-GB" sz="2000" i="1">
                                  <a:latin typeface="Cambria Math" charset="0"/>
                                </a:rPr>
                              </m:ctrlPr>
                            </m:sSupPr>
                            <m:e>
                              <m:d>
                                <m:dPr>
                                  <m:ctrlPr>
                                    <a:rPr lang="en-GB" sz="2000" i="1">
                                      <a:latin typeface="Cambria Math" charset="0"/>
                                    </a:rPr>
                                  </m:ctrlPr>
                                </m:dPr>
                                <m:e>
                                  <m:f>
                                    <m:fPr>
                                      <m:ctrlPr>
                                        <a:rPr lang="en-GB" sz="2000" i="1">
                                          <a:latin typeface="Cambria Math" charset="0"/>
                                        </a:rPr>
                                      </m:ctrlPr>
                                    </m:fPr>
                                    <m:num>
                                      <m:r>
                                        <a:rPr lang="en-GB" sz="2000" i="1">
                                          <a:latin typeface="Cambria Math" panose="02040503050406030204" pitchFamily="18" charset="0"/>
                                        </a:rPr>
                                        <m:t>𝑧</m:t>
                                      </m:r>
                                    </m:num>
                                    <m:den>
                                      <m:r>
                                        <a:rPr lang="en-GB" sz="2000" i="1">
                                          <a:latin typeface="Cambria Math" panose="02040503050406030204" pitchFamily="18" charset="0"/>
                                        </a:rPr>
                                        <m:t>𝑅</m:t>
                                      </m:r>
                                    </m:den>
                                  </m:f>
                                </m:e>
                              </m:d>
                            </m:e>
                            <m:sup>
                              <m:r>
                                <a:rPr lang="en-GB" sz="2000" i="1">
                                  <a:latin typeface="Cambria Math" panose="02040503050406030204" pitchFamily="18" charset="0"/>
                                </a:rPr>
                                <m:t>2</m:t>
                              </m:r>
                            </m:sup>
                          </m:sSup>
                          <m:r>
                            <a:rPr lang="en-GB" sz="2000">
                              <a:latin typeface="Cambria Math" panose="02040503050406030204" pitchFamily="18" charset="0"/>
                            </a:rPr>
                            <m:t>+</m:t>
                          </m:r>
                          <m:d>
                            <m:dPr>
                              <m:ctrlPr>
                                <a:rPr lang="en-GB" sz="2000" i="1">
                                  <a:latin typeface="Cambria Math" charset="0"/>
                                </a:rPr>
                              </m:ctrlPr>
                            </m:dPr>
                            <m:e>
                              <m:sSub>
                                <m:sSubPr>
                                  <m:ctrlPr>
                                    <a:rPr lang="en-GB" sz="2000" i="1">
                                      <a:latin typeface="Cambria Math" charset="0"/>
                                    </a:rPr>
                                  </m:ctrlPr>
                                </m:sSubPr>
                                <m:e>
                                  <m:r>
                                    <a:rPr lang="en-GB" sz="2000" i="1">
                                      <a:latin typeface="Cambria Math" panose="02040503050406030204" pitchFamily="18" charset="0"/>
                                    </a:rPr>
                                    <m:t>𝑏</m:t>
                                  </m:r>
                                </m:e>
                                <m:sub>
                                  <m:r>
                                    <a:rPr lang="en-GB" sz="2000" i="1">
                                      <a:latin typeface="Cambria Math" panose="02040503050406030204" pitchFamily="18" charset="0"/>
                                    </a:rPr>
                                    <m:t>4</m:t>
                                  </m:r>
                                </m:sub>
                              </m:sSub>
                              <m:r>
                                <a:rPr lang="en-GB" sz="2000">
                                  <a:latin typeface="Cambria Math" panose="02040503050406030204" pitchFamily="18" charset="0"/>
                                </a:rPr>
                                <m:t>+</m:t>
                              </m:r>
                              <m:r>
                                <a:rPr lang="en-GB" sz="2000" i="1">
                                  <a:latin typeface="Cambria Math" panose="02040503050406030204" pitchFamily="18" charset="0"/>
                                </a:rPr>
                                <m:t>𝑖</m:t>
                              </m:r>
                              <m:sSub>
                                <m:sSubPr>
                                  <m:ctrlPr>
                                    <a:rPr lang="en-GB" sz="2000" i="1">
                                      <a:latin typeface="Cambria Math" charset="0"/>
                                    </a:rPr>
                                  </m:ctrlPr>
                                </m:sSubPr>
                                <m:e>
                                  <m:r>
                                    <a:rPr lang="en-GB" sz="2000" i="1">
                                      <a:latin typeface="Cambria Math" panose="02040503050406030204" pitchFamily="18" charset="0"/>
                                    </a:rPr>
                                    <m:t>𝑎</m:t>
                                  </m:r>
                                </m:e>
                                <m:sub>
                                  <m:r>
                                    <a:rPr lang="en-GB" sz="2000" i="1">
                                      <a:latin typeface="Cambria Math" panose="02040503050406030204" pitchFamily="18" charset="0"/>
                                    </a:rPr>
                                    <m:t>4</m:t>
                                  </m:r>
                                </m:sub>
                              </m:sSub>
                            </m:e>
                          </m:d>
                          <m:sSup>
                            <m:sSupPr>
                              <m:ctrlPr>
                                <a:rPr lang="en-GB" sz="2000" i="1">
                                  <a:latin typeface="Cambria Math" charset="0"/>
                                </a:rPr>
                              </m:ctrlPr>
                            </m:sSupPr>
                            <m:e>
                              <m:d>
                                <m:dPr>
                                  <m:ctrlPr>
                                    <a:rPr lang="en-GB" sz="2000" i="1">
                                      <a:latin typeface="Cambria Math" charset="0"/>
                                    </a:rPr>
                                  </m:ctrlPr>
                                </m:dPr>
                                <m:e>
                                  <m:f>
                                    <m:fPr>
                                      <m:ctrlPr>
                                        <a:rPr lang="en-GB" sz="2000" i="1">
                                          <a:latin typeface="Cambria Math" charset="0"/>
                                        </a:rPr>
                                      </m:ctrlPr>
                                    </m:fPr>
                                    <m:num>
                                      <m:r>
                                        <a:rPr lang="en-GB" sz="2000" i="1">
                                          <a:latin typeface="Cambria Math" panose="02040503050406030204" pitchFamily="18" charset="0"/>
                                        </a:rPr>
                                        <m:t>𝑧</m:t>
                                      </m:r>
                                    </m:num>
                                    <m:den>
                                      <m:r>
                                        <a:rPr lang="en-GB" sz="2000" i="1">
                                          <a:latin typeface="Cambria Math" panose="02040503050406030204" pitchFamily="18" charset="0"/>
                                        </a:rPr>
                                        <m:t>𝑅</m:t>
                                      </m:r>
                                    </m:den>
                                  </m:f>
                                </m:e>
                              </m:d>
                            </m:e>
                            <m:sup>
                              <m:r>
                                <a:rPr lang="en-GB" sz="2000" i="1">
                                  <a:latin typeface="Cambria Math" panose="02040503050406030204" pitchFamily="18" charset="0"/>
                                </a:rPr>
                                <m:t>3</m:t>
                              </m:r>
                            </m:sup>
                          </m:sSup>
                          <m:r>
                            <a:rPr lang="en-GB" sz="2000">
                              <a:latin typeface="Cambria Math" panose="02040503050406030204" pitchFamily="18" charset="0"/>
                            </a:rPr>
                            <m:t>+…</m:t>
                          </m:r>
                        </m:e>
                      </m:d>
                    </m:oMath>
                  </m:oMathPara>
                </a14:m>
                <a:endParaRPr lang="en-GB" sz="2000" dirty="0"/>
              </a:p>
            </p:txBody>
          </p:sp>
        </mc:Choice>
        <mc:Fallback xmlns="">
          <p:sp>
            <p:nvSpPr>
              <p:cNvPr id="8" name="Rectangle 7"/>
              <p:cNvSpPr>
                <a:spLocks noRot="1" noChangeAspect="1" noMove="1" noResize="1" noEditPoints="1" noAdjustHandles="1" noChangeArrowheads="1" noChangeShapeType="1" noTextEdit="1"/>
              </p:cNvSpPr>
              <p:nvPr/>
            </p:nvSpPr>
            <p:spPr>
              <a:xfrm>
                <a:off x="179512" y="3937434"/>
                <a:ext cx="9145016" cy="1147750"/>
              </a:xfrm>
              <a:prstGeom prst="rect">
                <a:avLst/>
              </a:prstGeom>
              <a:blipFill rotWithShape="0">
                <a:blip r:embed="rId4"/>
                <a:stretch>
                  <a:fillRect/>
                </a:stretch>
              </a:blipFill>
            </p:spPr>
            <p:txBody>
              <a:bodyPr/>
              <a:lstStyle/>
              <a:p>
                <a:r>
                  <a:rPr lang="en-GB">
                    <a:noFill/>
                  </a:rPr>
                  <a:t> </a:t>
                </a:r>
              </a:p>
            </p:txBody>
          </p:sp>
        </mc:Fallback>
      </mc:AlternateContent>
      <p:sp>
        <p:nvSpPr>
          <p:cNvPr id="9" name="TextBox 8"/>
          <p:cNvSpPr txBox="1"/>
          <p:nvPr/>
        </p:nvSpPr>
        <p:spPr>
          <a:xfrm>
            <a:off x="3426347" y="1267421"/>
            <a:ext cx="2521755" cy="400110"/>
          </a:xfrm>
          <a:prstGeom prst="rect">
            <a:avLst/>
          </a:prstGeom>
          <a:solidFill>
            <a:srgbClr val="FFFFFF"/>
          </a:solidFill>
          <a:ln w="12700">
            <a:noFill/>
          </a:ln>
        </p:spPr>
        <p:txBody>
          <a:bodyPr wrap="square" rtlCol="0">
            <a:spAutoFit/>
          </a:bodyPr>
          <a:lstStyle/>
          <a:p>
            <a:pPr algn="ctr"/>
            <a:r>
              <a:rPr lang="en-US" sz="2000" dirty="0">
                <a:latin typeface="Calibri Light" panose="020F0302020204030204" pitchFamily="34" charset="0"/>
              </a:rPr>
              <a:t>(normal) dipole</a:t>
            </a:r>
          </a:p>
        </p:txBody>
      </p:sp>
      <mc:AlternateContent xmlns:mc="http://schemas.openxmlformats.org/markup-compatibility/2006" xmlns:a14="http://schemas.microsoft.com/office/drawing/2010/main">
        <mc:Choice Requires="a14">
          <p:sp>
            <p:nvSpPr>
              <p:cNvPr id="11" name="Rectangle 10"/>
              <p:cNvSpPr/>
              <p:nvPr/>
            </p:nvSpPr>
            <p:spPr>
              <a:xfrm>
                <a:off x="1991544" y="5660490"/>
                <a:ext cx="8811822" cy="72083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a:latin typeface="Cambria Math" charset="0"/>
                            </a:rPr>
                          </m:ctrlPr>
                        </m:sSubPr>
                        <m:e>
                          <m:r>
                            <a:rPr lang="en-GB" sz="2000">
                              <a:latin typeface="Cambria Math" panose="02040503050406030204" pitchFamily="18" charset="0"/>
                            </a:rPr>
                            <m:t>𝑏</m:t>
                          </m:r>
                        </m:e>
                        <m:sub>
                          <m:r>
                            <a:rPr lang="en-GB" sz="2000">
                              <a:latin typeface="Cambria Math" panose="02040503050406030204" pitchFamily="18" charset="0"/>
                            </a:rPr>
                            <m:t>2</m:t>
                          </m:r>
                        </m:sub>
                      </m:sSub>
                      <m:r>
                        <a:rPr lang="en-GB" sz="2000" i="1">
                          <a:latin typeface="Cambria Math" panose="02040503050406030204" pitchFamily="18" charset="0"/>
                        </a:rPr>
                        <m:t>=10000</m:t>
                      </m:r>
                      <m:f>
                        <m:fPr>
                          <m:ctrlPr>
                            <a:rPr lang="en-GB" sz="2000" i="1">
                              <a:latin typeface="Cambria Math" charset="0"/>
                            </a:rPr>
                          </m:ctrlPr>
                        </m:fPr>
                        <m:num>
                          <m:sSub>
                            <m:sSubPr>
                              <m:ctrlPr>
                                <a:rPr lang="en-GB" sz="2000" i="1">
                                  <a:latin typeface="Cambria Math" charset="0"/>
                                </a:rPr>
                              </m:ctrlPr>
                            </m:sSubPr>
                            <m:e>
                              <m:r>
                                <a:rPr lang="en-GB" sz="2000">
                                  <a:latin typeface="Cambria Math" panose="02040503050406030204" pitchFamily="18" charset="0"/>
                                </a:rPr>
                                <m:t>𝐵</m:t>
                              </m:r>
                            </m:e>
                            <m:sub>
                              <m:r>
                                <a:rPr lang="en-GB" sz="2000">
                                  <a:latin typeface="Cambria Math" panose="02040503050406030204" pitchFamily="18" charset="0"/>
                                </a:rPr>
                                <m:t>2</m:t>
                              </m:r>
                            </m:sub>
                          </m:sSub>
                        </m:num>
                        <m:den>
                          <m:sSub>
                            <m:sSubPr>
                              <m:ctrlPr>
                                <a:rPr lang="en-GB" sz="2000" i="1">
                                  <a:latin typeface="Cambria Math" charset="0"/>
                                </a:rPr>
                              </m:ctrlPr>
                            </m:sSubPr>
                            <m:e>
                              <m:r>
                                <a:rPr lang="en-GB" sz="2000">
                                  <a:latin typeface="Cambria Math" panose="02040503050406030204" pitchFamily="18" charset="0"/>
                                </a:rPr>
                                <m:t>𝐵</m:t>
                              </m:r>
                            </m:e>
                            <m:sub>
                              <m:r>
                                <a:rPr lang="en-GB" sz="2000">
                                  <a:latin typeface="Cambria Math" panose="02040503050406030204" pitchFamily="18" charset="0"/>
                                </a:rPr>
                                <m:t>1</m:t>
                              </m:r>
                            </m:sub>
                          </m:sSub>
                        </m:den>
                      </m:f>
                      <m:r>
                        <a:rPr lang="en-GB" sz="2000" i="1">
                          <a:latin typeface="Cambria Math" panose="02040503050406030204" pitchFamily="18" charset="0"/>
                        </a:rPr>
                        <m:t>      </m:t>
                      </m:r>
                      <m:sSub>
                        <m:sSubPr>
                          <m:ctrlPr>
                            <a:rPr lang="en-GB" sz="2000" i="1">
                              <a:latin typeface="Cambria Math" charset="0"/>
                            </a:rPr>
                          </m:ctrlPr>
                        </m:sSubPr>
                        <m:e>
                          <m:r>
                            <a:rPr lang="en-GB" sz="2000">
                              <a:latin typeface="Cambria Math" panose="02040503050406030204" pitchFamily="18" charset="0"/>
                            </a:rPr>
                            <m:t>𝑏</m:t>
                          </m:r>
                        </m:e>
                        <m:sub>
                          <m:r>
                            <a:rPr lang="en-GB" sz="2000" i="1">
                              <a:latin typeface="Cambria Math" panose="02040503050406030204" pitchFamily="18" charset="0"/>
                            </a:rPr>
                            <m:t>3</m:t>
                          </m:r>
                        </m:sub>
                      </m:sSub>
                      <m:r>
                        <a:rPr lang="en-GB" sz="2000">
                          <a:latin typeface="Cambria Math" panose="02040503050406030204" pitchFamily="18" charset="0"/>
                        </a:rPr>
                        <m:t>=10000</m:t>
                      </m:r>
                      <m:f>
                        <m:fPr>
                          <m:ctrlPr>
                            <a:rPr lang="en-GB" sz="2000" i="1">
                              <a:latin typeface="Cambria Math" charset="0"/>
                            </a:rPr>
                          </m:ctrlPr>
                        </m:fPr>
                        <m:num>
                          <m:sSub>
                            <m:sSubPr>
                              <m:ctrlPr>
                                <a:rPr lang="en-GB" sz="2000" i="1">
                                  <a:latin typeface="Cambria Math" charset="0"/>
                                </a:rPr>
                              </m:ctrlPr>
                            </m:sSubPr>
                            <m:e>
                              <m:r>
                                <a:rPr lang="en-GB" sz="2000">
                                  <a:latin typeface="Cambria Math" panose="02040503050406030204" pitchFamily="18" charset="0"/>
                                </a:rPr>
                                <m:t>𝐵</m:t>
                              </m:r>
                            </m:e>
                            <m:sub>
                              <m:r>
                                <a:rPr lang="en-GB" sz="2000" i="1">
                                  <a:latin typeface="Cambria Math" panose="02040503050406030204" pitchFamily="18" charset="0"/>
                                </a:rPr>
                                <m:t>3</m:t>
                              </m:r>
                            </m:sub>
                          </m:sSub>
                        </m:num>
                        <m:den>
                          <m:sSub>
                            <m:sSubPr>
                              <m:ctrlPr>
                                <a:rPr lang="en-GB" sz="2000" i="1">
                                  <a:latin typeface="Cambria Math" charset="0"/>
                                </a:rPr>
                              </m:ctrlPr>
                            </m:sSubPr>
                            <m:e>
                              <m:r>
                                <a:rPr lang="en-GB" sz="2000">
                                  <a:latin typeface="Cambria Math" panose="02040503050406030204" pitchFamily="18" charset="0"/>
                                </a:rPr>
                                <m:t>𝐵</m:t>
                              </m:r>
                            </m:e>
                            <m:sub>
                              <m:r>
                                <a:rPr lang="en-GB" sz="2000">
                                  <a:latin typeface="Cambria Math" panose="02040503050406030204" pitchFamily="18" charset="0"/>
                                </a:rPr>
                                <m:t>1</m:t>
                              </m:r>
                            </m:sub>
                          </m:sSub>
                        </m:den>
                      </m:f>
                      <m:r>
                        <a:rPr lang="en-GB" sz="2000" i="1">
                          <a:latin typeface="Cambria Math" panose="02040503050406030204" pitchFamily="18" charset="0"/>
                        </a:rPr>
                        <m:t>      </m:t>
                      </m:r>
                      <m:sSub>
                        <m:sSubPr>
                          <m:ctrlPr>
                            <a:rPr lang="en-GB" sz="2000" i="1">
                              <a:latin typeface="Cambria Math" charset="0"/>
                            </a:rPr>
                          </m:ctrlPr>
                        </m:sSubPr>
                        <m:e>
                          <m:r>
                            <a:rPr lang="en-GB" sz="2000">
                              <a:latin typeface="Cambria Math" panose="02040503050406030204" pitchFamily="18" charset="0"/>
                            </a:rPr>
                            <m:t>𝑎</m:t>
                          </m:r>
                        </m:e>
                        <m:sub>
                          <m:r>
                            <a:rPr lang="en-GB" sz="2000" i="1">
                              <a:latin typeface="Cambria Math" panose="02040503050406030204" pitchFamily="18" charset="0"/>
                            </a:rPr>
                            <m:t>1</m:t>
                          </m:r>
                        </m:sub>
                      </m:sSub>
                      <m:r>
                        <a:rPr lang="en-GB" sz="2000">
                          <a:latin typeface="Cambria Math" panose="02040503050406030204" pitchFamily="18" charset="0"/>
                        </a:rPr>
                        <m:t>=10000</m:t>
                      </m:r>
                      <m:f>
                        <m:fPr>
                          <m:ctrlPr>
                            <a:rPr lang="en-GB" sz="2000" i="1">
                              <a:latin typeface="Cambria Math" charset="0"/>
                            </a:rPr>
                          </m:ctrlPr>
                        </m:fPr>
                        <m:num>
                          <m:sSub>
                            <m:sSubPr>
                              <m:ctrlPr>
                                <a:rPr lang="en-GB" sz="2000" i="1">
                                  <a:latin typeface="Cambria Math" charset="0"/>
                                </a:rPr>
                              </m:ctrlPr>
                            </m:sSubPr>
                            <m:e>
                              <m:r>
                                <a:rPr lang="en-GB" sz="2000">
                                  <a:latin typeface="Cambria Math" panose="02040503050406030204" pitchFamily="18" charset="0"/>
                                </a:rPr>
                                <m:t>𝐴</m:t>
                              </m:r>
                            </m:e>
                            <m:sub>
                              <m:r>
                                <a:rPr lang="en-GB" sz="2000" i="1">
                                  <a:latin typeface="Cambria Math" panose="02040503050406030204" pitchFamily="18" charset="0"/>
                                </a:rPr>
                                <m:t>1</m:t>
                              </m:r>
                            </m:sub>
                          </m:sSub>
                        </m:num>
                        <m:den>
                          <m:sSub>
                            <m:sSubPr>
                              <m:ctrlPr>
                                <a:rPr lang="en-GB" sz="2000" i="1">
                                  <a:latin typeface="Cambria Math" charset="0"/>
                                </a:rPr>
                              </m:ctrlPr>
                            </m:sSubPr>
                            <m:e>
                              <m:r>
                                <a:rPr lang="en-GB" sz="2000">
                                  <a:latin typeface="Cambria Math" panose="02040503050406030204" pitchFamily="18" charset="0"/>
                                </a:rPr>
                                <m:t>𝐵</m:t>
                              </m:r>
                            </m:e>
                            <m:sub>
                              <m:r>
                                <a:rPr lang="en-GB" sz="2000">
                                  <a:latin typeface="Cambria Math" panose="02040503050406030204" pitchFamily="18" charset="0"/>
                                </a:rPr>
                                <m:t>1</m:t>
                              </m:r>
                            </m:sub>
                          </m:sSub>
                        </m:den>
                      </m:f>
                      <m:r>
                        <a:rPr lang="en-GB" sz="2000" i="1">
                          <a:latin typeface="Cambria Math" panose="02040503050406030204" pitchFamily="18" charset="0"/>
                        </a:rPr>
                        <m:t>      </m:t>
                      </m:r>
                      <m:sSub>
                        <m:sSubPr>
                          <m:ctrlPr>
                            <a:rPr lang="en-GB" sz="2000" i="1">
                              <a:latin typeface="Cambria Math" charset="0"/>
                            </a:rPr>
                          </m:ctrlPr>
                        </m:sSubPr>
                        <m:e>
                          <m:r>
                            <a:rPr lang="en-GB" sz="2000" i="1">
                              <a:latin typeface="Cambria Math" panose="02040503050406030204" pitchFamily="18" charset="0"/>
                            </a:rPr>
                            <m:t>𝑎</m:t>
                          </m:r>
                        </m:e>
                        <m:sub>
                          <m:r>
                            <a:rPr lang="en-GB" sz="2000">
                              <a:latin typeface="Cambria Math" panose="02040503050406030204" pitchFamily="18" charset="0"/>
                            </a:rPr>
                            <m:t>2</m:t>
                          </m:r>
                        </m:sub>
                      </m:sSub>
                      <m:r>
                        <a:rPr lang="en-GB" sz="2000">
                          <a:latin typeface="Cambria Math" panose="02040503050406030204" pitchFamily="18" charset="0"/>
                        </a:rPr>
                        <m:t>=10000</m:t>
                      </m:r>
                      <m:f>
                        <m:fPr>
                          <m:ctrlPr>
                            <a:rPr lang="en-GB" sz="2000" i="1">
                              <a:latin typeface="Cambria Math" charset="0"/>
                            </a:rPr>
                          </m:ctrlPr>
                        </m:fPr>
                        <m:num>
                          <m:sSub>
                            <m:sSubPr>
                              <m:ctrlPr>
                                <a:rPr lang="en-GB" sz="2000" i="1">
                                  <a:latin typeface="Cambria Math" charset="0"/>
                                </a:rPr>
                              </m:ctrlPr>
                            </m:sSubPr>
                            <m:e>
                              <m:r>
                                <a:rPr lang="en-GB" sz="2000" i="1">
                                  <a:latin typeface="Cambria Math" panose="02040503050406030204" pitchFamily="18" charset="0"/>
                                </a:rPr>
                                <m:t>𝐴</m:t>
                              </m:r>
                            </m:e>
                            <m:sub>
                              <m:r>
                                <a:rPr lang="en-GB" sz="2000">
                                  <a:latin typeface="Cambria Math" panose="02040503050406030204" pitchFamily="18" charset="0"/>
                                </a:rPr>
                                <m:t>2</m:t>
                              </m:r>
                            </m:sub>
                          </m:sSub>
                        </m:num>
                        <m:den>
                          <m:sSub>
                            <m:sSubPr>
                              <m:ctrlPr>
                                <a:rPr lang="en-GB" sz="2000" i="1">
                                  <a:latin typeface="Cambria Math" charset="0"/>
                                </a:rPr>
                              </m:ctrlPr>
                            </m:sSubPr>
                            <m:e>
                              <m:r>
                                <a:rPr lang="en-GB" sz="2000">
                                  <a:latin typeface="Cambria Math" panose="02040503050406030204" pitchFamily="18" charset="0"/>
                                </a:rPr>
                                <m:t>𝐵</m:t>
                              </m:r>
                            </m:e>
                            <m:sub>
                              <m:r>
                                <a:rPr lang="en-GB" sz="2000">
                                  <a:latin typeface="Cambria Math" panose="02040503050406030204" pitchFamily="18" charset="0"/>
                                </a:rPr>
                                <m:t>1</m:t>
                              </m:r>
                            </m:sub>
                          </m:sSub>
                        </m:den>
                      </m:f>
                      <m:r>
                        <a:rPr lang="en-GB" sz="2000" i="1">
                          <a:latin typeface="Cambria Math" panose="02040503050406030204" pitchFamily="18" charset="0"/>
                        </a:rPr>
                        <m:t>     …</m:t>
                      </m:r>
                    </m:oMath>
                  </m:oMathPara>
                </a14:m>
                <a:endParaRPr lang="en-GB" sz="2000" dirty="0"/>
              </a:p>
            </p:txBody>
          </p:sp>
        </mc:Choice>
        <mc:Fallback xmlns="">
          <p:sp>
            <p:nvSpPr>
              <p:cNvPr id="11" name="Rectangle 10"/>
              <p:cNvSpPr>
                <a:spLocks noRot="1" noChangeAspect="1" noMove="1" noResize="1" noEditPoints="1" noAdjustHandles="1" noChangeArrowheads="1" noChangeShapeType="1" noTextEdit="1"/>
              </p:cNvSpPr>
              <p:nvPr/>
            </p:nvSpPr>
            <p:spPr>
              <a:xfrm>
                <a:off x="467544" y="5660490"/>
                <a:ext cx="8811822" cy="720838"/>
              </a:xfrm>
              <a:prstGeom prst="rect">
                <a:avLst/>
              </a:prstGeom>
              <a:blipFill rotWithShape="0">
                <a:blip r:embed="rId5"/>
                <a:stretch>
                  <a:fillRect/>
                </a:stretch>
              </a:blipFill>
            </p:spPr>
            <p:txBody>
              <a:bodyPr/>
              <a:lstStyle/>
              <a:p>
                <a:r>
                  <a:rPr lang="en-GB">
                    <a:noFill/>
                  </a:rPr>
                  <a:t> </a:t>
                </a:r>
              </a:p>
            </p:txBody>
          </p:sp>
        </mc:Fallback>
      </mc:AlternateContent>
      <p:grpSp>
        <p:nvGrpSpPr>
          <p:cNvPr id="3" name="Group 2"/>
          <p:cNvGrpSpPr/>
          <p:nvPr/>
        </p:nvGrpSpPr>
        <p:grpSpPr>
          <a:xfrm>
            <a:off x="3791744" y="1710393"/>
            <a:ext cx="2347692" cy="2088232"/>
            <a:chOff x="2267744" y="1710393"/>
            <a:chExt cx="2347692" cy="2088232"/>
          </a:xfrm>
        </p:grpSpPr>
        <p:pic>
          <p:nvPicPr>
            <p:cNvPr id="10" name="Picture 9"/>
            <p:cNvPicPr>
              <a:picLocks noChangeAspect="1"/>
            </p:cNvPicPr>
            <p:nvPr/>
          </p:nvPicPr>
          <p:blipFill rotWithShape="1">
            <a:blip r:embed="rId6"/>
            <a:srcRect l="6363" t="9298" r="5000" b="2041"/>
            <a:stretch/>
          </p:blipFill>
          <p:spPr>
            <a:xfrm>
              <a:off x="2267744" y="1710393"/>
              <a:ext cx="1800200" cy="1800201"/>
            </a:xfrm>
            <a:prstGeom prst="rect">
              <a:avLst/>
            </a:prstGeom>
          </p:spPr>
        </p:pic>
        <p:sp>
          <p:nvSpPr>
            <p:cNvPr id="14" name="Rectangle 13"/>
            <p:cNvSpPr/>
            <p:nvPr/>
          </p:nvSpPr>
          <p:spPr bwMode="auto">
            <a:xfrm>
              <a:off x="4039372" y="1710393"/>
              <a:ext cx="576064" cy="20882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GB" sz="2400" b="1" i="1">
                <a:latin typeface="Times New Roman" pitchFamily="18" charset="0"/>
              </a:endParaRPr>
            </a:p>
          </p:txBody>
        </p:sp>
      </p:grpSp>
    </p:spTree>
    <p:extLst>
      <p:ext uri="{BB962C8B-B14F-4D97-AF65-F5344CB8AC3E}">
        <p14:creationId xmlns:p14="http://schemas.microsoft.com/office/powerpoint/2010/main" val="7960212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l="5687" t="9298" r="5688" b="2050"/>
          <a:stretch/>
        </p:blipFill>
        <p:spPr>
          <a:xfrm>
            <a:off x="3755840" y="1701008"/>
            <a:ext cx="1800000" cy="1800000"/>
          </a:xfrm>
          <a:prstGeom prst="rect">
            <a:avLst/>
          </a:prstGeom>
        </p:spPr>
      </p:pic>
      <p:sp>
        <p:nvSpPr>
          <p:cNvPr id="6" name="Rectangle 2"/>
          <p:cNvSpPr txBox="1">
            <a:spLocks noChangeArrowheads="1"/>
          </p:cNvSpPr>
          <p:nvPr/>
        </p:nvSpPr>
        <p:spPr bwMode="auto">
          <a:xfrm>
            <a:off x="152400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kern="0" dirty="0">
                <a:solidFill>
                  <a:srgbClr val="0033CC"/>
                </a:solidFill>
                <a:latin typeface="Calibri Light" panose="020F0302020204030204" pitchFamily="34" charset="0"/>
              </a:rPr>
              <a:t>The same expression can be written for a quadrupole</a:t>
            </a: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7</a:t>
            </a:fld>
            <a:endParaRPr lang="en-US"/>
          </a:p>
        </p:txBody>
      </p:sp>
      <mc:AlternateContent xmlns:mc="http://schemas.openxmlformats.org/markup-compatibility/2006" xmlns:a14="http://schemas.microsoft.com/office/drawing/2010/main">
        <mc:Choice Requires="a14">
          <p:sp>
            <p:nvSpPr>
              <p:cNvPr id="11" name="Rectangle 10"/>
              <p:cNvSpPr/>
              <p:nvPr/>
            </p:nvSpPr>
            <p:spPr>
              <a:xfrm>
                <a:off x="3188834" y="5732498"/>
                <a:ext cx="7371662" cy="72083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a:latin typeface="Cambria Math" charset="0"/>
                            </a:rPr>
                          </m:ctrlPr>
                        </m:sSubPr>
                        <m:e>
                          <m:r>
                            <a:rPr lang="en-GB" sz="2000">
                              <a:latin typeface="Cambria Math" panose="02040503050406030204" pitchFamily="18" charset="0"/>
                            </a:rPr>
                            <m:t>𝑏</m:t>
                          </m:r>
                        </m:e>
                        <m:sub>
                          <m:r>
                            <a:rPr lang="en-GB" sz="2000" i="1">
                              <a:latin typeface="Cambria Math" panose="02040503050406030204" pitchFamily="18" charset="0"/>
                            </a:rPr>
                            <m:t>3</m:t>
                          </m:r>
                        </m:sub>
                      </m:sSub>
                      <m:r>
                        <a:rPr lang="en-GB" sz="2000" i="1">
                          <a:latin typeface="Cambria Math" panose="02040503050406030204" pitchFamily="18" charset="0"/>
                        </a:rPr>
                        <m:t>=10000</m:t>
                      </m:r>
                      <m:f>
                        <m:fPr>
                          <m:ctrlPr>
                            <a:rPr lang="en-GB" sz="2000" i="1">
                              <a:latin typeface="Cambria Math" charset="0"/>
                            </a:rPr>
                          </m:ctrlPr>
                        </m:fPr>
                        <m:num>
                          <m:sSub>
                            <m:sSubPr>
                              <m:ctrlPr>
                                <a:rPr lang="en-GB" sz="2000" i="1">
                                  <a:latin typeface="Cambria Math" charset="0"/>
                                </a:rPr>
                              </m:ctrlPr>
                            </m:sSubPr>
                            <m:e>
                              <m:r>
                                <a:rPr lang="en-GB" sz="2000">
                                  <a:latin typeface="Cambria Math" panose="02040503050406030204" pitchFamily="18" charset="0"/>
                                </a:rPr>
                                <m:t>𝐵</m:t>
                              </m:r>
                            </m:e>
                            <m:sub>
                              <m:r>
                                <a:rPr lang="en-GB" sz="2000" i="1">
                                  <a:latin typeface="Cambria Math" panose="02040503050406030204" pitchFamily="18" charset="0"/>
                                </a:rPr>
                                <m:t>3</m:t>
                              </m:r>
                            </m:sub>
                          </m:sSub>
                        </m:num>
                        <m:den>
                          <m:sSub>
                            <m:sSubPr>
                              <m:ctrlPr>
                                <a:rPr lang="en-GB" sz="2000" i="1">
                                  <a:latin typeface="Cambria Math" charset="0"/>
                                </a:rPr>
                              </m:ctrlPr>
                            </m:sSubPr>
                            <m:e>
                              <m:r>
                                <a:rPr lang="en-GB" sz="2000">
                                  <a:latin typeface="Cambria Math" panose="02040503050406030204" pitchFamily="18" charset="0"/>
                                </a:rPr>
                                <m:t>𝐵</m:t>
                              </m:r>
                            </m:e>
                            <m:sub>
                              <m:r>
                                <a:rPr lang="en-GB" sz="2000" i="1">
                                  <a:latin typeface="Cambria Math" panose="02040503050406030204" pitchFamily="18" charset="0"/>
                                </a:rPr>
                                <m:t>2</m:t>
                              </m:r>
                            </m:sub>
                          </m:sSub>
                        </m:den>
                      </m:f>
                      <m:r>
                        <a:rPr lang="en-GB" sz="2000" i="1">
                          <a:latin typeface="Cambria Math" panose="02040503050406030204" pitchFamily="18" charset="0"/>
                        </a:rPr>
                        <m:t>      </m:t>
                      </m:r>
                      <m:sSub>
                        <m:sSubPr>
                          <m:ctrlPr>
                            <a:rPr lang="en-GB" sz="2000" i="1">
                              <a:latin typeface="Cambria Math" charset="0"/>
                            </a:rPr>
                          </m:ctrlPr>
                        </m:sSubPr>
                        <m:e>
                          <m:r>
                            <a:rPr lang="en-GB" sz="2000">
                              <a:latin typeface="Cambria Math" panose="02040503050406030204" pitchFamily="18" charset="0"/>
                            </a:rPr>
                            <m:t>𝑏</m:t>
                          </m:r>
                        </m:e>
                        <m:sub>
                          <m:r>
                            <a:rPr lang="en-GB" sz="2000" i="1">
                              <a:latin typeface="Cambria Math" panose="02040503050406030204" pitchFamily="18" charset="0"/>
                            </a:rPr>
                            <m:t>4</m:t>
                          </m:r>
                        </m:sub>
                      </m:sSub>
                      <m:r>
                        <a:rPr lang="en-GB" sz="2000">
                          <a:latin typeface="Cambria Math" panose="02040503050406030204" pitchFamily="18" charset="0"/>
                        </a:rPr>
                        <m:t>=10000</m:t>
                      </m:r>
                      <m:f>
                        <m:fPr>
                          <m:ctrlPr>
                            <a:rPr lang="en-GB" sz="2000" i="1">
                              <a:latin typeface="Cambria Math" charset="0"/>
                            </a:rPr>
                          </m:ctrlPr>
                        </m:fPr>
                        <m:num>
                          <m:sSub>
                            <m:sSubPr>
                              <m:ctrlPr>
                                <a:rPr lang="en-GB" sz="2000" i="1">
                                  <a:latin typeface="Cambria Math" charset="0"/>
                                </a:rPr>
                              </m:ctrlPr>
                            </m:sSubPr>
                            <m:e>
                              <m:r>
                                <a:rPr lang="en-GB" sz="2000">
                                  <a:latin typeface="Cambria Math" panose="02040503050406030204" pitchFamily="18" charset="0"/>
                                </a:rPr>
                                <m:t>𝐵</m:t>
                              </m:r>
                            </m:e>
                            <m:sub>
                              <m:r>
                                <a:rPr lang="en-GB" sz="2000" i="1">
                                  <a:latin typeface="Cambria Math" panose="02040503050406030204" pitchFamily="18" charset="0"/>
                                </a:rPr>
                                <m:t>4</m:t>
                              </m:r>
                            </m:sub>
                          </m:sSub>
                        </m:num>
                        <m:den>
                          <m:sSub>
                            <m:sSubPr>
                              <m:ctrlPr>
                                <a:rPr lang="en-GB" sz="2000" i="1">
                                  <a:latin typeface="Cambria Math" charset="0"/>
                                </a:rPr>
                              </m:ctrlPr>
                            </m:sSubPr>
                            <m:e>
                              <m:r>
                                <a:rPr lang="en-GB" sz="2000">
                                  <a:latin typeface="Cambria Math" panose="02040503050406030204" pitchFamily="18" charset="0"/>
                                </a:rPr>
                                <m:t>𝐵</m:t>
                              </m:r>
                            </m:e>
                            <m:sub>
                              <m:r>
                                <a:rPr lang="en-GB" sz="2000" i="1">
                                  <a:latin typeface="Cambria Math" panose="02040503050406030204" pitchFamily="18" charset="0"/>
                                </a:rPr>
                                <m:t>2</m:t>
                              </m:r>
                            </m:sub>
                          </m:sSub>
                        </m:den>
                      </m:f>
                      <m:r>
                        <a:rPr lang="en-GB" sz="2000" i="1">
                          <a:latin typeface="Cambria Math" panose="02040503050406030204" pitchFamily="18" charset="0"/>
                        </a:rPr>
                        <m:t>      </m:t>
                      </m:r>
                      <m:sSub>
                        <m:sSubPr>
                          <m:ctrlPr>
                            <a:rPr lang="en-GB" sz="2000" i="1">
                              <a:latin typeface="Cambria Math" charset="0"/>
                            </a:rPr>
                          </m:ctrlPr>
                        </m:sSubPr>
                        <m:e>
                          <m:r>
                            <a:rPr lang="en-GB" sz="2000" i="1">
                              <a:latin typeface="Cambria Math" panose="02040503050406030204" pitchFamily="18" charset="0"/>
                            </a:rPr>
                            <m:t>𝑎</m:t>
                          </m:r>
                        </m:e>
                        <m:sub>
                          <m:r>
                            <a:rPr lang="en-GB" sz="2000">
                              <a:latin typeface="Cambria Math" panose="02040503050406030204" pitchFamily="18" charset="0"/>
                            </a:rPr>
                            <m:t>2</m:t>
                          </m:r>
                        </m:sub>
                      </m:sSub>
                      <m:r>
                        <a:rPr lang="en-GB" sz="2000">
                          <a:latin typeface="Cambria Math" panose="02040503050406030204" pitchFamily="18" charset="0"/>
                        </a:rPr>
                        <m:t>=10000</m:t>
                      </m:r>
                      <m:f>
                        <m:fPr>
                          <m:ctrlPr>
                            <a:rPr lang="en-GB" sz="2000" i="1">
                              <a:latin typeface="Cambria Math" charset="0"/>
                            </a:rPr>
                          </m:ctrlPr>
                        </m:fPr>
                        <m:num>
                          <m:sSub>
                            <m:sSubPr>
                              <m:ctrlPr>
                                <a:rPr lang="en-GB" sz="2000" i="1">
                                  <a:latin typeface="Cambria Math" charset="0"/>
                                </a:rPr>
                              </m:ctrlPr>
                            </m:sSubPr>
                            <m:e>
                              <m:r>
                                <a:rPr lang="en-GB" sz="2000" i="1">
                                  <a:latin typeface="Cambria Math" panose="02040503050406030204" pitchFamily="18" charset="0"/>
                                </a:rPr>
                                <m:t>𝐴</m:t>
                              </m:r>
                            </m:e>
                            <m:sub>
                              <m:r>
                                <a:rPr lang="en-GB" sz="2000">
                                  <a:latin typeface="Cambria Math" panose="02040503050406030204" pitchFamily="18" charset="0"/>
                                </a:rPr>
                                <m:t>2</m:t>
                              </m:r>
                            </m:sub>
                          </m:sSub>
                        </m:num>
                        <m:den>
                          <m:sSub>
                            <m:sSubPr>
                              <m:ctrlPr>
                                <a:rPr lang="en-GB" sz="2000" i="1">
                                  <a:latin typeface="Cambria Math" charset="0"/>
                                </a:rPr>
                              </m:ctrlPr>
                            </m:sSubPr>
                            <m:e>
                              <m:r>
                                <a:rPr lang="en-GB" sz="2000">
                                  <a:latin typeface="Cambria Math" panose="02040503050406030204" pitchFamily="18" charset="0"/>
                                </a:rPr>
                                <m:t>𝐵</m:t>
                              </m:r>
                            </m:e>
                            <m:sub>
                              <m:r>
                                <a:rPr lang="en-GB" sz="2000" i="1">
                                  <a:latin typeface="Cambria Math" panose="02040503050406030204" pitchFamily="18" charset="0"/>
                                </a:rPr>
                                <m:t>2</m:t>
                              </m:r>
                            </m:sub>
                          </m:sSub>
                        </m:den>
                      </m:f>
                      <m:r>
                        <a:rPr lang="en-GB" sz="2000" i="1">
                          <a:latin typeface="Cambria Math" panose="02040503050406030204" pitchFamily="18" charset="0"/>
                        </a:rPr>
                        <m:t>      …</m:t>
                      </m:r>
                    </m:oMath>
                  </m:oMathPara>
                </a14:m>
                <a:endParaRPr lang="en-GB" sz="2000" dirty="0"/>
              </a:p>
            </p:txBody>
          </p:sp>
        </mc:Choice>
        <mc:Fallback xmlns="">
          <p:sp>
            <p:nvSpPr>
              <p:cNvPr id="11" name="Rectangle 10"/>
              <p:cNvSpPr>
                <a:spLocks noRot="1" noChangeAspect="1" noMove="1" noResize="1" noEditPoints="1" noAdjustHandles="1" noChangeArrowheads="1" noChangeShapeType="1" noTextEdit="1"/>
              </p:cNvSpPr>
              <p:nvPr/>
            </p:nvSpPr>
            <p:spPr>
              <a:xfrm>
                <a:off x="1664834" y="5732498"/>
                <a:ext cx="7371662" cy="720838"/>
              </a:xfrm>
              <a:prstGeom prst="rect">
                <a:avLst/>
              </a:prstGeom>
              <a:blipFill rotWithShape="0">
                <a:blip r:embed="rId4"/>
                <a:stretch>
                  <a:fillRect/>
                </a:stretch>
              </a:blipFill>
            </p:spPr>
            <p:txBody>
              <a:bodyPr/>
              <a:lstStyle/>
              <a:p>
                <a:r>
                  <a:rPr lang="en-GB">
                    <a:noFill/>
                  </a:rPr>
                  <a:t> </a:t>
                </a:r>
              </a:p>
            </p:txBody>
          </p:sp>
        </mc:Fallback>
      </mc:AlternateContent>
      <p:sp>
        <p:nvSpPr>
          <p:cNvPr id="13" name="TextBox 12"/>
          <p:cNvSpPr txBox="1"/>
          <p:nvPr/>
        </p:nvSpPr>
        <p:spPr>
          <a:xfrm>
            <a:off x="3431705" y="1258036"/>
            <a:ext cx="2521755" cy="400110"/>
          </a:xfrm>
          <a:prstGeom prst="rect">
            <a:avLst/>
          </a:prstGeom>
          <a:solidFill>
            <a:srgbClr val="FFFFFF"/>
          </a:solidFill>
          <a:ln w="12700">
            <a:noFill/>
          </a:ln>
        </p:spPr>
        <p:txBody>
          <a:bodyPr wrap="square" rtlCol="0">
            <a:spAutoFit/>
          </a:bodyPr>
          <a:lstStyle/>
          <a:p>
            <a:pPr algn="ctr"/>
            <a:r>
              <a:rPr lang="en-US" sz="2000" dirty="0">
                <a:latin typeface="Calibri Light" panose="020F0302020204030204" pitchFamily="34" charset="0"/>
              </a:rPr>
              <a:t>(normal) quadrupole</a:t>
            </a:r>
          </a:p>
        </p:txBody>
      </p:sp>
      <mc:AlternateContent xmlns:mc="http://schemas.openxmlformats.org/markup-compatibility/2006" xmlns:a14="http://schemas.microsoft.com/office/drawing/2010/main">
        <mc:Choice Requires="a14">
          <p:sp>
            <p:nvSpPr>
              <p:cNvPr id="14" name="Rectangle 13"/>
              <p:cNvSpPr/>
              <p:nvPr/>
            </p:nvSpPr>
            <p:spPr>
              <a:xfrm>
                <a:off x="6744072" y="2210545"/>
                <a:ext cx="3168352" cy="69506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a:latin typeface="Cambria Math" charset="0"/>
                            </a:rPr>
                          </m:ctrlPr>
                        </m:sSubPr>
                        <m:e>
                          <m:acc>
                            <m:accPr>
                              <m:chr m:val="⃗"/>
                              <m:ctrlPr>
                                <a:rPr lang="en-GB" sz="2000" i="1">
                                  <a:latin typeface="Cambria Math" charset="0"/>
                                </a:rPr>
                              </m:ctrlPr>
                            </m:accPr>
                            <m:e>
                              <m:r>
                                <a:rPr lang="en-GB" sz="2000" i="1">
                                  <a:latin typeface="Cambria Math" panose="02040503050406030204" pitchFamily="18" charset="0"/>
                                </a:rPr>
                                <m:t>𝐵</m:t>
                              </m:r>
                            </m:e>
                          </m:acc>
                        </m:e>
                        <m:sub>
                          <m:r>
                            <a:rPr lang="en-GB" sz="2000" i="1">
                              <a:latin typeface="Cambria Math" panose="02040503050406030204" pitchFamily="18" charset="0"/>
                            </a:rPr>
                            <m:t>𝑖𝑑</m:t>
                          </m:r>
                        </m:sub>
                      </m:sSub>
                      <m:d>
                        <m:dPr>
                          <m:ctrlPr>
                            <a:rPr lang="en-GB" sz="2000" i="1">
                              <a:latin typeface="Cambria Math" charset="0"/>
                            </a:rPr>
                          </m:ctrlPr>
                        </m:dPr>
                        <m:e>
                          <m:r>
                            <a:rPr lang="en-GB" sz="2000" i="1">
                              <a:latin typeface="Cambria Math" panose="02040503050406030204" pitchFamily="18" charset="0"/>
                            </a:rPr>
                            <m:t>𝑥</m:t>
                          </m:r>
                          <m:r>
                            <a:rPr lang="en-GB" sz="2000" i="1">
                              <a:latin typeface="Cambria Math" panose="02040503050406030204" pitchFamily="18" charset="0"/>
                            </a:rPr>
                            <m:t>,</m:t>
                          </m:r>
                          <m:r>
                            <a:rPr lang="en-GB" sz="2000" i="1">
                              <a:latin typeface="Cambria Math" panose="02040503050406030204" pitchFamily="18" charset="0"/>
                            </a:rPr>
                            <m:t>𝑦</m:t>
                          </m:r>
                        </m:e>
                      </m:d>
                      <m:r>
                        <a:rPr lang="en-GB" sz="2000" i="1">
                          <a:latin typeface="Cambria Math" panose="02040503050406030204" pitchFamily="18" charset="0"/>
                        </a:rPr>
                        <m:t>=</m:t>
                      </m:r>
                      <m:sSub>
                        <m:sSubPr>
                          <m:ctrlPr>
                            <a:rPr lang="en-GB" sz="2000" i="1">
                              <a:latin typeface="Cambria Math" charset="0"/>
                            </a:rPr>
                          </m:ctrlPr>
                        </m:sSubPr>
                        <m:e>
                          <m:r>
                            <a:rPr lang="en-GB" sz="2000">
                              <a:latin typeface="Cambria Math" panose="02040503050406030204" pitchFamily="18" charset="0"/>
                            </a:rPr>
                            <m:t>𝐵</m:t>
                          </m:r>
                        </m:e>
                        <m:sub>
                          <m:r>
                            <a:rPr lang="en-GB" sz="2000">
                              <a:latin typeface="Cambria Math" panose="02040503050406030204" pitchFamily="18" charset="0"/>
                            </a:rPr>
                            <m:t>2</m:t>
                          </m:r>
                        </m:sub>
                      </m:sSub>
                      <m:d>
                        <m:dPr>
                          <m:begChr m:val="["/>
                          <m:endChr m:val="]"/>
                          <m:ctrlPr>
                            <a:rPr lang="en-GB" sz="2000" i="1">
                              <a:latin typeface="Cambria Math" charset="0"/>
                            </a:rPr>
                          </m:ctrlPr>
                        </m:dPr>
                        <m:e>
                          <m:r>
                            <a:rPr lang="en-GB" sz="2000" i="1">
                              <a:latin typeface="Cambria Math" panose="02040503050406030204" pitchFamily="18" charset="0"/>
                            </a:rPr>
                            <m:t>𝑥</m:t>
                          </m:r>
                          <m:acc>
                            <m:accPr>
                              <m:chr m:val="⃗"/>
                              <m:ctrlPr>
                                <a:rPr lang="en-GB" sz="2000" i="1">
                                  <a:latin typeface="Cambria Math" charset="0"/>
                                </a:rPr>
                              </m:ctrlPr>
                            </m:accPr>
                            <m:e>
                              <m:r>
                                <a:rPr lang="en-GB" sz="2000">
                                  <a:latin typeface="Cambria Math" panose="02040503050406030204" pitchFamily="18" charset="0"/>
                                </a:rPr>
                                <m:t>𝑗</m:t>
                              </m:r>
                            </m:e>
                          </m:acc>
                          <m:r>
                            <a:rPr lang="en-GB" sz="2000" i="1">
                              <a:latin typeface="Cambria Math" panose="02040503050406030204" pitchFamily="18" charset="0"/>
                            </a:rPr>
                            <m:t>+</m:t>
                          </m:r>
                          <m:r>
                            <a:rPr lang="en-GB" sz="2000" i="1">
                              <a:latin typeface="Cambria Math" panose="02040503050406030204" pitchFamily="18" charset="0"/>
                            </a:rPr>
                            <m:t>𝑦</m:t>
                          </m:r>
                          <m:acc>
                            <m:accPr>
                              <m:chr m:val="⃗"/>
                              <m:ctrlPr>
                                <a:rPr lang="en-GB" sz="2000" i="1">
                                  <a:latin typeface="Cambria Math" charset="0"/>
                                </a:rPr>
                              </m:ctrlPr>
                            </m:accPr>
                            <m:e>
                              <m:r>
                                <a:rPr lang="en-GB" sz="2000">
                                  <a:latin typeface="Cambria Math" panose="02040503050406030204" pitchFamily="18" charset="0"/>
                                </a:rPr>
                                <m:t>𝑖</m:t>
                              </m:r>
                            </m:e>
                          </m:acc>
                        </m:e>
                      </m:d>
                      <m:f>
                        <m:fPr>
                          <m:ctrlPr>
                            <a:rPr lang="en-GB" sz="2000" i="1">
                              <a:latin typeface="Cambria Math" charset="0"/>
                            </a:rPr>
                          </m:ctrlPr>
                        </m:fPr>
                        <m:num>
                          <m:r>
                            <a:rPr lang="en-GB" sz="2000" i="1">
                              <a:latin typeface="Cambria Math" panose="02040503050406030204" pitchFamily="18" charset="0"/>
                            </a:rPr>
                            <m:t>1</m:t>
                          </m:r>
                        </m:num>
                        <m:den>
                          <m:r>
                            <a:rPr lang="en-GB" sz="2000">
                              <a:latin typeface="Cambria Math" panose="02040503050406030204" pitchFamily="18" charset="0"/>
                            </a:rPr>
                            <m:t>𝑅</m:t>
                          </m:r>
                        </m:den>
                      </m:f>
                    </m:oMath>
                  </m:oMathPara>
                </a14:m>
                <a:endParaRPr lang="en-GB" sz="2000" dirty="0"/>
              </a:p>
            </p:txBody>
          </p:sp>
        </mc:Choice>
        <mc:Fallback xmlns="">
          <p:sp>
            <p:nvSpPr>
              <p:cNvPr id="14" name="Rectangle 13"/>
              <p:cNvSpPr>
                <a:spLocks noRot="1" noChangeAspect="1" noMove="1" noResize="1" noEditPoints="1" noAdjustHandles="1" noChangeArrowheads="1" noChangeShapeType="1" noTextEdit="1"/>
              </p:cNvSpPr>
              <p:nvPr/>
            </p:nvSpPr>
            <p:spPr>
              <a:xfrm>
                <a:off x="5220072" y="2210545"/>
                <a:ext cx="3168352" cy="695062"/>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2279576" y="4140000"/>
                <a:ext cx="9145016" cy="101829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a:latin typeface="Cambria Math"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charset="0"/>
                            </a:rPr>
                          </m:ctrlPr>
                        </m:dPr>
                        <m:e>
                          <m:r>
                            <a:rPr lang="en-GB" sz="2000">
                              <a:latin typeface="Cambria Math" panose="02040503050406030204" pitchFamily="18" charset="0"/>
                            </a:rPr>
                            <m:t>𝑧</m:t>
                          </m:r>
                        </m:e>
                      </m:d>
                      <m:r>
                        <a:rPr lang="en-GB" sz="200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charset="0"/>
                            </a:rPr>
                          </m:ctrlPr>
                        </m:dPr>
                        <m:e>
                          <m:r>
                            <a:rPr lang="en-GB" sz="2000">
                              <a:latin typeface="Cambria Math" panose="02040503050406030204" pitchFamily="18" charset="0"/>
                            </a:rPr>
                            <m:t>𝑧</m:t>
                          </m:r>
                        </m:e>
                      </m:d>
                      <m:r>
                        <a:rPr lang="en-GB" sz="2000" b="1" i="1">
                          <a:latin typeface="Cambria Math" panose="02040503050406030204" pitchFamily="18" charset="0"/>
                        </a:rPr>
                        <m:t>=</m:t>
                      </m:r>
                      <m:r>
                        <a:rPr lang="en-GB" sz="2000" i="1">
                          <a:latin typeface="Cambria Math" panose="02040503050406030204" pitchFamily="18" charset="0"/>
                        </a:rPr>
                        <m:t>=</m:t>
                      </m:r>
                      <m:sSub>
                        <m:sSubPr>
                          <m:ctrlPr>
                            <a:rPr lang="en-GB" sz="2000" i="1">
                              <a:latin typeface="Cambria Math" charset="0"/>
                            </a:rPr>
                          </m:ctrlPr>
                        </m:sSubPr>
                        <m:e>
                          <m:r>
                            <a:rPr lang="en-GB" sz="2000">
                              <a:latin typeface="Cambria Math" panose="02040503050406030204" pitchFamily="18" charset="0"/>
                            </a:rPr>
                            <m:t>𝐵</m:t>
                          </m:r>
                        </m:e>
                        <m:sub>
                          <m:r>
                            <a:rPr lang="en-GB" sz="2000">
                              <a:latin typeface="Cambria Math" panose="02040503050406030204" pitchFamily="18" charset="0"/>
                            </a:rPr>
                            <m:t>2</m:t>
                          </m:r>
                        </m:sub>
                      </m:sSub>
                      <m:f>
                        <m:fPr>
                          <m:ctrlPr>
                            <a:rPr lang="en-GB" sz="2000" i="1">
                              <a:latin typeface="Cambria Math" charset="0"/>
                            </a:rPr>
                          </m:ctrlPr>
                        </m:fPr>
                        <m:num>
                          <m:r>
                            <a:rPr lang="en-GB" sz="2000" i="1">
                              <a:latin typeface="Cambria Math" panose="02040503050406030204" pitchFamily="18" charset="0"/>
                            </a:rPr>
                            <m:t>𝑧</m:t>
                          </m:r>
                        </m:num>
                        <m:den>
                          <m:r>
                            <a:rPr lang="en-GB" sz="2000" i="1">
                              <a:latin typeface="Cambria Math" panose="02040503050406030204" pitchFamily="18" charset="0"/>
                            </a:rPr>
                            <m:t>𝑅</m:t>
                          </m:r>
                        </m:den>
                      </m:f>
                      <m:r>
                        <a:rPr lang="en-GB" sz="2000" i="1">
                          <a:latin typeface="Cambria Math" panose="02040503050406030204" pitchFamily="18" charset="0"/>
                        </a:rPr>
                        <m:t>+</m:t>
                      </m:r>
                      <m:f>
                        <m:fPr>
                          <m:ctrlPr>
                            <a:rPr lang="en-GB" sz="2000" i="1">
                              <a:latin typeface="Cambria Math" charset="0"/>
                            </a:rPr>
                          </m:ctrlPr>
                        </m:fPr>
                        <m:num>
                          <m:sSub>
                            <m:sSubPr>
                              <m:ctrlPr>
                                <a:rPr lang="en-GB" sz="2000" i="1">
                                  <a:latin typeface="Cambria Math" charset="0"/>
                                </a:rPr>
                              </m:ctrlPr>
                            </m:sSubPr>
                            <m:e>
                              <m:r>
                                <a:rPr lang="en-GB" sz="2000" i="1">
                                  <a:latin typeface="Cambria Math" panose="02040503050406030204" pitchFamily="18" charset="0"/>
                                </a:rPr>
                                <m:t>𝐵</m:t>
                              </m:r>
                            </m:e>
                            <m:sub>
                              <m:r>
                                <a:rPr lang="en-GB" sz="2000" i="1">
                                  <a:latin typeface="Cambria Math" panose="02040503050406030204" pitchFamily="18" charset="0"/>
                                </a:rPr>
                                <m:t>2</m:t>
                              </m:r>
                            </m:sub>
                          </m:sSub>
                        </m:num>
                        <m:den>
                          <m:r>
                            <a:rPr lang="en-GB" sz="2000" i="1">
                              <a:latin typeface="Cambria Math" panose="02040503050406030204" pitchFamily="18" charset="0"/>
                            </a:rPr>
                            <m:t>10000</m:t>
                          </m:r>
                        </m:den>
                      </m:f>
                      <m:d>
                        <m:dPr>
                          <m:begChr m:val="["/>
                          <m:endChr m:val="]"/>
                          <m:ctrlPr>
                            <a:rPr lang="en-GB" sz="2000" i="1">
                              <a:latin typeface="Cambria Math" charset="0"/>
                            </a:rPr>
                          </m:ctrlPr>
                        </m:dPr>
                        <m:e>
                          <m:r>
                            <a:rPr lang="en-GB" sz="2000">
                              <a:latin typeface="Cambria Math" panose="02040503050406030204" pitchFamily="18" charset="0"/>
                            </a:rPr>
                            <m:t>𝑖</m:t>
                          </m:r>
                          <m:sSub>
                            <m:sSubPr>
                              <m:ctrlPr>
                                <a:rPr lang="en-GB" sz="2000" i="1">
                                  <a:latin typeface="Cambria Math" charset="0"/>
                                </a:rPr>
                              </m:ctrlPr>
                            </m:sSubPr>
                            <m:e>
                              <m:r>
                                <a:rPr lang="en-GB" sz="2000">
                                  <a:latin typeface="Cambria Math" panose="02040503050406030204" pitchFamily="18" charset="0"/>
                                </a:rPr>
                                <m:t>𝑎</m:t>
                              </m:r>
                            </m:e>
                            <m:sub>
                              <m:r>
                                <a:rPr lang="en-GB" sz="2000" i="1">
                                  <a:latin typeface="Cambria Math" panose="02040503050406030204" pitchFamily="18" charset="0"/>
                                </a:rPr>
                                <m:t>2</m:t>
                              </m:r>
                            </m:sub>
                          </m:sSub>
                          <m:d>
                            <m:dPr>
                              <m:ctrlPr>
                                <a:rPr lang="en-GB" sz="2000" i="1">
                                  <a:latin typeface="Cambria Math" charset="0"/>
                                </a:rPr>
                              </m:ctrlPr>
                            </m:dPr>
                            <m:e>
                              <m:f>
                                <m:fPr>
                                  <m:ctrlPr>
                                    <a:rPr lang="en-GB" sz="2000" i="1">
                                      <a:latin typeface="Cambria Math" charset="0"/>
                                    </a:rPr>
                                  </m:ctrlPr>
                                </m:fPr>
                                <m:num>
                                  <m:r>
                                    <a:rPr lang="en-GB" sz="2000">
                                      <a:latin typeface="Cambria Math" panose="02040503050406030204" pitchFamily="18" charset="0"/>
                                    </a:rPr>
                                    <m:t>𝑧</m:t>
                                  </m:r>
                                </m:num>
                                <m:den>
                                  <m:r>
                                    <a:rPr lang="en-GB" sz="2000">
                                      <a:latin typeface="Cambria Math" panose="02040503050406030204" pitchFamily="18" charset="0"/>
                                    </a:rPr>
                                    <m:t>𝑅</m:t>
                                  </m:r>
                                </m:den>
                              </m:f>
                            </m:e>
                          </m:d>
                          <m:r>
                            <a:rPr lang="en-GB" sz="2000" i="1">
                              <a:latin typeface="Cambria Math" panose="02040503050406030204" pitchFamily="18" charset="0"/>
                            </a:rPr>
                            <m:t>+</m:t>
                          </m:r>
                          <m:d>
                            <m:dPr>
                              <m:ctrlPr>
                                <a:rPr lang="en-GB" sz="2000" i="1">
                                  <a:latin typeface="Cambria Math" charset="0"/>
                                </a:rPr>
                              </m:ctrlPr>
                            </m:dPr>
                            <m:e>
                              <m:sSub>
                                <m:sSubPr>
                                  <m:ctrlPr>
                                    <a:rPr lang="en-GB" sz="2000" i="1">
                                      <a:latin typeface="Cambria Math" charset="0"/>
                                    </a:rPr>
                                  </m:ctrlPr>
                                </m:sSubPr>
                                <m:e>
                                  <m:r>
                                    <a:rPr lang="en-GB" sz="2000" i="1">
                                      <a:latin typeface="Cambria Math" panose="02040503050406030204" pitchFamily="18" charset="0"/>
                                    </a:rPr>
                                    <m:t>𝑏</m:t>
                                  </m:r>
                                </m:e>
                                <m:sub>
                                  <m:r>
                                    <a:rPr lang="en-GB" sz="2000" i="1">
                                      <a:latin typeface="Cambria Math" panose="02040503050406030204" pitchFamily="18" charset="0"/>
                                    </a:rPr>
                                    <m:t>3</m:t>
                                  </m:r>
                                </m:sub>
                              </m:sSub>
                              <m:r>
                                <a:rPr lang="en-GB" sz="2000">
                                  <a:latin typeface="Cambria Math" panose="02040503050406030204" pitchFamily="18" charset="0"/>
                                </a:rPr>
                                <m:t>+</m:t>
                              </m:r>
                              <m:r>
                                <a:rPr lang="en-GB" sz="2000" i="1">
                                  <a:latin typeface="Cambria Math" panose="02040503050406030204" pitchFamily="18" charset="0"/>
                                </a:rPr>
                                <m:t>𝑖</m:t>
                              </m:r>
                              <m:sSub>
                                <m:sSubPr>
                                  <m:ctrlPr>
                                    <a:rPr lang="en-GB" sz="2000" i="1">
                                      <a:latin typeface="Cambria Math" charset="0"/>
                                    </a:rPr>
                                  </m:ctrlPr>
                                </m:sSubPr>
                                <m:e>
                                  <m:r>
                                    <a:rPr lang="en-GB" sz="2000" i="1">
                                      <a:latin typeface="Cambria Math" panose="02040503050406030204" pitchFamily="18" charset="0"/>
                                    </a:rPr>
                                    <m:t>𝑎</m:t>
                                  </m:r>
                                </m:e>
                                <m:sub>
                                  <m:r>
                                    <a:rPr lang="en-GB" sz="2000" i="1">
                                      <a:latin typeface="Cambria Math" panose="02040503050406030204" pitchFamily="18" charset="0"/>
                                    </a:rPr>
                                    <m:t>3</m:t>
                                  </m:r>
                                </m:sub>
                              </m:sSub>
                            </m:e>
                          </m:d>
                          <m:sSup>
                            <m:sSupPr>
                              <m:ctrlPr>
                                <a:rPr lang="en-GB" sz="2000" i="1">
                                  <a:latin typeface="Cambria Math" charset="0"/>
                                </a:rPr>
                              </m:ctrlPr>
                            </m:sSupPr>
                            <m:e>
                              <m:d>
                                <m:dPr>
                                  <m:ctrlPr>
                                    <a:rPr lang="en-GB" sz="2000" i="1">
                                      <a:latin typeface="Cambria Math" charset="0"/>
                                    </a:rPr>
                                  </m:ctrlPr>
                                </m:dPr>
                                <m:e>
                                  <m:f>
                                    <m:fPr>
                                      <m:ctrlPr>
                                        <a:rPr lang="en-GB" sz="2000" i="1">
                                          <a:latin typeface="Cambria Math" charset="0"/>
                                        </a:rPr>
                                      </m:ctrlPr>
                                    </m:fPr>
                                    <m:num>
                                      <m:r>
                                        <a:rPr lang="en-GB" sz="2000" i="1">
                                          <a:latin typeface="Cambria Math" panose="02040503050406030204" pitchFamily="18" charset="0"/>
                                        </a:rPr>
                                        <m:t>𝑧</m:t>
                                      </m:r>
                                    </m:num>
                                    <m:den>
                                      <m:r>
                                        <a:rPr lang="en-GB" sz="2000" i="1">
                                          <a:latin typeface="Cambria Math" panose="02040503050406030204" pitchFamily="18" charset="0"/>
                                        </a:rPr>
                                        <m:t>𝑅</m:t>
                                      </m:r>
                                    </m:den>
                                  </m:f>
                                </m:e>
                              </m:d>
                            </m:e>
                            <m:sup>
                              <m:r>
                                <a:rPr lang="en-GB" sz="2000" i="1">
                                  <a:latin typeface="Cambria Math" panose="02040503050406030204" pitchFamily="18" charset="0"/>
                                </a:rPr>
                                <m:t>2</m:t>
                              </m:r>
                            </m:sup>
                          </m:sSup>
                          <m:r>
                            <a:rPr lang="en-GB" sz="2000">
                              <a:latin typeface="Cambria Math" panose="02040503050406030204" pitchFamily="18" charset="0"/>
                            </a:rPr>
                            <m:t>+</m:t>
                          </m:r>
                          <m:d>
                            <m:dPr>
                              <m:ctrlPr>
                                <a:rPr lang="en-GB" sz="2000" i="1">
                                  <a:latin typeface="Cambria Math" charset="0"/>
                                </a:rPr>
                              </m:ctrlPr>
                            </m:dPr>
                            <m:e>
                              <m:sSub>
                                <m:sSubPr>
                                  <m:ctrlPr>
                                    <a:rPr lang="en-GB" sz="2000" i="1">
                                      <a:latin typeface="Cambria Math" charset="0"/>
                                    </a:rPr>
                                  </m:ctrlPr>
                                </m:sSubPr>
                                <m:e>
                                  <m:r>
                                    <a:rPr lang="en-GB" sz="2000" i="1">
                                      <a:latin typeface="Cambria Math" panose="02040503050406030204" pitchFamily="18" charset="0"/>
                                    </a:rPr>
                                    <m:t>𝑏</m:t>
                                  </m:r>
                                </m:e>
                                <m:sub>
                                  <m:r>
                                    <a:rPr lang="en-GB" sz="2000" i="1">
                                      <a:latin typeface="Cambria Math" panose="02040503050406030204" pitchFamily="18" charset="0"/>
                                    </a:rPr>
                                    <m:t>4</m:t>
                                  </m:r>
                                </m:sub>
                              </m:sSub>
                              <m:r>
                                <a:rPr lang="en-GB" sz="2000">
                                  <a:latin typeface="Cambria Math" panose="02040503050406030204" pitchFamily="18" charset="0"/>
                                </a:rPr>
                                <m:t>+</m:t>
                              </m:r>
                              <m:r>
                                <a:rPr lang="en-GB" sz="2000" i="1">
                                  <a:latin typeface="Cambria Math" panose="02040503050406030204" pitchFamily="18" charset="0"/>
                                </a:rPr>
                                <m:t>𝑖</m:t>
                              </m:r>
                              <m:sSub>
                                <m:sSubPr>
                                  <m:ctrlPr>
                                    <a:rPr lang="en-GB" sz="2000" i="1">
                                      <a:latin typeface="Cambria Math" charset="0"/>
                                    </a:rPr>
                                  </m:ctrlPr>
                                </m:sSubPr>
                                <m:e>
                                  <m:r>
                                    <a:rPr lang="en-GB" sz="2000" i="1">
                                      <a:latin typeface="Cambria Math" panose="02040503050406030204" pitchFamily="18" charset="0"/>
                                    </a:rPr>
                                    <m:t>𝑎</m:t>
                                  </m:r>
                                </m:e>
                                <m:sub>
                                  <m:r>
                                    <a:rPr lang="en-GB" sz="2000" i="1">
                                      <a:latin typeface="Cambria Math" panose="02040503050406030204" pitchFamily="18" charset="0"/>
                                    </a:rPr>
                                    <m:t>4</m:t>
                                  </m:r>
                                </m:sub>
                              </m:sSub>
                            </m:e>
                          </m:d>
                          <m:sSup>
                            <m:sSupPr>
                              <m:ctrlPr>
                                <a:rPr lang="en-GB" sz="2000" i="1">
                                  <a:latin typeface="Cambria Math" charset="0"/>
                                </a:rPr>
                              </m:ctrlPr>
                            </m:sSupPr>
                            <m:e>
                              <m:d>
                                <m:dPr>
                                  <m:ctrlPr>
                                    <a:rPr lang="en-GB" sz="2000" i="1">
                                      <a:latin typeface="Cambria Math" charset="0"/>
                                    </a:rPr>
                                  </m:ctrlPr>
                                </m:dPr>
                                <m:e>
                                  <m:f>
                                    <m:fPr>
                                      <m:ctrlPr>
                                        <a:rPr lang="en-GB" sz="2000" i="1">
                                          <a:latin typeface="Cambria Math" charset="0"/>
                                        </a:rPr>
                                      </m:ctrlPr>
                                    </m:fPr>
                                    <m:num>
                                      <m:r>
                                        <a:rPr lang="en-GB" sz="2000" i="1">
                                          <a:latin typeface="Cambria Math" panose="02040503050406030204" pitchFamily="18" charset="0"/>
                                        </a:rPr>
                                        <m:t>𝑧</m:t>
                                      </m:r>
                                    </m:num>
                                    <m:den>
                                      <m:r>
                                        <a:rPr lang="en-GB" sz="2000" i="1">
                                          <a:latin typeface="Cambria Math" panose="02040503050406030204" pitchFamily="18" charset="0"/>
                                        </a:rPr>
                                        <m:t>𝑅</m:t>
                                      </m:r>
                                    </m:den>
                                  </m:f>
                                </m:e>
                              </m:d>
                            </m:e>
                            <m:sup>
                              <m:r>
                                <a:rPr lang="en-GB" sz="2000" i="1">
                                  <a:latin typeface="Cambria Math" panose="02040503050406030204" pitchFamily="18" charset="0"/>
                                </a:rPr>
                                <m:t>3</m:t>
                              </m:r>
                            </m:sup>
                          </m:sSup>
                          <m:r>
                            <a:rPr lang="en-GB" sz="2000">
                              <a:latin typeface="Cambria Math" panose="02040503050406030204" pitchFamily="18" charset="0"/>
                            </a:rPr>
                            <m:t>+…</m:t>
                          </m:r>
                        </m:e>
                      </m:d>
                    </m:oMath>
                  </m:oMathPara>
                </a14:m>
                <a:endParaRPr lang="en-GB" sz="2000" dirty="0"/>
              </a:p>
            </p:txBody>
          </p:sp>
        </mc:Choice>
        <mc:Fallback xmlns="">
          <p:sp>
            <p:nvSpPr>
              <p:cNvPr id="15" name="Rectangle 14"/>
              <p:cNvSpPr>
                <a:spLocks noRot="1" noChangeAspect="1" noMove="1" noResize="1" noEditPoints="1" noAdjustHandles="1" noChangeArrowheads="1" noChangeShapeType="1" noTextEdit="1"/>
              </p:cNvSpPr>
              <p:nvPr/>
            </p:nvSpPr>
            <p:spPr>
              <a:xfrm>
                <a:off x="755576" y="4140000"/>
                <a:ext cx="9145016" cy="1109214"/>
              </a:xfrm>
              <a:prstGeom prst="rect">
                <a:avLst/>
              </a:prstGeom>
              <a:blipFill rotWithShape="0">
                <a:blip r:embed="rId6"/>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5367627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1333</TotalTime>
  <Words>1109</Words>
  <Application>Microsoft Macintosh PowerPoint</Application>
  <PresentationFormat>Widescreen</PresentationFormat>
  <Paragraphs>116</Paragraphs>
  <Slides>7</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vt:i4>
      </vt:variant>
    </vt:vector>
  </HeadingPairs>
  <TitlesOfParts>
    <vt:vector size="16" baseType="lpstr">
      <vt:lpstr>Calibri</vt:lpstr>
      <vt:lpstr>Calibri Light</vt:lpstr>
      <vt:lpstr>Cambria Math</vt:lpstr>
      <vt:lpstr>Courier New</vt:lpstr>
      <vt:lpstr>ＭＳ Ｐゴシック</vt:lpstr>
      <vt:lpstr>Symbol</vt:lpstr>
      <vt:lpstr>Times New Roman</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Ted Wilson</dc:creator>
  <cp:lastModifiedBy>Ted Wilson</cp:lastModifiedBy>
  <cp:revision>14</cp:revision>
  <cp:lastPrinted>2016-02-14T11:15:18Z</cp:lastPrinted>
  <dcterms:created xsi:type="dcterms:W3CDTF">2016-02-13T16:36:13Z</dcterms:created>
  <dcterms:modified xsi:type="dcterms:W3CDTF">2016-02-14T14:49:55Z</dcterms:modified>
</cp:coreProperties>
</file>