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sldIdLst>
    <p:sldId id="257" r:id="rId2"/>
    <p:sldId id="258" r:id="rId3"/>
    <p:sldId id="259"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50"/>
    <p:restoredTop sz="94659"/>
  </p:normalViewPr>
  <p:slideViewPr>
    <p:cSldViewPr snapToGrid="0" snapToObjects="1">
      <p:cViewPr varScale="1">
        <p:scale>
          <a:sx n="93" d="100"/>
          <a:sy n="93" d="100"/>
        </p:scale>
        <p:origin x="107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notesMaster" Target="notesMasters/notesMaster1.xml"/><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1504BB-B80F-C94C-8D75-229D24220210}" type="datetimeFigureOut">
              <a:rPr lang="en-US" smtClean="0"/>
              <a:t>2/14/16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9FE536-9A31-3440-AF36-99F5BAAC9528}" type="slidenum">
              <a:rPr lang="en-US" smtClean="0"/>
              <a:t>‹#›</a:t>
            </a:fld>
            <a:endParaRPr lang="en-US"/>
          </a:p>
        </p:txBody>
      </p:sp>
    </p:spTree>
    <p:extLst>
      <p:ext uri="{BB962C8B-B14F-4D97-AF65-F5344CB8AC3E}">
        <p14:creationId xmlns:p14="http://schemas.microsoft.com/office/powerpoint/2010/main" val="738032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BEAM command has several possible entries. In this case, PC is specified, which is the particle momentum times the speed of light, in GeV. The CHARGE is not specified, so the program assumes the default of 1 proton charge. Then the beam rigidity can be computed as</a:t>
            </a:r>
          </a:p>
          <a:p>
            <a:pPr algn="ctr"/>
            <a:r>
              <a:rPr lang="en-GB" dirty="0">
                <a:latin typeface="Calibri Light" panose="020F0302020204030204" pitchFamily="34" charset="0"/>
              </a:rPr>
              <a:t>BRHO = PC / ( </a:t>
            </a:r>
            <a:r>
              <a:rPr lang="en-GB" dirty="0" smtClean="0">
                <a:latin typeface="Calibri Light" panose="020F0302020204030204" pitchFamily="34" charset="0"/>
              </a:rPr>
              <a:t>|CHARGE| </a:t>
            </a:r>
            <a:r>
              <a:rPr lang="en-GB" dirty="0">
                <a:latin typeface="Calibri Light" panose="020F0302020204030204" pitchFamily="34" charset="0"/>
              </a:rPr>
              <a:t>* c * 1.e-9) </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For an SBEND,</a:t>
            </a:r>
            <a:r>
              <a:rPr lang="en-US" dirty="0" smtClean="0">
                <a:latin typeface="Calibri Light" panose="020F0302020204030204" pitchFamily="34" charset="0"/>
              </a:rPr>
              <a:t> </a:t>
            </a:r>
            <a:r>
              <a:rPr lang="en-GB" baseline="0" dirty="0" smtClean="0">
                <a:latin typeface="Calibri Light" panose="020F0302020204030204" pitchFamily="34" charset="0"/>
              </a:rPr>
              <a:t>the declared length is the arc length of the reference orbit, so the dipole magnetic field is computed as shown;</a:t>
            </a:r>
            <a:r>
              <a:rPr lang="en-GB" dirty="0" smtClean="0">
                <a:latin typeface="Calibri Light" panose="020F0302020204030204" pitchFamily="34" charset="0"/>
              </a:rPr>
              <a:t> by the way, 2.62 T is rather an uncommon value for the field.</a:t>
            </a:r>
            <a:endParaRPr lang="en-GB" baseline="0" dirty="0" smtClean="0">
              <a:latin typeface="Calibri Light" panose="020F0302020204030204" pitchFamily="34" charset="0"/>
            </a:endParaRPr>
          </a:p>
          <a:p>
            <a:r>
              <a:rPr lang="en-GB" baseline="0" dirty="0" smtClean="0">
                <a:latin typeface="Calibri Light" panose="020F0302020204030204" pitchFamily="34" charset="0"/>
              </a:rPr>
              <a:t>For an RBEND, some trigonometry is needed as (normally) the length is taken along a straight line joining the entry and exit point,</a:t>
            </a:r>
            <a:r>
              <a:rPr lang="en-GB" dirty="0" smtClean="0">
                <a:latin typeface="Calibri Light" panose="020F0302020204030204" pitchFamily="34" charset="0"/>
              </a:rPr>
              <a:t> so in that case</a:t>
            </a:r>
          </a:p>
          <a:p>
            <a:pPr algn="ctr"/>
            <a:r>
              <a:rPr lang="en-US" dirty="0" smtClean="0">
                <a:latin typeface="Calibri Light" panose="020F0302020204030204" pitchFamily="34" charset="0"/>
              </a:rPr>
              <a:t>B </a:t>
            </a:r>
            <a:r>
              <a:rPr lang="en-US" dirty="0">
                <a:latin typeface="Calibri Light" panose="020F0302020204030204" pitchFamily="34" charset="0"/>
              </a:rPr>
              <a:t>= 2/L*sin(|ANGLE|/2)*(B</a:t>
            </a:r>
            <a:r>
              <a:rPr lang="en-US" dirty="0">
                <a:latin typeface="Symbol" panose="05050102010706020507" pitchFamily="18" charset="2"/>
              </a:rPr>
              <a:t>r</a:t>
            </a:r>
            <a:r>
              <a:rPr lang="en-US" dirty="0" smtClean="0">
                <a:latin typeface="Calibri Light" panose="020F0302020204030204" pitchFamily="34" charset="0"/>
              </a:rPr>
              <a:t>).</a:t>
            </a:r>
            <a:endParaRPr lang="en-GB" baseline="0" dirty="0" smtClean="0">
              <a:latin typeface="Calibri Light" panose="020F0302020204030204" pitchFamily="34" charset="0"/>
            </a:endParaRPr>
          </a:p>
          <a:p>
            <a:endParaRPr lang="en-GB" baseline="0" dirty="0" smtClean="0">
              <a:latin typeface="Calibri Light" panose="020F0302020204030204" pitchFamily="34" charset="0"/>
            </a:endParaRPr>
          </a:p>
          <a:p>
            <a:r>
              <a:rPr lang="en-US" dirty="0" smtClean="0">
                <a:latin typeface="Calibri Light" panose="020F0302020204030204" pitchFamily="34" charset="0"/>
              </a:rPr>
              <a:t>The gradient of a quadrupole </a:t>
            </a:r>
            <a:r>
              <a:rPr lang="en-US" i="1" dirty="0" smtClean="0">
                <a:latin typeface="Calibri Light" panose="020F0302020204030204" pitchFamily="34" charset="0"/>
              </a:rPr>
              <a:t>per se </a:t>
            </a:r>
            <a:r>
              <a:rPr lang="en-US" dirty="0" smtClean="0">
                <a:latin typeface="Calibri Light" panose="020F0302020204030204" pitchFamily="34" charset="0"/>
              </a:rPr>
              <a:t>does not mean much: what matters is gradient and aperture. In this case, for example, if we had a 100 mm bore diameter, then we would have 0.1 </a:t>
            </a:r>
            <a:r>
              <a:rPr lang="en-US" dirty="0">
                <a:latin typeface="Calibri Light" panose="020F0302020204030204" pitchFamily="34" charset="0"/>
              </a:rPr>
              <a:t>T </a:t>
            </a:r>
            <a:r>
              <a:rPr lang="en-US" dirty="0" smtClean="0">
                <a:latin typeface="Calibri Light" panose="020F0302020204030204" pitchFamily="34" charset="0"/>
              </a:rPr>
              <a:t>( = 2.0*0.050) as </a:t>
            </a:r>
            <a:r>
              <a:rPr lang="en-US" dirty="0" err="1" smtClean="0">
                <a:latin typeface="Calibri Light" panose="020F0302020204030204" pitchFamily="34" charset="0"/>
              </a:rPr>
              <a:t>B</a:t>
            </a:r>
            <a:r>
              <a:rPr lang="en-US" baseline="-25000" dirty="0" err="1" smtClean="0">
                <a:latin typeface="Calibri Light" panose="020F0302020204030204" pitchFamily="34" charset="0"/>
              </a:rPr>
              <a:t>pole</a:t>
            </a:r>
            <a:r>
              <a:rPr lang="en-US" dirty="0" smtClean="0">
                <a:latin typeface="Calibri Light" panose="020F0302020204030204" pitchFamily="34" charset="0"/>
              </a:rPr>
              <a:t>. This is relatively low also for resistive magnets, so maybe the possibility of getting the same integrated field with a shorter though stronger magnet could be envisaged.</a:t>
            </a:r>
            <a:endParaRPr lang="en-US" baseline="-25000" dirty="0">
              <a:latin typeface="Calibri Light" panose="020F0302020204030204" pitchFamily="34" charset="0"/>
            </a:endParaRPr>
          </a:p>
          <a:p>
            <a:endParaRPr lang="en-GB" baseline="0" dirty="0" smtClean="0">
              <a:latin typeface="Calibri Light" panose="020F0302020204030204" pitchFamily="34" charset="0"/>
            </a:endParaRPr>
          </a:p>
        </p:txBody>
      </p:sp>
    </p:spTree>
    <p:extLst>
      <p:ext uri="{BB962C8B-B14F-4D97-AF65-F5344CB8AC3E}">
        <p14:creationId xmlns:p14="http://schemas.microsoft.com/office/powerpoint/2010/main" val="20112230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4F2E08B-49BC-6C48-9138-7A2E22A73F70}" type="datetimeFigureOut">
              <a:rPr lang="en-US" smtClean="0"/>
              <a:t>2/14/16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8F85A-32E0-0641-A46F-50115500B185}" type="slidenum">
              <a:rPr lang="en-US" smtClean="0"/>
              <a:t>‹#›</a:t>
            </a:fld>
            <a:endParaRPr lang="en-US"/>
          </a:p>
        </p:txBody>
      </p:sp>
    </p:spTree>
    <p:extLst>
      <p:ext uri="{BB962C8B-B14F-4D97-AF65-F5344CB8AC3E}">
        <p14:creationId xmlns:p14="http://schemas.microsoft.com/office/powerpoint/2010/main" val="13465626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F2E08B-49BC-6C48-9138-7A2E22A73F70}" type="datetimeFigureOut">
              <a:rPr lang="en-US" smtClean="0"/>
              <a:t>2/14/16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8F85A-32E0-0641-A46F-50115500B185}" type="slidenum">
              <a:rPr lang="en-US" smtClean="0"/>
              <a:t>‹#›</a:t>
            </a:fld>
            <a:endParaRPr lang="en-US"/>
          </a:p>
        </p:txBody>
      </p:sp>
    </p:spTree>
    <p:extLst>
      <p:ext uri="{BB962C8B-B14F-4D97-AF65-F5344CB8AC3E}">
        <p14:creationId xmlns:p14="http://schemas.microsoft.com/office/powerpoint/2010/main" val="14902844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F2E08B-49BC-6C48-9138-7A2E22A73F70}" type="datetimeFigureOut">
              <a:rPr lang="en-US" smtClean="0"/>
              <a:t>2/14/16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8F85A-32E0-0641-A46F-50115500B185}" type="slidenum">
              <a:rPr lang="en-US" smtClean="0"/>
              <a:t>‹#›</a:t>
            </a:fld>
            <a:endParaRPr lang="en-US"/>
          </a:p>
        </p:txBody>
      </p:sp>
    </p:spTree>
    <p:extLst>
      <p:ext uri="{BB962C8B-B14F-4D97-AF65-F5344CB8AC3E}">
        <p14:creationId xmlns:p14="http://schemas.microsoft.com/office/powerpoint/2010/main" val="1108371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F2E08B-49BC-6C48-9138-7A2E22A73F70}" type="datetimeFigureOut">
              <a:rPr lang="en-US" smtClean="0"/>
              <a:t>2/14/16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8F85A-32E0-0641-A46F-50115500B185}" type="slidenum">
              <a:rPr lang="en-US" smtClean="0"/>
              <a:t>‹#›</a:t>
            </a:fld>
            <a:endParaRPr lang="en-US"/>
          </a:p>
        </p:txBody>
      </p:sp>
    </p:spTree>
    <p:extLst>
      <p:ext uri="{BB962C8B-B14F-4D97-AF65-F5344CB8AC3E}">
        <p14:creationId xmlns:p14="http://schemas.microsoft.com/office/powerpoint/2010/main" val="6887115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F2E08B-49BC-6C48-9138-7A2E22A73F70}" type="datetimeFigureOut">
              <a:rPr lang="en-US" smtClean="0"/>
              <a:t>2/14/16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8F85A-32E0-0641-A46F-50115500B185}" type="slidenum">
              <a:rPr lang="en-US" smtClean="0"/>
              <a:t>‹#›</a:t>
            </a:fld>
            <a:endParaRPr lang="en-US"/>
          </a:p>
        </p:txBody>
      </p:sp>
    </p:spTree>
    <p:extLst>
      <p:ext uri="{BB962C8B-B14F-4D97-AF65-F5344CB8AC3E}">
        <p14:creationId xmlns:p14="http://schemas.microsoft.com/office/powerpoint/2010/main" val="238029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4F2E08B-49BC-6C48-9138-7A2E22A73F70}" type="datetimeFigureOut">
              <a:rPr lang="en-US" smtClean="0"/>
              <a:t>2/14/16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58F85A-32E0-0641-A46F-50115500B185}" type="slidenum">
              <a:rPr lang="en-US" smtClean="0"/>
              <a:t>‹#›</a:t>
            </a:fld>
            <a:endParaRPr lang="en-US"/>
          </a:p>
        </p:txBody>
      </p:sp>
    </p:spTree>
    <p:extLst>
      <p:ext uri="{BB962C8B-B14F-4D97-AF65-F5344CB8AC3E}">
        <p14:creationId xmlns:p14="http://schemas.microsoft.com/office/powerpoint/2010/main" val="1939927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4F2E08B-49BC-6C48-9138-7A2E22A73F70}" type="datetimeFigureOut">
              <a:rPr lang="en-US" smtClean="0"/>
              <a:t>2/14/16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58F85A-32E0-0641-A46F-50115500B185}" type="slidenum">
              <a:rPr lang="en-US" smtClean="0"/>
              <a:t>‹#›</a:t>
            </a:fld>
            <a:endParaRPr lang="en-US"/>
          </a:p>
        </p:txBody>
      </p:sp>
    </p:spTree>
    <p:extLst>
      <p:ext uri="{BB962C8B-B14F-4D97-AF65-F5344CB8AC3E}">
        <p14:creationId xmlns:p14="http://schemas.microsoft.com/office/powerpoint/2010/main" val="1272057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4F2E08B-49BC-6C48-9138-7A2E22A73F70}" type="datetimeFigureOut">
              <a:rPr lang="en-US" smtClean="0"/>
              <a:t>2/14/16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58F85A-32E0-0641-A46F-50115500B185}" type="slidenum">
              <a:rPr lang="en-US" smtClean="0"/>
              <a:t>‹#›</a:t>
            </a:fld>
            <a:endParaRPr lang="en-US"/>
          </a:p>
        </p:txBody>
      </p:sp>
    </p:spTree>
    <p:extLst>
      <p:ext uri="{BB962C8B-B14F-4D97-AF65-F5344CB8AC3E}">
        <p14:creationId xmlns:p14="http://schemas.microsoft.com/office/powerpoint/2010/main" val="1278831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F2E08B-49BC-6C48-9138-7A2E22A73F70}" type="datetimeFigureOut">
              <a:rPr lang="en-US" smtClean="0"/>
              <a:t>2/14/16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58F85A-32E0-0641-A46F-50115500B185}" type="slidenum">
              <a:rPr lang="en-US" smtClean="0"/>
              <a:t>‹#›</a:t>
            </a:fld>
            <a:endParaRPr lang="en-US"/>
          </a:p>
        </p:txBody>
      </p:sp>
    </p:spTree>
    <p:extLst>
      <p:ext uri="{BB962C8B-B14F-4D97-AF65-F5344CB8AC3E}">
        <p14:creationId xmlns:p14="http://schemas.microsoft.com/office/powerpoint/2010/main" val="1299689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F2E08B-49BC-6C48-9138-7A2E22A73F70}" type="datetimeFigureOut">
              <a:rPr lang="en-US" smtClean="0"/>
              <a:t>2/14/16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58F85A-32E0-0641-A46F-50115500B185}" type="slidenum">
              <a:rPr lang="en-US" smtClean="0"/>
              <a:t>‹#›</a:t>
            </a:fld>
            <a:endParaRPr lang="en-US"/>
          </a:p>
        </p:txBody>
      </p:sp>
    </p:spTree>
    <p:extLst>
      <p:ext uri="{BB962C8B-B14F-4D97-AF65-F5344CB8AC3E}">
        <p14:creationId xmlns:p14="http://schemas.microsoft.com/office/powerpoint/2010/main" val="1430431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F2E08B-49BC-6C48-9138-7A2E22A73F70}" type="datetimeFigureOut">
              <a:rPr lang="en-US" smtClean="0"/>
              <a:t>2/14/16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58F85A-32E0-0641-A46F-50115500B185}" type="slidenum">
              <a:rPr lang="en-US" smtClean="0"/>
              <a:t>‹#›</a:t>
            </a:fld>
            <a:endParaRPr lang="en-US"/>
          </a:p>
        </p:txBody>
      </p:sp>
    </p:spTree>
    <p:extLst>
      <p:ext uri="{BB962C8B-B14F-4D97-AF65-F5344CB8AC3E}">
        <p14:creationId xmlns:p14="http://schemas.microsoft.com/office/powerpoint/2010/main" val="18753190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F2E08B-49BC-6C48-9138-7A2E22A73F70}" type="datetimeFigureOut">
              <a:rPr lang="en-US" smtClean="0"/>
              <a:t>2/14/16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58F85A-32E0-0641-A46F-50115500B185}" type="slidenum">
              <a:rPr lang="en-US" smtClean="0"/>
              <a:t>‹#›</a:t>
            </a:fld>
            <a:endParaRPr lang="en-US"/>
          </a:p>
        </p:txBody>
      </p:sp>
    </p:spTree>
    <p:extLst>
      <p:ext uri="{BB962C8B-B14F-4D97-AF65-F5344CB8AC3E}">
        <p14:creationId xmlns:p14="http://schemas.microsoft.com/office/powerpoint/2010/main" val="14083959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7.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8151" y="575831"/>
            <a:ext cx="6889173" cy="5646863"/>
          </a:xfrm>
          <a:prstGeom prst="rect">
            <a:avLst/>
          </a:prstGeom>
        </p:spPr>
      </p:pic>
      <p:sp>
        <p:nvSpPr>
          <p:cNvPr id="3" name="Oval 2"/>
          <p:cNvSpPr/>
          <p:nvPr/>
        </p:nvSpPr>
        <p:spPr>
          <a:xfrm>
            <a:off x="3664904" y="2479964"/>
            <a:ext cx="1844388" cy="179128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arallelogram 4"/>
          <p:cNvSpPr/>
          <p:nvPr/>
        </p:nvSpPr>
        <p:spPr>
          <a:xfrm rot="5204894">
            <a:off x="6620000" y="2236174"/>
            <a:ext cx="939422" cy="1158009"/>
          </a:xfrm>
          <a:prstGeom prst="parallelogram">
            <a:avLst>
              <a:gd name="adj" fmla="val 1801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flipV="1">
            <a:off x="7089711" y="1173084"/>
            <a:ext cx="0" cy="29510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591916" y="3740727"/>
            <a:ext cx="2497795" cy="1385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6982691" y="2479964"/>
            <a:ext cx="0" cy="6704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6982691" y="3453675"/>
            <a:ext cx="0" cy="8484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endCxn id="3" idx="7"/>
          </p:cNvCxnSpPr>
          <p:nvPr/>
        </p:nvCxnSpPr>
        <p:spPr>
          <a:xfrm flipV="1">
            <a:off x="4591915" y="2742292"/>
            <a:ext cx="647273" cy="65697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691745" y="4308267"/>
            <a:ext cx="581892" cy="369332"/>
          </a:xfrm>
          <a:prstGeom prst="rect">
            <a:avLst/>
          </a:prstGeom>
          <a:noFill/>
        </p:spPr>
        <p:txBody>
          <a:bodyPr wrap="square" rtlCol="0">
            <a:spAutoFit/>
          </a:bodyPr>
          <a:lstStyle/>
          <a:p>
            <a:r>
              <a:rPr lang="en-US" smtClean="0"/>
              <a:t>g/2</a:t>
            </a:r>
            <a:endParaRPr lang="en-US"/>
          </a:p>
        </p:txBody>
      </p:sp>
      <p:sp>
        <p:nvSpPr>
          <p:cNvPr id="21" name="TextBox 20"/>
          <p:cNvSpPr txBox="1"/>
          <p:nvPr/>
        </p:nvSpPr>
        <p:spPr>
          <a:xfrm>
            <a:off x="4915551" y="2937004"/>
            <a:ext cx="295274" cy="369332"/>
          </a:xfrm>
          <a:prstGeom prst="rect">
            <a:avLst/>
          </a:prstGeom>
          <a:noFill/>
        </p:spPr>
        <p:txBody>
          <a:bodyPr wrap="none" rtlCol="0">
            <a:spAutoFit/>
          </a:bodyPr>
          <a:lstStyle/>
          <a:p>
            <a:r>
              <a:rPr lang="en-US" dirty="0" smtClean="0"/>
              <a:t>a</a:t>
            </a:r>
            <a:endParaRPr lang="en-US" dirty="0"/>
          </a:p>
        </p:txBody>
      </p:sp>
      <p:sp>
        <p:nvSpPr>
          <p:cNvPr id="22" name="TextBox 21"/>
          <p:cNvSpPr txBox="1"/>
          <p:nvPr/>
        </p:nvSpPr>
        <p:spPr>
          <a:xfrm>
            <a:off x="5680364" y="3877877"/>
            <a:ext cx="306494" cy="369332"/>
          </a:xfrm>
          <a:prstGeom prst="rect">
            <a:avLst/>
          </a:prstGeom>
          <a:noFill/>
        </p:spPr>
        <p:txBody>
          <a:bodyPr wrap="none" rtlCol="0">
            <a:spAutoFit/>
          </a:bodyPr>
          <a:lstStyle/>
          <a:p>
            <a:r>
              <a:rPr lang="en-US" dirty="0" smtClean="0"/>
              <a:t>h</a:t>
            </a:r>
            <a:endParaRPr lang="en-US" dirty="0"/>
          </a:p>
        </p:txBody>
      </p:sp>
      <p:sp>
        <p:nvSpPr>
          <p:cNvPr id="23" name="TextBox 22"/>
          <p:cNvSpPr txBox="1"/>
          <p:nvPr/>
        </p:nvSpPr>
        <p:spPr>
          <a:xfrm>
            <a:off x="7550727" y="3453675"/>
            <a:ext cx="284052" cy="369332"/>
          </a:xfrm>
          <a:prstGeom prst="rect">
            <a:avLst/>
          </a:prstGeom>
          <a:noFill/>
        </p:spPr>
        <p:txBody>
          <a:bodyPr wrap="none" rtlCol="0">
            <a:spAutoFit/>
          </a:bodyPr>
          <a:lstStyle/>
          <a:p>
            <a:r>
              <a:rPr lang="en-US" dirty="0" smtClean="0"/>
              <a:t>x</a:t>
            </a:r>
            <a:endParaRPr lang="en-US" dirty="0"/>
          </a:p>
        </p:txBody>
      </p:sp>
      <p:sp>
        <p:nvSpPr>
          <p:cNvPr id="24" name="TextBox 23"/>
          <p:cNvSpPr txBox="1"/>
          <p:nvPr/>
        </p:nvSpPr>
        <p:spPr>
          <a:xfrm>
            <a:off x="4300971" y="983673"/>
            <a:ext cx="288862" cy="369332"/>
          </a:xfrm>
          <a:prstGeom prst="rect">
            <a:avLst/>
          </a:prstGeom>
          <a:noFill/>
        </p:spPr>
        <p:txBody>
          <a:bodyPr wrap="none" rtlCol="0">
            <a:spAutoFit/>
          </a:bodyPr>
          <a:lstStyle/>
          <a:p>
            <a:r>
              <a:rPr lang="en-US" dirty="0" smtClean="0"/>
              <a:t>y</a:t>
            </a:r>
            <a:endParaRPr lang="en-US" dirty="0"/>
          </a:p>
        </p:txBody>
      </p:sp>
      <mc:AlternateContent xmlns:mc="http://schemas.openxmlformats.org/markup-compatibility/2006">
        <mc:Choice xmlns:a14="http://schemas.microsoft.com/office/drawing/2010/main" Requires="a14">
          <p:sp>
            <p:nvSpPr>
              <p:cNvPr id="25" name="TextBox 24"/>
              <p:cNvSpPr txBox="1"/>
              <p:nvPr/>
            </p:nvSpPr>
            <p:spPr>
              <a:xfrm>
                <a:off x="5239188" y="1926279"/>
                <a:ext cx="1036922" cy="639983"/>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GB" b="0" i="1" smtClean="0">
                          <a:latin typeface="Cambria Math" charset="0"/>
                        </a:rPr>
                        <m:t>𝑥𝑦</m:t>
                      </m:r>
                      <m:r>
                        <a:rPr lang="en-GB" b="0" i="1" smtClean="0">
                          <a:latin typeface="Cambria Math" charset="0"/>
                          <a:ea typeface="Cambria Math" charset="0"/>
                          <a:cs typeface="Cambria Math" charset="0"/>
                        </a:rPr>
                        <m:t>=2</m:t>
                      </m:r>
                      <m:sSup>
                        <m:sSupPr>
                          <m:ctrlPr>
                            <a:rPr lang="en-GB" b="0" i="1" smtClean="0">
                              <a:latin typeface="Cambria Math" charset="0"/>
                              <a:ea typeface="Cambria Math" charset="0"/>
                              <a:cs typeface="Cambria Math" charset="0"/>
                            </a:rPr>
                          </m:ctrlPr>
                        </m:sSupPr>
                        <m:e>
                          <m:r>
                            <a:rPr lang="en-GB" b="0" i="1" smtClean="0">
                              <a:latin typeface="Cambria Math" charset="0"/>
                              <a:ea typeface="Cambria Math" charset="0"/>
                              <a:cs typeface="Cambria Math" charset="0"/>
                            </a:rPr>
                            <m:t>𝑎</m:t>
                          </m:r>
                        </m:e>
                        <m:sup>
                          <m:r>
                            <a:rPr lang="en-GB" b="0" i="1" smtClean="0">
                              <a:latin typeface="Cambria Math" charset="0"/>
                              <a:ea typeface="Cambria Math" charset="0"/>
                              <a:cs typeface="Cambria Math" charset="0"/>
                            </a:rPr>
                            <m:t>2</m:t>
                          </m:r>
                        </m:sup>
                      </m:sSup>
                    </m:oMath>
                  </m:oMathPara>
                </a14:m>
                <a:endParaRPr lang="en-US" dirty="0"/>
              </a:p>
            </p:txBody>
          </p:sp>
        </mc:Choice>
        <mc:Fallback>
          <p:sp>
            <p:nvSpPr>
              <p:cNvPr id="25" name="TextBox 24"/>
              <p:cNvSpPr txBox="1">
                <a:spLocks noRot="1" noChangeAspect="1" noMove="1" noResize="1" noEditPoints="1" noAdjustHandles="1" noChangeArrowheads="1" noChangeShapeType="1" noTextEdit="1"/>
              </p:cNvSpPr>
              <p:nvPr/>
            </p:nvSpPr>
            <p:spPr>
              <a:xfrm>
                <a:off x="5239188" y="1926279"/>
                <a:ext cx="1036922" cy="639983"/>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6" name="TextBox 25"/>
              <p:cNvSpPr txBox="1"/>
              <p:nvPr/>
            </p:nvSpPr>
            <p:spPr>
              <a:xfrm>
                <a:off x="7273637" y="1648691"/>
                <a:ext cx="462434" cy="369332"/>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sSub>
                        <m:sSubPr>
                          <m:ctrlPr>
                            <a:rPr lang="en-US" i="1" smtClean="0">
                              <a:latin typeface="Cambria Math" charset="0"/>
                            </a:rPr>
                          </m:ctrlPr>
                        </m:sSubPr>
                        <m:e>
                          <m:r>
                            <a:rPr lang="en-GB" b="0" i="1" smtClean="0">
                              <a:latin typeface="Cambria Math" charset="0"/>
                            </a:rPr>
                            <m:t>𝑦</m:t>
                          </m:r>
                        </m:e>
                        <m:sub>
                          <m:r>
                            <a:rPr lang="en-GB" b="0" i="1" smtClean="0">
                              <a:latin typeface="Cambria Math" charset="0"/>
                            </a:rPr>
                            <m:t>1</m:t>
                          </m:r>
                        </m:sub>
                      </m:sSub>
                    </m:oMath>
                  </m:oMathPara>
                </a14:m>
                <a:endParaRPr lang="en-US" dirty="0"/>
              </a:p>
            </p:txBody>
          </p:sp>
        </mc:Choice>
        <mc:Fallback>
          <p:sp>
            <p:nvSpPr>
              <p:cNvPr id="26" name="TextBox 25"/>
              <p:cNvSpPr txBox="1">
                <a:spLocks noRot="1" noChangeAspect="1" noMove="1" noResize="1" noEditPoints="1" noAdjustHandles="1" noChangeArrowheads="1" noChangeShapeType="1" noTextEdit="1"/>
              </p:cNvSpPr>
              <p:nvPr/>
            </p:nvSpPr>
            <p:spPr>
              <a:xfrm>
                <a:off x="7273637" y="1648691"/>
                <a:ext cx="462434" cy="369332"/>
              </a:xfrm>
              <a:prstGeom prst="rect">
                <a:avLst/>
              </a:prstGeom>
              <a:blipFill rotWithShape="0">
                <a:blip r:embed="rId4"/>
                <a:stretch>
                  <a:fillRect b="-491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7" name="TextBox 26"/>
              <p:cNvSpPr txBox="1"/>
              <p:nvPr/>
            </p:nvSpPr>
            <p:spPr>
              <a:xfrm>
                <a:off x="900545" y="872835"/>
                <a:ext cx="3349295" cy="3737177"/>
              </a:xfrm>
              <a:prstGeom prst="rect">
                <a:avLst/>
              </a:prstGeom>
              <a:noFill/>
            </p:spPr>
            <p:txBody>
              <a:bodyPr wrap="square" rtlCol="0">
                <a:spAutoFit/>
              </a:bodyPr>
              <a:lstStyle/>
              <a:p>
                <a:r>
                  <a:rPr lang="en-US" dirty="0" smtClean="0"/>
                  <a:t>Poles of a quadrupole are a rectangular hyperbola </a:t>
                </a:r>
                <a14:m>
                  <m:oMath xmlns:m="http://schemas.openxmlformats.org/officeDocument/2006/math">
                    <m:r>
                      <a:rPr lang="en-GB" b="0" i="1" smtClean="0">
                        <a:latin typeface="Cambria Math" charset="0"/>
                      </a:rPr>
                      <m:t>𝑥𝑦</m:t>
                    </m:r>
                    <m:r>
                      <a:rPr lang="en-GB" b="0" i="1" smtClean="0">
                        <a:latin typeface="Cambria Math" charset="0"/>
                        <a:ea typeface="Cambria Math" charset="0"/>
                        <a:cs typeface="Cambria Math" charset="0"/>
                      </a:rPr>
                      <m:t>=</m:t>
                    </m:r>
                    <m:r>
                      <a:rPr lang="en-GB" b="0" i="1" smtClean="0">
                        <a:latin typeface="Cambria Math" charset="0"/>
                        <a:ea typeface="Cambria Math" charset="0"/>
                        <a:cs typeface="Cambria Math" charset="0"/>
                      </a:rPr>
                      <m:t>2</m:t>
                    </m:r>
                    <m:sSup>
                      <m:sSupPr>
                        <m:ctrlPr>
                          <a:rPr lang="en-GB" b="0" i="1" smtClean="0">
                            <a:latin typeface="Cambria Math" charset="0"/>
                            <a:ea typeface="Cambria Math" charset="0"/>
                            <a:cs typeface="Cambria Math" charset="0"/>
                          </a:rPr>
                        </m:ctrlPr>
                      </m:sSupPr>
                      <m:e>
                        <m:r>
                          <a:rPr lang="en-GB" b="0" i="1" smtClean="0">
                            <a:latin typeface="Cambria Math" charset="0"/>
                            <a:ea typeface="Cambria Math" charset="0"/>
                            <a:cs typeface="Cambria Math" charset="0"/>
                          </a:rPr>
                          <m:t>𝑎</m:t>
                        </m:r>
                      </m:e>
                      <m:sup>
                        <m:r>
                          <a:rPr lang="en-GB" b="0" i="1" smtClean="0">
                            <a:latin typeface="Cambria Math" charset="0"/>
                            <a:ea typeface="Cambria Math" charset="0"/>
                            <a:cs typeface="Cambria Math" charset="0"/>
                          </a:rPr>
                          <m:t>2</m:t>
                        </m:r>
                      </m:sup>
                    </m:sSup>
                  </m:oMath>
                </a14:m>
                <a:endParaRPr lang="en-US" dirty="0" smtClean="0"/>
              </a:p>
              <a:p>
                <a:r>
                  <a:rPr lang="en-US" dirty="0" smtClean="0"/>
                  <a:t>(</a:t>
                </a:r>
                <a:r>
                  <a:rPr lang="en-US" dirty="0" err="1" smtClean="0"/>
                  <a:t>normalised</a:t>
                </a:r>
                <a:r>
                  <a:rPr lang="en-US" dirty="0" smtClean="0"/>
                  <a:t>) :</a:t>
                </a:r>
                <a:endParaRPr lang="en-US" i="1" dirty="0" smtClean="0"/>
              </a:p>
              <a:p>
                <a:endParaRPr lang="en-US" dirty="0"/>
              </a:p>
              <a:p>
                <a14:m>
                  <m:oMathPara xmlns:m="http://schemas.openxmlformats.org/officeDocument/2006/math">
                    <m:oMathParaPr>
                      <m:jc m:val="centerGroup"/>
                    </m:oMathParaPr>
                    <m:oMath xmlns:m="http://schemas.openxmlformats.org/officeDocument/2006/math">
                      <m:sSub>
                        <m:sSubPr>
                          <m:ctrlPr>
                            <a:rPr lang="en-GB" b="0" i="1" smtClean="0">
                              <a:latin typeface="Cambria Math" charset="0"/>
                            </a:rPr>
                          </m:ctrlPr>
                        </m:sSubPr>
                        <m:e>
                          <m:r>
                            <a:rPr lang="en-GB" b="0" i="1" smtClean="0">
                              <a:latin typeface="Cambria Math" charset="0"/>
                            </a:rPr>
                            <m:t>𝐵</m:t>
                          </m:r>
                        </m:e>
                        <m:sub>
                          <m:r>
                            <a:rPr lang="en-GB" b="0" i="1" smtClean="0">
                              <a:latin typeface="Cambria Math" charset="0"/>
                            </a:rPr>
                            <m:t>𝑦</m:t>
                          </m:r>
                        </m:sub>
                      </m:sSub>
                      <m:d>
                        <m:dPr>
                          <m:ctrlPr>
                            <a:rPr lang="en-GB" b="0" i="0" smtClean="0">
                              <a:latin typeface="Cambria Math" charset="0"/>
                            </a:rPr>
                          </m:ctrlPr>
                        </m:dPr>
                        <m:e>
                          <m:r>
                            <m:rPr>
                              <m:sty m:val="p"/>
                            </m:rPr>
                            <a:rPr lang="en-GB" b="0" i="0" smtClean="0">
                              <a:latin typeface="Cambria Math" charset="0"/>
                            </a:rPr>
                            <m:t>x</m:t>
                          </m:r>
                          <m:r>
                            <a:rPr lang="en-GB" b="0" i="0" smtClean="0">
                              <a:latin typeface="Cambria Math" charset="0"/>
                            </a:rPr>
                            <m:t>=0</m:t>
                          </m:r>
                        </m:e>
                      </m:d>
                      <m:r>
                        <a:rPr lang="en-GB" b="0" i="0" smtClean="0">
                          <a:latin typeface="Cambria Math" charset="0"/>
                        </a:rPr>
                        <m:t>=0</m:t>
                      </m:r>
                    </m:oMath>
                  </m:oMathPara>
                </a14:m>
                <a:endParaRPr lang="en-GB" b="0" dirty="0" smtClean="0"/>
              </a:p>
              <a:p>
                <a14:m>
                  <m:oMath xmlns:m="http://schemas.openxmlformats.org/officeDocument/2006/math">
                    <m:sSub>
                      <m:sSubPr>
                        <m:ctrlPr>
                          <a:rPr lang="en-GB" b="0" i="1" smtClean="0">
                            <a:latin typeface="Cambria Math" charset="0"/>
                          </a:rPr>
                        </m:ctrlPr>
                      </m:sSubPr>
                      <m:e>
                        <m:r>
                          <a:rPr lang="en-GB" b="0" i="1" smtClean="0">
                            <a:latin typeface="Cambria Math" charset="0"/>
                          </a:rPr>
                          <m:t>                  </m:t>
                        </m:r>
                        <m:r>
                          <a:rPr lang="en-GB" b="0" i="1" smtClean="0">
                            <a:latin typeface="Cambria Math" charset="0"/>
                          </a:rPr>
                          <m:t>𝐵</m:t>
                        </m:r>
                      </m:e>
                      <m:sub>
                        <m:r>
                          <a:rPr lang="en-GB" b="0" i="1" smtClean="0">
                            <a:latin typeface="Cambria Math" charset="0"/>
                          </a:rPr>
                          <m:t>𝑦</m:t>
                        </m:r>
                      </m:sub>
                    </m:sSub>
                    <m:d>
                      <m:dPr>
                        <m:ctrlPr>
                          <a:rPr lang="en-GB" b="0" i="1" smtClean="0">
                            <a:latin typeface="Cambria Math" charset="0"/>
                          </a:rPr>
                        </m:ctrlPr>
                      </m:dPr>
                      <m:e>
                        <m:r>
                          <m:rPr>
                            <m:sty m:val="p"/>
                          </m:rPr>
                          <a:rPr lang="en-GB" b="0" i="0" smtClean="0">
                            <a:latin typeface="Cambria Math" charset="0"/>
                          </a:rPr>
                          <m:t>x</m:t>
                        </m:r>
                      </m:e>
                    </m:d>
                    <m:r>
                      <a:rPr lang="en-GB" b="0" i="0" smtClean="0">
                        <a:latin typeface="Cambria Math" charset="0"/>
                      </a:rPr>
                      <m:t>=</m:t>
                    </m:r>
                  </m:oMath>
                </a14:m>
                <a:r>
                  <a:rPr lang="en-GB" b="0" dirty="0" smtClean="0"/>
                  <a:t> </a:t>
                </a:r>
                <a14:m>
                  <m:oMath xmlns:m="http://schemas.openxmlformats.org/officeDocument/2006/math">
                    <m:sSub>
                      <m:sSubPr>
                        <m:ctrlPr>
                          <a:rPr lang="en-GB" b="0" i="1" dirty="0" smtClean="0">
                            <a:latin typeface="Cambria Math" charset="0"/>
                          </a:rPr>
                        </m:ctrlPr>
                      </m:sSubPr>
                      <m:e>
                        <m:r>
                          <a:rPr lang="en-GB" b="0" i="1" dirty="0" smtClean="0">
                            <a:latin typeface="Cambria Math" charset="0"/>
                          </a:rPr>
                          <m:t>𝑘</m:t>
                        </m:r>
                      </m:e>
                      <m:sub>
                        <m:r>
                          <a:rPr lang="en-GB" b="0" i="1" dirty="0" smtClean="0">
                            <a:latin typeface="Cambria Math" charset="0"/>
                          </a:rPr>
                          <m:t>1</m:t>
                        </m:r>
                      </m:sub>
                    </m:sSub>
                    <m:r>
                      <a:rPr lang="en-GB" b="0" i="1" dirty="0" smtClean="0">
                        <a:latin typeface="Cambria Math" charset="0"/>
                      </a:rPr>
                      <m:t>𝑥</m:t>
                    </m:r>
                  </m:oMath>
                </a14:m>
                <a:endParaRPr lang="en-GB" b="0" dirty="0" smtClean="0"/>
              </a:p>
              <a:p>
                <a:endParaRPr lang="en-GB" b="0" dirty="0" smtClean="0"/>
              </a:p>
              <a:p>
                <a:r>
                  <a:rPr lang="en-GB" dirty="0" smtClean="0"/>
                  <a:t>On the </a:t>
                </a:r>
                <a:r>
                  <a:rPr lang="en-GB" dirty="0" err="1" smtClean="0"/>
                  <a:t>poletip</a:t>
                </a:r>
                <a:r>
                  <a:rPr lang="en-GB" dirty="0" smtClean="0"/>
                  <a:t>: </a:t>
                </a:r>
                <a14:m>
                  <m:oMath xmlns:m="http://schemas.openxmlformats.org/officeDocument/2006/math">
                    <m:sSub>
                      <m:sSubPr>
                        <m:ctrlPr>
                          <a:rPr lang="en-GB" i="1" smtClean="0">
                            <a:latin typeface="Cambria Math" charset="0"/>
                          </a:rPr>
                        </m:ctrlPr>
                      </m:sSubPr>
                      <m:e>
                        <m:r>
                          <a:rPr lang="en-GB" b="0" i="1" smtClean="0">
                            <a:latin typeface="Cambria Math" charset="0"/>
                          </a:rPr>
                          <m:t>𝐵</m:t>
                        </m:r>
                      </m:e>
                      <m:sub>
                        <m:r>
                          <a:rPr lang="en-GB" b="0" i="1" smtClean="0">
                            <a:latin typeface="Cambria Math" charset="0"/>
                          </a:rPr>
                          <m:t>𝑡</m:t>
                        </m:r>
                      </m:sub>
                    </m:sSub>
                  </m:oMath>
                </a14:m>
                <a:r>
                  <a:rPr lang="en-GB" b="0" dirty="0" smtClean="0"/>
                  <a:t>=</a:t>
                </a:r>
                <a14:m>
                  <m:oMath xmlns:m="http://schemas.openxmlformats.org/officeDocument/2006/math">
                    <m:sSub>
                      <m:sSubPr>
                        <m:ctrlPr>
                          <a:rPr lang="en-GB" b="0" i="1" dirty="0" smtClean="0">
                            <a:latin typeface="Cambria Math" charset="0"/>
                          </a:rPr>
                        </m:ctrlPr>
                      </m:sSubPr>
                      <m:e>
                        <m:r>
                          <a:rPr lang="en-GB" b="0" i="1" dirty="0" smtClean="0">
                            <a:latin typeface="Cambria Math" charset="0"/>
                          </a:rPr>
                          <m:t>𝑘</m:t>
                        </m:r>
                      </m:e>
                      <m:sub>
                        <m:r>
                          <a:rPr lang="en-GB" b="0" i="1" dirty="0" smtClean="0">
                            <a:latin typeface="Cambria Math" charset="0"/>
                          </a:rPr>
                          <m:t>1</m:t>
                        </m:r>
                      </m:sub>
                    </m:sSub>
                  </m:oMath>
                </a14:m>
                <a:r>
                  <a:rPr lang="en-GB" b="0" dirty="0" smtClean="0"/>
                  <a:t>a</a:t>
                </a:r>
              </a:p>
              <a:p>
                <a:endParaRPr lang="en-GB" dirty="0" smtClean="0"/>
              </a:p>
              <a:p>
                <a:endParaRPr lang="en-GB" b="0" dirty="0" smtClean="0"/>
              </a:p>
              <a:p>
                <a:endParaRPr lang="en-GB" b="0" dirty="0" smtClean="0"/>
              </a:p>
              <a:p>
                <a:endParaRPr lang="en-GB" b="0" dirty="0" smtClean="0"/>
              </a:p>
              <a:p>
                <a:endParaRPr lang="en-US" dirty="0"/>
              </a:p>
            </p:txBody>
          </p:sp>
        </mc:Choice>
        <mc:Fallback>
          <p:sp>
            <p:nvSpPr>
              <p:cNvPr id="27" name="TextBox 26"/>
              <p:cNvSpPr txBox="1">
                <a:spLocks noRot="1" noChangeAspect="1" noMove="1" noResize="1" noEditPoints="1" noAdjustHandles="1" noChangeArrowheads="1" noChangeShapeType="1" noTextEdit="1"/>
              </p:cNvSpPr>
              <p:nvPr/>
            </p:nvSpPr>
            <p:spPr>
              <a:xfrm>
                <a:off x="900545" y="872835"/>
                <a:ext cx="3349295" cy="3737177"/>
              </a:xfrm>
              <a:prstGeom prst="rect">
                <a:avLst/>
              </a:prstGeom>
              <a:blipFill rotWithShape="0">
                <a:blip r:embed="rId5"/>
                <a:stretch>
                  <a:fillRect l="-1639" t="-81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8" name="TextBox 27"/>
              <p:cNvSpPr txBox="1"/>
              <p:nvPr/>
            </p:nvSpPr>
            <p:spPr>
              <a:xfrm>
                <a:off x="8378577" y="676176"/>
                <a:ext cx="3435927" cy="4893455"/>
              </a:xfrm>
              <a:prstGeom prst="rect">
                <a:avLst/>
              </a:prstGeom>
              <a:noFill/>
            </p:spPr>
            <p:txBody>
              <a:bodyPr wrap="square" rtlCol="0">
                <a:spAutoFit/>
              </a:bodyPr>
              <a:lstStyle/>
              <a:p>
                <a:r>
                  <a:rPr lang="en-US" dirty="0" smtClean="0"/>
                  <a:t>Combined function </a:t>
                </a:r>
                <a:r>
                  <a:rPr lang="en-US" dirty="0" err="1" smtClean="0"/>
                  <a:t>nagnet</a:t>
                </a:r>
                <a:r>
                  <a:rPr lang="en-US" dirty="0" smtClean="0"/>
                  <a:t> is like a quadrupole shifted by distance, h</a:t>
                </a:r>
              </a:p>
              <a:p>
                <a:endParaRPr lang="en-US" dirty="0"/>
              </a:p>
              <a:p>
                <a:r>
                  <a:rPr lang="en-US" dirty="0" smtClean="0"/>
                  <a:t>In new </a:t>
                </a:r>
                <a:r>
                  <a:rPr lang="en-US" dirty="0" err="1" smtClean="0"/>
                  <a:t>coords</a:t>
                </a:r>
                <a:r>
                  <a:rPr lang="en-US" dirty="0" smtClean="0"/>
                  <a:t> </a:t>
                </a:r>
                <a14:m>
                  <m:oMath xmlns:m="http://schemas.openxmlformats.org/officeDocument/2006/math">
                    <m:r>
                      <a:rPr lang="en-GB" b="0" i="1" smtClean="0">
                        <a:latin typeface="Cambria Math" charset="0"/>
                      </a:rPr>
                      <m:t>(</m:t>
                    </m:r>
                    <m:r>
                      <a:rPr lang="en-GB" b="0" i="1" smtClean="0">
                        <a:latin typeface="Cambria Math" charset="0"/>
                      </a:rPr>
                      <m:t>𝑥</m:t>
                    </m:r>
                    <m:r>
                      <a:rPr lang="en-GB" b="0" i="1" smtClean="0">
                        <a:latin typeface="Cambria Math" charset="0"/>
                      </a:rPr>
                      <m:t>,</m:t>
                    </m:r>
                    <m:sSub>
                      <m:sSubPr>
                        <m:ctrlPr>
                          <a:rPr lang="en-GB" b="0" i="1" smtClean="0">
                            <a:latin typeface="Cambria Math" charset="0"/>
                          </a:rPr>
                        </m:ctrlPr>
                      </m:sSubPr>
                      <m:e>
                        <m:r>
                          <a:rPr lang="en-GB" b="0" i="1" smtClean="0">
                            <a:latin typeface="Cambria Math" charset="0"/>
                          </a:rPr>
                          <m:t>𝑦</m:t>
                        </m:r>
                      </m:e>
                      <m:sub>
                        <m:r>
                          <a:rPr lang="en-GB" b="0" i="1" smtClean="0">
                            <a:latin typeface="Cambria Math" charset="0"/>
                          </a:rPr>
                          <m:t>1</m:t>
                        </m:r>
                      </m:sub>
                    </m:sSub>
                  </m:oMath>
                </a14:m>
                <a:r>
                  <a:rPr lang="en-US" dirty="0" smtClean="0"/>
                  <a:t>) the poles have equation (</a:t>
                </a:r>
                <a:r>
                  <a:rPr lang="en-US" dirty="0" err="1" smtClean="0"/>
                  <a:t>x+h</a:t>
                </a:r>
                <a:r>
                  <a:rPr lang="en-US" dirty="0" smtClean="0"/>
                  <a:t>)</a:t>
                </a:r>
                <a:r>
                  <a:rPr lang="en-GB" b="0" dirty="0" smtClean="0"/>
                  <a:t> </a:t>
                </a:r>
                <a14:m>
                  <m:oMath xmlns:m="http://schemas.openxmlformats.org/officeDocument/2006/math">
                    <m:sSub>
                      <m:sSubPr>
                        <m:ctrlPr>
                          <a:rPr lang="en-GB" b="0" i="1" smtClean="0">
                            <a:latin typeface="Cambria Math" charset="0"/>
                          </a:rPr>
                        </m:ctrlPr>
                      </m:sSubPr>
                      <m:e>
                        <m:r>
                          <a:rPr lang="en-GB" b="0" i="1" smtClean="0">
                            <a:latin typeface="Cambria Math" charset="0"/>
                          </a:rPr>
                          <m:t>𝑦</m:t>
                        </m:r>
                      </m:e>
                      <m:sub>
                        <m:r>
                          <a:rPr lang="en-GB" b="0" i="1" smtClean="0">
                            <a:latin typeface="Cambria Math" charset="0"/>
                          </a:rPr>
                          <m:t>1</m:t>
                        </m:r>
                      </m:sub>
                    </m:sSub>
                    <m:r>
                      <a:rPr lang="en-GB" b="0" i="0" smtClean="0">
                        <a:latin typeface="Cambria Math" charset="0"/>
                      </a:rPr>
                      <m:t>=</m:t>
                    </m:r>
                  </m:oMath>
                </a14:m>
                <a:r>
                  <a:rPr lang="en-US" dirty="0" smtClean="0"/>
                  <a:t> </a:t>
                </a:r>
                <a14:m>
                  <m:oMath xmlns:m="http://schemas.openxmlformats.org/officeDocument/2006/math">
                    <m:r>
                      <a:rPr lang="en-GB" b="0" i="1" smtClean="0">
                        <a:latin typeface="Cambria Math" charset="0"/>
                        <a:ea typeface="Cambria Math" charset="0"/>
                        <a:cs typeface="Cambria Math" charset="0"/>
                      </a:rPr>
                      <m:t>2</m:t>
                    </m:r>
                    <m:sSup>
                      <m:sSupPr>
                        <m:ctrlPr>
                          <a:rPr lang="en-GB" b="0" i="1" smtClean="0">
                            <a:latin typeface="Cambria Math" charset="0"/>
                            <a:ea typeface="Cambria Math" charset="0"/>
                            <a:cs typeface="Cambria Math" charset="0"/>
                          </a:rPr>
                        </m:ctrlPr>
                      </m:sSupPr>
                      <m:e>
                        <m:r>
                          <a:rPr lang="en-GB" b="0" i="1" smtClean="0">
                            <a:latin typeface="Cambria Math" charset="0"/>
                            <a:ea typeface="Cambria Math" charset="0"/>
                            <a:cs typeface="Cambria Math" charset="0"/>
                          </a:rPr>
                          <m:t>𝑎</m:t>
                        </m:r>
                      </m:e>
                      <m:sup>
                        <m:r>
                          <a:rPr lang="en-GB" b="0" i="1" smtClean="0">
                            <a:latin typeface="Cambria Math" charset="0"/>
                            <a:ea typeface="Cambria Math" charset="0"/>
                            <a:cs typeface="Cambria Math" charset="0"/>
                          </a:rPr>
                          <m:t>2</m:t>
                        </m:r>
                      </m:sup>
                    </m:sSup>
                  </m:oMath>
                </a14:m>
                <a:endParaRPr lang="en-US" dirty="0" smtClean="0"/>
              </a:p>
              <a:p>
                <a:endParaRPr lang="en-US" dirty="0"/>
              </a:p>
              <a:p>
                <a14:m>
                  <m:oMath xmlns:m="http://schemas.openxmlformats.org/officeDocument/2006/math">
                    <m:sSub>
                      <m:sSubPr>
                        <m:ctrlPr>
                          <a:rPr lang="en-US" b="0" i="1" dirty="0" smtClean="0">
                            <a:latin typeface="Cambria Math" charset="0"/>
                          </a:rPr>
                        </m:ctrlPr>
                      </m:sSubPr>
                      <m:e>
                        <m:r>
                          <a:rPr lang="en-GB" b="0" i="1" dirty="0" smtClean="0">
                            <a:latin typeface="Cambria Math" charset="0"/>
                          </a:rPr>
                          <m:t>𝐵</m:t>
                        </m:r>
                      </m:e>
                      <m:sub>
                        <m:r>
                          <a:rPr lang="en-GB" b="0" i="1" dirty="0" smtClean="0">
                            <a:latin typeface="Cambria Math" charset="0"/>
                          </a:rPr>
                          <m:t>1</m:t>
                        </m:r>
                      </m:sub>
                    </m:sSub>
                  </m:oMath>
                </a14:m>
                <a:r>
                  <a:rPr lang="en-US" dirty="0" smtClean="0"/>
                  <a:t>=</a:t>
                </a:r>
                <a14:m>
                  <m:oMath xmlns:m="http://schemas.openxmlformats.org/officeDocument/2006/math">
                    <m:sSub>
                      <m:sSubPr>
                        <m:ctrlPr>
                          <a:rPr lang="en-GB" b="0" i="1" dirty="0" smtClean="0">
                            <a:latin typeface="Cambria Math" charset="0"/>
                          </a:rPr>
                        </m:ctrlPr>
                      </m:sSubPr>
                      <m:e>
                        <m:r>
                          <a:rPr lang="en-GB" b="0" i="1" dirty="0" smtClean="0">
                            <a:latin typeface="Cambria Math" charset="0"/>
                          </a:rPr>
                          <m:t>𝑘</m:t>
                        </m:r>
                      </m:e>
                      <m:sub>
                        <m:r>
                          <a:rPr lang="en-GB" b="0" i="1" dirty="0" smtClean="0">
                            <a:latin typeface="Cambria Math" charset="0"/>
                          </a:rPr>
                          <m:t>1</m:t>
                        </m:r>
                      </m:sub>
                    </m:sSub>
                  </m:oMath>
                </a14:m>
                <a:r>
                  <a:rPr lang="en-US" i="1" dirty="0" smtClean="0"/>
                  <a:t>h,  </a:t>
                </a:r>
                <a14:m>
                  <m:oMath xmlns:m="http://schemas.openxmlformats.org/officeDocument/2006/math">
                    <m:sSubSup>
                      <m:sSubSupPr>
                        <m:ctrlPr>
                          <a:rPr lang="en-US" i="1" smtClean="0">
                            <a:latin typeface="Cambria Math" charset="0"/>
                          </a:rPr>
                        </m:ctrlPr>
                      </m:sSubSupPr>
                      <m:e>
                        <m:r>
                          <a:rPr lang="en-GB" b="0" i="1" smtClean="0">
                            <a:latin typeface="Cambria Math" charset="0"/>
                          </a:rPr>
                          <m:t>𝐵</m:t>
                        </m:r>
                      </m:e>
                      <m:sub>
                        <m:r>
                          <a:rPr lang="en-GB" b="0" i="1" smtClean="0">
                            <a:latin typeface="Cambria Math" charset="0"/>
                          </a:rPr>
                          <m:t>𝑧</m:t>
                        </m:r>
                      </m:sub>
                      <m:sup>
                        <m:r>
                          <a:rPr lang="en-GB" b="0" i="1" smtClean="0">
                            <a:latin typeface="Cambria Math" charset="0"/>
                          </a:rPr>
                          <m:t>′</m:t>
                        </m:r>
                      </m:sup>
                    </m:sSubSup>
                  </m:oMath>
                </a14:m>
                <a:r>
                  <a:rPr lang="en-US" i="1" dirty="0" smtClean="0"/>
                  <a:t>=</a:t>
                </a:r>
                <a14:m>
                  <m:oMath xmlns:m="http://schemas.openxmlformats.org/officeDocument/2006/math">
                    <m:sSub>
                      <m:sSubPr>
                        <m:ctrlPr>
                          <a:rPr lang="en-GB" b="0" i="1" dirty="0" smtClean="0">
                            <a:latin typeface="Cambria Math" charset="0"/>
                          </a:rPr>
                        </m:ctrlPr>
                      </m:sSubPr>
                      <m:e>
                        <m:r>
                          <a:rPr lang="en-GB" b="0" i="1" dirty="0" smtClean="0">
                            <a:latin typeface="Cambria Math" charset="0"/>
                          </a:rPr>
                          <m:t>𝑘</m:t>
                        </m:r>
                      </m:e>
                      <m:sub>
                        <m:r>
                          <a:rPr lang="en-GB" b="0" i="1" dirty="0" smtClean="0">
                            <a:latin typeface="Cambria Math" charset="0"/>
                          </a:rPr>
                          <m:t>1</m:t>
                        </m:r>
                      </m:sub>
                    </m:sSub>
                  </m:oMath>
                </a14:m>
                <a:r>
                  <a:rPr lang="en-US" i="1" dirty="0" smtClean="0"/>
                  <a:t> </a:t>
                </a:r>
                <a:r>
                  <a:rPr lang="en-US" dirty="0" smtClean="0"/>
                  <a:t>(normalised) </a:t>
                </a:r>
                <a:endParaRPr lang="en-US" i="1" dirty="0" smtClean="0"/>
              </a:p>
              <a:p>
                <a:endParaRPr lang="en-US" i="1" dirty="0"/>
              </a:p>
              <a:p>
                <a14:m>
                  <m:oMath xmlns:m="http://schemas.openxmlformats.org/officeDocument/2006/math">
                    <m:r>
                      <a:rPr lang="en-GB" b="0" i="1" smtClean="0">
                        <a:latin typeface="Cambria Math" charset="0"/>
                      </a:rPr>
                      <m:t>h</m:t>
                    </m:r>
                    <m:r>
                      <a:rPr lang="en-GB" b="0" i="1" smtClean="0">
                        <a:latin typeface="Cambria Math" charset="0"/>
                      </a:rPr>
                      <m:t>=</m:t>
                    </m:r>
                    <m:sSub>
                      <m:sSubPr>
                        <m:ctrlPr>
                          <a:rPr lang="en-US" b="0" i="1" dirty="0" smtClean="0">
                            <a:latin typeface="Cambria Math" charset="0"/>
                          </a:rPr>
                        </m:ctrlPr>
                      </m:sSubPr>
                      <m:e>
                        <m:r>
                          <a:rPr lang="en-GB" b="0" i="1" dirty="0" smtClean="0">
                            <a:latin typeface="Cambria Math" charset="0"/>
                          </a:rPr>
                          <m:t>𝐵</m:t>
                        </m:r>
                      </m:e>
                      <m:sub>
                        <m:r>
                          <a:rPr lang="en-GB" b="0" i="1" dirty="0" smtClean="0">
                            <a:latin typeface="Cambria Math" charset="0"/>
                          </a:rPr>
                          <m:t>1</m:t>
                        </m:r>
                      </m:sub>
                    </m:sSub>
                  </m:oMath>
                </a14:m>
                <a:r>
                  <a:rPr lang="en-US" dirty="0" smtClean="0"/>
                  <a:t>/</a:t>
                </a:r>
                <a14:m>
                  <m:oMath xmlns:m="http://schemas.openxmlformats.org/officeDocument/2006/math">
                    <m:sSubSup>
                      <m:sSubSupPr>
                        <m:ctrlPr>
                          <a:rPr lang="en-US" i="1" smtClean="0">
                            <a:latin typeface="Cambria Math" charset="0"/>
                          </a:rPr>
                        </m:ctrlPr>
                      </m:sSubSupPr>
                      <m:e>
                        <m:r>
                          <a:rPr lang="en-GB" b="0" i="1" smtClean="0">
                            <a:latin typeface="Cambria Math" charset="0"/>
                          </a:rPr>
                          <m:t>𝐵</m:t>
                        </m:r>
                      </m:e>
                      <m:sub>
                        <m:r>
                          <a:rPr lang="en-GB" b="0" i="1" smtClean="0">
                            <a:latin typeface="Cambria Math" charset="0"/>
                          </a:rPr>
                          <m:t>𝑧</m:t>
                        </m:r>
                      </m:sub>
                      <m:sup>
                        <m:r>
                          <a:rPr lang="en-GB" b="0" i="1" smtClean="0">
                            <a:latin typeface="Cambria Math" charset="0"/>
                          </a:rPr>
                          <m:t>′</m:t>
                        </m:r>
                      </m:sup>
                    </m:sSubSup>
                  </m:oMath>
                </a14:m>
                <a:r>
                  <a:rPr lang="en-US" dirty="0" smtClean="0"/>
                  <a:t>,  </a:t>
                </a:r>
                <a:r>
                  <a:rPr lang="en-US" i="1" dirty="0" smtClean="0"/>
                  <a:t>h</a:t>
                </a:r>
                <a:r>
                  <a:rPr lang="en-US" dirty="0" smtClean="0"/>
                  <a:t> </a:t>
                </a:r>
                <a14:m>
                  <m:oMath xmlns:m="http://schemas.openxmlformats.org/officeDocument/2006/math">
                    <m:f>
                      <m:fPr>
                        <m:ctrlPr>
                          <a:rPr lang="en-GB" b="0" i="1" smtClean="0">
                            <a:latin typeface="Cambria Math" charset="0"/>
                          </a:rPr>
                        </m:ctrlPr>
                      </m:fPr>
                      <m:num>
                        <m:r>
                          <a:rPr lang="en-GB" b="0" i="1" smtClean="0">
                            <a:latin typeface="Cambria Math" charset="0"/>
                          </a:rPr>
                          <m:t>𝑔</m:t>
                        </m:r>
                      </m:num>
                      <m:den>
                        <m:r>
                          <a:rPr lang="en-GB" b="0" i="1" smtClean="0">
                            <a:latin typeface="Cambria Math" charset="0"/>
                          </a:rPr>
                          <m:t>2</m:t>
                        </m:r>
                      </m:den>
                    </m:f>
                    <m:r>
                      <a:rPr lang="en-GB" b="0" i="1" smtClean="0">
                        <a:latin typeface="Cambria Math" charset="0"/>
                      </a:rPr>
                      <m:t>=</m:t>
                    </m:r>
                    <m:r>
                      <a:rPr lang="en-GB" b="0" i="1" smtClean="0">
                        <a:latin typeface="Cambria Math" charset="0"/>
                        <a:ea typeface="Cambria Math" charset="0"/>
                        <a:cs typeface="Cambria Math" charset="0"/>
                      </a:rPr>
                      <m:t>2</m:t>
                    </m:r>
                    <m:sSup>
                      <m:sSupPr>
                        <m:ctrlPr>
                          <a:rPr lang="en-GB" b="0" i="1" smtClean="0">
                            <a:latin typeface="Cambria Math" charset="0"/>
                            <a:ea typeface="Cambria Math" charset="0"/>
                            <a:cs typeface="Cambria Math" charset="0"/>
                          </a:rPr>
                        </m:ctrlPr>
                      </m:sSupPr>
                      <m:e>
                        <m:r>
                          <a:rPr lang="en-GB" b="0" i="1" smtClean="0">
                            <a:latin typeface="Cambria Math" charset="0"/>
                            <a:ea typeface="Cambria Math" charset="0"/>
                            <a:cs typeface="Cambria Math" charset="0"/>
                          </a:rPr>
                          <m:t>𝑎</m:t>
                        </m:r>
                      </m:e>
                      <m:sup>
                        <m:r>
                          <a:rPr lang="en-GB" b="0" i="1" smtClean="0">
                            <a:latin typeface="Cambria Math" charset="0"/>
                            <a:ea typeface="Cambria Math" charset="0"/>
                            <a:cs typeface="Cambria Math" charset="0"/>
                          </a:rPr>
                          <m:t>2</m:t>
                        </m:r>
                      </m:sup>
                    </m:sSup>
                  </m:oMath>
                </a14:m>
                <a:endParaRPr lang="en-GB" b="0" dirty="0" smtClean="0">
                  <a:ea typeface="Cambria Math" charset="0"/>
                  <a:cs typeface="Cambria Math" charset="0"/>
                </a:endParaRPr>
              </a:p>
              <a:p>
                <a:endParaRPr lang="en-US" dirty="0" smtClean="0"/>
              </a:p>
              <a:p>
                <a:r>
                  <a:rPr lang="en-US" dirty="0" smtClean="0"/>
                  <a:t>Given </a:t>
                </a:r>
                <a14:m>
                  <m:oMath xmlns:m="http://schemas.openxmlformats.org/officeDocument/2006/math">
                    <m:sSub>
                      <m:sSubPr>
                        <m:ctrlPr>
                          <a:rPr lang="en-GB" b="0" i="1" smtClean="0">
                            <a:latin typeface="Cambria Math" charset="0"/>
                          </a:rPr>
                        </m:ctrlPr>
                      </m:sSubPr>
                      <m:e>
                        <m:r>
                          <a:rPr lang="en-GB" b="0" i="1" smtClean="0">
                            <a:latin typeface="Cambria Math" charset="0"/>
                          </a:rPr>
                          <m:t>𝐵</m:t>
                        </m:r>
                      </m:e>
                      <m:sub>
                        <m:r>
                          <a:rPr lang="en-GB" b="0" i="1" smtClean="0">
                            <a:latin typeface="Cambria Math" charset="0"/>
                          </a:rPr>
                          <m:t>0</m:t>
                        </m:r>
                      </m:sub>
                    </m:sSub>
                  </m:oMath>
                </a14:m>
                <a:r>
                  <a:rPr lang="en-US" dirty="0" smtClean="0"/>
                  <a:t> and </a:t>
                </a:r>
                <a14:m>
                  <m:oMath xmlns:m="http://schemas.openxmlformats.org/officeDocument/2006/math">
                    <m:sSubSup>
                      <m:sSubSupPr>
                        <m:ctrlPr>
                          <a:rPr lang="en-US" i="1" smtClean="0">
                            <a:latin typeface="Cambria Math" charset="0"/>
                          </a:rPr>
                        </m:ctrlPr>
                      </m:sSubSupPr>
                      <m:e>
                        <m:r>
                          <a:rPr lang="en-GB" b="0" i="1" smtClean="0">
                            <a:latin typeface="Cambria Math" charset="0"/>
                          </a:rPr>
                          <m:t>𝐵</m:t>
                        </m:r>
                      </m:e>
                      <m:sub>
                        <m:r>
                          <a:rPr lang="en-GB" b="0" i="1" smtClean="0">
                            <a:latin typeface="Cambria Math" charset="0"/>
                          </a:rPr>
                          <m:t>𝑧</m:t>
                        </m:r>
                      </m:sub>
                      <m:sup>
                        <m:r>
                          <a:rPr lang="en-GB" b="0" i="1" smtClean="0">
                            <a:latin typeface="Cambria Math" charset="0"/>
                          </a:rPr>
                          <m:t>′</m:t>
                        </m:r>
                      </m:sup>
                    </m:sSubSup>
                    <m:r>
                      <a:rPr lang="en-GB" b="0" i="0" smtClean="0">
                        <a:latin typeface="Cambria Math" charset="0"/>
                      </a:rPr>
                      <m:t> </m:t>
                    </m:r>
                    <m:r>
                      <m:rPr>
                        <m:sty m:val="p"/>
                      </m:rPr>
                      <a:rPr lang="en-GB" b="0" i="0" smtClean="0">
                        <a:latin typeface="Cambria Math" charset="0"/>
                      </a:rPr>
                      <m:t>for</m:t>
                    </m:r>
                    <m:r>
                      <a:rPr lang="en-GB" b="0" i="0" smtClean="0">
                        <a:latin typeface="Cambria Math" charset="0"/>
                      </a:rPr>
                      <m:t> </m:t>
                    </m:r>
                    <m:r>
                      <m:rPr>
                        <m:sty m:val="p"/>
                      </m:rPr>
                      <a:rPr lang="en-GB" b="0" i="0" smtClean="0">
                        <a:latin typeface="Cambria Math" charset="0"/>
                      </a:rPr>
                      <m:t>CF</m:t>
                    </m:r>
                    <m:r>
                      <a:rPr lang="en-GB" b="0" i="0" smtClean="0">
                        <a:latin typeface="Cambria Math" charset="0"/>
                      </a:rPr>
                      <m:t> </m:t>
                    </m:r>
                    <m:r>
                      <m:rPr>
                        <m:sty m:val="p"/>
                      </m:rPr>
                      <a:rPr lang="en-GB" b="0" i="0" smtClean="0">
                        <a:latin typeface="Cambria Math" charset="0"/>
                      </a:rPr>
                      <m:t>magnet</m:t>
                    </m:r>
                    <m:r>
                      <a:rPr lang="en-GB" b="0" i="0" smtClean="0">
                        <a:latin typeface="Cambria Math" charset="0"/>
                      </a:rPr>
                      <m:t> </m:t>
                    </m:r>
                  </m:oMath>
                </a14:m>
                <a:r>
                  <a:rPr lang="en-US" dirty="0" smtClean="0"/>
                  <a:t>solve  above </a:t>
                </a:r>
                <a:r>
                  <a:rPr lang="en-US" dirty="0" err="1" smtClean="0"/>
                  <a:t>equns</a:t>
                </a:r>
                <a:r>
                  <a:rPr lang="en-US" dirty="0" smtClean="0"/>
                  <a:t> to find:</a:t>
                </a:r>
              </a:p>
              <a:p>
                <a:endParaRPr lang="en-US" dirty="0"/>
              </a:p>
              <a:p>
                <a:r>
                  <a:rPr lang="en-US" i="1" dirty="0" smtClean="0"/>
                  <a:t>h  and a</a:t>
                </a:r>
              </a:p>
              <a:p>
                <a:endParaRPr lang="en-US" i="1" dirty="0"/>
              </a:p>
              <a:p>
                <a:r>
                  <a:rPr lang="en-US" i="1" dirty="0" smtClean="0"/>
                  <a:t>Then profile is</a:t>
                </a:r>
                <a14:m>
                  <m:oMath xmlns:m="http://schemas.openxmlformats.org/officeDocument/2006/math">
                    <m:sSub>
                      <m:sSubPr>
                        <m:ctrlPr>
                          <a:rPr lang="en-GB" b="0" i="1" smtClean="0">
                            <a:latin typeface="Cambria Math" charset="0"/>
                          </a:rPr>
                        </m:ctrlPr>
                      </m:sSubPr>
                      <m:e>
                        <m:r>
                          <a:rPr lang="en-GB" b="0" i="1" smtClean="0">
                            <a:latin typeface="Cambria Math" charset="0"/>
                          </a:rPr>
                          <m:t>  </m:t>
                        </m:r>
                        <m:r>
                          <a:rPr lang="en-GB" b="0" i="1" smtClean="0">
                            <a:latin typeface="Cambria Math" charset="0"/>
                          </a:rPr>
                          <m:t>𝑦</m:t>
                        </m:r>
                      </m:e>
                      <m:sub>
                        <m:r>
                          <a:rPr lang="en-GB" b="0" i="1" smtClean="0">
                            <a:latin typeface="Cambria Math" charset="0"/>
                          </a:rPr>
                          <m:t>1</m:t>
                        </m:r>
                      </m:sub>
                    </m:sSub>
                  </m:oMath>
                </a14:m>
                <a:r>
                  <a:rPr lang="en-US" i="1" dirty="0" smtClean="0"/>
                  <a:t>= </a:t>
                </a:r>
                <a14:m>
                  <m:oMath xmlns:m="http://schemas.openxmlformats.org/officeDocument/2006/math">
                    <m:r>
                      <a:rPr lang="en-GB" b="0" i="1" smtClean="0">
                        <a:latin typeface="Cambria Math" charset="0"/>
                        <a:ea typeface="Cambria Math" charset="0"/>
                        <a:cs typeface="Cambria Math" charset="0"/>
                      </a:rPr>
                      <m:t>2</m:t>
                    </m:r>
                    <m:sSup>
                      <m:sSupPr>
                        <m:ctrlPr>
                          <a:rPr lang="en-GB" b="0" i="1" smtClean="0">
                            <a:latin typeface="Cambria Math" charset="0"/>
                            <a:ea typeface="Cambria Math" charset="0"/>
                            <a:cs typeface="Cambria Math" charset="0"/>
                          </a:rPr>
                        </m:ctrlPr>
                      </m:sSupPr>
                      <m:e>
                        <m:r>
                          <a:rPr lang="en-GB" b="0" i="1" smtClean="0">
                            <a:latin typeface="Cambria Math" charset="0"/>
                            <a:ea typeface="Cambria Math" charset="0"/>
                            <a:cs typeface="Cambria Math" charset="0"/>
                          </a:rPr>
                          <m:t>𝑎</m:t>
                        </m:r>
                      </m:e>
                      <m:sup>
                        <m:r>
                          <a:rPr lang="en-GB" b="0" i="1" smtClean="0">
                            <a:latin typeface="Cambria Math" charset="0"/>
                            <a:ea typeface="Cambria Math" charset="0"/>
                            <a:cs typeface="Cambria Math" charset="0"/>
                          </a:rPr>
                          <m:t>2</m:t>
                        </m:r>
                      </m:sup>
                    </m:sSup>
                  </m:oMath>
                </a14:m>
                <a:r>
                  <a:rPr lang="en-US" i="1" dirty="0" smtClean="0"/>
                  <a:t>/(</a:t>
                </a:r>
                <a:r>
                  <a:rPr lang="en-US" i="1" dirty="0" err="1" smtClean="0"/>
                  <a:t>x+h</a:t>
                </a:r>
                <a:r>
                  <a:rPr lang="en-US" i="1" dirty="0" smtClean="0"/>
                  <a:t>)</a:t>
                </a:r>
                <a:endParaRPr lang="en-US" i="1" dirty="0"/>
              </a:p>
            </p:txBody>
          </p:sp>
        </mc:Choice>
        <mc:Fallback>
          <p:sp>
            <p:nvSpPr>
              <p:cNvPr id="28" name="TextBox 27"/>
              <p:cNvSpPr txBox="1">
                <a:spLocks noRot="1" noChangeAspect="1" noMove="1" noResize="1" noEditPoints="1" noAdjustHandles="1" noChangeArrowheads="1" noChangeShapeType="1" noTextEdit="1"/>
              </p:cNvSpPr>
              <p:nvPr/>
            </p:nvSpPr>
            <p:spPr>
              <a:xfrm>
                <a:off x="8378577" y="676176"/>
                <a:ext cx="3435927" cy="4893455"/>
              </a:xfrm>
              <a:prstGeom prst="rect">
                <a:avLst/>
              </a:prstGeom>
              <a:blipFill rotWithShape="0">
                <a:blip r:embed="rId6"/>
                <a:stretch>
                  <a:fillRect l="-1418" t="-747" r="-1773" b="-8219"/>
                </a:stretch>
              </a:blipFill>
            </p:spPr>
            <p:txBody>
              <a:bodyPr/>
              <a:lstStyle/>
              <a:p>
                <a:r>
                  <a:rPr lang="en-US">
                    <a:noFill/>
                  </a:rPr>
                  <a:t> </a:t>
                </a:r>
              </a:p>
            </p:txBody>
          </p:sp>
        </mc:Fallback>
      </mc:AlternateContent>
      <p:sp>
        <p:nvSpPr>
          <p:cNvPr id="29" name="TextBox 28"/>
          <p:cNvSpPr txBox="1"/>
          <p:nvPr/>
        </p:nvSpPr>
        <p:spPr>
          <a:xfrm>
            <a:off x="5039607" y="6009567"/>
            <a:ext cx="5306291" cy="461665"/>
          </a:xfrm>
          <a:prstGeom prst="rect">
            <a:avLst/>
          </a:prstGeom>
          <a:noFill/>
        </p:spPr>
        <p:txBody>
          <a:bodyPr wrap="square" rtlCol="0">
            <a:spAutoFit/>
          </a:bodyPr>
          <a:lstStyle/>
          <a:p>
            <a:r>
              <a:rPr lang="en-US" sz="2400" dirty="0" smtClean="0"/>
              <a:t>To Calculate Pole Profile of CF Magnet</a:t>
            </a:r>
            <a:endParaRPr lang="en-US" sz="2400" dirty="0"/>
          </a:p>
        </p:txBody>
      </p:sp>
    </p:spTree>
    <p:extLst>
      <p:ext uri="{BB962C8B-B14F-4D97-AF65-F5344CB8AC3E}">
        <p14:creationId xmlns:p14="http://schemas.microsoft.com/office/powerpoint/2010/main" val="1827689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52400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endParaRPr lang="en-US" sz="2800" kern="0" dirty="0">
              <a:solidFill>
                <a:srgbClr val="0033CC"/>
              </a:solidFill>
              <a:latin typeface="Symbol" panose="05050102010706020507" pitchFamily="18" charset="2"/>
            </a:endParaRPr>
          </a:p>
        </p:txBody>
      </p:sp>
      <p:sp>
        <p:nvSpPr>
          <p:cNvPr id="2" name="Slide Number Placeholder 1"/>
          <p:cNvSpPr>
            <a:spLocks noGrp="1"/>
          </p:cNvSpPr>
          <p:nvPr>
            <p:ph type="sldNum" sz="quarter" idx="12"/>
          </p:nvPr>
        </p:nvSpPr>
        <p:spPr/>
        <p:txBody>
          <a:bodyPr/>
          <a:lstStyle/>
          <a:p>
            <a:pPr>
              <a:defRPr/>
            </a:pPr>
            <a:fld id="{C2DE59A0-3DC2-48C0-A52D-31A153E83E0D}" type="slidenum">
              <a:rPr lang="en-US" smtClean="0"/>
              <a:pPr>
                <a:defRPr/>
              </a:pPr>
              <a:t>2</a:t>
            </a:fld>
            <a:endParaRPr lang="en-US"/>
          </a:p>
        </p:txBody>
      </p:sp>
      <p:sp>
        <p:nvSpPr>
          <p:cNvPr id="4" name="TextBox 3"/>
          <p:cNvSpPr txBox="1"/>
          <p:nvPr/>
        </p:nvSpPr>
        <p:spPr>
          <a:xfrm>
            <a:off x="3935760" y="1249125"/>
            <a:ext cx="4320480" cy="1323439"/>
          </a:xfrm>
          <a:prstGeom prst="rect">
            <a:avLst/>
          </a:prstGeom>
          <a:solidFill>
            <a:srgbClr val="FFFFFF"/>
          </a:solidFill>
          <a:ln w="12700">
            <a:solidFill>
              <a:schemeClr val="tx1"/>
            </a:solidFill>
          </a:ln>
        </p:spPr>
        <p:txBody>
          <a:bodyPr wrap="square" rtlCol="0">
            <a:spAutoFit/>
          </a:bodyPr>
          <a:lstStyle/>
          <a:p>
            <a:r>
              <a:rPr lang="en-US" sz="1600" dirty="0">
                <a:latin typeface="Courier New" panose="02070309020205020404" pitchFamily="49" charset="0"/>
                <a:cs typeface="Courier New" panose="02070309020205020404" pitchFamily="49" charset="0"/>
              </a:rPr>
              <a:t>BEAM</a:t>
            </a:r>
            <a:r>
              <a:rPr lang="en-US" sz="1600" dirty="0">
                <a:latin typeface="Courier New" panose="02070309020205020404" pitchFamily="49" charset="0"/>
                <a:cs typeface="Courier New" panose="02070309020205020404" pitchFamily="49" charset="0"/>
              </a:rPr>
              <a:t>, PARTICLE=ELECTRON,PC=</a:t>
            </a:r>
            <a:r>
              <a:rPr lang="en-US" sz="1600" dirty="0">
                <a:solidFill>
                  <a:srgbClr val="0033CC"/>
                </a:solidFill>
                <a:latin typeface="Courier New" panose="02070309020205020404" pitchFamily="49" charset="0"/>
                <a:cs typeface="Courier New" panose="02070309020205020404" pitchFamily="49" charset="0"/>
              </a:rPr>
              <a:t>3.0</a:t>
            </a:r>
            <a:r>
              <a:rPr lang="en-US" sz="1600" dirty="0">
                <a:latin typeface="Courier New" panose="02070309020205020404" pitchFamily="49" charset="0"/>
                <a:cs typeface="Courier New" panose="02070309020205020404" pitchFamily="49" charset="0"/>
              </a:rPr>
              <a:t>;     </a:t>
            </a:r>
          </a:p>
          <a:p>
            <a:r>
              <a:rPr lang="en-US" sz="1600" dirty="0">
                <a:latin typeface="Courier New" panose="02070309020205020404" pitchFamily="49" charset="0"/>
                <a:cs typeface="Courier New" panose="02070309020205020404" pitchFamily="49" charset="0"/>
              </a:rPr>
              <a:t>DEGREE</a:t>
            </a:r>
            <a:r>
              <a:rPr lang="en-US" sz="1600" dirty="0">
                <a:latin typeface="Courier New" panose="02070309020205020404" pitchFamily="49" charset="0"/>
                <a:cs typeface="Courier New" panose="02070309020205020404" pitchFamily="49" charset="0"/>
              </a:rPr>
              <a:t>:=PI/180.0</a:t>
            </a:r>
            <a:r>
              <a:rPr lang="en-US" sz="1600" dirty="0">
                <a:latin typeface="Courier New" panose="02070309020205020404" pitchFamily="49" charset="0"/>
                <a:cs typeface="Courier New" panose="02070309020205020404" pitchFamily="49" charset="0"/>
              </a:rPr>
              <a:t>;</a:t>
            </a:r>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QF</a:t>
            </a:r>
            <a:r>
              <a:rPr lang="en-US" sz="1600" dirty="0">
                <a:latin typeface="Courier New" panose="02070309020205020404" pitchFamily="49" charset="0"/>
                <a:cs typeface="Courier New" panose="02070309020205020404" pitchFamily="49" charset="0"/>
              </a:rPr>
              <a:t>: </a:t>
            </a:r>
            <a:r>
              <a:rPr lang="en-US" sz="1600" dirty="0">
                <a:solidFill>
                  <a:srgbClr val="0033CC"/>
                </a:solidFill>
                <a:latin typeface="Courier New" panose="02070309020205020404" pitchFamily="49" charset="0"/>
                <a:cs typeface="Courier New" panose="02070309020205020404" pitchFamily="49" charset="0"/>
              </a:rPr>
              <a:t>QUADRUPOLE,L=0.5,K1=0.2</a:t>
            </a:r>
            <a:r>
              <a:rPr lang="en-US" sz="1600" dirty="0">
                <a:latin typeface="Courier New" panose="02070309020205020404" pitchFamily="49" charset="0"/>
                <a:cs typeface="Courier New" panose="02070309020205020404" pitchFamily="49" charset="0"/>
              </a:rPr>
              <a:t>; </a:t>
            </a:r>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QD</a:t>
            </a:r>
            <a:r>
              <a:rPr lang="en-US" sz="1600" dirty="0">
                <a:latin typeface="Courier New" panose="02070309020205020404" pitchFamily="49" charset="0"/>
                <a:cs typeface="Courier New" panose="02070309020205020404" pitchFamily="49" charset="0"/>
              </a:rPr>
              <a:t>: QUADRUPOLE,L=1.0,K1=-0.2;      </a:t>
            </a:r>
          </a:p>
          <a:p>
            <a:r>
              <a:rPr lang="en-US" sz="1600" dirty="0">
                <a:latin typeface="Courier New" panose="02070309020205020404" pitchFamily="49" charset="0"/>
                <a:cs typeface="Courier New" panose="02070309020205020404" pitchFamily="49" charset="0"/>
              </a:rPr>
              <a:t>B: </a:t>
            </a:r>
            <a:r>
              <a:rPr lang="en-US" sz="1600" dirty="0">
                <a:solidFill>
                  <a:srgbClr val="0033CC"/>
                </a:solidFill>
                <a:latin typeface="Courier New" panose="02070309020205020404" pitchFamily="49" charset="0"/>
                <a:cs typeface="Courier New" panose="02070309020205020404" pitchFamily="49" charset="0"/>
              </a:rPr>
              <a:t>SBEND,L=1.0,ANGLE=15.0*DEGREE</a:t>
            </a:r>
            <a:r>
              <a:rPr lang="en-US" sz="1600" dirty="0">
                <a:latin typeface="Courier New" panose="02070309020205020404" pitchFamily="49" charset="0"/>
                <a:cs typeface="Courier New" panose="02070309020205020404" pitchFamily="49" charset="0"/>
              </a:rPr>
              <a:t>;  </a:t>
            </a:r>
          </a:p>
        </p:txBody>
      </p:sp>
      <p:sp>
        <p:nvSpPr>
          <p:cNvPr id="5" name="TextBox 4"/>
          <p:cNvSpPr txBox="1"/>
          <p:nvPr/>
        </p:nvSpPr>
        <p:spPr>
          <a:xfrm>
            <a:off x="2927648" y="3068961"/>
            <a:ext cx="6768272" cy="2585323"/>
          </a:xfrm>
          <a:prstGeom prst="rect">
            <a:avLst/>
          </a:prstGeom>
          <a:solidFill>
            <a:srgbClr val="FFFFFF"/>
          </a:solidFill>
          <a:ln w="12700">
            <a:noFill/>
          </a:ln>
        </p:spPr>
        <p:txBody>
          <a:bodyPr wrap="square" rtlCol="0">
            <a:spAutoFit/>
          </a:bodyPr>
          <a:lstStyle/>
          <a:p>
            <a:r>
              <a:rPr lang="en-US" dirty="0">
                <a:latin typeface="Calibri Light" panose="020F0302020204030204" pitchFamily="34" charset="0"/>
              </a:rPr>
              <a:t>(B</a:t>
            </a:r>
            <a:r>
              <a:rPr lang="en-US" dirty="0">
                <a:latin typeface="Symbol" panose="05050102010706020507" pitchFamily="18" charset="2"/>
              </a:rPr>
              <a:t>r</a:t>
            </a:r>
            <a:r>
              <a:rPr lang="en-US" dirty="0">
                <a:latin typeface="Calibri Light" panose="020F0302020204030204" pitchFamily="34" charset="0"/>
              </a:rPr>
              <a:t>) = 10</a:t>
            </a:r>
            <a:r>
              <a:rPr lang="en-US" baseline="30000" dirty="0">
                <a:latin typeface="Calibri Light" panose="020F0302020204030204" pitchFamily="34" charset="0"/>
              </a:rPr>
              <a:t>9</a:t>
            </a:r>
            <a:r>
              <a:rPr lang="en-US" dirty="0">
                <a:latin typeface="Calibri Light" panose="020F0302020204030204" pitchFamily="34" charset="0"/>
              </a:rPr>
              <a:t>/c*PC = 10^9/299792485*3.0 = 10.01 Tm</a:t>
            </a:r>
          </a:p>
          <a:p>
            <a:endParaRPr lang="en-US" dirty="0">
              <a:latin typeface="Calibri Light" panose="020F0302020204030204" pitchFamily="34" charset="0"/>
            </a:endParaRPr>
          </a:p>
          <a:p>
            <a:endParaRPr lang="en-US" dirty="0">
              <a:latin typeface="Calibri Light" panose="020F0302020204030204" pitchFamily="34" charset="0"/>
            </a:endParaRPr>
          </a:p>
          <a:p>
            <a:r>
              <a:rPr lang="en-US" u="sng" dirty="0">
                <a:latin typeface="Calibri Light" panose="020F0302020204030204" pitchFamily="34" charset="0"/>
              </a:rPr>
              <a:t>dipole</a:t>
            </a:r>
            <a:r>
              <a:rPr lang="en-US" dirty="0">
                <a:latin typeface="Calibri Light" panose="020F0302020204030204" pitchFamily="34" charset="0"/>
              </a:rPr>
              <a:t> (SBEND)</a:t>
            </a:r>
          </a:p>
          <a:p>
            <a:r>
              <a:rPr lang="en-US" dirty="0">
                <a:latin typeface="Calibri Light" panose="020F0302020204030204" pitchFamily="34" charset="0"/>
              </a:rPr>
              <a:t>B = |ANGLE|/L*(</a:t>
            </a:r>
            <a:r>
              <a:rPr lang="en-US" dirty="0">
                <a:latin typeface="Calibri Light" panose="020F0302020204030204" pitchFamily="34" charset="0"/>
              </a:rPr>
              <a:t>B</a:t>
            </a:r>
            <a:r>
              <a:rPr lang="en-US" dirty="0">
                <a:latin typeface="Symbol" panose="05050102010706020507" pitchFamily="18" charset="2"/>
              </a:rPr>
              <a:t>r</a:t>
            </a:r>
            <a:r>
              <a:rPr lang="en-US" dirty="0">
                <a:latin typeface="Calibri Light" panose="020F0302020204030204" pitchFamily="34" charset="0"/>
              </a:rPr>
              <a:t>) </a:t>
            </a:r>
            <a:r>
              <a:rPr lang="en-US" dirty="0">
                <a:latin typeface="Calibri Light" panose="020F0302020204030204" pitchFamily="34" charset="0"/>
              </a:rPr>
              <a:t>= (15*pi/180)/1.0*10.01 = 2.62 T</a:t>
            </a:r>
            <a:endParaRPr lang="en-US" dirty="0">
              <a:latin typeface="Calibri Light" panose="020F0302020204030204" pitchFamily="34" charset="0"/>
            </a:endParaRPr>
          </a:p>
          <a:p>
            <a:endParaRPr lang="en-US" dirty="0">
              <a:latin typeface="Calibri Light" panose="020F0302020204030204" pitchFamily="34" charset="0"/>
            </a:endParaRPr>
          </a:p>
          <a:p>
            <a:endParaRPr lang="en-US" dirty="0">
              <a:latin typeface="Calibri Light" panose="020F0302020204030204" pitchFamily="34" charset="0"/>
            </a:endParaRPr>
          </a:p>
          <a:p>
            <a:r>
              <a:rPr lang="en-US" u="sng" dirty="0">
                <a:latin typeface="Calibri Light" panose="020F0302020204030204" pitchFamily="34" charset="0"/>
              </a:rPr>
              <a:t>quadrupole</a:t>
            </a:r>
          </a:p>
          <a:p>
            <a:r>
              <a:rPr lang="en-US" dirty="0">
                <a:latin typeface="Calibri Light" panose="020F0302020204030204" pitchFamily="34" charset="0"/>
              </a:rPr>
              <a:t>G = |K1|*(</a:t>
            </a:r>
            <a:r>
              <a:rPr lang="en-US" dirty="0">
                <a:latin typeface="Calibri Light" panose="020F0302020204030204" pitchFamily="34" charset="0"/>
              </a:rPr>
              <a:t>B</a:t>
            </a:r>
            <a:r>
              <a:rPr lang="en-US" dirty="0">
                <a:latin typeface="Symbol" panose="05050102010706020507" pitchFamily="18" charset="2"/>
              </a:rPr>
              <a:t>r</a:t>
            </a:r>
            <a:r>
              <a:rPr lang="en-US" dirty="0">
                <a:latin typeface="Calibri Light" panose="020F0302020204030204" pitchFamily="34" charset="0"/>
              </a:rPr>
              <a:t>) = 0.2*10.01 = 2.00 T/m</a:t>
            </a:r>
          </a:p>
        </p:txBody>
      </p:sp>
    </p:spTree>
    <p:extLst>
      <p:ext uri="{BB962C8B-B14F-4D97-AF65-F5344CB8AC3E}">
        <p14:creationId xmlns:p14="http://schemas.microsoft.com/office/powerpoint/2010/main" val="2387999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6400" y="1600199"/>
            <a:ext cx="6500726" cy="3761509"/>
          </a:xfrm>
          <a:prstGeom prst="rect">
            <a:avLst/>
          </a:prstGeom>
        </p:spPr>
      </p:pic>
      <p:sp>
        <p:nvSpPr>
          <p:cNvPr id="3" name="TextBox 2"/>
          <p:cNvSpPr txBox="1"/>
          <p:nvPr/>
        </p:nvSpPr>
        <p:spPr>
          <a:xfrm>
            <a:off x="2078182" y="706582"/>
            <a:ext cx="7368944" cy="461665"/>
          </a:xfrm>
          <a:prstGeom prst="rect">
            <a:avLst/>
          </a:prstGeom>
          <a:noFill/>
        </p:spPr>
        <p:txBody>
          <a:bodyPr wrap="square" rtlCol="0">
            <a:spAutoFit/>
          </a:bodyPr>
          <a:lstStyle/>
          <a:p>
            <a:r>
              <a:rPr lang="en-US" sz="2400" dirty="0" smtClean="0"/>
              <a:t>Definition of field error coefficients</a:t>
            </a:r>
            <a:endParaRPr lang="en-US" sz="2400" dirty="0"/>
          </a:p>
        </p:txBody>
      </p:sp>
    </p:spTree>
    <p:extLst>
      <p:ext uri="{BB962C8B-B14F-4D97-AF65-F5344CB8AC3E}">
        <p14:creationId xmlns:p14="http://schemas.microsoft.com/office/powerpoint/2010/main" val="18262545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TotalTime>
  <Words>345</Words>
  <Application>Microsoft Macintosh PowerPoint</Application>
  <PresentationFormat>Widescreen</PresentationFormat>
  <Paragraphs>55</Paragraphs>
  <Slides>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vt:i4>
      </vt:variant>
    </vt:vector>
  </HeadingPairs>
  <TitlesOfParts>
    <vt:vector size="10" baseType="lpstr">
      <vt:lpstr>Calibri</vt:lpstr>
      <vt:lpstr>Calibri Light</vt:lpstr>
      <vt:lpstr>Cambria Math</vt:lpstr>
      <vt:lpstr>Courier New</vt:lpstr>
      <vt:lpstr>Symbol</vt:lpstr>
      <vt:lpstr>Arial</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Ted Wilson</dc:creator>
  <cp:lastModifiedBy>Ted Wilson</cp:lastModifiedBy>
  <cp:revision>2</cp:revision>
  <cp:lastPrinted>2016-02-14T14:17:43Z</cp:lastPrinted>
  <dcterms:created xsi:type="dcterms:W3CDTF">2016-02-14T14:06:50Z</dcterms:created>
  <dcterms:modified xsi:type="dcterms:W3CDTF">2016-02-14T14:49:33Z</dcterms:modified>
</cp:coreProperties>
</file>