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3" r:id="rId3"/>
  </p:sldMasterIdLst>
  <p:notesMasterIdLst>
    <p:notesMasterId r:id="rId31"/>
  </p:notesMasterIdLst>
  <p:sldIdLst>
    <p:sldId id="256" r:id="rId4"/>
    <p:sldId id="257" r:id="rId5"/>
    <p:sldId id="317" r:id="rId6"/>
    <p:sldId id="310" r:id="rId7"/>
    <p:sldId id="258" r:id="rId8"/>
    <p:sldId id="312" r:id="rId9"/>
    <p:sldId id="259" r:id="rId10"/>
    <p:sldId id="260" r:id="rId11"/>
    <p:sldId id="261" r:id="rId12"/>
    <p:sldId id="263" r:id="rId13"/>
    <p:sldId id="272" r:id="rId14"/>
    <p:sldId id="276" r:id="rId15"/>
    <p:sldId id="277" r:id="rId16"/>
    <p:sldId id="283" r:id="rId17"/>
    <p:sldId id="279" r:id="rId18"/>
    <p:sldId id="315" r:id="rId19"/>
    <p:sldId id="278" r:id="rId20"/>
    <p:sldId id="280" r:id="rId21"/>
    <p:sldId id="287" r:id="rId22"/>
    <p:sldId id="304" r:id="rId23"/>
    <p:sldId id="281" r:id="rId24"/>
    <p:sldId id="319" r:id="rId25"/>
    <p:sldId id="282" r:id="rId26"/>
    <p:sldId id="321" r:id="rId27"/>
    <p:sldId id="322" r:id="rId28"/>
    <p:sldId id="271" r:id="rId29"/>
    <p:sldId id="275" r:id="rId3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derico Carra" initials="FC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48" autoAdjust="0"/>
  </p:normalViewPr>
  <p:slideViewPr>
    <p:cSldViewPr snapToGrid="0" snapToObjects="1">
      <p:cViewPr varScale="1">
        <p:scale>
          <a:sx n="152" d="100"/>
          <a:sy n="152" d="100"/>
        </p:scale>
        <p:origin x="-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commentAuthors" Target="commentAuthors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9-11T14:15:47.211" idx="9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C9381-6A93-9142-B178-58C067D32EFE}" type="datetimeFigureOut">
              <a:rPr kumimoji="1" lang="ja-JP" altLang="en-US" smtClean="0"/>
              <a:t>16/01/14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51D48-E177-0A45-AE29-84E78B1B48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5723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87388"/>
            <a:ext cx="4568825" cy="34274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4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65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Design per SPS, lo </a:t>
            </a:r>
            <a:r>
              <a:rPr lang="en-GB" dirty="0" err="1" smtClean="0"/>
              <a:t>stesso</a:t>
            </a:r>
            <a:r>
              <a:rPr lang="en-GB" dirty="0" smtClean="0"/>
              <a:t> </a:t>
            </a:r>
            <a:r>
              <a:rPr lang="en-GB" dirty="0" err="1" smtClean="0"/>
              <a:t>concetto</a:t>
            </a:r>
            <a:r>
              <a:rPr lang="en-GB" dirty="0" smtClean="0"/>
              <a:t> da </a:t>
            </a:r>
            <a:r>
              <a:rPr lang="en-GB" dirty="0" err="1" smtClean="0"/>
              <a:t>tenere</a:t>
            </a:r>
            <a:r>
              <a:rPr lang="en-GB" dirty="0" smtClean="0"/>
              <a:t> per LHC. DQW:</a:t>
            </a:r>
            <a:r>
              <a:rPr lang="en-GB" baseline="0" dirty="0" smtClean="0"/>
              <a:t> vertical kick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  <a:latin typeface="Calibri"/>
              </a:rPr>
              <a:t>08.09.2011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A5ED40-D732-8547-95CE-FE60EF82A9A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2073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  <a:latin typeface="Calibri"/>
              </a:rPr>
              <a:t>08.09.2011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A5ED40-D732-8547-95CE-FE60EF82A9A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20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9983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65452-1302-FA4C-A4ED-E9269107CBC5}" type="datetimeFigureOut">
              <a:rPr kumimoji="1" lang="ja-JP" altLang="en-US" smtClean="0"/>
              <a:t>16/01/14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295A2-7685-6E4E-8806-AEE4A73C5E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104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65452-1302-FA4C-A4ED-E9269107CBC5}" type="datetimeFigureOut">
              <a:rPr kumimoji="1" lang="ja-JP" altLang="en-US" smtClean="0"/>
              <a:t>16/01/14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295A2-7685-6E4E-8806-AEE4A73C5E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298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65452-1302-FA4C-A4ED-E9269107CBC5}" type="datetimeFigureOut">
              <a:rPr kumimoji="1" lang="ja-JP" altLang="en-US" smtClean="0"/>
              <a:t>16/01/14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295A2-7685-6E4E-8806-AEE4A73C5E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4287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24610"/>
            <a:ext cx="2133600" cy="396875"/>
          </a:xfrm>
          <a:prstGeom prst="rect">
            <a:avLst/>
          </a:prstGeom>
        </p:spPr>
        <p:txBody>
          <a:bodyPr/>
          <a:lstStyle/>
          <a:p>
            <a:pPr defTabSz="914400"/>
            <a:endParaRPr kumimoji="0" lang="it-IT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HL-LHC WP4 (Crab Cavities): SPS Cryo-module Engineering Review, 10/11/2015</a:t>
            </a:r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51066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24610"/>
            <a:ext cx="2133600" cy="396875"/>
          </a:xfrm>
          <a:prstGeom prst="rect">
            <a:avLst/>
          </a:prstGeom>
        </p:spPr>
        <p:txBody>
          <a:bodyPr/>
          <a:lstStyle/>
          <a:p>
            <a:pPr defTabSz="914400"/>
            <a:endParaRPr kumimoji="0" lang="it-IT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HL-LHC WP4 (Crab Cavities): SPS Cryo-module Engineering Review, 10/11/2015</a:t>
            </a:r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4596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71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75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7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0" lang="en-US" sz="9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The </a:t>
            </a:r>
            <a:r>
              <a:rPr kumimoji="0" lang="en-US" sz="9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HiLumi</a:t>
            </a:r>
            <a:r>
              <a:rPr kumimoji="0" lang="en-US" sz="9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LHC Design Study is included in the High Luminosity LHC project and is partly funded by the European Commission within the Framework </a:t>
            </a:r>
            <a:r>
              <a:rPr kumimoji="0" lang="en-US" sz="9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kumimoji="0" lang="en-US" sz="9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7 Capacities Specific </a:t>
            </a:r>
            <a:r>
              <a:rPr kumimoji="0" lang="en-US" sz="9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kumimoji="0" lang="en-US" sz="9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, Grant Agreement 284404. </a:t>
            </a:r>
            <a:endParaRPr kumimoji="0" lang="en-GB" sz="900" dirty="0">
              <a:solidFill>
                <a:srgbClr val="4BACC6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0" y="1802167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098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  <a:latin typeface="Calibri"/>
              </a:rPr>
              <a:t>HL-LHC WP4 (Crab Cavities): SPS Cryo-module Engineering Review, 10/11/2015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5763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  <a:latin typeface="Calibri"/>
              </a:rPr>
              <a:t>HL-LHC WP4 (Crab Cavities): SPS Cryo-module Engineering Review, 10/11/2015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6479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  <a:latin typeface="Calibri"/>
              </a:rPr>
              <a:t>HL-LHC WP4 (Crab Cavities): SPS Cryo-module Engineering Review, 10/11/2015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2467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  <a:latin typeface="Calibri"/>
              </a:rPr>
              <a:t>HL-LHC WP4 (Crab Cavities): SPS Cryo-module Engineering Review, 10/11/2015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6101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40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  <a:latin typeface="Calibri"/>
              </a:rPr>
              <a:t>HL-LHC WP4 (Crab Cavities): SPS Cryo-module Engineering Review, 10/11/2015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7647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65452-1302-FA4C-A4ED-E9269107CBC5}" type="datetimeFigureOut">
              <a:rPr kumimoji="1" lang="ja-JP" altLang="en-US" smtClean="0"/>
              <a:t>16/01/14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295A2-7685-6E4E-8806-AEE4A73C5E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3339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  <a:latin typeface="Calibri"/>
              </a:rPr>
              <a:t>HL-LHC WP4 (Crab Cavities): SPS Cryo-module Engineering Review, 10/11/2015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4557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0" lang="en-US" sz="9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The </a:t>
            </a:r>
            <a:r>
              <a:rPr kumimoji="0" lang="en-US" sz="9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HiLumi</a:t>
            </a:r>
            <a:r>
              <a:rPr kumimoji="0" lang="en-US" sz="9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LHC Design Study is included in the High Luminosity LHC project and is partly funded by the European Commission within the Framework </a:t>
            </a:r>
            <a:r>
              <a:rPr kumimoji="0" lang="en-US" sz="9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kumimoji="0" lang="en-US" sz="9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7 Capacities Specific </a:t>
            </a:r>
            <a:r>
              <a:rPr kumimoji="0" lang="en-US" sz="9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kumimoji="0" lang="en-US" sz="9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, Grant Agreement 284404. </a:t>
            </a:r>
            <a:endParaRPr kumimoji="0" lang="en-GB" sz="900" dirty="0">
              <a:solidFill>
                <a:srgbClr val="4BACC6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3" y="2108490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874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24610"/>
            <a:ext cx="2133600" cy="396875"/>
          </a:xfrm>
          <a:prstGeom prst="rect">
            <a:avLst/>
          </a:prstGeom>
        </p:spPr>
        <p:txBody>
          <a:bodyPr/>
          <a:lstStyle/>
          <a:p>
            <a:pPr defTabSz="914400"/>
            <a:endParaRPr kumimoji="0" lang="it-IT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HL-LHC WP4 (Crab Cavities): SPS Cryo-module Engineering Review, 10/11/2015</a:t>
            </a:r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33389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71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75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7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0" lang="en-US" sz="9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The </a:t>
            </a:r>
            <a:r>
              <a:rPr kumimoji="0" lang="en-US" sz="9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HiLumi</a:t>
            </a:r>
            <a:r>
              <a:rPr kumimoji="0" lang="en-US" sz="9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LHC Design Study is included in the High Luminosity LHC project and is partly funded by the European Commission within the Framework </a:t>
            </a:r>
            <a:r>
              <a:rPr kumimoji="0" lang="en-US" sz="9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kumimoji="0" lang="en-US" sz="9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7 Capacities Specific </a:t>
            </a:r>
            <a:r>
              <a:rPr kumimoji="0" lang="en-US" sz="9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kumimoji="0" lang="en-US" sz="9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, Grant Agreement 284404. </a:t>
            </a:r>
            <a:endParaRPr kumimoji="0" lang="en-GB" sz="900" dirty="0">
              <a:solidFill>
                <a:srgbClr val="4BACC6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0" y="1802167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567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HL-LHC C&amp;S Review #1 – March 2015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4842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  <a:latin typeface="Calibri"/>
              </a:rPr>
              <a:t>HL-LHC C&amp;S Review #1 – March 2015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2558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  <a:latin typeface="Calibri"/>
              </a:rPr>
              <a:t>HL-LHC C&amp;S Review #1 – March 2015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7925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  <a:latin typeface="Calibri"/>
              </a:rPr>
              <a:t>HL-LHC C&amp;S Review #1 – March 2015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10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40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  <a:latin typeface="Calibri"/>
              </a:rPr>
              <a:t>HL-LHC C&amp;S Review #1 – March 2015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9564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  <a:latin typeface="Calibri"/>
              </a:rPr>
              <a:t>HL-LHC C&amp;S Review #1 – March 2015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321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65452-1302-FA4C-A4ED-E9269107CBC5}" type="datetimeFigureOut">
              <a:rPr kumimoji="1" lang="ja-JP" altLang="en-US" smtClean="0"/>
              <a:t>16/01/14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295A2-7685-6E4E-8806-AEE4A73C5E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43486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kumimoji="0" lang="en-US" sz="9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The </a:t>
            </a:r>
            <a:r>
              <a:rPr kumimoji="0" lang="en-US" sz="9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HiLumi</a:t>
            </a:r>
            <a:r>
              <a:rPr kumimoji="0" lang="en-US" sz="9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LHC Design Study is included in the High Luminosity LHC project and is partly funded by the European Commission within the Framework </a:t>
            </a:r>
            <a:r>
              <a:rPr kumimoji="0" lang="en-US" sz="9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kumimoji="0" lang="en-US" sz="9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 7 Capacities Specific </a:t>
            </a:r>
            <a:r>
              <a:rPr kumimoji="0" lang="en-US" sz="900" dirty="0" err="1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Programme</a:t>
            </a:r>
            <a:r>
              <a:rPr kumimoji="0" lang="en-US" sz="900" dirty="0" smtClean="0">
                <a:solidFill>
                  <a:srgbClr val="4BACC6">
                    <a:lumMod val="75000"/>
                  </a:srgbClr>
                </a:solidFill>
                <a:latin typeface="Calibri"/>
              </a:rPr>
              <a:t>, Grant Agreement 284404. </a:t>
            </a:r>
            <a:endParaRPr kumimoji="0" lang="en-GB" sz="900" dirty="0">
              <a:solidFill>
                <a:srgbClr val="4BACC6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3" y="2108490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256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65452-1302-FA4C-A4ED-E9269107CBC5}" type="datetimeFigureOut">
              <a:rPr kumimoji="1" lang="ja-JP" altLang="en-US" smtClean="0"/>
              <a:t>16/01/14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295A2-7685-6E4E-8806-AEE4A73C5E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99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65452-1302-FA4C-A4ED-E9269107CBC5}" type="datetimeFigureOut">
              <a:rPr kumimoji="1" lang="ja-JP" altLang="en-US" smtClean="0"/>
              <a:t>16/01/14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295A2-7685-6E4E-8806-AEE4A73C5E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303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65452-1302-FA4C-A4ED-E9269107CBC5}" type="datetimeFigureOut">
              <a:rPr kumimoji="1" lang="ja-JP" altLang="en-US" smtClean="0"/>
              <a:t>16/01/14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295A2-7685-6E4E-8806-AEE4A73C5E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498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65452-1302-FA4C-A4ED-E9269107CBC5}" type="datetimeFigureOut">
              <a:rPr kumimoji="1" lang="ja-JP" altLang="en-US" smtClean="0"/>
              <a:t>16/01/14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295A2-7685-6E4E-8806-AEE4A73C5E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6495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65452-1302-FA4C-A4ED-E9269107CBC5}" type="datetimeFigureOut">
              <a:rPr kumimoji="1" lang="ja-JP" altLang="en-US" smtClean="0"/>
              <a:t>16/01/14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295A2-7685-6E4E-8806-AEE4A73C5E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0056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65452-1302-FA4C-A4ED-E9269107CBC5}" type="datetimeFigureOut">
              <a:rPr kumimoji="1" lang="ja-JP" altLang="en-US" smtClean="0"/>
              <a:t>16/01/14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295A2-7685-6E4E-8806-AEE4A73C5E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607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g"/><Relationship Id="rId12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theme" Target="../theme/theme3.xml"/><Relationship Id="rId10" Type="http://schemas.openxmlformats.org/officeDocument/2006/relationships/image" Target="../media/image1.jpg"/><Relationship Id="rId11" Type="http://schemas.openxmlformats.org/officeDocument/2006/relationships/image" Target="../media/image2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65452-1302-FA4C-A4ED-E9269107CBC5}" type="datetimeFigureOut">
              <a:rPr kumimoji="1" lang="ja-JP" altLang="en-US" smtClean="0"/>
              <a:t>16/01/14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295A2-7685-6E4E-8806-AEE4A73C5E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34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1" r:id="rId12"/>
    <p:sldLayoutId id="2147483672" r:id="rId13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900" b="1" baseline="0">
                <a:solidFill>
                  <a:schemeClr val="tx1"/>
                </a:solidFill>
              </a:defRPr>
            </a:lvl1pPr>
          </a:lstStyle>
          <a:p>
            <a:pPr defTabSz="914400"/>
            <a:fld id="{0FA004B2-1541-5046-B6F2-22AF56585712}" type="slidenum">
              <a:rPr kumimoji="0" lang="en-US" smtClean="0">
                <a:solidFill>
                  <a:prstClr val="black"/>
                </a:solidFill>
                <a:latin typeface="Calibri"/>
              </a:rPr>
              <a:pPr defTabSz="914400"/>
              <a:t>‹#›</a:t>
            </a:fld>
            <a:endParaRPr kumimoji="0"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6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defTabSz="914400"/>
            <a:r>
              <a:rPr kumimoji="0" lang="en-US" smtClean="0">
                <a:solidFill>
                  <a:prstClr val="black"/>
                </a:solidFill>
                <a:latin typeface="Calibri"/>
              </a:rPr>
              <a:t>HL-LHC WP4 (Crab Cavities): SPS Cryo-module Engineering Review, 10/11/2015</a:t>
            </a:r>
            <a:endParaRPr kumimoji="0"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46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70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342900" rtl="0" eaLnBrk="1" latinLnBrk="0" hangingPunct="1">
        <a:spcBef>
          <a:spcPct val="0"/>
        </a:spcBef>
        <a:buNone/>
        <a:defRPr sz="3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342900" rtl="0" eaLnBrk="1" latinLnBrk="0" hangingPunct="1">
        <a:lnSpc>
          <a:spcPct val="120000"/>
        </a:lnSpc>
        <a:spcBef>
          <a:spcPts val="450"/>
        </a:spcBef>
        <a:buClr>
          <a:srgbClr val="0089B5"/>
        </a:buClr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342900" indent="-171450" algn="l" defTabSz="342900" rtl="0" eaLnBrk="1" latinLnBrk="0" hangingPunct="1">
        <a:lnSpc>
          <a:spcPct val="120000"/>
        </a:lnSpc>
        <a:spcBef>
          <a:spcPts val="300"/>
        </a:spcBef>
        <a:buClr>
          <a:srgbClr val="0089B5"/>
        </a:buClr>
        <a:buSzPct val="95000"/>
        <a:buFont typeface="Arial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51435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68580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857250" indent="-171450" algn="l" defTabSz="3429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1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900" b="1" baseline="0">
                <a:solidFill>
                  <a:schemeClr val="tx1"/>
                </a:solidFill>
              </a:defRPr>
            </a:lvl1pPr>
          </a:lstStyle>
          <a:p>
            <a:pPr defTabSz="914400"/>
            <a:fld id="{0FA004B2-1541-5046-B6F2-22AF56585712}" type="slidenum">
              <a:rPr kumimoji="0" lang="en-US" smtClean="0">
                <a:solidFill>
                  <a:prstClr val="black"/>
                </a:solidFill>
                <a:latin typeface="Calibri"/>
              </a:rPr>
              <a:pPr defTabSz="914400"/>
              <a:t>‹#›</a:t>
            </a:fld>
            <a:endParaRPr kumimoji="0"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6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defTabSz="914400"/>
            <a:r>
              <a:rPr kumimoji="0" lang="en-US" smtClean="0">
                <a:solidFill>
                  <a:prstClr val="black"/>
                </a:solidFill>
                <a:latin typeface="Calibri"/>
              </a:rPr>
              <a:t>HL-LHC C&amp;S Review #1 – March 2015</a:t>
            </a:r>
            <a:endParaRPr kumimoji="0"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5203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342900" rtl="0" eaLnBrk="1" latinLnBrk="0" hangingPunct="1">
        <a:spcBef>
          <a:spcPct val="0"/>
        </a:spcBef>
        <a:buNone/>
        <a:defRPr sz="3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342900" rtl="0" eaLnBrk="1" latinLnBrk="0" hangingPunct="1">
        <a:lnSpc>
          <a:spcPct val="120000"/>
        </a:lnSpc>
        <a:spcBef>
          <a:spcPts val="450"/>
        </a:spcBef>
        <a:buClr>
          <a:srgbClr val="0089B5"/>
        </a:buClr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342900" indent="-171450" algn="l" defTabSz="342900" rtl="0" eaLnBrk="1" latinLnBrk="0" hangingPunct="1">
        <a:lnSpc>
          <a:spcPct val="120000"/>
        </a:lnSpc>
        <a:spcBef>
          <a:spcPts val="300"/>
        </a:spcBef>
        <a:buClr>
          <a:srgbClr val="0089B5"/>
        </a:buClr>
        <a:buSzPct val="95000"/>
        <a:buFont typeface="Arial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51435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68580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857250" indent="-171450" algn="l" defTabSz="3429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1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435319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3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7.jpeg"/><Relationship Id="rId5" Type="http://schemas.openxmlformats.org/officeDocument/2006/relationships/image" Target="../media/image10.png"/><Relationship Id="rId6" Type="http://schemas.openxmlformats.org/officeDocument/2006/relationships/image" Target="../media/image8.jpeg"/><Relationship Id="rId7" Type="http://schemas.openxmlformats.org/officeDocument/2006/relationships/comments" Target="../comments/comment1.xml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92186" y="915023"/>
            <a:ext cx="8066014" cy="2106536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rmAutofit/>
          </a:bodyPr>
          <a:lstStyle/>
          <a:p>
            <a:r>
              <a:rPr lang="en-US" altLang="ja-JP" sz="3200" b="1" dirty="0" smtClean="0"/>
              <a:t>Report of </a:t>
            </a:r>
            <a:r>
              <a:rPr lang="en-US" altLang="ja-JP" sz="3200" b="1" dirty="0"/>
              <a:t>the </a:t>
            </a:r>
            <a:r>
              <a:rPr kumimoji="1" lang="en-US" altLang="ja-JP" sz="3200" b="1" dirty="0" smtClean="0"/>
              <a:t>HL-LHC WP4 (Crab Cavities): </a:t>
            </a:r>
            <a:br>
              <a:rPr kumimoji="1" lang="en-US" altLang="ja-JP" sz="3200" b="1" dirty="0" smtClean="0"/>
            </a:br>
            <a:r>
              <a:rPr lang="en-US" altLang="ja-JP" sz="3200" b="1" dirty="0" smtClean="0"/>
              <a:t>SPS </a:t>
            </a:r>
            <a:r>
              <a:rPr lang="en-US" altLang="ja-JP" sz="3200" b="1" dirty="0" err="1" smtClean="0"/>
              <a:t>Cryo</a:t>
            </a:r>
            <a:r>
              <a:rPr lang="en-US" altLang="ja-JP" sz="3200" b="1" dirty="0" smtClean="0"/>
              <a:t>-module Engineering Review </a:t>
            </a:r>
            <a:endParaRPr kumimoji="1" lang="ja-JP" altLang="en-US" sz="32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53643" y="3626823"/>
            <a:ext cx="7804557" cy="2276386"/>
          </a:xfrm>
        </p:spPr>
        <p:txBody>
          <a:bodyPr>
            <a:noAutofit/>
          </a:bodyPr>
          <a:lstStyle/>
          <a:p>
            <a:r>
              <a:rPr kumimoji="1" lang="en-US" altLang="ja-JP" sz="2800" i="1" dirty="0" smtClean="0">
                <a:solidFill>
                  <a:srgbClr val="3366FF"/>
                </a:solidFill>
              </a:rPr>
              <a:t>Review</a:t>
            </a:r>
            <a:r>
              <a:rPr lang="en-US" altLang="ja-JP" sz="2800" i="1" dirty="0" smtClean="0">
                <a:solidFill>
                  <a:srgbClr val="3366FF"/>
                </a:solidFill>
              </a:rPr>
              <a:t>ers</a:t>
            </a:r>
            <a:r>
              <a:rPr kumimoji="1" lang="en-US" altLang="ja-JP" sz="2800" i="1" dirty="0" smtClean="0">
                <a:solidFill>
                  <a:srgbClr val="3366FF"/>
                </a:solidFill>
              </a:rPr>
              <a:t>: </a:t>
            </a:r>
          </a:p>
          <a:p>
            <a:r>
              <a:rPr kumimoji="1" lang="en-US" altLang="ja-JP" sz="2000" i="1" dirty="0" smtClean="0">
                <a:solidFill>
                  <a:schemeClr val="tx1"/>
                </a:solidFill>
              </a:rPr>
              <a:t>Pierre</a:t>
            </a:r>
            <a:r>
              <a:rPr kumimoji="1" lang="ja-JP" altLang="en-US" sz="2000" i="1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2000" i="1" dirty="0" err="1" smtClean="0">
                <a:solidFill>
                  <a:schemeClr val="tx1"/>
                </a:solidFill>
              </a:rPr>
              <a:t>Bosland</a:t>
            </a:r>
            <a:r>
              <a:rPr kumimoji="1" lang="en-US" altLang="ja-JP" sz="2000" i="1" dirty="0" smtClean="0">
                <a:solidFill>
                  <a:schemeClr val="tx1"/>
                </a:solidFill>
              </a:rPr>
              <a:t>,</a:t>
            </a:r>
            <a:r>
              <a:rPr kumimoji="1" lang="ja-JP" altLang="en-US" sz="2000" i="1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2000" i="1" dirty="0" smtClean="0">
                <a:solidFill>
                  <a:schemeClr val="tx1"/>
                </a:solidFill>
              </a:rPr>
              <a:t>Philippe</a:t>
            </a:r>
            <a:r>
              <a:rPr kumimoji="1" lang="ja-JP" altLang="en-US" sz="2000" i="1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2000" i="1" dirty="0" smtClean="0">
                <a:solidFill>
                  <a:schemeClr val="tx1"/>
                </a:solidFill>
              </a:rPr>
              <a:t>Lebrun,</a:t>
            </a:r>
            <a:r>
              <a:rPr kumimoji="1" lang="ja-JP" altLang="en-US" sz="2000" i="1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2000" i="1" dirty="0" smtClean="0">
                <a:solidFill>
                  <a:schemeClr val="tx1"/>
                </a:solidFill>
              </a:rPr>
              <a:t>Vittorio</a:t>
            </a:r>
            <a:r>
              <a:rPr kumimoji="1" lang="ja-JP" altLang="en-US" sz="2000" i="1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2000" i="1" dirty="0" smtClean="0">
                <a:solidFill>
                  <a:schemeClr val="tx1"/>
                </a:solidFill>
              </a:rPr>
              <a:t>Parma,</a:t>
            </a:r>
            <a:r>
              <a:rPr kumimoji="1" lang="ja-JP" altLang="en-US" sz="2000" i="1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2000" i="1" dirty="0" smtClean="0">
                <a:solidFill>
                  <a:schemeClr val="tx1"/>
                </a:solidFill>
              </a:rPr>
              <a:t>Leonardo</a:t>
            </a:r>
            <a:r>
              <a:rPr kumimoji="1" lang="ja-JP" altLang="en-US" sz="2000" i="1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2000" i="1" dirty="0" err="1" smtClean="0">
                <a:solidFill>
                  <a:schemeClr val="tx1"/>
                </a:solidFill>
              </a:rPr>
              <a:t>Ristori</a:t>
            </a:r>
            <a:r>
              <a:rPr kumimoji="1" lang="en-US" altLang="ja-JP" sz="2000" i="1" dirty="0" smtClean="0">
                <a:solidFill>
                  <a:schemeClr val="tx1"/>
                </a:solidFill>
              </a:rPr>
              <a:t>,</a:t>
            </a:r>
            <a:r>
              <a:rPr kumimoji="1" lang="ja-JP" altLang="en-US" sz="2000" i="1" dirty="0" smtClean="0">
                <a:solidFill>
                  <a:schemeClr val="tx1"/>
                </a:solidFill>
              </a:rPr>
              <a:t> </a:t>
            </a:r>
            <a:r>
              <a:rPr lang="en-US" altLang="ja-JP" sz="2000" i="1" dirty="0">
                <a:solidFill>
                  <a:schemeClr val="tx1"/>
                </a:solidFill>
              </a:rPr>
              <a:t>a</a:t>
            </a:r>
            <a:r>
              <a:rPr kumimoji="1" lang="en-US" altLang="ja-JP" sz="2000" i="1" dirty="0" smtClean="0">
                <a:solidFill>
                  <a:schemeClr val="tx1"/>
                </a:solidFill>
              </a:rPr>
              <a:t>nd</a:t>
            </a:r>
            <a:r>
              <a:rPr kumimoji="1" lang="ja-JP" altLang="en-US" sz="2000" i="1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2000" i="1" u="sng" dirty="0" smtClean="0">
                <a:solidFill>
                  <a:schemeClr val="tx1"/>
                </a:solidFill>
              </a:rPr>
              <a:t>Akira Yamamoto (Chair</a:t>
            </a:r>
            <a:r>
              <a:rPr kumimoji="1" lang="en-US" altLang="ja-JP" sz="2400" i="1" u="sng" dirty="0" smtClean="0">
                <a:solidFill>
                  <a:srgbClr val="008000"/>
                </a:solidFill>
              </a:rPr>
              <a:t>) </a:t>
            </a:r>
            <a:endParaRPr lang="en-US" altLang="ja-JP" sz="2400" i="1" u="sng" dirty="0">
              <a:solidFill>
                <a:srgbClr val="008000"/>
              </a:solidFill>
            </a:endParaRPr>
          </a:p>
          <a:p>
            <a:endParaRPr lang="en-US" altLang="ja-JP" sz="2400" dirty="0" smtClean="0">
              <a:solidFill>
                <a:schemeClr val="tx1"/>
              </a:solidFill>
            </a:endParaRPr>
          </a:p>
          <a:p>
            <a:r>
              <a:rPr lang="en-US" altLang="ja-JP" sz="2000" i="1" dirty="0" smtClean="0">
                <a:solidFill>
                  <a:schemeClr val="tx1"/>
                </a:solidFill>
              </a:rPr>
              <a:t>The review held at CERN, </a:t>
            </a:r>
            <a:r>
              <a:rPr kumimoji="1" lang="en-US" altLang="ja-JP" sz="2000" i="1" dirty="0" smtClean="0">
                <a:solidFill>
                  <a:schemeClr val="tx1"/>
                </a:solidFill>
              </a:rPr>
              <a:t>10 – 11 Nov. 2015</a:t>
            </a:r>
            <a:endParaRPr kumimoji="1" lang="ja-JP" altLang="en-US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828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b="1" dirty="0" smtClean="0"/>
              <a:t>Reports given in addition, </a:t>
            </a:r>
            <a:r>
              <a:rPr kumimoji="1" lang="en-US" altLang="ja-JP" b="1" dirty="0" smtClean="0"/>
              <a:t>11 Nov.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6671308"/>
              </p:ext>
            </p:extLst>
          </p:nvPr>
        </p:nvGraphicFramePr>
        <p:xfrm>
          <a:off x="457200" y="1600200"/>
          <a:ext cx="8229600" cy="4583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4656"/>
                <a:gridCol w="5028360"/>
                <a:gridCol w="2556584"/>
              </a:tblGrid>
              <a:tr h="51106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Requirements/Goal for CC system at LHC</a:t>
                      </a:r>
                    </a:p>
                    <a:p>
                      <a:r>
                        <a:rPr kumimoji="1" lang="en-US" altLang="ja-JP" sz="2000" dirty="0" smtClean="0"/>
                        <a:t>Requirement/Goal for CC test at SPS </a:t>
                      </a:r>
                    </a:p>
                    <a:p>
                      <a:r>
                        <a:rPr kumimoji="1" lang="en-US" altLang="ja-JP" sz="2000" dirty="0" smtClean="0"/>
                        <a:t>Min. Success Criteria for CC test at SPS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Rama </a:t>
                      </a:r>
                      <a:r>
                        <a:rPr kumimoji="1" lang="en-US" altLang="ja-JP" sz="2000" dirty="0" err="1" smtClean="0"/>
                        <a:t>Calaga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General Plan (schedule) to reach the SPS Test 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/>
                        <a:t>Ofelia CAPATINA et al.</a:t>
                      </a:r>
                      <a:endParaRPr kumimoji="1" lang="ja-JP" altLang="en-US" sz="2000" dirty="0" smtClean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4827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1009"/>
          </a:xfrm>
        </p:spPr>
        <p:txBody>
          <a:bodyPr/>
          <a:lstStyle/>
          <a:p>
            <a:r>
              <a:rPr lang="en-US" altLang="ja-JP" b="1" dirty="0"/>
              <a:t>Executive </a:t>
            </a:r>
            <a:r>
              <a:rPr lang="en-US" altLang="ja-JP" b="1" dirty="0" smtClean="0"/>
              <a:t>Summary (1/2)</a:t>
            </a:r>
            <a:r>
              <a:rPr lang="ja-JP" altLang="ja-JP" dirty="0" smtClean="0"/>
              <a:t>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95008"/>
            <a:ext cx="8229600" cy="501084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ja-JP" dirty="0" smtClean="0"/>
              <a:t>The review team </a:t>
            </a:r>
            <a:r>
              <a:rPr lang="en-US" altLang="ja-JP" dirty="0" smtClean="0">
                <a:solidFill>
                  <a:srgbClr val="3366FF"/>
                </a:solidFill>
              </a:rPr>
              <a:t>wishes </a:t>
            </a:r>
            <a:r>
              <a:rPr lang="en-US" altLang="ja-JP" dirty="0">
                <a:solidFill>
                  <a:srgbClr val="3366FF"/>
                </a:solidFill>
              </a:rPr>
              <a:t>to thank </a:t>
            </a:r>
            <a:r>
              <a:rPr lang="en-US" altLang="ja-JP" dirty="0"/>
              <a:t>all the participants for their </a:t>
            </a:r>
            <a:r>
              <a:rPr lang="en-US" altLang="ja-JP" dirty="0">
                <a:solidFill>
                  <a:srgbClr val="3366FF"/>
                </a:solidFill>
              </a:rPr>
              <a:t>well-prepared oral reports and  comprehensive documents</a:t>
            </a:r>
            <a:r>
              <a:rPr lang="en-US" altLang="ja-JP" dirty="0"/>
              <a:t> received soon after the review meeting. </a:t>
            </a:r>
            <a:r>
              <a:rPr lang="en-US" altLang="ja-JP" dirty="0" smtClean="0"/>
              <a:t>We </a:t>
            </a:r>
            <a:r>
              <a:rPr lang="en-US" altLang="ja-JP" dirty="0"/>
              <a:t>have been </a:t>
            </a:r>
            <a:r>
              <a:rPr lang="en-US" altLang="ja-JP" dirty="0" smtClean="0">
                <a:solidFill>
                  <a:srgbClr val="FF0000"/>
                </a:solidFill>
              </a:rPr>
              <a:t>impressed </a:t>
            </a:r>
            <a:r>
              <a:rPr lang="en-US" altLang="ja-JP" dirty="0">
                <a:solidFill>
                  <a:srgbClr val="FF0000"/>
                </a:solidFill>
              </a:rPr>
              <a:t>with </a:t>
            </a:r>
            <a:r>
              <a:rPr lang="en-US" altLang="ja-JP" dirty="0"/>
              <a:t>the crab cavity (CC) and </a:t>
            </a:r>
            <a:r>
              <a:rPr lang="en-US" altLang="ja-JP" dirty="0" err="1"/>
              <a:t>cryomodule</a:t>
            </a:r>
            <a:r>
              <a:rPr lang="en-US" altLang="ja-JP" dirty="0"/>
              <a:t> (CCCM) team</a:t>
            </a:r>
            <a:r>
              <a:rPr lang="en-US" altLang="ja-JP" dirty="0">
                <a:solidFill>
                  <a:srgbClr val="3366FF"/>
                </a:solidFill>
              </a:rPr>
              <a:t> activities </a:t>
            </a:r>
            <a:r>
              <a:rPr lang="en-US" altLang="ja-JP" dirty="0"/>
              <a:t>for </a:t>
            </a:r>
            <a:r>
              <a:rPr lang="en-US" altLang="ja-JP" dirty="0" smtClean="0"/>
              <a:t>their </a:t>
            </a:r>
            <a:r>
              <a:rPr lang="en-US" altLang="ja-JP" dirty="0">
                <a:solidFill>
                  <a:srgbClr val="3366FF"/>
                </a:solidFill>
              </a:rPr>
              <a:t>engineering design </a:t>
            </a:r>
            <a:r>
              <a:rPr lang="en-US" altLang="ja-JP" dirty="0" smtClean="0">
                <a:solidFill>
                  <a:srgbClr val="3366FF"/>
                </a:solidFill>
              </a:rPr>
              <a:t>work </a:t>
            </a:r>
            <a:r>
              <a:rPr lang="en-US" altLang="ja-JP" dirty="0" smtClean="0"/>
              <a:t>and </a:t>
            </a:r>
            <a:r>
              <a:rPr lang="en-US" altLang="ja-JP" dirty="0">
                <a:solidFill>
                  <a:srgbClr val="000000"/>
                </a:solidFill>
              </a:rPr>
              <a:t>for the </a:t>
            </a:r>
            <a:r>
              <a:rPr lang="en-US" altLang="ja-JP" dirty="0">
                <a:solidFill>
                  <a:srgbClr val="3366FF"/>
                </a:solidFill>
              </a:rPr>
              <a:t>SPS test preparation</a:t>
            </a:r>
            <a:r>
              <a:rPr lang="en-US" altLang="ja-JP" dirty="0">
                <a:solidFill>
                  <a:srgbClr val="FF0000"/>
                </a:solidFill>
              </a:rPr>
              <a:t>. </a:t>
            </a:r>
            <a:endParaRPr lang="ja-JP" altLang="ja-JP" dirty="0">
              <a:solidFill>
                <a:srgbClr val="FF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>
                <a:solidFill>
                  <a:srgbClr val="FF0000"/>
                </a:solidFill>
              </a:rPr>
              <a:t> </a:t>
            </a:r>
            <a:endParaRPr lang="ja-JP" altLang="ja-JP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ja-JP" dirty="0"/>
              <a:t>We </a:t>
            </a:r>
            <a:r>
              <a:rPr lang="en-US" altLang="ja-JP" dirty="0">
                <a:solidFill>
                  <a:srgbClr val="FF0000"/>
                </a:solidFill>
              </a:rPr>
              <a:t>congratulate</a:t>
            </a:r>
            <a:r>
              <a:rPr lang="en-US" altLang="ja-JP" dirty="0"/>
              <a:t> the team on the progress </a:t>
            </a:r>
            <a:r>
              <a:rPr lang="en-US" altLang="ja-JP" dirty="0" smtClean="0"/>
              <a:t>and current design achieved</a:t>
            </a:r>
            <a:r>
              <a:rPr lang="en-US" altLang="ja-JP" dirty="0"/>
              <a:t>, and recognize the excellent </a:t>
            </a:r>
            <a:r>
              <a:rPr lang="en-US" altLang="ja-JP" dirty="0" smtClean="0"/>
              <a:t>work</a:t>
            </a:r>
            <a:r>
              <a:rPr lang="en-US" altLang="ja-JP" dirty="0"/>
              <a:t>. </a:t>
            </a:r>
            <a:endParaRPr lang="en-US" altLang="ja-JP" dirty="0" smtClean="0"/>
          </a:p>
          <a:p>
            <a:pPr>
              <a:lnSpc>
                <a:spcPct val="120000"/>
              </a:lnSpc>
            </a:pPr>
            <a:endParaRPr lang="en-US" altLang="ja-JP" dirty="0" smtClean="0"/>
          </a:p>
          <a:p>
            <a:pPr>
              <a:lnSpc>
                <a:spcPct val="120000"/>
              </a:lnSpc>
            </a:pPr>
            <a:r>
              <a:rPr lang="en-US" altLang="ja-JP" dirty="0" smtClean="0"/>
              <a:t>The </a:t>
            </a:r>
            <a:r>
              <a:rPr lang="en-US" altLang="ja-JP" dirty="0">
                <a:solidFill>
                  <a:srgbClr val="3366FF"/>
                </a:solidFill>
              </a:rPr>
              <a:t>engineering design </a:t>
            </a:r>
            <a:r>
              <a:rPr lang="en-US" altLang="ja-JP" dirty="0"/>
              <a:t>presented is </a:t>
            </a:r>
            <a:r>
              <a:rPr lang="en-US" altLang="ja-JP" dirty="0">
                <a:solidFill>
                  <a:srgbClr val="3366FF"/>
                </a:solidFill>
              </a:rPr>
              <a:t>sound </a:t>
            </a:r>
            <a:r>
              <a:rPr lang="en-US" altLang="ja-JP" dirty="0"/>
              <a:t>and the </a:t>
            </a:r>
            <a:r>
              <a:rPr lang="en-US" altLang="ja-JP" dirty="0" smtClean="0"/>
              <a:t>current </a:t>
            </a:r>
            <a:r>
              <a:rPr lang="en-US" altLang="ja-JP" u="sng" dirty="0"/>
              <a:t>design concept should be kept. </a:t>
            </a:r>
            <a:endParaRPr lang="en-US" altLang="ja-JP" u="sng" dirty="0" smtClean="0"/>
          </a:p>
          <a:p>
            <a:pPr lvl="1">
              <a:lnSpc>
                <a:spcPct val="120000"/>
              </a:lnSpc>
            </a:pPr>
            <a:r>
              <a:rPr lang="en-US" altLang="ja-JP" dirty="0" smtClean="0"/>
              <a:t>We </a:t>
            </a:r>
            <a:r>
              <a:rPr lang="en-US" altLang="ja-JP" dirty="0"/>
              <a:t>have </a:t>
            </a:r>
            <a:r>
              <a:rPr lang="en-US" altLang="ja-JP" dirty="0">
                <a:solidFill>
                  <a:srgbClr val="FF0000"/>
                </a:solidFill>
              </a:rPr>
              <a:t>understood</a:t>
            </a:r>
            <a:r>
              <a:rPr lang="en-US" altLang="ja-JP" dirty="0"/>
              <a:t> that the idea to accommodate </a:t>
            </a:r>
            <a:r>
              <a:rPr lang="en-US" altLang="ja-JP" dirty="0">
                <a:solidFill>
                  <a:srgbClr val="3366FF"/>
                </a:solidFill>
              </a:rPr>
              <a:t>two complementary </a:t>
            </a:r>
            <a:r>
              <a:rPr lang="en-US" altLang="ja-JP" dirty="0">
                <a:solidFill>
                  <a:srgbClr val="008000"/>
                </a:solidFill>
              </a:rPr>
              <a:t>CC </a:t>
            </a:r>
            <a:r>
              <a:rPr lang="en-US" altLang="ja-JP" dirty="0">
                <a:solidFill>
                  <a:srgbClr val="3366FF"/>
                </a:solidFill>
              </a:rPr>
              <a:t>designs</a:t>
            </a:r>
            <a:r>
              <a:rPr lang="en-US" altLang="ja-JP" dirty="0"/>
              <a:t> of Double Quarter Wave (</a:t>
            </a:r>
            <a:r>
              <a:rPr lang="en-US" altLang="ja-JP" dirty="0">
                <a:solidFill>
                  <a:srgbClr val="FF0000"/>
                </a:solidFill>
              </a:rPr>
              <a:t>DQW</a:t>
            </a:r>
            <a:r>
              <a:rPr lang="en-US" altLang="ja-JP" dirty="0"/>
              <a:t>) and RF Dipole (</a:t>
            </a:r>
            <a:r>
              <a:rPr lang="en-US" altLang="ja-JP" dirty="0">
                <a:solidFill>
                  <a:srgbClr val="FF0000"/>
                </a:solidFill>
              </a:rPr>
              <a:t>RFD</a:t>
            </a:r>
            <a:r>
              <a:rPr lang="en-US" altLang="ja-JP" dirty="0"/>
              <a:t>) into those </a:t>
            </a:r>
            <a:r>
              <a:rPr lang="en-US" altLang="ja-JP" dirty="0">
                <a:solidFill>
                  <a:srgbClr val="008000"/>
                </a:solidFill>
              </a:rPr>
              <a:t>CCCMs</a:t>
            </a:r>
            <a:r>
              <a:rPr lang="en-US" altLang="ja-JP" dirty="0"/>
              <a:t> so as to </a:t>
            </a:r>
            <a:r>
              <a:rPr lang="en-US" altLang="ja-JP" u="sng" dirty="0"/>
              <a:t>provide </a:t>
            </a:r>
            <a:r>
              <a:rPr lang="en-US" altLang="ja-JP" u="sng" dirty="0">
                <a:solidFill>
                  <a:srgbClr val="3366FF"/>
                </a:solidFill>
              </a:rPr>
              <a:t>common interfaces to RF power and cryogenic system </a:t>
            </a:r>
            <a:r>
              <a:rPr lang="en-US" altLang="ja-JP" dirty="0"/>
              <a:t>layout in the accelerator tunnel. </a:t>
            </a:r>
            <a:endParaRPr lang="ja-JP" altLang="ja-JP" dirty="0"/>
          </a:p>
          <a:p>
            <a:pPr marL="0" indent="0">
              <a:lnSpc>
                <a:spcPct val="120000"/>
              </a:lnSpc>
              <a:buNone/>
            </a:pPr>
            <a:endParaRPr lang="ja-JP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9367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1009"/>
          </a:xfrm>
        </p:spPr>
        <p:txBody>
          <a:bodyPr/>
          <a:lstStyle/>
          <a:p>
            <a:r>
              <a:rPr lang="en-US" altLang="ja-JP" b="1" dirty="0"/>
              <a:t>Executive </a:t>
            </a:r>
            <a:r>
              <a:rPr lang="en-US" altLang="ja-JP" b="1" dirty="0" smtClean="0"/>
              <a:t>Summary (2/2)</a:t>
            </a:r>
            <a:r>
              <a:rPr lang="ja-JP" altLang="ja-JP" dirty="0" smtClean="0"/>
              <a:t>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05647"/>
            <a:ext cx="8229600" cy="552823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ja-JP" dirty="0"/>
              <a:t>On the other hand, we are </a:t>
            </a:r>
            <a:r>
              <a:rPr lang="en-US" altLang="ja-JP" dirty="0">
                <a:solidFill>
                  <a:srgbClr val="FF0000"/>
                </a:solidFill>
              </a:rPr>
              <a:t>concerned</a:t>
            </a:r>
            <a:r>
              <a:rPr lang="en-US" altLang="ja-JP" dirty="0"/>
              <a:t> </a:t>
            </a:r>
            <a:r>
              <a:rPr lang="en-US" altLang="ja-JP" dirty="0" smtClean="0"/>
              <a:t>with that </a:t>
            </a:r>
            <a:r>
              <a:rPr lang="en-US" altLang="ja-JP" dirty="0"/>
              <a:t>the </a:t>
            </a:r>
            <a:r>
              <a:rPr lang="en-US" altLang="ja-JP" dirty="0">
                <a:solidFill>
                  <a:srgbClr val="000000"/>
                </a:solidFill>
              </a:rPr>
              <a:t>general plan/</a:t>
            </a:r>
            <a:r>
              <a:rPr lang="en-US" altLang="ja-JP" dirty="0">
                <a:solidFill>
                  <a:srgbClr val="3366FF"/>
                </a:solidFill>
              </a:rPr>
              <a:t>schedule </a:t>
            </a:r>
            <a:r>
              <a:rPr lang="en-US" altLang="ja-JP" dirty="0"/>
              <a:t>is very challenging to realize the </a:t>
            </a:r>
            <a:r>
              <a:rPr lang="en-US" altLang="ja-JP" dirty="0">
                <a:solidFill>
                  <a:srgbClr val="3366FF"/>
                </a:solidFill>
              </a:rPr>
              <a:t>SPS beam test within the LHC Run-2 period </a:t>
            </a:r>
            <a:r>
              <a:rPr lang="en-US" altLang="ja-JP" dirty="0"/>
              <a:t>before the </a:t>
            </a:r>
            <a:r>
              <a:rPr lang="en-US" altLang="ja-JP" dirty="0" smtClean="0"/>
              <a:t>end </a:t>
            </a:r>
            <a:r>
              <a:rPr lang="en-US" altLang="ja-JP" dirty="0"/>
              <a:t>of 2018</a:t>
            </a:r>
            <a:r>
              <a:rPr lang="en-US" altLang="ja-JP" dirty="0" smtClean="0"/>
              <a:t>.</a:t>
            </a:r>
          </a:p>
          <a:p>
            <a:pPr>
              <a:lnSpc>
                <a:spcPct val="120000"/>
              </a:lnSpc>
            </a:pPr>
            <a:endParaRPr lang="en-US" altLang="ja-JP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ja-JP" dirty="0" smtClean="0">
                <a:solidFill>
                  <a:srgbClr val="FF0000"/>
                </a:solidFill>
              </a:rPr>
              <a:t>Installation </a:t>
            </a:r>
            <a:r>
              <a:rPr lang="en-US" altLang="ja-JP" dirty="0"/>
              <a:t>of a new dedicated </a:t>
            </a:r>
            <a:r>
              <a:rPr lang="en-US" altLang="ja-JP" dirty="0">
                <a:solidFill>
                  <a:srgbClr val="FF0000"/>
                </a:solidFill>
              </a:rPr>
              <a:t>cryogenic system </a:t>
            </a:r>
            <a:r>
              <a:rPr lang="en-US" altLang="ja-JP" dirty="0"/>
              <a:t>for the SPS test planned in the technical stop of </a:t>
            </a:r>
            <a:r>
              <a:rPr lang="en-US" altLang="ja-JP" dirty="0" smtClean="0"/>
              <a:t>2016-17 (and CM in a  year later) would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000000"/>
                </a:solidFill>
              </a:rPr>
              <a:t>be</a:t>
            </a:r>
            <a:r>
              <a:rPr lang="en-US" altLang="ja-JP" dirty="0">
                <a:solidFill>
                  <a:srgbClr val="FF0000"/>
                </a:solidFill>
              </a:rPr>
              <a:t> the most critical </a:t>
            </a:r>
            <a:r>
              <a:rPr lang="en-US" altLang="ja-JP" dirty="0">
                <a:solidFill>
                  <a:srgbClr val="000000"/>
                </a:solidFill>
              </a:rPr>
              <a:t>issue</a:t>
            </a:r>
            <a:r>
              <a:rPr lang="en-US" altLang="ja-JP" dirty="0"/>
              <a:t>, and this must be well managed.  </a:t>
            </a:r>
            <a:endParaRPr lang="ja-JP" altLang="ja-JP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/>
              <a:t> </a:t>
            </a:r>
            <a:endParaRPr lang="ja-JP" altLang="ja-JP" dirty="0"/>
          </a:p>
          <a:p>
            <a:pPr>
              <a:lnSpc>
                <a:spcPct val="120000"/>
              </a:lnSpc>
            </a:pPr>
            <a:r>
              <a:rPr lang="en-US" altLang="ja-JP" dirty="0"/>
              <a:t>We </a:t>
            </a:r>
            <a:r>
              <a:rPr lang="en-US" altLang="ja-JP" dirty="0" smtClean="0">
                <a:solidFill>
                  <a:srgbClr val="FF0000"/>
                </a:solidFill>
              </a:rPr>
              <a:t>recommend</a:t>
            </a:r>
            <a:r>
              <a:rPr lang="en-US" altLang="ja-JP" dirty="0" smtClean="0"/>
              <a:t> </a:t>
            </a:r>
            <a:r>
              <a:rPr lang="en-US" altLang="ja-JP" dirty="0"/>
              <a:t>the basic </a:t>
            </a:r>
            <a:r>
              <a:rPr lang="en-US" altLang="ja-JP" dirty="0">
                <a:solidFill>
                  <a:srgbClr val="3366FF"/>
                </a:solidFill>
              </a:rPr>
              <a:t>CCCM design to be kept</a:t>
            </a:r>
            <a:r>
              <a:rPr lang="en-US" altLang="ja-JP" dirty="0"/>
              <a:t> as </a:t>
            </a:r>
            <a:r>
              <a:rPr lang="en-US" altLang="ja-JP" dirty="0" smtClean="0"/>
              <a:t>achieved</a:t>
            </a:r>
            <a:r>
              <a:rPr lang="en-US" altLang="ja-JP" dirty="0"/>
              <a:t>, and encourage to </a:t>
            </a:r>
            <a:r>
              <a:rPr lang="en-US" altLang="ja-JP" dirty="0">
                <a:solidFill>
                  <a:srgbClr val="FF0000"/>
                </a:solidFill>
              </a:rPr>
              <a:t>establish</a:t>
            </a:r>
            <a:r>
              <a:rPr lang="en-US" altLang="ja-JP" dirty="0"/>
              <a:t> </a:t>
            </a:r>
            <a:r>
              <a:rPr lang="en-US" altLang="ja-JP" dirty="0">
                <a:solidFill>
                  <a:srgbClr val="000000"/>
                </a:solidFill>
              </a:rPr>
              <a:t>the preparation </a:t>
            </a:r>
            <a:r>
              <a:rPr lang="en-US" altLang="ja-JP" dirty="0">
                <a:solidFill>
                  <a:srgbClr val="3366FF"/>
                </a:solidFill>
              </a:rPr>
              <a:t>plan to be </a:t>
            </a:r>
            <a:r>
              <a:rPr lang="en-US" altLang="ja-JP" dirty="0" smtClean="0">
                <a:solidFill>
                  <a:srgbClr val="3366FF"/>
                </a:solidFill>
              </a:rPr>
              <a:t>robust enough </a:t>
            </a:r>
            <a:r>
              <a:rPr lang="en-US" altLang="ja-JP" dirty="0"/>
              <a:t>to ensure that the SPS test </a:t>
            </a:r>
            <a:r>
              <a:rPr lang="en-US" altLang="ja-JP" dirty="0" smtClean="0"/>
              <a:t>stay to be  </a:t>
            </a:r>
            <a:r>
              <a:rPr lang="en-US" altLang="ja-JP" dirty="0"/>
              <a:t>supported, and </a:t>
            </a:r>
            <a:r>
              <a:rPr lang="en-US" altLang="ja-JP" dirty="0" smtClean="0"/>
              <a:t>recommend to </a:t>
            </a:r>
            <a:r>
              <a:rPr lang="en-US" altLang="ja-JP" dirty="0">
                <a:solidFill>
                  <a:srgbClr val="FF0000"/>
                </a:solidFill>
              </a:rPr>
              <a:t>provide</a:t>
            </a:r>
            <a:r>
              <a:rPr lang="en-US" altLang="ja-JP" dirty="0"/>
              <a:t> </a:t>
            </a:r>
            <a:r>
              <a:rPr lang="en-US" altLang="ja-JP" dirty="0">
                <a:solidFill>
                  <a:srgbClr val="3366FF"/>
                </a:solidFill>
              </a:rPr>
              <a:t>backup plans </a:t>
            </a:r>
            <a:r>
              <a:rPr lang="en-US" altLang="ja-JP" dirty="0"/>
              <a:t>with </a:t>
            </a:r>
            <a:r>
              <a:rPr lang="en-US" altLang="ja-JP" dirty="0" smtClean="0"/>
              <a:t>the </a:t>
            </a:r>
            <a:r>
              <a:rPr lang="en-US" altLang="ja-JP" dirty="0">
                <a:solidFill>
                  <a:srgbClr val="3366FF"/>
                </a:solidFill>
              </a:rPr>
              <a:t>minimum goal </a:t>
            </a:r>
            <a:r>
              <a:rPr lang="en-US" altLang="ja-JP" dirty="0" smtClean="0">
                <a:solidFill>
                  <a:srgbClr val="3366FF"/>
                </a:solidFill>
              </a:rPr>
              <a:t>to be clear enough </a:t>
            </a:r>
            <a:r>
              <a:rPr lang="en-US" altLang="ja-JP" dirty="0" smtClean="0"/>
              <a:t>to </a:t>
            </a:r>
            <a:r>
              <a:rPr lang="en-US" altLang="ja-JP" dirty="0"/>
              <a:t>demonstrate </a:t>
            </a:r>
            <a:r>
              <a:rPr lang="en-US" altLang="ja-JP" dirty="0" smtClean="0"/>
              <a:t>the viability</a:t>
            </a:r>
            <a:r>
              <a:rPr lang="en-US" altLang="ja-JP" dirty="0"/>
              <a:t>.</a:t>
            </a:r>
            <a:endParaRPr lang="ja-JP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0506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Recommendations (1/6)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b="1" dirty="0" smtClean="0">
                <a:solidFill>
                  <a:srgbClr val="000000"/>
                </a:solidFill>
              </a:rPr>
              <a:t>Charge 1: </a:t>
            </a:r>
            <a:r>
              <a:rPr lang="en-US" altLang="ja-JP" i="1" dirty="0" smtClean="0">
                <a:solidFill>
                  <a:srgbClr val="008000"/>
                </a:solidFill>
              </a:rPr>
              <a:t>Does </a:t>
            </a:r>
            <a:r>
              <a:rPr lang="en-US" altLang="ja-JP" i="1" dirty="0">
                <a:solidFill>
                  <a:srgbClr val="008000"/>
                </a:solidFill>
              </a:rPr>
              <a:t>the design meet all the functional requirements of such a </a:t>
            </a:r>
            <a:r>
              <a:rPr lang="en-US" altLang="ja-JP" i="1" dirty="0" err="1">
                <a:solidFill>
                  <a:srgbClr val="008000"/>
                </a:solidFill>
              </a:rPr>
              <a:t>cryomodules</a:t>
            </a:r>
            <a:r>
              <a:rPr lang="en-US" altLang="ja-JP" i="1" u="sng" dirty="0">
                <a:solidFill>
                  <a:srgbClr val="008000"/>
                </a:solidFill>
              </a:rPr>
              <a:t>? </a:t>
            </a:r>
            <a:endParaRPr lang="en-US" altLang="ja-JP" i="1" u="sng" dirty="0" smtClean="0">
              <a:solidFill>
                <a:srgbClr val="008000"/>
              </a:solidFill>
            </a:endParaRPr>
          </a:p>
          <a:p>
            <a:pPr lvl="0"/>
            <a:endParaRPr lang="en-US" altLang="ja-JP" u="sng" dirty="0" smtClean="0">
              <a:solidFill>
                <a:srgbClr val="008000"/>
              </a:solidFill>
            </a:endParaRPr>
          </a:p>
          <a:p>
            <a:pPr lvl="0"/>
            <a:r>
              <a:rPr lang="en-US" altLang="ja-JP" dirty="0">
                <a:solidFill>
                  <a:srgbClr val="FF0000"/>
                </a:solidFill>
              </a:rPr>
              <a:t>C</a:t>
            </a:r>
            <a:r>
              <a:rPr lang="en-US" altLang="ja-JP" dirty="0" smtClean="0">
                <a:solidFill>
                  <a:srgbClr val="FF0000"/>
                </a:solidFill>
              </a:rPr>
              <a:t>larify </a:t>
            </a:r>
            <a:r>
              <a:rPr lang="en-US" altLang="ja-JP" dirty="0">
                <a:solidFill>
                  <a:srgbClr val="FF0000"/>
                </a:solidFill>
              </a:rPr>
              <a:t>“the minimum functional requirement/goal” </a:t>
            </a:r>
            <a:r>
              <a:rPr lang="en-US" altLang="ja-JP" dirty="0"/>
              <a:t>for the SPS CC test to be prepared in case of difficulties to be met in the course to the SPS test. </a:t>
            </a:r>
            <a:endParaRPr lang="ja-JP" altLang="ja-JP" dirty="0"/>
          </a:p>
          <a:p>
            <a:endParaRPr lang="ja-JP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19474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Documents given to the review team responding to its requests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7824"/>
          </a:xfrm>
        </p:spPr>
        <p:txBody>
          <a:bodyPr>
            <a:normAutofit fontScale="62500" lnSpcReduction="20000"/>
          </a:bodyPr>
          <a:lstStyle/>
          <a:p>
            <a:pPr marL="514350" lvl="0" indent="-514350">
              <a:lnSpc>
                <a:spcPct val="120000"/>
              </a:lnSpc>
              <a:buFont typeface="+mj-lt"/>
              <a:buAutoNum type="arabicParenR"/>
            </a:pPr>
            <a:r>
              <a:rPr lang="en-US" altLang="ja-JP" dirty="0" smtClean="0"/>
              <a:t>“</a:t>
            </a:r>
            <a:r>
              <a:rPr lang="en-US" altLang="ja-JP" dirty="0"/>
              <a:t>Functional Specifications of the LHC Prototype Crab Cavity System” P. </a:t>
            </a:r>
            <a:r>
              <a:rPr lang="en-US" altLang="ja-JP" dirty="0" err="1"/>
              <a:t>Baudrenghien</a:t>
            </a:r>
            <a:r>
              <a:rPr lang="en-US" altLang="ja-JP" dirty="0"/>
              <a:t> et al., CERN-ACC-NOTE-2013-003, Feb., 2013</a:t>
            </a:r>
            <a:endParaRPr lang="ja-JP" altLang="ja-JP" dirty="0"/>
          </a:p>
          <a:p>
            <a:pPr marL="514350" lvl="0" indent="-514350">
              <a:lnSpc>
                <a:spcPct val="120000"/>
              </a:lnSpc>
              <a:buFont typeface="+mj-lt"/>
              <a:buAutoNum type="arabicParenR"/>
            </a:pPr>
            <a:r>
              <a:rPr lang="en-US" altLang="ja-JP" dirty="0"/>
              <a:t>“Compact Crab Cavity </a:t>
            </a:r>
            <a:r>
              <a:rPr lang="en-US" altLang="ja-JP" dirty="0" err="1"/>
              <a:t>Cryomodule</a:t>
            </a:r>
            <a:r>
              <a:rPr lang="en-US" altLang="ja-JP" dirty="0"/>
              <a:t>” K. </a:t>
            </a:r>
            <a:r>
              <a:rPr lang="en-US" altLang="ja-JP" dirty="0" err="1"/>
              <a:t>Srtoos</a:t>
            </a:r>
            <a:r>
              <a:rPr lang="en-US" altLang="ja-JP" dirty="0"/>
              <a:t> et a., CERN-ACC-2015-0130, Oct. 2015.</a:t>
            </a:r>
            <a:endParaRPr lang="ja-JP" altLang="ja-JP" dirty="0"/>
          </a:p>
          <a:p>
            <a:pPr marL="514350" lvl="0" indent="-514350">
              <a:lnSpc>
                <a:spcPct val="120000"/>
              </a:lnSpc>
              <a:buFont typeface="+mj-lt"/>
              <a:buAutoNum type="arabicParenR"/>
            </a:pPr>
            <a:r>
              <a:rPr lang="en-US" altLang="ja-JP" dirty="0"/>
              <a:t>“Conceptual specification: Crab Cavities”, LHC-EQCOD-ES-</a:t>
            </a:r>
            <a:r>
              <a:rPr lang="en-US" altLang="ja-JP" dirty="0" err="1"/>
              <a:t>xxxx</a:t>
            </a:r>
            <a:r>
              <a:rPr lang="en-US" altLang="ja-JP" dirty="0"/>
              <a:t>, Draft. </a:t>
            </a:r>
            <a:endParaRPr lang="ja-JP" altLang="ja-JP" dirty="0"/>
          </a:p>
          <a:p>
            <a:pPr marL="514350" lvl="0" indent="-514350">
              <a:lnSpc>
                <a:spcPct val="120000"/>
              </a:lnSpc>
              <a:buFont typeface="+mj-lt"/>
              <a:buAutoNum type="arabicParenR"/>
            </a:pPr>
            <a:r>
              <a:rPr lang="en-US" altLang="ja-JP" dirty="0"/>
              <a:t>“Dressed bulk niobium radio-frequency crab cavities”, LHC-ACFDC-ES-0001, June 2014. </a:t>
            </a:r>
            <a:endParaRPr lang="ja-JP" altLang="ja-JP" dirty="0"/>
          </a:p>
          <a:p>
            <a:pPr marL="514350" lvl="0" indent="-514350">
              <a:lnSpc>
                <a:spcPct val="120000"/>
              </a:lnSpc>
              <a:buFont typeface="+mj-lt"/>
              <a:buAutoNum type="arabicParenR"/>
            </a:pPr>
            <a:r>
              <a:rPr lang="en-US" altLang="ja-JP" dirty="0"/>
              <a:t>“Conceptual specification: SPS Crab cavity validation run installation”, LHC-EQCOD-EX-</a:t>
            </a:r>
            <a:r>
              <a:rPr lang="en-US" altLang="ja-JP" dirty="0" err="1"/>
              <a:t>xxxx</a:t>
            </a:r>
            <a:r>
              <a:rPr lang="en-US" altLang="ja-JP" dirty="0"/>
              <a:t>, Draft  June 2014.</a:t>
            </a:r>
            <a:endParaRPr lang="ja-JP" altLang="ja-JP" dirty="0"/>
          </a:p>
          <a:p>
            <a:pPr marL="514350" lvl="0" indent="-514350">
              <a:lnSpc>
                <a:spcPct val="120000"/>
              </a:lnSpc>
              <a:buFont typeface="+mj-lt"/>
              <a:buAutoNum type="arabicParenR"/>
            </a:pPr>
            <a:r>
              <a:rPr lang="en-US" altLang="ja-JP" dirty="0"/>
              <a:t>“Crab cavities prototype </a:t>
            </a:r>
            <a:r>
              <a:rPr lang="en-US" altLang="ja-JP" dirty="0" err="1"/>
              <a:t>cryomodule</a:t>
            </a:r>
            <a:r>
              <a:rPr lang="en-US" altLang="ja-JP" dirty="0"/>
              <a:t>, a proposal for compliance with CERN safety requirements”, EDMS No. 1494776, August 2015.  </a:t>
            </a:r>
            <a:endParaRPr lang="ja-JP" altLang="ja-JP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/>
              <a:t> </a:t>
            </a:r>
            <a:endParaRPr lang="ja-JP" altLang="ja-JP" dirty="0"/>
          </a:p>
          <a:p>
            <a:pPr>
              <a:lnSpc>
                <a:spcPct val="120000"/>
              </a:lnSpc>
            </a:pPr>
            <a:r>
              <a:rPr lang="en-US" altLang="ja-JP" dirty="0"/>
              <a:t>All information is online available</a:t>
            </a:r>
            <a:r>
              <a:rPr lang="en-US" altLang="ja-JP" dirty="0" smtClean="0"/>
              <a:t>:</a:t>
            </a:r>
            <a:endParaRPr lang="ja-JP" altLang="ja-JP" dirty="0"/>
          </a:p>
          <a:p>
            <a:pPr>
              <a:lnSpc>
                <a:spcPct val="120000"/>
              </a:lnSpc>
            </a:pPr>
            <a:r>
              <a:rPr lang="en-US" altLang="ja-JP" u="sng" dirty="0">
                <a:hlinkClick r:id="rId2"/>
              </a:rPr>
              <a:t>https://indico.cern.ch/event/435319/</a:t>
            </a:r>
            <a:endParaRPr lang="ja-JP" altLang="ja-JP" dirty="0"/>
          </a:p>
          <a:p>
            <a:pPr>
              <a:lnSpc>
                <a:spcPct val="120000"/>
              </a:lnSpc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0749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Recommendations </a:t>
            </a:r>
            <a:r>
              <a:rPr lang="en-US" altLang="ja-JP" b="1" dirty="0" smtClean="0"/>
              <a:t>(2/</a:t>
            </a:r>
            <a:r>
              <a:rPr lang="en-US" altLang="ja-JP" b="1" dirty="0"/>
              <a:t>6)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b="1" dirty="0">
                <a:solidFill>
                  <a:srgbClr val="000000"/>
                </a:solidFill>
              </a:rPr>
              <a:t>Charge 2:</a:t>
            </a:r>
            <a:r>
              <a:rPr lang="en-US" altLang="ja-JP" dirty="0">
                <a:solidFill>
                  <a:srgbClr val="000000"/>
                </a:solidFill>
              </a:rPr>
              <a:t>  </a:t>
            </a:r>
            <a:r>
              <a:rPr lang="en-US" altLang="ja-JP" i="1" dirty="0" smtClean="0">
                <a:solidFill>
                  <a:srgbClr val="008000"/>
                </a:solidFill>
              </a:rPr>
              <a:t>Have </a:t>
            </a:r>
            <a:r>
              <a:rPr lang="en-US" altLang="ja-JP" i="1" dirty="0">
                <a:solidFill>
                  <a:srgbClr val="008000"/>
                </a:solidFill>
              </a:rPr>
              <a:t>all the important issues been covered by the project team</a:t>
            </a:r>
            <a:r>
              <a:rPr lang="en-US" altLang="ja-JP" i="1" dirty="0" smtClean="0">
                <a:solidFill>
                  <a:srgbClr val="008000"/>
                </a:solidFill>
              </a:rPr>
              <a:t>?</a:t>
            </a:r>
          </a:p>
          <a:p>
            <a:endParaRPr lang="en-US" altLang="ja-JP" i="1" dirty="0"/>
          </a:p>
          <a:p>
            <a:pPr lvl="0"/>
            <a:r>
              <a:rPr lang="en-GB" altLang="ja-JP" dirty="0">
                <a:solidFill>
                  <a:srgbClr val="FF0000"/>
                </a:solidFill>
              </a:rPr>
              <a:t>A decision on </a:t>
            </a:r>
            <a:r>
              <a:rPr lang="en-GB" altLang="ja-JP" dirty="0"/>
              <a:t>the implantation/</a:t>
            </a:r>
            <a:r>
              <a:rPr lang="en-GB" altLang="ja-JP" dirty="0">
                <a:solidFill>
                  <a:srgbClr val="FF0000"/>
                </a:solidFill>
              </a:rPr>
              <a:t>location of the refrigerator cold box </a:t>
            </a:r>
            <a:r>
              <a:rPr lang="en-GB" altLang="ja-JP" dirty="0"/>
              <a:t>(at ground level or in tunnel) needs to be urgently taken.</a:t>
            </a:r>
            <a:endParaRPr lang="ja-JP" altLang="ja-JP" dirty="0"/>
          </a:p>
          <a:p>
            <a:pPr lvl="0"/>
            <a:r>
              <a:rPr lang="en-US" altLang="ja-JP" dirty="0"/>
              <a:t>The critical components such as </a:t>
            </a:r>
            <a:r>
              <a:rPr lang="en-US" altLang="ja-JP" dirty="0">
                <a:solidFill>
                  <a:srgbClr val="FF0000"/>
                </a:solidFill>
              </a:rPr>
              <a:t>FPCs and tuners </a:t>
            </a:r>
            <a:r>
              <a:rPr lang="en-US" altLang="ja-JP" dirty="0">
                <a:solidFill>
                  <a:srgbClr val="000000"/>
                </a:solidFill>
              </a:rPr>
              <a:t>shall be </a:t>
            </a:r>
            <a:r>
              <a:rPr lang="en-US" altLang="ja-JP" dirty="0">
                <a:solidFill>
                  <a:srgbClr val="FF0000"/>
                </a:solidFill>
              </a:rPr>
              <a:t>individually reviewed </a:t>
            </a:r>
            <a:r>
              <a:rPr lang="en-US" altLang="ja-JP" dirty="0"/>
              <a:t>in timely manner, if they have not already been done.</a:t>
            </a:r>
            <a:endParaRPr lang="ja-JP" altLang="ja-JP" dirty="0"/>
          </a:p>
          <a:p>
            <a:endParaRPr lang="ja-JP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6669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" y="849085"/>
            <a:ext cx="9144000" cy="515982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defTabSz="342900"/>
            <a:r>
              <a:rPr lang="en-GB" sz="3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itchFamily="34" charset="0"/>
              </a:rPr>
              <a:t>SPS: operation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86000" y="5975772"/>
            <a:ext cx="685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kumimoji="0" lang="en-US" dirty="0">
                <a:solidFill>
                  <a:prstClr val="black"/>
                </a:solidFill>
                <a:latin typeface="Calibri"/>
              </a:rPr>
              <a:t>this is illustration only as the location recently changed and integration in the new location is underway </a:t>
            </a:r>
            <a:r>
              <a:rPr kumimoji="0" lang="en-US" dirty="0" smtClean="0">
                <a:solidFill>
                  <a:prstClr val="black"/>
                </a:solidFill>
                <a:latin typeface="Calibri"/>
              </a:rPr>
              <a:t>– see Giovanna’s talk this after-noon</a:t>
            </a:r>
            <a:r>
              <a:rPr kumimoji="0" lang="en-US" dirty="0">
                <a:solidFill>
                  <a:prstClr val="black"/>
                </a:solidFill>
                <a:latin typeface="Calibri"/>
              </a:rPr>
              <a:t/>
            </a:r>
            <a:br>
              <a:rPr kumimoji="0" lang="en-US" dirty="0">
                <a:solidFill>
                  <a:prstClr val="black"/>
                </a:solidFill>
                <a:latin typeface="Calibri"/>
              </a:rPr>
            </a:br>
            <a:endParaRPr kumimoji="0"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91890" y="14670"/>
            <a:ext cx="324696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Courtesy: R. </a:t>
            </a:r>
            <a:r>
              <a:rPr kumimoji="0"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Calaga</a:t>
            </a:r>
            <a:r>
              <a:rPr kumimoji="0" lang="en-GB" altLang="ja-JP" dirty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0"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O.Capatina</a:t>
            </a:r>
            <a:endParaRPr kumimoji="0" lang="en-GB" altLang="ja-JP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458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Recommendations </a:t>
            </a:r>
            <a:r>
              <a:rPr lang="en-US" altLang="ja-JP" b="1" dirty="0" smtClean="0"/>
              <a:t>(3/</a:t>
            </a:r>
            <a:r>
              <a:rPr lang="en-US" altLang="ja-JP" b="1" dirty="0"/>
              <a:t>6)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55187"/>
            <a:ext cx="8229600" cy="52578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ja-JP" b="1" dirty="0">
                <a:solidFill>
                  <a:srgbClr val="000000"/>
                </a:solidFill>
              </a:rPr>
              <a:t>Charge 3:</a:t>
            </a:r>
            <a:r>
              <a:rPr lang="en-US" altLang="ja-JP" dirty="0">
                <a:solidFill>
                  <a:srgbClr val="000000"/>
                </a:solidFill>
              </a:rPr>
              <a:t> </a:t>
            </a:r>
            <a:r>
              <a:rPr lang="en-US" altLang="ja-JP" i="1" dirty="0" smtClean="0">
                <a:solidFill>
                  <a:srgbClr val="008000"/>
                </a:solidFill>
              </a:rPr>
              <a:t>Have </a:t>
            </a:r>
            <a:r>
              <a:rPr lang="en-US" altLang="ja-JP" i="1" dirty="0">
                <a:solidFill>
                  <a:srgbClr val="008000"/>
                </a:solidFill>
              </a:rPr>
              <a:t>all the design aspects been studied sufficiently in detail in preparation for manufacturing? Are there particular area where extra design effort is needed</a:t>
            </a:r>
            <a:r>
              <a:rPr lang="en-US" altLang="ja-JP" i="1" dirty="0" smtClean="0">
                <a:solidFill>
                  <a:srgbClr val="008000"/>
                </a:solidFill>
              </a:rPr>
              <a:t>?</a:t>
            </a:r>
          </a:p>
          <a:p>
            <a:pPr lvl="0">
              <a:lnSpc>
                <a:spcPct val="120000"/>
              </a:lnSpc>
            </a:pPr>
            <a:endParaRPr lang="en-US" altLang="ja-JP" dirty="0" smtClean="0">
              <a:solidFill>
                <a:srgbClr val="008000"/>
              </a:solidFill>
            </a:endParaRPr>
          </a:p>
          <a:p>
            <a:pPr lvl="0">
              <a:lnSpc>
                <a:spcPct val="120000"/>
              </a:lnSpc>
            </a:pPr>
            <a:r>
              <a:rPr lang="en-US" altLang="ja-JP" dirty="0" smtClean="0"/>
              <a:t>The </a:t>
            </a:r>
            <a:r>
              <a:rPr lang="en-US" altLang="ja-JP" dirty="0"/>
              <a:t>system </a:t>
            </a:r>
            <a:r>
              <a:rPr lang="en-US" altLang="ja-JP" dirty="0">
                <a:solidFill>
                  <a:srgbClr val="FF0000"/>
                </a:solidFill>
              </a:rPr>
              <a:t>integration workflow</a:t>
            </a:r>
            <a:r>
              <a:rPr lang="en-US" altLang="ja-JP" dirty="0"/>
              <a:t>, including efficient tooling, fixtures, and intermediate tests must be studied in greater detail, </a:t>
            </a:r>
            <a:r>
              <a:rPr lang="en-US" altLang="ja-JP" dirty="0" smtClean="0"/>
              <a:t>especially </a:t>
            </a:r>
            <a:r>
              <a:rPr lang="en-US" altLang="ja-JP" dirty="0"/>
              <a:t>with regard to </a:t>
            </a:r>
            <a:r>
              <a:rPr lang="en-US" altLang="ja-JP" dirty="0">
                <a:solidFill>
                  <a:srgbClr val="3366FF"/>
                </a:solidFill>
              </a:rPr>
              <a:t>preventing contamination </a:t>
            </a:r>
            <a:r>
              <a:rPr lang="en-US" altLang="ja-JP" dirty="0"/>
              <a:t>of the CC and degrading its performance. </a:t>
            </a:r>
            <a:endParaRPr lang="ja-JP" altLang="ja-JP" dirty="0"/>
          </a:p>
          <a:p>
            <a:pPr>
              <a:lnSpc>
                <a:spcPct val="120000"/>
              </a:lnSpc>
            </a:pPr>
            <a:endParaRPr lang="en-US" altLang="ja-JP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ja-JP" dirty="0" smtClean="0">
                <a:solidFill>
                  <a:srgbClr val="FF0000"/>
                </a:solidFill>
              </a:rPr>
              <a:t>Cryogenic</a:t>
            </a:r>
            <a:r>
              <a:rPr lang="en-US" altLang="ja-JP" dirty="0">
                <a:solidFill>
                  <a:srgbClr val="FF0000"/>
                </a:solidFill>
              </a:rPr>
              <a:t>-safety and the extreme failure-mode analyses </a:t>
            </a:r>
            <a:r>
              <a:rPr lang="en-US" altLang="ja-JP" dirty="0"/>
              <a:t>should be performed, </a:t>
            </a:r>
            <a:r>
              <a:rPr lang="en-US" altLang="ja-JP" dirty="0" smtClean="0">
                <a:solidFill>
                  <a:srgbClr val="3366FF"/>
                </a:solidFill>
              </a:rPr>
              <a:t>considering </a:t>
            </a:r>
            <a:r>
              <a:rPr lang="en-US" altLang="ja-JP" dirty="0">
                <a:solidFill>
                  <a:srgbClr val="3366FF"/>
                </a:solidFill>
              </a:rPr>
              <a:t>the specific </a:t>
            </a:r>
            <a:r>
              <a:rPr lang="en-US" altLang="ja-JP" dirty="0">
                <a:solidFill>
                  <a:srgbClr val="000000"/>
                </a:solidFill>
              </a:rPr>
              <a:t>SPS test </a:t>
            </a:r>
            <a:r>
              <a:rPr lang="en-US" altLang="ja-JP" dirty="0">
                <a:solidFill>
                  <a:srgbClr val="3366FF"/>
                </a:solidFill>
              </a:rPr>
              <a:t>environment</a:t>
            </a:r>
            <a:r>
              <a:rPr lang="en-US" altLang="ja-JP" dirty="0"/>
              <a:t> to be well prepared., </a:t>
            </a:r>
            <a:endParaRPr lang="ja-JP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4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Recommendations </a:t>
            </a:r>
            <a:r>
              <a:rPr lang="en-US" altLang="ja-JP" b="1" dirty="0" smtClean="0"/>
              <a:t>(4/</a:t>
            </a:r>
            <a:r>
              <a:rPr lang="en-US" altLang="ja-JP" b="1" dirty="0"/>
              <a:t>6)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b="1" dirty="0"/>
              <a:t>Charge 4:</a:t>
            </a:r>
            <a:r>
              <a:rPr lang="en-US" altLang="ja-JP" dirty="0"/>
              <a:t>  </a:t>
            </a:r>
            <a:r>
              <a:rPr lang="en-US" altLang="ja-JP" i="1" dirty="0" smtClean="0">
                <a:solidFill>
                  <a:srgbClr val="008000"/>
                </a:solidFill>
              </a:rPr>
              <a:t>Are </a:t>
            </a:r>
            <a:r>
              <a:rPr lang="en-US" altLang="ja-JP" i="1" dirty="0">
                <a:solidFill>
                  <a:srgbClr val="008000"/>
                </a:solidFill>
              </a:rPr>
              <a:t>there risks associate with the design that could or must be removed or mitigated at this stage? </a:t>
            </a:r>
            <a:endParaRPr lang="en-US" altLang="ja-JP" i="1" dirty="0" smtClean="0">
              <a:solidFill>
                <a:srgbClr val="008000"/>
              </a:solidFill>
            </a:endParaRPr>
          </a:p>
          <a:p>
            <a:pPr lvl="0"/>
            <a:endParaRPr lang="en-US" altLang="ja-JP" dirty="0" smtClean="0"/>
          </a:p>
          <a:p>
            <a:pPr lvl="0"/>
            <a:r>
              <a:rPr lang="en-US" altLang="ja-JP" dirty="0" smtClean="0"/>
              <a:t>We </a:t>
            </a:r>
            <a:r>
              <a:rPr lang="en-US" altLang="ja-JP" dirty="0">
                <a:solidFill>
                  <a:srgbClr val="FF0000"/>
                </a:solidFill>
              </a:rPr>
              <a:t>advise</a:t>
            </a:r>
            <a:r>
              <a:rPr lang="en-US" altLang="ja-JP" dirty="0"/>
              <a:t> the project team to consider reinforcing the stiffness of the supporting system while, </a:t>
            </a:r>
            <a:r>
              <a:rPr lang="en-US" altLang="ja-JP" dirty="0" smtClean="0"/>
              <a:t>at </a:t>
            </a:r>
            <a:r>
              <a:rPr lang="en-US" altLang="ja-JP" dirty="0"/>
              <a:t>the same time, limiting forces on the FPCs.</a:t>
            </a:r>
            <a:endParaRPr lang="ja-JP" altLang="ja-JP" dirty="0"/>
          </a:p>
          <a:p>
            <a:endParaRPr lang="ja-JP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3550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19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0001" y="-10393"/>
            <a:ext cx="8229600" cy="742456"/>
          </a:xfrm>
        </p:spPr>
        <p:txBody>
          <a:bodyPr/>
          <a:lstStyle/>
          <a:p>
            <a:r>
              <a:rPr lang="en-GB" b="1" dirty="0" err="1" smtClean="0"/>
              <a:t>Cryomodule</a:t>
            </a:r>
            <a:r>
              <a:rPr lang="en-GB" b="1" dirty="0" smtClean="0"/>
              <a:t> Assembly 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2900" y="4614427"/>
            <a:ext cx="8614064" cy="2046577"/>
          </a:xfrm>
        </p:spPr>
        <p:txBody>
          <a:bodyPr>
            <a:noAutofit/>
          </a:bodyPr>
          <a:lstStyle/>
          <a:p>
            <a:pPr marL="171450" lvl="1" indent="0" algn="just">
              <a:buNone/>
            </a:pPr>
            <a:r>
              <a:rPr lang="en-GB" sz="1800" dirty="0" err="1" smtClean="0"/>
              <a:t>SPS</a:t>
            </a:r>
            <a:r>
              <a:rPr lang="en-GB" sz="1800" dirty="0" smtClean="0"/>
              <a:t> crab cavity </a:t>
            </a:r>
            <a:r>
              <a:rPr lang="en-GB" sz="1800" dirty="0" err="1" smtClean="0"/>
              <a:t>cryomodules</a:t>
            </a:r>
            <a:r>
              <a:rPr lang="en-GB" sz="1800" dirty="0" smtClean="0"/>
              <a:t> </a:t>
            </a:r>
            <a:r>
              <a:rPr lang="en-GB" sz="1800" dirty="0"/>
              <a:t>components </a:t>
            </a:r>
            <a:r>
              <a:rPr lang="en-GB" sz="1800" dirty="0" smtClean="0"/>
              <a:t>design : </a:t>
            </a:r>
          </a:p>
          <a:p>
            <a:pPr lvl="1" algn="just">
              <a:buFontTx/>
              <a:buChar char="-"/>
            </a:pPr>
            <a:r>
              <a:rPr lang="en-GB" sz="1600" dirty="0" smtClean="0"/>
              <a:t>vacuum </a:t>
            </a:r>
            <a:r>
              <a:rPr lang="en-GB" sz="1600" dirty="0"/>
              <a:t>vessel, thermal and magnetic shielding, thermal insulation, cryogenic distribution, internal support structure, </a:t>
            </a:r>
            <a:r>
              <a:rPr lang="en-GB" sz="1600" dirty="0" err="1"/>
              <a:t>RF</a:t>
            </a:r>
            <a:r>
              <a:rPr lang="en-GB" sz="1600" dirty="0"/>
              <a:t> internal lines, alignment adjustment and monitoring; </a:t>
            </a:r>
            <a:endParaRPr lang="en-GB" sz="1600" dirty="0" smtClean="0"/>
          </a:p>
          <a:p>
            <a:pPr lvl="1" algn="just">
              <a:buFontTx/>
              <a:buChar char="-"/>
            </a:pPr>
            <a:r>
              <a:rPr lang="en-GB" sz="1600" dirty="0" smtClean="0"/>
              <a:t>the </a:t>
            </a:r>
            <a:r>
              <a:rPr lang="en-GB" sz="1600" dirty="0"/>
              <a:t>physical and functional interfaces to the: </a:t>
            </a:r>
            <a:r>
              <a:rPr lang="en-GB" sz="1600" dirty="0" err="1" smtClean="0"/>
              <a:t>RF</a:t>
            </a:r>
            <a:r>
              <a:rPr lang="en-GB" sz="1600" dirty="0" smtClean="0"/>
              <a:t> cavities, </a:t>
            </a:r>
            <a:r>
              <a:rPr lang="en-GB" sz="1600" dirty="0" err="1" smtClean="0"/>
              <a:t>HOM</a:t>
            </a:r>
            <a:r>
              <a:rPr lang="en-GB" sz="1600" dirty="0" smtClean="0"/>
              <a:t> couplers and helium vessel, </a:t>
            </a:r>
            <a:r>
              <a:rPr lang="en-GB" sz="1600" dirty="0"/>
              <a:t>cryogenic and vacuum systems.</a:t>
            </a:r>
            <a:endParaRPr lang="en-US" sz="16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63" y="565810"/>
            <a:ext cx="7494877" cy="4120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  <a:latin typeface="Calibri"/>
              </a:rPr>
              <a:t>HL-LHC WP4 (Crab Cavities): SPS Cryo-module Engineering Review, 10/11/2015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891890" y="14670"/>
            <a:ext cx="324696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Courtesy: R. </a:t>
            </a:r>
            <a:r>
              <a:rPr kumimoji="0"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Calaga</a:t>
            </a:r>
            <a:r>
              <a:rPr kumimoji="0" lang="en-GB" altLang="ja-JP" dirty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0"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O.Capatina</a:t>
            </a:r>
            <a:endParaRPr kumimoji="0" lang="en-GB" altLang="ja-JP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624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800" b="1" dirty="0" smtClean="0"/>
              <a:t>Boundary Conditions</a:t>
            </a:r>
            <a:endParaRPr kumimoji="1" lang="ja-JP" altLang="en-US" sz="48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8327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800" dirty="0"/>
              <a:t>The </a:t>
            </a:r>
            <a:r>
              <a:rPr lang="en-US" altLang="ja-JP" sz="2800" dirty="0">
                <a:solidFill>
                  <a:srgbClr val="3366FF"/>
                </a:solidFill>
              </a:rPr>
              <a:t>installation of Crab Cavities </a:t>
            </a:r>
            <a:r>
              <a:rPr lang="en-US" altLang="ja-JP" sz="2800" dirty="0"/>
              <a:t>(CC) is planned during Long Shutdown 3 (LS3), scheduled for beginning </a:t>
            </a:r>
            <a:r>
              <a:rPr lang="en-US" altLang="ja-JP" sz="2800" dirty="0">
                <a:solidFill>
                  <a:srgbClr val="FF0000"/>
                </a:solidFill>
              </a:rPr>
              <a:t>2024-25. </a:t>
            </a:r>
            <a:endParaRPr lang="en-US" altLang="ja-JP" sz="2800" dirty="0" smtClean="0">
              <a:solidFill>
                <a:srgbClr val="FF0000"/>
              </a:solidFill>
            </a:endParaRPr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Due </a:t>
            </a:r>
            <a:r>
              <a:rPr lang="en-US" altLang="ja-JP" sz="2800" dirty="0"/>
              <a:t>to lack of experience of CC performance in hadron machines, a </a:t>
            </a:r>
            <a:r>
              <a:rPr lang="en-US" altLang="ja-JP" sz="2800" dirty="0">
                <a:solidFill>
                  <a:srgbClr val="3366FF"/>
                </a:solidFill>
              </a:rPr>
              <a:t>beam test of CCs </a:t>
            </a:r>
            <a:r>
              <a:rPr lang="en-US" altLang="ja-JP" sz="2800" dirty="0">
                <a:solidFill>
                  <a:srgbClr val="000000"/>
                </a:solidFill>
              </a:rPr>
              <a:t>is planned </a:t>
            </a:r>
            <a:r>
              <a:rPr lang="en-US" altLang="ja-JP" sz="2800" dirty="0">
                <a:solidFill>
                  <a:srgbClr val="3366FF"/>
                </a:solidFill>
              </a:rPr>
              <a:t>in the SPS </a:t>
            </a:r>
            <a:r>
              <a:rPr lang="en-US" altLang="ja-JP" sz="2800" dirty="0">
                <a:solidFill>
                  <a:srgbClr val="FF0000"/>
                </a:solidFill>
              </a:rPr>
              <a:t>before LS2 </a:t>
            </a:r>
            <a:r>
              <a:rPr lang="en-US" altLang="ja-JP" sz="2800" dirty="0" smtClean="0">
                <a:solidFill>
                  <a:srgbClr val="FF0000"/>
                </a:solidFill>
              </a:rPr>
              <a:t>(by end of 2018) </a:t>
            </a:r>
            <a:r>
              <a:rPr lang="en-US" altLang="ja-JP" sz="2800" dirty="0" smtClean="0"/>
              <a:t>where </a:t>
            </a:r>
            <a:r>
              <a:rPr lang="en-US" altLang="ja-JP" sz="2800" dirty="0"/>
              <a:t>one or more </a:t>
            </a:r>
            <a:r>
              <a:rPr lang="en-US" altLang="ja-JP" sz="2800" dirty="0" err="1"/>
              <a:t>Cryomodules</a:t>
            </a:r>
            <a:r>
              <a:rPr lang="en-US" altLang="ja-JP" sz="2800" dirty="0"/>
              <a:t> and as many different types of CC as possible will be installed in the SPS beam and tested for performance. </a:t>
            </a:r>
            <a:endParaRPr lang="en-US" altLang="ja-JP" sz="2800" dirty="0" smtClean="0"/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A </a:t>
            </a:r>
            <a:r>
              <a:rPr lang="en-US" altLang="ja-JP" sz="2800" dirty="0"/>
              <a:t>significant effort towards</a:t>
            </a:r>
            <a:r>
              <a:rPr lang="en-US" altLang="ja-JP" sz="2800" dirty="0">
                <a:solidFill>
                  <a:srgbClr val="3366FF"/>
                </a:solidFill>
              </a:rPr>
              <a:t> the SPS tests </a:t>
            </a:r>
            <a:r>
              <a:rPr lang="en-US" altLang="ja-JP" sz="2800" dirty="0"/>
              <a:t>have resulted in a detailed </a:t>
            </a:r>
            <a:r>
              <a:rPr lang="en-US" altLang="ja-JP" sz="2800" dirty="0">
                <a:solidFill>
                  <a:srgbClr val="3366FF"/>
                </a:solidFill>
              </a:rPr>
              <a:t>design of the </a:t>
            </a:r>
            <a:r>
              <a:rPr lang="en-US" altLang="ja-JP" sz="2800" dirty="0" err="1">
                <a:solidFill>
                  <a:srgbClr val="3366FF"/>
                </a:solidFill>
              </a:rPr>
              <a:t>cryomodules</a:t>
            </a:r>
            <a:r>
              <a:rPr lang="en-US" altLang="ja-JP" sz="2800" dirty="0">
                <a:solidFill>
                  <a:srgbClr val="3366FF"/>
                </a:solidFill>
              </a:rPr>
              <a:t> </a:t>
            </a:r>
            <a:r>
              <a:rPr lang="en-US" altLang="ja-JP" sz="2800" dirty="0"/>
              <a:t>for the double quarter wave </a:t>
            </a:r>
            <a:r>
              <a:rPr lang="en-US" altLang="ja-JP" sz="2800" dirty="0">
                <a:solidFill>
                  <a:srgbClr val="000000"/>
                </a:solidFill>
              </a:rPr>
              <a:t>(</a:t>
            </a:r>
            <a:r>
              <a:rPr lang="en-US" altLang="ja-JP" sz="2800" dirty="0">
                <a:solidFill>
                  <a:srgbClr val="FF0000"/>
                </a:solidFill>
              </a:rPr>
              <a:t>DQW</a:t>
            </a:r>
            <a:r>
              <a:rPr lang="en-US" altLang="ja-JP" sz="2800" dirty="0">
                <a:solidFill>
                  <a:srgbClr val="000000"/>
                </a:solidFill>
              </a:rPr>
              <a:t>)</a:t>
            </a:r>
            <a:r>
              <a:rPr lang="en-US" altLang="ja-JP" sz="2800" dirty="0"/>
              <a:t> and the RF dipole (</a:t>
            </a:r>
            <a:r>
              <a:rPr lang="en-US" altLang="ja-JP" sz="2800" dirty="0">
                <a:solidFill>
                  <a:srgbClr val="FF0000"/>
                </a:solidFill>
              </a:rPr>
              <a:t>RFD</a:t>
            </a:r>
            <a:r>
              <a:rPr lang="en-US" altLang="ja-JP" sz="2800" dirty="0"/>
              <a:t>).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493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pPr/>
              <a:t>20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277881" y="252558"/>
            <a:ext cx="4202793" cy="574664"/>
          </a:xfrm>
        </p:spPr>
        <p:txBody>
          <a:bodyPr/>
          <a:lstStyle/>
          <a:p>
            <a:r>
              <a:rPr lang="en-US" sz="4000" b="1" dirty="0" smtClean="0"/>
              <a:t>Dressed Cavities</a:t>
            </a:r>
            <a:endParaRPr lang="en-GB" sz="40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1" r="3471" b="17674"/>
          <a:stretch/>
        </p:blipFill>
        <p:spPr bwMode="auto">
          <a:xfrm>
            <a:off x="1105026" y="1004845"/>
            <a:ext cx="3190009" cy="490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40771" y="5831760"/>
            <a:ext cx="1934558" cy="81136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pPr defTabSz="914400"/>
            <a:r>
              <a:rPr kumimoji="0" lang="en-GB" b="1" dirty="0" err="1" smtClean="0">
                <a:solidFill>
                  <a:prstClr val="white"/>
                </a:solidFill>
                <a:latin typeface="Calibri"/>
              </a:rPr>
              <a:t>Vertocal</a:t>
            </a:r>
            <a:r>
              <a:rPr kumimoji="0" lang="en-GB" b="1" dirty="0" smtClean="0">
                <a:solidFill>
                  <a:prstClr val="white"/>
                </a:solidFill>
                <a:latin typeface="Calibri"/>
              </a:rPr>
              <a:t> Crossing</a:t>
            </a:r>
          </a:p>
          <a:p>
            <a:pPr defTabSz="914400"/>
            <a:r>
              <a:rPr kumimoji="0" lang="en-GB" b="1" dirty="0" smtClean="0">
                <a:solidFill>
                  <a:prstClr val="white"/>
                </a:solidFill>
                <a:latin typeface="Calibri"/>
              </a:rPr>
              <a:t>Double </a:t>
            </a:r>
            <a:r>
              <a:rPr kumimoji="0" lang="en-GB" b="1" dirty="0" smtClean="0">
                <a:solidFill>
                  <a:prstClr val="white"/>
                </a:solidFill>
                <a:latin typeface="Calibri"/>
              </a:rPr>
              <a:t>Quarter </a:t>
            </a:r>
            <a:r>
              <a:rPr kumimoji="0" lang="en-GB" b="1" dirty="0" smtClean="0">
                <a:solidFill>
                  <a:prstClr val="white"/>
                </a:solidFill>
                <a:latin typeface="Calibri"/>
              </a:rPr>
              <a:t>Wave</a:t>
            </a:r>
          </a:p>
          <a:p>
            <a:pPr defTabSz="914400"/>
            <a:r>
              <a:rPr kumimoji="0" lang="en-GB" b="1" dirty="0" smtClean="0">
                <a:solidFill>
                  <a:prstClr val="white"/>
                </a:solidFill>
                <a:latin typeface="Calibri"/>
              </a:rPr>
              <a:t>(ATLAS)</a:t>
            </a:r>
            <a:endParaRPr kumimoji="0" lang="en-GB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974" y="1004845"/>
            <a:ext cx="3725608" cy="4911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2"/>
          <p:cNvSpPr txBox="1"/>
          <p:nvPr/>
        </p:nvSpPr>
        <p:spPr>
          <a:xfrm>
            <a:off x="5514600" y="5831760"/>
            <a:ext cx="2222550" cy="81136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pPr defTabSz="914400"/>
            <a:r>
              <a:rPr kumimoji="0" lang="en-GB" b="1" dirty="0" smtClean="0">
                <a:solidFill>
                  <a:prstClr val="white"/>
                </a:solidFill>
                <a:latin typeface="Calibri"/>
              </a:rPr>
              <a:t>Horizontal Crabbing </a:t>
            </a:r>
          </a:p>
          <a:p>
            <a:pPr defTabSz="914400"/>
            <a:r>
              <a:rPr kumimoji="0" lang="en-GB" b="1" dirty="0" smtClean="0">
                <a:solidFill>
                  <a:prstClr val="white"/>
                </a:solidFill>
                <a:latin typeface="Calibri"/>
              </a:rPr>
              <a:t>RF Dipole</a:t>
            </a:r>
          </a:p>
          <a:p>
            <a:pPr defTabSz="914400"/>
            <a:r>
              <a:rPr kumimoji="0" lang="en-GB" b="1" dirty="0" smtClean="0">
                <a:solidFill>
                  <a:prstClr val="white"/>
                </a:solidFill>
                <a:latin typeface="Calibri"/>
              </a:rPr>
              <a:t>(CMS)</a:t>
            </a:r>
            <a:endParaRPr kumimoji="0"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891890" y="14670"/>
            <a:ext cx="324696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Courtesy: R. </a:t>
            </a:r>
            <a:r>
              <a:rPr kumimoji="0"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Calaga</a:t>
            </a:r>
            <a:r>
              <a:rPr kumimoji="0" lang="en-GB" altLang="ja-JP" dirty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0"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O.Capatina</a:t>
            </a:r>
            <a:endParaRPr kumimoji="0" lang="en-GB" altLang="ja-JP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" name="Picture 20" descr="G:\Services\MechanicalCAD\Catia\Leuxe\CRAB Cavities\3D views Perso\3D views BNL\CRAB Cavity Titanium - 104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0552" y="2932875"/>
            <a:ext cx="1338183" cy="1153436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</a:ln>
          <a:extLst/>
        </p:spPr>
      </p:pic>
      <p:pic>
        <p:nvPicPr>
          <p:cNvPr id="13" name="Picture 21" descr="G:\Services\MechanicalCAD\Catia\Leuxe\CRAB Cavities\3D views Perso\ODU CAVITY 001 - 23-09-2014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5480" y="2362120"/>
            <a:ext cx="1825577" cy="1115428"/>
          </a:xfrm>
          <a:prstGeom prst="rect">
            <a:avLst/>
          </a:prstGeom>
          <a:solidFill>
            <a:schemeClr val="bg1"/>
          </a:solidFill>
          <a:ln>
            <a:solidFill>
              <a:srgbClr val="3366FF"/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985827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Recommendations </a:t>
            </a:r>
            <a:r>
              <a:rPr lang="en-US" altLang="ja-JP" b="1" dirty="0" smtClean="0"/>
              <a:t>(5/</a:t>
            </a:r>
            <a:r>
              <a:rPr lang="en-US" altLang="ja-JP" b="1" dirty="0"/>
              <a:t>6)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b="1" dirty="0"/>
              <a:t>Charge 5</a:t>
            </a:r>
            <a:r>
              <a:rPr lang="en-US" altLang="ja-JP" dirty="0"/>
              <a:t>: </a:t>
            </a:r>
            <a:r>
              <a:rPr lang="en-US" altLang="ja-JP" i="1" dirty="0" smtClean="0">
                <a:solidFill>
                  <a:srgbClr val="008000"/>
                </a:solidFill>
              </a:rPr>
              <a:t>Is </a:t>
            </a:r>
            <a:r>
              <a:rPr lang="en-US" altLang="ja-JP" i="1" dirty="0">
                <a:solidFill>
                  <a:srgbClr val="008000"/>
                </a:solidFill>
              </a:rPr>
              <a:t>the proposed schedule related to SPS tests realistic?</a:t>
            </a:r>
            <a:endParaRPr lang="ja-JP" altLang="ja-JP" dirty="0">
              <a:solidFill>
                <a:srgbClr val="008000"/>
              </a:solidFill>
            </a:endParaRPr>
          </a:p>
          <a:p>
            <a:endParaRPr lang="en-GB" altLang="ja-JP" dirty="0" smtClean="0"/>
          </a:p>
          <a:p>
            <a:r>
              <a:rPr lang="en-GB" altLang="ja-JP" dirty="0" smtClean="0">
                <a:solidFill>
                  <a:srgbClr val="FF0000"/>
                </a:solidFill>
              </a:rPr>
              <a:t>Take </a:t>
            </a:r>
            <a:r>
              <a:rPr lang="en-GB" altLang="ja-JP" dirty="0">
                <a:solidFill>
                  <a:srgbClr val="3366FF"/>
                </a:solidFill>
              </a:rPr>
              <a:t>fast action</a:t>
            </a:r>
            <a:r>
              <a:rPr lang="en-GB" altLang="ja-JP" dirty="0"/>
              <a:t>, such as </a:t>
            </a:r>
            <a:r>
              <a:rPr lang="en-GB" altLang="ja-JP" dirty="0">
                <a:solidFill>
                  <a:srgbClr val="3366FF"/>
                </a:solidFill>
              </a:rPr>
              <a:t>ordering cryogenic refrigerator</a:t>
            </a:r>
            <a:r>
              <a:rPr lang="en-GB" altLang="ja-JP" dirty="0"/>
              <a:t>, as well </a:t>
            </a:r>
            <a:r>
              <a:rPr lang="en-GB" altLang="ja-JP" dirty="0" smtClean="0"/>
              <a:t>as</a:t>
            </a:r>
          </a:p>
          <a:p>
            <a:pPr lvl="1"/>
            <a:r>
              <a:rPr lang="en-GB" altLang="ja-JP" dirty="0" smtClean="0"/>
              <a:t>tracking </a:t>
            </a:r>
            <a:r>
              <a:rPr lang="en-GB" altLang="ja-JP" dirty="0"/>
              <a:t>closely the milestones of the project schedule and working out mitigation paths in case these milestones are not met. </a:t>
            </a:r>
            <a:endParaRPr lang="ja-JP" altLang="ja-JP" dirty="0"/>
          </a:p>
          <a:p>
            <a:r>
              <a:rPr lang="en-US" altLang="ja-JP" dirty="0">
                <a:solidFill>
                  <a:srgbClr val="FF0000"/>
                </a:solidFill>
              </a:rPr>
              <a:t>Prepare for </a:t>
            </a:r>
            <a:r>
              <a:rPr lang="en-US" altLang="ja-JP" dirty="0"/>
              <a:t>various scenarios, at least to </a:t>
            </a:r>
            <a:r>
              <a:rPr lang="en-US" altLang="ja-JP" dirty="0" smtClean="0"/>
              <a:t>reach </a:t>
            </a:r>
            <a:r>
              <a:rPr lang="en-US" altLang="ja-JP" dirty="0"/>
              <a:t>the </a:t>
            </a:r>
            <a:r>
              <a:rPr lang="en-US" altLang="ja-JP" dirty="0">
                <a:solidFill>
                  <a:srgbClr val="3366FF"/>
                </a:solidFill>
              </a:rPr>
              <a:t>minimum </a:t>
            </a:r>
            <a:r>
              <a:rPr lang="en-US" altLang="ja-JP" dirty="0" smtClean="0">
                <a:solidFill>
                  <a:srgbClr val="3366FF"/>
                </a:solidFill>
              </a:rPr>
              <a:t>requirements </a:t>
            </a:r>
            <a:r>
              <a:rPr lang="en-US" altLang="ja-JP" dirty="0"/>
              <a:t>for the SPS test.</a:t>
            </a:r>
            <a:r>
              <a:rPr lang="ja-JP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2005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5657" y="25258"/>
            <a:ext cx="8229600" cy="914400"/>
          </a:xfrm>
        </p:spPr>
        <p:txBody>
          <a:bodyPr/>
          <a:lstStyle/>
          <a:p>
            <a:r>
              <a:rPr lang="fr-CH" b="1" dirty="0" smtClean="0"/>
              <a:t>General plans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-1" y="880712"/>
            <a:ext cx="9048307" cy="3587826"/>
          </a:xfrm>
        </p:spPr>
        <p:txBody>
          <a:bodyPr>
            <a:normAutofit fontScale="85000" lnSpcReduction="10000"/>
          </a:bodyPr>
          <a:lstStyle/>
          <a:p>
            <a:pPr lvl="1"/>
            <a:r>
              <a:rPr lang="fr-CH" dirty="0" smtClean="0"/>
              <a:t>2 </a:t>
            </a:r>
            <a:r>
              <a:rPr lang="fr-CH" dirty="0" err="1" smtClean="0"/>
              <a:t>cryomodules</a:t>
            </a:r>
            <a:r>
              <a:rPr lang="fr-CH" dirty="0" smtClean="0"/>
              <a:t> for SPS tests - t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/>
              <a:t>1 </a:t>
            </a:r>
            <a:r>
              <a:rPr lang="en-US" dirty="0" smtClean="0"/>
              <a:t>CM </a:t>
            </a:r>
            <a:r>
              <a:rPr lang="en-US" dirty="0"/>
              <a:t>in 2018, the 2nd after </a:t>
            </a:r>
            <a:r>
              <a:rPr lang="en-US" dirty="0" smtClean="0"/>
              <a:t>LS2</a:t>
            </a:r>
            <a:endParaRPr lang="fr-CH" dirty="0" smtClean="0"/>
          </a:p>
          <a:p>
            <a:pPr lvl="2"/>
            <a:r>
              <a:rPr lang="fr-CH" dirty="0" smtClean="0">
                <a:solidFill>
                  <a:srgbClr val="000000"/>
                </a:solidFill>
              </a:rPr>
              <a:t>1 CM w/ 2 identical cavities (type «vertical» - DQW)</a:t>
            </a:r>
          </a:p>
          <a:p>
            <a:pPr lvl="2"/>
            <a:r>
              <a:rPr lang="fr-CH" dirty="0" smtClean="0">
                <a:solidFill>
                  <a:srgbClr val="000000"/>
                </a:solidFill>
              </a:rPr>
              <a:t>1 CM w/ </a:t>
            </a:r>
            <a:r>
              <a:rPr lang="fr-CH" dirty="0">
                <a:solidFill>
                  <a:srgbClr val="000000"/>
                </a:solidFill>
              </a:rPr>
              <a:t>2 </a:t>
            </a:r>
            <a:r>
              <a:rPr lang="fr-CH" dirty="0" smtClean="0">
                <a:solidFill>
                  <a:srgbClr val="000000"/>
                </a:solidFill>
              </a:rPr>
              <a:t>identical </a:t>
            </a:r>
            <a:r>
              <a:rPr lang="fr-CH" dirty="0">
                <a:solidFill>
                  <a:srgbClr val="000000"/>
                </a:solidFill>
              </a:rPr>
              <a:t>cavities (type </a:t>
            </a:r>
            <a:r>
              <a:rPr lang="fr-CH" dirty="0" smtClean="0">
                <a:solidFill>
                  <a:srgbClr val="000000"/>
                </a:solidFill>
              </a:rPr>
              <a:t>«horizontal» - RFD)</a:t>
            </a:r>
            <a:endParaRPr lang="fr-CH" dirty="0">
              <a:solidFill>
                <a:srgbClr val="000000"/>
              </a:solidFill>
            </a:endParaRPr>
          </a:p>
          <a:p>
            <a:pPr lvl="1"/>
            <a:r>
              <a:rPr lang="fr-CH" dirty="0" smtClean="0">
                <a:solidFill>
                  <a:srgbClr val="000000"/>
                </a:solidFill>
              </a:rPr>
              <a:t>2 </a:t>
            </a:r>
            <a:r>
              <a:rPr lang="fr-CH" dirty="0" err="1" smtClean="0">
                <a:solidFill>
                  <a:srgbClr val="000000"/>
                </a:solidFill>
              </a:rPr>
              <a:t>cryomodules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 err="1" smtClean="0">
                <a:solidFill>
                  <a:srgbClr val="000000"/>
                </a:solidFill>
              </a:rPr>
              <a:t>pre-series</a:t>
            </a:r>
            <a:r>
              <a:rPr lang="fr-CH" dirty="0" smtClean="0">
                <a:solidFill>
                  <a:srgbClr val="000000"/>
                </a:solidFill>
              </a:rPr>
              <a:t> for </a:t>
            </a:r>
            <a:r>
              <a:rPr lang="fr-CH" dirty="0" err="1" smtClean="0">
                <a:solidFill>
                  <a:srgbClr val="000000"/>
                </a:solidFill>
              </a:rPr>
              <a:t>LHC</a:t>
            </a:r>
            <a:r>
              <a:rPr lang="fr-CH" dirty="0" smtClean="0">
                <a:solidFill>
                  <a:srgbClr val="000000"/>
                </a:solidFill>
              </a:rPr>
              <a:t> (one of </a:t>
            </a:r>
            <a:r>
              <a:rPr lang="fr-CH" dirty="0" err="1" smtClean="0">
                <a:solidFill>
                  <a:srgbClr val="000000"/>
                </a:solidFill>
              </a:rPr>
              <a:t>each</a:t>
            </a:r>
            <a:r>
              <a:rPr lang="fr-CH" dirty="0" smtClean="0">
                <a:solidFill>
                  <a:srgbClr val="000000"/>
                </a:solidFill>
              </a:rPr>
              <a:t> type)</a:t>
            </a:r>
          </a:p>
          <a:p>
            <a:pPr lvl="1"/>
            <a:r>
              <a:rPr lang="fr-CH" dirty="0" smtClean="0">
                <a:solidFill>
                  <a:srgbClr val="000000"/>
                </a:solidFill>
              </a:rPr>
              <a:t>16 </a:t>
            </a:r>
            <a:r>
              <a:rPr lang="fr-CH" dirty="0" err="1" smtClean="0">
                <a:solidFill>
                  <a:srgbClr val="000000"/>
                </a:solidFill>
              </a:rPr>
              <a:t>cryomodules</a:t>
            </a:r>
            <a:r>
              <a:rPr lang="fr-CH" dirty="0" smtClean="0">
                <a:solidFill>
                  <a:srgbClr val="000000"/>
                </a:solidFill>
              </a:rPr>
              <a:t> for installation in </a:t>
            </a:r>
            <a:r>
              <a:rPr lang="fr-CH" dirty="0" err="1" smtClean="0">
                <a:solidFill>
                  <a:srgbClr val="000000"/>
                </a:solidFill>
              </a:rPr>
              <a:t>LHC</a:t>
            </a:r>
            <a:r>
              <a:rPr lang="fr-CH" dirty="0" smtClean="0">
                <a:solidFill>
                  <a:srgbClr val="000000"/>
                </a:solidFill>
              </a:rPr>
              <a:t> (8 of </a:t>
            </a:r>
            <a:r>
              <a:rPr lang="fr-CH" dirty="0" err="1" smtClean="0">
                <a:solidFill>
                  <a:srgbClr val="000000"/>
                </a:solidFill>
              </a:rPr>
              <a:t>each</a:t>
            </a:r>
            <a:r>
              <a:rPr lang="fr-CH" dirty="0" smtClean="0">
                <a:solidFill>
                  <a:srgbClr val="000000"/>
                </a:solidFill>
              </a:rPr>
              <a:t> type) + </a:t>
            </a:r>
            <a:r>
              <a:rPr lang="fr-CH" dirty="0" err="1" smtClean="0">
                <a:solidFill>
                  <a:srgbClr val="000000"/>
                </a:solidFill>
              </a:rPr>
              <a:t>spares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</a:p>
          <a:p>
            <a:pPr marL="800100" lvl="3" indent="0">
              <a:buNone/>
            </a:pP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post </a:t>
            </a:r>
            <a:r>
              <a:rPr lang="en-US" sz="2100" dirty="0" err="1">
                <a:solidFill>
                  <a:schemeClr val="bg1">
                    <a:lumMod val="65000"/>
                  </a:schemeClr>
                </a:solidFill>
              </a:rPr>
              <a:t>C&amp;S</a:t>
            </a:r>
            <a:r>
              <a:rPr lang="en-US" sz="2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review: </a:t>
            </a:r>
          </a:p>
          <a:p>
            <a:pPr marL="1257300" lvl="4" indent="0">
              <a:buNone/>
            </a:pP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- all </a:t>
            </a:r>
            <a:r>
              <a:rPr lang="en-US" sz="2100" dirty="0">
                <a:solidFill>
                  <a:schemeClr val="bg1">
                    <a:lumMod val="65000"/>
                  </a:schemeClr>
                </a:solidFill>
              </a:rPr>
              <a:t>32 dressed cavities to be </a:t>
            </a: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produced</a:t>
            </a:r>
            <a:b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- only </a:t>
            </a:r>
            <a:r>
              <a:rPr lang="en-US" sz="2100" dirty="0">
                <a:solidFill>
                  <a:schemeClr val="bg1">
                    <a:lumMod val="65000"/>
                  </a:schemeClr>
                </a:solidFill>
              </a:rPr>
              <a:t>8 </a:t>
            </a: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CMs </a:t>
            </a:r>
            <a:r>
              <a:rPr lang="en-US" sz="2100" dirty="0">
                <a:solidFill>
                  <a:schemeClr val="bg1">
                    <a:lumMod val="65000"/>
                  </a:schemeClr>
                </a:solidFill>
              </a:rPr>
              <a:t>foreseen for installation in LS3 with subsequent </a:t>
            </a:r>
            <a:r>
              <a:rPr lang="en-US" sz="2100" dirty="0" err="1" smtClean="0">
                <a:solidFill>
                  <a:schemeClr val="bg1">
                    <a:lumMod val="65000"/>
                  </a:schemeClr>
                </a:solidFill>
              </a:rPr>
              <a:t>cryomodules</a:t>
            </a: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100" dirty="0">
                <a:solidFill>
                  <a:schemeClr val="bg1">
                    <a:lumMod val="65000"/>
                  </a:schemeClr>
                </a:solidFill>
              </a:rPr>
              <a:t>in the following technical </a:t>
            </a: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stops</a:t>
            </a:r>
          </a:p>
          <a:p>
            <a:pPr marL="1257300" lvl="4" indent="0">
              <a:buNone/>
            </a:pP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- this </a:t>
            </a:r>
            <a:r>
              <a:rPr lang="en-US" sz="2100" dirty="0">
                <a:solidFill>
                  <a:schemeClr val="bg1">
                    <a:lumMod val="65000"/>
                  </a:schemeClr>
                </a:solidFill>
              </a:rPr>
              <a:t>also allows </a:t>
            </a: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schedule </a:t>
            </a:r>
            <a:r>
              <a:rPr lang="en-US" sz="2100" dirty="0">
                <a:solidFill>
                  <a:schemeClr val="bg1">
                    <a:lumMod val="65000"/>
                  </a:schemeClr>
                </a:solidFill>
              </a:rPr>
              <a:t>mitigation </a:t>
            </a: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and </a:t>
            </a:r>
            <a:r>
              <a:rPr lang="en-US" sz="2100" dirty="0">
                <a:solidFill>
                  <a:schemeClr val="bg1">
                    <a:lumMod val="65000"/>
                  </a:schemeClr>
                </a:solidFill>
              </a:rPr>
              <a:t>flexibility to accommodate for crossing plane </a:t>
            </a: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changes</a:t>
            </a:r>
            <a:endParaRPr lang="fr-CH" sz="3800" i="1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71450" lvl="1" indent="0">
              <a:buNone/>
            </a:pPr>
            <a:endParaRPr lang="fr-CH" sz="3800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en-GB" dirty="0"/>
          </a:p>
        </p:txBody>
      </p:sp>
      <p:grpSp>
        <p:nvGrpSpPr>
          <p:cNvPr id="37" name="Group 36"/>
          <p:cNvGrpSpPr/>
          <p:nvPr/>
        </p:nvGrpSpPr>
        <p:grpSpPr>
          <a:xfrm>
            <a:off x="277163" y="4288473"/>
            <a:ext cx="8641152" cy="2327443"/>
            <a:chOff x="276971" y="1123134"/>
            <a:chExt cx="8641152" cy="2327443"/>
          </a:xfrm>
        </p:grpSpPr>
        <p:sp>
          <p:nvSpPr>
            <p:cNvPr id="38" name="TextBox 37"/>
            <p:cNvSpPr txBox="1"/>
            <p:nvPr/>
          </p:nvSpPr>
          <p:spPr>
            <a:xfrm>
              <a:off x="276971" y="2271137"/>
              <a:ext cx="25203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0" lang="en-GB" b="1" i="1" dirty="0" smtClean="0">
                  <a:solidFill>
                    <a:prstClr val="black"/>
                  </a:solidFill>
                  <a:latin typeface="Calibri"/>
                </a:rPr>
                <a:t>SPS test prototype</a:t>
              </a:r>
              <a:endParaRPr kumimoji="0" lang="en-GB" b="1" i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30053" y="2640469"/>
              <a:ext cx="15302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0" lang="en-GB" sz="1200" dirty="0" smtClean="0">
                  <a:solidFill>
                    <a:prstClr val="black"/>
                  </a:solidFill>
                  <a:latin typeface="Calibri"/>
                </a:rPr>
                <a:t>preparation</a:t>
              </a:r>
              <a:endParaRPr kumimoji="0" lang="en-GB" sz="12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367346" y="2625268"/>
              <a:ext cx="9901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0" lang="en-GB" sz="1200" dirty="0" smtClean="0">
                  <a:solidFill>
                    <a:prstClr val="black"/>
                  </a:solidFill>
                  <a:latin typeface="Calibri"/>
                </a:rPr>
                <a:t>tests</a:t>
              </a:r>
              <a:endParaRPr kumimoji="0" lang="en-GB" sz="12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122633" y="3081245"/>
              <a:ext cx="24303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0" lang="en-GB" b="1" i="1" dirty="0" smtClean="0">
                  <a:solidFill>
                    <a:prstClr val="black"/>
                  </a:solidFill>
                  <a:latin typeface="Calibri"/>
                </a:rPr>
                <a:t>LHC pre-series</a:t>
              </a:r>
              <a:endParaRPr kumimoji="0" lang="en-GB" b="1" i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267199" y="2633506"/>
              <a:ext cx="22205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0" lang="en-GB" sz="1200" dirty="0" smtClean="0">
                  <a:solidFill>
                    <a:prstClr val="black"/>
                  </a:solidFill>
                  <a:latin typeface="Calibri"/>
                </a:rPr>
                <a:t>Fabrication &amp; tests</a:t>
              </a:r>
              <a:endParaRPr kumimoji="0" lang="en-GB" sz="12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494318" y="2649982"/>
              <a:ext cx="18048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0" lang="en-GB" sz="1200" dirty="0" smtClean="0">
                  <a:solidFill>
                    <a:prstClr val="black"/>
                  </a:solidFill>
                  <a:latin typeface="Calibri"/>
                </a:rPr>
                <a:t>Preparation &amp; Installation</a:t>
              </a:r>
              <a:endParaRPr kumimoji="0" lang="en-GB" sz="12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247367" y="2271137"/>
              <a:ext cx="42305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0" lang="en-GB" b="1" i="1" dirty="0">
                  <a:solidFill>
                    <a:prstClr val="black"/>
                  </a:solidFill>
                  <a:latin typeface="Calibri"/>
                </a:rPr>
                <a:t>LHC series </a:t>
              </a:r>
              <a:r>
                <a:rPr kumimoji="0" lang="en-GB" b="1" i="1" dirty="0" smtClean="0">
                  <a:solidFill>
                    <a:prstClr val="black"/>
                  </a:solidFill>
                  <a:latin typeface="Calibri"/>
                </a:rPr>
                <a:t>production</a:t>
              </a:r>
              <a:endParaRPr kumimoji="0" lang="en-GB" b="1" i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77019" y="1830409"/>
              <a:ext cx="2874664" cy="360000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kumimoji="0" lang="en-GB" sz="1200" b="1" dirty="0" smtClean="0">
                  <a:solidFill>
                    <a:srgbClr val="00B050"/>
                  </a:solidFill>
                  <a:latin typeface="Calibri"/>
                </a:rPr>
                <a:t>Run 2</a:t>
              </a:r>
              <a:endParaRPr kumimoji="0" lang="en-GB" sz="1200" b="1" dirty="0">
                <a:solidFill>
                  <a:srgbClr val="00B050"/>
                </a:solidFill>
                <a:latin typeface="Calibri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77067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2015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97163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2016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17259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2017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437355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2018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157451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2019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877547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2020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597643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2021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317739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2022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037931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2023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758027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2024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478123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2025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8198123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2026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151683" y="1830409"/>
              <a:ext cx="1440192" cy="36000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kumimoji="0" lang="en-GB" sz="1200" dirty="0" smtClean="0">
                  <a:solidFill>
                    <a:prstClr val="white"/>
                  </a:solidFill>
                  <a:latin typeface="Calibri"/>
                </a:rPr>
                <a:t>LS2</a:t>
              </a:r>
              <a:endParaRPr kumimoji="0"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757931" y="1830409"/>
              <a:ext cx="1440192" cy="36000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kumimoji="0" lang="en-GB" sz="1200" dirty="0" smtClean="0">
                  <a:solidFill>
                    <a:prstClr val="white"/>
                  </a:solidFill>
                  <a:latin typeface="Calibri"/>
                </a:rPr>
                <a:t>LS3</a:t>
              </a:r>
              <a:endParaRPr kumimoji="0" lang="en-GB" sz="12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 rot="16200000">
              <a:off x="1518862" y="1524057"/>
              <a:ext cx="395472" cy="180000"/>
            </a:xfrm>
            <a:prstGeom prst="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kumimoji="0" lang="en-GB" sz="600" dirty="0" smtClean="0">
                  <a:solidFill>
                    <a:prstClr val="white"/>
                  </a:solidFill>
                  <a:latin typeface="Calibri"/>
                </a:rPr>
                <a:t>EYETS</a:t>
              </a:r>
              <a:endParaRPr kumimoji="0" lang="en-GB" sz="6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591875" y="1830409"/>
              <a:ext cx="2166056" cy="360000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kumimoji="0" lang="en-GB" sz="1200" b="1" dirty="0" smtClean="0">
                  <a:solidFill>
                    <a:srgbClr val="00B050"/>
                  </a:solidFill>
                  <a:latin typeface="Calibri"/>
                </a:rPr>
                <a:t>Run 3</a:t>
              </a:r>
              <a:endParaRPr kumimoji="0" lang="en-GB" sz="1200" b="1" dirty="0">
                <a:solidFill>
                  <a:srgbClr val="00B050"/>
                </a:solidFill>
                <a:latin typeface="Calibri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198123" y="1830409"/>
              <a:ext cx="720000" cy="360000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kumimoji="0" lang="en-GB" sz="1200" b="1" dirty="0" smtClean="0">
                  <a:solidFill>
                    <a:srgbClr val="00B050"/>
                  </a:solidFill>
                  <a:latin typeface="Calibri"/>
                </a:rPr>
                <a:t>Run 4</a:t>
              </a:r>
              <a:endParaRPr kumimoji="0" lang="en-GB" sz="1200" b="1" dirty="0">
                <a:solidFill>
                  <a:srgbClr val="00B050"/>
                </a:solidFill>
                <a:latin typeface="Calibri"/>
              </a:endParaRP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 flipV="1">
              <a:off x="276971" y="2633506"/>
              <a:ext cx="2160288" cy="6963"/>
            </a:xfrm>
            <a:prstGeom prst="straightConnector1">
              <a:avLst/>
            </a:prstGeom>
            <a:ln>
              <a:headEnd type="diamond"/>
              <a:tailEnd type="diamon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2106158" y="3089019"/>
              <a:ext cx="2430324" cy="1510"/>
            </a:xfrm>
            <a:prstGeom prst="straightConnector1">
              <a:avLst/>
            </a:prstGeom>
            <a:ln>
              <a:headEnd type="diamond"/>
              <a:tailEnd type="diamon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6487799" y="2640469"/>
              <a:ext cx="360000" cy="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V="1">
              <a:off x="4267200" y="2640469"/>
              <a:ext cx="2220599" cy="9513"/>
            </a:xfrm>
            <a:prstGeom prst="straightConnector1">
              <a:avLst/>
            </a:prstGeom>
            <a:ln>
              <a:headEnd type="diamond"/>
              <a:tailEnd type="non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2437259" y="2640469"/>
              <a:ext cx="714424" cy="0"/>
            </a:xfrm>
            <a:prstGeom prst="straightConnector1">
              <a:avLst/>
            </a:prstGeom>
            <a:ln>
              <a:headEnd type="diamond"/>
              <a:tailEnd type="diamon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V="1">
              <a:off x="6852463" y="2625268"/>
              <a:ext cx="1345660" cy="12485"/>
            </a:xfrm>
            <a:prstGeom prst="straightConnector1">
              <a:avLst/>
            </a:prstGeom>
            <a:ln>
              <a:prstDash val="dash"/>
              <a:headEnd type="diamond"/>
              <a:tailEnd type="diamon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/>
            <p:nvPr/>
          </p:nvSpPr>
          <p:spPr>
            <a:xfrm rot="16200000">
              <a:off x="799001" y="1568414"/>
              <a:ext cx="395472" cy="99517"/>
            </a:xfrm>
            <a:prstGeom prst="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kumimoji="0" lang="en-GB" sz="600" dirty="0" smtClean="0">
                  <a:solidFill>
                    <a:prstClr val="white"/>
                  </a:solidFill>
                  <a:latin typeface="Calibri"/>
                </a:rPr>
                <a:t>YETS</a:t>
              </a:r>
              <a:endParaRPr kumimoji="0" lang="en-GB" sz="6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 rot="16200000">
              <a:off x="2252981" y="1564292"/>
              <a:ext cx="395472" cy="99517"/>
            </a:xfrm>
            <a:prstGeom prst="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kumimoji="0" lang="en-GB" sz="600" dirty="0" smtClean="0">
                  <a:solidFill>
                    <a:prstClr val="white"/>
                  </a:solidFill>
                  <a:latin typeface="Calibri"/>
                </a:rPr>
                <a:t>YETS</a:t>
              </a:r>
              <a:endParaRPr kumimoji="0" lang="en-GB" sz="6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>
              <a:off x="881074" y="1189038"/>
              <a:ext cx="0" cy="23139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831645" y="1123134"/>
              <a:ext cx="5979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0" lang="en-GB" sz="1400" dirty="0" smtClean="0">
                  <a:solidFill>
                    <a:prstClr val="black"/>
                  </a:solidFill>
                  <a:latin typeface="Calibri"/>
                </a:rPr>
                <a:t>today</a:t>
              </a:r>
              <a:endParaRPr kumimoji="0" lang="en-GB" sz="14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73" name="テキスト ボックス 72"/>
          <p:cNvSpPr txBox="1"/>
          <p:nvPr/>
        </p:nvSpPr>
        <p:spPr>
          <a:xfrm>
            <a:off x="5891890" y="14670"/>
            <a:ext cx="324696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Courtesy: R. </a:t>
            </a:r>
            <a:r>
              <a:rPr kumimoji="0"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Calaga</a:t>
            </a:r>
            <a:r>
              <a:rPr kumimoji="0" lang="en-GB" altLang="ja-JP" dirty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0"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O.Capatina</a:t>
            </a:r>
            <a:endParaRPr kumimoji="0" lang="en-GB" altLang="ja-JP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352217" y="3220343"/>
            <a:ext cx="3210059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Cryogenics installation required, </a:t>
            </a:r>
          </a:p>
          <a:p>
            <a:r>
              <a:rPr lang="en-US" altLang="ja-JP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altLang="ja-JP" dirty="0" smtClean="0">
                <a:solidFill>
                  <a:srgbClr val="FF0000"/>
                </a:solidFill>
              </a:rPr>
              <a:t> Challenging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5" name="下矢印 74"/>
          <p:cNvSpPr/>
          <p:nvPr/>
        </p:nvSpPr>
        <p:spPr>
          <a:xfrm>
            <a:off x="1626790" y="3889490"/>
            <a:ext cx="180000" cy="666092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1490570" y="4430427"/>
            <a:ext cx="433482" cy="67267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/>
        </p:nvSpPr>
        <p:spPr>
          <a:xfrm>
            <a:off x="2235920" y="4438118"/>
            <a:ext cx="433482" cy="67267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032299" y="3945949"/>
            <a:ext cx="2515082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CM installation required,  </a:t>
            </a:r>
            <a:endParaRPr kumimoji="1" lang="ja-JP" altLang="en-US" dirty="0"/>
          </a:p>
        </p:txBody>
      </p:sp>
      <p:sp>
        <p:nvSpPr>
          <p:cNvPr id="79" name="下矢印 78"/>
          <p:cNvSpPr/>
          <p:nvPr/>
        </p:nvSpPr>
        <p:spPr>
          <a:xfrm>
            <a:off x="2367538" y="4292367"/>
            <a:ext cx="180000" cy="284704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7769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Recommendations </a:t>
            </a:r>
            <a:r>
              <a:rPr lang="en-US" altLang="ja-JP" b="1" dirty="0" smtClean="0"/>
              <a:t>(6/</a:t>
            </a:r>
            <a:r>
              <a:rPr lang="en-US" altLang="ja-JP" b="1" dirty="0"/>
              <a:t>6)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9215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b="1" u="sng" dirty="0"/>
              <a:t>Charge 6</a:t>
            </a:r>
            <a:r>
              <a:rPr lang="en-US" altLang="ja-JP" u="sng" dirty="0"/>
              <a:t>: </a:t>
            </a:r>
            <a:r>
              <a:rPr lang="en-US" altLang="ja-JP" dirty="0"/>
              <a:t> </a:t>
            </a:r>
            <a:r>
              <a:rPr lang="en-US" altLang="ja-JP" i="1" dirty="0" smtClean="0">
                <a:solidFill>
                  <a:srgbClr val="008000"/>
                </a:solidFill>
              </a:rPr>
              <a:t>Are </a:t>
            </a:r>
            <a:r>
              <a:rPr lang="en-US" altLang="ja-JP" i="1" dirty="0">
                <a:solidFill>
                  <a:srgbClr val="008000"/>
                </a:solidFill>
              </a:rPr>
              <a:t>the general plans and criteria for </a:t>
            </a:r>
            <a:r>
              <a:rPr lang="en-US" altLang="ja-JP" i="1" dirty="0" err="1">
                <a:solidFill>
                  <a:srgbClr val="008000"/>
                </a:solidFill>
              </a:rPr>
              <a:t>cryomodule</a:t>
            </a:r>
            <a:r>
              <a:rPr lang="en-US" altLang="ja-JP" i="1" dirty="0">
                <a:solidFill>
                  <a:srgbClr val="008000"/>
                </a:solidFill>
              </a:rPr>
              <a:t> development past the SPS application and into the HL-LHC period (post-2024) correctly defined? Is there any particular area that should be studied in more detail at this stage?</a:t>
            </a:r>
            <a:endParaRPr lang="ja-JP" altLang="ja-JP" dirty="0">
              <a:solidFill>
                <a:srgbClr val="008000"/>
              </a:solidFill>
            </a:endParaRPr>
          </a:p>
          <a:p>
            <a:pPr lvl="0"/>
            <a:endParaRPr lang="en-US" altLang="ja-JP" dirty="0" smtClean="0"/>
          </a:p>
          <a:p>
            <a:pPr lvl="0"/>
            <a:r>
              <a:rPr lang="en-US" altLang="ja-JP" dirty="0" smtClean="0">
                <a:solidFill>
                  <a:srgbClr val="FF0000"/>
                </a:solidFill>
              </a:rPr>
              <a:t>Provide</a:t>
            </a:r>
            <a:r>
              <a:rPr lang="en-US" altLang="ja-JP" dirty="0" smtClean="0"/>
              <a:t> </a:t>
            </a:r>
            <a:r>
              <a:rPr lang="en-US" altLang="ja-JP" dirty="0"/>
              <a:t>clear documents for the general plan, at least for the </a:t>
            </a:r>
            <a:r>
              <a:rPr lang="en-US" altLang="ja-JP" dirty="0">
                <a:solidFill>
                  <a:srgbClr val="3366FF"/>
                </a:solidFill>
              </a:rPr>
              <a:t>goal of the CC-CM test at SPS </a:t>
            </a:r>
            <a:r>
              <a:rPr lang="en-US" altLang="ja-JP" dirty="0"/>
              <a:t>with various scenarios including the minimum requirement to be achieved. Further scope for the HL-LHC period shall be re-visited after certain progress in the SPS test preparation.  </a:t>
            </a:r>
            <a:endParaRPr lang="ja-JP" altLang="ja-JP" dirty="0"/>
          </a:p>
          <a:p>
            <a:endParaRPr lang="ja-JP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0988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Test Program Summary </a:t>
            </a:r>
            <a:r>
              <a:rPr lang="en-GB" sz="2000" b="1" dirty="0" smtClean="0">
                <a:solidFill>
                  <a:srgbClr val="008000"/>
                </a:solidFill>
              </a:rPr>
              <a:t>(discussed in the 2</a:t>
            </a:r>
            <a:r>
              <a:rPr lang="en-GB" sz="2000" b="1" baseline="30000" dirty="0" smtClean="0">
                <a:solidFill>
                  <a:srgbClr val="008000"/>
                </a:solidFill>
              </a:rPr>
              <a:t>nd</a:t>
            </a:r>
            <a:r>
              <a:rPr lang="en-GB" sz="2000" b="1" dirty="0" smtClean="0">
                <a:solidFill>
                  <a:srgbClr val="008000"/>
                </a:solidFill>
              </a:rPr>
              <a:t> day)</a:t>
            </a:r>
            <a:endParaRPr lang="en-GB" sz="2000" b="1" dirty="0">
              <a:solidFill>
                <a:srgbClr val="008000"/>
              </a:solidFill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57200" y="1188719"/>
            <a:ext cx="8229600" cy="4804188"/>
          </a:xfrm>
          <a:prstGeom prst="rect">
            <a:avLst/>
          </a:prstGeom>
          <a:ln>
            <a:solidFill>
              <a:srgbClr val="3366FF"/>
            </a:solidFill>
          </a:ln>
        </p:spPr>
        <p:txBody>
          <a:bodyPr>
            <a:norm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US" sz="2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In-situ cryomodule testing  </a:t>
            </a:r>
            <a:r>
              <a:rPr kumimoji="0"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in </a:t>
            </a:r>
            <a:r>
              <a:rPr kumimoji="0"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out-of-beam </a:t>
            </a:r>
            <a:r>
              <a:rPr kumimoji="0"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position</a:t>
            </a:r>
          </a:p>
          <a:p>
            <a:r>
              <a:rPr kumimoji="0"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RF commissioning </a:t>
            </a:r>
            <a:r>
              <a:rPr kumimoji="0"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with low-intensity beam, </a:t>
            </a:r>
            <a:r>
              <a:rPr kumimoji="0"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1-12 bunches</a:t>
            </a:r>
          </a:p>
          <a:p>
            <a:pPr lvl="2"/>
            <a:r>
              <a:rPr kumimoji="0" lang="en-US" sz="1800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Establish proper RF </a:t>
            </a:r>
            <a:r>
              <a:rPr kumimoji="0" lang="en-US" sz="18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parameters</a:t>
            </a:r>
            <a:r>
              <a:rPr kumimoji="0" lang="en-US" sz="1800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 </a:t>
            </a:r>
            <a:r>
              <a:rPr kumimoji="0" lang="en-US" sz="18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(operating </a:t>
            </a:r>
            <a:r>
              <a:rPr kumimoji="0" lang="en-US" sz="1800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frequency, amplitude, and </a:t>
            </a:r>
            <a:r>
              <a:rPr kumimoji="0" lang="en-US" sz="18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phase)</a:t>
            </a:r>
            <a:endParaRPr kumimoji="0" lang="en-US" sz="1800" i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lvl="2"/>
            <a:r>
              <a:rPr kumimoji="0" lang="en-US" sz="1800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Verify that CCs are </a:t>
            </a:r>
            <a:r>
              <a:rPr kumimoji="0" lang="en-US" sz="18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transparent (cavity counter-phasing and detuning)</a:t>
            </a:r>
          </a:p>
          <a:p>
            <a:pPr lvl="2"/>
            <a:endParaRPr kumimoji="0" lang="en-US" sz="17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r>
              <a:rPr kumimoji="0"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High intensity </a:t>
            </a:r>
            <a:r>
              <a:rPr kumimoji="0"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single bunch </a:t>
            </a:r>
            <a:r>
              <a:rPr kumimoji="0"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up to 4x72 trains</a:t>
            </a:r>
          </a:p>
          <a:p>
            <a:pPr lvl="2"/>
            <a:r>
              <a:rPr kumimoji="0" lang="en-US" sz="1800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Impact on cavity performance (including transient </a:t>
            </a:r>
            <a:r>
              <a:rPr kumimoji="0" lang="en-US" sz="18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behavior), impedance, stability &amp; </a:t>
            </a:r>
            <a:r>
              <a:rPr kumimoji="0" lang="en-US" sz="1800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machine protection as a function of beam </a:t>
            </a:r>
            <a:r>
              <a:rPr kumimoji="0" lang="en-US" sz="18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current; interlocks</a:t>
            </a:r>
            <a:endParaRPr kumimoji="0" lang="en-US" sz="1800" i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lvl="2"/>
            <a:r>
              <a:rPr kumimoji="0" lang="en-US" sz="1800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Verify cavity stability over many hours (relevant for LHC physics fill</a:t>
            </a:r>
            <a:r>
              <a:rPr kumimoji="0" lang="en-US" sz="18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)</a:t>
            </a:r>
            <a:endParaRPr kumimoji="0" lang="en-US" sz="1700" i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r>
              <a:rPr kumimoji="0" 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Long-term behavior </a:t>
            </a:r>
            <a:r>
              <a:rPr kumimoji="0" lang="en-US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of coasting beams in the SPS with </a:t>
            </a:r>
            <a:r>
              <a:rPr kumimoji="0"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1-bunch </a:t>
            </a:r>
            <a:endParaRPr kumimoji="0" lang="en-US" sz="2000" i="1" dirty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  <a:p>
            <a:pPr lvl="2"/>
            <a:r>
              <a:rPr kumimoji="0" lang="en-US" sz="1800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Study the effects of cavity drifts, emittance growth, non-linear effects such as RF </a:t>
            </a:r>
            <a:r>
              <a:rPr kumimoji="0" lang="en-US" sz="18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multipoles</a:t>
            </a:r>
            <a:endParaRPr kumimoji="0" lang="en-US" sz="1800" i="1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783614" y="22816"/>
            <a:ext cx="236038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0" lang="en-GB" altLang="ja-JP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rovided by R. </a:t>
            </a:r>
            <a:r>
              <a:rPr kumimoji="0"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Calaga</a:t>
            </a:r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,</a:t>
            </a:r>
            <a:endParaRPr kumimoji="0" lang="en-GB" altLang="ja-JP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720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Minimum Test Program</a:t>
            </a:r>
            <a:r>
              <a:rPr lang="en-GB" sz="2000" b="1" dirty="0" smtClean="0"/>
              <a:t> </a:t>
            </a:r>
            <a:r>
              <a:rPr lang="en-GB" altLang="ja-JP" sz="2000" b="1" dirty="0">
                <a:solidFill>
                  <a:srgbClr val="008000"/>
                </a:solidFill>
              </a:rPr>
              <a:t>(discussed in the 2</a:t>
            </a:r>
            <a:r>
              <a:rPr lang="en-GB" altLang="ja-JP" sz="2000" b="1" baseline="30000" dirty="0">
                <a:solidFill>
                  <a:srgbClr val="008000"/>
                </a:solidFill>
              </a:rPr>
              <a:t>nd</a:t>
            </a:r>
            <a:r>
              <a:rPr lang="en-GB" altLang="ja-JP" sz="2000" b="1" dirty="0">
                <a:solidFill>
                  <a:srgbClr val="008000"/>
                </a:solidFill>
              </a:rPr>
              <a:t> day)</a:t>
            </a:r>
            <a:endParaRPr lang="en-GB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3"/>
              <p:cNvSpPr txBox="1">
                <a:spLocks/>
              </p:cNvSpPr>
              <p:nvPr/>
            </p:nvSpPr>
            <p:spPr>
              <a:xfrm>
                <a:off x="457200" y="1015721"/>
                <a:ext cx="8229600" cy="5349240"/>
              </a:xfrm>
              <a:prstGeom prst="rect">
                <a:avLst/>
              </a:prstGeom>
              <a:ln>
                <a:solidFill>
                  <a:srgbClr val="3366FF"/>
                </a:solidFill>
              </a:ln>
            </p:spPr>
            <p:txBody>
              <a:bodyPr>
                <a:normAutofit lnSpcReduction="10000"/>
              </a:bodyPr>
              <a:lstStyle>
                <a:lvl1pPr marL="171450" indent="-171450" algn="l" defTabSz="342900" rtl="0" eaLnBrk="1" latinLnBrk="0" hangingPunct="1">
                  <a:lnSpc>
                    <a:spcPct val="120000"/>
                  </a:lnSpc>
                  <a:spcBef>
                    <a:spcPts val="450"/>
                  </a:spcBef>
                  <a:buClr>
                    <a:srgbClr val="0089B5"/>
                  </a:buClr>
                  <a:buFont typeface="Arial"/>
                  <a:buChar char="•"/>
                  <a:defRPr sz="2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342900" indent="-171450" algn="l" defTabSz="342900" rtl="0" eaLnBrk="1" latinLnBrk="0" hangingPunct="1">
                  <a:lnSpc>
                    <a:spcPct val="120000"/>
                  </a:lnSpc>
                  <a:spcBef>
                    <a:spcPts val="300"/>
                  </a:spcBef>
                  <a:buClr>
                    <a:srgbClr val="0089B5"/>
                  </a:buClr>
                  <a:buSzPct val="95000"/>
                  <a:buFont typeface="Arial"/>
                  <a:buChar char="•"/>
                  <a:defRPr sz="24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514350" indent="-171450" algn="l" defTabSz="342900" rtl="0" eaLnBrk="1" latinLnBrk="0" hangingPunct="1">
                  <a:lnSpc>
                    <a:spcPct val="120000"/>
                  </a:lnSpc>
                  <a:spcBef>
                    <a:spcPts val="150"/>
                  </a:spcBef>
                  <a:buClr>
                    <a:srgbClr val="0089B5"/>
                  </a:buClr>
                  <a:buSzPct val="90000"/>
                  <a:buFont typeface="Arial"/>
                  <a:buChar char="•"/>
                  <a:defRPr sz="21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685800" indent="-171450" algn="l" defTabSz="342900" rtl="0" eaLnBrk="1" latinLnBrk="0" hangingPunct="1">
                  <a:lnSpc>
                    <a:spcPct val="120000"/>
                  </a:lnSpc>
                  <a:spcBef>
                    <a:spcPts val="150"/>
                  </a:spcBef>
                  <a:buClr>
                    <a:srgbClr val="0089B5"/>
                  </a:buClr>
                  <a:buSzPct val="90000"/>
                  <a:buFont typeface="Arial"/>
                  <a:buChar char="•"/>
                  <a:defRPr sz="2100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857250" indent="-171450" algn="l" defTabSz="342900" rtl="0" eaLnBrk="1" latinLnBrk="0" hangingPunct="1">
                  <a:lnSpc>
                    <a:spcPct val="120000"/>
                  </a:lnSpc>
                  <a:spcBef>
                    <a:spcPts val="0"/>
                  </a:spcBef>
                  <a:buClr>
                    <a:schemeClr val="bg1">
                      <a:lumMod val="50000"/>
                    </a:schemeClr>
                  </a:buClr>
                  <a:buSzPct val="90000"/>
                  <a:buFont typeface="Arial"/>
                  <a:buChar char="•"/>
                  <a:defRPr sz="2100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0" lang="en-US" sz="200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</a:rPr>
                  <a:t>Vacuum &amp; Cryogenic aspects </a:t>
                </a:r>
              </a:p>
              <a:p>
                <a:pPr lvl="2"/>
                <a:r>
                  <a:rPr kumimoji="0" lang="en-US" sz="170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</a:rPr>
                  <a:t>We depend on NEG coating on either side to keep the pressure </a:t>
                </a:r>
              </a:p>
              <a:p>
                <a:pPr lvl="2"/>
                <a:r>
                  <a:rPr kumimoji="0" lang="en-US" sz="170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</a:rPr>
                  <a:t>The </a:t>
                </a:r>
                <a:r>
                  <a:rPr kumimoji="0" lang="en-US" sz="1700" dirty="0" err="1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</a:rPr>
                  <a:t>cryo</a:t>
                </a:r>
                <a:r>
                  <a:rPr kumimoji="0" lang="en-US" sz="170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</a:rPr>
                  <a:t> limit will determine the operational field</a:t>
                </a:r>
              </a:p>
              <a:p>
                <a:pPr lvl="2"/>
                <a:r>
                  <a:rPr kumimoji="0" lang="en-US" sz="170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</a:rPr>
                  <a:t>Moving a 3 Ton object with 2K He </a:t>
                </a:r>
              </a:p>
              <a:p>
                <a:r>
                  <a:rPr kumimoji="0" lang="en-US" sz="200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</a:rPr>
                  <a:t>Inject &amp; capture 1-12 bunches – </a:t>
                </a:r>
                <a:r>
                  <a:rPr kumimoji="0" lang="en-GB" sz="200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</a:rPr>
                  <a:t> -</a:t>
                </a:r>
                <a:endParaRPr kumimoji="0" lang="en-US" sz="200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</a:endParaRPr>
              </a:p>
              <a:p>
                <a:pPr lvl="2"/>
                <a:r>
                  <a:rPr kumimoji="0" lang="en-US" sz="170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</a:rPr>
                  <a:t>Beam properties well known, effect of strong impedance might be visible</a:t>
                </a:r>
              </a:p>
              <a:p>
                <a:pPr lvl="2"/>
                <a:r>
                  <a:rPr kumimoji="0" lang="en-US" sz="170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</a:rPr>
                  <a:t>Cavities always on (5-10% of nominal) to ensure RF feedback</a:t>
                </a:r>
              </a:p>
              <a:p>
                <a:r>
                  <a:rPr kumimoji="0" lang="en-US" sz="200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</a:rPr>
                  <a:t>Amplitude and phase scan</a:t>
                </a:r>
              </a:p>
              <a:p>
                <a:pPr lvl="2"/>
                <a:r>
                  <a:rPr kumimoji="0" lang="en-US" sz="1700" dirty="0" err="1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</a:rPr>
                  <a:t>Input/Output</a:t>
                </a:r>
                <a:r>
                  <a:rPr kumimoji="0" lang="en-US" sz="170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</a:rPr>
                  <a:t> power to determine the electrical center + correct crabbing phase and counter-phasing for transparency &amp; re-phasing during collisions</a:t>
                </a:r>
              </a:p>
              <a:p>
                <a:pPr lvl="2"/>
                <a:r>
                  <a:rPr kumimoji="0" lang="en-US" sz="170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</a:rPr>
                  <a:t>Have to test a minimum set of RF controls for LHC operational cycle</a:t>
                </a:r>
              </a:p>
              <a:p>
                <a:r>
                  <a:rPr kumimoji="0" lang="en-US" sz="200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</a:rPr>
                  <a:t>Measurements with other instruments (HT monitor, BPMS …)</a:t>
                </a:r>
              </a:p>
              <a:p>
                <a:endParaRPr kumimoji="0" lang="en-US" sz="200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</a:endParaRPr>
              </a:p>
              <a:p>
                <a:pPr marL="0" indent="0">
                  <a:buFont typeface="Arial"/>
                  <a:buNone/>
                </a:pPr>
                <a:r>
                  <a:rPr kumimoji="0" lang="en-US" sz="200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Calibri"/>
                  </a:rPr>
                  <a:t>We are planning ½ day SPS test program meeting to go through the detailed commissioning and testing in SPS at the end of Nov.</a:t>
                </a:r>
              </a:p>
            </p:txBody>
          </p:sp>
        </mc:Choice>
        <mc:Fallback xmlns="">
          <p:sp>
            <p:nvSpPr>
              <p:cNvPr id="6" name="Content Placeholder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015721"/>
                <a:ext cx="8229600" cy="534924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rgbClr val="3366FF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/>
          <p:cNvSpPr txBox="1"/>
          <p:nvPr/>
        </p:nvSpPr>
        <p:spPr>
          <a:xfrm>
            <a:off x="6730379" y="22816"/>
            <a:ext cx="241362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Provided by R. </a:t>
            </a:r>
            <a:r>
              <a:rPr kumimoji="0"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Calaga</a:t>
            </a:r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,</a:t>
            </a:r>
            <a:endParaRPr kumimoji="0" lang="en-GB" altLang="ja-JP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184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b="1" dirty="0" smtClean="0"/>
              <a:t>Summary</a:t>
            </a:r>
            <a:r>
              <a:rPr kumimoji="1" lang="ja-JP" altLang="en-US" sz="4000" b="1" dirty="0" smtClean="0"/>
              <a:t> </a:t>
            </a:r>
            <a:r>
              <a:rPr kumimoji="1" lang="en-US" altLang="ja-JP" sz="4000" b="1" dirty="0" smtClean="0"/>
              <a:t>  </a:t>
            </a:r>
            <a:endParaRPr kumimoji="1" lang="ja-JP" altLang="en-US" sz="40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75412"/>
            <a:ext cx="8229600" cy="465075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Primary</a:t>
            </a:r>
            <a:r>
              <a:rPr kumimoji="1" lang="en-US" altLang="ja-JP" dirty="0" smtClean="0"/>
              <a:t> recommendations: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Keep</a:t>
            </a:r>
            <a:r>
              <a:rPr lang="en-US" altLang="ja-JP" dirty="0" smtClean="0"/>
              <a:t> the </a:t>
            </a:r>
            <a:r>
              <a:rPr lang="en-US" altLang="ja-JP" dirty="0" smtClean="0">
                <a:solidFill>
                  <a:srgbClr val="3366FF"/>
                </a:solidFill>
              </a:rPr>
              <a:t>current CM design </a:t>
            </a:r>
            <a:r>
              <a:rPr lang="en-US" altLang="ja-JP" dirty="0" smtClean="0"/>
              <a:t>w/ common interfaces to the associate system, 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Establish</a:t>
            </a:r>
            <a:r>
              <a:rPr lang="en-US" altLang="ja-JP" dirty="0" smtClean="0"/>
              <a:t> the general </a:t>
            </a:r>
            <a:r>
              <a:rPr lang="en-US" altLang="ja-JP" dirty="0" smtClean="0">
                <a:solidFill>
                  <a:srgbClr val="3366FF"/>
                </a:solidFill>
              </a:rPr>
              <a:t>preparation and test plan </a:t>
            </a:r>
            <a:r>
              <a:rPr lang="en-US" altLang="ja-JP" dirty="0" smtClean="0"/>
              <a:t>to be robust</a:t>
            </a:r>
            <a:r>
              <a:rPr lang="en-US" altLang="ja-JP" dirty="0"/>
              <a:t> </a:t>
            </a:r>
            <a:r>
              <a:rPr lang="en-US" altLang="ja-JP" dirty="0" smtClean="0"/>
              <a:t>and reliable in schedule,</a:t>
            </a:r>
          </a:p>
          <a:p>
            <a:pPr lvl="2"/>
            <a:r>
              <a:rPr lang="en-US" altLang="ja-JP" dirty="0" smtClean="0"/>
              <a:t>Specially for the </a:t>
            </a:r>
            <a:r>
              <a:rPr lang="en-US" altLang="ja-JP" u="sng" dirty="0" smtClean="0"/>
              <a:t>cryogenics system installation in 2016- 2017</a:t>
            </a:r>
            <a:r>
              <a:rPr lang="en-US" altLang="ja-JP" dirty="0" smtClean="0"/>
              <a:t> (short technical stop), and for </a:t>
            </a:r>
            <a:r>
              <a:rPr lang="en-US" altLang="ja-JP" u="sng" dirty="0" smtClean="0"/>
              <a:t>workflow of the CM assembly</a:t>
            </a:r>
            <a:r>
              <a:rPr lang="en-US" altLang="ja-JP" dirty="0" smtClean="0"/>
              <a:t> with keeping cleanness and performance. 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Prepare</a:t>
            </a:r>
            <a:r>
              <a:rPr lang="en-US" altLang="ja-JP" dirty="0" smtClean="0"/>
              <a:t> for backup plans with </a:t>
            </a:r>
            <a:r>
              <a:rPr lang="en-US" altLang="ja-JP" dirty="0" smtClean="0">
                <a:solidFill>
                  <a:srgbClr val="3366FF"/>
                </a:solidFill>
              </a:rPr>
              <a:t>the minimal goal </a:t>
            </a:r>
            <a:r>
              <a:rPr lang="en-US" altLang="ja-JP" dirty="0" smtClean="0"/>
              <a:t>to be reliable achieved. 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7379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i="1" dirty="0" err="1" smtClean="0">
                <a:solidFill>
                  <a:srgbClr val="008000"/>
                </a:solidFill>
              </a:rPr>
              <a:t>Aknowledgments</a:t>
            </a:r>
            <a:r>
              <a:rPr kumimoji="1" lang="en-US" altLang="ja-JP" b="1" i="1" dirty="0" smtClean="0">
                <a:solidFill>
                  <a:srgbClr val="008000"/>
                </a:solidFill>
              </a:rPr>
              <a:t> </a:t>
            </a:r>
            <a:endParaRPr kumimoji="1" lang="ja-JP" altLang="en-US" b="1" i="1" dirty="0">
              <a:solidFill>
                <a:srgbClr val="008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2071723"/>
            <a:ext cx="8229600" cy="2559851"/>
          </a:xfrm>
        </p:spPr>
        <p:txBody>
          <a:bodyPr/>
          <a:lstStyle/>
          <a:p>
            <a:r>
              <a:rPr kumimoji="1" lang="en-US" altLang="ja-JP" i="1" dirty="0" smtClean="0"/>
              <a:t>We would </a:t>
            </a:r>
            <a:r>
              <a:rPr kumimoji="1" lang="en-US" altLang="ja-JP" i="1" dirty="0" smtClean="0">
                <a:solidFill>
                  <a:srgbClr val="FF0000"/>
                </a:solidFill>
              </a:rPr>
              <a:t>thank</a:t>
            </a:r>
            <a:r>
              <a:rPr kumimoji="1" lang="en-US" altLang="ja-JP" i="1" dirty="0" smtClean="0"/>
              <a:t> all CC-CM team members for their much effort for design to reach this stage and for the review to have been successfully </a:t>
            </a:r>
            <a:r>
              <a:rPr lang="en-US" altLang="ja-JP" i="1" dirty="0" smtClean="0"/>
              <a:t>made</a:t>
            </a:r>
            <a:r>
              <a:rPr kumimoji="1" lang="en-US" altLang="ja-JP" i="1" dirty="0" smtClean="0"/>
              <a:t>. </a:t>
            </a:r>
          </a:p>
          <a:p>
            <a:endParaRPr lang="en-US" altLang="ja-JP" i="1" dirty="0"/>
          </a:p>
          <a:p>
            <a:pPr marL="0" indent="0">
              <a:buNone/>
            </a:pPr>
            <a:endParaRPr lang="en-US" altLang="ja-JP" i="1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63637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5657" y="25258"/>
            <a:ext cx="8229600" cy="914400"/>
          </a:xfrm>
        </p:spPr>
        <p:txBody>
          <a:bodyPr/>
          <a:lstStyle/>
          <a:p>
            <a:r>
              <a:rPr lang="fr-CH" b="1" dirty="0" smtClean="0"/>
              <a:t>General plans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-1" y="880712"/>
            <a:ext cx="9048307" cy="3587826"/>
          </a:xfrm>
        </p:spPr>
        <p:txBody>
          <a:bodyPr>
            <a:normAutofit fontScale="85000" lnSpcReduction="10000"/>
          </a:bodyPr>
          <a:lstStyle/>
          <a:p>
            <a:pPr lvl="1"/>
            <a:r>
              <a:rPr lang="fr-CH" dirty="0" smtClean="0"/>
              <a:t>2 </a:t>
            </a:r>
            <a:r>
              <a:rPr lang="fr-CH" dirty="0" err="1" smtClean="0"/>
              <a:t>cryomodules</a:t>
            </a:r>
            <a:r>
              <a:rPr lang="fr-CH" dirty="0" smtClean="0"/>
              <a:t> for SPS tests - t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/>
              <a:t>1 </a:t>
            </a:r>
            <a:r>
              <a:rPr lang="en-US" dirty="0" smtClean="0"/>
              <a:t>CM </a:t>
            </a:r>
            <a:r>
              <a:rPr lang="en-US" dirty="0"/>
              <a:t>in 2018, the 2nd after </a:t>
            </a:r>
            <a:r>
              <a:rPr lang="en-US" dirty="0" smtClean="0"/>
              <a:t>LS2</a:t>
            </a:r>
            <a:endParaRPr lang="fr-CH" dirty="0" smtClean="0"/>
          </a:p>
          <a:p>
            <a:pPr lvl="2"/>
            <a:r>
              <a:rPr lang="fr-CH" dirty="0" smtClean="0">
                <a:solidFill>
                  <a:srgbClr val="000000"/>
                </a:solidFill>
              </a:rPr>
              <a:t>1 CM w/ 2 identical cavities (type «vertical» - DQW)</a:t>
            </a:r>
          </a:p>
          <a:p>
            <a:pPr lvl="2"/>
            <a:r>
              <a:rPr lang="fr-CH" dirty="0" smtClean="0">
                <a:solidFill>
                  <a:srgbClr val="000000"/>
                </a:solidFill>
              </a:rPr>
              <a:t>1 CM w/ </a:t>
            </a:r>
            <a:r>
              <a:rPr lang="fr-CH" dirty="0">
                <a:solidFill>
                  <a:srgbClr val="000000"/>
                </a:solidFill>
              </a:rPr>
              <a:t>2 </a:t>
            </a:r>
            <a:r>
              <a:rPr lang="fr-CH" dirty="0" smtClean="0">
                <a:solidFill>
                  <a:srgbClr val="000000"/>
                </a:solidFill>
              </a:rPr>
              <a:t>identical </a:t>
            </a:r>
            <a:r>
              <a:rPr lang="fr-CH" dirty="0">
                <a:solidFill>
                  <a:srgbClr val="000000"/>
                </a:solidFill>
              </a:rPr>
              <a:t>cavities (type </a:t>
            </a:r>
            <a:r>
              <a:rPr lang="fr-CH" dirty="0" smtClean="0">
                <a:solidFill>
                  <a:srgbClr val="000000"/>
                </a:solidFill>
              </a:rPr>
              <a:t>«horizontal» - RFD)</a:t>
            </a:r>
            <a:endParaRPr lang="fr-CH" dirty="0">
              <a:solidFill>
                <a:srgbClr val="000000"/>
              </a:solidFill>
            </a:endParaRPr>
          </a:p>
          <a:p>
            <a:pPr lvl="1"/>
            <a:r>
              <a:rPr lang="fr-CH" dirty="0" smtClean="0">
                <a:solidFill>
                  <a:srgbClr val="000000"/>
                </a:solidFill>
              </a:rPr>
              <a:t>2 </a:t>
            </a:r>
            <a:r>
              <a:rPr lang="fr-CH" dirty="0" err="1" smtClean="0">
                <a:solidFill>
                  <a:srgbClr val="000000"/>
                </a:solidFill>
              </a:rPr>
              <a:t>cryomodules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 err="1" smtClean="0">
                <a:solidFill>
                  <a:srgbClr val="000000"/>
                </a:solidFill>
              </a:rPr>
              <a:t>pre-series</a:t>
            </a:r>
            <a:r>
              <a:rPr lang="fr-CH" dirty="0" smtClean="0">
                <a:solidFill>
                  <a:srgbClr val="000000"/>
                </a:solidFill>
              </a:rPr>
              <a:t> for </a:t>
            </a:r>
            <a:r>
              <a:rPr lang="fr-CH" dirty="0" err="1" smtClean="0">
                <a:solidFill>
                  <a:srgbClr val="000000"/>
                </a:solidFill>
              </a:rPr>
              <a:t>LHC</a:t>
            </a:r>
            <a:r>
              <a:rPr lang="fr-CH" dirty="0" smtClean="0">
                <a:solidFill>
                  <a:srgbClr val="000000"/>
                </a:solidFill>
              </a:rPr>
              <a:t> (one of </a:t>
            </a:r>
            <a:r>
              <a:rPr lang="fr-CH" dirty="0" err="1" smtClean="0">
                <a:solidFill>
                  <a:srgbClr val="000000"/>
                </a:solidFill>
              </a:rPr>
              <a:t>each</a:t>
            </a:r>
            <a:r>
              <a:rPr lang="fr-CH" dirty="0" smtClean="0">
                <a:solidFill>
                  <a:srgbClr val="000000"/>
                </a:solidFill>
              </a:rPr>
              <a:t> type)</a:t>
            </a:r>
          </a:p>
          <a:p>
            <a:pPr lvl="1"/>
            <a:r>
              <a:rPr lang="fr-CH" dirty="0" smtClean="0">
                <a:solidFill>
                  <a:srgbClr val="000000"/>
                </a:solidFill>
              </a:rPr>
              <a:t>16 </a:t>
            </a:r>
            <a:r>
              <a:rPr lang="fr-CH" dirty="0" err="1" smtClean="0">
                <a:solidFill>
                  <a:srgbClr val="000000"/>
                </a:solidFill>
              </a:rPr>
              <a:t>cryomodules</a:t>
            </a:r>
            <a:r>
              <a:rPr lang="fr-CH" dirty="0" smtClean="0">
                <a:solidFill>
                  <a:srgbClr val="000000"/>
                </a:solidFill>
              </a:rPr>
              <a:t> for installation in </a:t>
            </a:r>
            <a:r>
              <a:rPr lang="fr-CH" dirty="0" err="1" smtClean="0">
                <a:solidFill>
                  <a:srgbClr val="000000"/>
                </a:solidFill>
              </a:rPr>
              <a:t>LHC</a:t>
            </a:r>
            <a:r>
              <a:rPr lang="fr-CH" dirty="0" smtClean="0">
                <a:solidFill>
                  <a:srgbClr val="000000"/>
                </a:solidFill>
              </a:rPr>
              <a:t> (8 of </a:t>
            </a:r>
            <a:r>
              <a:rPr lang="fr-CH" dirty="0" err="1" smtClean="0">
                <a:solidFill>
                  <a:srgbClr val="000000"/>
                </a:solidFill>
              </a:rPr>
              <a:t>each</a:t>
            </a:r>
            <a:r>
              <a:rPr lang="fr-CH" dirty="0" smtClean="0">
                <a:solidFill>
                  <a:srgbClr val="000000"/>
                </a:solidFill>
              </a:rPr>
              <a:t> type) + </a:t>
            </a:r>
            <a:r>
              <a:rPr lang="fr-CH" dirty="0" err="1" smtClean="0">
                <a:solidFill>
                  <a:srgbClr val="000000"/>
                </a:solidFill>
              </a:rPr>
              <a:t>spares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</a:p>
          <a:p>
            <a:pPr marL="800100" lvl="3" indent="0">
              <a:buNone/>
            </a:pP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post </a:t>
            </a:r>
            <a:r>
              <a:rPr lang="en-US" sz="2100" dirty="0" err="1">
                <a:solidFill>
                  <a:schemeClr val="bg1">
                    <a:lumMod val="65000"/>
                  </a:schemeClr>
                </a:solidFill>
              </a:rPr>
              <a:t>C&amp;S</a:t>
            </a:r>
            <a:r>
              <a:rPr lang="en-US" sz="2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review: </a:t>
            </a:r>
          </a:p>
          <a:p>
            <a:pPr marL="1257300" lvl="4" indent="0">
              <a:buNone/>
            </a:pP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- all </a:t>
            </a:r>
            <a:r>
              <a:rPr lang="en-US" sz="2100" dirty="0">
                <a:solidFill>
                  <a:schemeClr val="bg1">
                    <a:lumMod val="65000"/>
                  </a:schemeClr>
                </a:solidFill>
              </a:rPr>
              <a:t>32 dressed cavities to be </a:t>
            </a: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produced</a:t>
            </a:r>
            <a:b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- only </a:t>
            </a:r>
            <a:r>
              <a:rPr lang="en-US" sz="2100" dirty="0">
                <a:solidFill>
                  <a:schemeClr val="bg1">
                    <a:lumMod val="65000"/>
                  </a:schemeClr>
                </a:solidFill>
              </a:rPr>
              <a:t>8 </a:t>
            </a: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CMs </a:t>
            </a:r>
            <a:r>
              <a:rPr lang="en-US" sz="2100" dirty="0">
                <a:solidFill>
                  <a:schemeClr val="bg1">
                    <a:lumMod val="65000"/>
                  </a:schemeClr>
                </a:solidFill>
              </a:rPr>
              <a:t>foreseen for installation in LS3 with subsequent </a:t>
            </a:r>
            <a:r>
              <a:rPr lang="en-US" sz="2100" dirty="0" err="1" smtClean="0">
                <a:solidFill>
                  <a:schemeClr val="bg1">
                    <a:lumMod val="65000"/>
                  </a:schemeClr>
                </a:solidFill>
              </a:rPr>
              <a:t>cryomodules</a:t>
            </a: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100" dirty="0">
                <a:solidFill>
                  <a:schemeClr val="bg1">
                    <a:lumMod val="65000"/>
                  </a:schemeClr>
                </a:solidFill>
              </a:rPr>
              <a:t>in the following technical </a:t>
            </a: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stops</a:t>
            </a:r>
          </a:p>
          <a:p>
            <a:pPr marL="1257300" lvl="4" indent="0">
              <a:buNone/>
            </a:pP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- this </a:t>
            </a:r>
            <a:r>
              <a:rPr lang="en-US" sz="2100" dirty="0">
                <a:solidFill>
                  <a:schemeClr val="bg1">
                    <a:lumMod val="65000"/>
                  </a:schemeClr>
                </a:solidFill>
              </a:rPr>
              <a:t>also allows </a:t>
            </a: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schedule </a:t>
            </a:r>
            <a:r>
              <a:rPr lang="en-US" sz="2100" dirty="0">
                <a:solidFill>
                  <a:schemeClr val="bg1">
                    <a:lumMod val="65000"/>
                  </a:schemeClr>
                </a:solidFill>
              </a:rPr>
              <a:t>mitigation </a:t>
            </a: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and </a:t>
            </a:r>
            <a:r>
              <a:rPr lang="en-US" sz="2100" dirty="0">
                <a:solidFill>
                  <a:schemeClr val="bg1">
                    <a:lumMod val="65000"/>
                  </a:schemeClr>
                </a:solidFill>
              </a:rPr>
              <a:t>flexibility to accommodate for crossing plane </a:t>
            </a:r>
            <a:r>
              <a:rPr lang="en-US" sz="2100" dirty="0" smtClean="0">
                <a:solidFill>
                  <a:schemeClr val="bg1">
                    <a:lumMod val="65000"/>
                  </a:schemeClr>
                </a:solidFill>
              </a:rPr>
              <a:t>changes</a:t>
            </a:r>
            <a:endParaRPr lang="fr-CH" sz="3800" i="1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71450" lvl="1" indent="0">
              <a:buNone/>
            </a:pPr>
            <a:endParaRPr lang="fr-CH" sz="3800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en-GB" dirty="0"/>
          </a:p>
        </p:txBody>
      </p:sp>
      <p:grpSp>
        <p:nvGrpSpPr>
          <p:cNvPr id="37" name="Group 36"/>
          <p:cNvGrpSpPr/>
          <p:nvPr/>
        </p:nvGrpSpPr>
        <p:grpSpPr>
          <a:xfrm>
            <a:off x="216098" y="4272754"/>
            <a:ext cx="8641152" cy="2327443"/>
            <a:chOff x="276971" y="1123134"/>
            <a:chExt cx="8641152" cy="2327443"/>
          </a:xfrm>
        </p:grpSpPr>
        <p:sp>
          <p:nvSpPr>
            <p:cNvPr id="38" name="TextBox 37"/>
            <p:cNvSpPr txBox="1"/>
            <p:nvPr/>
          </p:nvSpPr>
          <p:spPr>
            <a:xfrm>
              <a:off x="276971" y="2271137"/>
              <a:ext cx="25203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0" lang="en-GB" b="1" i="1" dirty="0" smtClean="0">
                  <a:solidFill>
                    <a:prstClr val="black"/>
                  </a:solidFill>
                  <a:latin typeface="Calibri"/>
                </a:rPr>
                <a:t>SPS test prototype</a:t>
              </a:r>
              <a:endParaRPr kumimoji="0" lang="en-GB" b="1" i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30053" y="2640469"/>
              <a:ext cx="15302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0" lang="en-GB" sz="1200" dirty="0" smtClean="0">
                  <a:solidFill>
                    <a:prstClr val="black"/>
                  </a:solidFill>
                  <a:latin typeface="Calibri"/>
                </a:rPr>
                <a:t>preparation</a:t>
              </a:r>
              <a:endParaRPr kumimoji="0" lang="en-GB" sz="12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367346" y="2625268"/>
              <a:ext cx="9901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0" lang="en-GB" sz="1200" dirty="0" smtClean="0">
                  <a:solidFill>
                    <a:prstClr val="black"/>
                  </a:solidFill>
                  <a:latin typeface="Calibri"/>
                </a:rPr>
                <a:t>tests</a:t>
              </a:r>
              <a:endParaRPr kumimoji="0" lang="en-GB" sz="12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122633" y="3081245"/>
              <a:ext cx="24303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0" lang="en-GB" b="1" i="1" dirty="0" smtClean="0">
                  <a:solidFill>
                    <a:prstClr val="black"/>
                  </a:solidFill>
                  <a:latin typeface="Calibri"/>
                </a:rPr>
                <a:t>LHC pre-series</a:t>
              </a:r>
              <a:endParaRPr kumimoji="0" lang="en-GB" b="1" i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267199" y="2633506"/>
              <a:ext cx="22205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0" lang="en-GB" sz="1200" dirty="0" smtClean="0">
                  <a:solidFill>
                    <a:prstClr val="black"/>
                  </a:solidFill>
                  <a:latin typeface="Calibri"/>
                </a:rPr>
                <a:t>Fabrication &amp; tests</a:t>
              </a:r>
              <a:endParaRPr kumimoji="0" lang="en-GB" sz="12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494318" y="2649982"/>
              <a:ext cx="18048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0" lang="en-GB" sz="1200" dirty="0" smtClean="0">
                  <a:solidFill>
                    <a:prstClr val="black"/>
                  </a:solidFill>
                  <a:latin typeface="Calibri"/>
                </a:rPr>
                <a:t>Preparation &amp; Installation</a:t>
              </a:r>
              <a:endParaRPr kumimoji="0" lang="en-GB" sz="12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247367" y="2271137"/>
              <a:ext cx="42305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kumimoji="0" lang="en-GB" b="1" i="1" dirty="0">
                  <a:solidFill>
                    <a:prstClr val="black"/>
                  </a:solidFill>
                  <a:latin typeface="Calibri"/>
                </a:rPr>
                <a:t>LHC series </a:t>
              </a:r>
              <a:r>
                <a:rPr kumimoji="0" lang="en-GB" b="1" i="1" dirty="0" smtClean="0">
                  <a:solidFill>
                    <a:prstClr val="black"/>
                  </a:solidFill>
                  <a:latin typeface="Calibri"/>
                </a:rPr>
                <a:t>production</a:t>
              </a:r>
              <a:endParaRPr kumimoji="0" lang="en-GB" b="1" i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77019" y="1830409"/>
              <a:ext cx="2874664" cy="360000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kumimoji="0" lang="en-GB" sz="1200" b="1" dirty="0" smtClean="0">
                  <a:solidFill>
                    <a:srgbClr val="00B050"/>
                  </a:solidFill>
                  <a:latin typeface="Calibri"/>
                </a:rPr>
                <a:t>Run 2</a:t>
              </a:r>
              <a:endParaRPr kumimoji="0" lang="en-GB" sz="1200" b="1" dirty="0">
                <a:solidFill>
                  <a:srgbClr val="00B050"/>
                </a:solidFill>
                <a:latin typeface="Calibri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77067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2015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97163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2016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17259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2017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437355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2018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157451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2019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877547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2020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597643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2021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317739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2022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037931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2023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758027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2024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478123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2025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8198123" y="1411731"/>
              <a:ext cx="720000" cy="40011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 defTabSz="914400"/>
              <a:r>
                <a:rPr kumimoji="0" lang="en-GB" sz="2000" b="1" dirty="0" smtClean="0">
                  <a:ln w="10541" cmpd="sng">
                    <a:solidFill>
                      <a:srgbClr val="4F81BD">
                        <a:shade val="88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4F81BD">
                          <a:tint val="40000"/>
                          <a:satMod val="250000"/>
                        </a:srgbClr>
                      </a:gs>
                      <a:gs pos="9000">
                        <a:srgbClr val="4F81BD">
                          <a:tint val="52000"/>
                          <a:satMod val="300000"/>
                        </a:srgbClr>
                      </a:gs>
                      <a:gs pos="50000">
                        <a:srgbClr val="4F81BD">
                          <a:shade val="20000"/>
                          <a:satMod val="300000"/>
                        </a:srgbClr>
                      </a:gs>
                      <a:gs pos="79000">
                        <a:srgbClr val="4F81BD">
                          <a:tint val="52000"/>
                          <a:satMod val="300000"/>
                        </a:srgbClr>
                      </a:gs>
                      <a:gs pos="100000">
                        <a:srgbClr val="4F81BD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Calibri"/>
                </a:rPr>
                <a:t>2026</a:t>
              </a:r>
              <a:endParaRPr kumimoji="0" lang="en-GB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151683" y="1830409"/>
              <a:ext cx="1440192" cy="36000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kumimoji="0" lang="en-GB" sz="1600" b="1" dirty="0" smtClean="0">
                  <a:solidFill>
                    <a:srgbClr val="FFFF00"/>
                  </a:solidFill>
                  <a:latin typeface="Calibri"/>
                </a:rPr>
                <a:t>LS2</a:t>
              </a:r>
              <a:endParaRPr kumimoji="0" lang="en-GB" sz="1600" b="1" dirty="0">
                <a:solidFill>
                  <a:srgbClr val="FFFF00"/>
                </a:solidFill>
                <a:latin typeface="Calibri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757931" y="1830409"/>
              <a:ext cx="1440192" cy="36000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kumimoji="0" lang="en-GB" sz="1600" dirty="0" smtClean="0">
                  <a:solidFill>
                    <a:srgbClr val="FFFF00"/>
                  </a:solidFill>
                  <a:latin typeface="Calibri"/>
                </a:rPr>
                <a:t>LS3</a:t>
              </a:r>
              <a:endParaRPr kumimoji="0" lang="en-GB" sz="1600" dirty="0">
                <a:solidFill>
                  <a:srgbClr val="FFFF00"/>
                </a:solidFill>
                <a:latin typeface="Calibri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 rot="16200000">
              <a:off x="1518862" y="1524057"/>
              <a:ext cx="395472" cy="180000"/>
            </a:xfrm>
            <a:prstGeom prst="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kumimoji="0" lang="en-GB" sz="600" dirty="0" smtClean="0">
                  <a:solidFill>
                    <a:prstClr val="white"/>
                  </a:solidFill>
                  <a:latin typeface="Calibri"/>
                </a:rPr>
                <a:t>EYETS</a:t>
              </a:r>
              <a:endParaRPr kumimoji="0" lang="en-GB" sz="6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591875" y="1830409"/>
              <a:ext cx="2166056" cy="360000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kumimoji="0" lang="en-GB" sz="1200" b="1" dirty="0" smtClean="0">
                  <a:solidFill>
                    <a:srgbClr val="00B050"/>
                  </a:solidFill>
                  <a:latin typeface="Calibri"/>
                </a:rPr>
                <a:t>Run 3</a:t>
              </a:r>
              <a:endParaRPr kumimoji="0" lang="en-GB" sz="1200" b="1" dirty="0">
                <a:solidFill>
                  <a:srgbClr val="00B050"/>
                </a:solidFill>
                <a:latin typeface="Calibri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198123" y="1830409"/>
              <a:ext cx="720000" cy="360000"/>
            </a:xfrm>
            <a:prstGeom prst="rect">
              <a:avLst/>
            </a:prstGeom>
            <a:solidFill>
              <a:srgbClr val="92D050"/>
            </a:solidFill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kumimoji="0" lang="en-GB" sz="1200" b="1" dirty="0" smtClean="0">
                  <a:solidFill>
                    <a:srgbClr val="00B050"/>
                  </a:solidFill>
                  <a:latin typeface="Calibri"/>
                </a:rPr>
                <a:t>Run 4</a:t>
              </a:r>
              <a:endParaRPr kumimoji="0" lang="en-GB" sz="1200" b="1" dirty="0">
                <a:solidFill>
                  <a:srgbClr val="00B050"/>
                </a:solidFill>
                <a:latin typeface="Calibri"/>
              </a:endParaRP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 flipV="1">
              <a:off x="276971" y="2633506"/>
              <a:ext cx="2160288" cy="6963"/>
            </a:xfrm>
            <a:prstGeom prst="straightConnector1">
              <a:avLst/>
            </a:prstGeom>
            <a:ln>
              <a:headEnd type="diamond"/>
              <a:tailEnd type="diamon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2106158" y="3089019"/>
              <a:ext cx="2430324" cy="1510"/>
            </a:xfrm>
            <a:prstGeom prst="straightConnector1">
              <a:avLst/>
            </a:prstGeom>
            <a:ln>
              <a:headEnd type="diamond"/>
              <a:tailEnd type="diamon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6487799" y="2640469"/>
              <a:ext cx="360000" cy="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V="1">
              <a:off x="4267200" y="2640469"/>
              <a:ext cx="2220599" cy="9513"/>
            </a:xfrm>
            <a:prstGeom prst="straightConnector1">
              <a:avLst/>
            </a:prstGeom>
            <a:ln>
              <a:headEnd type="diamond"/>
              <a:tailEnd type="non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2437259" y="2640469"/>
              <a:ext cx="714424" cy="0"/>
            </a:xfrm>
            <a:prstGeom prst="straightConnector1">
              <a:avLst/>
            </a:prstGeom>
            <a:ln>
              <a:headEnd type="diamond"/>
              <a:tailEnd type="diamon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V="1">
              <a:off x="6852463" y="2625268"/>
              <a:ext cx="1345660" cy="12485"/>
            </a:xfrm>
            <a:prstGeom prst="straightConnector1">
              <a:avLst/>
            </a:prstGeom>
            <a:ln>
              <a:prstDash val="dash"/>
              <a:headEnd type="diamond"/>
              <a:tailEnd type="diamon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/>
            <p:nvPr/>
          </p:nvSpPr>
          <p:spPr>
            <a:xfrm rot="16200000">
              <a:off x="799001" y="1568414"/>
              <a:ext cx="395472" cy="99517"/>
            </a:xfrm>
            <a:prstGeom prst="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kumimoji="0" lang="en-GB" sz="600" dirty="0" smtClean="0">
                  <a:solidFill>
                    <a:prstClr val="white"/>
                  </a:solidFill>
                  <a:latin typeface="Calibri"/>
                </a:rPr>
                <a:t>YETS</a:t>
              </a:r>
              <a:endParaRPr kumimoji="0" lang="en-GB" sz="6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 rot="16200000">
              <a:off x="2252981" y="1564292"/>
              <a:ext cx="395472" cy="99517"/>
            </a:xfrm>
            <a:prstGeom prst="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kumimoji="0" lang="en-GB" sz="600" dirty="0" smtClean="0">
                  <a:solidFill>
                    <a:prstClr val="white"/>
                  </a:solidFill>
                  <a:latin typeface="Calibri"/>
                </a:rPr>
                <a:t>YETS</a:t>
              </a:r>
              <a:endParaRPr kumimoji="0" lang="en-GB" sz="60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>
              <a:off x="881074" y="1189038"/>
              <a:ext cx="0" cy="23139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831645" y="1123134"/>
              <a:ext cx="5979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kumimoji="0" lang="en-GB" sz="1400" dirty="0" smtClean="0">
                  <a:solidFill>
                    <a:prstClr val="black"/>
                  </a:solidFill>
                  <a:latin typeface="Calibri"/>
                </a:rPr>
                <a:t>today</a:t>
              </a:r>
              <a:endParaRPr kumimoji="0" lang="en-GB" sz="14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73" name="テキスト ボックス 72"/>
          <p:cNvSpPr txBox="1"/>
          <p:nvPr/>
        </p:nvSpPr>
        <p:spPr>
          <a:xfrm>
            <a:off x="5891890" y="14670"/>
            <a:ext cx="324696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Courtesy: R. </a:t>
            </a:r>
            <a:r>
              <a:rPr kumimoji="0"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Calaga</a:t>
            </a:r>
            <a:r>
              <a:rPr kumimoji="0" lang="en-GB" altLang="ja-JP" dirty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0"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O.Capatina</a:t>
            </a:r>
            <a:endParaRPr kumimoji="0" lang="en-GB" altLang="ja-JP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1460150" y="4430427"/>
            <a:ext cx="433482" cy="67267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2161359" y="4438330"/>
            <a:ext cx="433482" cy="67997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746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HL-LHC WP4 (Crab Cavities): SPS Cryo-module Engineering Review, 10/11/2015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3000" y="559308"/>
            <a:ext cx="8969731" cy="5810466"/>
            <a:chOff x="115462" y="1077686"/>
            <a:chExt cx="8969731" cy="5905432"/>
          </a:xfrm>
        </p:grpSpPr>
        <p:pic>
          <p:nvPicPr>
            <p:cNvPr id="41" name="Picture 2" descr="9906026_01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7008"/>
            <a:stretch/>
          </p:blipFill>
          <p:spPr bwMode="auto">
            <a:xfrm>
              <a:off x="978195" y="1077686"/>
              <a:ext cx="7453424" cy="5905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Oval 3"/>
            <p:cNvSpPr/>
            <p:nvPr/>
          </p:nvSpPr>
          <p:spPr>
            <a:xfrm>
              <a:off x="4076702" y="5924554"/>
              <a:ext cx="371475" cy="142875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0" lang="en-GB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Oval 8"/>
            <p:cNvSpPr/>
            <p:nvPr/>
          </p:nvSpPr>
          <p:spPr>
            <a:xfrm rot="900000">
              <a:off x="2867027" y="5757866"/>
              <a:ext cx="371475" cy="142875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0" lang="en-GB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949599" y="5731877"/>
              <a:ext cx="2135594" cy="969701"/>
            </a:xfrm>
            <a:prstGeom prst="rect">
              <a:avLst/>
            </a:prstGeom>
            <a:solidFill>
              <a:srgbClr val="CCFFCC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defTabSz="914400"/>
              <a:r>
                <a:rPr kumimoji="0" lang="en-GB" sz="1400" b="1" dirty="0" smtClean="0">
                  <a:solidFill>
                    <a:srgbClr val="3366FF"/>
                  </a:solidFill>
                  <a:latin typeface="Calibri"/>
                </a:rPr>
                <a:t>ATLAS</a:t>
              </a:r>
            </a:p>
            <a:p>
              <a:pPr defTabSz="914400"/>
              <a:r>
                <a:rPr kumimoji="0" lang="en-GB" sz="1400" b="1" dirty="0" smtClean="0">
                  <a:solidFill>
                    <a:srgbClr val="3366FF"/>
                  </a:solidFill>
                  <a:latin typeface="Calibri"/>
                </a:rPr>
                <a:t>LHC Point 1 </a:t>
              </a:r>
              <a:r>
                <a:rPr kumimoji="0" lang="en-GB" sz="1400" b="1" u="sng" dirty="0" smtClean="0">
                  <a:solidFill>
                    <a:srgbClr val="002060"/>
                  </a:solidFill>
                  <a:latin typeface="Calibri"/>
                </a:rPr>
                <a:t>(</a:t>
              </a:r>
              <a:r>
                <a:rPr kumimoji="0" lang="en-GB" sz="1400" b="1" u="sng" dirty="0" smtClean="0">
                  <a:solidFill>
                    <a:srgbClr val="FF0000"/>
                  </a:solidFill>
                  <a:latin typeface="Calibri"/>
                </a:rPr>
                <a:t>v</a:t>
              </a:r>
              <a:r>
                <a:rPr kumimoji="0" lang="en-GB" sz="1400" b="1" u="sng" dirty="0" smtClean="0">
                  <a:solidFill>
                    <a:srgbClr val="002060"/>
                  </a:solidFill>
                  <a:latin typeface="Calibri"/>
                </a:rPr>
                <a:t>ertical)</a:t>
              </a:r>
            </a:p>
            <a:p>
              <a:pPr defTabSz="914400"/>
              <a:r>
                <a:rPr kumimoji="0" lang="en-GB" sz="1400" b="1" dirty="0" smtClean="0">
                  <a:latin typeface="Calibri"/>
                </a:rPr>
                <a:t>4 cavities </a:t>
              </a:r>
              <a:r>
                <a:rPr kumimoji="0" lang="en-GB" sz="1400" b="1" dirty="0" smtClean="0">
                  <a:solidFill>
                    <a:srgbClr val="002060"/>
                  </a:solidFill>
                  <a:latin typeface="Calibri"/>
                </a:rPr>
                <a:t>/ IP side/ beam</a:t>
              </a:r>
            </a:p>
            <a:p>
              <a:pPr defTabSz="914400"/>
              <a:r>
                <a:rPr kumimoji="0" lang="en-GB" sz="1400" b="1" dirty="0">
                  <a:solidFill>
                    <a:srgbClr val="002060"/>
                  </a:solidFill>
                  <a:latin typeface="Calibri"/>
                </a:rPr>
                <a:t>t</a:t>
              </a:r>
              <a:r>
                <a:rPr kumimoji="0" lang="en-GB" sz="1400" b="1" dirty="0" smtClean="0">
                  <a:solidFill>
                    <a:srgbClr val="002060"/>
                  </a:solidFill>
                  <a:latin typeface="Calibri"/>
                </a:rPr>
                <a:t>o be </a:t>
              </a:r>
              <a:r>
                <a:rPr kumimoji="0" lang="en-GB" sz="1400" b="1" dirty="0" smtClean="0">
                  <a:solidFill>
                    <a:srgbClr val="3366FF"/>
                  </a:solidFill>
                  <a:latin typeface="Calibri"/>
                </a:rPr>
                <a:t>i</a:t>
              </a:r>
              <a:r>
                <a:rPr kumimoji="0" lang="en-GB" sz="1400" b="1" dirty="0" smtClean="0">
                  <a:solidFill>
                    <a:srgbClr val="000000"/>
                  </a:solidFill>
                  <a:latin typeface="Calibri"/>
                </a:rPr>
                <a:t>nstalled</a:t>
              </a:r>
              <a:r>
                <a:rPr kumimoji="0" lang="en-GB" sz="1400" b="1" dirty="0" smtClean="0">
                  <a:solidFill>
                    <a:srgbClr val="3366FF"/>
                  </a:solidFill>
                  <a:latin typeface="Calibri"/>
                </a:rPr>
                <a:t> during LS3 </a:t>
              </a:r>
              <a:endParaRPr kumimoji="0" lang="fr-FR" sz="1400" b="1" dirty="0">
                <a:solidFill>
                  <a:srgbClr val="3366FF"/>
                </a:solidFill>
                <a:latin typeface="Calibri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4962525" y="4500565"/>
              <a:ext cx="276225" cy="9529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0" lang="en-GB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4704907" y="4257678"/>
              <a:ext cx="143096" cy="14287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0" lang="en-GB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 rot="600000">
              <a:off x="5610225" y="4557666"/>
              <a:ext cx="276225" cy="9529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0" lang="en-GB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 rot="600000">
              <a:off x="5991826" y="3341222"/>
              <a:ext cx="196042" cy="56129"/>
            </a:xfrm>
            <a:prstGeom prst="ellipse">
              <a:avLst/>
            </a:prstGeom>
            <a:solidFill>
              <a:srgbClr val="1505EB"/>
            </a:solidFill>
            <a:ln>
              <a:solidFill>
                <a:srgbClr val="1505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kumimoji="0" lang="en-GB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6" name="Straight Connector 5"/>
            <p:cNvCxnSpPr>
              <a:stCxn id="17" idx="6"/>
              <a:endCxn id="12" idx="1"/>
            </p:cNvCxnSpPr>
            <p:nvPr/>
          </p:nvCxnSpPr>
          <p:spPr>
            <a:xfrm>
              <a:off x="5884352" y="4629690"/>
              <a:ext cx="1065247" cy="1587037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15462" y="5720197"/>
              <a:ext cx="2114551" cy="969701"/>
            </a:xfrm>
            <a:prstGeom prst="rect">
              <a:avLst/>
            </a:prstGeom>
            <a:solidFill>
              <a:srgbClr val="CCFFCC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defTabSz="914400"/>
              <a:r>
                <a:rPr kumimoji="0" lang="en-GB" sz="1400" b="1" dirty="0" smtClean="0">
                  <a:solidFill>
                    <a:srgbClr val="3366FF"/>
                  </a:solidFill>
                  <a:latin typeface="Calibri"/>
                </a:rPr>
                <a:t>CMS</a:t>
              </a:r>
            </a:p>
            <a:p>
              <a:pPr defTabSz="914400"/>
              <a:r>
                <a:rPr kumimoji="0" lang="en-GB" sz="1400" b="1" dirty="0" smtClean="0">
                  <a:solidFill>
                    <a:srgbClr val="3366FF"/>
                  </a:solidFill>
                  <a:latin typeface="Calibri"/>
                </a:rPr>
                <a:t>LHC Point 5 </a:t>
              </a:r>
              <a:r>
                <a:rPr kumimoji="0" lang="en-GB" sz="1400" b="1" dirty="0" smtClean="0">
                  <a:solidFill>
                    <a:srgbClr val="002060"/>
                  </a:solidFill>
                  <a:latin typeface="Calibri"/>
                </a:rPr>
                <a:t>(</a:t>
              </a:r>
              <a:r>
                <a:rPr kumimoji="0" lang="en-GB" sz="1400" b="1" u="sng" dirty="0" smtClean="0">
                  <a:solidFill>
                    <a:srgbClr val="FF0000"/>
                  </a:solidFill>
                  <a:latin typeface="Calibri"/>
                </a:rPr>
                <a:t>h</a:t>
              </a:r>
              <a:r>
                <a:rPr kumimoji="0" lang="en-GB" sz="1400" b="1" u="sng" dirty="0" smtClean="0">
                  <a:solidFill>
                    <a:srgbClr val="002060"/>
                  </a:solidFill>
                  <a:latin typeface="Calibri"/>
                </a:rPr>
                <a:t>orizontal</a:t>
              </a:r>
              <a:r>
                <a:rPr kumimoji="0" lang="en-GB" sz="1400" b="1" dirty="0" smtClean="0">
                  <a:solidFill>
                    <a:srgbClr val="002060"/>
                  </a:solidFill>
                  <a:latin typeface="Calibri"/>
                </a:rPr>
                <a:t>)</a:t>
              </a:r>
            </a:p>
            <a:p>
              <a:pPr defTabSz="914400"/>
              <a:r>
                <a:rPr kumimoji="0" lang="en-GB" sz="1400" b="1" dirty="0" smtClean="0">
                  <a:solidFill>
                    <a:srgbClr val="3366FF"/>
                  </a:solidFill>
                  <a:latin typeface="Calibri"/>
                </a:rPr>
                <a:t>4 cavities </a:t>
              </a:r>
              <a:r>
                <a:rPr kumimoji="0" lang="en-GB" sz="1400" b="1" dirty="0" smtClean="0">
                  <a:solidFill>
                    <a:srgbClr val="002060"/>
                  </a:solidFill>
                  <a:latin typeface="Calibri"/>
                </a:rPr>
                <a:t>/ IP side/ beam</a:t>
              </a:r>
            </a:p>
            <a:p>
              <a:pPr defTabSz="914400"/>
              <a:r>
                <a:rPr kumimoji="0" lang="en-GB" sz="1400" b="1" dirty="0">
                  <a:solidFill>
                    <a:srgbClr val="002060"/>
                  </a:solidFill>
                  <a:latin typeface="Calibri"/>
                </a:rPr>
                <a:t>t</a:t>
              </a:r>
              <a:r>
                <a:rPr kumimoji="0" lang="en-GB" sz="1400" b="1" dirty="0" smtClean="0">
                  <a:solidFill>
                    <a:srgbClr val="002060"/>
                  </a:solidFill>
                  <a:latin typeface="Calibri"/>
                </a:rPr>
                <a:t>o be</a:t>
              </a:r>
              <a:r>
                <a:rPr kumimoji="0" lang="en-GB" sz="1400" b="1" dirty="0" smtClean="0">
                  <a:latin typeface="Calibri"/>
                </a:rPr>
                <a:t> installed</a:t>
              </a:r>
              <a:r>
                <a:rPr kumimoji="0" lang="en-GB" sz="1400" b="1" dirty="0" smtClean="0">
                  <a:solidFill>
                    <a:srgbClr val="3366FF"/>
                  </a:solidFill>
                  <a:latin typeface="Calibri"/>
                </a:rPr>
                <a:t> during LS3 </a:t>
              </a:r>
              <a:endParaRPr kumimoji="0" lang="fr-FR" sz="1400" b="1" dirty="0">
                <a:solidFill>
                  <a:srgbClr val="3366FF"/>
                </a:solidFill>
                <a:latin typeface="Calibri"/>
              </a:endParaRPr>
            </a:p>
          </p:txBody>
        </p:sp>
        <p:cxnSp>
          <p:nvCxnSpPr>
            <p:cNvPr id="25" name="Straight Connector 24"/>
            <p:cNvCxnSpPr>
              <a:stCxn id="24" idx="3"/>
              <a:endCxn id="9" idx="3"/>
            </p:cNvCxnSpPr>
            <p:nvPr/>
          </p:nvCxnSpPr>
          <p:spPr>
            <a:xfrm flipV="1">
              <a:off x="2230013" y="5843547"/>
              <a:ext cx="683026" cy="36150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78712" y="2261323"/>
              <a:ext cx="1884524" cy="594334"/>
            </a:xfrm>
            <a:prstGeom prst="rect">
              <a:avLst/>
            </a:prstGeom>
            <a:solidFill>
              <a:srgbClr val="FFFF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defTabSz="914400"/>
              <a:r>
                <a:rPr kumimoji="0" lang="en-GB" sz="1600" b="1" dirty="0" smtClean="0">
                  <a:solidFill>
                    <a:srgbClr val="FF0000"/>
                  </a:solidFill>
                  <a:latin typeface="Calibri"/>
                </a:rPr>
                <a:t>SPS Test </a:t>
              </a:r>
              <a:r>
                <a:rPr kumimoji="0" lang="en-GB" sz="1600" b="1" dirty="0" smtClean="0">
                  <a:latin typeface="Calibri"/>
                </a:rPr>
                <a:t>Prototype Module</a:t>
              </a:r>
              <a:r>
                <a:rPr kumimoji="0" lang="en-GB" sz="1600" b="1" dirty="0" smtClean="0">
                  <a:solidFill>
                    <a:srgbClr val="FF0000"/>
                  </a:solidFill>
                  <a:latin typeface="Calibri"/>
                </a:rPr>
                <a:t> before LS2</a:t>
              </a:r>
              <a:endParaRPr kumimoji="0" lang="fr-FR" sz="1600" b="1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28" name="Straight Connector 27"/>
            <p:cNvCxnSpPr>
              <a:stCxn id="14" idx="1"/>
              <a:endCxn id="27" idx="3"/>
            </p:cNvCxnSpPr>
            <p:nvPr/>
          </p:nvCxnSpPr>
          <p:spPr>
            <a:xfrm flipH="1" flipV="1">
              <a:off x="2063236" y="2558490"/>
              <a:ext cx="2662627" cy="172011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6958736" y="1284604"/>
              <a:ext cx="2114550" cy="954107"/>
            </a:xfrm>
            <a:prstGeom prst="rect">
              <a:avLst/>
            </a:prstGeom>
            <a:solidFill>
              <a:srgbClr val="FFFF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defTabSz="914400"/>
              <a:r>
                <a:rPr kumimoji="0" lang="en-GB" sz="1400" b="1" dirty="0" smtClean="0">
                  <a:solidFill>
                    <a:srgbClr val="002060"/>
                  </a:solidFill>
                  <a:latin typeface="Calibri"/>
                </a:rPr>
                <a:t>SM18 Area</a:t>
              </a:r>
            </a:p>
            <a:p>
              <a:pPr defTabSz="914400"/>
              <a:r>
                <a:rPr kumimoji="0" lang="en-GB" sz="1400" b="1" dirty="0" smtClean="0">
                  <a:solidFill>
                    <a:srgbClr val="002060"/>
                  </a:solidFill>
                  <a:latin typeface="Calibri"/>
                </a:rPr>
                <a:t>Cavity cold testing, clean room facilities &amp; cryomodule qualification</a:t>
              </a:r>
              <a:endParaRPr kumimoji="0" lang="fr-FR" sz="1400" b="1" dirty="0">
                <a:solidFill>
                  <a:srgbClr val="002060"/>
                </a:solidFill>
                <a:latin typeface="Calibri"/>
              </a:endParaRPr>
            </a:p>
          </p:txBody>
        </p:sp>
        <p:cxnSp>
          <p:nvCxnSpPr>
            <p:cNvPr id="32" name="Straight Connector 31"/>
            <p:cNvCxnSpPr>
              <a:stCxn id="31" idx="1"/>
              <a:endCxn id="18" idx="5"/>
            </p:cNvCxnSpPr>
            <p:nvPr/>
          </p:nvCxnSpPr>
          <p:spPr>
            <a:xfrm flipH="1">
              <a:off x="6154715" y="1761658"/>
              <a:ext cx="804021" cy="1639403"/>
            </a:xfrm>
            <a:prstGeom prst="line">
              <a:avLst/>
            </a:prstGeom>
            <a:ln>
              <a:solidFill>
                <a:srgbClr val="1505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itle 2"/>
          <p:cNvSpPr txBox="1">
            <a:spLocks/>
          </p:cNvSpPr>
          <p:nvPr/>
        </p:nvSpPr>
        <p:spPr>
          <a:xfrm>
            <a:off x="333377" y="72271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kumimoji="0" lang="en-GB" dirty="0">
              <a:solidFill>
                <a:prstClr val="black">
                  <a:lumMod val="75000"/>
                  <a:lumOff val="25000"/>
                </a:prstClr>
              </a:solidFill>
              <a:latin typeface="Calibri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891890" y="14670"/>
            <a:ext cx="324696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Courtesy: R. </a:t>
            </a:r>
            <a:r>
              <a:rPr kumimoji="0"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Calaga</a:t>
            </a:r>
            <a:r>
              <a:rPr kumimoji="0" lang="en-GB" altLang="ja-JP" dirty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0"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O.Capatina</a:t>
            </a:r>
            <a:endParaRPr kumimoji="0" lang="en-GB" altLang="ja-JP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" name="Picture 20" descr="G:\Services\MechanicalCAD\Catia\Leuxe\CRAB Cavities\3D views Perso\3D views BNL\CRAB Cavity Titanium - 104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87839" y="3862537"/>
            <a:ext cx="1292985" cy="1114478"/>
          </a:xfrm>
          <a:prstGeom prst="rect">
            <a:avLst/>
          </a:prstGeom>
          <a:solidFill>
            <a:srgbClr val="FFFFFF"/>
          </a:solidFill>
          <a:ln>
            <a:solidFill>
              <a:srgbClr val="3366FF"/>
            </a:solidFill>
          </a:ln>
          <a:extLst/>
        </p:spPr>
      </p:pic>
      <p:pic>
        <p:nvPicPr>
          <p:cNvPr id="29" name="Picture 21" descr="G:\Services\MechanicalCAD\Catia\Leuxe\CRAB Cavities\3D views Perso\ODU CAVITY 001 - 23-09-201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000" y="3894629"/>
            <a:ext cx="1817222" cy="1110323"/>
          </a:xfrm>
          <a:prstGeom prst="rect">
            <a:avLst/>
          </a:prstGeom>
          <a:solidFill>
            <a:schemeClr val="bg1"/>
          </a:solidFill>
          <a:ln>
            <a:solidFill>
              <a:srgbClr val="3366FF"/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207175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General Charges to the Review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66392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/>
              <a:t>This review is charged to </a:t>
            </a:r>
            <a:r>
              <a:rPr lang="en-US" altLang="ja-JP" dirty="0">
                <a:solidFill>
                  <a:srgbClr val="000000"/>
                </a:solidFill>
              </a:rPr>
              <a:t>comprehensively</a:t>
            </a:r>
            <a:r>
              <a:rPr lang="en-US" altLang="ja-JP" dirty="0">
                <a:solidFill>
                  <a:srgbClr val="3366FF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review</a:t>
            </a:r>
            <a:r>
              <a:rPr lang="en-US" altLang="ja-JP" dirty="0">
                <a:solidFill>
                  <a:srgbClr val="3366FF"/>
                </a:solidFill>
              </a:rPr>
              <a:t> </a:t>
            </a:r>
            <a:r>
              <a:rPr lang="en-US" altLang="ja-JP" dirty="0">
                <a:solidFill>
                  <a:srgbClr val="000000"/>
                </a:solidFill>
              </a:rPr>
              <a:t>and</a:t>
            </a:r>
            <a:r>
              <a:rPr lang="en-US" altLang="ja-JP" dirty="0">
                <a:solidFill>
                  <a:srgbClr val="3366FF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address </a:t>
            </a:r>
            <a:r>
              <a:rPr lang="en-US" altLang="ja-JP" dirty="0"/>
              <a:t>any outstanding issues related to the </a:t>
            </a:r>
            <a:endParaRPr lang="en-US" altLang="ja-JP" dirty="0" smtClean="0"/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SPS </a:t>
            </a:r>
            <a:r>
              <a:rPr lang="en-US" altLang="ja-JP" dirty="0" err="1">
                <a:solidFill>
                  <a:srgbClr val="3366FF"/>
                </a:solidFill>
              </a:rPr>
              <a:t>cryomodules</a:t>
            </a:r>
            <a:r>
              <a:rPr lang="en-US" altLang="ja-JP" dirty="0">
                <a:solidFill>
                  <a:srgbClr val="3366FF"/>
                </a:solidFill>
              </a:rPr>
              <a:t> components design</a:t>
            </a:r>
            <a:r>
              <a:rPr lang="en-US" altLang="ja-JP" dirty="0" smtClean="0">
                <a:solidFill>
                  <a:srgbClr val="3366FF"/>
                </a:solidFill>
              </a:rPr>
              <a:t>:</a:t>
            </a:r>
          </a:p>
          <a:p>
            <a:pPr lvl="2"/>
            <a:r>
              <a:rPr lang="en-US" altLang="ja-JP" dirty="0" smtClean="0"/>
              <a:t>vacuum </a:t>
            </a:r>
            <a:r>
              <a:rPr lang="en-US" altLang="ja-JP" dirty="0"/>
              <a:t>vessel, thermal and magnetic shielding, thermal insulation, cryogenic distribution, internal support structure, RF internal lines, alignment adjustment and monitoring</a:t>
            </a:r>
            <a:r>
              <a:rPr lang="en-US" altLang="ja-JP" dirty="0" smtClean="0"/>
              <a:t>; as </a:t>
            </a:r>
            <a:r>
              <a:rPr lang="en-US" altLang="ja-JP" dirty="0"/>
              <a:t>well </a:t>
            </a:r>
            <a:r>
              <a:rPr lang="en-US" altLang="ja-JP" dirty="0" smtClean="0"/>
              <a:t>as</a:t>
            </a:r>
            <a:r>
              <a:rPr lang="en-US" altLang="ja-JP" dirty="0"/>
              <a:t> </a:t>
            </a:r>
          </a:p>
          <a:p>
            <a:pPr lvl="1"/>
            <a:r>
              <a:rPr lang="en-US" altLang="ja-JP" dirty="0">
                <a:solidFill>
                  <a:srgbClr val="3366FF"/>
                </a:solidFill>
              </a:rPr>
              <a:t>P</a:t>
            </a:r>
            <a:r>
              <a:rPr lang="en-US" altLang="ja-JP" dirty="0" smtClean="0">
                <a:solidFill>
                  <a:srgbClr val="3366FF"/>
                </a:solidFill>
              </a:rPr>
              <a:t>hysical </a:t>
            </a:r>
            <a:r>
              <a:rPr lang="en-US" altLang="ja-JP" dirty="0">
                <a:solidFill>
                  <a:srgbClr val="3366FF"/>
                </a:solidFill>
              </a:rPr>
              <a:t>and functional </a:t>
            </a:r>
            <a:r>
              <a:rPr lang="en-US" altLang="ja-JP" dirty="0" smtClean="0">
                <a:solidFill>
                  <a:srgbClr val="3366FF"/>
                </a:solidFill>
              </a:rPr>
              <a:t>interfaces</a:t>
            </a:r>
            <a:r>
              <a:rPr lang="en-US" altLang="ja-JP" dirty="0" smtClean="0"/>
              <a:t>: </a:t>
            </a:r>
          </a:p>
          <a:p>
            <a:pPr lvl="2"/>
            <a:r>
              <a:rPr lang="en-US" altLang="ja-JP" dirty="0"/>
              <a:t>t</a:t>
            </a:r>
            <a:r>
              <a:rPr lang="en-US" altLang="ja-JP" dirty="0" smtClean="0"/>
              <a:t>o the RF </a:t>
            </a:r>
            <a:r>
              <a:rPr lang="en-US" altLang="ja-JP" dirty="0"/>
              <a:t>cavities and helium vessels, cryogenic and vacuum </a:t>
            </a:r>
            <a:r>
              <a:rPr lang="en-US" altLang="ja-JP" dirty="0" smtClean="0"/>
              <a:t>systems.</a:t>
            </a:r>
          </a:p>
          <a:p>
            <a:pPr lvl="1"/>
            <a:r>
              <a:rPr lang="en-US" altLang="ja-JP" dirty="0" smtClean="0"/>
              <a:t>Some </a:t>
            </a:r>
            <a:r>
              <a:rPr lang="en-US" altLang="ja-JP" dirty="0"/>
              <a:t>important elements of the </a:t>
            </a:r>
            <a:r>
              <a:rPr lang="en-US" altLang="ja-JP" dirty="0" err="1"/>
              <a:t>cryomodule</a:t>
            </a:r>
            <a:r>
              <a:rPr lang="en-US" altLang="ja-JP" dirty="0"/>
              <a:t> are </a:t>
            </a:r>
            <a:r>
              <a:rPr lang="en-US" altLang="ja-JP" dirty="0">
                <a:solidFill>
                  <a:srgbClr val="000000"/>
                </a:solidFill>
              </a:rPr>
              <a:t>being prototyped </a:t>
            </a:r>
            <a:r>
              <a:rPr lang="en-US" altLang="ja-JP" dirty="0"/>
              <a:t>to understand the performance of the design choices (He-vessel, tuner etc..). 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The </a:t>
            </a:r>
            <a:r>
              <a:rPr lang="en-US" altLang="ja-JP" dirty="0"/>
              <a:t>maturity of the technical status of the </a:t>
            </a:r>
            <a:r>
              <a:rPr lang="en-US" altLang="ja-JP" dirty="0" err="1"/>
              <a:t>cryomodule</a:t>
            </a:r>
            <a:r>
              <a:rPr lang="en-US" altLang="ja-JP" dirty="0"/>
              <a:t> and its readiness towards an </a:t>
            </a:r>
            <a:r>
              <a:rPr lang="en-US" altLang="ja-JP" dirty="0">
                <a:solidFill>
                  <a:srgbClr val="3366FF"/>
                </a:solidFill>
              </a:rPr>
              <a:t>installation in</a:t>
            </a:r>
            <a:r>
              <a:rPr lang="en-US" altLang="ja-JP" dirty="0">
                <a:solidFill>
                  <a:srgbClr val="000000"/>
                </a:solidFill>
              </a:rPr>
              <a:t> the technical stop of </a:t>
            </a:r>
            <a:r>
              <a:rPr lang="en-US" altLang="ja-JP" dirty="0">
                <a:solidFill>
                  <a:srgbClr val="3366FF"/>
                </a:solidFill>
              </a:rPr>
              <a:t>2017-18 </a:t>
            </a:r>
            <a:r>
              <a:rPr lang="en-US" altLang="ja-JP" dirty="0">
                <a:solidFill>
                  <a:srgbClr val="FF0000"/>
                </a:solidFill>
              </a:rPr>
              <a:t>should be assessed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788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  <a:latin typeface="Calibri"/>
              </a:rPr>
              <a:t>HL-LHC WP4 (Crab Cavities): SPS Cryo-module Engineering Review, 10/11/2015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812145" y="289307"/>
            <a:ext cx="7874656" cy="108413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SPS </a:t>
            </a:r>
            <a:r>
              <a:rPr lang="en-US" b="1" dirty="0" err="1" smtClean="0"/>
              <a:t>Cryomodule</a:t>
            </a:r>
            <a:r>
              <a:rPr lang="en-US" b="1" dirty="0" smtClean="0"/>
              <a:t>:</a:t>
            </a:r>
            <a:br>
              <a:rPr lang="en-US" b="1" dirty="0" smtClean="0"/>
            </a:br>
            <a:r>
              <a:rPr lang="en-US" b="1" dirty="0" smtClean="0"/>
              <a:t>with 2 identical cavities installed </a:t>
            </a:r>
            <a:endParaRPr lang="en-GB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891890" y="14670"/>
            <a:ext cx="324696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Courtesy: R. </a:t>
            </a:r>
            <a:r>
              <a:rPr kumimoji="0"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Calaga</a:t>
            </a:r>
            <a:r>
              <a:rPr kumimoji="0" lang="en-GB" altLang="ja-JP" dirty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kumimoji="0" lang="en-GB" altLang="ja-JP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kumimoji="0" lang="en-GB" altLang="ja-JP" dirty="0" err="1" smtClean="0">
                <a:solidFill>
                  <a:schemeClr val="bg1">
                    <a:lumMod val="50000"/>
                  </a:schemeClr>
                </a:solidFill>
              </a:rPr>
              <a:t>O.Capatina</a:t>
            </a:r>
            <a:endParaRPr kumimoji="0" lang="en-GB" altLang="ja-JP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19" y="3870255"/>
            <a:ext cx="4259394" cy="2412935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TextBox 21"/>
          <p:cNvSpPr txBox="1"/>
          <p:nvPr/>
        </p:nvSpPr>
        <p:spPr>
          <a:xfrm>
            <a:off x="257743" y="1633234"/>
            <a:ext cx="2050513" cy="81136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pPr algn="l" defTabSz="914400"/>
            <a:r>
              <a:rPr kumimoji="0" lang="en-GB" b="1" dirty="0" smtClean="0">
                <a:solidFill>
                  <a:prstClr val="white"/>
                </a:solidFill>
                <a:latin typeface="Calibri"/>
              </a:rPr>
              <a:t>Vertical Crabbing</a:t>
            </a:r>
          </a:p>
          <a:p>
            <a:pPr algn="l" defTabSz="914400"/>
            <a:r>
              <a:rPr kumimoji="0" lang="en-GB" b="1" dirty="0" smtClean="0">
                <a:solidFill>
                  <a:prstClr val="white"/>
                </a:solidFill>
                <a:latin typeface="Calibri"/>
              </a:rPr>
              <a:t>Double </a:t>
            </a:r>
            <a:r>
              <a:rPr kumimoji="0" lang="en-GB" b="1" dirty="0" smtClean="0">
                <a:solidFill>
                  <a:prstClr val="white"/>
                </a:solidFill>
                <a:latin typeface="Calibri"/>
              </a:rPr>
              <a:t>Quarter </a:t>
            </a:r>
            <a:r>
              <a:rPr kumimoji="0" lang="en-GB" b="1" dirty="0" smtClean="0">
                <a:solidFill>
                  <a:prstClr val="white"/>
                </a:solidFill>
                <a:latin typeface="Calibri"/>
              </a:rPr>
              <a:t>Wave</a:t>
            </a:r>
          </a:p>
          <a:p>
            <a:pPr algn="l" defTabSz="914400"/>
            <a:r>
              <a:rPr kumimoji="0" lang="en-GB" b="1" dirty="0" smtClean="0">
                <a:solidFill>
                  <a:prstClr val="white"/>
                </a:solidFill>
                <a:latin typeface="Calibri"/>
              </a:rPr>
              <a:t>(ATLAS) </a:t>
            </a:r>
            <a:endParaRPr kumimoji="0" lang="en-GB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20" descr="G:\Services\MechanicalCAD\Catia\Leuxe\CRAB Cavities\3D views Perso\3D views BNL\CRAB Cavity Titanium - 104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89655" y="2214518"/>
            <a:ext cx="1841307" cy="158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529" y="3785003"/>
            <a:ext cx="4183265" cy="2440567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6" name="Picture 21" descr="G:\Services\MechanicalCAD\Catia\Leuxe\CRAB Cavities\3D views Perso\ODU CAVITY 001 - 23-09-2014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9901" y="2386383"/>
            <a:ext cx="2325000" cy="142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21"/>
          <p:cNvSpPr txBox="1"/>
          <p:nvPr/>
        </p:nvSpPr>
        <p:spPr>
          <a:xfrm>
            <a:off x="4748947" y="1534169"/>
            <a:ext cx="2050513" cy="81136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pPr algn="l" defTabSz="914400"/>
            <a:r>
              <a:rPr kumimoji="0" lang="en-GB" b="1" dirty="0" smtClean="0">
                <a:solidFill>
                  <a:prstClr val="white"/>
                </a:solidFill>
                <a:latin typeface="Calibri"/>
              </a:rPr>
              <a:t>Horizontal Crabbing</a:t>
            </a:r>
          </a:p>
          <a:p>
            <a:pPr algn="l" defTabSz="914400"/>
            <a:r>
              <a:rPr kumimoji="0" lang="en-GB" b="1" dirty="0" smtClean="0">
                <a:solidFill>
                  <a:prstClr val="white"/>
                </a:solidFill>
                <a:latin typeface="Calibri"/>
              </a:rPr>
              <a:t>RF Dipole</a:t>
            </a:r>
          </a:p>
          <a:p>
            <a:pPr algn="l" defTabSz="914400"/>
            <a:r>
              <a:rPr kumimoji="0" lang="en-GB" b="1" dirty="0" smtClean="0">
                <a:solidFill>
                  <a:prstClr val="white"/>
                </a:solidFill>
                <a:latin typeface="Calibri"/>
              </a:rPr>
              <a:t>(CMS)</a:t>
            </a:r>
            <a:endParaRPr kumimoji="0" lang="en-GB" b="1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6164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Specific Charges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1880"/>
            <a:ext cx="8229600" cy="5105321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ja-JP" dirty="0"/>
              <a:t>Specific questions to be addressed by the review: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US" altLang="ja-JP" dirty="0" smtClean="0"/>
              <a:t>Does </a:t>
            </a:r>
            <a:r>
              <a:rPr lang="en-US" altLang="ja-JP" dirty="0"/>
              <a:t>the design </a:t>
            </a:r>
            <a:r>
              <a:rPr lang="en-US" altLang="ja-JP" dirty="0">
                <a:solidFill>
                  <a:srgbClr val="3366FF"/>
                </a:solidFill>
              </a:rPr>
              <a:t>meet </a:t>
            </a:r>
            <a:r>
              <a:rPr lang="en-US" altLang="ja-JP" dirty="0"/>
              <a:t>all the functional </a:t>
            </a:r>
            <a:r>
              <a:rPr lang="en-US" altLang="ja-JP" dirty="0">
                <a:solidFill>
                  <a:srgbClr val="3366FF"/>
                </a:solidFill>
              </a:rPr>
              <a:t>requirements </a:t>
            </a:r>
            <a:r>
              <a:rPr lang="en-US" altLang="ja-JP" dirty="0"/>
              <a:t>of such a </a:t>
            </a:r>
            <a:r>
              <a:rPr lang="en-US" altLang="ja-JP" dirty="0" err="1"/>
              <a:t>cryomodule</a:t>
            </a:r>
            <a:r>
              <a:rPr lang="en-US" altLang="ja-JP" dirty="0" smtClean="0"/>
              <a:t>?	</a:t>
            </a:r>
            <a:endParaRPr lang="en-US" altLang="ja-JP" dirty="0">
              <a:solidFill>
                <a:srgbClr val="3366FF"/>
              </a:solidFill>
            </a:endParaRP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US" altLang="ja-JP" dirty="0" smtClean="0"/>
              <a:t>Have </a:t>
            </a:r>
            <a:r>
              <a:rPr lang="en-US" altLang="ja-JP" dirty="0"/>
              <a:t>all important issues been </a:t>
            </a:r>
            <a:r>
              <a:rPr lang="en-US" altLang="ja-JP" dirty="0">
                <a:solidFill>
                  <a:srgbClr val="3366FF"/>
                </a:solidFill>
              </a:rPr>
              <a:t>covered by the project team </a:t>
            </a:r>
            <a:r>
              <a:rPr lang="en-US" altLang="ja-JP" dirty="0" smtClean="0"/>
              <a:t>? </a:t>
            </a:r>
            <a:endParaRPr lang="en-US" altLang="ja-JP" dirty="0">
              <a:solidFill>
                <a:srgbClr val="3366FF"/>
              </a:solidFill>
            </a:endParaRP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US" altLang="ja-JP" dirty="0" smtClean="0"/>
              <a:t>Have </a:t>
            </a:r>
            <a:r>
              <a:rPr lang="en-US" altLang="ja-JP" dirty="0"/>
              <a:t>all the design aspects been </a:t>
            </a:r>
            <a:r>
              <a:rPr lang="en-US" altLang="ja-JP" dirty="0">
                <a:solidFill>
                  <a:srgbClr val="3366FF"/>
                </a:solidFill>
              </a:rPr>
              <a:t>studied sufficiently </a:t>
            </a:r>
            <a:r>
              <a:rPr lang="en-US" altLang="ja-JP" dirty="0">
                <a:solidFill>
                  <a:srgbClr val="000000"/>
                </a:solidFill>
              </a:rPr>
              <a:t>in detail </a:t>
            </a:r>
            <a:r>
              <a:rPr lang="en-US" altLang="ja-JP" dirty="0"/>
              <a:t>in preparation for manufacturing? Are-there particular area where </a:t>
            </a:r>
            <a:r>
              <a:rPr lang="en-US" altLang="ja-JP" dirty="0">
                <a:solidFill>
                  <a:srgbClr val="3366FF"/>
                </a:solidFill>
              </a:rPr>
              <a:t>extra design effort </a:t>
            </a:r>
            <a:r>
              <a:rPr lang="en-US" altLang="ja-JP" dirty="0">
                <a:solidFill>
                  <a:srgbClr val="000000"/>
                </a:solidFill>
              </a:rPr>
              <a:t>is </a:t>
            </a:r>
            <a:r>
              <a:rPr lang="en-US" altLang="ja-JP" dirty="0">
                <a:solidFill>
                  <a:srgbClr val="3366FF"/>
                </a:solidFill>
              </a:rPr>
              <a:t>needed</a:t>
            </a:r>
            <a:r>
              <a:rPr lang="en-US" altLang="ja-JP" dirty="0" smtClean="0"/>
              <a:t>? </a:t>
            </a:r>
            <a:endParaRPr lang="en-US" altLang="ja-JP" dirty="0">
              <a:solidFill>
                <a:srgbClr val="3366FF"/>
              </a:solidFill>
            </a:endParaRP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US" altLang="ja-JP" dirty="0" smtClean="0"/>
              <a:t>Are </a:t>
            </a:r>
            <a:r>
              <a:rPr lang="en-US" altLang="ja-JP" dirty="0"/>
              <a:t>there </a:t>
            </a:r>
            <a:r>
              <a:rPr lang="en-US" altLang="ja-JP" dirty="0">
                <a:solidFill>
                  <a:srgbClr val="3366FF"/>
                </a:solidFill>
              </a:rPr>
              <a:t>risks </a:t>
            </a:r>
            <a:r>
              <a:rPr lang="en-US" altLang="ja-JP" dirty="0"/>
              <a:t>associated with the design that could or </a:t>
            </a:r>
            <a:r>
              <a:rPr lang="en-US" altLang="ja-JP" dirty="0">
                <a:solidFill>
                  <a:srgbClr val="3366FF"/>
                </a:solidFill>
              </a:rPr>
              <a:t>must be removed or mitigated </a:t>
            </a:r>
            <a:r>
              <a:rPr lang="en-US" altLang="ja-JP" dirty="0"/>
              <a:t>at this stage</a:t>
            </a:r>
            <a:r>
              <a:rPr lang="en-US" altLang="ja-JP" dirty="0" smtClean="0"/>
              <a:t>? </a:t>
            </a:r>
            <a:endParaRPr lang="en-US" altLang="ja-JP" dirty="0">
              <a:solidFill>
                <a:srgbClr val="3366FF"/>
              </a:solidFill>
            </a:endParaRP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US" altLang="ja-JP" dirty="0" smtClean="0"/>
              <a:t>Is </a:t>
            </a:r>
            <a:r>
              <a:rPr lang="en-US" altLang="ja-JP" dirty="0"/>
              <a:t>the proposed </a:t>
            </a:r>
            <a:r>
              <a:rPr lang="en-US" altLang="ja-JP" dirty="0">
                <a:solidFill>
                  <a:srgbClr val="3366FF"/>
                </a:solidFill>
              </a:rPr>
              <a:t>schedule</a:t>
            </a:r>
            <a:r>
              <a:rPr lang="en-US" altLang="ja-JP" dirty="0"/>
              <a:t> related to SPS tests </a:t>
            </a:r>
            <a:r>
              <a:rPr lang="en-US" altLang="ja-JP" dirty="0">
                <a:solidFill>
                  <a:srgbClr val="3366FF"/>
                </a:solidFill>
              </a:rPr>
              <a:t>realistic</a:t>
            </a:r>
            <a:r>
              <a:rPr lang="en-US" altLang="ja-JP" dirty="0" smtClean="0">
                <a:solidFill>
                  <a:srgbClr val="3366FF"/>
                </a:solidFill>
              </a:rPr>
              <a:t>? </a:t>
            </a:r>
            <a:endParaRPr lang="en-US" altLang="ja-JP" dirty="0">
              <a:solidFill>
                <a:srgbClr val="3366FF"/>
              </a:solidFill>
            </a:endParaRP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US" altLang="ja-JP" dirty="0" smtClean="0"/>
              <a:t>Are </a:t>
            </a:r>
            <a:r>
              <a:rPr lang="en-US" altLang="ja-JP" dirty="0"/>
              <a:t>the </a:t>
            </a:r>
            <a:r>
              <a:rPr lang="en-US" altLang="ja-JP" dirty="0">
                <a:solidFill>
                  <a:srgbClr val="3366FF"/>
                </a:solidFill>
              </a:rPr>
              <a:t>general plans and criteria </a:t>
            </a:r>
            <a:r>
              <a:rPr lang="en-US" altLang="ja-JP" dirty="0"/>
              <a:t>for </a:t>
            </a:r>
            <a:r>
              <a:rPr lang="en-US" altLang="ja-JP" dirty="0" err="1"/>
              <a:t>cryomodule</a:t>
            </a:r>
            <a:r>
              <a:rPr lang="en-US" altLang="ja-JP" dirty="0"/>
              <a:t> development past the SPS application and into the HL-LHC period (post-2024) </a:t>
            </a:r>
            <a:r>
              <a:rPr lang="en-US" altLang="ja-JP" dirty="0">
                <a:solidFill>
                  <a:srgbClr val="3366FF"/>
                </a:solidFill>
              </a:rPr>
              <a:t>correctly defined?</a:t>
            </a:r>
            <a:r>
              <a:rPr lang="en-US" altLang="ja-JP" dirty="0"/>
              <a:t> Is there </a:t>
            </a:r>
            <a:r>
              <a:rPr lang="en-US" altLang="ja-JP" dirty="0">
                <a:solidFill>
                  <a:srgbClr val="3366FF"/>
                </a:solidFill>
              </a:rPr>
              <a:t>any particular area </a:t>
            </a:r>
            <a:r>
              <a:rPr lang="en-US" altLang="ja-JP" dirty="0"/>
              <a:t>that should be studied in more detail at this </a:t>
            </a:r>
            <a:r>
              <a:rPr lang="en-US" altLang="ja-JP" dirty="0" smtClean="0"/>
              <a:t>stage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5361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 smtClean="0"/>
              <a:t>Reports given, </a:t>
            </a:r>
            <a:r>
              <a:rPr kumimoji="1" lang="en-US" altLang="ja-JP" b="1" dirty="0" smtClean="0"/>
              <a:t>10 Nov. (1)</a:t>
            </a:r>
            <a:endParaRPr kumimoji="1" lang="ja-JP" altLang="en-US" b="1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2790913"/>
              </p:ext>
            </p:extLst>
          </p:nvPr>
        </p:nvGraphicFramePr>
        <p:xfrm>
          <a:off x="457200" y="1600200"/>
          <a:ext cx="8229600" cy="4599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4656"/>
                <a:gridCol w="4841744"/>
                <a:gridCol w="2743200"/>
              </a:tblGrid>
              <a:tr h="51106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Introduction and overview of the CM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Ofelia CAPATINA et al.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He vessel design, prototyping and tests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Carlo ZANONI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Cold magnetic-shielding &amp; Proposal for … 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Niklas</a:t>
                      </a:r>
                      <a:r>
                        <a:rPr kumimoji="1" lang="en-US" altLang="ja-JP" sz="2000" dirty="0" smtClean="0"/>
                        <a:t> TEMPLETON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Tuning system 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Kurt ARTOOS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a5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HOM couplers 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Marco GARLASCHE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Fundamental power coupler and RF … 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Eric MONTESINOS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Support system of the dressed cavity 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Thomas JONES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Alignment and position monitoring system 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Mateusz SOSIN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531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b="1" dirty="0" smtClean="0"/>
              <a:t>Reports given, 10 Nov. (2/2)</a:t>
            </a:r>
            <a:endParaRPr kumimoji="1" lang="ja-JP" altLang="en-US" b="1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2905798"/>
              </p:ext>
            </p:extLst>
          </p:nvPr>
        </p:nvGraphicFramePr>
        <p:xfrm>
          <a:off x="457200" y="1600200"/>
          <a:ext cx="8229600" cy="4599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4656"/>
                <a:gridCol w="4841744"/>
                <a:gridCol w="2743200"/>
              </a:tblGrid>
              <a:tr h="51106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Cryogenics and </a:t>
                      </a:r>
                      <a:r>
                        <a:rPr kumimoji="1" lang="en-US" altLang="ja-JP" sz="2000" dirty="0" err="1" smtClean="0"/>
                        <a:t>cryolines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Krzysztof BRODZINSKI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Thermal and outer magnetic shields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Niklas</a:t>
                      </a:r>
                      <a:r>
                        <a:rPr kumimoji="1" lang="en-US" altLang="ja-JP" sz="2000" dirty="0" smtClean="0"/>
                        <a:t> TEMPLETON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Thermal budget and heat loads 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Federico CARRA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Vacuum vessel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Norbert KUDER et al.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p5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Cryostating</a:t>
                      </a:r>
                      <a:r>
                        <a:rPr kumimoji="1" lang="en-US" altLang="ja-JP" sz="2000" dirty="0" smtClean="0"/>
                        <a:t> 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Pierre MINGINETTE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Integration in SM18 bunker tests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err="1" smtClean="0"/>
                        <a:t>Alick</a:t>
                      </a:r>
                      <a:r>
                        <a:rPr kumimoji="1" lang="en-US" altLang="ja-JP" sz="2000" dirty="0" smtClean="0"/>
                        <a:t> MACPHERSON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Integration in SPS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Giovanna VANDONI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51106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5987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</TotalTime>
  <Words>2257</Words>
  <Application>Microsoft Macintosh PowerPoint</Application>
  <PresentationFormat>画面に合わせる (4:3)</PresentationFormat>
  <Paragraphs>311</Paragraphs>
  <Slides>27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27</vt:i4>
      </vt:variant>
    </vt:vector>
  </HeadingPairs>
  <TitlesOfParts>
    <vt:vector size="30" baseType="lpstr">
      <vt:lpstr>ホワイト</vt:lpstr>
      <vt:lpstr>HiLumiLHC_PresentationTemplate</vt:lpstr>
      <vt:lpstr>1_HiLumiLHC_PresentationTemplate</vt:lpstr>
      <vt:lpstr>Report of the HL-LHC WP4 (Crab Cavities):  SPS Cryo-module Engineering Review </vt:lpstr>
      <vt:lpstr>Boundary Conditions</vt:lpstr>
      <vt:lpstr>General plans</vt:lpstr>
      <vt:lpstr>PowerPoint プレゼンテーション</vt:lpstr>
      <vt:lpstr>General Charges to the Review</vt:lpstr>
      <vt:lpstr>SPS Cryomodule: with 2 identical cavities installed </vt:lpstr>
      <vt:lpstr>Specific Charges</vt:lpstr>
      <vt:lpstr>Reports given, 10 Nov. (1)</vt:lpstr>
      <vt:lpstr>Reports given, 10 Nov. (2/2)</vt:lpstr>
      <vt:lpstr>Reports given in addition, 11 Nov. </vt:lpstr>
      <vt:lpstr>Executive Summary (1/2) </vt:lpstr>
      <vt:lpstr>Executive Summary (2/2) </vt:lpstr>
      <vt:lpstr>Recommendations (1/6)</vt:lpstr>
      <vt:lpstr>Documents given to the review team responding to its requests</vt:lpstr>
      <vt:lpstr>Recommendations (2/6)</vt:lpstr>
      <vt:lpstr>PowerPoint プレゼンテーション</vt:lpstr>
      <vt:lpstr>Recommendations (3/6)</vt:lpstr>
      <vt:lpstr>Recommendations (4/6)</vt:lpstr>
      <vt:lpstr>Cryomodule Assembly </vt:lpstr>
      <vt:lpstr>Dressed Cavities</vt:lpstr>
      <vt:lpstr>Recommendations (5/6)</vt:lpstr>
      <vt:lpstr>General plans</vt:lpstr>
      <vt:lpstr>Recommendations (6/6)</vt:lpstr>
      <vt:lpstr>Test Program Summary (discussed in the 2nd day)</vt:lpstr>
      <vt:lpstr>Minimum Test Program (discussed in the 2nd day)</vt:lpstr>
      <vt:lpstr>Summary   </vt:lpstr>
      <vt:lpstr>Aknowledgments 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WP4 (Crab Cavities):  SPS Cryo-module Engineering Review - Close Session - </dc:title>
  <dc:creator>Yamamoto Akira</dc:creator>
  <cp:lastModifiedBy>Yamamoto Akira</cp:lastModifiedBy>
  <cp:revision>53</cp:revision>
  <dcterms:created xsi:type="dcterms:W3CDTF">2015-11-10T03:52:50Z</dcterms:created>
  <dcterms:modified xsi:type="dcterms:W3CDTF">2016-01-14T16:20:11Z</dcterms:modified>
</cp:coreProperties>
</file>