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4"/>
  </p:notesMasterIdLst>
  <p:handoutMasterIdLst>
    <p:handoutMasterId r:id="rId15"/>
  </p:handoutMasterIdLst>
  <p:sldIdLst>
    <p:sldId id="263" r:id="rId5"/>
    <p:sldId id="271" r:id="rId6"/>
    <p:sldId id="272" r:id="rId7"/>
    <p:sldId id="270" r:id="rId8"/>
    <p:sldId id="267" r:id="rId9"/>
    <p:sldId id="268" r:id="rId10"/>
    <p:sldId id="274" r:id="rId11"/>
    <p:sldId id="275" r:id="rId12"/>
    <p:sldId id="266" r:id="rId13"/>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showGuides="1">
      <p:cViewPr varScale="1">
        <p:scale>
          <a:sx n="81" d="100"/>
          <a:sy n="81" d="100"/>
        </p:scale>
        <p:origin x="1426" y="58"/>
      </p:cViewPr>
      <p:guideLst>
        <p:guide orient="horz" pos="216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13/01/2016</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9230310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13/01/2016</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72276098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smtClean="0"/>
              <a:t>Presentation title - line 1 - Arial 30pt - bold HiLumi dark grey - line 2</a:t>
            </a:r>
            <a:br>
              <a:rPr lang="en-GB" noProof="0" smtClean="0"/>
            </a:br>
            <a:r>
              <a:rPr lang="en-GB" noProof="0" smtClean="0"/>
              <a:t>line 3</a:t>
            </a:r>
            <a:br>
              <a:rPr lang="en-GB" noProof="0" smtClean="0"/>
            </a:br>
            <a:r>
              <a:rPr lang="en-GB" noProof="0" smtClean="0"/>
              <a:t>line 4   </a:t>
            </a:r>
            <a:endParaRPr lang="en-GB" noProof="0"/>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smtClean="0"/>
              <a:t>Author(s</a:t>
            </a:r>
            <a:r>
              <a:rPr lang="en-GB" noProof="0" dirty="0" smtClean="0"/>
              <a:t>)  - Arial 20 pt – </a:t>
            </a:r>
            <a:r>
              <a:rPr lang="en-GB" noProof="0" dirty="0" err="1" smtClean="0"/>
              <a:t>HiLumi</a:t>
            </a:r>
            <a:r>
              <a:rPr lang="en-GB" noProof="0" dirty="0" smtClean="0"/>
              <a:t> dark grey</a:t>
            </a:r>
            <a:endParaRPr lang="en-GB" noProof="0" dirty="0"/>
          </a:p>
        </p:txBody>
      </p:sp>
      <p:sp>
        <p:nvSpPr>
          <p:cNvPr id="5" name="Espace réservé du pied de page 4"/>
          <p:cNvSpPr>
            <a:spLocks noGrp="1"/>
          </p:cNvSpPr>
          <p:nvPr>
            <p:ph type="ftr" sz="quarter" idx="11"/>
          </p:nvPr>
        </p:nvSpPr>
        <p:spPr>
          <a:xfrm>
            <a:off x="990600" y="6356350"/>
            <a:ext cx="6690000" cy="360000"/>
          </a:xfrm>
        </p:spPr>
        <p:txBody>
          <a:bodyPr lIns="0" tIns="0" rIns="0" bIns="0" anchor="b" anchorCtr="0"/>
          <a:lstStyle>
            <a:lvl1pPr algn="r">
              <a:defRPr>
                <a:solidFill>
                  <a:schemeClr val="accent1"/>
                </a:solidFill>
              </a:defRPr>
            </a:lvl1pPr>
          </a:lstStyle>
          <a:p>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smtClean="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smtClean="0"/>
              <a:t>Click to modify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pied de page 4"/>
          <p:cNvSpPr>
            <a:spLocks noGrp="1"/>
          </p:cNvSpPr>
          <p:nvPr>
            <p:ph type="ftr" sz="quarter" idx="11"/>
          </p:nvPr>
        </p:nvSpPr>
        <p:spPr>
          <a:xfrm>
            <a:off x="1905000" y="6356350"/>
            <a:ext cx="6627000" cy="360000"/>
          </a:xfrm>
        </p:spPr>
        <p:txBody>
          <a:bodyPr/>
          <a:lstStyle/>
          <a:p>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 to edit Master texts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8" name="Espace réservé du pied de page 7"/>
          <p:cNvSpPr>
            <a:spLocks noGrp="1"/>
          </p:cNvSpPr>
          <p:nvPr>
            <p:ph type="ftr" sz="quarter" idx="11"/>
          </p:nvPr>
        </p:nvSpPr>
        <p:spPr>
          <a:xfrm>
            <a:off x="1905000" y="6356350"/>
            <a:ext cx="6627000" cy="360000"/>
          </a:xfrm>
        </p:spPr>
        <p:txBody>
          <a:bodyPr/>
          <a:lstStyle/>
          <a:p>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4" name="Espace réservé du pied de page 3"/>
          <p:cNvSpPr>
            <a:spLocks noGrp="1"/>
          </p:cNvSpPr>
          <p:nvPr>
            <p:ph type="ftr" sz="quarter" idx="11"/>
          </p:nvPr>
        </p:nvSpPr>
        <p:spPr>
          <a:xfrm>
            <a:off x="1905000" y="6356350"/>
            <a:ext cx="6627000" cy="360000"/>
          </a:xfrm>
        </p:spPr>
        <p:txBody>
          <a:bodyPr/>
          <a:lstStyle/>
          <a:p>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smtClean="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smtClean="0"/>
              <a:t>Image title</a:t>
            </a:r>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smtClean="0"/>
              <a:t>Thank you message....</a:t>
            </a:r>
            <a:endParaRPr lang="en-GB" noProof="0"/>
          </a:p>
        </p:txBody>
      </p:sp>
      <p:sp>
        <p:nvSpPr>
          <p:cNvPr id="4" name="Espace réservé du pied de page 3"/>
          <p:cNvSpPr>
            <a:spLocks noGrp="1"/>
          </p:cNvSpPr>
          <p:nvPr>
            <p:ph type="ftr" sz="quarter" idx="11"/>
          </p:nvPr>
        </p:nvSpPr>
        <p:spPr>
          <a:xfrm>
            <a:off x="1219200" y="6356350"/>
            <a:ext cx="6573000" cy="360000"/>
          </a:xfrm>
        </p:spPr>
        <p:txBody>
          <a:bodyPr/>
          <a:lstStyle/>
          <a:p>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smtClean="0"/>
              <a:t>Credits if needed: reference 1, reference 2 ...</a:t>
            </a:r>
            <a:endParaRPr lang="en-GB" noProof="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smtClean="0"/>
              <a:t>Slide title – line 1 – Arial 30 pt – HiLumi blue</a:t>
            </a:r>
            <a:br>
              <a:rPr lang="en-GB" noProof="0" smtClean="0"/>
            </a:br>
            <a:r>
              <a:rPr lang="en-GB" noProof="0" smtClean="0"/>
              <a:t>Slide title – line 2 – Arial 30 pt – HiLumi blue</a:t>
            </a:r>
            <a:endParaRPr lang="en-GB" noProof="0"/>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smtClean="0"/>
              <a:t>Click to edit Master texts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endParaRPr lang="en-GB" noProof="0"/>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s://edms.cern.ch/document/1412004/1.08" TargetMode="External"/><Relationship Id="rId2" Type="http://schemas.openxmlformats.org/officeDocument/2006/relationships/hyperlink" Target="https://edms.cern.ch/document/1490004/1.0" TargetMode="External"/><Relationship Id="rId1" Type="http://schemas.openxmlformats.org/officeDocument/2006/relationships/slideLayout" Target="../slideLayouts/slideLayout2.xml"/><Relationship Id="rId4" Type="http://schemas.openxmlformats.org/officeDocument/2006/relationships/hyperlink" Target="https://apt.cern.ch/apt/gui/#WU"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project/CERN-0000096368" TargetMode="External"/><Relationship Id="rId2" Type="http://schemas.openxmlformats.org/officeDocument/2006/relationships/hyperlink" Target="https://edms.cern.ch/document/1490004/1.0" TargetMode="External"/><Relationship Id="rId1" Type="http://schemas.openxmlformats.org/officeDocument/2006/relationships/slideLayout" Target="../slideLayouts/slideLayout2.xml"/><Relationship Id="rId4" Type="http://schemas.openxmlformats.org/officeDocument/2006/relationships/hyperlink" Target="https://edms.cern.ch/project/CERN-0000096398"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edms.cern.ch/document/1508429/1.0" TargetMode="External"/><Relationship Id="rId2" Type="http://schemas.openxmlformats.org/officeDocument/2006/relationships/hyperlink" Target="https://edms.cern.ch/document/1501719/1.1" TargetMode="External"/><Relationship Id="rId1" Type="http://schemas.openxmlformats.org/officeDocument/2006/relationships/slideLayout" Target="../slideLayouts/slideLayout2.xml"/><Relationship Id="rId5" Type="http://schemas.openxmlformats.org/officeDocument/2006/relationships/hyperlink" Target="https://edms.cern.ch/document/1499912/1.1" TargetMode="External"/><Relationship Id="rId4" Type="http://schemas.openxmlformats.org/officeDocument/2006/relationships/hyperlink" Target="https://edms.cern.ch/document/103574/1.1"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lstStyle/>
          <a:p>
            <a:r>
              <a:rPr lang="en-GB" dirty="0" smtClean="0"/>
              <a:t>Project </a:t>
            </a:r>
            <a:r>
              <a:rPr lang="en-GB" dirty="0"/>
              <a:t>Breakdown </a:t>
            </a:r>
            <a:r>
              <a:rPr lang="en-GB" dirty="0" smtClean="0"/>
              <a:t>Structure</a:t>
            </a:r>
            <a:br>
              <a:rPr lang="en-GB" dirty="0" smtClean="0"/>
            </a:br>
            <a:r>
              <a:rPr lang="en-GB" dirty="0"/>
              <a:t/>
            </a:r>
            <a:br>
              <a:rPr lang="en-GB" dirty="0"/>
            </a:br>
            <a:r>
              <a:rPr lang="en-GB" dirty="0" smtClean="0"/>
              <a:t>Tracing changes to our different baselines</a:t>
            </a:r>
            <a:br>
              <a:rPr lang="en-GB" dirty="0" smtClean="0"/>
            </a:br>
            <a:endParaRPr lang="en-GB" dirty="0"/>
          </a:p>
        </p:txBody>
      </p:sp>
      <p:sp>
        <p:nvSpPr>
          <p:cNvPr id="3" name="Sous-titre 2"/>
          <p:cNvSpPr>
            <a:spLocks noGrp="1"/>
          </p:cNvSpPr>
          <p:nvPr>
            <p:ph type="subTitle" idx="1"/>
          </p:nvPr>
        </p:nvSpPr>
        <p:spPr/>
        <p:txBody>
          <a:bodyPr/>
          <a:lstStyle/>
          <a:p>
            <a:r>
              <a:rPr lang="en-GB" dirty="0" smtClean="0"/>
              <a:t>I. Bejar Alonso and Project Office</a:t>
            </a:r>
            <a:endParaRPr lang="en-GB" dirty="0"/>
          </a:p>
        </p:txBody>
      </p:sp>
      <p:sp>
        <p:nvSpPr>
          <p:cNvPr id="4" name="Espace réservé du texte 3"/>
          <p:cNvSpPr>
            <a:spLocks noGrp="1"/>
          </p:cNvSpPr>
          <p:nvPr>
            <p:ph type="body" sz="quarter" idx="14"/>
          </p:nvPr>
        </p:nvSpPr>
        <p:spPr/>
        <p:txBody>
          <a:bodyPr/>
          <a:lstStyle/>
          <a:p>
            <a:r>
              <a:rPr lang="en-GB" dirty="0" smtClean="0"/>
              <a:t>TCC – 14</a:t>
            </a:r>
            <a:r>
              <a:rPr lang="en-GB" baseline="30000" dirty="0" smtClean="0"/>
              <a:t>th</a:t>
            </a:r>
            <a:r>
              <a:rPr lang="en-GB" dirty="0" smtClean="0"/>
              <a:t> January 2016</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Project Baselines</a:t>
            </a:r>
            <a:endParaRPr lang="en-GB" dirty="0"/>
          </a:p>
        </p:txBody>
      </p:sp>
      <p:sp>
        <p:nvSpPr>
          <p:cNvPr id="3" name="Content Placeholder 2"/>
          <p:cNvSpPr>
            <a:spLocks noGrp="1"/>
          </p:cNvSpPr>
          <p:nvPr>
            <p:ph idx="1"/>
          </p:nvPr>
        </p:nvSpPr>
        <p:spPr>
          <a:xfrm>
            <a:off x="612000" y="1219200"/>
            <a:ext cx="8280480" cy="4906963"/>
          </a:xfrm>
        </p:spPr>
        <p:txBody>
          <a:bodyPr>
            <a:normAutofit/>
          </a:bodyPr>
          <a:lstStyle/>
          <a:p>
            <a:r>
              <a:rPr lang="en-GB" dirty="0"/>
              <a:t>A Baseline is a set of attributes at a point in time. </a:t>
            </a:r>
            <a:endParaRPr lang="en-GB" dirty="0" smtClean="0"/>
          </a:p>
          <a:p>
            <a:r>
              <a:rPr lang="en-GB" dirty="0" smtClean="0"/>
              <a:t>It </a:t>
            </a:r>
            <a:r>
              <a:rPr lang="en-GB" dirty="0"/>
              <a:t>serves as a basis for defining change. </a:t>
            </a:r>
            <a:endParaRPr lang="en-GB" dirty="0" smtClean="0"/>
          </a:p>
          <a:p>
            <a:r>
              <a:rPr lang="en-GB" dirty="0" smtClean="0"/>
              <a:t>HL </a:t>
            </a:r>
            <a:r>
              <a:rPr lang="en-GB" dirty="0"/>
              <a:t>–LHC maintains Scope, Schedule and Cost Baselines</a:t>
            </a:r>
            <a:r>
              <a:rPr lang="en-GB" dirty="0" smtClean="0"/>
              <a:t>.</a:t>
            </a:r>
          </a:p>
          <a:p>
            <a:r>
              <a:rPr lang="en-GB" dirty="0" smtClean="0"/>
              <a:t>Our </a:t>
            </a:r>
            <a:r>
              <a:rPr lang="en-GB" dirty="0" smtClean="0">
                <a:hlinkClick r:id="rId2"/>
              </a:rPr>
              <a:t>PBS</a:t>
            </a:r>
            <a:r>
              <a:rPr lang="en-GB" dirty="0" smtClean="0"/>
              <a:t> is our present Scope Baseline</a:t>
            </a:r>
          </a:p>
          <a:p>
            <a:r>
              <a:rPr lang="en-GB" dirty="0" smtClean="0"/>
              <a:t>Our </a:t>
            </a:r>
            <a:r>
              <a:rPr lang="en-GB" dirty="0" smtClean="0">
                <a:hlinkClick r:id="rId3"/>
              </a:rPr>
              <a:t>MS Planning </a:t>
            </a:r>
            <a:r>
              <a:rPr lang="en-GB" dirty="0" smtClean="0"/>
              <a:t>is our present Schedule Baseline</a:t>
            </a:r>
          </a:p>
          <a:p>
            <a:r>
              <a:rPr lang="en-GB" dirty="0" smtClean="0"/>
              <a:t>Our </a:t>
            </a:r>
            <a:r>
              <a:rPr lang="en-GB" dirty="0" smtClean="0">
                <a:hlinkClick r:id="rId4"/>
              </a:rPr>
              <a:t>MTP</a:t>
            </a:r>
            <a:r>
              <a:rPr lang="en-GB" dirty="0" smtClean="0"/>
              <a:t> is our present Cost Baseline</a:t>
            </a:r>
          </a:p>
          <a:p>
            <a:pPr marL="0" indent="0">
              <a:buNone/>
            </a:pPr>
            <a:endParaRPr lang="en-GB" dirty="0" smtClean="0"/>
          </a:p>
          <a:p>
            <a:pPr marL="0" indent="0">
              <a:buNone/>
            </a:pPr>
            <a:r>
              <a:rPr lang="en-GB" dirty="0" smtClean="0"/>
              <a:t>The three together are our </a:t>
            </a:r>
            <a:r>
              <a:rPr lang="en-GB" b="1" dirty="0" smtClean="0"/>
              <a:t>Configuration </a:t>
            </a:r>
            <a:r>
              <a:rPr lang="en-GB" b="1" dirty="0"/>
              <a:t>Baseline </a:t>
            </a:r>
            <a:endParaRPr lang="en-GB" dirty="0"/>
          </a:p>
        </p:txBody>
      </p:sp>
      <p:sp>
        <p:nvSpPr>
          <p:cNvPr id="4" name="Footer Placeholder 3"/>
          <p:cNvSpPr>
            <a:spLocks noGrp="1"/>
          </p:cNvSpPr>
          <p:nvPr>
            <p:ph type="ftr" sz="quarter" idx="11"/>
          </p:nvPr>
        </p:nvSpPr>
        <p:spPr/>
        <p:txBody>
          <a:bodyPr/>
          <a:lstStyle/>
          <a:p>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2803857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PBS</a:t>
            </a:r>
            <a:endParaRPr lang="en-GB" dirty="0"/>
          </a:p>
        </p:txBody>
      </p:sp>
      <p:sp>
        <p:nvSpPr>
          <p:cNvPr id="3" name="Content Placeholder 2"/>
          <p:cNvSpPr>
            <a:spLocks noGrp="1"/>
          </p:cNvSpPr>
          <p:nvPr>
            <p:ph idx="1"/>
          </p:nvPr>
        </p:nvSpPr>
        <p:spPr/>
        <p:txBody>
          <a:bodyPr/>
          <a:lstStyle/>
          <a:p>
            <a:r>
              <a:rPr lang="en-GB" sz="2000" dirty="0" smtClean="0"/>
              <a:t>The </a:t>
            </a:r>
            <a:r>
              <a:rPr lang="en-GB" sz="2000" dirty="0" smtClean="0">
                <a:hlinkClick r:id="rId2"/>
              </a:rPr>
              <a:t>HL-LHC PBS v.0 </a:t>
            </a:r>
            <a:r>
              <a:rPr lang="en-GB" sz="2000" dirty="0" smtClean="0"/>
              <a:t>was prepared for the Cost &amp; </a:t>
            </a:r>
            <a:r>
              <a:rPr lang="en-GB" sz="2000" dirty="0"/>
              <a:t>Schedule review (March 9-11, </a:t>
            </a:r>
            <a:r>
              <a:rPr lang="en-GB" sz="2000" dirty="0" smtClean="0"/>
              <a:t>2015)</a:t>
            </a:r>
          </a:p>
          <a:p>
            <a:r>
              <a:rPr lang="en-GB" sz="2000" dirty="0" smtClean="0"/>
              <a:t>It was based on the </a:t>
            </a:r>
            <a:r>
              <a:rPr lang="en-GB" sz="2000" dirty="0" smtClean="0">
                <a:hlinkClick r:id="rId3"/>
              </a:rPr>
              <a:t>Conceptual Specifications </a:t>
            </a:r>
            <a:r>
              <a:rPr lang="en-GB" sz="2000" dirty="0" smtClean="0"/>
              <a:t>break down and on the </a:t>
            </a:r>
            <a:r>
              <a:rPr lang="en-GB" sz="2000" dirty="0" smtClean="0">
                <a:hlinkClick r:id="rId4"/>
              </a:rPr>
              <a:t>system architectures</a:t>
            </a:r>
            <a:r>
              <a:rPr lang="en-GB" sz="2000" dirty="0" smtClean="0"/>
              <a:t>. It contains 240 elements</a:t>
            </a:r>
          </a:p>
          <a:p>
            <a:r>
              <a:rPr lang="en-GB" sz="2000" dirty="0" smtClean="0"/>
              <a:t>Each node of the PBS is described by 6 numbers </a:t>
            </a:r>
          </a:p>
          <a:p>
            <a:r>
              <a:rPr lang="en-GB" sz="2000" dirty="0" smtClean="0"/>
              <a:t>Ex. </a:t>
            </a:r>
            <a:r>
              <a:rPr lang="en-GB" sz="2000" dirty="0"/>
              <a:t>4.1.1.1.4.3 </a:t>
            </a:r>
            <a:r>
              <a:rPr lang="en-GB" sz="2000" dirty="0" smtClean="0"/>
              <a:t>is the Helium vessel for the SPS Crab cavity</a:t>
            </a:r>
            <a:endParaRPr lang="en-GB" sz="2000" dirty="0"/>
          </a:p>
          <a:p>
            <a:endParaRPr lang="en-GB" sz="2000" dirty="0" smtClean="0"/>
          </a:p>
          <a:p>
            <a:endParaRPr lang="en-GB" sz="2000" dirty="0"/>
          </a:p>
          <a:p>
            <a:endParaRPr lang="en-GB" sz="2000" dirty="0" smtClean="0"/>
          </a:p>
          <a:p>
            <a:r>
              <a:rPr lang="en-GB" sz="2000" dirty="0" smtClean="0"/>
              <a:t>A new version of the PBS shall be issued before the next cost and schedule review (October 17-19, 2016) </a:t>
            </a:r>
          </a:p>
          <a:p>
            <a:r>
              <a:rPr lang="en-GB" sz="2000" dirty="0" smtClean="0"/>
              <a:t>The PBS can be changed after the periodical re baselining or following an Engineering Change request approved by the TCC. </a:t>
            </a:r>
            <a:endParaRPr lang="en-GB" sz="2000" dirty="0"/>
          </a:p>
        </p:txBody>
      </p:sp>
      <p:sp>
        <p:nvSpPr>
          <p:cNvPr id="4" name="Footer Placeholder 3"/>
          <p:cNvSpPr>
            <a:spLocks noGrp="1"/>
          </p:cNvSpPr>
          <p:nvPr>
            <p:ph type="ftr" sz="quarter" idx="11"/>
          </p:nvPr>
        </p:nvSpPr>
        <p:spPr/>
        <p:txBody>
          <a:bodyPr/>
          <a:lstStyle/>
          <a:p>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graphicFrame>
        <p:nvGraphicFramePr>
          <p:cNvPr id="6" name="Table 5"/>
          <p:cNvGraphicFramePr>
            <a:graphicFrameLocks noGrp="1"/>
          </p:cNvGraphicFramePr>
          <p:nvPr/>
        </p:nvGraphicFramePr>
        <p:xfrm>
          <a:off x="585939" y="3356992"/>
          <a:ext cx="8074802" cy="944880"/>
        </p:xfrm>
        <a:graphic>
          <a:graphicData uri="http://schemas.openxmlformats.org/drawingml/2006/table">
            <a:tbl>
              <a:tblPr firstRow="1" bandRow="1">
                <a:tableStyleId>{5C22544A-7EE6-4342-B048-85BDC9FD1C3A}</a:tableStyleId>
              </a:tblPr>
              <a:tblGrid>
                <a:gridCol w="648072"/>
                <a:gridCol w="1485346"/>
                <a:gridCol w="1485346"/>
                <a:gridCol w="1485346"/>
                <a:gridCol w="1485346"/>
                <a:gridCol w="1485346"/>
              </a:tblGrid>
              <a:tr h="370840">
                <a:tc>
                  <a:txBody>
                    <a:bodyPr/>
                    <a:lstStyle/>
                    <a:p>
                      <a:r>
                        <a:rPr lang="en-GB" sz="1100" dirty="0" smtClean="0"/>
                        <a:t>WP</a:t>
                      </a:r>
                      <a:endParaRPr lang="en-GB" sz="1100" dirty="0"/>
                    </a:p>
                  </a:txBody>
                  <a:tcPr/>
                </a:tc>
                <a:tc>
                  <a:txBody>
                    <a:bodyPr/>
                    <a:lstStyle/>
                    <a:p>
                      <a:r>
                        <a:rPr lang="en-GB" sz="1100" dirty="0" smtClean="0"/>
                        <a:t>Family/</a:t>
                      </a:r>
                    </a:p>
                    <a:p>
                      <a:r>
                        <a:rPr lang="en-GB" sz="1100" dirty="0" smtClean="0"/>
                        <a:t>System</a:t>
                      </a:r>
                      <a:endParaRPr lang="en-GB" sz="1100" dirty="0"/>
                    </a:p>
                  </a:txBody>
                  <a:tcPr/>
                </a:tc>
                <a:tc>
                  <a:txBody>
                    <a:bodyPr/>
                    <a:lstStyle/>
                    <a:p>
                      <a:r>
                        <a:rPr lang="en-GB" sz="1100" dirty="0" smtClean="0"/>
                        <a:t>Equipment/</a:t>
                      </a:r>
                    </a:p>
                    <a:p>
                      <a:r>
                        <a:rPr lang="en-GB" sz="1100" dirty="0" smtClean="0"/>
                        <a:t>Equipment subtype </a:t>
                      </a:r>
                      <a:endParaRPr lang="en-GB" sz="1100" dirty="0"/>
                    </a:p>
                  </a:txBody>
                  <a:tcPr/>
                </a:tc>
                <a:tc>
                  <a:txBody>
                    <a:bodyPr/>
                    <a:lstStyle/>
                    <a:p>
                      <a:r>
                        <a:rPr lang="en-GB" sz="1100" dirty="0" smtClean="0"/>
                        <a:t>Assembly/</a:t>
                      </a:r>
                    </a:p>
                    <a:p>
                      <a:r>
                        <a:rPr lang="en-GB" sz="1100" dirty="0" smtClean="0"/>
                        <a:t>Component</a:t>
                      </a:r>
                      <a:endParaRPr lang="en-GB" sz="1100" dirty="0"/>
                    </a:p>
                  </a:txBody>
                  <a:tcPr/>
                </a:tc>
                <a:tc>
                  <a:txBody>
                    <a:bodyPr/>
                    <a:lstStyle/>
                    <a:p>
                      <a:r>
                        <a:rPr lang="en-GB" sz="1100" dirty="0" smtClean="0"/>
                        <a:t>Subassembly/</a:t>
                      </a:r>
                    </a:p>
                    <a:p>
                      <a:r>
                        <a:rPr lang="en-GB" sz="1100" dirty="0" smtClean="0"/>
                        <a:t>Component</a:t>
                      </a:r>
                      <a:endParaRPr lang="en-GB" sz="1100" dirty="0"/>
                    </a:p>
                  </a:txBody>
                  <a:tcPr/>
                </a:tc>
                <a:tc>
                  <a:txBody>
                    <a:bodyPr/>
                    <a:lstStyle/>
                    <a:p>
                      <a:r>
                        <a:rPr lang="en-GB" sz="1100" dirty="0" smtClean="0"/>
                        <a:t>Component</a:t>
                      </a:r>
                      <a:endParaRPr lang="en-GB" sz="1100" dirty="0"/>
                    </a:p>
                  </a:txBody>
                  <a:tcPr/>
                </a:tc>
              </a:tr>
              <a:tr h="370840">
                <a:tc>
                  <a:txBody>
                    <a:bodyPr/>
                    <a:lstStyle/>
                    <a:p>
                      <a:r>
                        <a:rPr lang="en-GB" sz="1400" dirty="0" smtClean="0"/>
                        <a:t>4.</a:t>
                      </a:r>
                      <a:r>
                        <a:rPr lang="en-GB" sz="1400" baseline="0" dirty="0" smtClean="0"/>
                        <a:t>  </a:t>
                      </a:r>
                    </a:p>
                    <a:p>
                      <a:r>
                        <a:rPr lang="en-GB" sz="1400" baseline="0" dirty="0" smtClean="0"/>
                        <a:t>WP4</a:t>
                      </a:r>
                      <a:endParaRPr lang="en-GB" sz="1400" dirty="0"/>
                    </a:p>
                  </a:txBody>
                  <a:tcPr/>
                </a:tc>
                <a:tc>
                  <a:txBody>
                    <a:bodyPr/>
                    <a:lstStyle/>
                    <a:p>
                      <a:r>
                        <a:rPr lang="en-GB" sz="1400" dirty="0" smtClean="0"/>
                        <a:t>1.</a:t>
                      </a:r>
                    </a:p>
                    <a:p>
                      <a:r>
                        <a:rPr lang="en-GB" sz="1400" dirty="0" smtClean="0"/>
                        <a:t>Crab Cavity</a:t>
                      </a:r>
                      <a:endParaRPr lang="en-GB" sz="1400" dirty="0"/>
                    </a:p>
                  </a:txBody>
                  <a:tcPr/>
                </a:tc>
                <a:tc>
                  <a:txBody>
                    <a:bodyPr/>
                    <a:lstStyle/>
                    <a:p>
                      <a:r>
                        <a:rPr lang="en-GB" sz="1400" dirty="0" smtClean="0"/>
                        <a:t>1.</a:t>
                      </a:r>
                    </a:p>
                    <a:p>
                      <a:r>
                        <a:rPr lang="en-GB" sz="1400" dirty="0" smtClean="0"/>
                        <a:t>CC for SPS</a:t>
                      </a:r>
                      <a:endParaRPr lang="en-GB" sz="1400" dirty="0"/>
                    </a:p>
                  </a:txBody>
                  <a:tcPr/>
                </a:tc>
                <a:tc>
                  <a:txBody>
                    <a:bodyPr/>
                    <a:lstStyle/>
                    <a:p>
                      <a:r>
                        <a:rPr lang="en-GB" sz="1400" dirty="0" smtClean="0"/>
                        <a:t>1.</a:t>
                      </a:r>
                    </a:p>
                    <a:p>
                      <a:r>
                        <a:rPr lang="en-GB" sz="1400" dirty="0" smtClean="0"/>
                        <a:t>Cryomodule</a:t>
                      </a:r>
                      <a:endParaRPr lang="en-GB" sz="1400" dirty="0"/>
                    </a:p>
                  </a:txBody>
                  <a:tcPr/>
                </a:tc>
                <a:tc>
                  <a:txBody>
                    <a:bodyPr/>
                    <a:lstStyle/>
                    <a:p>
                      <a:r>
                        <a:rPr lang="en-GB" sz="1400" dirty="0" smtClean="0"/>
                        <a:t>4.</a:t>
                      </a:r>
                    </a:p>
                    <a:p>
                      <a:r>
                        <a:rPr lang="en-GB" sz="1400" dirty="0" smtClean="0"/>
                        <a:t>Dressed cavity</a:t>
                      </a:r>
                      <a:endParaRPr lang="en-GB" sz="1400" dirty="0"/>
                    </a:p>
                  </a:txBody>
                  <a:tcPr/>
                </a:tc>
                <a:tc>
                  <a:txBody>
                    <a:bodyPr/>
                    <a:lstStyle/>
                    <a:p>
                      <a:r>
                        <a:rPr lang="en-GB" sz="1400" dirty="0" smtClean="0"/>
                        <a:t>3</a:t>
                      </a:r>
                    </a:p>
                    <a:p>
                      <a:r>
                        <a:rPr lang="en-GB" sz="1400" dirty="0" smtClean="0"/>
                        <a:t>Helium vessel</a:t>
                      </a:r>
                      <a:endParaRPr lang="en-GB" sz="1400" dirty="0"/>
                    </a:p>
                  </a:txBody>
                  <a:tcPr/>
                </a:tc>
              </a:tr>
            </a:tbl>
          </a:graphicData>
        </a:graphic>
      </p:graphicFrame>
    </p:spTree>
    <p:extLst>
      <p:ext uri="{BB962C8B-B14F-4D97-AF65-F5344CB8AC3E}">
        <p14:creationId xmlns:p14="http://schemas.microsoft.com/office/powerpoint/2010/main" val="14300230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Schedule and cost</a:t>
            </a:r>
            <a:endParaRPr lang="en-GB" dirty="0"/>
          </a:p>
        </p:txBody>
      </p:sp>
      <p:sp>
        <p:nvSpPr>
          <p:cNvPr id="3" name="Content Placeholder 2"/>
          <p:cNvSpPr>
            <a:spLocks noGrp="1"/>
          </p:cNvSpPr>
          <p:nvPr>
            <p:ph idx="1"/>
          </p:nvPr>
        </p:nvSpPr>
        <p:spPr/>
        <p:txBody>
          <a:bodyPr/>
          <a:lstStyle/>
          <a:p>
            <a:r>
              <a:rPr lang="en-GB" sz="2000" dirty="0" smtClean="0"/>
              <a:t>Our </a:t>
            </a:r>
            <a:r>
              <a:rPr lang="en-GB" sz="2000" dirty="0"/>
              <a:t>M</a:t>
            </a:r>
            <a:r>
              <a:rPr lang="en-GB" sz="2000" dirty="0" smtClean="0"/>
              <a:t>aster schedule and our cost was prepared for the Cost &amp; </a:t>
            </a:r>
            <a:r>
              <a:rPr lang="en-GB" sz="2000" dirty="0"/>
              <a:t>Schedule review (March 9-11, </a:t>
            </a:r>
            <a:r>
              <a:rPr lang="en-GB" sz="2000" dirty="0" smtClean="0"/>
              <a:t>2015)</a:t>
            </a:r>
          </a:p>
          <a:p>
            <a:r>
              <a:rPr lang="en-GB" sz="2000" dirty="0" smtClean="0"/>
              <a:t>The structure is based as much as possible on the PBS to allow the implementation of EVM</a:t>
            </a:r>
          </a:p>
          <a:p>
            <a:r>
              <a:rPr lang="en-GB" sz="2000" dirty="0"/>
              <a:t>B</a:t>
            </a:r>
            <a:r>
              <a:rPr lang="en-GB" sz="2000" dirty="0" smtClean="0"/>
              <a:t>efore the next cost and schedule review (October 17-19, 2016): </a:t>
            </a:r>
          </a:p>
          <a:p>
            <a:pPr lvl="1"/>
            <a:r>
              <a:rPr lang="en-GB" sz="1600" dirty="0"/>
              <a:t>A new version of both shall be issued </a:t>
            </a:r>
            <a:endParaRPr lang="en-GB" sz="1600" dirty="0" smtClean="0"/>
          </a:p>
          <a:p>
            <a:pPr lvl="1"/>
            <a:r>
              <a:rPr lang="en-GB" sz="1600" dirty="0" smtClean="0"/>
              <a:t>EVM shall be implemented for the C&amp;S Review</a:t>
            </a:r>
          </a:p>
          <a:p>
            <a:pPr lvl="1"/>
            <a:r>
              <a:rPr lang="en-GB" sz="1600" dirty="0" smtClean="0"/>
              <a:t>A detailed costing and scheduling for WP17 shall be implemented </a:t>
            </a:r>
          </a:p>
          <a:p>
            <a:endParaRPr lang="en-GB" sz="2000" dirty="0" smtClean="0"/>
          </a:p>
          <a:p>
            <a:r>
              <a:rPr lang="en-GB" sz="2000" dirty="0" smtClean="0"/>
              <a:t>The Baselines can be changed after the periodical re baselining or following an Engineering Change request approved by the TCC. </a:t>
            </a:r>
            <a:endParaRPr lang="en-GB" sz="2000" dirty="0"/>
          </a:p>
        </p:txBody>
      </p:sp>
      <p:sp>
        <p:nvSpPr>
          <p:cNvPr id="4" name="Footer Placeholder 3"/>
          <p:cNvSpPr>
            <a:spLocks noGrp="1"/>
          </p:cNvSpPr>
          <p:nvPr>
            <p:ph type="ftr" sz="quarter" idx="11"/>
          </p:nvPr>
        </p:nvSpPr>
        <p:spPr/>
        <p:txBody>
          <a:bodyPr/>
          <a:lstStyle/>
          <a:p>
            <a:endParaRPr lang="en-GB" noProof="0"/>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20510918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Tracing changes / Typology</a:t>
            </a:r>
            <a:endParaRPr lang="en-GB" dirty="0"/>
          </a:p>
        </p:txBody>
      </p:sp>
      <p:sp>
        <p:nvSpPr>
          <p:cNvPr id="4" name="Content Placeholder 3"/>
          <p:cNvSpPr>
            <a:spLocks noGrp="1"/>
          </p:cNvSpPr>
          <p:nvPr>
            <p:ph idx="1"/>
          </p:nvPr>
        </p:nvSpPr>
        <p:spPr>
          <a:xfrm>
            <a:off x="395536" y="1219200"/>
            <a:ext cx="8568952" cy="4906963"/>
          </a:xfrm>
        </p:spPr>
        <p:txBody>
          <a:bodyPr>
            <a:normAutofit fontScale="25000" lnSpcReduction="20000"/>
          </a:bodyPr>
          <a:lstStyle/>
          <a:p>
            <a:pPr marL="0" indent="0">
              <a:buNone/>
            </a:pPr>
            <a:r>
              <a:rPr lang="en-GB" sz="8000" b="1" dirty="0" smtClean="0"/>
              <a:t>Changes </a:t>
            </a:r>
            <a:r>
              <a:rPr lang="en-GB" sz="8000" b="1" dirty="0" smtClean="0">
                <a:solidFill>
                  <a:schemeClr val="accent6">
                    <a:lumMod val="75000"/>
                  </a:schemeClr>
                </a:solidFill>
              </a:rPr>
              <a:t>not </a:t>
            </a:r>
            <a:r>
              <a:rPr lang="en-GB" sz="8000" b="1" dirty="0">
                <a:solidFill>
                  <a:schemeClr val="accent6">
                    <a:lumMod val="75000"/>
                  </a:schemeClr>
                </a:solidFill>
              </a:rPr>
              <a:t>affecting </a:t>
            </a:r>
            <a:r>
              <a:rPr lang="en-GB" sz="8000" b="1" dirty="0"/>
              <a:t>the configuration </a:t>
            </a:r>
            <a:r>
              <a:rPr lang="en-GB" sz="8000" b="1" dirty="0" smtClean="0"/>
              <a:t>Baseline</a:t>
            </a:r>
          </a:p>
          <a:p>
            <a:pPr marL="0" indent="0">
              <a:buNone/>
            </a:pPr>
            <a:r>
              <a:rPr lang="en-GB" sz="6400" b="1" dirty="0">
                <a:hlinkClick r:id="rId2"/>
              </a:rPr>
              <a:t>The Template for Decisions Reporting</a:t>
            </a:r>
            <a:r>
              <a:rPr lang="en-GB" sz="6400" b="1" dirty="0"/>
              <a:t> </a:t>
            </a:r>
            <a:r>
              <a:rPr lang="en-GB" sz="6400" dirty="0"/>
              <a:t>will be used </a:t>
            </a:r>
            <a:r>
              <a:rPr lang="en-GB" sz="6400" dirty="0" smtClean="0"/>
              <a:t>to trace </a:t>
            </a:r>
            <a:r>
              <a:rPr lang="en-GB" sz="6400" dirty="0"/>
              <a:t>decisions </a:t>
            </a:r>
            <a:r>
              <a:rPr lang="en-GB" sz="6400" dirty="0" smtClean="0"/>
              <a:t>for an existing </a:t>
            </a:r>
            <a:r>
              <a:rPr lang="en-GB" sz="6400" dirty="0"/>
              <a:t>type of component or </a:t>
            </a:r>
            <a:r>
              <a:rPr lang="en-GB" sz="6400" dirty="0" smtClean="0"/>
              <a:t>on components that are evaluated for the Baseline. Typically will be used to formalize a technical decision </a:t>
            </a:r>
            <a:r>
              <a:rPr lang="en-GB" sz="6400" dirty="0"/>
              <a:t>between several </a:t>
            </a:r>
            <a:r>
              <a:rPr lang="en-GB" sz="6400" dirty="0" smtClean="0"/>
              <a:t>options, an internal re-scheduling not affecting the baseline or a revaluation of the cost, a technical decision to be shared. </a:t>
            </a:r>
          </a:p>
          <a:p>
            <a:pPr marL="0" indent="0">
              <a:buNone/>
            </a:pPr>
            <a:r>
              <a:rPr lang="en-GB" sz="6400" dirty="0" smtClean="0"/>
              <a:t>They are internally discussed in the WP and brought to the TCC for final validation. </a:t>
            </a:r>
            <a:endParaRPr lang="en-GB" sz="6400" dirty="0"/>
          </a:p>
          <a:p>
            <a:pPr marL="0" indent="0">
              <a:buNone/>
            </a:pPr>
            <a:endParaRPr lang="en-GB" sz="6200" b="1" dirty="0" smtClean="0"/>
          </a:p>
          <a:p>
            <a:pPr marL="0" indent="0">
              <a:buNone/>
            </a:pPr>
            <a:r>
              <a:rPr lang="en-GB" sz="8000" b="1" dirty="0" smtClean="0"/>
              <a:t>Changes </a:t>
            </a:r>
            <a:r>
              <a:rPr lang="en-GB" sz="8000" b="1" dirty="0">
                <a:solidFill>
                  <a:schemeClr val="accent6">
                    <a:lumMod val="75000"/>
                  </a:schemeClr>
                </a:solidFill>
              </a:rPr>
              <a:t>affecting</a:t>
            </a:r>
            <a:r>
              <a:rPr lang="en-GB" sz="8000" b="1" dirty="0"/>
              <a:t> the configuration Baseline </a:t>
            </a:r>
            <a:r>
              <a:rPr lang="en-GB" sz="8000" b="1" dirty="0" smtClean="0"/>
              <a:t> </a:t>
            </a:r>
          </a:p>
          <a:p>
            <a:pPr marL="0" indent="0">
              <a:buNone/>
            </a:pPr>
            <a:r>
              <a:rPr lang="en-GB" sz="6400" b="1" dirty="0" smtClean="0">
                <a:hlinkClick r:id="rId3"/>
              </a:rPr>
              <a:t>The Template </a:t>
            </a:r>
            <a:r>
              <a:rPr lang="en-GB" sz="6400" b="1" dirty="0">
                <a:hlinkClick r:id="rId3"/>
              </a:rPr>
              <a:t>for HL-LHC </a:t>
            </a:r>
            <a:r>
              <a:rPr lang="en-GB" sz="6400" b="1" dirty="0" smtClean="0">
                <a:hlinkClick r:id="rId3"/>
              </a:rPr>
              <a:t>ECR</a:t>
            </a:r>
            <a:r>
              <a:rPr lang="en-GB" sz="6400" b="1" dirty="0" smtClean="0"/>
              <a:t> </a:t>
            </a:r>
            <a:r>
              <a:rPr lang="en-GB" sz="6400" dirty="0" smtClean="0"/>
              <a:t>will be used to trace decisions and actions that will come from changes </a:t>
            </a:r>
            <a:r>
              <a:rPr lang="en-GB" sz="6400" dirty="0"/>
              <a:t>on components already in </a:t>
            </a:r>
            <a:r>
              <a:rPr lang="en-GB" sz="6400" dirty="0" smtClean="0"/>
              <a:t>the configuration </a:t>
            </a:r>
            <a:r>
              <a:rPr lang="en-GB" sz="6400" dirty="0"/>
              <a:t>Baseline and that are not in the present LHC </a:t>
            </a:r>
            <a:r>
              <a:rPr lang="en-GB" sz="6400" dirty="0" smtClean="0"/>
              <a:t>machine. </a:t>
            </a:r>
          </a:p>
          <a:p>
            <a:pPr marL="0" indent="0">
              <a:buNone/>
            </a:pPr>
            <a:r>
              <a:rPr lang="en-GB" sz="6400" dirty="0" smtClean="0"/>
              <a:t>All are discussed in the TCC.</a:t>
            </a:r>
          </a:p>
          <a:p>
            <a:pPr marL="0" indent="0">
              <a:buNone/>
            </a:pPr>
            <a:endParaRPr lang="en-GB" sz="5500" dirty="0"/>
          </a:p>
          <a:p>
            <a:pPr marL="0" indent="0">
              <a:buNone/>
            </a:pPr>
            <a:r>
              <a:rPr lang="en-GB" sz="8000" b="1" dirty="0"/>
              <a:t>Changes </a:t>
            </a:r>
            <a:r>
              <a:rPr lang="en-GB" sz="8000" b="1" dirty="0">
                <a:solidFill>
                  <a:schemeClr val="accent6">
                    <a:lumMod val="75000"/>
                  </a:schemeClr>
                </a:solidFill>
              </a:rPr>
              <a:t>affecting the present LHC   </a:t>
            </a:r>
          </a:p>
          <a:p>
            <a:pPr marL="0" indent="0">
              <a:buNone/>
            </a:pPr>
            <a:r>
              <a:rPr lang="en-GB" sz="6400" b="1" dirty="0" smtClean="0">
                <a:hlinkClick r:id="rId4"/>
              </a:rPr>
              <a:t>The LHC ECR template</a:t>
            </a:r>
            <a:r>
              <a:rPr lang="en-GB" sz="6400" b="1" dirty="0" smtClean="0"/>
              <a:t> </a:t>
            </a:r>
            <a:r>
              <a:rPr lang="en-GB" sz="6400" dirty="0" smtClean="0"/>
              <a:t>will be used to trace </a:t>
            </a:r>
            <a:r>
              <a:rPr lang="en-GB" sz="6400" dirty="0"/>
              <a:t>changes in the present LHC machine </a:t>
            </a:r>
            <a:r>
              <a:rPr lang="en-GB" sz="6400" dirty="0" smtClean="0"/>
              <a:t>and follows </a:t>
            </a:r>
            <a:r>
              <a:rPr lang="en-GB" sz="6400" dirty="0"/>
              <a:t>the normal LHC </a:t>
            </a:r>
            <a:r>
              <a:rPr lang="en-GB" sz="6400" dirty="0" smtClean="0"/>
              <a:t>ECR. </a:t>
            </a:r>
          </a:p>
          <a:p>
            <a:pPr marL="0" indent="0">
              <a:buNone/>
            </a:pPr>
            <a:r>
              <a:rPr lang="en-GB" sz="6400" dirty="0" smtClean="0"/>
              <a:t>All are discussed on the LMC </a:t>
            </a:r>
            <a:endParaRPr lang="en-GB" sz="6400" dirty="0"/>
          </a:p>
          <a:p>
            <a:pPr marL="0" indent="0">
              <a:buNone/>
            </a:pPr>
            <a:endParaRPr lang="en-GB" dirty="0"/>
          </a:p>
          <a:p>
            <a:pPr marL="0" indent="0">
              <a:buNone/>
            </a:pPr>
            <a:r>
              <a:rPr lang="en-GB" sz="8000" b="1" dirty="0"/>
              <a:t>Pre analysis to help on the decision process </a:t>
            </a:r>
            <a:endParaRPr lang="en-GB" sz="8000" b="1" dirty="0" smtClean="0"/>
          </a:p>
          <a:p>
            <a:pPr marL="0" indent="0">
              <a:buNone/>
            </a:pPr>
            <a:r>
              <a:rPr lang="en-GB" sz="6400" dirty="0" smtClean="0"/>
              <a:t>To </a:t>
            </a:r>
            <a:r>
              <a:rPr lang="en-GB" sz="6400" dirty="0"/>
              <a:t>ensure or at least to help the "objectivity of the decision” exists a template to help to put the pros and cons based on the </a:t>
            </a:r>
            <a:r>
              <a:rPr lang="en-GB" sz="6400" dirty="0">
                <a:hlinkClick r:id="rId5"/>
              </a:rPr>
              <a:t>SWOT </a:t>
            </a:r>
            <a:r>
              <a:rPr lang="en-GB" sz="6400" dirty="0" smtClean="0">
                <a:hlinkClick r:id="rId5"/>
              </a:rPr>
              <a:t>analysis</a:t>
            </a:r>
            <a:endParaRPr lang="en-GB" sz="6400" dirty="0"/>
          </a:p>
        </p:txBody>
      </p:sp>
      <p:sp>
        <p:nvSpPr>
          <p:cNvPr id="2" name="Slide Number Placeholder 1"/>
          <p:cNvSpPr>
            <a:spLocks noGrp="1"/>
          </p:cNvSpPr>
          <p:nvPr>
            <p:ph type="sldNum" sz="quarter" idx="12"/>
          </p:nvPr>
        </p:nvSpPr>
        <p:spPr/>
        <p:txBody>
          <a:bodyPr/>
          <a:lstStyle/>
          <a:p>
            <a:fld id="{0FA004B2-1541-5046-B6F2-22AF56585712}" type="slidenum">
              <a:rPr lang="en-US" smtClean="0"/>
              <a:t>5</a:t>
            </a:fld>
            <a:endParaRPr lang="en-US"/>
          </a:p>
        </p:txBody>
      </p:sp>
    </p:spTree>
    <p:extLst>
      <p:ext uri="{BB962C8B-B14F-4D97-AF65-F5344CB8AC3E}">
        <p14:creationId xmlns:p14="http://schemas.microsoft.com/office/powerpoint/2010/main" val="3862338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Tracing change / Procedure</a:t>
            </a:r>
            <a:endParaRPr lang="en-GB" dirty="0"/>
          </a:p>
        </p:txBody>
      </p:sp>
      <p:sp>
        <p:nvSpPr>
          <p:cNvPr id="4" name="Content Placeholder 3"/>
          <p:cNvSpPr>
            <a:spLocks noGrp="1"/>
          </p:cNvSpPr>
          <p:nvPr>
            <p:ph idx="1"/>
          </p:nvPr>
        </p:nvSpPr>
        <p:spPr/>
        <p:txBody>
          <a:bodyPr>
            <a:normAutofit/>
          </a:bodyPr>
          <a:lstStyle/>
          <a:p>
            <a:r>
              <a:rPr lang="en-GB" sz="1800" dirty="0" smtClean="0"/>
              <a:t>When a </a:t>
            </a:r>
            <a:r>
              <a:rPr lang="en-GB" sz="1800" b="1" dirty="0" smtClean="0">
                <a:solidFill>
                  <a:schemeClr val="accent6">
                    <a:lumMod val="75000"/>
                  </a:schemeClr>
                </a:solidFill>
              </a:rPr>
              <a:t>change is internal to the WP and not affecting the Baseline </a:t>
            </a:r>
            <a:r>
              <a:rPr lang="en-GB" sz="1800" dirty="0" smtClean="0"/>
              <a:t>the WPL fills the Template for Decisions report that contains the analysis and the reason of the desired decision. The WPL sends the report to the TCC secretariat that adds it to the AOBs of the next TCC where receives the final approval</a:t>
            </a:r>
          </a:p>
          <a:p>
            <a:pPr marL="0" indent="0">
              <a:buNone/>
            </a:pPr>
            <a:endParaRPr lang="en-GB" sz="900" dirty="0" smtClean="0"/>
          </a:p>
          <a:p>
            <a:r>
              <a:rPr lang="en-GB" sz="1800" dirty="0" smtClean="0"/>
              <a:t>When a </a:t>
            </a:r>
            <a:r>
              <a:rPr lang="en-GB" sz="1800" b="1" dirty="0" smtClean="0">
                <a:solidFill>
                  <a:schemeClr val="accent6">
                    <a:lumMod val="75000"/>
                  </a:schemeClr>
                </a:solidFill>
              </a:rPr>
              <a:t>change affects several WPs or the Baseline</a:t>
            </a:r>
            <a:r>
              <a:rPr lang="en-GB" sz="1800" dirty="0" smtClean="0"/>
              <a:t> the requester WPL informs the PO (HI-LUMI-LHC-PO@cern.ch) who will evaluate the request and will provide the WPL the required support documents and fix with the TCC chairman the date for the discussion.</a:t>
            </a:r>
          </a:p>
          <a:p>
            <a:endParaRPr lang="en-GB" sz="900" dirty="0" smtClean="0"/>
          </a:p>
          <a:p>
            <a:r>
              <a:rPr lang="en-GB" sz="1800" dirty="0" smtClean="0"/>
              <a:t>When a </a:t>
            </a:r>
            <a:r>
              <a:rPr lang="en-GB" sz="1800" b="1" dirty="0" smtClean="0">
                <a:solidFill>
                  <a:schemeClr val="accent6">
                    <a:lumMod val="75000"/>
                  </a:schemeClr>
                </a:solidFill>
              </a:rPr>
              <a:t>change affects the LHC machine</a:t>
            </a:r>
            <a:r>
              <a:rPr lang="en-GB" sz="1800" dirty="0" smtClean="0"/>
              <a:t> an ECR is submitted using the normal LHC ECR circuit</a:t>
            </a:r>
          </a:p>
          <a:p>
            <a:endParaRPr lang="en-GB" sz="900" dirty="0" smtClean="0"/>
          </a:p>
          <a:p>
            <a:r>
              <a:rPr lang="en-GB" sz="1800" dirty="0" smtClean="0"/>
              <a:t>All decisions documents  are sent to all WPLs for information and stored in EDMS</a:t>
            </a:r>
          </a:p>
          <a:p>
            <a:r>
              <a:rPr lang="en-GB" sz="1800" dirty="0" smtClean="0"/>
              <a:t>All HL-LHC-ECR and LHC-ECR after approval are sent to all members of the project and stored in EDMS</a:t>
            </a:r>
            <a:endParaRPr lang="en-GB" sz="1800" dirty="0"/>
          </a:p>
        </p:txBody>
      </p:sp>
      <p:sp>
        <p:nvSpPr>
          <p:cNvPr id="2" name="Slide Number Placeholder 1"/>
          <p:cNvSpPr>
            <a:spLocks noGrp="1"/>
          </p:cNvSpPr>
          <p:nvPr>
            <p:ph type="sldNum" sz="quarter" idx="12"/>
          </p:nvPr>
        </p:nvSpPr>
        <p:spPr/>
        <p:txBody>
          <a:bodyPr/>
          <a:lstStyle/>
          <a:p>
            <a:fld id="{0FA004B2-1541-5046-B6F2-22AF56585712}" type="slidenum">
              <a:rPr lang="en-US" smtClean="0"/>
              <a:t>6</a:t>
            </a:fld>
            <a:endParaRPr lang="en-US"/>
          </a:p>
        </p:txBody>
      </p:sp>
    </p:spTree>
    <p:extLst>
      <p:ext uri="{BB962C8B-B14F-4D97-AF65-F5344CB8AC3E}">
        <p14:creationId xmlns:p14="http://schemas.microsoft.com/office/powerpoint/2010/main" val="16366392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Tracing change / when tracing and how</a:t>
            </a:r>
            <a:endParaRPr lang="en-GB" dirty="0"/>
          </a:p>
        </p:txBody>
      </p:sp>
      <p:sp>
        <p:nvSpPr>
          <p:cNvPr id="4" name="Content Placeholder 3"/>
          <p:cNvSpPr>
            <a:spLocks noGrp="1"/>
          </p:cNvSpPr>
          <p:nvPr>
            <p:ph idx="1"/>
          </p:nvPr>
        </p:nvSpPr>
        <p:spPr/>
        <p:txBody>
          <a:bodyPr>
            <a:normAutofit lnSpcReduction="10000"/>
          </a:bodyPr>
          <a:lstStyle/>
          <a:p>
            <a:r>
              <a:rPr lang="en-GB" sz="1800" dirty="0" smtClean="0"/>
              <a:t>It is not considered a change when </a:t>
            </a:r>
            <a:r>
              <a:rPr lang="en-GB" sz="2000" b="1" dirty="0">
                <a:solidFill>
                  <a:schemeClr val="accent6">
                    <a:lumMod val="75000"/>
                  </a:schemeClr>
                </a:solidFill>
              </a:rPr>
              <a:t>moving from a concept to a functional or technical </a:t>
            </a:r>
            <a:r>
              <a:rPr lang="en-GB" sz="2000" b="1" dirty="0" smtClean="0">
                <a:solidFill>
                  <a:schemeClr val="accent6">
                    <a:lumMod val="75000"/>
                  </a:schemeClr>
                </a:solidFill>
              </a:rPr>
              <a:t>specification. </a:t>
            </a:r>
            <a:r>
              <a:rPr lang="en-GB" sz="1800" dirty="0" smtClean="0"/>
              <a:t>This evolution is part of the normal live cycle and will be covered by a new version of the conceptual specification (for example moving from v 1.0 to 1.1) or by a functional or technical specification. </a:t>
            </a:r>
          </a:p>
          <a:p>
            <a:r>
              <a:rPr lang="en-GB" sz="1800" dirty="0" smtClean="0"/>
              <a:t>When there is a change in the baseline the HL-LHC ECR will complement the Conceptual or Technical Specification until a new version is issued (</a:t>
            </a:r>
            <a:r>
              <a:rPr lang="en-GB" sz="1800" dirty="0"/>
              <a:t>for example moving from v </a:t>
            </a:r>
            <a:r>
              <a:rPr lang="en-GB" sz="1800" dirty="0" smtClean="0"/>
              <a:t>1.1 </a:t>
            </a:r>
            <a:r>
              <a:rPr lang="en-GB" sz="1800" dirty="0"/>
              <a:t>to </a:t>
            </a:r>
            <a:r>
              <a:rPr lang="en-GB" sz="1800" dirty="0" smtClean="0"/>
              <a:t>2.0) </a:t>
            </a:r>
          </a:p>
          <a:p>
            <a:r>
              <a:rPr lang="en-GB" sz="1800" dirty="0" smtClean="0"/>
              <a:t>Changes in the schedule that </a:t>
            </a:r>
            <a:r>
              <a:rPr lang="en-GB" sz="2000" b="1" dirty="0">
                <a:solidFill>
                  <a:schemeClr val="accent6">
                    <a:lumMod val="75000"/>
                  </a:schemeClr>
                </a:solidFill>
              </a:rPr>
              <a:t>do not affect the critical path </a:t>
            </a:r>
            <a:r>
              <a:rPr lang="en-GB" sz="1800" dirty="0" smtClean="0"/>
              <a:t>do not need a HL-ECR or a decision report. When the change is motivated by a delay the Project office together with the WPL will analyse it to understand the cause. The PO will prepare a decision report if considers useful to trace and share the findings.</a:t>
            </a:r>
          </a:p>
          <a:p>
            <a:r>
              <a:rPr lang="en-GB" sz="2000" b="1" dirty="0">
                <a:solidFill>
                  <a:schemeClr val="accent6">
                    <a:lumMod val="75000"/>
                  </a:schemeClr>
                </a:solidFill>
              </a:rPr>
              <a:t>Changes to the </a:t>
            </a:r>
            <a:r>
              <a:rPr lang="en-GB" sz="2000" b="1" dirty="0" smtClean="0">
                <a:solidFill>
                  <a:schemeClr val="accent6">
                    <a:lumMod val="75000"/>
                  </a:schemeClr>
                </a:solidFill>
              </a:rPr>
              <a:t>budged </a:t>
            </a:r>
            <a:r>
              <a:rPr lang="en-GB" sz="1800" dirty="0" smtClean="0"/>
              <a:t>are traced by memorandums issued by the Project Budged Officer in all cases </a:t>
            </a:r>
          </a:p>
          <a:p>
            <a:r>
              <a:rPr lang="en-GB" sz="1800" dirty="0" smtClean="0"/>
              <a:t>The </a:t>
            </a:r>
            <a:r>
              <a:rPr lang="en-GB" sz="1800" dirty="0" err="1" smtClean="0"/>
              <a:t>rebaselining</a:t>
            </a:r>
            <a:r>
              <a:rPr lang="en-GB" sz="1800" dirty="0" smtClean="0"/>
              <a:t> exercises are the moment used to consolidate the changes in the different documents</a:t>
            </a:r>
            <a:r>
              <a:rPr lang="en-GB" sz="1800" dirty="0"/>
              <a:t>/baselines</a:t>
            </a:r>
            <a:endParaRPr lang="en-GB" sz="1800" dirty="0" smtClean="0"/>
          </a:p>
        </p:txBody>
      </p:sp>
      <p:sp>
        <p:nvSpPr>
          <p:cNvPr id="2" name="Slide Number Placeholder 1"/>
          <p:cNvSpPr>
            <a:spLocks noGrp="1"/>
          </p:cNvSpPr>
          <p:nvPr>
            <p:ph type="sldNum" sz="quarter" idx="12"/>
          </p:nvPr>
        </p:nvSpPr>
        <p:spPr/>
        <p:txBody>
          <a:bodyPr/>
          <a:lstStyle/>
          <a:p>
            <a:fld id="{0FA004B2-1541-5046-B6F2-22AF56585712}" type="slidenum">
              <a:rPr lang="en-US" smtClean="0"/>
              <a:t>7</a:t>
            </a:fld>
            <a:endParaRPr lang="en-US"/>
          </a:p>
        </p:txBody>
      </p:sp>
    </p:spTree>
    <p:extLst>
      <p:ext uri="{BB962C8B-B14F-4D97-AF65-F5344CB8AC3E}">
        <p14:creationId xmlns:p14="http://schemas.microsoft.com/office/powerpoint/2010/main" val="17553911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err="1" smtClean="0"/>
              <a:t>Rebaselining</a:t>
            </a:r>
            <a:r>
              <a:rPr lang="en-GB" dirty="0" smtClean="0"/>
              <a:t> exercise</a:t>
            </a:r>
            <a:endParaRPr lang="en-GB" dirty="0"/>
          </a:p>
        </p:txBody>
      </p:sp>
      <p:sp>
        <p:nvSpPr>
          <p:cNvPr id="4" name="Content Placeholder 3"/>
          <p:cNvSpPr>
            <a:spLocks noGrp="1"/>
          </p:cNvSpPr>
          <p:nvPr>
            <p:ph idx="1"/>
          </p:nvPr>
        </p:nvSpPr>
        <p:spPr/>
        <p:txBody>
          <a:bodyPr>
            <a:normAutofit/>
          </a:bodyPr>
          <a:lstStyle/>
          <a:p>
            <a:r>
              <a:rPr lang="en-GB" sz="1800" dirty="0" smtClean="0"/>
              <a:t>The cost and schedule </a:t>
            </a:r>
            <a:r>
              <a:rPr lang="en-GB" sz="1800" dirty="0" err="1" smtClean="0"/>
              <a:t>rebaselining</a:t>
            </a:r>
            <a:r>
              <a:rPr lang="en-GB" sz="1800" dirty="0" smtClean="0"/>
              <a:t> exercise stated in December and must be finished to allow a correct MTP and the implementation of EVM during the summer</a:t>
            </a:r>
          </a:p>
          <a:p>
            <a:r>
              <a:rPr lang="en-GB" sz="1800" dirty="0" smtClean="0"/>
              <a:t>The scope </a:t>
            </a:r>
            <a:r>
              <a:rPr lang="en-GB" sz="1800" dirty="0" err="1" smtClean="0"/>
              <a:t>rebaselining</a:t>
            </a:r>
            <a:r>
              <a:rPr lang="en-GB" sz="1800" dirty="0" smtClean="0"/>
              <a:t> will start in February and will allow a revision of the conceptual specifications and the timing for functional and technical specifications for several components and subassemblies</a:t>
            </a:r>
          </a:p>
          <a:p>
            <a:r>
              <a:rPr lang="en-GB" sz="1800" dirty="0" smtClean="0"/>
              <a:t>During January a list of HL-LHC ECRs and Decision reports will be prepared with the WP Leaders to consolidate decisions and changes already implemented (described in the TDR) but not yet documented (ex. Change on the design of Q4, number of crab cavities installed during LS3, number of 11T and installation staging, ….)</a:t>
            </a:r>
          </a:p>
          <a:p>
            <a:endParaRPr lang="en-GB" sz="1800" dirty="0" smtClean="0"/>
          </a:p>
        </p:txBody>
      </p:sp>
      <p:sp>
        <p:nvSpPr>
          <p:cNvPr id="2" name="Slide Number Placeholder 1"/>
          <p:cNvSpPr>
            <a:spLocks noGrp="1"/>
          </p:cNvSpPr>
          <p:nvPr>
            <p:ph type="sldNum" sz="quarter" idx="12"/>
          </p:nvPr>
        </p:nvSpPr>
        <p:spPr/>
        <p:txBody>
          <a:bodyPr/>
          <a:lstStyle/>
          <a:p>
            <a:fld id="{0FA004B2-1541-5046-B6F2-22AF56585712}" type="slidenum">
              <a:rPr lang="en-US" smtClean="0"/>
              <a:t>8</a:t>
            </a:fld>
            <a:endParaRPr lang="en-US"/>
          </a:p>
        </p:txBody>
      </p:sp>
    </p:spTree>
    <p:extLst>
      <p:ext uri="{BB962C8B-B14F-4D97-AF65-F5344CB8AC3E}">
        <p14:creationId xmlns:p14="http://schemas.microsoft.com/office/powerpoint/2010/main" val="23289812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A lot of interesting work ahead of us</a:t>
            </a:r>
            <a:endParaRPr lang="en-GB" dirty="0"/>
          </a:p>
        </p:txBody>
      </p:sp>
      <p:sp>
        <p:nvSpPr>
          <p:cNvPr id="3" name="Espace réservé du pied de page 2"/>
          <p:cNvSpPr>
            <a:spLocks noGrp="1"/>
          </p:cNvSpPr>
          <p:nvPr>
            <p:ph type="ftr" sz="quarter" idx="11"/>
          </p:nvPr>
        </p:nvSpPr>
        <p:spPr/>
        <p:txBody>
          <a:bodyPr/>
          <a:lstStyle/>
          <a:p>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9</a:t>
            </a:fld>
            <a:endParaRPr lang="fr-FR" dirty="0"/>
          </a:p>
        </p:txBody>
      </p:sp>
      <p:sp>
        <p:nvSpPr>
          <p:cNvPr id="4" name="Espace réservé du texte 3"/>
          <p:cNvSpPr>
            <a:spLocks noGrp="1"/>
          </p:cNvSpPr>
          <p:nvPr>
            <p:ph type="body" sz="quarter" idx="14"/>
          </p:nvPr>
        </p:nvSpPr>
        <p:spPr/>
        <p:txBody>
          <a:bodyPr/>
          <a:lstStyle/>
          <a:p>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0" ma:contentTypeDescription="Create a new document." ma:contentTypeScope="" ma:versionID="fe794e4fbed14c28a784f2d1bcf4a181">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E4D6EDC-997E-4C63-BA6A-04B542778425}">
  <ds:schemaRefs>
    <ds:schemaRef ds:uri="http://schemas.microsoft.com/sharepoint/v3/contenttype/forms"/>
  </ds:schemaRefs>
</ds:datastoreItem>
</file>

<file path=customXml/itemProps2.xml><?xml version="1.0" encoding="utf-8"?>
<ds:datastoreItem xmlns:ds="http://schemas.openxmlformats.org/officeDocument/2006/customXml" ds:itemID="{66DBE946-B9EC-4725-8CBA-6570A08FF09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15EC2627-59DE-4D3C-BDE1-4405272E797C}">
  <ds:schemaRefs>
    <ds:schemaRef ds:uri="http://www.w3.org/XML/1998/namespace"/>
    <ds:schemaRef ds:uri="http://purl.org/dc/terms/"/>
    <ds:schemaRef ds:uri="http://schemas.microsoft.com/office/2006/metadata/properties"/>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2696</TotalTime>
  <Words>1003</Words>
  <Application>Microsoft Office PowerPoint</Application>
  <PresentationFormat>On-screen Show (4:3)</PresentationFormat>
  <Paragraphs>96</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Thème Office</vt:lpstr>
      <vt:lpstr>Project Breakdown Structure  Tracing changes to our different baselines </vt:lpstr>
      <vt:lpstr>The Project Baselines</vt:lpstr>
      <vt:lpstr>PBS</vt:lpstr>
      <vt:lpstr>Schedule and cost</vt:lpstr>
      <vt:lpstr>Tracing changes / Typology</vt:lpstr>
      <vt:lpstr>Tracing change / Procedure</vt:lpstr>
      <vt:lpstr>Tracing change / when tracing and how</vt:lpstr>
      <vt:lpstr>Rebaselining exercise</vt:lpstr>
      <vt:lpstr>A lot of interesting work ahead of us</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Isabel Bejar Alonso</cp:lastModifiedBy>
  <cp:revision>51</cp:revision>
  <dcterms:created xsi:type="dcterms:W3CDTF">2016-01-11T14:38:10Z</dcterms:created>
  <dcterms:modified xsi:type="dcterms:W3CDTF">2016-01-13T15:02:55Z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