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1"/>
  </p:notesMasterIdLst>
  <p:handoutMasterIdLst>
    <p:handoutMasterId r:id="rId22"/>
  </p:handoutMasterIdLst>
  <p:sldIdLst>
    <p:sldId id="508" r:id="rId5"/>
    <p:sldId id="344" r:id="rId6"/>
    <p:sldId id="514" r:id="rId7"/>
    <p:sldId id="692" r:id="rId8"/>
    <p:sldId id="693" r:id="rId9"/>
    <p:sldId id="694" r:id="rId10"/>
    <p:sldId id="697" r:id="rId11"/>
    <p:sldId id="700" r:id="rId12"/>
    <p:sldId id="698" r:id="rId13"/>
    <p:sldId id="699" r:id="rId14"/>
    <p:sldId id="619" r:id="rId15"/>
    <p:sldId id="677" r:id="rId16"/>
    <p:sldId id="622" r:id="rId17"/>
    <p:sldId id="686" r:id="rId18"/>
    <p:sldId id="640" r:id="rId19"/>
    <p:sldId id="695" r:id="rId20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FF3399"/>
    <a:srgbClr val="E9EDF4"/>
    <a:srgbClr val="D0D8E8"/>
    <a:srgbClr val="00FF00"/>
    <a:srgbClr val="0000FF"/>
    <a:srgbClr val="0089B5"/>
    <a:srgbClr val="9CB0D5"/>
    <a:srgbClr val="404040"/>
    <a:srgbClr val="0058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101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02EBC-89A3-463F-926F-A98BA797691A}" type="datetimeFigureOut">
              <a:rPr lang="fr-FR" smtClean="0"/>
              <a:pPr/>
              <a:t>30/11/2015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B6C28E-5514-4D77-8606-9FA142E5523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886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pPr/>
              <a:t>27/11/2015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2519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43747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4386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519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950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737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79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sp>
        <p:nvSpPr>
          <p:cNvPr id="14" name="TextBox 1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40791" y="65018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50890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766689"/>
          </a:xfrm>
        </p:spPr>
        <p:txBody>
          <a:bodyPr/>
          <a:lstStyle>
            <a:lvl1pPr algn="ctr">
              <a:defRPr sz="2800" b="1">
                <a:solidFill>
                  <a:srgbClr val="0089B5"/>
                </a:solidFill>
                <a:latin typeface="+mn-lt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484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53289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53929" y="6492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  <p:pic>
        <p:nvPicPr>
          <p:cNvPr id="9" name="Picture 8" descr="2011-10-04_logoHiLumi561px.jpg"/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wmf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rgbClr val="0089B5"/>
                </a:solidFill>
              </a:rPr>
              <a:t>Beam Screen and Cold Bore Temperatures</a:t>
            </a:r>
            <a:endParaRPr lang="en-GB" dirty="0">
              <a:solidFill>
                <a:srgbClr val="0089B5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</a:t>
            </a:r>
            <a:r>
              <a:rPr lang="en-GB" dirty="0" smtClean="0"/>
              <a:t>Baglin</a:t>
            </a:r>
            <a:endParaRPr lang="en-GB" dirty="0" smtClean="0"/>
          </a:p>
          <a:p>
            <a:r>
              <a:rPr lang="en-GB" dirty="0" smtClean="0"/>
              <a:t>32</a:t>
            </a:r>
            <a:r>
              <a:rPr lang="en-GB" baseline="30000" dirty="0" smtClean="0"/>
              <a:t>nd</a:t>
            </a:r>
            <a:r>
              <a:rPr lang="en-GB" dirty="0" smtClean="0"/>
              <a:t> HL-LHC TC</a:t>
            </a:r>
            <a:endParaRPr lang="en-GB" dirty="0" smtClean="0"/>
          </a:p>
          <a:p>
            <a:r>
              <a:rPr lang="en-GB" dirty="0" smtClean="0"/>
              <a:t>03-12-2015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39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HL-LHC: case 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7257" y="6494840"/>
            <a:ext cx="3599543" cy="365125"/>
          </a:xfrm>
        </p:spPr>
        <p:txBody>
          <a:bodyPr/>
          <a:lstStyle/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529046"/>
            <a:ext cx="883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Cold bore (CB) operates at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4.5 K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screen (BS) operates in the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40-60 K range</a:t>
            </a: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" y="1334692"/>
            <a:ext cx="89625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 </a:t>
            </a:r>
            <a:r>
              <a:rPr lang="en-GB" dirty="0" err="1" smtClean="0">
                <a:solidFill>
                  <a:srgbClr val="FF3399"/>
                </a:solidFill>
              </a:rPr>
              <a:t>cryosorber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needed with a </a:t>
            </a:r>
            <a:r>
              <a:rPr lang="en-GB" dirty="0" smtClean="0">
                <a:solidFill>
                  <a:srgbClr val="FF3399"/>
                </a:solidFill>
              </a:rPr>
              <a:t>perforated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beam screen to provide the H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pumping speed and capacity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825172" y="6054644"/>
            <a:ext cx="6306457" cy="369332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 </a:t>
            </a:r>
            <a:r>
              <a:rPr lang="en-GB" dirty="0" err="1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cryosorber</a:t>
            </a:r>
            <a:r>
              <a:rPr lang="en-GB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is evidenced above 5-20-30 K working temperature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415" y="2115864"/>
            <a:ext cx="5679933" cy="367248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0" y="2492512"/>
            <a:ext cx="353006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LHC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cryosorber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is not pumped above 40 K</a:t>
            </a:r>
          </a:p>
          <a:p>
            <a:pPr lvl="1"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Regeneration above 80 K  </a:t>
            </a:r>
            <a:endParaRPr lang="en-GB" dirty="0">
              <a:solidFill>
                <a:srgbClr val="FF3399"/>
              </a:solidFill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4862286" y="3686629"/>
            <a:ext cx="595085" cy="457200"/>
          </a:xfrm>
          <a:prstGeom prst="rightArrow">
            <a:avLst/>
          </a:prstGeom>
          <a:ln>
            <a:solidFill>
              <a:srgbClr val="FF3399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4978401" y="2264229"/>
            <a:ext cx="0" cy="3011714"/>
          </a:xfrm>
          <a:prstGeom prst="line">
            <a:avLst/>
          </a:prstGeom>
          <a:noFill/>
          <a:ln w="25400">
            <a:solidFill>
              <a:srgbClr val="FF006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513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3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Conclusions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235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2594"/>
            <a:ext cx="914399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600" dirty="0" smtClean="0">
                <a:solidFill>
                  <a:srgbClr val="0089B5"/>
                </a:solidFill>
                <a:latin typeface="+mj-lt"/>
              </a:rPr>
              <a:t>Conclusions</a:t>
            </a:r>
            <a:endParaRPr lang="en-GB" sz="4600" dirty="0">
              <a:solidFill>
                <a:srgbClr val="0089B5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8844" y="1602207"/>
            <a:ext cx="875655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Perforation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on the beam screen provides </a:t>
            </a:r>
            <a:r>
              <a:rPr lang="en-GB" sz="1700" dirty="0" smtClean="0">
                <a:solidFill>
                  <a:srgbClr val="00CC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pumping speed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Operating the cold bore at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1.9 K 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provides H</a:t>
            </a:r>
            <a:r>
              <a:rPr lang="en-GB" sz="17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solidFill>
                  <a:srgbClr val="00CC99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endParaRPr lang="en-GB" sz="1700" dirty="0" smtClean="0">
              <a:solidFill>
                <a:srgbClr val="00CC99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 cold bore operating at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4.5 K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do not provides H</a:t>
            </a:r>
            <a:r>
              <a:rPr lang="en-GB" sz="1700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2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capacity: a </a:t>
            </a:r>
            <a:r>
              <a:rPr lang="en-GB" sz="1700" dirty="0" err="1" smtClean="0">
                <a:solidFill>
                  <a:srgbClr val="00CC99"/>
                </a:solidFill>
                <a:latin typeface="+mj-lt"/>
                <a:cs typeface="Times New Roman" panose="02020603050405020304" pitchFamily="18" charset="0"/>
              </a:rPr>
              <a:t>cryosorber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is needed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Actual (known)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cryosorber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can operate in the range 5-20 K but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cannot operate above ~ 40 K </a:t>
            </a:r>
            <a:endParaRPr lang="en-GB" sz="1700" dirty="0" smtClean="0">
              <a:solidFill>
                <a:srgbClr val="FF3399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Finding a </a:t>
            </a:r>
            <a:r>
              <a:rPr lang="en-GB" sz="17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cryosorber</a:t>
            </a:r>
            <a:r>
              <a:rPr lang="en-GB" sz="17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Times New Roman" panose="02020603050405020304" pitchFamily="18" charset="0"/>
              </a:rPr>
              <a:t> operating 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above 40 K is one of the main challenge for the FCC study 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700" dirty="0">
              <a:solidFill>
                <a:srgbClr val="FF3399"/>
              </a:solidFill>
              <a:latin typeface="+mj-lt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Evidencing such a </a:t>
            </a:r>
            <a:r>
              <a:rPr lang="en-GB" sz="1700" dirty="0" err="1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cryosorber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 in the HL-LHC time fram</a:t>
            </a:r>
            <a:r>
              <a:rPr lang="en-GB" sz="1700" dirty="0" smtClean="0">
                <a:solidFill>
                  <a:srgbClr val="FF3399"/>
                </a:solidFill>
                <a:latin typeface="+mj-lt"/>
                <a:cs typeface="Times New Roman" panose="02020603050405020304" pitchFamily="18" charset="0"/>
              </a:rPr>
              <a:t>e seems unrealistic</a:t>
            </a:r>
            <a:endParaRPr lang="en-GB" sz="1700" dirty="0" smtClean="0">
              <a:solidFill>
                <a:srgbClr val="FF3399"/>
              </a:solidFill>
            </a:endParaRPr>
          </a:p>
          <a:p>
            <a:pPr marL="1657350" lvl="3" indent="-285750" algn="just">
              <a:buFont typeface="Wingdings" panose="05000000000000000000" pitchFamily="2" charset="2"/>
              <a:buChar char="§"/>
            </a:pPr>
            <a:endParaRPr lang="en-GB" sz="1700" dirty="0" smtClean="0">
              <a:solidFill>
                <a:schemeClr val="tx1">
                  <a:lumMod val="75000"/>
                  <a:lumOff val="25000"/>
                </a:schemeClr>
              </a:solidFill>
              <a:latin typeface="+mj-lt"/>
              <a:cs typeface="Times New Roman" panose="02020603050405020304" pitchFamily="18" charset="0"/>
            </a:endParaRPr>
          </a:p>
          <a:p>
            <a:pPr marL="1200150" lvl="2" indent="-285750" algn="just">
              <a:buFont typeface="Wingdings" panose="05000000000000000000" pitchFamily="2" charset="2"/>
              <a:buChar char="§"/>
            </a:pPr>
            <a:endParaRPr lang="en-GB" sz="17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6461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rgbClr val="0089B5"/>
                </a:solidFill>
              </a:rPr>
              <a:t>Thank you for your attention</a:t>
            </a:r>
            <a:endParaRPr lang="en-GB" dirty="0">
              <a:solidFill>
                <a:srgbClr val="0089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26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945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Reserve slides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1650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2622" y="3694245"/>
            <a:ext cx="5010765" cy="282215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: Examples of temperature transients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16286" y="6494840"/>
            <a:ext cx="3570514" cy="365125"/>
          </a:xfrm>
        </p:spPr>
        <p:txBody>
          <a:bodyPr/>
          <a:lstStyle/>
          <a:p>
            <a:r>
              <a:rPr lang="en-GB" dirty="0" smtClean="0"/>
              <a:t>V. Baglin, 32nd HL-LHC TC, December 3rd 2015,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50316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Cold bore (CB) operates at 1.9 K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screen (BS) operates in the 5-20 K but with excursion outside the temperature window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936" y="1052455"/>
            <a:ext cx="4630354" cy="2629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5390726" y="3075118"/>
            <a:ext cx="1593228" cy="257201"/>
          </a:xfrm>
          <a:prstGeom prst="rect">
            <a:avLst/>
          </a:prstGeom>
          <a:solidFill>
            <a:srgbClr val="E9EDF4"/>
          </a:solidFill>
          <a:ln w="9525">
            <a:noFill/>
            <a:miter lim="800000"/>
            <a:headEnd/>
            <a:tailEnd/>
          </a:ln>
        </p:spPr>
        <p:txBody>
          <a:bodyPr wrap="none" lIns="102316" tIns="51157" rIns="102316" bIns="51157">
            <a:spAutoFit/>
          </a:bodyPr>
          <a:lstStyle/>
          <a:p>
            <a:r>
              <a:rPr lang="en-GB" sz="1000" dirty="0" smtClean="0">
                <a:solidFill>
                  <a:srgbClr val="FF3399"/>
                </a:solidFill>
                <a:cs typeface="Times New Roman" pitchFamily="18" charset="0"/>
              </a:rPr>
              <a:t>Fill 2177, 1</a:t>
            </a:r>
            <a:r>
              <a:rPr lang="en-GB" sz="1000" baseline="30000" dirty="0" smtClean="0">
                <a:solidFill>
                  <a:srgbClr val="FF3399"/>
                </a:solidFill>
                <a:cs typeface="Times New Roman" pitchFamily="18" charset="0"/>
              </a:rPr>
              <a:t>st</a:t>
            </a:r>
            <a:r>
              <a:rPr lang="en-GB" sz="1000" dirty="0" smtClean="0">
                <a:solidFill>
                  <a:srgbClr val="FF3399"/>
                </a:solidFill>
                <a:cs typeface="Times New Roman" pitchFamily="18" charset="0"/>
              </a:rPr>
              <a:t> October 2011</a:t>
            </a:r>
            <a:endParaRPr lang="en-US" sz="1000" dirty="0">
              <a:solidFill>
                <a:srgbClr val="FF3399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2571" y="1207386"/>
            <a:ext cx="3865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During beam injection: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 =&gt; 22 K</a:t>
            </a:r>
          </a:p>
          <a:p>
            <a:pPr lvl="2"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P ~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-8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mbar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GB" dirty="0" smtClean="0">
              <a:solidFill>
                <a:srgbClr val="FF3399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5241647" y="5769350"/>
            <a:ext cx="1742307" cy="257201"/>
          </a:xfrm>
          <a:prstGeom prst="rect">
            <a:avLst/>
          </a:prstGeom>
          <a:solidFill>
            <a:srgbClr val="E9EDF4"/>
          </a:solidFill>
          <a:ln w="9525">
            <a:noFill/>
            <a:miter lim="800000"/>
            <a:headEnd/>
            <a:tailEnd/>
          </a:ln>
        </p:spPr>
        <p:txBody>
          <a:bodyPr wrap="none" lIns="102316" tIns="51157" rIns="102316" bIns="51157">
            <a:spAutoFit/>
          </a:bodyPr>
          <a:lstStyle/>
          <a:p>
            <a:r>
              <a:rPr lang="en-GB" sz="1000" dirty="0" smtClean="0">
                <a:solidFill>
                  <a:srgbClr val="FF3399"/>
                </a:solidFill>
                <a:cs typeface="Times New Roman" pitchFamily="18" charset="0"/>
              </a:rPr>
              <a:t>Fill </a:t>
            </a:r>
            <a:r>
              <a:rPr lang="en-GB" sz="1000" dirty="0" smtClean="0">
                <a:solidFill>
                  <a:srgbClr val="FF3399"/>
                </a:solidFill>
                <a:cs typeface="Times New Roman" pitchFamily="18" charset="0"/>
              </a:rPr>
              <a:t>4332, 8</a:t>
            </a:r>
            <a:r>
              <a:rPr lang="en-GB" sz="1000" baseline="30000" dirty="0" smtClean="0">
                <a:solidFill>
                  <a:srgbClr val="FF3399"/>
                </a:solidFill>
                <a:cs typeface="Times New Roman" pitchFamily="18" charset="0"/>
              </a:rPr>
              <a:t>th</a:t>
            </a:r>
            <a:r>
              <a:rPr lang="en-GB" sz="1000" dirty="0" smtClean="0">
                <a:solidFill>
                  <a:srgbClr val="FF3399"/>
                </a:solidFill>
                <a:cs typeface="Times New Roman" pitchFamily="18" charset="0"/>
              </a:rPr>
              <a:t> September 2015</a:t>
            </a:r>
            <a:endParaRPr lang="en-US" sz="1000" dirty="0">
              <a:solidFill>
                <a:srgbClr val="FF3399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3804165"/>
            <a:ext cx="38652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During end of fill: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 =&gt; 22 K</a:t>
            </a:r>
          </a:p>
          <a:p>
            <a:pPr lvl="2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 P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~ 3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10</a:t>
            </a:r>
            <a:r>
              <a:rPr lang="en-GB" baseline="30000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-8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  <a:sym typeface="Wingdings" panose="05000000000000000000" pitchFamily="2" charset="2"/>
              </a:rPr>
              <a:t> mbar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endParaRPr lang="en-GB" dirty="0">
              <a:solidFill>
                <a:srgbClr val="FF3399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 smtClean="0">
              <a:solidFill>
                <a:srgbClr val="FF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020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283"/>
            <a:ext cx="8229600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89B5"/>
                </a:solidFill>
                <a:effectLst/>
              </a:rPr>
              <a:t>Outline</a:t>
            </a:r>
            <a:endParaRPr lang="en-US" dirty="0">
              <a:solidFill>
                <a:srgbClr val="0089B5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914" y="2163585"/>
            <a:ext cx="5500674" cy="2045557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effectLst/>
              </a:rPr>
              <a:t>LHC cases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HL-LHC cases with ”high” temperature beam screen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Conclusions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8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1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LHC Cases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33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arc &amp; IT: case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1600" y="6494840"/>
            <a:ext cx="3505200" cy="365125"/>
          </a:xfrm>
        </p:spPr>
        <p:txBody>
          <a:bodyPr/>
          <a:lstStyle/>
          <a:p>
            <a:r>
              <a:rPr lang="en-GB" dirty="0" smtClean="0"/>
              <a:t>V. Baglin, 32nd HL-LHC TC, December 3rd 2015,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647906"/>
            <a:ext cx="883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Cold bore (CB) operates at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1.9 K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screen (BS) operates in the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5-20 K window</a:t>
            </a: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4962655" y="1524670"/>
            <a:ext cx="3952745" cy="4355189"/>
            <a:chOff x="1716" y="780"/>
            <a:chExt cx="3048" cy="3319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6" y="780"/>
              <a:ext cx="3048" cy="3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1789" y="3897"/>
              <a:ext cx="745" cy="2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5" tIns="45717" rIns="91435" bIns="45717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4pPr>
              <a:lvl5pPr marL="1827213"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5pPr>
              <a:lvl6pPr marL="22844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6pPr>
              <a:lvl7pPr marL="274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7pPr>
              <a:lvl8pPr marL="3198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8pPr>
              <a:lvl9pPr marL="36560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" charset="0"/>
                </a:defRPr>
              </a:lvl9pPr>
            </a:lstStyle>
            <a:p>
              <a:r>
                <a:rPr lang="en-US" altLang="en-US" sz="1500" dirty="0"/>
                <a:t>A monolayer</a:t>
              </a:r>
            </a:p>
          </p:txBody>
        </p:sp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6170688" y="5961744"/>
            <a:ext cx="2409624" cy="36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itchFamily="1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" charset="0"/>
              </a:defRPr>
            </a:lvl9pPr>
          </a:lstStyle>
          <a:p>
            <a:pPr algn="ctr"/>
            <a:r>
              <a:rPr lang="en-GB" altLang="en-US" sz="900" dirty="0">
                <a:latin typeface="+mn-lt"/>
                <a:cs typeface="Times New Roman" pitchFamily="1" charset="0"/>
              </a:rPr>
              <a:t>C. </a:t>
            </a:r>
            <a:r>
              <a:rPr lang="en-GB" altLang="en-US" sz="900" dirty="0" err="1" smtClean="0">
                <a:latin typeface="+mn-lt"/>
                <a:cs typeface="Times New Roman" pitchFamily="1" charset="0"/>
              </a:rPr>
              <a:t>Benvenuti</a:t>
            </a:r>
            <a:r>
              <a:rPr lang="en-GB" altLang="en-US" sz="900" dirty="0" smtClean="0">
                <a:latin typeface="+mn-lt"/>
                <a:cs typeface="Times New Roman" pitchFamily="1" charset="0"/>
              </a:rPr>
              <a:t>, R. Calder, G. </a:t>
            </a:r>
            <a:r>
              <a:rPr lang="en-GB" altLang="en-US" sz="900" dirty="0" err="1" smtClean="0">
                <a:latin typeface="+mn-lt"/>
                <a:cs typeface="Times New Roman" pitchFamily="1" charset="0"/>
              </a:rPr>
              <a:t>Passardi</a:t>
            </a:r>
            <a:endParaRPr lang="en-GB" altLang="en-US" sz="900" dirty="0" smtClean="0">
              <a:latin typeface="+mn-lt"/>
              <a:cs typeface="Times New Roman" pitchFamily="1" charset="0"/>
            </a:endParaRPr>
          </a:p>
          <a:p>
            <a:pPr algn="ctr"/>
            <a:r>
              <a:rPr lang="en-GB" altLang="en-US" sz="900" dirty="0" err="1" smtClean="0">
                <a:latin typeface="+mn-lt"/>
                <a:cs typeface="Times New Roman" pitchFamily="1" charset="0"/>
              </a:rPr>
              <a:t>J.Vac.Sci</a:t>
            </a:r>
            <a:r>
              <a:rPr lang="en-GB" altLang="en-US" sz="900" dirty="0">
                <a:latin typeface="+mn-lt"/>
                <a:cs typeface="Times New Roman" pitchFamily="1" charset="0"/>
              </a:rPr>
              <a:t>. 13(6), Nov/Dec 1976, 1172-1182</a:t>
            </a:r>
            <a:endParaRPr lang="en-US" altLang="en-US" sz="9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94400" y="1281744"/>
            <a:ext cx="248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CC99"/>
                </a:solidFill>
              </a:rPr>
              <a:t>H</a:t>
            </a:r>
            <a:r>
              <a:rPr lang="en-GB" baseline="-25000" dirty="0" smtClean="0">
                <a:solidFill>
                  <a:srgbClr val="00CC99"/>
                </a:solidFill>
              </a:rPr>
              <a:t>2</a:t>
            </a:r>
            <a:r>
              <a:rPr lang="en-GB" dirty="0" smtClean="0">
                <a:solidFill>
                  <a:srgbClr val="00CC99"/>
                </a:solidFill>
              </a:rPr>
              <a:t> adsorption isotherm on stainless steel</a:t>
            </a:r>
            <a:endParaRPr lang="en-GB" dirty="0">
              <a:solidFill>
                <a:srgbClr val="00CC99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2571" y="1440234"/>
            <a:ext cx="489008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During machine operation, the </a:t>
            </a:r>
            <a:r>
              <a:rPr lang="en-GB" dirty="0" smtClean="0">
                <a:solidFill>
                  <a:srgbClr val="FF3399"/>
                </a:solidFill>
              </a:rPr>
              <a:t>gas load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induced by the interaction of the beam with the vacuum chamber wall, increase with time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This gas load, can be as large as 10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15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H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/cm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baseline="30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As a result, the </a:t>
            </a:r>
            <a:r>
              <a:rPr lang="en-GB" dirty="0" smtClean="0">
                <a:solidFill>
                  <a:srgbClr val="FF3399"/>
                </a:solidFill>
              </a:rPr>
              <a:t>gas condense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the surface with a given </a:t>
            </a:r>
            <a:r>
              <a:rPr lang="en-GB" dirty="0" smtClean="0">
                <a:solidFill>
                  <a:srgbClr val="FF3399"/>
                </a:solidFill>
              </a:rPr>
              <a:t>vapour pressure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>
              <a:solidFill>
                <a:srgbClr val="FF3399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endParaRPr lang="en-GB" sz="1400" dirty="0" smtClean="0">
              <a:solidFill>
                <a:srgbClr val="FF3399"/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rgbClr val="FF3399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the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CB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the H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vapour pressure is </a:t>
            </a:r>
            <a:r>
              <a:rPr lang="en-GB" dirty="0" smtClean="0">
                <a:solidFill>
                  <a:srgbClr val="FF3399"/>
                </a:solidFill>
              </a:rPr>
              <a:t>negligible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marL="742950" lvl="1" indent="-285750">
              <a:buClr>
                <a:srgbClr val="00CC99"/>
              </a:buClr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&lt;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-19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mbar</a:t>
            </a:r>
          </a:p>
          <a:p>
            <a:pPr marL="742950" lvl="1" indent="-285750">
              <a:buClr>
                <a:srgbClr val="00CC99"/>
              </a:buClr>
              <a:buFont typeface="Wingdings" panose="05000000000000000000" pitchFamily="2" charset="2"/>
              <a:buChar char="§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vapour pressure of the other gases in even much lower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On the </a:t>
            </a:r>
            <a:r>
              <a:rPr lang="en-GB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BS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H</a:t>
            </a:r>
            <a:r>
              <a:rPr lang="en-GB" baseline="-25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vapour pressure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increase with operation time …..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…..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nd can be </a:t>
            </a:r>
            <a:r>
              <a:rPr lang="en-GB" dirty="0" smtClean="0">
                <a:solidFill>
                  <a:srgbClr val="FF3399"/>
                </a:solidFill>
              </a:rPr>
              <a:t>much larger than 10</a:t>
            </a:r>
            <a:r>
              <a:rPr lang="en-GB" baseline="30000" dirty="0" smtClean="0">
                <a:solidFill>
                  <a:srgbClr val="FF3399"/>
                </a:solidFill>
              </a:rPr>
              <a:t>-6</a:t>
            </a:r>
            <a:r>
              <a:rPr lang="en-GB" dirty="0" smtClean="0">
                <a:solidFill>
                  <a:srgbClr val="FF3399"/>
                </a:solidFill>
              </a:rPr>
              <a:t> mbar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when more than one monolayer are condensed !</a:t>
            </a:r>
            <a:endParaRPr lang="en-GB" dirty="0" smtClean="0">
              <a:solidFill>
                <a:srgbClr val="FF3399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335486" y="5138057"/>
            <a:ext cx="1103085" cy="0"/>
          </a:xfrm>
          <a:prstGeom prst="straightConnector1">
            <a:avLst/>
          </a:prstGeom>
          <a:ln>
            <a:solidFill>
              <a:srgbClr val="FF339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6259499" y="4835790"/>
            <a:ext cx="1116001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dirty="0" smtClean="0">
                <a:solidFill>
                  <a:srgbClr val="FF0066"/>
                </a:solidFill>
              </a:rPr>
              <a:t>Operation time</a:t>
            </a:r>
            <a:endParaRPr lang="en-US" altLang="en-US" sz="1200" dirty="0">
              <a:solidFill>
                <a:srgbClr val="FF006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38571" y="1877811"/>
            <a:ext cx="6495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4.2 K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7489371" y="4337983"/>
            <a:ext cx="64953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2.3 K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385004" y="1828216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-6</a:t>
            </a:r>
            <a:endParaRPr lang="en-GB" baseline="30000" dirty="0"/>
          </a:p>
        </p:txBody>
      </p:sp>
      <p:sp>
        <p:nvSpPr>
          <p:cNvPr id="20" name="TextBox 19"/>
          <p:cNvSpPr txBox="1"/>
          <p:nvPr/>
        </p:nvSpPr>
        <p:spPr>
          <a:xfrm>
            <a:off x="5490366" y="4701475"/>
            <a:ext cx="6222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-12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125091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arc &amp; IT: solution to the H</a:t>
            </a:r>
            <a:r>
              <a:rPr lang="en-GB" baseline="-25000" dirty="0" smtClean="0"/>
              <a:t>2</a:t>
            </a:r>
            <a:r>
              <a:rPr lang="en-GB" dirty="0" smtClean="0"/>
              <a:t> vapour pressure issue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52571" y="6494840"/>
            <a:ext cx="3534229" cy="365125"/>
          </a:xfrm>
        </p:spPr>
        <p:txBody>
          <a:bodyPr/>
          <a:lstStyle/>
          <a:p>
            <a:r>
              <a:rPr lang="en-GB" dirty="0" smtClean="0"/>
              <a:t>V. Baglin, 32nd HL-LHC TC, December 3rd 2015,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-65314" y="693123"/>
            <a:ext cx="8046894" cy="349542"/>
          </a:xfrm>
          <a:prstGeom prst="rect">
            <a:avLst/>
          </a:prstGeom>
        </p:spPr>
        <p:txBody>
          <a:bodyPr wrap="square" lIns="102321" tIns="51161" rIns="102321" bIns="51161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n-GB" sz="1600" dirty="0" smtClean="0">
                <a:solidFill>
                  <a:srgbClr val="FF3399"/>
                </a:solidFill>
              </a:rPr>
              <a:t>perforated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beam screen as demonstrated by SSC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studies in 1994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3406148" y="4082482"/>
            <a:ext cx="3443094" cy="2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2316" tIns="51157" rIns="102316" bIns="51157">
            <a:spAutoFit/>
          </a:bodyPr>
          <a:lstStyle/>
          <a:p>
            <a:r>
              <a:rPr lang="en-GB" sz="1000" dirty="0" smtClean="0">
                <a:solidFill>
                  <a:srgbClr val="000000"/>
                </a:solidFill>
                <a:cs typeface="Times New Roman" pitchFamily="18" charset="0"/>
              </a:rPr>
              <a:t>V.V. Anashin </a:t>
            </a:r>
            <a:r>
              <a:rPr lang="en-GB" sz="1000" i="1" dirty="0" smtClean="0">
                <a:solidFill>
                  <a:srgbClr val="000000"/>
                </a:solidFill>
                <a:cs typeface="Times New Roman" pitchFamily="18" charset="0"/>
              </a:rPr>
              <a:t>et </a:t>
            </a:r>
            <a:r>
              <a:rPr lang="en-GB" sz="1000" i="1" dirty="0">
                <a:solidFill>
                  <a:srgbClr val="000000"/>
                </a:solidFill>
                <a:cs typeface="Times New Roman" pitchFamily="18" charset="0"/>
              </a:rPr>
              <a:t>al.</a:t>
            </a:r>
            <a:r>
              <a:rPr lang="en-GB" sz="1000" dirty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GB" sz="1000" dirty="0" smtClean="0">
                <a:solidFill>
                  <a:srgbClr val="000000"/>
                </a:solidFill>
                <a:cs typeface="Times New Roman" pitchFamily="18" charset="0"/>
              </a:rPr>
              <a:t>J. </a:t>
            </a:r>
            <a:r>
              <a:rPr lang="en-GB" sz="1000" dirty="0" err="1" smtClean="0">
                <a:solidFill>
                  <a:srgbClr val="000000"/>
                </a:solidFill>
                <a:cs typeface="Times New Roman" pitchFamily="18" charset="0"/>
              </a:rPr>
              <a:t>Vac.Sci.Technol</a:t>
            </a:r>
            <a:r>
              <a:rPr lang="en-GB" sz="1000" dirty="0" smtClean="0">
                <a:solidFill>
                  <a:srgbClr val="000000"/>
                </a:solidFill>
                <a:cs typeface="Times New Roman" pitchFamily="18" charset="0"/>
              </a:rPr>
              <a:t>. A. 12(5) , Sep/Oct 194</a:t>
            </a:r>
            <a:endParaRPr lang="en-US" sz="1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908" y="1173803"/>
            <a:ext cx="3080606" cy="2966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4110" y="1277705"/>
            <a:ext cx="3130419" cy="2850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838750" y="860875"/>
            <a:ext cx="17988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2000" dirty="0" smtClean="0">
                <a:solidFill>
                  <a:srgbClr val="00CC99"/>
                </a:solidFill>
              </a:rPr>
              <a:t>No perforations</a:t>
            </a:r>
            <a:endParaRPr lang="en-GB" sz="2000" dirty="0">
              <a:solidFill>
                <a:srgbClr val="00CC99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64360" y="862510"/>
            <a:ext cx="204992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2000" dirty="0" smtClean="0">
                <a:solidFill>
                  <a:srgbClr val="00CC99"/>
                </a:solidFill>
              </a:rPr>
              <a:t>With perforations</a:t>
            </a:r>
            <a:endParaRPr lang="en-GB" sz="2000" dirty="0">
              <a:solidFill>
                <a:srgbClr val="00CC99"/>
              </a:solidFill>
            </a:endParaRPr>
          </a:p>
        </p:txBody>
      </p:sp>
      <p:pic>
        <p:nvPicPr>
          <p:cNvPr id="13" name="Picture 7" descr="B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33271" y="4549238"/>
            <a:ext cx="1478101" cy="1945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81" y="4140475"/>
            <a:ext cx="2646095" cy="24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972628" y="4639327"/>
            <a:ext cx="3033486" cy="1334427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square" lIns="102321" tIns="51161" rIns="102321" bIns="51161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beam screen holes defines the </a:t>
            </a:r>
            <a:r>
              <a:rPr lang="en-GB" sz="1600" dirty="0" smtClean="0">
                <a:solidFill>
                  <a:srgbClr val="FF3399"/>
                </a:solidFill>
              </a:rPr>
              <a:t>pumping speed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 1.9 K cold bore temperature provide the </a:t>
            </a:r>
            <a:r>
              <a:rPr lang="en-GB" sz="1600" dirty="0" smtClean="0">
                <a:solidFill>
                  <a:srgbClr val="FF3399"/>
                </a:solidFill>
              </a:rPr>
              <a:t>capacity</a:t>
            </a:r>
            <a:r>
              <a:rPr lang="en-GB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(infinite)</a:t>
            </a:r>
            <a:endParaRPr lang="en-GB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6575" y="1497738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-7</a:t>
            </a:r>
            <a:endParaRPr lang="en-GB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4589228" y="2084169"/>
            <a:ext cx="54373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10</a:t>
            </a:r>
            <a:r>
              <a:rPr lang="en-GB" baseline="30000" dirty="0" smtClean="0"/>
              <a:t>-9</a:t>
            </a:r>
            <a:endParaRPr lang="en-GB" baseline="30000" dirty="0"/>
          </a:p>
        </p:txBody>
      </p:sp>
    </p:spTree>
    <p:extLst>
      <p:ext uri="{BB962C8B-B14F-4D97-AF65-F5344CB8AC3E}">
        <p14:creationId xmlns:p14="http://schemas.microsoft.com/office/powerpoint/2010/main" val="3104062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SAM: case 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16286" y="6494840"/>
            <a:ext cx="3570514" cy="365125"/>
          </a:xfrm>
        </p:spPr>
        <p:txBody>
          <a:bodyPr/>
          <a:lstStyle/>
          <a:p>
            <a:r>
              <a:rPr lang="en-GB" dirty="0" smtClean="0"/>
              <a:t>V. Baglin, 32nd HL-LHC TC, December 3rd 2015,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647906"/>
            <a:ext cx="8839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Cold bore (CB) operates at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4.5 K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screen (BS) operates in the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5-20 K window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During gas load production, H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accumulates on the CB reaching the 4.5 K saturated vapour pressure of 2 10</a:t>
            </a:r>
            <a:r>
              <a:rPr lang="en-GB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-5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mbar</a:t>
            </a:r>
          </a:p>
          <a:p>
            <a:pPr marL="742950" lvl="1" indent="-285750">
              <a:buClr>
                <a:srgbClr val="00CC99"/>
              </a:buClr>
              <a:buFont typeface="Wingdings" panose="05000000000000000000" pitchFamily="2" charset="2"/>
              <a:buChar char="è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the CB does not provide enough pumping capacity anymore</a:t>
            </a:r>
          </a:p>
          <a:p>
            <a:pPr marL="742950" lvl="1" indent="-285750">
              <a:buClr>
                <a:srgbClr val="00CC99"/>
              </a:buClr>
              <a:buFont typeface="Wingdings" panose="05000000000000000000" pitchFamily="2" charset="2"/>
              <a:buChar char="è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 </a:t>
            </a:r>
            <a:r>
              <a:rPr lang="en-GB" dirty="0" err="1" smtClean="0">
                <a:solidFill>
                  <a:srgbClr val="FF3399"/>
                </a:solidFill>
              </a:rPr>
              <a:t>cryosorber</a:t>
            </a:r>
            <a:r>
              <a:rPr lang="en-GB" dirty="0" smtClean="0">
                <a:solidFill>
                  <a:srgbClr val="FF3399"/>
                </a:solidFill>
              </a:rPr>
              <a:t> is needed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 a woven carbon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fiber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was selected during LHC design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1169194" y="2402118"/>
            <a:ext cx="6805612" cy="1828800"/>
            <a:chOff x="1017" y="994"/>
            <a:chExt cx="4287" cy="1152"/>
          </a:xfrm>
        </p:grpSpPr>
        <p:grpSp>
          <p:nvGrpSpPr>
            <p:cNvPr id="9" name="Group 11"/>
            <p:cNvGrpSpPr>
              <a:grpSpLocks noChangeAspect="1"/>
            </p:cNvGrpSpPr>
            <p:nvPr/>
          </p:nvGrpSpPr>
          <p:grpSpPr bwMode="auto">
            <a:xfrm>
              <a:off x="1017" y="994"/>
              <a:ext cx="4287" cy="1009"/>
              <a:chOff x="113" y="663"/>
              <a:chExt cx="5647" cy="1368"/>
            </a:xfrm>
          </p:grpSpPr>
          <p:pic>
            <p:nvPicPr>
              <p:cNvPr id="11" name="Picture 6" descr="fibre de carbone-x10000-1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36" y="663"/>
                <a:ext cx="1824" cy="1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7" descr="DSC00026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3" y="708"/>
                <a:ext cx="1677" cy="12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8" descr="fibres de carbone-x25"/>
              <p:cNvPicPr>
                <a:picLocks noChangeAspect="1" noChangeArrowheads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7" y="708"/>
                <a:ext cx="1717" cy="1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3199" y="709"/>
                <a:ext cx="452" cy="5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35" tIns="45717" rIns="91435" bIns="45717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1827213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2844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7416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198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6560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fr-FR" altLang="en-US" sz="1800">
                    <a:latin typeface="Arial" panose="020B0604020202020204" pitchFamily="34" charset="0"/>
                  </a:rPr>
                  <a:t>X 25</a:t>
                </a:r>
                <a:endParaRPr lang="fr-FR" altLang="en-US" sz="2300" b="1">
                  <a:latin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  <p:sp>
            <p:nvSpPr>
              <p:cNvPr id="15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4921" y="663"/>
                <a:ext cx="839" cy="54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35" tIns="45717" rIns="91435" bIns="45717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1827213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2844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7416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1988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656013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fr-FR" altLang="en-US" sz="1800">
                    <a:latin typeface="Arial" panose="020B0604020202020204" pitchFamily="34" charset="0"/>
                  </a:rPr>
                  <a:t>X 10 000</a:t>
                </a:r>
                <a:endParaRPr lang="fr-FR" altLang="en-US" sz="2300" b="1">
                  <a:latin typeface="Arial" panose="020B0604020202020204" pitchFamily="34" charset="0"/>
                  <a:sym typeface="Symbol" panose="05050102010706020507" pitchFamily="18" charset="2"/>
                </a:endParaRPr>
              </a:p>
            </p:txBody>
          </p:sp>
        </p:grp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1017" y="1992"/>
              <a:ext cx="1332" cy="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1435" tIns="45717" rIns="91435" bIns="45717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827213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2844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74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198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6560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GB" altLang="en-US" sz="800">
                  <a:solidFill>
                    <a:srgbClr val="000000"/>
                  </a:solidFill>
                  <a:cs typeface="Times New Roman" panose="02020603050405020304" pitchFamily="18" charset="0"/>
                </a:rPr>
                <a:t>V. </a:t>
              </a:r>
              <a:r>
                <a:rPr lang="en-GB" altLang="en-US" sz="1000">
                  <a:solidFill>
                    <a:srgbClr val="000000"/>
                  </a:solidFill>
                  <a:cs typeface="Times New Roman" panose="02020603050405020304" pitchFamily="18" charset="0"/>
                </a:rPr>
                <a:t>Anashin</a:t>
              </a:r>
              <a:r>
                <a:rPr lang="en-GB" altLang="en-US" sz="800">
                  <a:solidFill>
                    <a:srgbClr val="000000"/>
                  </a:solidFill>
                  <a:cs typeface="Times New Roman" panose="02020603050405020304" pitchFamily="18" charset="0"/>
                </a:rPr>
                <a:t> </a:t>
              </a:r>
              <a:r>
                <a:rPr lang="en-GB" altLang="en-US" sz="800" i="1">
                  <a:solidFill>
                    <a:srgbClr val="000000"/>
                  </a:solidFill>
                  <a:cs typeface="Times New Roman" panose="02020603050405020304" pitchFamily="18" charset="0"/>
                </a:rPr>
                <a:t>et al.</a:t>
              </a:r>
              <a:r>
                <a:rPr lang="en-GB" altLang="en-US" sz="800">
                  <a:solidFill>
                    <a:srgbClr val="000000"/>
                  </a:solidFill>
                  <a:cs typeface="Times New Roman" panose="02020603050405020304" pitchFamily="18" charset="0"/>
                </a:rPr>
                <a:t> Vacuum 75 (2004) 293-299</a:t>
              </a:r>
              <a:endParaRPr lang="en-US" altLang="en-US" sz="800"/>
            </a:p>
          </p:txBody>
        </p:sp>
      </p:grpSp>
      <p:pic>
        <p:nvPicPr>
          <p:cNvPr id="16" name="Picture 17" descr="BS_cryosorbeur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853" y="4172327"/>
            <a:ext cx="3095625" cy="23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-1" y="4614800"/>
            <a:ext cx="54158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Required performances (for installation of 200 cm</a:t>
            </a:r>
            <a:r>
              <a:rPr lang="en-US" altLang="en-US" baseline="30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/m):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Operates from 5 to 20 K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Capacity larger than 10</a:t>
            </a:r>
            <a:r>
              <a:rPr lang="en-US" altLang="en-US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18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H</a:t>
            </a:r>
            <a:r>
              <a:rPr lang="en-US" altLang="en-US" baseline="-25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/cm</a:t>
            </a:r>
            <a:r>
              <a:rPr lang="en-US" altLang="en-US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2</a:t>
            </a:r>
          </a:p>
          <a:p>
            <a:pPr lvl="1">
              <a:buClr>
                <a:srgbClr val="00CC99"/>
              </a:buClr>
              <a:buFontTx/>
              <a:buChar char="•"/>
            </a:pPr>
            <a:r>
              <a:rPr lang="en-US" altLang="en-US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Capture coefficient larger than 15 %</a:t>
            </a:r>
            <a:endParaRPr lang="en-US" altLang="en-US" baseline="300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4578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Carbon </a:t>
            </a:r>
            <a:r>
              <a:rPr lang="en-GB" dirty="0" err="1" smtClean="0"/>
              <a:t>fiber</a:t>
            </a:r>
            <a:r>
              <a:rPr lang="en-GB" dirty="0" smtClean="0"/>
              <a:t> </a:t>
            </a:r>
            <a:r>
              <a:rPr lang="en-GB" dirty="0" err="1" smtClean="0"/>
              <a:t>cryosorbers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0171" y="6494840"/>
            <a:ext cx="3686629" cy="365125"/>
          </a:xfrm>
        </p:spPr>
        <p:txBody>
          <a:bodyPr/>
          <a:lstStyle/>
          <a:p>
            <a:r>
              <a:rPr lang="en-GB" dirty="0" smtClean="0"/>
              <a:t>V. Baglin, 32nd HL-LHC TC, December 3rd 2015, CERN</a:t>
            </a:r>
            <a:endParaRPr lang="en-GB" dirty="0"/>
          </a:p>
        </p:txBody>
      </p:sp>
      <p:grpSp>
        <p:nvGrpSpPr>
          <p:cNvPr id="17" name="Group 18"/>
          <p:cNvGrpSpPr>
            <a:grpSpLocks/>
          </p:cNvGrpSpPr>
          <p:nvPr/>
        </p:nvGrpSpPr>
        <p:grpSpPr bwMode="auto">
          <a:xfrm>
            <a:off x="6543890" y="644011"/>
            <a:ext cx="2535537" cy="2025727"/>
            <a:chOff x="2197" y="2264"/>
            <a:chExt cx="2706" cy="2268"/>
          </a:xfrm>
        </p:grpSpPr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7" y="2264"/>
              <a:ext cx="2706" cy="22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Line 16"/>
            <p:cNvSpPr>
              <a:spLocks noChangeShapeType="1"/>
            </p:cNvSpPr>
            <p:nvPr/>
          </p:nvSpPr>
          <p:spPr bwMode="auto">
            <a:xfrm>
              <a:off x="2605" y="3579"/>
              <a:ext cx="2177" cy="0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prstDash val="lg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3926" y="3333"/>
              <a:ext cx="856" cy="3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1435" tIns="45717" rIns="91435" bIns="45717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1pPr>
              <a:lvl2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1827213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2844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741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1988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6560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r>
                <a:rPr lang="en-US" altLang="en-US" sz="1200" dirty="0">
                  <a:solidFill>
                    <a:srgbClr val="FF0066"/>
                  </a:solidFill>
                </a:rPr>
                <a:t>Capacity</a:t>
              </a:r>
            </a:p>
          </p:txBody>
        </p:sp>
      </p:grpSp>
      <p:sp>
        <p:nvSpPr>
          <p:cNvPr id="4" name="Rectangle 3"/>
          <p:cNvSpPr/>
          <p:nvPr/>
        </p:nvSpPr>
        <p:spPr>
          <a:xfrm>
            <a:off x="89621" y="1615798"/>
            <a:ext cx="25589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Capacity at 10</a:t>
            </a:r>
            <a:r>
              <a:rPr lang="en-US" altLang="en-US" sz="1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-8</a:t>
            </a: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mbar :</a:t>
            </a:r>
            <a:endParaRPr lang="en-US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lvl="1">
              <a:buClr>
                <a:schemeClr val="accent1"/>
              </a:buClr>
            </a:pP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18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H</a:t>
            </a:r>
            <a:r>
              <a:rPr lang="en-US" altLang="en-US" sz="1400" baseline="-25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/cm</a:t>
            </a:r>
            <a:r>
              <a:rPr lang="en-US" alt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at 6 K</a:t>
            </a:r>
          </a:p>
          <a:p>
            <a:pPr lvl="1">
              <a:buClr>
                <a:schemeClr val="accent1"/>
              </a:buClr>
            </a:pP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10</a:t>
            </a:r>
            <a:r>
              <a:rPr lang="en-US" alt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17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H</a:t>
            </a:r>
            <a:r>
              <a:rPr lang="en-US" altLang="en-US" sz="1400" baseline="-25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/cm</a:t>
            </a:r>
            <a:r>
              <a:rPr lang="en-US" alt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at 30 K</a:t>
            </a:r>
            <a:endParaRPr lang="en-US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6828" y="644011"/>
            <a:ext cx="2501037" cy="2025727"/>
          </a:xfrm>
          <a:prstGeom prst="rect">
            <a:avLst/>
          </a:prstGeom>
        </p:spPr>
      </p:pic>
      <p:sp>
        <p:nvSpPr>
          <p:cNvPr id="23" name="Line 16"/>
          <p:cNvSpPr>
            <a:spLocks noChangeShapeType="1"/>
          </p:cNvSpPr>
          <p:nvPr/>
        </p:nvSpPr>
        <p:spPr bwMode="auto">
          <a:xfrm>
            <a:off x="4005943" y="2076603"/>
            <a:ext cx="2131922" cy="0"/>
          </a:xfrm>
          <a:prstGeom prst="line">
            <a:avLst/>
          </a:prstGeom>
          <a:noFill/>
          <a:ln w="9525">
            <a:solidFill>
              <a:srgbClr val="FF0066"/>
            </a:solidFill>
            <a:prstDash val="lg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4042853" y="2011645"/>
            <a:ext cx="1058293" cy="276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200" dirty="0" smtClean="0">
                <a:solidFill>
                  <a:srgbClr val="FF0066"/>
                </a:solidFill>
              </a:rPr>
              <a:t>Sticking prob.</a:t>
            </a:r>
            <a:endParaRPr lang="en-US" altLang="en-US" sz="1200" dirty="0">
              <a:solidFill>
                <a:srgbClr val="FF0066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22596" y="672919"/>
            <a:ext cx="28936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Sticking probability at 10</a:t>
            </a:r>
            <a:r>
              <a:rPr lang="en-US" altLang="en-US" sz="14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18</a:t>
            </a: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H</a:t>
            </a:r>
            <a:r>
              <a:rPr lang="en-US" altLang="en-US" sz="1400" baseline="-25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/cm</a:t>
            </a:r>
            <a:r>
              <a:rPr lang="en-US" alt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2</a:t>
            </a: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 :</a:t>
            </a:r>
            <a:endParaRPr lang="en-US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  <a:p>
            <a:pPr lvl="1">
              <a:buClr>
                <a:schemeClr val="accent1"/>
              </a:buClr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15 % at 22 </a:t>
            </a:r>
            <a:r>
              <a:rPr lang="en-US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K</a:t>
            </a:r>
          </a:p>
          <a:p>
            <a:pPr lvl="1">
              <a:buClr>
                <a:schemeClr val="accent1"/>
              </a:buClr>
            </a:pPr>
            <a:r>
              <a:rPr lang="en-US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 panose="02020603050405020304" pitchFamily="18" charset="0"/>
              </a:rPr>
              <a:t>&gt; 15 % below 22 K</a:t>
            </a:r>
            <a:endParaRPr lang="en-US" altLang="en-US" sz="1400" dirty="0">
              <a:solidFill>
                <a:schemeClr val="tx1">
                  <a:lumMod val="75000"/>
                  <a:lumOff val="2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6388407" y="2615505"/>
            <a:ext cx="1861397" cy="215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1435" tIns="45717" rIns="91435" bIns="45717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827213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2844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7416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1988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65601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GB" altLang="en-US" sz="800" dirty="0" smtClean="0">
                <a:solidFill>
                  <a:srgbClr val="000000"/>
                </a:solidFill>
                <a:cs typeface="Times New Roman" panose="02020603050405020304" pitchFamily="18" charset="0"/>
              </a:rPr>
              <a:t>V. </a:t>
            </a:r>
            <a:r>
              <a:rPr lang="en-GB" altLang="en-US" sz="800" dirty="0">
                <a:solidFill>
                  <a:srgbClr val="000000"/>
                </a:solidFill>
                <a:cs typeface="Times New Roman" panose="02020603050405020304" pitchFamily="18" charset="0"/>
              </a:rPr>
              <a:t>Baglin </a:t>
            </a:r>
            <a:r>
              <a:rPr lang="en-GB" altLang="en-US" sz="800" i="1" dirty="0">
                <a:solidFill>
                  <a:srgbClr val="000000"/>
                </a:solidFill>
                <a:cs typeface="Times New Roman" panose="02020603050405020304" pitchFamily="18" charset="0"/>
              </a:rPr>
              <a:t>et al.</a:t>
            </a:r>
            <a:r>
              <a:rPr lang="en-GB" altLang="en-US" sz="800" dirty="0">
                <a:solidFill>
                  <a:srgbClr val="000000"/>
                </a:solidFill>
                <a:cs typeface="Times New Roman" panose="02020603050405020304" pitchFamily="18" charset="0"/>
              </a:rPr>
              <a:t> EPAC’04, Luzern 2004.</a:t>
            </a:r>
            <a:r>
              <a:rPr lang="en-GB" altLang="en-US" sz="800" dirty="0"/>
              <a:t> </a:t>
            </a:r>
            <a:endParaRPr lang="en-US" altLang="en-US" sz="800" dirty="0"/>
          </a:p>
        </p:txBody>
      </p:sp>
      <p:sp>
        <p:nvSpPr>
          <p:cNvPr id="27" name="Rectangle 26"/>
          <p:cNvSpPr/>
          <p:nvPr/>
        </p:nvSpPr>
        <p:spPr>
          <a:xfrm>
            <a:off x="89621" y="2669738"/>
            <a:ext cx="6298786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600" dirty="0"/>
              <a:t> </a:t>
            </a:r>
            <a:r>
              <a:rPr lang="en-US" altLang="en-US" sz="1400" dirty="0"/>
              <a:t>The </a:t>
            </a:r>
            <a:r>
              <a:rPr lang="en-US" altLang="en-US" sz="1400" dirty="0" err="1"/>
              <a:t>cryosorbers</a:t>
            </a:r>
            <a:r>
              <a:rPr lang="en-US" altLang="en-US" sz="1400" dirty="0"/>
              <a:t> installed onto the </a:t>
            </a:r>
            <a:r>
              <a:rPr lang="en-US" altLang="en-US" sz="1400" dirty="0">
                <a:solidFill>
                  <a:srgbClr val="FF3399"/>
                </a:solidFill>
              </a:rPr>
              <a:t>back of the BS </a:t>
            </a:r>
            <a:r>
              <a:rPr lang="en-US" altLang="en-US" sz="1400" dirty="0">
                <a:solidFill>
                  <a:srgbClr val="3366FF"/>
                </a:solidFill>
              </a:rPr>
              <a:t>provide the required capacity and pumping</a:t>
            </a:r>
            <a:r>
              <a:rPr lang="en-US" altLang="en-US" sz="1400" dirty="0">
                <a:solidFill>
                  <a:srgbClr val="0066FF"/>
                </a:solidFill>
              </a:rPr>
              <a:t> speed</a:t>
            </a:r>
            <a:r>
              <a:rPr lang="en-US" altLang="en-US" sz="1400" dirty="0"/>
              <a:t> for H</a:t>
            </a:r>
            <a:r>
              <a:rPr lang="en-US" altLang="en-US" sz="1400" baseline="-25000" dirty="0"/>
              <a:t>2.</a:t>
            </a:r>
            <a:r>
              <a:rPr lang="en-US" altLang="en-US" sz="1400" dirty="0"/>
              <a:t> They are located in </a:t>
            </a:r>
            <a:r>
              <a:rPr lang="en-US" altLang="en-US" sz="1400" dirty="0" err="1"/>
              <a:t>cryoelements</a:t>
            </a:r>
            <a:r>
              <a:rPr lang="en-US" altLang="en-US" sz="1400" dirty="0"/>
              <a:t> operating with </a:t>
            </a:r>
            <a:r>
              <a:rPr lang="en-US" altLang="en-US" sz="1400" dirty="0">
                <a:solidFill>
                  <a:srgbClr val="0066FF"/>
                </a:solidFill>
              </a:rPr>
              <a:t>4.5 K</a:t>
            </a:r>
            <a:r>
              <a:rPr lang="en-US" altLang="en-US" sz="1400" dirty="0"/>
              <a:t> cold </a:t>
            </a:r>
            <a:r>
              <a:rPr lang="en-US" altLang="en-US" sz="1400" dirty="0" smtClean="0"/>
              <a:t>bores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US" altLang="en-US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400" dirty="0"/>
              <a:t> The </a:t>
            </a:r>
            <a:r>
              <a:rPr lang="en-US" altLang="en-US" sz="1400" dirty="0" err="1"/>
              <a:t>cryosorbers</a:t>
            </a:r>
            <a:r>
              <a:rPr lang="en-US" altLang="en-US" sz="1400" dirty="0"/>
              <a:t> installed in D2, D3, D4, Q4, Q5 and Q6 of the LSS require a </a:t>
            </a:r>
            <a:r>
              <a:rPr lang="en-US" altLang="en-US" sz="1400" dirty="0">
                <a:solidFill>
                  <a:srgbClr val="FF3399"/>
                </a:solidFill>
              </a:rPr>
              <a:t>regeneration</a:t>
            </a:r>
            <a:r>
              <a:rPr lang="en-US" altLang="en-US" sz="1400" dirty="0"/>
              <a:t> </a:t>
            </a:r>
            <a:r>
              <a:rPr lang="en-US" altLang="en-US" sz="1400" dirty="0">
                <a:solidFill>
                  <a:srgbClr val="0066FF"/>
                </a:solidFill>
              </a:rPr>
              <a:t>during the shutdown for removing the </a:t>
            </a:r>
            <a:r>
              <a:rPr lang="en-US" altLang="en-US" sz="1400" dirty="0" smtClean="0">
                <a:solidFill>
                  <a:srgbClr val="0066FF"/>
                </a:solidFill>
              </a:rPr>
              <a:t>H</a:t>
            </a:r>
            <a:r>
              <a:rPr lang="en-US" altLang="en-US" sz="1400" baseline="-25000" dirty="0" smtClean="0">
                <a:solidFill>
                  <a:srgbClr val="0066FF"/>
                </a:solidFill>
              </a:rPr>
              <a:t>2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US" altLang="en-US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400" dirty="0"/>
              <a:t> During </a:t>
            </a:r>
            <a:r>
              <a:rPr lang="en-US" altLang="en-US" sz="1400" dirty="0">
                <a:solidFill>
                  <a:srgbClr val="0066FF"/>
                </a:solidFill>
              </a:rPr>
              <a:t>normal</a:t>
            </a:r>
            <a:r>
              <a:rPr lang="en-US" altLang="en-US" sz="1400" dirty="0"/>
              <a:t> </a:t>
            </a:r>
            <a:r>
              <a:rPr lang="en-US" altLang="en-US" sz="1400" dirty="0">
                <a:solidFill>
                  <a:srgbClr val="0066FF"/>
                </a:solidFill>
              </a:rPr>
              <a:t>operation</a:t>
            </a:r>
            <a:r>
              <a:rPr lang="en-US" altLang="en-US" sz="1400" dirty="0"/>
              <a:t> of the LHC machine, a regeneration is </a:t>
            </a:r>
            <a:r>
              <a:rPr lang="en-US" altLang="en-US" sz="1400" dirty="0">
                <a:solidFill>
                  <a:srgbClr val="0066FF"/>
                </a:solidFill>
              </a:rPr>
              <a:t>not </a:t>
            </a:r>
            <a:r>
              <a:rPr lang="en-US" altLang="en-US" sz="1400" dirty="0" smtClean="0">
                <a:solidFill>
                  <a:srgbClr val="0066FF"/>
                </a:solidFill>
              </a:rPr>
              <a:t>foreseen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US" altLang="en-US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400" dirty="0"/>
              <a:t> The </a:t>
            </a:r>
            <a:r>
              <a:rPr lang="en-US" altLang="en-US" sz="1400" dirty="0" err="1" smtClean="0"/>
              <a:t>cryosorber</a:t>
            </a:r>
            <a:r>
              <a:rPr lang="en-US" altLang="en-US" sz="1400" dirty="0" smtClean="0"/>
              <a:t> is </a:t>
            </a:r>
            <a:r>
              <a:rPr lang="en-US" altLang="en-US" sz="1400" dirty="0"/>
              <a:t>regenerated at ~ 80 </a:t>
            </a:r>
            <a:r>
              <a:rPr lang="en-US" altLang="en-US" sz="1400" dirty="0" smtClean="0"/>
              <a:t>K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US" altLang="en-US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400" dirty="0"/>
              <a:t> While </a:t>
            </a:r>
            <a:r>
              <a:rPr lang="en-US" altLang="en-US" sz="1400" dirty="0">
                <a:solidFill>
                  <a:srgbClr val="0066FF"/>
                </a:solidFill>
              </a:rPr>
              <a:t>regenerating</a:t>
            </a:r>
            <a:r>
              <a:rPr lang="en-US" altLang="en-US" sz="1400" dirty="0"/>
              <a:t>, the </a:t>
            </a:r>
            <a:r>
              <a:rPr lang="en-US" altLang="en-US" sz="1400" dirty="0">
                <a:solidFill>
                  <a:srgbClr val="0066FF"/>
                </a:solidFill>
              </a:rPr>
              <a:t>beam is OFF</a:t>
            </a:r>
            <a:r>
              <a:rPr lang="en-US" altLang="en-US" sz="1400" dirty="0"/>
              <a:t> and the BS should be warmed up to more than 80 K and the CB held at more than 20 K (emptying cold mass</a:t>
            </a:r>
            <a:r>
              <a:rPr lang="en-US" altLang="en-US" sz="1400" dirty="0" smtClean="0"/>
              <a:t>)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US" altLang="en-US" sz="1400" dirty="0"/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US" altLang="en-US" sz="1400" dirty="0"/>
              <a:t> While the H</a:t>
            </a:r>
            <a:r>
              <a:rPr lang="en-US" altLang="en-US" sz="1400" baseline="-25000" dirty="0"/>
              <a:t>2</a:t>
            </a:r>
            <a:r>
              <a:rPr lang="en-US" altLang="en-US" sz="1400" dirty="0"/>
              <a:t> is liberated from the </a:t>
            </a:r>
            <a:r>
              <a:rPr lang="en-US" altLang="en-US" sz="1400" dirty="0" err="1"/>
              <a:t>cryosorbers</a:t>
            </a:r>
            <a:r>
              <a:rPr lang="en-US" altLang="en-US" sz="1400" dirty="0"/>
              <a:t>, it is pumped by an </a:t>
            </a:r>
            <a:r>
              <a:rPr lang="en-US" altLang="en-US" sz="1400" dirty="0">
                <a:solidFill>
                  <a:srgbClr val="FF3399"/>
                </a:solidFill>
              </a:rPr>
              <a:t>external </a:t>
            </a:r>
            <a:r>
              <a:rPr lang="en-US" altLang="en-US" sz="1400" dirty="0" smtClean="0">
                <a:solidFill>
                  <a:srgbClr val="FF3399"/>
                </a:solidFill>
              </a:rPr>
              <a:t>pumping system</a:t>
            </a:r>
            <a:r>
              <a:rPr lang="en-US" altLang="en-US" sz="1400" dirty="0"/>
              <a:t>. 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7310" y="3313750"/>
            <a:ext cx="2741146" cy="2275905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1267163" y="2349843"/>
            <a:ext cx="24388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chemeClr val="accent1"/>
              </a:buClr>
            </a:pPr>
            <a:r>
              <a:rPr lang="en-GB" sz="2000" dirty="0" smtClean="0">
                <a:solidFill>
                  <a:srgbClr val="00CC99"/>
                </a:solidFill>
              </a:rPr>
              <a:t>Principle of operation</a:t>
            </a:r>
            <a:endParaRPr lang="en-GB" sz="2000" dirty="0">
              <a:solidFill>
                <a:srgbClr val="00C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66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71973"/>
            <a:ext cx="9144000" cy="914400"/>
          </a:xfrm>
        </p:spPr>
        <p:txBody>
          <a:bodyPr/>
          <a:lstStyle/>
          <a:p>
            <a:pPr algn="ctr"/>
            <a:r>
              <a:rPr lang="en-US" sz="4400" b="1" dirty="0" smtClean="0">
                <a:solidFill>
                  <a:srgbClr val="0089B5"/>
                </a:solidFill>
              </a:rPr>
              <a:t>2</a:t>
            </a:r>
            <a:r>
              <a:rPr lang="en-US" sz="4400" b="1" dirty="0" smtClean="0">
                <a:solidFill>
                  <a:srgbClr val="0089B5"/>
                </a:solidFill>
                <a:effectLst/>
              </a:rPr>
              <a:t>. HL-LHC Cases with </a:t>
            </a:r>
            <a:br>
              <a:rPr lang="en-US" sz="4400" b="1" dirty="0" smtClean="0">
                <a:solidFill>
                  <a:srgbClr val="0089B5"/>
                </a:solidFill>
                <a:effectLst/>
              </a:rPr>
            </a:br>
            <a:r>
              <a:rPr lang="en-US" sz="4400" b="1" dirty="0" smtClean="0">
                <a:solidFill>
                  <a:srgbClr val="0089B5"/>
                </a:solidFill>
                <a:effectLst/>
              </a:rPr>
              <a:t>“</a:t>
            </a:r>
            <a:r>
              <a:rPr lang="en-US" sz="4400" b="1" dirty="0" smtClean="0">
                <a:solidFill>
                  <a:srgbClr val="0089B5"/>
                </a:solidFill>
              </a:rPr>
              <a:t>High” Temperature Beam Screen</a:t>
            </a:r>
            <a:endParaRPr lang="en-US" sz="4400" b="1" dirty="0">
              <a:solidFill>
                <a:srgbClr val="0089B5"/>
              </a:solidFill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012149" y="6595349"/>
            <a:ext cx="4942925" cy="228645"/>
          </a:xfrm>
        </p:spPr>
        <p:txBody>
          <a:bodyPr/>
          <a:lstStyle/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3073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HL-LHC: case 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7257" y="6494840"/>
            <a:ext cx="3599543" cy="365125"/>
          </a:xfrm>
        </p:spPr>
        <p:txBody>
          <a:bodyPr/>
          <a:lstStyle/>
          <a:p>
            <a:r>
              <a:rPr lang="en-GB" smtClean="0"/>
              <a:t>V. Baglin, 32nd HL-LHC TC, December 3rd 2015, CERN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0" y="529046"/>
            <a:ext cx="883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Cold bore (CB) operates at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1.9 K</a:t>
            </a: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screen (BS) operates in the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40-60 K range</a:t>
            </a:r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-2" y="1120285"/>
            <a:ext cx="896257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The </a:t>
            </a:r>
            <a:r>
              <a:rPr lang="en-GB" dirty="0" smtClean="0">
                <a:solidFill>
                  <a:srgbClr val="FF3399"/>
                </a:solidFill>
              </a:rPr>
              <a:t>perforated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beam screen together with the </a:t>
            </a:r>
            <a:r>
              <a:rPr lang="en-GB" dirty="0" smtClean="0">
                <a:solidFill>
                  <a:srgbClr val="FF3399"/>
                </a:solidFill>
              </a:rPr>
              <a:t>1.9 K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cold bore provides the H</a:t>
            </a:r>
            <a:r>
              <a:rPr lang="en-GB" baseline="-25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pumping speed and capacity</a:t>
            </a:r>
          </a:p>
          <a:p>
            <a:pPr>
              <a:buClr>
                <a:srgbClr val="00CC99"/>
              </a:buClr>
              <a:buFontTx/>
              <a:buChar char="•"/>
            </a:pP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Clr>
                <a:srgbClr val="00CC99"/>
              </a:buClr>
              <a:buFontTx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Particularity of a-C coated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beam screen: </a:t>
            </a:r>
            <a:endParaRPr lang="en-GB" dirty="0" smtClean="0">
              <a:solidFill>
                <a:srgbClr val="FF3399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472225" y="1341016"/>
            <a:ext cx="3526971" cy="2331993"/>
            <a:chOff x="406400" y="1142104"/>
            <a:chExt cx="3526971" cy="233199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6400" y="1406337"/>
              <a:ext cx="3526971" cy="2067760"/>
            </a:xfrm>
            <a:prstGeom prst="rect">
              <a:avLst/>
            </a:prstGeom>
          </p:spPr>
        </p:pic>
        <p:cxnSp>
          <p:nvCxnSpPr>
            <p:cNvPr id="16" name="Straight Connector 15"/>
            <p:cNvCxnSpPr/>
            <p:nvPr/>
          </p:nvCxnSpPr>
          <p:spPr>
            <a:xfrm flipV="1">
              <a:off x="2351315" y="1451373"/>
              <a:ext cx="0" cy="1737566"/>
            </a:xfrm>
            <a:prstGeom prst="line">
              <a:avLst/>
            </a:prstGeom>
            <a:ln>
              <a:solidFill>
                <a:srgbClr val="0089B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3316514" y="1451372"/>
              <a:ext cx="0" cy="1737567"/>
            </a:xfrm>
            <a:prstGeom prst="line">
              <a:avLst/>
            </a:prstGeom>
            <a:ln>
              <a:solidFill>
                <a:srgbClr val="0089B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1"/>
            <p:cNvSpPr txBox="1"/>
            <p:nvPr/>
          </p:nvSpPr>
          <p:spPr>
            <a:xfrm>
              <a:off x="2127970" y="1142104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 smtClean="0">
                  <a:solidFill>
                    <a:srgbClr val="0089B5"/>
                  </a:solidFill>
                </a:rPr>
                <a:t>40 K</a:t>
              </a:r>
              <a:endParaRPr lang="en-GB" dirty="0">
                <a:solidFill>
                  <a:srgbClr val="0089B5"/>
                </a:solidFill>
              </a:endParaRPr>
            </a:p>
          </p:txBody>
        </p:sp>
        <p:sp>
          <p:nvSpPr>
            <p:cNvPr id="19" name="TextBox 12"/>
            <p:cNvSpPr txBox="1"/>
            <p:nvPr/>
          </p:nvSpPr>
          <p:spPr>
            <a:xfrm>
              <a:off x="3084285" y="1159095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dirty="0">
                  <a:solidFill>
                    <a:srgbClr val="0089B5"/>
                  </a:solidFill>
                </a:rPr>
                <a:t>5</a:t>
              </a:r>
              <a:r>
                <a:rPr lang="en-GB" dirty="0" smtClean="0">
                  <a:solidFill>
                    <a:srgbClr val="0089B5"/>
                  </a:solidFill>
                </a:rPr>
                <a:t>0 K</a:t>
              </a:r>
              <a:endParaRPr lang="en-GB" dirty="0">
                <a:solidFill>
                  <a:srgbClr val="0089B5"/>
                </a:solidFill>
              </a:endParaRPr>
            </a:p>
          </p:txBody>
        </p: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300" y="4097263"/>
            <a:ext cx="3507520" cy="2245086"/>
          </a:xfrm>
          <a:prstGeom prst="rect">
            <a:avLst/>
          </a:prstGeom>
        </p:spPr>
      </p:pic>
      <p:sp>
        <p:nvSpPr>
          <p:cNvPr id="21" name="Footer Placeholder 8"/>
          <p:cNvSpPr txBox="1">
            <a:spLocks/>
          </p:cNvSpPr>
          <p:nvPr/>
        </p:nvSpPr>
        <p:spPr>
          <a:xfrm>
            <a:off x="6969549" y="3701473"/>
            <a:ext cx="1180561" cy="37215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b="1" dirty="0" smtClean="0">
                <a:solidFill>
                  <a:srgbClr val="FFFF00"/>
                </a:solidFill>
                <a:latin typeface="Calibri" panose="020F0502020204030204" pitchFamily="34" charset="0"/>
              </a:rPr>
              <a:t>R. Salemme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0" y="2320614"/>
            <a:ext cx="5253186" cy="129266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Physisorbed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/ condensed H</a:t>
            </a:r>
            <a:r>
              <a:rPr lang="en-GB" sz="1700" baseline="-25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is released from 400 nm thick a-C coating in the 40-50 K temperature range !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0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CC99"/>
              </a:buClr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The temperature window 40-60 K is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not appropriated</a:t>
            </a:r>
          </a:p>
          <a:p>
            <a:pPr algn="just">
              <a:buClr>
                <a:srgbClr val="00CC99"/>
              </a:buClr>
            </a:pP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sz="1700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TBC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the coming year(s) if 50–70 K is an alternative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8764" y="3986478"/>
            <a:ext cx="4636330" cy="166199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GB" sz="1700" baseline="-250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dsorption isotherm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a-C coating is a </a:t>
            </a:r>
            <a:r>
              <a:rPr lang="en-GB" sz="1700" dirty="0" err="1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cryosorber</a:t>
            </a:r>
            <a:r>
              <a:rPr lang="en-GB" sz="1700" dirty="0" smtClean="0">
                <a:solidFill>
                  <a:schemeClr val="tx2">
                    <a:lumMod val="60000"/>
                    <a:lumOff val="4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At 10 K: 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capacity ~ 100 Cu</a:t>
            </a:r>
          </a:p>
          <a:p>
            <a:pPr marL="742950" lvl="1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but </a:t>
            </a:r>
            <a:r>
              <a:rPr lang="en-GB" sz="17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less than the LHC </a:t>
            </a:r>
            <a:r>
              <a:rPr lang="en-GB" sz="1700" dirty="0" err="1" smtClean="0">
                <a:ea typeface="Times New Roman" panose="02020603050405020304" pitchFamily="18" charset="0"/>
                <a:cs typeface="Times New Roman" panose="02020603050405020304" pitchFamily="18" charset="0"/>
              </a:rPr>
              <a:t>cryosorber</a:t>
            </a: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Clr>
                <a:srgbClr val="00CC99"/>
              </a:buClr>
              <a:buFont typeface="Arial" panose="020B0604020202020204" pitchFamily="34" charset="0"/>
              <a:buChar char="•"/>
            </a:pPr>
            <a:endParaRPr lang="en-GB" sz="1700" dirty="0" smtClean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79035" y="5477796"/>
            <a:ext cx="4636330" cy="646331"/>
          </a:xfrm>
          <a:prstGeom prst="rect">
            <a:avLst/>
          </a:prstGeom>
          <a:ln>
            <a:solidFill>
              <a:srgbClr val="FF3399"/>
            </a:solidFill>
          </a:ln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Characterisation with different gases and temperatures to be continued in </a:t>
            </a:r>
            <a:r>
              <a:rPr lang="en-GB" dirty="0" smtClean="0">
                <a:solidFill>
                  <a:srgbClr val="FF3399"/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2016 and later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8048172" y="5174810"/>
            <a:ext cx="638628" cy="349586"/>
          </a:xfrm>
          <a:prstGeom prst="straightConnector1">
            <a:avLst/>
          </a:prstGeom>
          <a:ln>
            <a:solidFill>
              <a:srgbClr val="0089B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2"/>
          <p:cNvSpPr txBox="1"/>
          <p:nvPr/>
        </p:nvSpPr>
        <p:spPr>
          <a:xfrm>
            <a:off x="7034462" y="4780676"/>
            <a:ext cx="1303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0089B5"/>
                </a:solidFill>
              </a:rPr>
              <a:t>Increasing T</a:t>
            </a:r>
            <a:endParaRPr lang="en-GB" dirty="0">
              <a:solidFill>
                <a:srgbClr val="0089B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411026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36076</TotalTime>
  <Words>1141</Words>
  <Application>Microsoft Office PowerPoint</Application>
  <PresentationFormat>On-screen Show (4:3)</PresentationFormat>
  <Paragraphs>167</Paragraphs>
  <Slides>16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Symbol</vt:lpstr>
      <vt:lpstr>Times New Roman</vt:lpstr>
      <vt:lpstr>Wingdings</vt:lpstr>
      <vt:lpstr>HiLumiLHC_PresentationTemplate</vt:lpstr>
      <vt:lpstr>Beam Screen and Cold Bore Temperatures</vt:lpstr>
      <vt:lpstr>Outline</vt:lpstr>
      <vt:lpstr>1. LHC Cases</vt:lpstr>
      <vt:lpstr>LHC arc &amp; IT: case 1</vt:lpstr>
      <vt:lpstr>LHC arc &amp; IT: solution to the H2 vapour pressure issue</vt:lpstr>
      <vt:lpstr>LHC SAM: case 2</vt:lpstr>
      <vt:lpstr>Carbon fiber cryosorbers</vt:lpstr>
      <vt:lpstr>2. HL-LHC Cases with  “High” Temperature Beam Screen</vt:lpstr>
      <vt:lpstr>HL-LHC: case 1</vt:lpstr>
      <vt:lpstr>HL-LHC: case 2</vt:lpstr>
      <vt:lpstr>3. Conclusions</vt:lpstr>
      <vt:lpstr>PowerPoint Presentation</vt:lpstr>
      <vt:lpstr>Thank you for your attention</vt:lpstr>
      <vt:lpstr>PowerPoint Presentation</vt:lpstr>
      <vt:lpstr>Reserve slides</vt:lpstr>
      <vt:lpstr>LHC : Examples of temperature transients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Vincent Baglin</cp:lastModifiedBy>
  <cp:revision>982</cp:revision>
  <cp:lastPrinted>2014-03-04T13:05:06Z</cp:lastPrinted>
  <dcterms:created xsi:type="dcterms:W3CDTF">2011-12-13T14:40:13Z</dcterms:created>
  <dcterms:modified xsi:type="dcterms:W3CDTF">2015-12-03T10:49:01Z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