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  <p:sldMasterId id="2147483652" r:id="rId2"/>
    <p:sldMasterId id="2147483906" r:id="rId3"/>
    <p:sldMasterId id="2147483914" r:id="rId4"/>
  </p:sldMasterIdLst>
  <p:notesMasterIdLst>
    <p:notesMasterId r:id="rId7"/>
  </p:notesMasterIdLst>
  <p:sldIdLst>
    <p:sldId id="289" r:id="rId5"/>
    <p:sldId id="291" r:id="rId6"/>
  </p:sldIdLst>
  <p:sldSz cx="12192000" cy="6858000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50505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800" autoAdjust="0"/>
    <p:restoredTop sz="94660"/>
  </p:normalViewPr>
  <p:slideViewPr>
    <p:cSldViewPr>
      <p:cViewPr varScale="1">
        <p:scale>
          <a:sx n="38" d="100"/>
          <a:sy n="38" d="100"/>
        </p:scale>
        <p:origin x="62" y="102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237907-F14F-4E9B-B41B-202632CDBF3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242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" y="1017588"/>
            <a:ext cx="12187767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pic>
        <p:nvPicPr>
          <p:cNvPr id="8" name="LogoSlash_01" descr="SLASHTRA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633" y="392114"/>
            <a:ext cx="552451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 hidden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1" y="392114"/>
            <a:ext cx="554567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10938934" y="1079501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6146" name="tb_Break"/>
          <p:cNvSpPr>
            <a:spLocks noGrp="1" noChangeArrowheads="1"/>
          </p:cNvSpPr>
          <p:nvPr>
            <p:ph type="ctrTitle"/>
          </p:nvPr>
        </p:nvSpPr>
        <p:spPr>
          <a:xfrm>
            <a:off x="1" y="1284288"/>
            <a:ext cx="12187767" cy="2476500"/>
          </a:xfrm>
          <a:solidFill>
            <a:srgbClr val="505050"/>
          </a:solidFill>
        </p:spPr>
        <p:txBody>
          <a:bodyPr lIns="982091" tIns="216000" rIns="267843" bIns="45717" anchor="t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6155" name="Rectangle 11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97468" y="5707064"/>
            <a:ext cx="9478433" cy="384175"/>
          </a:xfrm>
        </p:spPr>
        <p:txBody>
          <a:bodyPr lIns="64282" tIns="32141" rIns="64282" bIns="32141"/>
          <a:lstStyle>
            <a:lvl1pPr marL="0" indent="0" algn="ctr">
              <a:buFont typeface="Verdana" pitchFamily="34" charset="0"/>
              <a:buNone/>
              <a:defRPr/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  <p:sp>
        <p:nvSpPr>
          <p:cNvPr id="11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B267E-A809-4E1F-9067-88F07652973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bDate"/>
          <p:cNvSpPr txBox="1">
            <a:spLocks noChangeArrowheads="1"/>
          </p:cNvSpPr>
          <p:nvPr/>
        </p:nvSpPr>
        <p:spPr bwMode="auto">
          <a:xfrm>
            <a:off x="10907120" y="1079501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en-GB" sz="900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33" y="205232"/>
            <a:ext cx="3198672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/>
        </p:nvSpPr>
        <p:spPr bwMode="auto">
          <a:xfrm>
            <a:off x="4917017" y="338138"/>
            <a:ext cx="259205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 err="1" smtClean="0">
                <a:solidFill>
                  <a:srgbClr val="CC0000"/>
                </a:solidFill>
                <a:latin typeface="Georgia" pitchFamily="18" charset="0"/>
              </a:rPr>
              <a:t>kvi</a:t>
            </a: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 - </a:t>
            </a:r>
            <a:r>
              <a:rPr lang="en-GB" sz="1000" dirty="0" err="1" smtClean="0">
                <a:solidFill>
                  <a:srgbClr val="CC0000"/>
                </a:solidFill>
                <a:latin typeface="Georgia" pitchFamily="18" charset="0"/>
              </a:rPr>
              <a:t>center</a:t>
            </a: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 for advanced radiation technology</a:t>
            </a:r>
          </a:p>
        </p:txBody>
      </p:sp>
      <p:sp>
        <p:nvSpPr>
          <p:cNvPr id="7" name="tb_Department"/>
          <p:cNvSpPr txBox="1">
            <a:spLocks noChangeArrowheads="1"/>
          </p:cNvSpPr>
          <p:nvPr/>
        </p:nvSpPr>
        <p:spPr bwMode="auto">
          <a:xfrm>
            <a:off x="7749118" y="341314"/>
            <a:ext cx="2400300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386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71E92-0FA2-4606-BC23-7D878F91217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4302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1884" y="1341438"/>
            <a:ext cx="3045883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" y="1341438"/>
            <a:ext cx="8938684" cy="520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87076-15DB-4310-B7D4-22D94C25121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726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1" y="1016000"/>
            <a:ext cx="12187767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6" name="Text Box 13" hidden="1"/>
          <p:cNvSpPr txBox="1">
            <a:spLocks noChangeArrowheads="1"/>
          </p:cNvSpPr>
          <p:nvPr/>
        </p:nvSpPr>
        <p:spPr bwMode="auto">
          <a:xfrm>
            <a:off x="7920567" y="6381751"/>
            <a:ext cx="2929467" cy="341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4282" tIns="32141" rIns="64282" bIns="32141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GB" dirty="0" smtClean="0"/>
          </a:p>
        </p:txBody>
      </p:sp>
      <p:pic>
        <p:nvPicPr>
          <p:cNvPr id="9" name="LogoSlash_01" descr="SLASHTRAN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633" y="392114"/>
            <a:ext cx="552451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LogoSlash_02" descr="SLASHTRANS" hidden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1" y="392114"/>
            <a:ext cx="554567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10938934" y="1079501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8194" name="tb_End"/>
          <p:cNvSpPr>
            <a:spLocks noGrp="1" noChangeArrowheads="1"/>
          </p:cNvSpPr>
          <p:nvPr>
            <p:ph type="ctrTitle"/>
          </p:nvPr>
        </p:nvSpPr>
        <p:spPr>
          <a:xfrm>
            <a:off x="1" y="1284288"/>
            <a:ext cx="12187767" cy="2476500"/>
          </a:xfrm>
          <a:solidFill>
            <a:srgbClr val="505050"/>
          </a:solidFill>
        </p:spPr>
        <p:txBody>
          <a:bodyPr lIns="982091" tIns="216000" rIns="267843" bIns="45717" anchor="t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8203" name="Rectangle 11" hidden="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41500" y="4340226"/>
            <a:ext cx="8534400" cy="1751013"/>
          </a:xfrm>
        </p:spPr>
        <p:txBody>
          <a:bodyPr lIns="64282" tIns="32141" rIns="64282" bIns="32141"/>
          <a:lstStyle>
            <a:lvl1pPr marL="0" indent="0" algn="ctr">
              <a:buFont typeface="Verdana" pitchFamily="34" charset="0"/>
              <a:buNone/>
              <a:defRPr/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  <p:sp>
        <p:nvSpPr>
          <p:cNvPr id="12" name="Rectangle 1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8E68F-3173-4EAF-8AD1-95B70F3DD472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tbDate"/>
          <p:cNvSpPr txBox="1">
            <a:spLocks noChangeArrowheads="1"/>
          </p:cNvSpPr>
          <p:nvPr/>
        </p:nvSpPr>
        <p:spPr bwMode="auto">
          <a:xfrm>
            <a:off x="10907120" y="1079501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en-GB" sz="900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33" y="205232"/>
            <a:ext cx="3198672" cy="660400"/>
          </a:xfrm>
          <a:prstGeom prst="rect">
            <a:avLst/>
          </a:prstGeom>
        </p:spPr>
      </p:pic>
      <p:sp>
        <p:nvSpPr>
          <p:cNvPr id="7" name="tb_Faculty"/>
          <p:cNvSpPr txBox="1">
            <a:spLocks noChangeArrowheads="1"/>
          </p:cNvSpPr>
          <p:nvPr/>
        </p:nvSpPr>
        <p:spPr bwMode="auto">
          <a:xfrm>
            <a:off x="4917017" y="338138"/>
            <a:ext cx="259205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 err="1" smtClean="0">
                <a:solidFill>
                  <a:srgbClr val="CC0000"/>
                </a:solidFill>
                <a:latin typeface="Georgia" pitchFamily="18" charset="0"/>
              </a:rPr>
              <a:t>kvi</a:t>
            </a: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 - </a:t>
            </a:r>
            <a:r>
              <a:rPr lang="en-GB" sz="1000" dirty="0" err="1" smtClean="0">
                <a:solidFill>
                  <a:srgbClr val="CC0000"/>
                </a:solidFill>
                <a:latin typeface="Georgia" pitchFamily="18" charset="0"/>
              </a:rPr>
              <a:t>center</a:t>
            </a: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 for advanced radiation technology</a:t>
            </a:r>
          </a:p>
        </p:txBody>
      </p:sp>
      <p:sp>
        <p:nvSpPr>
          <p:cNvPr id="8" name="tb_Department"/>
          <p:cNvSpPr txBox="1">
            <a:spLocks noChangeAspect="1" noChangeArrowheads="1"/>
          </p:cNvSpPr>
          <p:nvPr/>
        </p:nvSpPr>
        <p:spPr bwMode="auto">
          <a:xfrm>
            <a:off x="7749118" y="341314"/>
            <a:ext cx="2400300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665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575C6-DF4B-48F5-8337-D93BD2B1129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626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66CCF-71F4-4FF2-85C8-C1D12DF9461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451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" y="2230438"/>
            <a:ext cx="5992284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2230438"/>
            <a:ext cx="599228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D93E4-66CF-4FEF-BD75-6643C85949F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4361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EDFE3-7FF6-4351-8710-2A035983A31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2121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B2413-6406-4AFD-BC5A-5CE58F932C87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3289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250B9-46F1-4318-BA83-D36B81C7573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4338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CFB6A-C4D7-47EC-8364-6BF96DFE06C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001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7FDEA5-ABA5-4241-A22D-1091BCBD5FF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89858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4BC45-CFBD-4A86-A1BB-017D44EE5F3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75249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5D0D3-2CF7-4AAB-AF52-2A253C6DC87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1117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1884" y="1341438"/>
            <a:ext cx="3045883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" y="1341438"/>
            <a:ext cx="8938684" cy="520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C650F-57B5-43EC-ADD5-8FB421C8973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4421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C025C0-E1CE-416F-86D7-174998E6BD28}" type="datetime5">
              <a:rPr lang="en-US" smtClean="0">
                <a:solidFill>
                  <a:srgbClr val="000000"/>
                </a:solidFill>
              </a:rPr>
              <a:pPr/>
              <a:t>6-Jun-16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seminar</a:t>
            </a: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22E9E-AA7B-402C-8880-81A6BEA226E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76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1213" y="6545416"/>
            <a:ext cx="2844800" cy="268055"/>
          </a:xfrm>
        </p:spPr>
        <p:txBody>
          <a:bodyPr/>
          <a:lstStyle>
            <a:lvl1pPr>
              <a:defRPr/>
            </a:lvl1pPr>
          </a:lstStyle>
          <a:p>
            <a:fld id="{5FDE79D8-057E-4505-B4E3-524E40E39F73}" type="datetime5">
              <a:rPr lang="en-US" smtClean="0">
                <a:solidFill>
                  <a:srgbClr val="000000"/>
                </a:solidFill>
              </a:rPr>
              <a:pPr/>
              <a:t>6-Jun-16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525431"/>
            <a:ext cx="3860800" cy="26805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seminar</a:t>
            </a: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04027" y="6545416"/>
            <a:ext cx="2844800" cy="268055"/>
          </a:xfrm>
        </p:spPr>
        <p:txBody>
          <a:bodyPr/>
          <a:lstStyle>
            <a:lvl1pPr>
              <a:defRPr/>
            </a:lvl1pPr>
          </a:lstStyle>
          <a:p>
            <a:fld id="{4CFD8F18-5A46-4E18-A6BE-1539B0FB575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766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1F14EC-A2D6-4FE4-BE1A-2753132075D3}" type="datetime5">
              <a:rPr lang="en-US" smtClean="0">
                <a:solidFill>
                  <a:srgbClr val="000000"/>
                </a:solidFill>
              </a:rPr>
              <a:pPr/>
              <a:t>6-Jun-16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seminar</a:t>
            </a: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5C6F9-27E9-4B09-8539-4D97D6E3950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10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BA573-D456-412A-99DE-7975C446D48A}" type="datetime5">
              <a:rPr lang="en-US" smtClean="0">
                <a:solidFill>
                  <a:srgbClr val="000000"/>
                </a:solidFill>
              </a:rPr>
              <a:pPr/>
              <a:t>6-Jun-16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seminar</a:t>
            </a: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24B86-2CE7-4E63-9A40-22F7492D3E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57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6BA3AB3D-2E5D-47AA-BAA0-E14E0848D3BB}" type="datetime5">
              <a:rPr lang="en-US" smtClean="0">
                <a:solidFill>
                  <a:srgbClr val="000000"/>
                </a:solidFill>
              </a:rPr>
              <a:pPr/>
              <a:t>6-Jun-16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seminar</a:t>
            </a: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3F48AC6E-C24B-4B5E-B3E4-18E153BF261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328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89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ADF8ABAE-D410-4311-91C9-6D76FC33B757}" type="datetime5">
              <a:rPr lang="en-US" smtClean="0">
                <a:solidFill>
                  <a:srgbClr val="000000"/>
                </a:solidFill>
              </a:rPr>
              <a:pPr/>
              <a:t>6-Jun-16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seminar</a:t>
            </a: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5E65BC0B-26E4-4855-BF88-220B6687503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886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 w="22225">
            <a:solidFill>
              <a:schemeClr val="accent1"/>
            </a:solidFill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2976" cy="4114800"/>
          </a:xfrm>
        </p:spPr>
        <p:txBody>
          <a:bodyPr/>
          <a:lstStyle>
            <a:lvl1pPr>
              <a:buNone/>
              <a:defRPr sz="2400" baseline="0"/>
            </a:lvl1pPr>
            <a:lvl2pPr>
              <a:buNone/>
              <a:defRPr sz="2000"/>
            </a:lvl2pPr>
            <a:lvl3pPr>
              <a:buNone/>
              <a:defRPr sz="1800"/>
            </a:lvl3pPr>
            <a:lvl4pPr>
              <a:buNone/>
              <a:defRPr sz="1600"/>
            </a:lvl4pPr>
            <a:lvl5pPr>
              <a:buNone/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12800" y="6400800"/>
            <a:ext cx="2540000" cy="304800"/>
          </a:xfrm>
        </p:spPr>
        <p:txBody>
          <a:bodyPr/>
          <a:lstStyle>
            <a:lvl1pPr>
              <a:defRPr/>
            </a:lvl1pPr>
          </a:lstStyle>
          <a:p>
            <a:fld id="{B28DD8D0-82CE-4538-B1B4-B409734E51E3}" type="datetime5">
              <a:rPr lang="en-US" smtClean="0">
                <a:solidFill>
                  <a:srgbClr val="000000"/>
                </a:solidFill>
              </a:rPr>
              <a:pPr/>
              <a:t>6-Jun-16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00800"/>
            <a:ext cx="38608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seminar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00800"/>
            <a:ext cx="2540000" cy="304800"/>
          </a:xfrm>
        </p:spPr>
        <p:txBody>
          <a:bodyPr/>
          <a:lstStyle>
            <a:lvl1pPr>
              <a:defRPr/>
            </a:lvl1pPr>
          </a:lstStyle>
          <a:p>
            <a:fld id="{2140AB9C-684D-41DC-91C4-2082D9899D8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37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FB2E5-845F-4202-A1A8-B1F3F9F81A9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58867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32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94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65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824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98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15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318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D75F-5F8E-477F-B108-B8B89E2AA85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06/06/16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6EE4F-E079-4DDF-A1D3-BF1E9A898B7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535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D75F-5F8E-477F-B108-B8B89E2AA85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06/06/16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6EE4F-E079-4DDF-A1D3-BF1E9A898B7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3031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2769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1384">
                <a:solidFill>
                  <a:schemeClr val="tx1">
                    <a:tint val="75000"/>
                  </a:schemeClr>
                </a:solidFill>
              </a:defRPr>
            </a:lvl1pPr>
            <a:lvl2pPr marL="316485" indent="0">
              <a:buNone/>
              <a:defRPr sz="1246">
                <a:solidFill>
                  <a:schemeClr val="tx1">
                    <a:tint val="75000"/>
                  </a:schemeClr>
                </a:solidFill>
              </a:defRPr>
            </a:lvl2pPr>
            <a:lvl3pPr marL="632970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3pPr>
            <a:lvl4pPr marL="94945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4pPr>
            <a:lvl5pPr marL="1265940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5pPr>
            <a:lvl6pPr marL="158242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6pPr>
            <a:lvl7pPr marL="1898909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7pPr>
            <a:lvl8pPr marL="2215394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8pPr>
            <a:lvl9pPr marL="2531879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D75F-5F8E-477F-B108-B8B89E2AA85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06/06/16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6EE4F-E079-4DDF-A1D3-BF1E9A898B7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0003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938"/>
            </a:lvl1pPr>
            <a:lvl2pPr>
              <a:defRPr sz="1661"/>
            </a:lvl2pPr>
            <a:lvl3pPr>
              <a:defRPr sz="1384"/>
            </a:lvl3pPr>
            <a:lvl4pPr>
              <a:defRPr sz="1246"/>
            </a:lvl4pPr>
            <a:lvl5pPr>
              <a:defRPr sz="1246"/>
            </a:lvl5pPr>
            <a:lvl6pPr>
              <a:defRPr sz="1246"/>
            </a:lvl6pPr>
            <a:lvl7pPr>
              <a:defRPr sz="1246"/>
            </a:lvl7pPr>
            <a:lvl8pPr>
              <a:defRPr sz="1246"/>
            </a:lvl8pPr>
            <a:lvl9pPr>
              <a:defRPr sz="12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938"/>
            </a:lvl1pPr>
            <a:lvl2pPr>
              <a:defRPr sz="1661"/>
            </a:lvl2pPr>
            <a:lvl3pPr>
              <a:defRPr sz="1384"/>
            </a:lvl3pPr>
            <a:lvl4pPr>
              <a:defRPr sz="1246"/>
            </a:lvl4pPr>
            <a:lvl5pPr>
              <a:defRPr sz="1246"/>
            </a:lvl5pPr>
            <a:lvl6pPr>
              <a:defRPr sz="1246"/>
            </a:lvl6pPr>
            <a:lvl7pPr>
              <a:defRPr sz="1246"/>
            </a:lvl7pPr>
            <a:lvl8pPr>
              <a:defRPr sz="1246"/>
            </a:lvl8pPr>
            <a:lvl9pPr>
              <a:defRPr sz="12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D75F-5F8E-477F-B108-B8B89E2AA85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06/06/16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6EE4F-E079-4DDF-A1D3-BF1E9A898B7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659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</p:spPr>
        <p:txBody>
          <a:bodyPr anchor="b"/>
          <a:lstStyle>
            <a:lvl1pPr marL="0" indent="0">
              <a:buNone/>
              <a:defRPr sz="1661" b="1"/>
            </a:lvl1pPr>
            <a:lvl2pPr marL="316485" indent="0">
              <a:buNone/>
              <a:defRPr sz="1384" b="1"/>
            </a:lvl2pPr>
            <a:lvl3pPr marL="632970" indent="0">
              <a:buNone/>
              <a:defRPr sz="1246" b="1"/>
            </a:lvl3pPr>
            <a:lvl4pPr marL="949455" indent="0">
              <a:buNone/>
              <a:defRPr sz="1108" b="1"/>
            </a:lvl4pPr>
            <a:lvl5pPr marL="1265940" indent="0">
              <a:buNone/>
              <a:defRPr sz="1108" b="1"/>
            </a:lvl5pPr>
            <a:lvl6pPr marL="1582425" indent="0">
              <a:buNone/>
              <a:defRPr sz="1108" b="1"/>
            </a:lvl6pPr>
            <a:lvl7pPr marL="1898909" indent="0">
              <a:buNone/>
              <a:defRPr sz="1108" b="1"/>
            </a:lvl7pPr>
            <a:lvl8pPr marL="2215394" indent="0">
              <a:buNone/>
              <a:defRPr sz="1108" b="1"/>
            </a:lvl8pPr>
            <a:lvl9pPr marL="2531879" indent="0">
              <a:buNone/>
              <a:defRPr sz="110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8"/>
          </a:xfrm>
        </p:spPr>
        <p:txBody>
          <a:bodyPr/>
          <a:lstStyle>
            <a:lvl1pPr>
              <a:defRPr sz="1661"/>
            </a:lvl1pPr>
            <a:lvl2pPr>
              <a:defRPr sz="1384"/>
            </a:lvl2pPr>
            <a:lvl3pPr>
              <a:defRPr sz="1246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661" b="1"/>
            </a:lvl1pPr>
            <a:lvl2pPr marL="316485" indent="0">
              <a:buNone/>
              <a:defRPr sz="1384" b="1"/>
            </a:lvl2pPr>
            <a:lvl3pPr marL="632970" indent="0">
              <a:buNone/>
              <a:defRPr sz="1246" b="1"/>
            </a:lvl3pPr>
            <a:lvl4pPr marL="949455" indent="0">
              <a:buNone/>
              <a:defRPr sz="1108" b="1"/>
            </a:lvl4pPr>
            <a:lvl5pPr marL="1265940" indent="0">
              <a:buNone/>
              <a:defRPr sz="1108" b="1"/>
            </a:lvl5pPr>
            <a:lvl6pPr marL="1582425" indent="0">
              <a:buNone/>
              <a:defRPr sz="1108" b="1"/>
            </a:lvl6pPr>
            <a:lvl7pPr marL="1898909" indent="0">
              <a:buNone/>
              <a:defRPr sz="1108" b="1"/>
            </a:lvl7pPr>
            <a:lvl8pPr marL="2215394" indent="0">
              <a:buNone/>
              <a:defRPr sz="1108" b="1"/>
            </a:lvl8pPr>
            <a:lvl9pPr marL="2531879" indent="0">
              <a:buNone/>
              <a:defRPr sz="1108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661"/>
            </a:lvl1pPr>
            <a:lvl2pPr>
              <a:defRPr sz="1384"/>
            </a:lvl2pPr>
            <a:lvl3pPr>
              <a:defRPr sz="1246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D75F-5F8E-477F-B108-B8B89E2AA85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06/06/16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6EE4F-E079-4DDF-A1D3-BF1E9A898B7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5624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D75F-5F8E-477F-B108-B8B89E2AA85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06/06/16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6EE4F-E079-4DDF-A1D3-BF1E9A898B7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9669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D75F-5F8E-477F-B108-B8B89E2AA85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06/06/16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6EE4F-E079-4DDF-A1D3-BF1E9A898B7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58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1"/>
            <a:ext cx="4011085" cy="1162050"/>
          </a:xfrm>
        </p:spPr>
        <p:txBody>
          <a:bodyPr anchor="b"/>
          <a:lstStyle>
            <a:lvl1pPr algn="l">
              <a:defRPr sz="1384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6" y="273051"/>
            <a:ext cx="6815667" cy="5853113"/>
          </a:xfrm>
        </p:spPr>
        <p:txBody>
          <a:bodyPr/>
          <a:lstStyle>
            <a:lvl1pPr>
              <a:defRPr sz="2215"/>
            </a:lvl1pPr>
            <a:lvl2pPr>
              <a:defRPr sz="1938"/>
            </a:lvl2pPr>
            <a:lvl3pPr>
              <a:defRPr sz="1661"/>
            </a:lvl3pPr>
            <a:lvl4pPr>
              <a:defRPr sz="1384"/>
            </a:lvl4pPr>
            <a:lvl5pPr>
              <a:defRPr sz="1384"/>
            </a:lvl5pPr>
            <a:lvl6pPr>
              <a:defRPr sz="1384"/>
            </a:lvl6pPr>
            <a:lvl7pPr>
              <a:defRPr sz="1384"/>
            </a:lvl7pPr>
            <a:lvl8pPr>
              <a:defRPr sz="1384"/>
            </a:lvl8pPr>
            <a:lvl9pPr>
              <a:defRPr sz="138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1"/>
            <a:ext cx="4011085" cy="4691063"/>
          </a:xfrm>
        </p:spPr>
        <p:txBody>
          <a:bodyPr/>
          <a:lstStyle>
            <a:lvl1pPr marL="0" indent="0">
              <a:buNone/>
              <a:defRPr sz="969"/>
            </a:lvl1pPr>
            <a:lvl2pPr marL="316485" indent="0">
              <a:buNone/>
              <a:defRPr sz="831"/>
            </a:lvl2pPr>
            <a:lvl3pPr marL="632970" indent="0">
              <a:buNone/>
              <a:defRPr sz="692"/>
            </a:lvl3pPr>
            <a:lvl4pPr marL="949455" indent="0">
              <a:buNone/>
              <a:defRPr sz="623"/>
            </a:lvl4pPr>
            <a:lvl5pPr marL="1265940" indent="0">
              <a:buNone/>
              <a:defRPr sz="623"/>
            </a:lvl5pPr>
            <a:lvl6pPr marL="1582425" indent="0">
              <a:buNone/>
              <a:defRPr sz="623"/>
            </a:lvl6pPr>
            <a:lvl7pPr marL="1898909" indent="0">
              <a:buNone/>
              <a:defRPr sz="623"/>
            </a:lvl7pPr>
            <a:lvl8pPr marL="2215394" indent="0">
              <a:buNone/>
              <a:defRPr sz="623"/>
            </a:lvl8pPr>
            <a:lvl9pPr marL="2531879" indent="0">
              <a:buNone/>
              <a:defRPr sz="62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D75F-5F8E-477F-B108-B8B89E2AA85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06/06/16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6EE4F-E079-4DDF-A1D3-BF1E9A898B7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4134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1"/>
            <a:ext cx="7315200" cy="566738"/>
          </a:xfrm>
        </p:spPr>
        <p:txBody>
          <a:bodyPr anchor="b"/>
          <a:lstStyle>
            <a:lvl1pPr algn="l">
              <a:defRPr sz="1384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2215"/>
            </a:lvl1pPr>
            <a:lvl2pPr marL="316485" indent="0">
              <a:buNone/>
              <a:defRPr sz="1938"/>
            </a:lvl2pPr>
            <a:lvl3pPr marL="632970" indent="0">
              <a:buNone/>
              <a:defRPr sz="1661"/>
            </a:lvl3pPr>
            <a:lvl4pPr marL="949455" indent="0">
              <a:buNone/>
              <a:defRPr sz="1384"/>
            </a:lvl4pPr>
            <a:lvl5pPr marL="1265940" indent="0">
              <a:buNone/>
              <a:defRPr sz="1384"/>
            </a:lvl5pPr>
            <a:lvl6pPr marL="1582425" indent="0">
              <a:buNone/>
              <a:defRPr sz="1384"/>
            </a:lvl6pPr>
            <a:lvl7pPr marL="1898909" indent="0">
              <a:buNone/>
              <a:defRPr sz="1384"/>
            </a:lvl7pPr>
            <a:lvl8pPr marL="2215394" indent="0">
              <a:buNone/>
              <a:defRPr sz="1384"/>
            </a:lvl8pPr>
            <a:lvl9pPr marL="2531879" indent="0">
              <a:buNone/>
              <a:defRPr sz="1384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9"/>
            <a:ext cx="7315200" cy="804862"/>
          </a:xfrm>
        </p:spPr>
        <p:txBody>
          <a:bodyPr/>
          <a:lstStyle>
            <a:lvl1pPr marL="0" indent="0">
              <a:buNone/>
              <a:defRPr sz="969"/>
            </a:lvl1pPr>
            <a:lvl2pPr marL="316485" indent="0">
              <a:buNone/>
              <a:defRPr sz="831"/>
            </a:lvl2pPr>
            <a:lvl3pPr marL="632970" indent="0">
              <a:buNone/>
              <a:defRPr sz="692"/>
            </a:lvl3pPr>
            <a:lvl4pPr marL="949455" indent="0">
              <a:buNone/>
              <a:defRPr sz="623"/>
            </a:lvl4pPr>
            <a:lvl5pPr marL="1265940" indent="0">
              <a:buNone/>
              <a:defRPr sz="623"/>
            </a:lvl5pPr>
            <a:lvl6pPr marL="1582425" indent="0">
              <a:buNone/>
              <a:defRPr sz="623"/>
            </a:lvl6pPr>
            <a:lvl7pPr marL="1898909" indent="0">
              <a:buNone/>
              <a:defRPr sz="623"/>
            </a:lvl7pPr>
            <a:lvl8pPr marL="2215394" indent="0">
              <a:buNone/>
              <a:defRPr sz="623"/>
            </a:lvl8pPr>
            <a:lvl9pPr marL="2531879" indent="0">
              <a:buNone/>
              <a:defRPr sz="62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D75F-5F8E-477F-B108-B8B89E2AA85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06/06/16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6EE4F-E079-4DDF-A1D3-BF1E9A898B7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9944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D75F-5F8E-477F-B108-B8B89E2AA85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06/06/16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6EE4F-E079-4DDF-A1D3-BF1E9A898B7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512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" y="2230438"/>
            <a:ext cx="5992284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2230438"/>
            <a:ext cx="599228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84870-BDD5-4624-AAD8-A303DED2ABE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86167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D75F-5F8E-477F-B108-B8B89E2AA852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06/06/16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6EE4F-E079-4DDF-A1D3-BF1E9A898B7C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654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D4BD0-A942-4555-9CD3-3EDA424EF83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1478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B6E7B-A8C0-4743-A934-47F1D7DC1E0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702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F1A41-BA2C-430B-AACB-ACB7BFD4010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9136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C2A6-F7B8-46C9-A6AA-828389C76C3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7829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43F74-E836-429C-8588-AD61E414B02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7360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" y="2230438"/>
            <a:ext cx="12187767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0"/>
            <a:r>
              <a:rPr lang="en-GB" altLang="en-US" dirty="0" smtClean="0"/>
              <a:t>Third level</a:t>
            </a:r>
          </a:p>
          <a:p>
            <a:pPr lvl="1"/>
            <a:r>
              <a:rPr lang="en-GB" altLang="en-US" dirty="0" smtClean="0"/>
              <a:t>Fourth level</a:t>
            </a:r>
          </a:p>
          <a:p>
            <a:pPr lvl="2"/>
            <a:r>
              <a:rPr lang="en-GB" altLang="en-US" dirty="0" smtClean="0"/>
              <a:t>Fifth level</a:t>
            </a:r>
          </a:p>
        </p:txBody>
      </p:sp>
      <p:sp>
        <p:nvSpPr>
          <p:cNvPr id="2051" name="Rectangle 7"/>
          <p:cNvSpPr>
            <a:spLocks noChangeArrowheads="1"/>
          </p:cNvSpPr>
          <p:nvPr/>
        </p:nvSpPr>
        <p:spPr bwMode="auto">
          <a:xfrm>
            <a:off x="1" y="1017588"/>
            <a:ext cx="12187767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2053" name="shape_Transparantie"/>
          <p:cNvSpPr>
            <a:spLocks noChangeArrowheads="1"/>
          </p:cNvSpPr>
          <p:nvPr/>
        </p:nvSpPr>
        <p:spPr bwMode="auto">
          <a:xfrm>
            <a:off x="169333" y="0"/>
            <a:ext cx="338667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2054" name="shape_TransFollower"/>
          <p:cNvSpPr>
            <a:spLocks noChangeArrowheads="1"/>
          </p:cNvSpPr>
          <p:nvPr/>
        </p:nvSpPr>
        <p:spPr bwMode="auto">
          <a:xfrm>
            <a:off x="0" y="0"/>
            <a:ext cx="169333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pic>
        <p:nvPicPr>
          <p:cNvPr id="2057" name="LogoSlash_01" descr="SLASHTRAN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633" y="392114"/>
            <a:ext cx="552451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LogoSlash_02" descr="SLASHTRANS" hidden="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1" y="392114"/>
            <a:ext cx="554567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082867" y="1079501"/>
            <a:ext cx="20037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F38088FD-9840-4A2D-BCBB-BDEF28E85228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06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" y="1341438"/>
            <a:ext cx="1218776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title style</a:t>
            </a:r>
          </a:p>
        </p:txBody>
      </p:sp>
      <p:sp>
        <p:nvSpPr>
          <p:cNvPr id="2061" name="Text Box 17"/>
          <p:cNvSpPr txBox="1">
            <a:spLocks noChangeArrowheads="1"/>
          </p:cNvSpPr>
          <p:nvPr/>
        </p:nvSpPr>
        <p:spPr bwMode="auto">
          <a:xfrm>
            <a:off x="10938934" y="1079501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10907120" y="1079501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en-GB" sz="900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33" y="205232"/>
            <a:ext cx="3198672" cy="660400"/>
          </a:xfrm>
          <a:prstGeom prst="rect">
            <a:avLst/>
          </a:prstGeom>
        </p:spPr>
      </p:pic>
      <p:sp>
        <p:nvSpPr>
          <p:cNvPr id="5129" name="tb_Faculty"/>
          <p:cNvSpPr txBox="1">
            <a:spLocks noChangeArrowheads="1"/>
          </p:cNvSpPr>
          <p:nvPr/>
        </p:nvSpPr>
        <p:spPr bwMode="auto">
          <a:xfrm>
            <a:off x="4917017" y="338138"/>
            <a:ext cx="259205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 err="1" smtClean="0">
                <a:solidFill>
                  <a:srgbClr val="CC0000"/>
                </a:solidFill>
                <a:latin typeface="Georgia" pitchFamily="18" charset="0"/>
              </a:rPr>
              <a:t>kvi</a:t>
            </a: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 - </a:t>
            </a:r>
            <a:r>
              <a:rPr lang="en-GB" sz="1000" dirty="0" err="1" smtClean="0">
                <a:solidFill>
                  <a:srgbClr val="CC0000"/>
                </a:solidFill>
                <a:latin typeface="Georgia" pitchFamily="18" charset="0"/>
              </a:rPr>
              <a:t>center</a:t>
            </a: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 for advanced radiation technology</a:t>
            </a:r>
          </a:p>
        </p:txBody>
      </p:sp>
      <p:sp>
        <p:nvSpPr>
          <p:cNvPr id="5130" name="tb_Department"/>
          <p:cNvSpPr txBox="1">
            <a:spLocks noChangeAspect="1" noChangeArrowheads="1"/>
          </p:cNvSpPr>
          <p:nvPr/>
        </p:nvSpPr>
        <p:spPr bwMode="auto">
          <a:xfrm>
            <a:off x="7749118" y="341314"/>
            <a:ext cx="2400300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" y="2230438"/>
            <a:ext cx="12187767" cy="431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  <a:p>
            <a:pPr lvl="3"/>
            <a:r>
              <a:rPr lang="en-GB" altLang="en-US" dirty="0" smtClean="0"/>
              <a:t>Fourth level</a:t>
            </a:r>
          </a:p>
          <a:p>
            <a:pPr lvl="4"/>
            <a:r>
              <a:rPr lang="en-GB" altLang="en-US" dirty="0" smtClean="0"/>
              <a:t>Fifth level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" y="1017588"/>
            <a:ext cx="12187767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3077" name="shape_Transparantie"/>
          <p:cNvSpPr>
            <a:spLocks noChangeArrowheads="1"/>
          </p:cNvSpPr>
          <p:nvPr/>
        </p:nvSpPr>
        <p:spPr bwMode="auto">
          <a:xfrm>
            <a:off x="169333" y="0"/>
            <a:ext cx="338667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sp>
        <p:nvSpPr>
          <p:cNvPr id="3078" name="shape_TransFollower"/>
          <p:cNvSpPr>
            <a:spLocks noChangeArrowheads="1"/>
          </p:cNvSpPr>
          <p:nvPr/>
        </p:nvSpPr>
        <p:spPr bwMode="auto">
          <a:xfrm>
            <a:off x="0" y="0"/>
            <a:ext cx="169333" cy="1017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GB" altLang="en-US" dirty="0"/>
          </a:p>
        </p:txBody>
      </p:sp>
      <p:pic>
        <p:nvPicPr>
          <p:cNvPr id="3081" name="LogoSlash_01" descr="SLASHTRANS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633" y="392114"/>
            <a:ext cx="552451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LogoSlash_02" descr="SLASHTRANS" hidden="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1" y="392114"/>
            <a:ext cx="554567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3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082867" y="1079501"/>
            <a:ext cx="200376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7EFCA53-6837-4C00-A548-82BE49431B30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08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" y="1341438"/>
            <a:ext cx="12187767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title style</a:t>
            </a:r>
          </a:p>
        </p:txBody>
      </p:sp>
      <p:sp>
        <p:nvSpPr>
          <p:cNvPr id="3085" name="Text Box 17"/>
          <p:cNvSpPr txBox="1">
            <a:spLocks noChangeArrowheads="1"/>
          </p:cNvSpPr>
          <p:nvPr/>
        </p:nvSpPr>
        <p:spPr bwMode="auto">
          <a:xfrm>
            <a:off x="10938934" y="1079501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900" dirty="0" smtClean="0">
                <a:solidFill>
                  <a:schemeClr val="bg1"/>
                </a:solidFill>
                <a:latin typeface="Verdana" pitchFamily="34" charset="0"/>
              </a:rPr>
              <a:t>|</a:t>
            </a:r>
          </a:p>
        </p:txBody>
      </p:sp>
      <p:sp>
        <p:nvSpPr>
          <p:cNvPr id="7176" name="tbDate"/>
          <p:cNvSpPr txBox="1">
            <a:spLocks noChangeArrowheads="1"/>
          </p:cNvSpPr>
          <p:nvPr/>
        </p:nvSpPr>
        <p:spPr bwMode="auto">
          <a:xfrm>
            <a:off x="10907120" y="1079501"/>
            <a:ext cx="65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endParaRPr lang="en-GB" sz="900" dirty="0" smtClean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33" y="205232"/>
            <a:ext cx="3198672" cy="660400"/>
          </a:xfrm>
          <a:prstGeom prst="rect">
            <a:avLst/>
          </a:prstGeom>
        </p:spPr>
      </p:pic>
      <p:sp>
        <p:nvSpPr>
          <p:cNvPr id="7177" name="tb_Faculty"/>
          <p:cNvSpPr txBox="1">
            <a:spLocks noChangeArrowheads="1"/>
          </p:cNvSpPr>
          <p:nvPr/>
        </p:nvSpPr>
        <p:spPr bwMode="auto">
          <a:xfrm>
            <a:off x="4917017" y="338138"/>
            <a:ext cx="259205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 err="1" smtClean="0">
                <a:solidFill>
                  <a:srgbClr val="CC0000"/>
                </a:solidFill>
                <a:latin typeface="Georgia" pitchFamily="18" charset="0"/>
              </a:rPr>
              <a:t>kvi</a:t>
            </a: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 - </a:t>
            </a:r>
            <a:r>
              <a:rPr lang="en-GB" sz="1000" dirty="0" err="1" smtClean="0">
                <a:solidFill>
                  <a:srgbClr val="CC0000"/>
                </a:solidFill>
                <a:latin typeface="Georgia" pitchFamily="18" charset="0"/>
              </a:rPr>
              <a:t>center</a:t>
            </a: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 for advanced radiation technology</a:t>
            </a:r>
          </a:p>
        </p:txBody>
      </p:sp>
      <p:sp>
        <p:nvSpPr>
          <p:cNvPr id="7178" name="tb_Department"/>
          <p:cNvSpPr txBox="1">
            <a:spLocks noChangeArrowheads="1"/>
          </p:cNvSpPr>
          <p:nvPr/>
        </p:nvSpPr>
        <p:spPr bwMode="auto">
          <a:xfrm>
            <a:off x="7749118" y="341314"/>
            <a:ext cx="2400300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58763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8413" indent="-25717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256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828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400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972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16540"/>
            <a:ext cx="10972800" cy="72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412720"/>
            <a:ext cx="10972800" cy="4896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5200" y="6453420"/>
            <a:ext cx="2844800" cy="268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fld id="{27A7F2B5-A409-4563-9CC6-03BE0AF16755}" type="datetime5">
              <a:rPr lang="en-US" smtClean="0">
                <a:solidFill>
                  <a:srgbClr val="000000"/>
                </a:solidFill>
                <a:cs typeface="+mn-cs"/>
              </a:rPr>
              <a:pPr/>
              <a:t>6-Jun-16</a:t>
            </a:fld>
            <a:endParaRPr lang="en-US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53420"/>
            <a:ext cx="3860800" cy="268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r>
              <a:rPr lang="en-US" smtClean="0">
                <a:solidFill>
                  <a:srgbClr val="000000"/>
                </a:solidFill>
                <a:cs typeface="+mn-cs"/>
              </a:rPr>
              <a:t>seminar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08013" y="6453420"/>
            <a:ext cx="2844800" cy="26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00C93360-80E4-4FF9-8C16-DBECEC99426F}" type="slidenum">
              <a:rPr lang="en-US">
                <a:solidFill>
                  <a:srgbClr val="000000"/>
                </a:solidFill>
                <a:cs typeface="+mn-cs"/>
              </a:rPr>
              <a:pPr/>
              <a:t>‹#›</a:t>
            </a:fld>
            <a:endParaRPr lang="en-US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360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fld id="{19BFD75F-5F8E-477F-B108-B8B89E2AA852}" type="datetimeFigureOut">
              <a:rPr lang="nl-NL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t>06/06/16</a:t>
            </a:fld>
            <a:endParaRPr lang="nl-NL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fld id="{5626EE4F-E079-4DDF-A1D3-BF1E9A898B7C}" type="slidenum">
              <a:rPr lang="nl-NL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nl-NL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1375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xStyles>
    <p:titleStyle>
      <a:lvl1pPr algn="ctr" defTabSz="632970" rtl="0" eaLnBrk="1" latinLnBrk="0" hangingPunct="1">
        <a:spcBef>
          <a:spcPct val="0"/>
        </a:spcBef>
        <a:buNone/>
        <a:defRPr sz="304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364" indent="-237364" algn="l" defTabSz="6329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14288" indent="-197803" algn="l" defTabSz="632970" rtl="0" eaLnBrk="1" latinLnBrk="0" hangingPunct="1">
        <a:spcBef>
          <a:spcPct val="20000"/>
        </a:spcBef>
        <a:buFont typeface="Arial" panose="020B0604020202020204" pitchFamily="34" charset="0"/>
        <a:buChar char="–"/>
        <a:defRPr sz="1938" kern="1200">
          <a:solidFill>
            <a:schemeClr val="tx1"/>
          </a:solidFill>
          <a:latin typeface="+mn-lt"/>
          <a:ea typeface="+mn-ea"/>
          <a:cs typeface="+mn-cs"/>
        </a:defRPr>
      </a:lvl2pPr>
      <a:lvl3pPr marL="791212" indent="-158243" algn="l" defTabSz="63297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107697" indent="-158243" algn="l" defTabSz="63297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84" kern="1200">
          <a:solidFill>
            <a:schemeClr val="tx1"/>
          </a:solidFill>
          <a:latin typeface="+mn-lt"/>
          <a:ea typeface="+mn-ea"/>
          <a:cs typeface="+mn-cs"/>
        </a:defRPr>
      </a:lvl4pPr>
      <a:lvl5pPr marL="1424182" indent="-158243" algn="l" defTabSz="632970" rtl="0" eaLnBrk="1" latinLnBrk="0" hangingPunct="1">
        <a:spcBef>
          <a:spcPct val="20000"/>
        </a:spcBef>
        <a:buFont typeface="Arial" panose="020B0604020202020204" pitchFamily="34" charset="0"/>
        <a:buChar char="»"/>
        <a:defRPr sz="1384" kern="1200">
          <a:solidFill>
            <a:schemeClr val="tx1"/>
          </a:solidFill>
          <a:latin typeface="+mn-lt"/>
          <a:ea typeface="+mn-ea"/>
          <a:cs typeface="+mn-cs"/>
        </a:defRPr>
      </a:lvl5pPr>
      <a:lvl6pPr marL="1740667" indent="-158243" algn="l" defTabSz="632970" rtl="0" eaLnBrk="1" latinLnBrk="0" hangingPunct="1">
        <a:spcBef>
          <a:spcPct val="20000"/>
        </a:spcBef>
        <a:buFont typeface="Arial" panose="020B0604020202020204" pitchFamily="34" charset="0"/>
        <a:buChar char="•"/>
        <a:defRPr sz="1384" kern="1200">
          <a:solidFill>
            <a:schemeClr val="tx1"/>
          </a:solidFill>
          <a:latin typeface="+mn-lt"/>
          <a:ea typeface="+mn-ea"/>
          <a:cs typeface="+mn-cs"/>
        </a:defRPr>
      </a:lvl6pPr>
      <a:lvl7pPr marL="2057152" indent="-158243" algn="l" defTabSz="632970" rtl="0" eaLnBrk="1" latinLnBrk="0" hangingPunct="1">
        <a:spcBef>
          <a:spcPct val="20000"/>
        </a:spcBef>
        <a:buFont typeface="Arial" panose="020B0604020202020204" pitchFamily="34" charset="0"/>
        <a:buChar char="•"/>
        <a:defRPr sz="1384" kern="1200">
          <a:solidFill>
            <a:schemeClr val="tx1"/>
          </a:solidFill>
          <a:latin typeface="+mn-lt"/>
          <a:ea typeface="+mn-ea"/>
          <a:cs typeface="+mn-cs"/>
        </a:defRPr>
      </a:lvl7pPr>
      <a:lvl8pPr marL="2373637" indent="-158243" algn="l" defTabSz="632970" rtl="0" eaLnBrk="1" latinLnBrk="0" hangingPunct="1">
        <a:spcBef>
          <a:spcPct val="20000"/>
        </a:spcBef>
        <a:buFont typeface="Arial" panose="020B0604020202020204" pitchFamily="34" charset="0"/>
        <a:buChar char="•"/>
        <a:defRPr sz="1384" kern="1200">
          <a:solidFill>
            <a:schemeClr val="tx1"/>
          </a:solidFill>
          <a:latin typeface="+mn-lt"/>
          <a:ea typeface="+mn-ea"/>
          <a:cs typeface="+mn-cs"/>
        </a:defRPr>
      </a:lvl8pPr>
      <a:lvl9pPr marL="2690122" indent="-158243" algn="l" defTabSz="632970" rtl="0" eaLnBrk="1" latinLnBrk="0" hangingPunct="1">
        <a:spcBef>
          <a:spcPct val="20000"/>
        </a:spcBef>
        <a:buFont typeface="Arial" panose="020B0604020202020204" pitchFamily="34" charset="0"/>
        <a:buChar char="•"/>
        <a:defRPr sz="13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32970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1pPr>
      <a:lvl2pPr marL="316485" algn="l" defTabSz="632970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632970" algn="l" defTabSz="632970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3pPr>
      <a:lvl4pPr marL="949455" algn="l" defTabSz="632970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4pPr>
      <a:lvl5pPr marL="1265940" algn="l" defTabSz="632970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5pPr>
      <a:lvl6pPr marL="1582425" algn="l" defTabSz="632970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6pPr>
      <a:lvl7pPr marL="1898909" algn="l" defTabSz="632970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7pPr>
      <a:lvl8pPr marL="2215394" algn="l" defTabSz="632970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8pPr>
      <a:lvl9pPr marL="2531879" algn="l" defTabSz="632970" rtl="0" eaLnBrk="1" latinLnBrk="0" hangingPunct="1">
        <a:defRPr sz="12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NULL"/><Relationship Id="rId3" Type="http://schemas.openxmlformats.org/officeDocument/2006/relationships/image" Target="../media/image5.jpg"/><Relationship Id="rId25" Type="http://schemas.openxmlformats.org/officeDocument/2006/relationships/image" Target="NULL"/><Relationship Id="rId2" Type="http://schemas.openxmlformats.org/officeDocument/2006/relationships/image" Target="../media/image4.png"/><Relationship Id="rId29" Type="http://schemas.openxmlformats.org/officeDocument/2006/relationships/image" Target="NULL"/><Relationship Id="rId1" Type="http://schemas.openxmlformats.org/officeDocument/2006/relationships/slideLayout" Target="../slideLayouts/slideLayout29.xml"/><Relationship Id="rId24" Type="http://schemas.openxmlformats.org/officeDocument/2006/relationships/image" Target="NULL"/><Relationship Id="rId32" Type="http://schemas.openxmlformats.org/officeDocument/2006/relationships/image" Target="../media/image6.png"/><Relationship Id="rId23" Type="http://schemas.openxmlformats.org/officeDocument/2006/relationships/image" Target="NULL"/><Relationship Id="rId28" Type="http://schemas.openxmlformats.org/officeDocument/2006/relationships/image" Target="NULL"/><Relationship Id="rId31" Type="http://schemas.openxmlformats.org/officeDocument/2006/relationships/image" Target="NULL"/><Relationship Id="rId4" Type="http://schemas.openxmlformats.org/officeDocument/2006/relationships/image" Target="NULL"/><Relationship Id="rId27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NULL"/><Relationship Id="rId18" Type="http://schemas.openxmlformats.org/officeDocument/2006/relationships/image" Target="../media/image17.png"/><Relationship Id="rId26" Type="http://schemas.microsoft.com/office/2007/relationships/hdphoto" Target="../media/hdphoto1.wdp"/><Relationship Id="rId3" Type="http://schemas.openxmlformats.org/officeDocument/2006/relationships/image" Target="../media/image8.png"/><Relationship Id="rId21" Type="http://schemas.openxmlformats.org/officeDocument/2006/relationships/image" Target="../media/image20.png"/><Relationship Id="rId7" Type="http://schemas.openxmlformats.org/officeDocument/2006/relationships/image" Target="NULL"/><Relationship Id="rId17" Type="http://schemas.openxmlformats.org/officeDocument/2006/relationships/image" Target="../media/image16.png"/><Relationship Id="rId25" Type="http://schemas.openxmlformats.org/officeDocument/2006/relationships/image" Target="../media/image27.png"/><Relationship Id="rId2" Type="http://schemas.openxmlformats.org/officeDocument/2006/relationships/image" Target="../media/image7.jpeg"/><Relationship Id="rId16" Type="http://schemas.openxmlformats.org/officeDocument/2006/relationships/image" Target="../media/image15.jpe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0.xml"/><Relationship Id="rId24" Type="http://schemas.openxmlformats.org/officeDocument/2006/relationships/image" Target="../media/image22.png"/><Relationship Id="rId15" Type="http://schemas.openxmlformats.org/officeDocument/2006/relationships/image" Target="../media/image14.png"/><Relationship Id="rId23" Type="http://schemas.openxmlformats.org/officeDocument/2006/relationships/image" Target="../media/image21.png"/><Relationship Id="rId10" Type="http://schemas.openxmlformats.org/officeDocument/2006/relationships/image" Target="../media/image12.png"/><Relationship Id="rId19" Type="http://schemas.openxmlformats.org/officeDocument/2006/relationships/image" Target="../media/image18.png"/><Relationship Id="rId4" Type="http://schemas.openxmlformats.org/officeDocument/2006/relationships/image" Target="../media/image9.png"/><Relationship Id="rId9" Type="http://schemas.openxmlformats.org/officeDocument/2006/relationships/image" Target="../media/image11.png"/><Relationship Id="rId14" Type="http://schemas.openxmlformats.org/officeDocument/2006/relationships/image" Target="../media/image13.png"/><Relationship Id="rId22" Type="http://schemas.openxmlformats.org/officeDocument/2006/relationships/image" Target="NULL"/><Relationship Id="rId27" Type="http://schemas.openxmlformats.org/officeDocument/2006/relationships/image" Target="../media/image2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646" y="1196852"/>
            <a:ext cx="2696204" cy="2448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D8D0-82CE-4538-B1B4-B409734E51E3}" type="datetime5">
              <a:rPr lang="en-US" smtClean="0">
                <a:solidFill>
                  <a:srgbClr val="000000"/>
                </a:solidFill>
              </a:rPr>
              <a:pPr/>
              <a:t>6-Jun-16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0AB9C-684D-41DC-91C4-2082D9899D87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4" r="35336"/>
          <a:stretch/>
        </p:blipFill>
        <p:spPr>
          <a:xfrm>
            <a:off x="53338" y="1019131"/>
            <a:ext cx="5929665" cy="592966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7718875" y="2746430"/>
            <a:ext cx="888406" cy="49764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6428127" y="4317872"/>
            <a:ext cx="545664" cy="252509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015090" y="3858674"/>
                <a:ext cx="1206559" cy="487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5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nl-NL" sz="25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lang="en-US" sz="2500" b="1" i="1">
                                  <a:solidFill>
                                    <a:srgbClr val="C00000"/>
                                  </a:solidFill>
                                  <a:latin typeface="Cambria Math"/>
                                  <a:cs typeface="+mn-cs"/>
                                </a:rPr>
                                <m:t>𝑬</m:t>
                              </m:r>
                            </m:e>
                          </m:acc>
                        </m:e>
                        <m:sub>
                          <m:r>
                            <a:rPr lang="nl-NL" sz="2500" b="1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⊥</m:t>
                          </m:r>
                          <m:r>
                            <a:rPr lang="en-US" sz="2500" b="1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𝒃𝒆𝒍𝒐𝒘</m:t>
                          </m:r>
                        </m:sub>
                      </m:sSub>
                    </m:oMath>
                  </m:oMathPara>
                </a14:m>
                <a:endParaRPr lang="nl-NL" sz="2500" b="1" dirty="0">
                  <a:solidFill>
                    <a:srgbClr val="C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5090" y="3858674"/>
                <a:ext cx="1206559" cy="48700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/>
          <p:cNvGrpSpPr/>
          <p:nvPr/>
        </p:nvGrpSpPr>
        <p:grpSpPr>
          <a:xfrm>
            <a:off x="6221407" y="1124680"/>
            <a:ext cx="2827003" cy="4464620"/>
            <a:chOff x="3891464" y="908720"/>
            <a:chExt cx="3501860" cy="5092702"/>
          </a:xfrm>
        </p:grpSpPr>
        <p:cxnSp>
          <p:nvCxnSpPr>
            <p:cNvPr id="19" name="Straight Arrow Connector 18"/>
            <p:cNvCxnSpPr/>
            <p:nvPr/>
          </p:nvCxnSpPr>
          <p:spPr>
            <a:xfrm flipV="1">
              <a:off x="5374712" y="1094746"/>
              <a:ext cx="0" cy="482453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3891464" y="5343218"/>
              <a:ext cx="350186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374712" y="1958842"/>
              <a:ext cx="92193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296648" y="1958842"/>
              <a:ext cx="0" cy="208823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928496" y="4047074"/>
              <a:ext cx="13681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928496" y="4047074"/>
              <a:ext cx="0" cy="129614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208416" y="1742819"/>
                  <a:ext cx="1319283" cy="5059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l-NL" sz="25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2500" b="1" i="1">
                                <a:solidFill>
                                  <a:srgbClr val="000000"/>
                                </a:solidFill>
                                <a:latin typeface="Cambria Math"/>
                                <a:cs typeface="+mn-cs"/>
                              </a:rPr>
                              <m:t>𝒉</m:t>
                            </m:r>
                          </m:e>
                          <m:sub>
                            <m:r>
                              <a:rPr lang="en-US" sz="2500" b="1" i="1">
                                <a:solidFill>
                                  <a:srgbClr val="000000"/>
                                </a:solidFill>
                                <a:latin typeface="Cambria Math"/>
                                <a:cs typeface="+mn-cs"/>
                              </a:rPr>
                              <m:t>𝒂𝒃𝒐𝒗𝒆</m:t>
                            </m:r>
                          </m:sub>
                        </m:sSub>
                      </m:oMath>
                    </m:oMathPara>
                  </a14:m>
                  <a:endParaRPr lang="nl-NL" sz="2500" b="1" dirty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08416" y="1742818"/>
                  <a:ext cx="1164614" cy="477054"/>
                </a:xfrm>
                <a:prstGeom prst="rect">
                  <a:avLst/>
                </a:prstGeom>
                <a:blipFill rotWithShape="1">
                  <a:blip r:embed="rId23"/>
                  <a:stretch>
                    <a:fillRect b="-5128"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3927472" y="3615026"/>
                  <a:ext cx="1301395" cy="5059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l-NL" sz="25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2500" b="1" i="1">
                                <a:solidFill>
                                  <a:srgbClr val="000000"/>
                                </a:solidFill>
                                <a:latin typeface="Cambria Math"/>
                                <a:cs typeface="+mn-cs"/>
                              </a:rPr>
                              <m:t>𝒉</m:t>
                            </m:r>
                          </m:e>
                          <m:sub>
                            <m:r>
                              <a:rPr lang="en-US" sz="2500" b="1" i="1">
                                <a:solidFill>
                                  <a:srgbClr val="000000"/>
                                </a:solidFill>
                                <a:latin typeface="Cambria Math"/>
                                <a:cs typeface="+mn-cs"/>
                              </a:rPr>
                              <m:t>𝒃𝒆𝒍𝒐𝒘</m:t>
                            </m:r>
                          </m:sub>
                        </m:sSub>
                      </m:oMath>
                    </m:oMathPara>
                  </a14:m>
                  <a:endParaRPr lang="nl-NL" sz="2500" b="1" dirty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11" name="TextBox 1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27472" y="3615026"/>
                  <a:ext cx="1148584" cy="477054"/>
                </a:xfrm>
                <a:prstGeom prst="rect">
                  <a:avLst/>
                </a:prstGeom>
                <a:blipFill rotWithShape="1">
                  <a:blip r:embed="rId2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4853492" y="908720"/>
                  <a:ext cx="531634" cy="5059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500" b="1" i="1">
                            <a:solidFill>
                              <a:srgbClr val="000000"/>
                            </a:solidFill>
                            <a:latin typeface="Cambria Math"/>
                            <a:cs typeface="+mn-cs"/>
                          </a:rPr>
                          <m:t>𝒉</m:t>
                        </m:r>
                      </m:oMath>
                    </m:oMathPara>
                  </a14:m>
                  <a:endParaRPr lang="nl-NL" sz="2500" b="1" dirty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53492" y="908720"/>
                  <a:ext cx="458780" cy="477054"/>
                </a:xfrm>
                <a:prstGeom prst="rect">
                  <a:avLst/>
                </a:prstGeom>
                <a:blipFill rotWithShape="1">
                  <a:blip r:embed="rId2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5876923" y="5457256"/>
                  <a:ext cx="741743" cy="5441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l-NL" sz="25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lang="en-US" sz="2500" b="1" i="1">
                                <a:solidFill>
                                  <a:srgbClr val="000000"/>
                                </a:solidFill>
                                <a:latin typeface="Cambria Math"/>
                                <a:cs typeface="+mn-cs"/>
                              </a:rPr>
                              <m:t>𝑬</m:t>
                            </m:r>
                          </m:e>
                          <m:sub>
                            <m:r>
                              <a:rPr lang="nl-NL" sz="2500" b="1" i="1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⊥</m:t>
                            </m:r>
                          </m:sub>
                        </m:sSub>
                      </m:oMath>
                    </m:oMathPara>
                  </a14:m>
                  <a:endParaRPr lang="nl-NL" sz="2500" b="1" dirty="0">
                    <a:solidFill>
                      <a:srgbClr val="000000"/>
                    </a:solidFill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76923" y="5457256"/>
                  <a:ext cx="741743" cy="544166"/>
                </a:xfrm>
                <a:prstGeom prst="rect">
                  <a:avLst/>
                </a:prstGeom>
                <a:blipFill rotWithShape="0">
                  <a:blip r:embed="rId2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TextBox 28"/>
            <p:cNvSpPr txBox="1"/>
            <p:nvPr/>
          </p:nvSpPr>
          <p:spPr>
            <a:xfrm>
              <a:off x="5058563" y="5290067"/>
              <a:ext cx="521549" cy="5059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dirty="0">
                  <a:solidFill>
                    <a:srgbClr val="000000"/>
                  </a:solidFill>
                  <a:cs typeface="+mn-cs"/>
                </a:rPr>
                <a:t>0</a:t>
              </a:r>
              <a:endParaRPr lang="nl-NL" sz="2500" b="1" dirty="0">
                <a:solidFill>
                  <a:srgbClr val="000000"/>
                </a:solidFill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456595" y="2802818"/>
                <a:ext cx="1220999" cy="487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5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nl-NL" sz="2500" b="1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lang="en-US" sz="2500" b="1" i="1">
                                  <a:solidFill>
                                    <a:srgbClr val="C00000"/>
                                  </a:solidFill>
                                  <a:latin typeface="Cambria Math"/>
                                  <a:cs typeface="+mn-cs"/>
                                </a:rPr>
                                <m:t>𝑬</m:t>
                              </m:r>
                            </m:e>
                          </m:acc>
                        </m:e>
                        <m:sub>
                          <m:r>
                            <a:rPr lang="nl-NL" sz="2500" b="1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⊥</m:t>
                          </m:r>
                          <m:r>
                            <a:rPr lang="en-US" sz="2500" b="1" i="1">
                              <a:solidFill>
                                <a:srgbClr val="C00000"/>
                              </a:solidFill>
                              <a:latin typeface="Cambria Math"/>
                              <a:ea typeface="Cambria Math"/>
                              <a:cs typeface="+mn-cs"/>
                            </a:rPr>
                            <m:t>𝒂𝒃𝒐𝒗𝒆</m:t>
                          </m:r>
                        </m:sub>
                      </m:sSub>
                    </m:oMath>
                  </m:oMathPara>
                </a14:m>
                <a:endParaRPr lang="nl-NL" sz="2500" b="1" dirty="0">
                  <a:solidFill>
                    <a:srgbClr val="C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6595" y="2802818"/>
                <a:ext cx="1220999" cy="487006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>
          <a:xfrm flipH="1">
            <a:off x="6828926" y="1580236"/>
            <a:ext cx="1334153" cy="3385441"/>
          </a:xfrm>
          <a:prstGeom prst="straightConnector1">
            <a:avLst/>
          </a:prstGeom>
          <a:ln w="317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480139" y="4633509"/>
                <a:ext cx="420516" cy="4435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nl-NL" sz="2500" b="1" i="1">
                              <a:solidFill>
                                <a:srgbClr val="09175F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lang="en-US" sz="2500" b="1" i="1">
                              <a:solidFill>
                                <a:srgbClr val="09175F"/>
                              </a:solidFill>
                              <a:latin typeface="Cambria Math"/>
                              <a:cs typeface="+mn-cs"/>
                            </a:rPr>
                            <m:t>𝒗</m:t>
                          </m:r>
                        </m:e>
                      </m:acc>
                    </m:oMath>
                  </m:oMathPara>
                </a14:m>
                <a:endParaRPr lang="nl-NL" sz="2500" b="1" dirty="0">
                  <a:solidFill>
                    <a:srgbClr val="09175F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139" y="4633509"/>
                <a:ext cx="420516" cy="443546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Up Arrow 29"/>
          <p:cNvSpPr/>
          <p:nvPr/>
        </p:nvSpPr>
        <p:spPr bwMode="auto">
          <a:xfrm>
            <a:off x="4943840" y="1837208"/>
            <a:ext cx="504070" cy="1591793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b="1">
              <a:solidFill>
                <a:srgbClr val="000000"/>
              </a:solidFill>
              <a:cs typeface="+mn-cs"/>
            </a:endParaRPr>
          </a:p>
        </p:txBody>
      </p:sp>
      <p:sp>
        <p:nvSpPr>
          <p:cNvPr id="31" name="Down Arrow 30"/>
          <p:cNvSpPr/>
          <p:nvPr/>
        </p:nvSpPr>
        <p:spPr bwMode="auto">
          <a:xfrm>
            <a:off x="5087860" y="4052324"/>
            <a:ext cx="216030" cy="112958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b="1">
              <a:solidFill>
                <a:srgbClr val="000000"/>
              </a:solidFill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03890" y="2420861"/>
            <a:ext cx="639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BBE0E3"/>
                </a:solidFill>
                <a:cs typeface="+mn-cs"/>
              </a:rPr>
              <a:t>E</a:t>
            </a:r>
            <a:r>
              <a:rPr lang="en-US" sz="3200" b="1" baseline="-25000" dirty="0" err="1">
                <a:solidFill>
                  <a:srgbClr val="BBE0E3"/>
                </a:solidFill>
                <a:cs typeface="+mn-cs"/>
              </a:rPr>
              <a:t>a</a:t>
            </a:r>
            <a:r>
              <a:rPr lang="en-US" sz="3200" b="1" dirty="0">
                <a:solidFill>
                  <a:srgbClr val="BBE0E3"/>
                </a:solidFill>
                <a:cs typeface="+mn-cs"/>
              </a:rPr>
              <a:t>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03890" y="4356436"/>
            <a:ext cx="639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rgbClr val="BBE0E3"/>
                </a:solidFill>
                <a:cs typeface="+mn-cs"/>
              </a:rPr>
              <a:t>E</a:t>
            </a:r>
            <a:r>
              <a:rPr lang="en-US" sz="3200" b="1" baseline="-25000" dirty="0" err="1">
                <a:solidFill>
                  <a:srgbClr val="BBE0E3"/>
                </a:solidFill>
                <a:cs typeface="+mn-cs"/>
              </a:rPr>
              <a:t>b</a:t>
            </a:r>
            <a:r>
              <a:rPr lang="en-US" sz="3200" b="1" dirty="0">
                <a:solidFill>
                  <a:srgbClr val="BBE0E3"/>
                </a:solidFill>
                <a:cs typeface="+mn-cs"/>
              </a:rPr>
              <a:t> 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9912530" y="1191675"/>
            <a:ext cx="1040658" cy="1157205"/>
            <a:chOff x="5806284" y="2113114"/>
            <a:chExt cx="2075451" cy="2422139"/>
          </a:xfrm>
        </p:grpSpPr>
        <p:cxnSp>
          <p:nvCxnSpPr>
            <p:cNvPr id="36" name="Straight Arrow Connector 35"/>
            <p:cNvCxnSpPr/>
            <p:nvPr/>
          </p:nvCxnSpPr>
          <p:spPr>
            <a:xfrm flipV="1">
              <a:off x="6870951" y="2618624"/>
              <a:ext cx="231477" cy="102401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>
              <a:off x="6749890" y="3628673"/>
              <a:ext cx="128563" cy="560162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6526364" y="2113114"/>
                  <a:ext cx="1355371" cy="5237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l-NL" sz="25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nl-NL" sz="25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US" sz="2500" b="1" i="1">
                                    <a:solidFill>
                                      <a:srgbClr val="C00000"/>
                                    </a:solidFill>
                                    <a:latin typeface="Cambria Math"/>
                                    <a:cs typeface="+mn-cs"/>
                                  </a:rPr>
                                  <m:t>𝑬</m:t>
                                </m:r>
                              </m:e>
                            </m:acc>
                          </m:e>
                          <m:sub>
                            <m:r>
                              <a:rPr lang="nl-NL" sz="2500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⊥</m:t>
                            </m:r>
                            <m:r>
                              <a:rPr lang="en-US" sz="2500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𝒂𝒃𝒐𝒗𝒆</m:t>
                            </m:r>
                          </m:sub>
                        </m:sSub>
                      </m:oMath>
                    </m:oMathPara>
                  </a14:m>
                  <a:endParaRPr lang="nl-NL" sz="2500" b="1" dirty="0">
                    <a:solidFill>
                      <a:srgbClr val="C00000"/>
                    </a:solidFill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26364" y="2113114"/>
                  <a:ext cx="1355371" cy="523798"/>
                </a:xfrm>
                <a:prstGeom prst="rect">
                  <a:avLst/>
                </a:prstGeom>
                <a:blipFill rotWithShape="1">
                  <a:blip r:embed="rId2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5806284" y="4011455"/>
                  <a:ext cx="1339341" cy="5237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nl-NL" sz="2500" b="1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nl-NL" sz="2500" b="1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US" sz="2500" b="1" i="1">
                                    <a:solidFill>
                                      <a:srgbClr val="C00000"/>
                                    </a:solidFill>
                                    <a:latin typeface="Cambria Math"/>
                                    <a:cs typeface="+mn-cs"/>
                                  </a:rPr>
                                  <m:t>𝑬</m:t>
                                </m:r>
                              </m:e>
                            </m:acc>
                          </m:e>
                          <m:sub>
                            <m:r>
                              <a:rPr lang="nl-NL" sz="2500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⊥</m:t>
                            </m:r>
                            <m:r>
                              <a:rPr lang="en-US" sz="2500" b="1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𝒃𝒆𝒍𝒐𝒘</m:t>
                            </m:r>
                          </m:sub>
                        </m:sSub>
                      </m:oMath>
                    </m:oMathPara>
                  </a14:m>
                  <a:endParaRPr lang="nl-NL" sz="2500" b="1" dirty="0">
                    <a:solidFill>
                      <a:srgbClr val="C00000"/>
                    </a:solidFill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06284" y="4011455"/>
                  <a:ext cx="1339341" cy="523798"/>
                </a:xfrm>
                <a:prstGeom prst="rect">
                  <a:avLst/>
                </a:prstGeom>
                <a:blipFill rotWithShape="1">
                  <a:blip r:embed="rId3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0" name="Picture 2" descr="X:\My Downloads\lofarldf_Event83687299.pn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6883" y="3405513"/>
            <a:ext cx="3479967" cy="3479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4680" y="21147"/>
            <a:ext cx="9974493" cy="1322082"/>
          </a:xfrm>
        </p:spPr>
        <p:txBody>
          <a:bodyPr/>
          <a:lstStyle/>
          <a:p>
            <a:r>
              <a:rPr lang="en-US" dirty="0"/>
              <a:t>Circular polarization of radio emission from air showers in thundercloud conditions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071029" y="73029"/>
            <a:ext cx="20603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b="1" dirty="0"/>
              <a:t>T. N. G. </a:t>
            </a:r>
            <a:r>
              <a:rPr lang="nl-NL" sz="2400" b="1" dirty="0" err="1" smtClean="0"/>
              <a:t>Trinh</a:t>
            </a:r>
            <a:endParaRPr lang="nl-NL" sz="2400" b="1" dirty="0" smtClean="0"/>
          </a:p>
          <a:p>
            <a:r>
              <a:rPr lang="nl-NL" sz="2400" b="1" dirty="0" smtClean="0"/>
              <a:t>(LOFAR-CR)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7764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3838362" y="1663825"/>
            <a:ext cx="1324598" cy="1058899"/>
            <a:chOff x="1046707" y="10621177"/>
            <a:chExt cx="8267392" cy="6609052"/>
          </a:xfrm>
        </p:grpSpPr>
        <p:pic>
          <p:nvPicPr>
            <p:cNvPr id="111" name="Picture 4" descr="X:\My Desktop\field_structure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6707" y="10621177"/>
              <a:ext cx="8267392" cy="65322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" name="TextBox 112"/>
            <p:cNvSpPr txBox="1"/>
            <p:nvPr/>
          </p:nvSpPr>
          <p:spPr>
            <a:xfrm>
              <a:off x="6427017" y="13938882"/>
              <a:ext cx="681546" cy="18073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641" dirty="0" err="1">
                  <a:solidFill>
                    <a:prstClr val="black"/>
                  </a:solidFill>
                  <a:latin typeface="Calibri"/>
                  <a:cs typeface="+mn-cs"/>
                </a:rPr>
                <a:t>h</a:t>
              </a:r>
              <a:r>
                <a:rPr lang="en-US" sz="641" baseline="-25000" dirty="0" err="1">
                  <a:solidFill>
                    <a:prstClr val="black"/>
                  </a:solidFill>
                  <a:latin typeface="Calibri"/>
                  <a:cs typeface="+mn-cs"/>
                </a:rPr>
                <a:t>L</a:t>
              </a:r>
              <a:endParaRPr lang="en-US" sz="641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6458418" y="12149068"/>
              <a:ext cx="681546" cy="18073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641" dirty="0" err="1">
                  <a:solidFill>
                    <a:prstClr val="black"/>
                  </a:solidFill>
                  <a:latin typeface="Calibri"/>
                  <a:cs typeface="+mn-cs"/>
                </a:rPr>
                <a:t>h</a:t>
              </a:r>
              <a:r>
                <a:rPr lang="en-US" sz="641" baseline="-25000" dirty="0" err="1">
                  <a:solidFill>
                    <a:prstClr val="black"/>
                  </a:solidFill>
                  <a:latin typeface="Calibri"/>
                  <a:cs typeface="+mn-cs"/>
                </a:rPr>
                <a:t>u</a:t>
              </a:r>
              <a:endParaRPr lang="en-US" sz="641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527935" y="11241476"/>
              <a:ext cx="596656" cy="11918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641" dirty="0">
                  <a:solidFill>
                    <a:prstClr val="black"/>
                  </a:solidFill>
                  <a:latin typeface="Calibri"/>
                  <a:cs typeface="+mn-cs"/>
                </a:rPr>
                <a:t>h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8909148" y="16326575"/>
              <a:ext cx="401224" cy="9036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641" dirty="0">
                  <a:solidFill>
                    <a:prstClr val="black"/>
                  </a:solidFill>
                  <a:latin typeface="Calibri"/>
                  <a:cs typeface="+mn-cs"/>
                </a:rPr>
                <a:t>E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22077" y="435554"/>
            <a:ext cx="4747846" cy="432048"/>
          </a:xfrm>
          <a:solidFill>
            <a:srgbClr val="C00000"/>
          </a:solidFill>
        </p:spPr>
        <p:txBody>
          <a:bodyPr>
            <a:normAutofit fontScale="90000"/>
          </a:bodyPr>
          <a:lstStyle/>
          <a:p>
            <a:r>
              <a:rPr lang="en-US" sz="1384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Circular polarization of radio emission from air showers in thundercloud </a:t>
            </a:r>
            <a:r>
              <a:rPr lang="en-US" sz="1384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conditions</a:t>
            </a:r>
            <a:endParaRPr lang="nl-NL" sz="1384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06651" y="868840"/>
            <a:ext cx="3933566" cy="603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38566" fontAlgn="auto">
              <a:spcBef>
                <a:spcPts val="0"/>
              </a:spcBef>
              <a:spcAft>
                <a:spcPts val="0"/>
              </a:spcAft>
            </a:pP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T. N. G.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Trinh</a:t>
            </a:r>
            <a:r>
              <a:rPr lang="nl-NL" sz="831" dirty="0">
                <a:solidFill>
                  <a:prstClr val="black"/>
                </a:solidFill>
                <a:latin typeface="Calibri"/>
                <a:cs typeface="+mn-cs"/>
              </a:rPr>
              <a:t>, 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O. Scholten,  A.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Bonardi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S.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Buitink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A.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Corstanje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U.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Ebert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J. E.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Enriquez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</a:t>
            </a:r>
          </a:p>
          <a:p>
            <a:pPr algn="ctr" defTabSz="638566" fontAlgn="auto">
              <a:spcBef>
                <a:spcPts val="0"/>
              </a:spcBef>
              <a:spcAft>
                <a:spcPts val="0"/>
              </a:spcAft>
            </a:pP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H.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Falcke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J.R.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Hörandel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Q. D.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Hasankiadeh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P.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Mitra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K.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Mulrey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A. Nelles, S.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Thoudam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J. P.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Rachen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L.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Rossetto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 C. Rutjes, P.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Schellart</a:t>
            </a:r>
            <a:r>
              <a:rPr lang="nl-NL" sz="831" b="1" dirty="0">
                <a:solidFill>
                  <a:prstClr val="black"/>
                </a:solidFill>
                <a:latin typeface="Calibri"/>
                <a:cs typeface="+mn-cs"/>
              </a:rPr>
              <a:t>, S. ter Veen, T. </a:t>
            </a:r>
            <a:r>
              <a:rPr lang="nl-NL" sz="831" b="1" dirty="0" err="1">
                <a:solidFill>
                  <a:prstClr val="black"/>
                </a:solidFill>
                <a:latin typeface="Calibri"/>
                <a:cs typeface="+mn-cs"/>
              </a:rPr>
              <a:t>Winchen</a:t>
            </a:r>
            <a:endParaRPr lang="nl-NL" sz="83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65508" y="1311144"/>
            <a:ext cx="2309577" cy="3742499"/>
          </a:xfrm>
          <a:prstGeom prst="rect">
            <a:avLst/>
          </a:prstGeom>
          <a:noFill/>
          <a:ln w="3492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432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3" name="Picture 2" descr="X:\My Desktop\rugr_kvi-cart_nl_rood-rg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861" y="20742"/>
            <a:ext cx="2341025" cy="341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793664" y="2736775"/>
            <a:ext cx="2259236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It was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discoverd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that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 radio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emission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from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cosmic-ray-induced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air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showers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can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be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used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to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determine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electric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fields </a:t>
            </a:r>
            <a:r>
              <a:rPr lang="nl-NL" sz="554" baseline="30000" dirty="0">
                <a:solidFill>
                  <a:prstClr val="black"/>
                </a:solidFill>
                <a:latin typeface="Calibri"/>
                <a:cs typeface="+mn-cs"/>
              </a:rPr>
              <a:t>[1]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.</a:t>
            </a: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 b="1" dirty="0">
              <a:solidFill>
                <a:prstClr val="black"/>
              </a:solidFill>
              <a:latin typeface="Calibri"/>
              <a:cs typeface="+mn-cs"/>
            </a:endParaRPr>
          </a:p>
          <a:p>
            <a:pPr algn="ctr"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554" b="1" dirty="0">
                <a:solidFill>
                  <a:prstClr val="black"/>
                </a:solidFill>
                <a:latin typeface="Calibri"/>
                <a:cs typeface="+mn-cs"/>
              </a:rPr>
              <a:t>LOFAR</a:t>
            </a:r>
          </a:p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Radio antenna array consisted of 48 stations in Northern Europe</a:t>
            </a:r>
          </a:p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Six central stations in </a:t>
            </a:r>
            <a:r>
              <a:rPr lang="en-US" sz="554" dirty="0" err="1">
                <a:solidFill>
                  <a:prstClr val="black"/>
                </a:solidFill>
                <a:latin typeface="Calibri"/>
                <a:cs typeface="+mn-cs"/>
              </a:rPr>
              <a:t>Exloo</a:t>
            </a:r>
            <a:endParaRPr lang="en-US" sz="554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Low Band Antennas: 10 – 90 MHz</a:t>
            </a:r>
          </a:p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High Band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Antennas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: 110 – 240 MHz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49115" y="1751712"/>
            <a:ext cx="1011139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554" b="1" dirty="0">
                <a:solidFill>
                  <a:prstClr val="black"/>
                </a:solidFill>
                <a:latin typeface="Calibri"/>
                <a:cs typeface="+mn-cs"/>
              </a:rPr>
              <a:t>STRUCTURE OF ELECTRIC FIELDS</a:t>
            </a:r>
          </a:p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Similar to charge accumulation of thunderclouds</a:t>
            </a:r>
          </a:p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 err="1">
                <a:solidFill>
                  <a:prstClr val="black"/>
                </a:solidFill>
                <a:latin typeface="Calibri"/>
                <a:cs typeface="+mn-cs"/>
              </a:rPr>
              <a:t>h</a:t>
            </a:r>
            <a:r>
              <a:rPr lang="en-US" sz="554" baseline="-25000" dirty="0" err="1">
                <a:solidFill>
                  <a:prstClr val="black"/>
                </a:solidFill>
                <a:latin typeface="Calibri"/>
                <a:cs typeface="+mn-cs"/>
              </a:rPr>
              <a:t>U</a:t>
            </a:r>
            <a:r>
              <a:rPr lang="en-US" sz="554" baseline="-25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to </a:t>
            </a:r>
            <a:r>
              <a:rPr lang="en-US" sz="554" dirty="0" err="1">
                <a:solidFill>
                  <a:prstClr val="black"/>
                </a:solidFill>
                <a:latin typeface="Calibri"/>
                <a:cs typeface="+mn-cs"/>
              </a:rPr>
              <a:t>h</a:t>
            </a:r>
            <a:r>
              <a:rPr lang="en-US" sz="554" baseline="-25000" dirty="0" err="1">
                <a:solidFill>
                  <a:prstClr val="black"/>
                </a:solidFill>
                <a:latin typeface="Calibri"/>
                <a:cs typeface="+mn-cs"/>
              </a:rPr>
              <a:t>L</a:t>
            </a: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: field strength E</a:t>
            </a:r>
            <a:r>
              <a:rPr lang="en-US" sz="554" baseline="-25000" dirty="0">
                <a:solidFill>
                  <a:prstClr val="black"/>
                </a:solidFill>
                <a:latin typeface="Calibri"/>
                <a:cs typeface="+mn-cs"/>
              </a:rPr>
              <a:t>U</a:t>
            </a: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, </a:t>
            </a:r>
            <a:r>
              <a:rPr lang="en-US" sz="554" dirty="0">
                <a:solidFill>
                  <a:srgbClr val="C00000"/>
                </a:solidFill>
                <a:latin typeface="Calibri"/>
                <a:cs typeface="+mn-cs"/>
              </a:rPr>
              <a:t>directed downward.</a:t>
            </a:r>
          </a:p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 err="1">
                <a:solidFill>
                  <a:prstClr val="black"/>
                </a:solidFill>
                <a:latin typeface="Calibri"/>
                <a:cs typeface="+mn-cs"/>
              </a:rPr>
              <a:t>h</a:t>
            </a:r>
            <a:r>
              <a:rPr lang="en-US" sz="554" baseline="-25000" dirty="0" err="1">
                <a:solidFill>
                  <a:prstClr val="black"/>
                </a:solidFill>
                <a:latin typeface="Calibri"/>
                <a:cs typeface="+mn-cs"/>
              </a:rPr>
              <a:t>L</a:t>
            </a:r>
            <a:r>
              <a:rPr lang="en-US" sz="554" baseline="-25000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to ground: field strength           E</a:t>
            </a:r>
            <a:r>
              <a:rPr lang="en-US" sz="554" baseline="-25000" dirty="0">
                <a:solidFill>
                  <a:prstClr val="black"/>
                </a:solidFill>
                <a:latin typeface="Calibri"/>
                <a:cs typeface="+mn-cs"/>
              </a:rPr>
              <a:t>L</a:t>
            </a: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 = </a:t>
            </a:r>
            <a:r>
              <a:rPr lang="en-US" sz="554" dirty="0" err="1">
                <a:solidFill>
                  <a:prstClr val="black"/>
                </a:solidFill>
                <a:latin typeface="Calibri"/>
                <a:cs typeface="+mn-cs"/>
              </a:rPr>
              <a:t>kE</a:t>
            </a:r>
            <a:r>
              <a:rPr lang="en-US" sz="554" baseline="-25000" dirty="0" err="1">
                <a:solidFill>
                  <a:prstClr val="black"/>
                </a:solidFill>
                <a:latin typeface="Calibri"/>
                <a:cs typeface="+mn-cs"/>
              </a:rPr>
              <a:t>U</a:t>
            </a: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, </a:t>
            </a:r>
            <a:r>
              <a:rPr lang="en-US" sz="554" dirty="0">
                <a:solidFill>
                  <a:srgbClr val="C00000"/>
                </a:solidFill>
                <a:latin typeface="Calibri"/>
                <a:cs typeface="+mn-cs"/>
              </a:rPr>
              <a:t>directed upward.</a:t>
            </a:r>
            <a:endParaRPr lang="en-US" sz="554" baseline="30000" dirty="0">
              <a:solidFill>
                <a:srgbClr val="C00000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85139" y="1510331"/>
            <a:ext cx="2289817" cy="262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Atmospheric electric fields play an important role in lightning initiation and </a:t>
            </a:r>
            <a:r>
              <a:rPr lang="en-US" sz="554" dirty="0" err="1">
                <a:solidFill>
                  <a:prstClr val="black"/>
                </a:solidFill>
                <a:latin typeface="Calibri"/>
                <a:cs typeface="+mn-cs"/>
              </a:rPr>
              <a:t>propagration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but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it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is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very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diffuct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to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measure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them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.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769167" y="1313445"/>
            <a:ext cx="2301512" cy="220188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831" dirty="0">
                <a:solidFill>
                  <a:prstClr val="white"/>
                </a:solidFill>
                <a:latin typeface="Calibri"/>
                <a:cs typeface="+mn-cs"/>
              </a:rPr>
              <a:t>Introduction</a:t>
            </a:r>
            <a:endParaRPr lang="nl-NL" sz="831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72958" y="4435998"/>
            <a:ext cx="2315818" cy="2993897"/>
          </a:xfrm>
          <a:prstGeom prst="rect">
            <a:avLst/>
          </a:prstGeom>
          <a:noFill/>
          <a:ln w="3492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43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138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138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138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138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138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138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138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138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845685" y="4675912"/>
            <a:ext cx="512205" cy="551735"/>
            <a:chOff x="5022927" y="620688"/>
            <a:chExt cx="4234217" cy="446108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5508104" y="620688"/>
              <a:ext cx="3749040" cy="429768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4" name="Straight Arrow Connector 23"/>
            <p:cNvCxnSpPr/>
            <p:nvPr/>
          </p:nvCxnSpPr>
          <p:spPr>
            <a:xfrm flipH="1" flipV="1">
              <a:off x="5709610" y="3789040"/>
              <a:ext cx="1152128" cy="1008112"/>
            </a:xfrm>
            <a:prstGeom prst="straightConnector1">
              <a:avLst/>
            </a:prstGeom>
            <a:ln w="63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5022927" y="3756626"/>
                  <a:ext cx="1818100" cy="132515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defTabSz="638566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415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lang="en-US" sz="415" b="1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  <m:t>𝑱</m:t>
                            </m:r>
                          </m:e>
                        </m:acc>
                      </m:oMath>
                    </m:oMathPara>
                  </a14:m>
                  <a:endParaRPr lang="en-US" sz="415" b="1" i="1" dirty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22927" y="3756625"/>
                  <a:ext cx="1313746" cy="114665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18182"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4454042" y="4961628"/>
            <a:ext cx="1441090" cy="428328"/>
            <a:chOff x="1027796" y="5019407"/>
            <a:chExt cx="2257188" cy="662815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1027796" y="5019407"/>
              <a:ext cx="674899" cy="5962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Picture 4"/>
            <p:cNvPicPr>
              <a:picLocks noChangeAspect="1"/>
            </p:cNvPicPr>
            <p:nvPr/>
          </p:nvPicPr>
          <p:blipFill>
            <a:blip r:embed="rId9">
              <a:lum/>
              <a:alphaModFix/>
            </a:blip>
            <a:srcRect/>
            <a:stretch>
              <a:fillRect/>
            </a:stretch>
          </p:blipFill>
          <p:spPr>
            <a:xfrm>
              <a:off x="1844824" y="5058628"/>
              <a:ext cx="645246" cy="5388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1671709" y="5224626"/>
              <a:ext cx="141217" cy="274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4" dirty="0">
                  <a:solidFill>
                    <a:prstClr val="black"/>
                  </a:solidFill>
                  <a:latin typeface="Calibri"/>
                  <a:cs typeface="+mn-cs"/>
                </a:rPr>
                <a:t>+</a:t>
              </a:r>
              <a:endParaRPr lang="nl-NL" sz="554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4904" y="5051904"/>
              <a:ext cx="720080" cy="630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TextBox 71"/>
            <p:cNvSpPr txBox="1"/>
            <p:nvPr/>
          </p:nvSpPr>
          <p:spPr>
            <a:xfrm>
              <a:off x="2442275" y="5230338"/>
              <a:ext cx="141217" cy="274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4" dirty="0">
                  <a:solidFill>
                    <a:prstClr val="black"/>
                  </a:solidFill>
                  <a:latin typeface="Calibri"/>
                  <a:cs typeface="+mn-cs"/>
                </a:rPr>
                <a:t>=</a:t>
              </a:r>
              <a:endParaRPr lang="nl-NL" sz="554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442973" y="4606137"/>
            <a:ext cx="1606141" cy="18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623" b="1" dirty="0">
                <a:solidFill>
                  <a:prstClr val="black"/>
                </a:solidFill>
                <a:latin typeface="Calibri"/>
                <a:cs typeface="+mn-cs"/>
              </a:rPr>
              <a:t>Fair-weather condition</a:t>
            </a:r>
            <a:endParaRPr lang="nl-NL" sz="623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752971" y="6095985"/>
            <a:ext cx="2317708" cy="18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623" b="1" dirty="0">
                <a:solidFill>
                  <a:prstClr val="black"/>
                </a:solidFill>
                <a:latin typeface="Calibri"/>
                <a:cs typeface="+mn-cs"/>
              </a:rPr>
              <a:t>Thunderstorm condition                                     Stokes parameters</a:t>
            </a:r>
            <a:endParaRPr lang="nl-NL" sz="623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1848" y="4704640"/>
            <a:ext cx="1638406" cy="348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Two main contributions:</a:t>
            </a:r>
          </a:p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>
                <a:solidFill>
                  <a:srgbClr val="C00000"/>
                </a:solidFill>
                <a:latin typeface="Calibri"/>
                <a:cs typeface="+mn-cs"/>
              </a:rPr>
              <a:t>Transverse current polarized along the force</a:t>
            </a:r>
          </a:p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>
                <a:solidFill>
                  <a:srgbClr val="0070C0"/>
                </a:solidFill>
                <a:latin typeface="Calibri"/>
                <a:cs typeface="+mn-cs"/>
              </a:rPr>
              <a:t>Charge excess polarized radially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3631461" y="5343171"/>
            <a:ext cx="2395316" cy="1014757"/>
            <a:chOff x="-154525" y="7906567"/>
            <a:chExt cx="3459902" cy="1465759"/>
          </a:xfrm>
        </p:grpSpPr>
        <p:sp>
          <p:nvSpPr>
            <p:cNvPr id="58" name="TextBox 57"/>
            <p:cNvSpPr txBox="1"/>
            <p:nvPr/>
          </p:nvSpPr>
          <p:spPr>
            <a:xfrm>
              <a:off x="-154525" y="7906567"/>
              <a:ext cx="2319982" cy="271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623" b="1" dirty="0">
                  <a:solidFill>
                    <a:prstClr val="black"/>
                  </a:solidFill>
                  <a:latin typeface="Calibri"/>
                  <a:cs typeface="+mn-cs"/>
                </a:rPr>
                <a:t>Effects of atmospheric electric fields</a:t>
              </a:r>
              <a:endParaRPr lang="nl-NL" sz="623" b="1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/>
                <p:cNvSpPr/>
                <p:nvPr/>
              </p:nvSpPr>
              <p:spPr>
                <a:xfrm>
                  <a:off x="92997" y="8070553"/>
                  <a:ext cx="2978903" cy="28535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defTabSz="638566" fontAlgn="auto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554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554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US" sz="554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𝐸</m:t>
                                </m:r>
                              </m:e>
                            </m:acc>
                            <m:r>
                              <a:rPr lang="en-US" sz="554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  <m:t>=</m:t>
                            </m:r>
                            <m:acc>
                              <m:accPr>
                                <m:chr m:val="⃗"/>
                                <m:ctrlPr>
                                  <a:rPr lang="en-US" sz="554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US" sz="554" i="1">
                                    <a:solidFill>
                                      <a:srgbClr val="0070C0"/>
                                    </a:solidFill>
                                    <a:latin typeface="Cambria Math"/>
                                    <a:cs typeface="+mn-cs"/>
                                  </a:rPr>
                                  <m:t>𝐸</m:t>
                                </m:r>
                              </m:e>
                            </m:acc>
                          </m:e>
                          <m:sub>
                            <m:r>
                              <a:rPr lang="en-US" sz="554" i="1">
                                <a:solidFill>
                                  <a:srgbClr val="0070C0"/>
                                </a:solidFill>
                                <a:latin typeface="Cambria Math"/>
                                <a:cs typeface="+mn-cs"/>
                              </a:rPr>
                              <m:t>/</m:t>
                            </m:r>
                            <m:r>
                              <m:rPr>
                                <m:lit/>
                              </m:rPr>
                              <a:rPr lang="en-US" sz="554" i="1">
                                <a:solidFill>
                                  <a:srgbClr val="0070C0"/>
                                </a:solidFill>
                                <a:latin typeface="Cambria Math"/>
                                <a:cs typeface="+mn-cs"/>
                              </a:rPr>
                              <m:t>/</m:t>
                            </m:r>
                          </m:sub>
                        </m:sSub>
                        <m:r>
                          <a:rPr lang="en-US" sz="554" i="1">
                            <a:solidFill>
                              <a:prstClr val="black"/>
                            </a:solidFill>
                            <a:latin typeface="Cambria Math"/>
                            <a:cs typeface="+mn-cs"/>
                          </a:rPr>
                          <m:t>+</m:t>
                        </m:r>
                        <m:sSub>
                          <m:sSubPr>
                            <m:ctrlPr>
                              <a:rPr lang="en-US" sz="554" i="1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554" i="1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lang="en-US" sz="554" i="1">
                                    <a:solidFill>
                                      <a:srgbClr val="C00000"/>
                                    </a:solidFill>
                                    <a:latin typeface="Cambria Math"/>
                                    <a:cs typeface="+mn-cs"/>
                                  </a:rPr>
                                  <m:t>𝐸</m:t>
                                </m:r>
                              </m:e>
                            </m:acc>
                          </m:e>
                          <m:sub>
                            <m:r>
                              <a:rPr lang="en-US" sz="554" i="1">
                                <a:solidFill>
                                  <a:srgbClr val="C00000"/>
                                </a:solidFill>
                                <a:latin typeface="Cambria Math"/>
                                <a:ea typeface="Cambria Math"/>
                                <a:cs typeface="+mn-cs"/>
                              </a:rPr>
                              <m:t>⊥</m:t>
                            </m:r>
                          </m:sub>
                        </m:sSub>
                      </m:oMath>
                    </m:oMathPara>
                  </a14:m>
                  <a:endParaRPr lang="en-US" sz="554" dirty="0">
                    <a:solidFill>
                      <a:prstClr val="black"/>
                    </a:solidFill>
                    <a:latin typeface="Calibri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9" name="Rectangle 5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997" y="8070553"/>
                  <a:ext cx="2978903" cy="244169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/>
            <p:cNvSpPr txBox="1"/>
            <p:nvPr/>
          </p:nvSpPr>
          <p:spPr>
            <a:xfrm>
              <a:off x="115394" y="8493193"/>
              <a:ext cx="1502029" cy="626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4" dirty="0">
                  <a:solidFill>
                    <a:srgbClr val="0070C0"/>
                  </a:solidFill>
                  <a:latin typeface="Calibri"/>
                  <a:cs typeface="+mn-cs"/>
                </a:rPr>
                <a:t>Charge excess component</a:t>
              </a:r>
            </a:p>
            <a:p>
              <a:pPr marL="73243" indent="-73243" defTabSz="638566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554" dirty="0">
                  <a:solidFill>
                    <a:srgbClr val="0070C0"/>
                  </a:solidFill>
                  <a:latin typeface="Calibri"/>
                  <a:cs typeface="+mn-cs"/>
                </a:rPr>
                <a:t>Amplitude: little effect</a:t>
              </a:r>
            </a:p>
            <a:p>
              <a:pPr marL="73243" indent="-73243" defTabSz="638566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554" dirty="0">
                  <a:solidFill>
                    <a:srgbClr val="0070C0"/>
                  </a:solidFill>
                  <a:latin typeface="Calibri"/>
                  <a:cs typeface="+mn-cs"/>
                </a:rPr>
                <a:t>Polarization: slightly more radial</a:t>
              </a:r>
              <a:endParaRPr lang="nl-NL" sz="554" dirty="0">
                <a:solidFill>
                  <a:srgbClr val="0070C0"/>
                </a:solidFill>
                <a:latin typeface="Calibri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99910" y="8499865"/>
              <a:ext cx="1505467" cy="872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4" dirty="0">
                  <a:solidFill>
                    <a:srgbClr val="C00000"/>
                  </a:solidFill>
                  <a:latin typeface="Calibri"/>
                  <a:cs typeface="+mn-cs"/>
                </a:rPr>
                <a:t>Transverse-current component:</a:t>
              </a:r>
            </a:p>
            <a:p>
              <a:pPr marL="73243" indent="-73243" defTabSz="638566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554" dirty="0">
                  <a:solidFill>
                    <a:srgbClr val="C00000"/>
                  </a:solidFill>
                  <a:latin typeface="Calibri"/>
                  <a:cs typeface="+mn-cs"/>
                </a:rPr>
                <a:t>Amplitude: large effect</a:t>
              </a:r>
            </a:p>
            <a:p>
              <a:pPr marL="73243" indent="-73243" defTabSz="638566"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n-US" sz="554" dirty="0">
                  <a:solidFill>
                    <a:srgbClr val="C00000"/>
                  </a:solidFill>
                  <a:latin typeface="Calibri"/>
                  <a:cs typeface="+mn-cs"/>
                </a:rPr>
                <a:t>Polarization: changing to the direction of the net force</a:t>
              </a:r>
              <a:endParaRPr lang="nl-NL" sz="554" dirty="0">
                <a:solidFill>
                  <a:srgbClr val="C00000"/>
                </a:solidFill>
                <a:latin typeface="Calibri"/>
                <a:cs typeface="+mn-cs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1052737" y="8278586"/>
              <a:ext cx="472662" cy="180152"/>
            </a:xfrm>
            <a:prstGeom prst="straightConnector1">
              <a:avLst/>
            </a:prstGeom>
            <a:ln w="2222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1759515" y="8278586"/>
              <a:ext cx="533213" cy="221717"/>
            </a:xfrm>
            <a:prstGeom prst="straightConnector1">
              <a:avLst/>
            </a:prstGeom>
            <a:ln w="2222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TextBox 74"/>
          <p:cNvSpPr txBox="1"/>
          <p:nvPr/>
        </p:nvSpPr>
        <p:spPr>
          <a:xfrm>
            <a:off x="6121886" y="1318654"/>
            <a:ext cx="2289252" cy="4618700"/>
          </a:xfrm>
          <a:prstGeom prst="rect">
            <a:avLst/>
          </a:prstGeom>
          <a:noFill/>
          <a:ln w="3492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692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346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121886" y="1322009"/>
            <a:ext cx="2291821" cy="220188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831" dirty="0">
                <a:solidFill>
                  <a:prstClr val="white"/>
                </a:solidFill>
                <a:latin typeface="Calibri"/>
                <a:cs typeface="+mn-cs"/>
              </a:rPr>
              <a:t>Fair-weather events vs. thunderstorm events</a:t>
            </a:r>
            <a:endParaRPr lang="nl-NL" sz="831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52" name="Picture 4" descr="X:\My Desktop\LOFAR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144" y="39085"/>
            <a:ext cx="1046886" cy="33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6" descr="X:\My Desktop\1b_CWI_LogoCMYK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67861"/>
            <a:ext cx="581203" cy="31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TextBox 85"/>
          <p:cNvSpPr txBox="1"/>
          <p:nvPr/>
        </p:nvSpPr>
        <p:spPr>
          <a:xfrm>
            <a:off x="3769167" y="4435998"/>
            <a:ext cx="2319609" cy="220188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831" dirty="0">
                <a:solidFill>
                  <a:prstClr val="white"/>
                </a:solidFill>
                <a:latin typeface="Calibri"/>
                <a:cs typeface="+mn-cs"/>
              </a:rPr>
              <a:t>Radio mechanism</a:t>
            </a:r>
            <a:endParaRPr lang="nl-NL" sz="831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57" name="Picture 2" descr="X:\My Desktop\lofar_2010-05-23_30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070" y="3434628"/>
            <a:ext cx="2265184" cy="94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TextBox 87"/>
          <p:cNvSpPr txBox="1"/>
          <p:nvPr/>
        </p:nvSpPr>
        <p:spPr>
          <a:xfrm>
            <a:off x="6095227" y="6491460"/>
            <a:ext cx="1383552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554" b="1" i="1" dirty="0">
                <a:solidFill>
                  <a:prstClr val="black"/>
                </a:solidFill>
                <a:latin typeface="Calibri"/>
                <a:cs typeface="+mn-cs"/>
              </a:rPr>
              <a:t>References:</a:t>
            </a: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415" dirty="0">
                <a:solidFill>
                  <a:prstClr val="black"/>
                </a:solidFill>
                <a:latin typeface="Calibri"/>
                <a:cs typeface="+mn-cs"/>
              </a:rPr>
              <a:t>[1] </a:t>
            </a:r>
            <a:r>
              <a:rPr lang="nb-NO" sz="415" dirty="0">
                <a:solidFill>
                  <a:prstClr val="black"/>
                </a:solidFill>
                <a:latin typeface="Calibri"/>
                <a:cs typeface="+mn-cs"/>
              </a:rPr>
              <a:t>P. </a:t>
            </a:r>
            <a:r>
              <a:rPr lang="nb-NO" sz="415" dirty="0" err="1">
                <a:solidFill>
                  <a:prstClr val="black"/>
                </a:solidFill>
                <a:latin typeface="Calibri"/>
                <a:cs typeface="+mn-cs"/>
              </a:rPr>
              <a:t>Schellart</a:t>
            </a:r>
            <a:r>
              <a:rPr lang="nb-NO" sz="415" dirty="0">
                <a:solidFill>
                  <a:prstClr val="black"/>
                </a:solidFill>
                <a:latin typeface="Calibri"/>
                <a:cs typeface="+mn-cs"/>
              </a:rPr>
              <a:t> et al., </a:t>
            </a:r>
            <a:r>
              <a:rPr lang="nb-NO" sz="415" dirty="0" err="1">
                <a:solidFill>
                  <a:prstClr val="black"/>
                </a:solidFill>
                <a:latin typeface="Calibri"/>
                <a:cs typeface="+mn-cs"/>
              </a:rPr>
              <a:t>Phys</a:t>
            </a:r>
            <a:r>
              <a:rPr lang="nb-NO" sz="415" dirty="0">
                <a:solidFill>
                  <a:prstClr val="black"/>
                </a:solidFill>
                <a:latin typeface="Calibri"/>
                <a:cs typeface="+mn-cs"/>
              </a:rPr>
              <a:t>. Rev. Lett. 114, 165001 (2015).</a:t>
            </a: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nb-NO" sz="415" dirty="0">
                <a:solidFill>
                  <a:prstClr val="black"/>
                </a:solidFill>
                <a:latin typeface="Calibri"/>
                <a:cs typeface="+mn-cs"/>
              </a:rPr>
              <a:t>[2] </a:t>
            </a:r>
            <a:r>
              <a:rPr lang="nl-NL" sz="415" dirty="0">
                <a:solidFill>
                  <a:prstClr val="black"/>
                </a:solidFill>
                <a:latin typeface="Calibri"/>
                <a:cs typeface="+mn-cs"/>
              </a:rPr>
              <a:t>S. </a:t>
            </a:r>
            <a:r>
              <a:rPr lang="nl-NL" sz="415" dirty="0" err="1">
                <a:solidFill>
                  <a:prstClr val="black"/>
                </a:solidFill>
                <a:latin typeface="Calibri"/>
                <a:cs typeface="+mn-cs"/>
              </a:rPr>
              <a:t>Buitink</a:t>
            </a:r>
            <a:r>
              <a:rPr lang="nl-NL" sz="415" dirty="0">
                <a:solidFill>
                  <a:prstClr val="black"/>
                </a:solidFill>
                <a:latin typeface="Calibri"/>
                <a:cs typeface="+mn-cs"/>
              </a:rPr>
              <a:t> et al., </a:t>
            </a:r>
            <a:r>
              <a:rPr lang="nl-NL" sz="415" dirty="0" err="1">
                <a:solidFill>
                  <a:prstClr val="black"/>
                </a:solidFill>
                <a:latin typeface="Calibri"/>
                <a:cs typeface="+mn-cs"/>
              </a:rPr>
              <a:t>Phys</a:t>
            </a:r>
            <a:r>
              <a:rPr lang="nl-NL" sz="415" dirty="0">
                <a:solidFill>
                  <a:prstClr val="black"/>
                </a:solidFill>
                <a:latin typeface="Calibri"/>
                <a:cs typeface="+mn-cs"/>
              </a:rPr>
              <a:t>. </a:t>
            </a:r>
            <a:r>
              <a:rPr lang="nl-NL" sz="415" dirty="0" err="1">
                <a:solidFill>
                  <a:prstClr val="black"/>
                </a:solidFill>
                <a:latin typeface="Calibri"/>
                <a:cs typeface="+mn-cs"/>
              </a:rPr>
              <a:t>Rev</a:t>
            </a:r>
            <a:r>
              <a:rPr lang="nl-NL" sz="415" dirty="0">
                <a:solidFill>
                  <a:prstClr val="black"/>
                </a:solidFill>
                <a:latin typeface="Calibri"/>
                <a:cs typeface="+mn-cs"/>
              </a:rPr>
              <a:t>. D 90, 082003 (2014).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169322" y="5539654"/>
            <a:ext cx="2186971" cy="433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Fair-weather event: small circular polarization near the core, due to charge-excess</a:t>
            </a:r>
          </a:p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Thunderstorm event: large circular polarization near the core, due to change in transverse current </a:t>
            </a:r>
          </a:p>
        </p:txBody>
      </p:sp>
      <p:pic>
        <p:nvPicPr>
          <p:cNvPr id="89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811" y="5413998"/>
            <a:ext cx="611486" cy="373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386933" y="5434482"/>
            <a:ext cx="75763" cy="2200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415" b="1" dirty="0">
                <a:solidFill>
                  <a:srgbClr val="0070C0"/>
                </a:solidFill>
                <a:latin typeface="Calibri"/>
                <a:cs typeface="+mn-cs"/>
              </a:rPr>
              <a:t>F</a:t>
            </a:r>
            <a:r>
              <a:rPr lang="en-US" sz="415" b="1" baseline="-25000" dirty="0">
                <a:solidFill>
                  <a:srgbClr val="0070C0"/>
                </a:solidFill>
                <a:latin typeface="Calibri"/>
                <a:cs typeface="+mn-cs"/>
              </a:rPr>
              <a:t>E</a:t>
            </a:r>
            <a:endParaRPr lang="nl-NL" sz="415" b="1" dirty="0">
              <a:solidFill>
                <a:srgbClr val="0070C0"/>
              </a:solidFill>
              <a:latin typeface="Calibri"/>
              <a:cs typeface="+mn-cs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121888" y="5936777"/>
            <a:ext cx="2296927" cy="220188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831" dirty="0">
                <a:solidFill>
                  <a:prstClr val="white"/>
                </a:solidFill>
                <a:latin typeface="Calibri"/>
                <a:cs typeface="+mn-cs"/>
              </a:rPr>
              <a:t>Conclusion</a:t>
            </a:r>
            <a:endParaRPr lang="nl-NL" sz="831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121886" y="5936777"/>
            <a:ext cx="2296928" cy="67864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485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endParaRPr lang="en-US" sz="554" dirty="0">
              <a:solidFill>
                <a:prstClr val="black"/>
              </a:solidFill>
              <a:latin typeface="Calibri"/>
              <a:cs typeface="+mn-cs"/>
            </a:endParaRP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- Intensity pattern is sensitive to </a:t>
            </a:r>
            <a:r>
              <a:rPr lang="en-US" sz="554" dirty="0" err="1">
                <a:solidFill>
                  <a:prstClr val="black"/>
                </a:solidFill>
                <a:latin typeface="Calibri"/>
                <a:cs typeface="+mn-cs"/>
              </a:rPr>
              <a:t>h</a:t>
            </a:r>
            <a:r>
              <a:rPr lang="en-US" sz="554" baseline="-25000" dirty="0" err="1">
                <a:solidFill>
                  <a:prstClr val="black"/>
                </a:solidFill>
                <a:latin typeface="Calibri"/>
                <a:cs typeface="+mn-cs"/>
              </a:rPr>
              <a:t>below</a:t>
            </a: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 and k</a:t>
            </a: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- Observe large circular polarization in thunderstorm events, related to the change of E-fields.</a:t>
            </a:r>
          </a:p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- Combining intensity and polarization allows to </a:t>
            </a:r>
            <a:r>
              <a:rPr lang="en-US" sz="554">
                <a:solidFill>
                  <a:prstClr val="black"/>
                </a:solidFill>
                <a:latin typeface="Calibri"/>
                <a:cs typeface="+mn-cs"/>
              </a:rPr>
              <a:t>determine detailed </a:t>
            </a: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E-fields</a:t>
            </a:r>
            <a:endParaRPr lang="nl-NL" sz="554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145851" y="2648230"/>
            <a:ext cx="2106240" cy="433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Linear polarization angle: 2 </a:t>
            </a:r>
            <a:r>
              <a:rPr lang="el-GR" sz="554" dirty="0">
                <a:solidFill>
                  <a:prstClr val="black"/>
                </a:solidFill>
                <a:latin typeface="Calibri"/>
                <a:cs typeface="+mn-cs"/>
              </a:rPr>
              <a:t>φ</a:t>
            </a: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 =</a:t>
            </a:r>
            <a:r>
              <a:rPr lang="en-US" sz="554" dirty="0" err="1">
                <a:solidFill>
                  <a:prstClr val="black"/>
                </a:solidFill>
                <a:latin typeface="Calibri"/>
                <a:cs typeface="+mn-cs"/>
              </a:rPr>
              <a:t>atan</a:t>
            </a: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(U/Q)</a:t>
            </a:r>
          </a:p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Fair-weather event: mainly along v x B direction with small radial deviation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because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of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the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contribution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from</a:t>
            </a:r>
            <a:r>
              <a:rPr lang="nl-NL" sz="554" dirty="0">
                <a:solidFill>
                  <a:prstClr val="black"/>
                </a:solidFill>
                <a:latin typeface="Calibri"/>
                <a:cs typeface="+mn-cs"/>
              </a:rPr>
              <a:t> charge </a:t>
            </a:r>
            <a:r>
              <a:rPr lang="nl-NL" sz="554" dirty="0" err="1">
                <a:solidFill>
                  <a:prstClr val="black"/>
                </a:solidFill>
                <a:latin typeface="Calibri"/>
                <a:cs typeface="+mn-cs"/>
              </a:rPr>
              <a:t>excess</a:t>
            </a:r>
            <a:endParaRPr lang="nl-NL" sz="554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73243" indent="-73243" defTabSz="638566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554" dirty="0">
                <a:solidFill>
                  <a:prstClr val="black"/>
                </a:solidFill>
                <a:latin typeface="Calibri"/>
                <a:cs typeface="+mn-cs"/>
              </a:rPr>
              <a:t>Thunderstorm event: mainly along the direction of the net force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6140135" y="2987886"/>
            <a:ext cx="2213360" cy="1416804"/>
            <a:chOff x="3492750" y="4269520"/>
            <a:chExt cx="3197075" cy="2046495"/>
          </a:xfrm>
        </p:grpSpPr>
        <p:pic>
          <p:nvPicPr>
            <p:cNvPr id="97" name="Picture 96" descr="X:\My Downloads\a.png"/>
            <p:cNvPicPr/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750" y="4308061"/>
              <a:ext cx="1697254" cy="168283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5" name="Group 54"/>
            <p:cNvGrpSpPr/>
            <p:nvPr/>
          </p:nvGrpSpPr>
          <p:grpSpPr>
            <a:xfrm>
              <a:off x="3503463" y="4371672"/>
              <a:ext cx="3186362" cy="1944343"/>
              <a:chOff x="3573016" y="4375264"/>
              <a:chExt cx="3186362" cy="1944343"/>
            </a:xfrm>
          </p:grpSpPr>
          <p:pic>
            <p:nvPicPr>
              <p:cNvPr id="27" name="Picture 3"/>
              <p:cNvPicPr>
                <a:picLocks noChangeAspect="1" noChangeArrowheads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57192" y="4375264"/>
                <a:ext cx="1602186" cy="1566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" name="TextBox 81"/>
              <p:cNvSpPr txBox="1"/>
              <p:nvPr/>
            </p:nvSpPr>
            <p:spPr>
              <a:xfrm>
                <a:off x="3573016" y="5939874"/>
                <a:ext cx="3042347" cy="379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73243" indent="-73243" defTabSz="638566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554" dirty="0">
                    <a:solidFill>
                      <a:prstClr val="black"/>
                    </a:solidFill>
                    <a:latin typeface="Calibri"/>
                    <a:cs typeface="+mn-cs"/>
                  </a:rPr>
                  <a:t>Fair-weather event: bean-shaped </a:t>
                </a:r>
                <a:r>
                  <a:rPr lang="en-US" sz="554" baseline="30000" dirty="0">
                    <a:solidFill>
                      <a:prstClr val="black"/>
                    </a:solidFill>
                    <a:latin typeface="Calibri"/>
                    <a:cs typeface="+mn-cs"/>
                  </a:rPr>
                  <a:t>[2]</a:t>
                </a:r>
                <a:endParaRPr lang="nl-NL" sz="554" dirty="0">
                  <a:solidFill>
                    <a:prstClr val="black"/>
                  </a:solidFill>
                  <a:latin typeface="Calibri"/>
                  <a:cs typeface="+mn-cs"/>
                </a:endParaRPr>
              </a:p>
              <a:p>
                <a:pPr marL="73243" indent="-73243" defTabSz="638566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554" dirty="0">
                    <a:solidFill>
                      <a:prstClr val="black"/>
                    </a:solidFill>
                    <a:latin typeface="Calibri"/>
                    <a:cs typeface="+mn-cs"/>
                  </a:rPr>
                  <a:t>Thunderstorm event: ring-like structure </a:t>
                </a:r>
                <a:r>
                  <a:rPr lang="en-US" sz="554" baseline="30000" dirty="0">
                    <a:solidFill>
                      <a:prstClr val="black"/>
                    </a:solidFill>
                    <a:latin typeface="Calibri"/>
                    <a:cs typeface="+mn-cs"/>
                  </a:rPr>
                  <a:t>[1]</a:t>
                </a:r>
                <a:endParaRPr lang="en-US" sz="554" dirty="0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3647479" y="4269520"/>
              <a:ext cx="2952328" cy="271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623" b="1" dirty="0">
                  <a:solidFill>
                    <a:prstClr val="black"/>
                  </a:solidFill>
                  <a:latin typeface="Calibri"/>
                  <a:cs typeface="+mn-cs"/>
                </a:rPr>
                <a:t>INTENSITY FOOTPRINT (Stokes I)</a:t>
              </a:r>
              <a:endParaRPr lang="nl-NL" sz="623" b="1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702317" y="4506901"/>
              <a:ext cx="803924" cy="2565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4" i="1" dirty="0">
                  <a:solidFill>
                    <a:prstClr val="black"/>
                  </a:solidFill>
                </a:rPr>
                <a:t>Fair-weather</a:t>
              </a:r>
              <a:endParaRPr lang="en-US" sz="1246" dirty="0">
                <a:solidFill>
                  <a:prstClr val="black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5302457" y="4506194"/>
              <a:ext cx="862847" cy="2565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4" i="1" dirty="0">
                  <a:solidFill>
                    <a:prstClr val="black"/>
                  </a:solidFill>
                </a:rPr>
                <a:t>Thunderstorm</a:t>
              </a:r>
              <a:endParaRPr lang="en-US" sz="1246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6165652" y="4325997"/>
            <a:ext cx="2244943" cy="1229947"/>
            <a:chOff x="3529608" y="6335095"/>
            <a:chExt cx="3242695" cy="1776590"/>
          </a:xfrm>
        </p:grpSpPr>
        <p:grpSp>
          <p:nvGrpSpPr>
            <p:cNvPr id="80" name="Group 79"/>
            <p:cNvGrpSpPr/>
            <p:nvPr/>
          </p:nvGrpSpPr>
          <p:grpSpPr>
            <a:xfrm>
              <a:off x="3529608" y="6335095"/>
              <a:ext cx="3242695" cy="1776590"/>
              <a:chOff x="3529608" y="6296296"/>
              <a:chExt cx="3242695" cy="1776590"/>
            </a:xfrm>
          </p:grpSpPr>
          <p:sp>
            <p:nvSpPr>
              <p:cNvPr id="95" name="TextBox 94"/>
              <p:cNvSpPr txBox="1"/>
              <p:nvPr/>
            </p:nvSpPr>
            <p:spPr>
              <a:xfrm>
                <a:off x="3651729" y="6296296"/>
                <a:ext cx="2952328" cy="2718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38566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623" b="1" dirty="0">
                    <a:solidFill>
                      <a:prstClr val="black"/>
                    </a:solidFill>
                    <a:latin typeface="Calibri"/>
                    <a:cs typeface="+mn-cs"/>
                  </a:rPr>
                  <a:t>CIRCULAR POLARIZATION (Stokes V)</a:t>
                </a:r>
                <a:endParaRPr lang="nl-NL" sz="623" b="1" dirty="0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  <p:pic>
            <p:nvPicPr>
              <p:cNvPr id="77" name="Picture 4"/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19740" y="6496175"/>
                <a:ext cx="1652563" cy="1576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29608" y="6498637"/>
                <a:ext cx="1634199" cy="1568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6" name="Rectangle 105"/>
            <p:cNvSpPr/>
            <p:nvPr/>
          </p:nvSpPr>
          <p:spPr>
            <a:xfrm>
              <a:off x="3732804" y="6581774"/>
              <a:ext cx="803924" cy="25655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4" i="1" dirty="0">
                  <a:solidFill>
                    <a:prstClr val="black"/>
                  </a:solidFill>
                </a:rPr>
                <a:t>Fair-weather</a:t>
              </a:r>
              <a:endParaRPr lang="en-US" sz="1246" dirty="0">
                <a:solidFill>
                  <a:prstClr val="black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5332943" y="6588381"/>
              <a:ext cx="857179" cy="25655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4" i="1" dirty="0">
                  <a:solidFill>
                    <a:prstClr val="black"/>
                  </a:solidFill>
                </a:rPr>
                <a:t>Thunderstorm</a:t>
              </a:r>
              <a:endParaRPr lang="en-US" sz="1246" dirty="0">
                <a:solidFill>
                  <a:prstClr val="black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Box 132"/>
              <p:cNvSpPr txBox="1">
                <a:spLocks noChangeAspect="1"/>
              </p:cNvSpPr>
              <p:nvPr/>
            </p:nvSpPr>
            <p:spPr>
              <a:xfrm>
                <a:off x="5162960" y="6228685"/>
                <a:ext cx="950522" cy="556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38566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nl-NL" sz="346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n-US" sz="346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  <m:t>𝐼</m:t>
                            </m:r>
                            <m:r>
                              <a:rPr lang="en-US" sz="346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𝑛</m:t>
                                </m:r>
                              </m:den>
                            </m:f>
                            <m:nary>
                              <m:naryPr>
                                <m:chr m:val="∑"/>
                                <m:ctrlP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𝑛</m:t>
                                </m:r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−1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Sup>
                                      <m:sSupPr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  <a:cs typeface="+mn-cs"/>
                                              </a:rPr>
                                              <m:t>𝜀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  <m:sub>
                                    <m: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𝑖</m:t>
                                    </m:r>
                                    <m: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,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𝑣</m:t>
                                        </m:r>
                                      </m:e>
                                    </m:acc>
                                    <m:r>
                                      <m:rPr>
                                        <m:brk m:alnAt="7"/>
                                      </m:rPr>
                                      <a:rPr lang="nl-NL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+mn-cs"/>
                                      </a:rPr>
                                      <m:t>×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𝐵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Sup>
                                      <m:sSupPr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  <a:cs typeface="+mn-cs"/>
                                              </a:rPr>
                                              <m:t>𝜀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  <m:sub>
                                    <m: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𝑖</m:t>
                                    </m:r>
                                    <m: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,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𝑣</m:t>
                                        </m:r>
                                      </m:e>
                                    </m:acc>
                                    <m: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+mn-cs"/>
                                      </a:rPr>
                                      <m:t>×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+mn-cs"/>
                                          </a:rPr>
                                          <m:t>𝑣</m:t>
                                        </m:r>
                                      </m:e>
                                    </m:acc>
                                    <m:r>
                                      <m:rPr>
                                        <m:brk m:alnAt="7"/>
                                      </m:rPr>
                                      <a:rPr lang="nl-NL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+mn-cs"/>
                                      </a:rPr>
                                      <m:t>×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𝐵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nary>
                          </m:e>
                        </m:mr>
                        <m:mr>
                          <m:e>
                            <m:r>
                              <a:rPr lang="en-US" sz="346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  <m:t>𝑄</m:t>
                            </m:r>
                            <m:r>
                              <a:rPr lang="en-US" sz="346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𝑛</m:t>
                                </m:r>
                              </m:den>
                            </m:f>
                            <m:nary>
                              <m:naryPr>
                                <m:chr m:val="∑"/>
                                <m:ctrlP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𝑛</m:t>
                                </m:r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−1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Sup>
                                      <m:sSupPr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  <a:cs typeface="+mn-cs"/>
                                              </a:rPr>
                                              <m:t>𝜀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  <m:sub>
                                    <m: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𝑖</m:t>
                                    </m:r>
                                    <m: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,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𝑣</m:t>
                                        </m:r>
                                      </m:e>
                                    </m:acc>
                                    <m:r>
                                      <m:rPr>
                                        <m:brk m:alnAt="7"/>
                                      </m:rPr>
                                      <a:rPr lang="nl-NL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+mn-cs"/>
                                      </a:rPr>
                                      <m:t>×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𝐵</m:t>
                                        </m:r>
                                      </m:e>
                                    </m:acc>
                                  </m:sub>
                                </m:sSub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sSup>
                                      <m:sSupPr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begChr m:val="|"/>
                                            <m:endChr m:val="|"/>
                                            <m:ctrlP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  <a:cs typeface="+mn-cs"/>
                                              </a:rPr>
                                              <m:t>𝜀</m:t>
                                            </m:r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  <m:sub>
                                    <m: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𝑖</m:t>
                                    </m:r>
                                    <m: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+mn-cs"/>
                                      </a:rPr>
                                      <m:t>,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𝑣</m:t>
                                        </m:r>
                                      </m:e>
                                    </m:acc>
                                    <m: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+mn-cs"/>
                                      </a:rPr>
                                      <m:t>×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+mn-cs"/>
                                          </a:rPr>
                                          <m:t>𝑣</m:t>
                                        </m:r>
                                      </m:e>
                                    </m:acc>
                                    <m:r>
                                      <m:rPr>
                                        <m:brk m:alnAt="7"/>
                                      </m:rPr>
                                      <a:rPr lang="nl-NL" sz="346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+mn-cs"/>
                                      </a:rPr>
                                      <m:t>×</m:t>
                                    </m:r>
                                    <m:acc>
                                      <m:accPr>
                                        <m:chr m:val="⃗"/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𝐵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nary>
                          </m:e>
                        </m:mr>
                        <m:mr>
                          <m:e>
                            <m:r>
                              <a:rPr lang="en-US" sz="346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  <m:t>𝑈</m:t>
                            </m:r>
                            <m:r>
                              <a:rPr lang="en-US" sz="346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  <m:t>+</m:t>
                            </m:r>
                            <m:r>
                              <a:rPr lang="en-US" sz="346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  <m:t>𝑖𝑉</m:t>
                            </m:r>
                            <m:r>
                              <a:rPr lang="en-US" sz="346" i="1">
                                <a:solidFill>
                                  <a:prstClr val="black"/>
                                </a:solidFill>
                                <a:latin typeface="Cambria Math"/>
                                <a:cs typeface="+mn-cs"/>
                              </a:rPr>
                              <m:t>= </m:t>
                            </m:r>
                            <m:f>
                              <m:fPr>
                                <m:ctrlP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𝑛</m:t>
                                </m:r>
                              </m:den>
                            </m:f>
                            <m:nary>
                              <m:naryPr>
                                <m:chr m:val="∑"/>
                                <m:ctrlP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𝑛</m:t>
                                </m:r>
                                <m:r>
                                  <a:rPr lang="en-US" sz="346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+mn-cs"/>
                                  </a:rPr>
                                  <m:t>−1</m:t>
                                </m:r>
                              </m:sup>
                              <m:e>
                                <m:d>
                                  <m:dPr>
                                    <m:ctrlPr>
                                      <a:rPr lang="en-US" sz="346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+mn-cs"/>
                                          </a:rPr>
                                          <m:t>𝜀</m:t>
                                        </m:r>
                                      </m:e>
                                      <m:sub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𝑖</m:t>
                                        </m:r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,</m:t>
                                        </m:r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cs typeface="+mn-cs"/>
                                              </a:rPr>
                                              <m:t>𝑣</m:t>
                                            </m:r>
                                          </m:e>
                                        </m:acc>
                                        <m:r>
                                          <m:rPr>
                                            <m:brk m:alnAt="7"/>
                                          </m:rPr>
                                          <a:rPr lang="nl-NL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+mn-cs"/>
                                          </a:rPr>
                                          <m:t>×</m:t>
                                        </m:r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cs typeface="+mn-cs"/>
                                              </a:rPr>
                                              <m:t>𝐵</m:t>
                                            </m:r>
                                          </m:e>
                                        </m:acc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sSup>
                                          <m:sSupPr>
                                            <m:ctrlP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  <a:cs typeface="+mn-cs"/>
                                              </a:rPr>
                                              <m:t>𝜀</m:t>
                                            </m:r>
                                          </m:e>
                                          <m:sup>
                                            <m: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cs typeface="+mn-cs"/>
                                              </a:rPr>
                                              <m:t>∗</m:t>
                                            </m:r>
                                          </m:sup>
                                        </m:sSup>
                                      </m:e>
                                      <m:sub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𝑖</m:t>
                                        </m:r>
                                        <m:r>
                                          <a:rPr lang="en-US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+mn-cs"/>
                                          </a:rPr>
                                          <m:t>,</m:t>
                                        </m:r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cs typeface="+mn-cs"/>
                                              </a:rPr>
                                              <m:t>𝑣</m:t>
                                            </m:r>
                                          </m:e>
                                        </m:acc>
                                        <m:r>
                                          <m:rPr>
                                            <m:brk m:alnAt="7"/>
                                          </m:rPr>
                                          <a:rPr lang="nl-NL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+mn-cs"/>
                                          </a:rPr>
                                          <m:t>×</m:t>
                                        </m:r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nl-NL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/>
                                                <a:cs typeface="+mn-cs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  <a:cs typeface="+mn-cs"/>
                                              </a:rPr>
                                              <m:t>𝑣</m:t>
                                            </m:r>
                                          </m:e>
                                        </m:acc>
                                        <m:r>
                                          <m:rPr>
                                            <m:brk m:alnAt="7"/>
                                          </m:rPr>
                                          <a:rPr lang="nl-NL" sz="346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+mn-cs"/>
                                          </a:rPr>
                                          <m:t>×</m:t>
                                        </m:r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cs typeface="+mn-cs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346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cs typeface="+mn-cs"/>
                                              </a:rPr>
                                              <m:t>𝐵</m:t>
                                            </m:r>
                                          </m:e>
                                        </m:acc>
                                      </m:sub>
                                    </m:sSub>
                                  </m:e>
                                </m:d>
                              </m:e>
                            </m:nary>
                          </m:e>
                        </m:mr>
                      </m:m>
                    </m:oMath>
                  </m:oMathPara>
                </a14:m>
                <a:endParaRPr lang="nl-NL" sz="346" dirty="0">
                  <a:solidFill>
                    <a:prstClr val="black"/>
                  </a:solidFill>
                  <a:latin typeface="Calibri"/>
                  <a:cs typeface="+mn-cs"/>
                </a:endParaRPr>
              </a:p>
            </p:txBody>
          </p:sp>
        </mc:Choice>
        <mc:Fallback xmlns="">
          <p:sp>
            <p:nvSpPr>
              <p:cNvPr id="133" name="Text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4097" y="38875932"/>
                <a:ext cx="5932619" cy="3411537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7" name="TextBox 136"/>
          <p:cNvSpPr txBox="1"/>
          <p:nvPr/>
        </p:nvSpPr>
        <p:spPr>
          <a:xfrm>
            <a:off x="6212671" y="1507513"/>
            <a:ext cx="2043919" cy="18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623" b="1" dirty="0">
                <a:solidFill>
                  <a:prstClr val="black"/>
                </a:solidFill>
                <a:latin typeface="Calibri"/>
                <a:cs typeface="+mn-cs"/>
              </a:rPr>
              <a:t>LINEAR POLARIZATION FOOTPRINT (Stokes Q and V)</a:t>
            </a:r>
            <a:endParaRPr lang="nl-NL" sz="623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203330" y="1669788"/>
            <a:ext cx="2135996" cy="993926"/>
            <a:chOff x="3584032" y="2411916"/>
            <a:chExt cx="3085328" cy="1435671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4032" y="2412624"/>
              <a:ext cx="1501152" cy="1424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8" name="Rectangle 97"/>
            <p:cNvSpPr/>
            <p:nvPr/>
          </p:nvSpPr>
          <p:spPr>
            <a:xfrm>
              <a:off x="3857773" y="2462409"/>
              <a:ext cx="803924" cy="25655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4" i="1" dirty="0">
                  <a:solidFill>
                    <a:prstClr val="black"/>
                  </a:solidFill>
                </a:rPr>
                <a:t>Fair-weather</a:t>
              </a:r>
              <a:endParaRPr lang="en-US" sz="1246" dirty="0">
                <a:solidFill>
                  <a:prstClr val="black"/>
                </a:solidFill>
              </a:endParaRPr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1441" y="2411916"/>
              <a:ext cx="1507919" cy="1435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" name="Rectangle 102"/>
            <p:cNvSpPr/>
            <p:nvPr/>
          </p:nvSpPr>
          <p:spPr>
            <a:xfrm>
              <a:off x="5388961" y="3471784"/>
              <a:ext cx="857180" cy="25655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>
              <a:defPPr>
                <a:defRPr lang="nl-NL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4" i="1" dirty="0">
                  <a:solidFill>
                    <a:prstClr val="black"/>
                  </a:solidFill>
                </a:rPr>
                <a:t>Thunderstorm</a:t>
              </a:r>
              <a:endParaRPr lang="en-US" sz="1246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816788" y="6279564"/>
            <a:ext cx="1281291" cy="464671"/>
            <a:chOff x="912050" y="39193479"/>
            <a:chExt cx="7506841" cy="2448134"/>
          </a:xfrm>
        </p:grpSpPr>
        <p:cxnSp>
          <p:nvCxnSpPr>
            <p:cNvPr id="125" name="Straight Connector 124"/>
            <p:cNvCxnSpPr/>
            <p:nvPr/>
          </p:nvCxnSpPr>
          <p:spPr>
            <a:xfrm>
              <a:off x="1615929" y="40817224"/>
              <a:ext cx="1493526" cy="0"/>
            </a:xfrm>
            <a:prstGeom prst="line">
              <a:avLst/>
            </a:prstGeom>
            <a:ln w="15875">
              <a:solidFill>
                <a:srgbClr val="A7A7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V="1">
              <a:off x="2386527" y="40168388"/>
              <a:ext cx="0" cy="1273596"/>
            </a:xfrm>
            <a:prstGeom prst="line">
              <a:avLst/>
            </a:prstGeom>
            <a:ln w="15875">
              <a:solidFill>
                <a:srgbClr val="A7A7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7" name="Picture 2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7923" y="40650788"/>
              <a:ext cx="335849" cy="333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8" name="Straight Arrow Connector 127"/>
            <p:cNvCxnSpPr/>
            <p:nvPr/>
          </p:nvCxnSpPr>
          <p:spPr>
            <a:xfrm flipH="1" flipV="1">
              <a:off x="912050" y="39843944"/>
              <a:ext cx="747510" cy="984992"/>
            </a:xfrm>
            <a:prstGeom prst="straightConnector1">
              <a:avLst/>
            </a:prstGeom>
            <a:ln w="44450">
              <a:solidFill>
                <a:srgbClr val="C0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/>
            <p:nvPr/>
          </p:nvCxnSpPr>
          <p:spPr>
            <a:xfrm flipH="1" flipV="1">
              <a:off x="2383396" y="39833531"/>
              <a:ext cx="747510" cy="984992"/>
            </a:xfrm>
            <a:prstGeom prst="straightConnector1">
              <a:avLst/>
            </a:prstGeom>
            <a:ln w="44450">
              <a:solidFill>
                <a:srgbClr val="C0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/>
            <p:cNvCxnSpPr/>
            <p:nvPr/>
          </p:nvCxnSpPr>
          <p:spPr>
            <a:xfrm flipH="1" flipV="1">
              <a:off x="1638111" y="39211122"/>
              <a:ext cx="747510" cy="984992"/>
            </a:xfrm>
            <a:prstGeom prst="straightConnector1">
              <a:avLst/>
            </a:prstGeom>
            <a:ln w="44450">
              <a:solidFill>
                <a:srgbClr val="C0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/>
            <p:nvPr/>
          </p:nvCxnSpPr>
          <p:spPr>
            <a:xfrm flipH="1" flipV="1">
              <a:off x="1654380" y="40465826"/>
              <a:ext cx="747510" cy="984992"/>
            </a:xfrm>
            <a:prstGeom prst="straightConnector1">
              <a:avLst/>
            </a:prstGeom>
            <a:ln w="44450">
              <a:solidFill>
                <a:srgbClr val="C0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/>
            <p:cNvSpPr txBox="1"/>
            <p:nvPr/>
          </p:nvSpPr>
          <p:spPr>
            <a:xfrm>
              <a:off x="2750041" y="40649438"/>
              <a:ext cx="1202497" cy="992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8" b="1" dirty="0">
                  <a:solidFill>
                    <a:prstClr val="black"/>
                  </a:solidFill>
                  <a:latin typeface="Calibri"/>
                  <a:cs typeface="+mn-cs"/>
                </a:rPr>
                <a:t>v x B</a:t>
              </a:r>
              <a:endParaRPr lang="nl-NL" sz="208" b="1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2144668" y="39885379"/>
              <a:ext cx="1546913" cy="823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8" b="1" dirty="0">
                  <a:solidFill>
                    <a:prstClr val="black"/>
                  </a:solidFill>
                  <a:latin typeface="Calibri"/>
                  <a:cs typeface="+mn-cs"/>
                </a:rPr>
                <a:t>v x v x B</a:t>
              </a:r>
              <a:endParaRPr lang="nl-NL" sz="208" b="1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pic>
          <p:nvPicPr>
            <p:cNvPr id="109" name="Picture 4"/>
            <p:cNvPicPr>
              <a:picLocks noChangeAspect="1"/>
            </p:cNvPicPr>
            <p:nvPr/>
          </p:nvPicPr>
          <p:blipFill>
            <a:blip r:embed="rId9">
              <a:lum/>
              <a:alphaModFix/>
            </a:blip>
            <a:srcRect/>
            <a:stretch>
              <a:fillRect/>
            </a:stretch>
          </p:blipFill>
          <p:spPr>
            <a:xfrm>
              <a:off x="3821122" y="40030429"/>
              <a:ext cx="1804551" cy="15149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0" name="TextBox 109"/>
            <p:cNvSpPr txBox="1"/>
            <p:nvPr/>
          </p:nvSpPr>
          <p:spPr>
            <a:xfrm>
              <a:off x="3237992" y="40383493"/>
              <a:ext cx="394937" cy="93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4" dirty="0">
                  <a:solidFill>
                    <a:prstClr val="black"/>
                  </a:solidFill>
                  <a:latin typeface="Calibri"/>
                  <a:cs typeface="+mn-cs"/>
                </a:rPr>
                <a:t>+</a:t>
              </a:r>
              <a:endParaRPr lang="nl-NL" sz="554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6136059" y="40799583"/>
              <a:ext cx="1493520" cy="0"/>
            </a:xfrm>
            <a:prstGeom prst="line">
              <a:avLst/>
            </a:prstGeom>
            <a:ln w="15875">
              <a:solidFill>
                <a:srgbClr val="A7A7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6906654" y="40150746"/>
              <a:ext cx="0" cy="1273595"/>
            </a:xfrm>
            <a:prstGeom prst="line">
              <a:avLst/>
            </a:prstGeom>
            <a:ln w="15875">
              <a:solidFill>
                <a:srgbClr val="A7A7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7" name="Picture 2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8050" y="40633148"/>
              <a:ext cx="335849" cy="333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8" name="Straight Arrow Connector 117"/>
            <p:cNvCxnSpPr/>
            <p:nvPr/>
          </p:nvCxnSpPr>
          <p:spPr>
            <a:xfrm flipH="1" flipV="1">
              <a:off x="5432181" y="39826301"/>
              <a:ext cx="747507" cy="984993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 flipH="1" flipV="1">
              <a:off x="6903520" y="39815887"/>
              <a:ext cx="747507" cy="984993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H="1" flipV="1">
              <a:off x="6158239" y="39193479"/>
              <a:ext cx="747507" cy="984993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 flipH="1" flipV="1">
              <a:off x="6174509" y="40448182"/>
              <a:ext cx="747507" cy="984993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/>
            <p:cNvSpPr txBox="1"/>
            <p:nvPr/>
          </p:nvSpPr>
          <p:spPr>
            <a:xfrm>
              <a:off x="7216399" y="40630987"/>
              <a:ext cx="1202492" cy="992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8" b="1" dirty="0">
                  <a:solidFill>
                    <a:prstClr val="black"/>
                  </a:solidFill>
                  <a:latin typeface="Calibri"/>
                  <a:cs typeface="+mn-cs"/>
                </a:rPr>
                <a:t>v x B</a:t>
              </a:r>
              <a:endParaRPr lang="nl-NL" sz="208" b="1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6729245" y="39841740"/>
              <a:ext cx="1546908" cy="823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8" b="1" dirty="0">
                  <a:solidFill>
                    <a:prstClr val="black"/>
                  </a:solidFill>
                  <a:latin typeface="Calibri"/>
                  <a:cs typeface="+mn-cs"/>
                </a:rPr>
                <a:t>v x v x B</a:t>
              </a:r>
              <a:endParaRPr lang="nl-NL" sz="208" b="1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513946" y="40406490"/>
              <a:ext cx="394937" cy="935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554" dirty="0">
                  <a:solidFill>
                    <a:prstClr val="black"/>
                  </a:solidFill>
                  <a:latin typeface="Calibri"/>
                  <a:cs typeface="+mn-cs"/>
                </a:rPr>
                <a:t>=</a:t>
              </a:r>
              <a:endParaRPr lang="nl-NL" sz="554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4628686" y="40019000"/>
              <a:ext cx="637023" cy="1685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8" b="1" dirty="0">
                  <a:solidFill>
                    <a:prstClr val="black"/>
                  </a:solidFill>
                  <a:latin typeface="Calibri"/>
                  <a:cs typeface="+mn-cs"/>
                </a:rPr>
                <a:t>v x v x B</a:t>
              </a:r>
              <a:endParaRPr lang="nl-NL" sz="208" b="1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5288171" y="40791251"/>
              <a:ext cx="394210" cy="1685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defTabSz="638566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208" b="1" dirty="0">
                  <a:solidFill>
                    <a:prstClr val="black"/>
                  </a:solidFill>
                  <a:latin typeface="Calibri"/>
                  <a:cs typeface="+mn-cs"/>
                </a:rPr>
                <a:t>v x B</a:t>
              </a:r>
              <a:endParaRPr lang="nl-NL" sz="208" b="1" dirty="0">
                <a:solidFill>
                  <a:prstClr val="black"/>
                </a:solidFill>
                <a:latin typeface="Calibri"/>
                <a:cs typeface="+mn-cs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700393" y="2208022"/>
            <a:ext cx="109197" cy="2895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641" dirty="0" err="1">
                <a:solidFill>
                  <a:prstClr val="black"/>
                </a:solidFill>
                <a:latin typeface="Calibri"/>
                <a:cs typeface="+mn-cs"/>
              </a:rPr>
              <a:t>h</a:t>
            </a:r>
            <a:r>
              <a:rPr lang="en-US" sz="641" baseline="-25000" dirty="0" err="1">
                <a:solidFill>
                  <a:prstClr val="black"/>
                </a:solidFill>
                <a:latin typeface="Calibri"/>
                <a:cs typeface="+mn-cs"/>
              </a:rPr>
              <a:t>L</a:t>
            </a:r>
            <a:endParaRPr lang="en-US" sz="64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705425" y="1917641"/>
            <a:ext cx="109197" cy="2895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641" dirty="0" err="1">
                <a:solidFill>
                  <a:prstClr val="black"/>
                </a:solidFill>
                <a:latin typeface="Calibri"/>
                <a:cs typeface="+mn-cs"/>
              </a:rPr>
              <a:t>h</a:t>
            </a:r>
            <a:r>
              <a:rPr lang="en-US" sz="641" baseline="-25000" dirty="0" err="1">
                <a:solidFill>
                  <a:prstClr val="black"/>
                </a:solidFill>
                <a:latin typeface="Calibri"/>
                <a:cs typeface="+mn-cs"/>
              </a:rPr>
              <a:t>u</a:t>
            </a:r>
            <a:endParaRPr lang="en-US" sz="64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716562" y="1767659"/>
            <a:ext cx="95596" cy="1909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641" dirty="0">
                <a:solidFill>
                  <a:prstClr val="black"/>
                </a:solidFill>
                <a:latin typeface="Calibri"/>
                <a:cs typeface="+mn-cs"/>
              </a:rPr>
              <a:t>h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5098079" y="2586793"/>
            <a:ext cx="64284" cy="14478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641" dirty="0">
                <a:solidFill>
                  <a:prstClr val="black"/>
                </a:solidFill>
                <a:latin typeface="Calibri"/>
                <a:cs typeface="+mn-cs"/>
              </a:rPr>
              <a:t>E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893" y="-7753"/>
            <a:ext cx="425573" cy="42557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7684964" y="6611841"/>
            <a:ext cx="718454" cy="25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38566" fontAlgn="auto">
              <a:spcBef>
                <a:spcPts val="0"/>
              </a:spcBef>
              <a:spcAft>
                <a:spcPts val="0"/>
              </a:spcAft>
            </a:pPr>
            <a:r>
              <a:rPr lang="en-US" sz="513" dirty="0">
                <a:solidFill>
                  <a:prstClr val="black"/>
                </a:solidFill>
                <a:latin typeface="Calibri"/>
                <a:cs typeface="+mn-cs"/>
              </a:rPr>
              <a:t>E-mail:  t.n.g.trinh@rug.nl</a:t>
            </a:r>
          </a:p>
        </p:txBody>
      </p:sp>
    </p:spTree>
    <p:extLst>
      <p:ext uri="{BB962C8B-B14F-4D97-AF65-F5344CB8AC3E}">
        <p14:creationId xmlns:p14="http://schemas.microsoft.com/office/powerpoint/2010/main" val="42920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nd Design">
  <a:themeElements>
    <a:clrScheme name="End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d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nd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NuMoon-Seminar">
  <a:themeElements>
    <a:clrScheme name="NuMoon-Semina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uMoon-Seminar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NuMoon-Semina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oon-Semina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oon-Semina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oon-Semina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oon-Semina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uMoon-Semina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oon-Semina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oon-Semina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oon-Semina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oon-Semina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oon-Semina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uMoon-Semina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1697</TotalTime>
  <Words>528</Words>
  <Application>Microsoft Office PowerPoint</Application>
  <PresentationFormat>Widescreen</PresentationFormat>
  <Paragraphs>193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14" baseType="lpstr">
      <vt:lpstr>Arial</vt:lpstr>
      <vt:lpstr>Calibri</vt:lpstr>
      <vt:lpstr>Cambria Math</vt:lpstr>
      <vt:lpstr>Comic Sans MS</vt:lpstr>
      <vt:lpstr>Courier New</vt:lpstr>
      <vt:lpstr>Georgia</vt:lpstr>
      <vt:lpstr>Verdana</vt:lpstr>
      <vt:lpstr>Wingdings</vt:lpstr>
      <vt:lpstr>Break Design</vt:lpstr>
      <vt:lpstr>End Design</vt:lpstr>
      <vt:lpstr>NuMoon-Seminar</vt:lpstr>
      <vt:lpstr>Office Theme</vt:lpstr>
      <vt:lpstr>Circular polarization of radio emission from air showers in thundercloud conditions</vt:lpstr>
      <vt:lpstr>Circular polarization of radio emission from air showers in thundercloud conditions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T.N.G. Trinh</dc:creator>
  <cp:keywords>Version 2.1</cp:keywords>
  <cp:lastModifiedBy>Olaf Scholten</cp:lastModifiedBy>
  <cp:revision>256</cp:revision>
  <dcterms:created xsi:type="dcterms:W3CDTF">2008-06-10T08:12:30Z</dcterms:created>
  <dcterms:modified xsi:type="dcterms:W3CDTF">2016-06-06T11:37:44Z</dcterms:modified>
  <dc:language>UK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ype">
    <vt:lpwstr>RUG</vt:lpwstr>
  </property>
  <property fmtid="{D5CDD505-2E9C-101B-9397-08002B2CF9AE}" pid="3" name="Datum">
    <vt:lpwstr/>
  </property>
  <property fmtid="{D5CDD505-2E9C-101B-9397-08002B2CF9AE}" pid="4" name="txtDate">
    <vt:lpwstr/>
  </property>
  <property fmtid="{D5CDD505-2E9C-101B-9397-08002B2CF9AE}" pid="5" name="AutoDatum">
    <vt:lpwstr>NEE</vt:lpwstr>
  </property>
  <property fmtid="{D5CDD505-2E9C-101B-9397-08002B2CF9AE}" pid="6" name="cboLanguage">
    <vt:lpwstr>English</vt:lpwstr>
  </property>
  <property fmtid="{D5CDD505-2E9C-101B-9397-08002B2CF9AE}" pid="7" name="cboFaculty">
    <vt:lpwstr>kvi - center for advanced radiation technology</vt:lpwstr>
  </property>
  <property fmtid="{D5CDD505-2E9C-101B-9397-08002B2CF9AE}" pid="8" name="txtDepartment">
    <vt:lpwstr/>
  </property>
</Properties>
</file>