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33" r:id="rId2"/>
    <p:sldId id="335" r:id="rId3"/>
    <p:sldId id="347" r:id="rId4"/>
    <p:sldId id="338" r:id="rId5"/>
    <p:sldId id="348" r:id="rId6"/>
    <p:sldId id="349" r:id="rId7"/>
    <p:sldId id="350" r:id="rId8"/>
    <p:sldId id="351" r:id="rId9"/>
    <p:sldId id="352" r:id="rId10"/>
    <p:sldId id="356" r:id="rId11"/>
    <p:sldId id="358" r:id="rId12"/>
    <p:sldId id="345" r:id="rId13"/>
    <p:sldId id="353" r:id="rId14"/>
    <p:sldId id="354" r:id="rId15"/>
    <p:sldId id="337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4E00"/>
    <a:srgbClr val="000000"/>
    <a:srgbClr val="003A5D"/>
    <a:srgbClr val="4EC1E0"/>
    <a:srgbClr val="C9CACC"/>
    <a:srgbClr val="6D6E71"/>
    <a:srgbClr val="FFFFFF"/>
    <a:srgbClr val="D2E9EE"/>
    <a:srgbClr val="9DBA3B"/>
    <a:srgbClr val="2667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157" autoAdjust="0"/>
  </p:normalViewPr>
  <p:slideViewPr>
    <p:cSldViewPr snapToGrid="0" snapToObjects="1" showGuides="1">
      <p:cViewPr varScale="1">
        <p:scale>
          <a:sx n="81" d="100"/>
          <a:sy n="81" d="100"/>
        </p:scale>
        <p:origin x="-1776" y="-112"/>
      </p:cViewPr>
      <p:guideLst>
        <p:guide orient="horz" pos="3272"/>
        <p:guide orient="horz" pos="2220"/>
        <p:guide orient="horz" pos="507"/>
        <p:guide pos="5466"/>
        <p:guide pos="2842"/>
        <p:guide pos="2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25" d="100"/>
          <a:sy n="125" d="100"/>
        </p:scale>
        <p:origin x="-392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C6163-EDEA-0546-AF8B-90BCB7258165}" type="datetimeFigureOut">
              <a:rPr lang="en-US" smtClean="0"/>
              <a:pPr/>
              <a:t>3/11/16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03296-974C-BA4E-96B6-8AAD18ECE7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9414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fld id="{EBA3999B-581F-244C-A4ED-F2A64C4B4C60}" type="datetimeFigureOut">
              <a:rPr lang="en-US" smtClean="0"/>
              <a:pPr/>
              <a:t>3/11/16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fld id="{203C2CCC-44D0-4B40-9343-1A28B1A2D9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417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Arial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Arial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Arial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Arial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Aria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1</a:t>
            </a:fld>
            <a:endParaRPr lang="en-US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LHCONE Introduction</a:t>
            </a:r>
          </a:p>
          <a:p>
            <a:r>
              <a:rPr lang="en-US" dirty="0" smtClean="0"/>
              <a:t>Distinguish</a:t>
            </a:r>
            <a:r>
              <a:rPr lang="en-US" baseline="0" dirty="0" smtClean="0"/>
              <a:t> from OPN</a:t>
            </a:r>
          </a:p>
          <a:p>
            <a:r>
              <a:rPr lang="en-US" baseline="0" dirty="0" smtClean="0"/>
              <a:t>Describe virtual network architecture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C2CCC-44D0-4B40-9343-1A28B1A2D90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04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Small network </a:t>
            </a:r>
          </a:p>
          <a:p>
            <a:r>
              <a:rPr lang="en-US" dirty="0" smtClean="0"/>
              <a:t>Full Mesh of participating networks Europe and North</a:t>
            </a:r>
            <a:r>
              <a:rPr lang="en-US" baseline="0" dirty="0" smtClean="0"/>
              <a:t> America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C2CCC-44D0-4B40-9343-1A28B1A2D90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19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C2CCC-44D0-4B40-9343-1A28B1A2D90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283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*B:aofa-cr5# show router 111 route-table ipv4 200.17.30.0 </a:t>
            </a:r>
          </a:p>
          <a:p>
            <a:endParaRPr lang="en-US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===============================================================================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Route Table (Service: 111)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===============================================================================</a:t>
            </a:r>
          </a:p>
          <a:p>
            <a:r>
              <a:rPr lang="cs-CZ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Dest</a:t>
            </a:r>
            <a:r>
              <a:rPr lang="cs-CZ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Prefix[</a:t>
            </a:r>
            <a:r>
              <a:rPr lang="cs-CZ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Flags</a:t>
            </a:r>
            <a:r>
              <a:rPr lang="cs-CZ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]                            Type    Proto     Age        </a:t>
            </a:r>
            <a:r>
              <a:rPr lang="cs-CZ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Pref</a:t>
            </a:r>
            <a:endParaRPr lang="cs-CZ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    Next Hop[Interface Name]                                    </a:t>
            </a:r>
            <a:r>
              <a:rPr lang="de-DE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Metric</a:t>
            </a:r>
            <a:r>
              <a:rPr lang="de-DE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-------------------------------------------------------------------------------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200.17.30.0/24                                Remote  BGP VPN   02h32m47s  170</a:t>
            </a:r>
          </a:p>
          <a:p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     134.55.200.147 (</a:t>
            </a:r>
            <a:r>
              <a:rPr lang="fi-FI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tunneled</a:t>
            </a:r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)                                    0</a:t>
            </a:r>
          </a:p>
          <a:p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-------------------------------------------------------------------------------</a:t>
            </a:r>
          </a:p>
          <a:p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No. of </a:t>
            </a:r>
            <a:r>
              <a:rPr lang="fi-FI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Routes</a:t>
            </a:r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: 1</a:t>
            </a:r>
          </a:p>
          <a:p>
            <a:r>
              <a:rPr lang="fi-FI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Flags</a:t>
            </a:r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: n = </a:t>
            </a:r>
            <a:r>
              <a:rPr lang="fi-FI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Number</a:t>
            </a:r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of </a:t>
            </a:r>
            <a:r>
              <a:rPr lang="fi-FI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times</a:t>
            </a:r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  <a:r>
              <a:rPr lang="fi-FI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nexthop</a:t>
            </a:r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is </a:t>
            </a:r>
            <a:r>
              <a:rPr lang="fi-FI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repeated</a:t>
            </a:r>
            <a:endParaRPr lang="fi-FI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     B = BGP </a:t>
            </a:r>
            <a:r>
              <a:rPr lang="fi-FI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backup</a:t>
            </a:r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  <a:r>
              <a:rPr lang="fi-FI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route</a:t>
            </a:r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  <a:r>
              <a:rPr lang="fi-FI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available</a:t>
            </a:r>
            <a:endParaRPr lang="fi-FI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     L = LFA </a:t>
            </a:r>
            <a:r>
              <a:rPr lang="fi-FI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nexthop</a:t>
            </a:r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  <a:r>
              <a:rPr lang="fi-FI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available</a:t>
            </a:r>
            <a:endParaRPr lang="fi-FI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     S = </a:t>
            </a:r>
            <a:r>
              <a:rPr lang="fi-FI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Sticky</a:t>
            </a:r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ECMP </a:t>
            </a:r>
            <a:r>
              <a:rPr lang="fi-FI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requested</a:t>
            </a:r>
            <a:endParaRPr lang="fi-FI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===============================================================================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*B:aofa-cr5# show router 111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bgp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route 200.17.30.0/24    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===============================================================================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BGP Router ID:134.55.200.132   AS:293         Local AS:293       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===============================================================================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Legend -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Status codes  : u - used, s - suppressed, h - history, d - decayed, * - valid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Origin codes  :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i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- IGP, e - EGP, ? - incomplete, &gt; - best, b - backup</a:t>
            </a:r>
          </a:p>
          <a:p>
            <a:endParaRPr lang="en-US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===============================================================================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BGP IPv4 Routes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===============================================================================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Flag  Network                            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LocalPref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 MED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   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Nexthop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                                          Path-Id     Label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    As-Path                                                       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-------------------------------------------------------------------------------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*i    200.17.30.0/24                                     None        1527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    198.124.80.10                                      None        -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    20965 1916 28571                                                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-------------------------------------------------------------------------------</a:t>
            </a:r>
          </a:p>
          <a:p>
            <a:r>
              <a:rPr lang="it-IT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Routes</a:t>
            </a:r>
            <a:r>
              <a:rPr lang="it-IT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: 1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===============================================================================</a:t>
            </a:r>
          </a:p>
          <a:p>
            <a:r>
              <a:rPr lang="hr-HR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*B:aofa-cr5# </a:t>
            </a:r>
          </a:p>
          <a:p>
            <a:r>
              <a:rPr lang="en-US" baseline="0" dirty="0" smtClean="0"/>
              <a:t>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GEANT(20965) RNP(1916) USAO-PAULO(28571)</a:t>
            </a:r>
          </a:p>
          <a:p>
            <a:endParaRPr lang="en-US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ESnet LHCONE peers with RNP in Wash.</a:t>
            </a:r>
          </a:p>
          <a:p>
            <a:endParaRPr lang="en-US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Email 8/30/15 from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wej</a:t>
            </a:r>
            <a:endParaRPr lang="en-US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Some notes: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LHC related institutions: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HEPGrid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is CMS, CBPF is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LHCb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, SPRACE is CMS, and SAMPA is ALICE.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RNP is the national R&amp;E networking organization,  IP is its IP network.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RNP backbone comprises 27 Points of Presence (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PoPs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), which are located in universities. In S\xc3\xa3o Paulo, RNP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PoP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is at USP Computer Center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So, RNP serves both as a backbone and as a connector network.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ANSP is a regional R&amp;E network serving the state of S\xc3\xa3o Paulo, is a completely separate network, it does not use or depend on RNP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backb</a:t>
            </a:r>
            <a:endParaRPr lang="en-US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one.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[Think CENIC vs. Internet2. -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wej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]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PTTA: Verizon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Terremarks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"NAP do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Brasil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" in So Paulo is the open exchange point operated by ANSP. ANSP and RNP exchange traffic at PTTA and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th</a:t>
            </a:r>
            <a:endParaRPr lang="en-US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e connection to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RedCLARA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is at PTTA. (PTTA is an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acyronym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for "academic traffic exchange point").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[Like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AmPath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in Verizon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Terremark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\xe2\x80\x99s "NAP of America" in Miami. -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wej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]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Redecomep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is a network aggregator for sites in Rio de Janeiro (CBPF,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HEPGrid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UERJ).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SouthernLight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is the term used in the context of the GLIF project to characterize the South American distributed GOLE (GLIF Open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Lightpath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Exc</a:t>
            </a:r>
            <a:endParaRPr lang="en-US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hange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point) in which RNP and ANSP are the main actors.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[Not currently related to LHCONE, but a potential partner in the LHCONE P2P testing.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wej</a:t>
            </a:r>
            <a:endParaRPr lang="en-US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CRAZY ROUTE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Bill,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I noticed that we are using a GEANT route from their London router, so to arrive in Brazil we take a couple trips across the Atlantic.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The RTT is 263ms.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A:aofa-cr5# ping router 111 152.84.101.1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PING 152.84.101.1 56 data </a:t>
            </a:r>
            <a:r>
              <a:rPr lang="cs-CZ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bytes</a:t>
            </a:r>
            <a:endParaRPr lang="cs-CZ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64 bytes from 152.84.101.1: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icmp_seq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=1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ttl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=248 time=263ms.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64 bytes from 152.84.101.1: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icmp_seq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=2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ttl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=248 time=263ms.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64 bytes from 152.84.101.1: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icmp_seq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=3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ttl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=248 time=263ms.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A:aofa-cr5# </a:t>
            </a:r>
            <a:r>
              <a:rPr lang="fr-FR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traceroute</a:t>
            </a:r>
            <a:r>
              <a:rPr lang="fr-FR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router 111 152.84.101.0</a:t>
            </a:r>
          </a:p>
          <a:p>
            <a:r>
              <a:rPr lang="fr-FR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traceroute</a:t>
            </a:r>
            <a:r>
              <a:rPr lang="fr-FR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to 152.84.101.0, 30 </a:t>
            </a:r>
            <a:r>
              <a:rPr lang="fr-FR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hops</a:t>
            </a:r>
            <a:r>
              <a:rPr lang="fr-FR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max, 40 byte </a:t>
            </a:r>
            <a:r>
              <a:rPr lang="fr-FR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packets</a:t>
            </a:r>
            <a:endParaRPr lang="fr-FR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1  62.40.126.151 (62.40.126.151)    70.5 ms  70.7 ms  70.5 ms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2  62.40.126.150 (62.40.126.150)    73.6 ms  86.9 ms  73.4 ms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3  62.40.126.174 (62.40.126.174)    255 ms  255 ms  255 ms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4  </a:t>
            </a:r>
            <a:r>
              <a:rPr lang="pl-PL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rj-sp-nau.bkb.rnp.br</a:t>
            </a:r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(200.143.252.70)    263 ms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4  0.0.0.0  * *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5  0.0.0.0  * * *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6  0.0.0.0  * * *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7  0.0.0.0  * * *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8  200.20.97.158 (200.20.97.158)    263 ms  263 ms  264 ms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9  10.1.1.2 (10.1.1.2)    267 ms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Today March 8, 2016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*B:aofa-cr5# ping router 111 152.84.101.1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PING 152.84.101.1 56 data </a:t>
            </a:r>
            <a:r>
              <a:rPr lang="cs-CZ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bytes</a:t>
            </a:r>
            <a:endParaRPr lang="cs-CZ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64 bytes from 152.84.101.1: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icmp_seq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=2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ttl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=247 time=206ms.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64 bytes from 152.84.101.1: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icmp_seq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=3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ttl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=247 time=206ms.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64 bytes from 152.84.101.1: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icmp_seq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=4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ttl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=247 time=206ms.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64 bytes from 152.84.101.1: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icmp_seq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=5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ttl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=247 time=206ms.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Request timed out.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icmp_seq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=1.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---- 152.84.101.1 PING Statistics ----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5 packets transmitted, 4 packets received, 20.00% packet loss</a:t>
            </a:r>
          </a:p>
          <a:p>
            <a:r>
              <a:rPr lang="sv-SE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round-</a:t>
            </a:r>
            <a:r>
              <a:rPr lang="sv-SE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trip</a:t>
            </a:r>
            <a:r>
              <a:rPr lang="sv-SE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min = 206ms, </a:t>
            </a:r>
            <a:r>
              <a:rPr lang="sv-SE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avg</a:t>
            </a:r>
            <a:r>
              <a:rPr lang="sv-SE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= 206ms, max = 206ms, </a:t>
            </a:r>
            <a:r>
              <a:rPr lang="sv-SE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stddev</a:t>
            </a:r>
            <a:r>
              <a:rPr lang="sv-SE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= 0.088ms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*B:aofa-cr5# </a:t>
            </a:r>
            <a:r>
              <a:rPr lang="fr-FR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traceroute</a:t>
            </a:r>
            <a:r>
              <a:rPr lang="fr-FR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router 111 152.84.101.1</a:t>
            </a:r>
          </a:p>
          <a:p>
            <a:r>
              <a:rPr lang="fr-FR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traceroute</a:t>
            </a:r>
            <a:r>
              <a:rPr lang="fr-FR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to 152.84.101.1, 30 </a:t>
            </a:r>
            <a:r>
              <a:rPr lang="fr-FR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hops</a:t>
            </a:r>
            <a:r>
              <a:rPr lang="fr-FR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max, 40 byte </a:t>
            </a:r>
            <a:r>
              <a:rPr lang="fr-FR" sz="1200" kern="1200" dirty="0" err="1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packets</a:t>
            </a:r>
            <a:endParaRPr lang="fr-FR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1  esnet-lhc1-wix-rnp.es.net (198.124.80.157)    5.93 ms  5.94 ms  5.92 ms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2  rnp-lhc1-wix-esnet.es.net (198.124.80.158)    218 ms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2  0.0.0.0  *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2  rnp-lhc1-wix-esnet.es.net (198.124.80.158)    227 ms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3  0.0.0.0  * * *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4  0.0.0.0  *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4  sp2-rj-oi.bkb.rnp.br (200.143.253.222)    207 ms  206 ms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5  0.0.0.0  * * *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6  0.0.0.0  * * *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7  200.20.97.158 (200.20.97.158)    207 ms  207 ms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7  0.0.0.0  *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8  10.1.1.2 (10.1.1.2)    207 ms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8  0.0.0.0  *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 8  10.1.1.2 (10.1.1.2)    207 ms</a:t>
            </a:r>
          </a:p>
          <a:p>
            <a:endParaRPr lang="pl-PL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C2CCC-44D0-4B40-9343-1A28B1A2D90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890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LHCONE</a:t>
            </a:r>
            <a:r>
              <a:rPr lang="en-US" baseline="0" dirty="0" smtClean="0"/>
              <a:t> growth into Asia and the Americas may result in LHCONE reachability issues due to the aforementioned routing policies.</a:t>
            </a:r>
          </a:p>
          <a:p>
            <a:r>
              <a:rPr lang="en-US" baseline="0" dirty="0" smtClean="0"/>
              <a:t>Measurement will be required to maintain 100% reachability for all LHCONE connected sites.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C2CCC-44D0-4B40-9343-1A28B1A2D90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734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15</a:t>
            </a:fld>
            <a:endParaRPr lang="en-US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399" y="2130425"/>
            <a:ext cx="7762875" cy="1470025"/>
          </a:xfrm>
        </p:spPr>
        <p:txBody>
          <a:bodyPr/>
          <a:lstStyle>
            <a:lvl1pPr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69267"/>
            <a:ext cx="3597275" cy="1325033"/>
          </a:xfrm>
        </p:spPr>
        <p:txBody>
          <a:bodyPr anchor="b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FCC22-31A9-5F4D-8313-F772C1EE39BB}" type="datetime1">
              <a:rPr lang="en-US" smtClean="0"/>
              <a:pPr/>
              <a:t>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DOE_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4467" y="5832094"/>
            <a:ext cx="1572768" cy="524256"/>
          </a:xfrm>
          <a:prstGeom prst="rect">
            <a:avLst/>
          </a:prstGeom>
        </p:spPr>
      </p:pic>
      <p:pic>
        <p:nvPicPr>
          <p:cNvPr id="8" name="Picture 7" descr="Lab_Logo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2400" y="5667502"/>
            <a:ext cx="908304" cy="688848"/>
          </a:xfrm>
          <a:prstGeom prst="rect">
            <a:avLst/>
          </a:prstGeom>
        </p:spPr>
      </p:pic>
      <p:pic>
        <p:nvPicPr>
          <p:cNvPr id="9" name="Picture 8" descr="ESnet_Logo_Header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333" y="651933"/>
            <a:ext cx="3288792" cy="96012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116513" y="3868738"/>
            <a:ext cx="3570287" cy="1325562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/>
            </a:lvl1pPr>
            <a:lvl2pPr marL="230188" indent="0">
              <a:buNone/>
              <a:defRPr sz="1400"/>
            </a:lvl2pPr>
            <a:lvl3pPr marL="458787" indent="0">
              <a:buNone/>
              <a:defRPr sz="1400"/>
            </a:lvl3pPr>
            <a:lvl4pPr marL="684212" indent="0">
              <a:buNone/>
              <a:defRPr sz="1400"/>
            </a:lvl4pPr>
            <a:lvl5pPr marL="912812" indent="0">
              <a:buNone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5860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87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3832225"/>
            <a:ext cx="7772400" cy="1362075"/>
          </a:xfrm>
        </p:spPr>
        <p:txBody>
          <a:bodyPr anchor="t"/>
          <a:lstStyle>
            <a:lvl1pPr algn="l">
              <a:defRPr sz="4400" b="0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024063"/>
            <a:ext cx="7772400" cy="1500187"/>
          </a:xfrm>
        </p:spPr>
        <p:txBody>
          <a:bodyPr tIns="45720" bIns="182880" anchor="b"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AC24-F311-C548-8BA4-8A2499F6EF02}" type="datetime1">
              <a:rPr lang="en-US" smtClean="0"/>
              <a:pPr/>
              <a:t>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Snet_Logo_Footer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6744" y="6116410"/>
            <a:ext cx="1210056" cy="362712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137160" cy="6848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177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348163"/>
          </a:xfrm>
        </p:spPr>
        <p:txBody>
          <a:bodyPr/>
          <a:lstStyle>
            <a:lvl1pPr marL="228600" indent="-228600">
              <a:defRPr sz="2000"/>
            </a:lvl1pPr>
            <a:lvl2pPr marL="457200" indent="-228600">
              <a:buClr>
                <a:schemeClr val="tx1"/>
              </a:buClr>
              <a:defRPr sz="1800"/>
            </a:lvl2pPr>
            <a:lvl3pPr marL="685800" indent="-228600">
              <a:buClr>
                <a:schemeClr val="tx1"/>
              </a:buClr>
              <a:defRPr sz="1600"/>
            </a:lvl3pPr>
            <a:lvl4pPr marL="914400" indent="-228600">
              <a:buClr>
                <a:schemeClr val="tx1"/>
              </a:buClr>
              <a:defRPr sz="1200"/>
            </a:lvl4pPr>
            <a:lvl5pPr marL="1143000" indent="-228600">
              <a:buClr>
                <a:schemeClr val="tx1"/>
              </a:buCl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348163"/>
          </a:xfrm>
        </p:spPr>
        <p:txBody>
          <a:bodyPr/>
          <a:lstStyle>
            <a:lvl1pPr marL="228600" indent="-228600">
              <a:defRPr sz="2000"/>
            </a:lvl1pPr>
            <a:lvl2pPr marL="457200" indent="-228600">
              <a:buClr>
                <a:schemeClr val="tx1"/>
              </a:buClr>
              <a:defRPr sz="1800"/>
            </a:lvl2pPr>
            <a:lvl3pPr marL="685800" indent="-228600">
              <a:buClr>
                <a:schemeClr val="tx1"/>
              </a:buClr>
              <a:defRPr sz="1600"/>
            </a:lvl3pPr>
            <a:lvl4pPr marL="914400" indent="-228600">
              <a:buClr>
                <a:schemeClr val="tx1"/>
              </a:buClr>
              <a:defRPr sz="1200"/>
            </a:lvl4pPr>
            <a:lvl5pPr marL="1143000" indent="-228600">
              <a:buClr>
                <a:schemeClr val="tx1"/>
              </a:buCl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2CCB-F61C-654B-AF4D-73C61C68761F}" type="datetime1">
              <a:rPr lang="en-US" smtClean="0"/>
              <a:pPr/>
              <a:t>3/11/16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669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773488"/>
          </a:xfrm>
        </p:spPr>
        <p:txBody>
          <a:bodyPr/>
          <a:lstStyle>
            <a:lvl1pPr>
              <a:defRPr sz="2000"/>
            </a:lvl1pPr>
            <a:lvl2pPr marL="457200" indent="-228600">
              <a:defRPr sz="1800"/>
            </a:lvl2pPr>
            <a:lvl3pPr marL="685800" indent="-228600">
              <a:defRPr sz="1600"/>
            </a:lvl3pPr>
            <a:lvl4pPr marL="914400" indent="-228600">
              <a:defRPr sz="1200"/>
            </a:lvl4pPr>
            <a:lvl5pPr marL="1143000" indent="-228600"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73488"/>
          </a:xfrm>
        </p:spPr>
        <p:txBody>
          <a:bodyPr/>
          <a:lstStyle>
            <a:lvl1pPr>
              <a:defRPr sz="2000"/>
            </a:lvl1pPr>
            <a:lvl2pPr marL="457200" indent="-228600">
              <a:defRPr sz="1800"/>
            </a:lvl2pPr>
            <a:lvl3pPr marL="685800" indent="-228600">
              <a:defRPr sz="1600"/>
            </a:lvl3pPr>
            <a:lvl4pPr marL="914400" indent="-228600">
              <a:defRPr sz="1200"/>
            </a:lvl4pPr>
            <a:lvl5pPr marL="1143000" indent="-228600"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3FF4A-E192-594D-85D2-961A895021F6}" type="datetime1">
              <a:rPr lang="en-US" smtClean="0"/>
              <a:pPr/>
              <a:t>3/11/16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16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1F21-67A6-0545-9EC8-D77229149F1E}" type="datetime1">
              <a:rPr lang="en-US" smtClean="0"/>
              <a:pPr/>
              <a:t>3/11/16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972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B53A-4226-394C-9866-06ECB09BE5AD}" type="datetime1">
              <a:rPr lang="en-US" smtClean="0"/>
              <a:pPr/>
              <a:t>3/11/16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633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3444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0274" y="6483355"/>
            <a:ext cx="1685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fld id="{FCE69097-F061-2345-96E4-2074114512F2}" type="datetime1">
              <a:rPr lang="en-US" smtClean="0"/>
              <a:pPr/>
              <a:t>3/11/16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483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83355"/>
            <a:ext cx="447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fld id="{487710A0-C33E-CC45-8305-B897475A1CD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ESnet_Logo_Footer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6744" y="6116410"/>
            <a:ext cx="1210056" cy="36271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137160" cy="6848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88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ts val="88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8788" indent="-228600" algn="l" defTabSz="457200" rtl="0" eaLnBrk="1" latinLnBrk="0" hangingPunct="1">
        <a:spcBef>
          <a:spcPct val="20000"/>
        </a:spcBef>
        <a:buClr>
          <a:schemeClr val="tx1">
            <a:lumMod val="50000"/>
          </a:schemeClr>
        </a:buClr>
        <a:buSzPct val="85000"/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8975" indent="-230188" algn="l" defTabSz="457200" rtl="0" eaLnBrk="1" latinLnBrk="0" hangingPunct="1">
        <a:spcBef>
          <a:spcPct val="20000"/>
        </a:spcBef>
        <a:buClr>
          <a:schemeClr val="tx1">
            <a:lumMod val="50000"/>
          </a:schemeClr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9962" indent="-285750" algn="l" defTabSz="457200" rtl="0" eaLnBrk="1" latinLnBrk="0" hangingPunct="1">
        <a:spcBef>
          <a:spcPct val="20000"/>
        </a:spcBef>
        <a:buClr>
          <a:schemeClr val="tx1">
            <a:lumMod val="50000"/>
          </a:schemeClr>
        </a:buClr>
        <a:buFont typeface="Lucida Grande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30188" algn="l" defTabSz="457200" rtl="0" eaLnBrk="1" latinLnBrk="0" hangingPunct="1">
        <a:spcBef>
          <a:spcPct val="20000"/>
        </a:spcBef>
        <a:buClr>
          <a:schemeClr val="tx1">
            <a:lumMod val="50000"/>
          </a:schemeClr>
        </a:buClr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914399" y="2130425"/>
            <a:ext cx="7762875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n-US" sz="3600" dirty="0"/>
              <a:t>LHCONE </a:t>
            </a:r>
            <a:r>
              <a:rPr lang="en-US" sz="3600" dirty="0" smtClean="0"/>
              <a:t>Reachability Measurement</a:t>
            </a:r>
            <a:endParaRPr lang="en-US" sz="36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914400" y="3669178"/>
            <a:ext cx="3597275" cy="14005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Michael O’Connor </a:t>
            </a:r>
            <a:r>
              <a:rPr lang="en-US" sz="1800" b="0" i="0" u="none" strike="noStrike" cap="none" baseline="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moc@</a:t>
            </a:r>
            <a:r>
              <a:rPr lang="en-US" sz="1800" b="0" i="0" u="none" strike="noStrike" cap="none" baseline="0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es.net</a:t>
            </a:r>
            <a:endParaRPr lang="en-US" sz="1800" b="0" i="0" u="none" strike="noStrike" cap="none" baseline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30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Network </a:t>
            </a:r>
            <a:r>
              <a:rPr lang="en-US" sz="1800" b="0" i="0" u="none" strike="noStrike" cap="none" baseline="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Engineering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Energy Sciences </a:t>
            </a:r>
            <a:r>
              <a:rPr lang="en-US" sz="1800" dirty="0" smtClean="0"/>
              <a:t>Network</a:t>
            </a:r>
            <a:endParaRPr lang="en-US" sz="1800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Lawrence Berkeley National </a:t>
            </a:r>
            <a:r>
              <a:rPr lang="en-US" sz="1800" dirty="0" smtClean="0"/>
              <a:t>Lab</a:t>
            </a:r>
            <a:endParaRPr lang="en-US" sz="1800" dirty="0"/>
          </a:p>
        </p:txBody>
      </p:sp>
      <p:sp>
        <p:nvSpPr>
          <p:cNvPr id="68" name="Shape 68"/>
          <p:cNvSpPr txBox="1">
            <a:spLocks noGrp="1"/>
          </p:cNvSpPr>
          <p:nvPr>
            <p:ph type="body" idx="4294967295"/>
          </p:nvPr>
        </p:nvSpPr>
        <p:spPr>
          <a:xfrm>
            <a:off x="5116512" y="3637029"/>
            <a:ext cx="3570286" cy="11773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LHCOPN-LHCONE Meeting </a:t>
            </a:r>
            <a:endParaRPr lang="en-US" sz="1800" b="0" i="0" u="none" strike="noStrike" cap="none" baseline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88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dirty="0" smtClean="0"/>
              <a:t>Taipei Taiwan</a:t>
            </a:r>
            <a:endParaRPr lang="en-US" sz="1800" b="0" i="0" u="none" strike="noStrike" cap="none" baseline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88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dirty="0" smtClean="0"/>
              <a:t>March 13, 2016</a:t>
            </a:r>
            <a:endParaRPr lang="en-US" sz="1800" b="0" i="0" u="none" strike="noStrike" cap="none" baseline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cxnSp>
        <p:nvCxnSpPr>
          <p:cNvPr id="69" name="Shape 69"/>
          <p:cNvCxnSpPr>
            <a:stCxn id="66" idx="2"/>
          </p:cNvCxnSpPr>
          <p:nvPr/>
        </p:nvCxnSpPr>
        <p:spPr>
          <a:xfrm>
            <a:off x="4795837" y="3600449"/>
            <a:ext cx="31466" cy="1562345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63026325"/>
      </p:ext>
    </p:extLst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Asian Transit Agreement</a:t>
            </a:r>
            <a:br>
              <a:rPr lang="en-US" dirty="0" smtClean="0"/>
            </a:br>
            <a:r>
              <a:rPr lang="en-US" dirty="0" smtClean="0"/>
              <a:t>TEIN, ASGC, </a:t>
            </a:r>
            <a:r>
              <a:rPr lang="en-US" dirty="0" err="1" smtClean="0"/>
              <a:t>KREOnet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5455"/>
            <a:ext cx="8686800" cy="37051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1" y="1469317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80"/>
              </a:spcBef>
              <a:buClr>
                <a:srgbClr val="2DB2CF"/>
              </a:buClr>
            </a:pPr>
            <a:r>
              <a:rPr lang="en-US" sz="2000" dirty="0" smtClean="0">
                <a:solidFill>
                  <a:srgbClr val="58585B"/>
                </a:solidFill>
              </a:rPr>
              <a:t>TEIN, ASGC &amp; </a:t>
            </a:r>
            <a:r>
              <a:rPr lang="en-US" sz="2000" dirty="0" err="1" smtClean="0">
                <a:solidFill>
                  <a:srgbClr val="58585B"/>
                </a:solidFill>
              </a:rPr>
              <a:t>KREOnet</a:t>
            </a:r>
            <a:r>
              <a:rPr lang="en-US" sz="2000" dirty="0" smtClean="0">
                <a:solidFill>
                  <a:srgbClr val="58585B"/>
                </a:solidFill>
              </a:rPr>
              <a:t> have agreed to implement LHCONE VRFs and to interconnect them in Hong-Kong where they will transit LHCONE globally. </a:t>
            </a:r>
          </a:p>
        </p:txBody>
      </p:sp>
    </p:spTree>
    <p:extLst>
      <p:ext uri="{BB962C8B-B14F-4D97-AF65-F5344CB8AC3E}">
        <p14:creationId xmlns:p14="http://schemas.microsoft.com/office/powerpoint/2010/main" val="1598090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Brazil via GEANT	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Picture 8" descr="Screen Shot 2016-03-08 at 2.39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934" y="274638"/>
            <a:ext cx="4469722" cy="55555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0573" y="1309429"/>
            <a:ext cx="3718264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80"/>
              </a:spcBef>
              <a:buClr>
                <a:srgbClr val="2DB2CF"/>
              </a:buClr>
            </a:pPr>
            <a:r>
              <a:rPr lang="en-US" sz="2000" dirty="0" smtClean="0">
                <a:solidFill>
                  <a:srgbClr val="58585B"/>
                </a:solidFill>
              </a:rPr>
              <a:t>When RNP (Brazil) peered with the GEANT LHCONE VRF the LHCONE path from ESnet to RNP Crossed the Atlantic twice. </a:t>
            </a:r>
          </a:p>
          <a:p>
            <a:pPr>
              <a:spcBef>
                <a:spcPts val="880"/>
              </a:spcBef>
              <a:buClr>
                <a:srgbClr val="2DB2CF"/>
              </a:buClr>
            </a:pPr>
            <a:r>
              <a:rPr lang="en-US" sz="2000" b="1" dirty="0" smtClean="0">
                <a:solidFill>
                  <a:srgbClr val="58585B"/>
                </a:solidFill>
              </a:rPr>
              <a:t>Path: </a:t>
            </a:r>
          </a:p>
          <a:p>
            <a:pPr>
              <a:spcBef>
                <a:spcPts val="880"/>
              </a:spcBef>
              <a:buClr>
                <a:srgbClr val="2DB2CF"/>
              </a:buClr>
            </a:pPr>
            <a:r>
              <a:rPr lang="en-US" sz="2000" b="1" dirty="0" smtClean="0">
                <a:solidFill>
                  <a:srgbClr val="58585B"/>
                </a:solidFill>
              </a:rPr>
              <a:t>New York,</a:t>
            </a:r>
            <a:r>
              <a:rPr lang="en-US" sz="2000" b="1" dirty="0">
                <a:solidFill>
                  <a:srgbClr val="58585B"/>
                </a:solidFill>
              </a:rPr>
              <a:t> </a:t>
            </a:r>
            <a:r>
              <a:rPr lang="en-US" sz="2000" b="1" dirty="0" smtClean="0">
                <a:solidFill>
                  <a:srgbClr val="58585B"/>
                </a:solidFill>
              </a:rPr>
              <a:t>London, Sao Paulo</a:t>
            </a:r>
          </a:p>
          <a:p>
            <a:pPr>
              <a:spcBef>
                <a:spcPts val="880"/>
              </a:spcBef>
              <a:buClr>
                <a:srgbClr val="2DB2CF"/>
              </a:buClr>
            </a:pPr>
            <a:r>
              <a:rPr lang="en-US" sz="2000" dirty="0" smtClean="0">
                <a:solidFill>
                  <a:srgbClr val="58585B"/>
                </a:solidFill>
              </a:rPr>
              <a:t>ESnet and RNP peered directly in WIX to improve path efficiency by ~60ms</a:t>
            </a:r>
          </a:p>
        </p:txBody>
      </p:sp>
      <p:sp>
        <p:nvSpPr>
          <p:cNvPr id="39" name="Right Triangle 38"/>
          <p:cNvSpPr/>
          <p:nvPr/>
        </p:nvSpPr>
        <p:spPr>
          <a:xfrm rot="4617073">
            <a:off x="5278411" y="1764986"/>
            <a:ext cx="3122228" cy="2692298"/>
          </a:xfrm>
          <a:prstGeom prst="rtTriangle">
            <a:avLst/>
          </a:prstGeom>
          <a:noFill/>
          <a:ln w="793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336776" y="5946755"/>
            <a:ext cx="7129802" cy="40011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228600" indent="-228600">
              <a:spcBef>
                <a:spcPts val="880"/>
              </a:spcBef>
              <a:buClr>
                <a:srgbClr val="2DB2CF"/>
              </a:buClr>
            </a:pPr>
            <a:r>
              <a:rPr lang="en-US" sz="2000" dirty="0" smtClean="0">
                <a:solidFill>
                  <a:srgbClr val="58585B"/>
                </a:solidFill>
              </a:rPr>
              <a:t>LHCONE paths should be compared </a:t>
            </a:r>
            <a:r>
              <a:rPr lang="en-US" sz="2000" dirty="0" smtClean="0">
                <a:solidFill>
                  <a:srgbClr val="58585B"/>
                </a:solidFill>
              </a:rPr>
              <a:t>with the General Internet Path </a:t>
            </a:r>
          </a:p>
        </p:txBody>
      </p:sp>
    </p:spTree>
    <p:extLst>
      <p:ext uri="{BB962C8B-B14F-4D97-AF65-F5344CB8AC3E}">
        <p14:creationId xmlns:p14="http://schemas.microsoft.com/office/powerpoint/2010/main" val="1555502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Need for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Goal – To ensure that every LHCONE site is reachable </a:t>
            </a:r>
            <a:r>
              <a:rPr lang="en-US" dirty="0" smtClean="0"/>
              <a:t>by every other LHCONE site across the LHCONE network.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Global expansion of the LHCONE network has strained the full mesh architecture between NSPs.</a:t>
            </a:r>
          </a:p>
          <a:p>
            <a:r>
              <a:rPr lang="en-US" dirty="0" smtClean="0"/>
              <a:t>To maintain full reachability, LHCONE now requires some NSPs to provide transit to other NSPs.</a:t>
            </a:r>
          </a:p>
          <a:p>
            <a:r>
              <a:rPr lang="en-US" dirty="0" smtClean="0"/>
              <a:t>These transit arrangements </a:t>
            </a:r>
            <a:r>
              <a:rPr lang="en-US" dirty="0" smtClean="0"/>
              <a:t>are being arranged on a case by case basis, there may be gaps.</a:t>
            </a:r>
            <a:endParaRPr lang="en-US" dirty="0" smtClean="0"/>
          </a:p>
          <a:p>
            <a:r>
              <a:rPr lang="en-US" dirty="0" smtClean="0"/>
              <a:t>As a high performance network, routing path efficiency will need to be maintained between NSPs.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64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7"/>
          </a:xfrm>
        </p:spPr>
        <p:txBody>
          <a:bodyPr/>
          <a:lstStyle/>
          <a:p>
            <a:r>
              <a:rPr lang="en-US" dirty="0" smtClean="0"/>
              <a:t>Maintaining LHCONE </a:t>
            </a:r>
            <a:r>
              <a:rPr lang="en-US" dirty="0" err="1" smtClean="0"/>
              <a:t>Reachability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Through Measurement</a:t>
            </a:r>
            <a:endParaRPr lang="en-US" dirty="0"/>
          </a:p>
        </p:txBody>
      </p:sp>
      <p:pic>
        <p:nvPicPr>
          <p:cNvPr id="5" name="Picture 4" descr="Screen Shot 2015-10-24 at 8.46.3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7"/>
            <a:ext cx="3451594" cy="1866900"/>
          </a:xfrm>
          <a:prstGeom prst="rect">
            <a:avLst/>
          </a:prstGeom>
        </p:spPr>
      </p:pic>
      <p:pic>
        <p:nvPicPr>
          <p:cNvPr id="6" name="Picture 5" descr="Screen Shot 2015-10-24 at 8.48.4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284537"/>
            <a:ext cx="3708400" cy="1968500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4660900" y="2844800"/>
            <a:ext cx="3517900" cy="1757364"/>
          </a:xfrm>
          <a:prstGeom prst="wedgeRoundRectCallout">
            <a:avLst>
              <a:gd name="adj1" fmla="val -78204"/>
              <a:gd name="adj2" fmla="val 67356"/>
              <a:gd name="adj3" fmla="val 16667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114300">
              <a:buFont typeface="Arial"/>
              <a:buChar char="•"/>
            </a:pPr>
            <a:r>
              <a:rPr lang="en-US" sz="1600" dirty="0" smtClean="0">
                <a:solidFill>
                  <a:srgbClr val="010101"/>
                </a:solidFill>
              </a:rPr>
              <a:t>A new report containing LHCONE BGP Ipv4 and Ipv6 route prefixes.</a:t>
            </a:r>
          </a:p>
          <a:p>
            <a:pPr marL="228600" indent="-114300">
              <a:buFont typeface="Arial"/>
              <a:buChar char="•"/>
            </a:pPr>
            <a:r>
              <a:rPr lang="en-US" sz="1600" dirty="0" smtClean="0">
                <a:solidFill>
                  <a:srgbClr val="010101"/>
                </a:solidFill>
              </a:rPr>
              <a:t>JSON format facilitates automated route table comparisons.</a:t>
            </a:r>
            <a:endParaRPr lang="en-US" sz="1600" dirty="0">
              <a:solidFill>
                <a:srgbClr val="01010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06556" y="1851223"/>
            <a:ext cx="3965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twiki.cern.ch/twiki/bin/view/LHCONE/WebHome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253037"/>
            <a:ext cx="61866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Proposal: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Define an LHCONE route table reporting format.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Principle </a:t>
            </a:r>
            <a:r>
              <a:rPr lang="en-US" sz="1600" dirty="0" err="1" smtClean="0"/>
              <a:t>NSPs</a:t>
            </a:r>
            <a:r>
              <a:rPr lang="en-US" sz="1600" dirty="0" smtClean="0"/>
              <a:t> will share LHCONE route tables.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Table comparison will yield an LHCONE </a:t>
            </a:r>
            <a:r>
              <a:rPr lang="en-US" sz="1600" dirty="0" err="1" smtClean="0"/>
              <a:t>reachability</a:t>
            </a:r>
            <a:r>
              <a:rPr lang="en-US" sz="1600" dirty="0" smtClean="0"/>
              <a:t> metric, identifying isolated prefixes.</a:t>
            </a:r>
          </a:p>
        </p:txBody>
      </p:sp>
    </p:spTree>
    <p:extLst>
      <p:ext uri="{BB962C8B-B14F-4D97-AF65-F5344CB8AC3E}">
        <p14:creationId xmlns:p14="http://schemas.microsoft.com/office/powerpoint/2010/main" val="1213975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87500"/>
            <a:ext cx="8229600" cy="4344484"/>
          </a:xfrm>
        </p:spPr>
        <p:txBody>
          <a:bodyPr/>
          <a:lstStyle/>
          <a:p>
            <a:pPr marL="292100" indent="-165100">
              <a:lnSpc>
                <a:spcPct val="150000"/>
              </a:lnSpc>
            </a:pPr>
            <a:r>
              <a:rPr lang="en-US" dirty="0" smtClean="0"/>
              <a:t>LHCONE success is driving expansion and that is a good thing.</a:t>
            </a:r>
          </a:p>
          <a:p>
            <a:pPr marL="292100" indent="-165100">
              <a:lnSpc>
                <a:spcPct val="150000"/>
              </a:lnSpc>
            </a:pPr>
            <a:r>
              <a:rPr lang="en-US" dirty="0" smtClean="0"/>
              <a:t>To manage growth, the community needs to develop:</a:t>
            </a:r>
          </a:p>
          <a:p>
            <a:pPr marL="522287" lvl="2" indent="-165100">
              <a:lnSpc>
                <a:spcPct val="150000"/>
              </a:lnSpc>
            </a:pPr>
            <a:r>
              <a:rPr lang="en-US" dirty="0" smtClean="0"/>
              <a:t>Strategies for maintaining LHCONE </a:t>
            </a:r>
            <a:r>
              <a:rPr lang="en-US" dirty="0" err="1" smtClean="0"/>
              <a:t>reachability</a:t>
            </a:r>
            <a:r>
              <a:rPr lang="en-US" dirty="0" smtClean="0"/>
              <a:t>.</a:t>
            </a:r>
          </a:p>
          <a:p>
            <a:pPr marL="522287" lvl="2" indent="-165100">
              <a:lnSpc>
                <a:spcPct val="150000"/>
              </a:lnSpc>
            </a:pPr>
            <a:r>
              <a:rPr lang="en-US" dirty="0" smtClean="0"/>
              <a:t>Policies for mitigating the exploitation risk of </a:t>
            </a:r>
            <a:r>
              <a:rPr lang="en-US" dirty="0" smtClean="0"/>
              <a:t>zero cost transit </a:t>
            </a:r>
            <a:r>
              <a:rPr lang="en-US" dirty="0" smtClean="0"/>
              <a:t>services. </a:t>
            </a:r>
          </a:p>
          <a:p>
            <a:pPr marL="292100" indent="-165100">
              <a:lnSpc>
                <a:spcPct val="150000"/>
              </a:lnSpc>
            </a:pPr>
            <a:r>
              <a:rPr lang="en-US" dirty="0" smtClean="0"/>
              <a:t>What are the transit policies of the principle LHCONE </a:t>
            </a:r>
            <a:r>
              <a:rPr lang="en-US" dirty="0" err="1" smtClean="0"/>
              <a:t>NSPs</a:t>
            </a:r>
            <a:r>
              <a:rPr lang="en-US" dirty="0" smtClean="0"/>
              <a:t>?</a:t>
            </a:r>
          </a:p>
          <a:p>
            <a:pPr marL="292100" indent="-165100">
              <a:lnSpc>
                <a:spcPct val="150000"/>
              </a:lnSpc>
            </a:pPr>
            <a:r>
              <a:rPr lang="en-US" dirty="0" smtClean="0"/>
              <a:t>Are existing transit policies sufficient to support global expansion?</a:t>
            </a:r>
          </a:p>
          <a:p>
            <a:pPr marL="292100" indent="-165100">
              <a:lnSpc>
                <a:spcPct val="150000"/>
              </a:lnSpc>
            </a:pPr>
            <a:r>
              <a:rPr lang="en-US" dirty="0" smtClean="0"/>
              <a:t>What technical approaches and tools are required to maintain a fully connected LHCONE network?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411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914399" y="2130425"/>
            <a:ext cx="7762875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n-US" dirty="0" smtClean="0"/>
              <a:t>Thank You</a:t>
            </a:r>
            <a:endParaRPr lang="en-US" sz="36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914400" y="3669178"/>
            <a:ext cx="3597275" cy="14005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Michael O’Connor </a:t>
            </a:r>
            <a:r>
              <a:rPr lang="en-US" sz="1800" b="0" i="0" u="none" strike="noStrike" cap="none" baseline="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moc@</a:t>
            </a:r>
            <a:r>
              <a:rPr lang="en-US" sz="1800" b="0" i="0" u="none" strike="noStrike" cap="none" baseline="0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es.net</a:t>
            </a:r>
            <a:endParaRPr lang="en-US" sz="1800" b="0" i="0" u="none" strike="noStrike" cap="none" baseline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30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Network </a:t>
            </a:r>
            <a:r>
              <a:rPr lang="en-US" sz="1800" b="0" i="0" u="none" strike="noStrike" cap="none" baseline="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Engineering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Energy Sciences </a:t>
            </a:r>
            <a:r>
              <a:rPr lang="en-US" sz="1800" dirty="0" smtClean="0"/>
              <a:t>Network</a:t>
            </a:r>
            <a:endParaRPr lang="en-US" sz="1800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Lawrence Berkeley National </a:t>
            </a:r>
            <a:r>
              <a:rPr lang="en-US" sz="1800" dirty="0" smtClean="0"/>
              <a:t>Lab</a:t>
            </a:r>
            <a:endParaRPr lang="en-US" sz="1800" dirty="0"/>
          </a:p>
        </p:txBody>
      </p:sp>
      <p:sp>
        <p:nvSpPr>
          <p:cNvPr id="68" name="Shape 68"/>
          <p:cNvSpPr txBox="1">
            <a:spLocks noGrp="1"/>
          </p:cNvSpPr>
          <p:nvPr>
            <p:ph type="body" idx="4294967295"/>
          </p:nvPr>
        </p:nvSpPr>
        <p:spPr>
          <a:xfrm>
            <a:off x="5116512" y="3637029"/>
            <a:ext cx="3570286" cy="11773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LHCOPN-LHCONE Meeting </a:t>
            </a:r>
            <a:endParaRPr lang="en-US" sz="1800" b="0" i="0" u="none" strike="noStrike" cap="none" baseline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88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dirty="0" smtClean="0"/>
              <a:t>Taipei Taiwan</a:t>
            </a:r>
            <a:endParaRPr lang="en-US" sz="1800" b="0" i="0" u="none" strike="noStrike" cap="none" baseline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88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dirty="0" smtClean="0"/>
              <a:t>March 13, 2016</a:t>
            </a:r>
            <a:endParaRPr lang="en-US" sz="1800" b="0" i="0" u="none" strike="noStrike" cap="none" baseline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cxnSp>
        <p:nvCxnSpPr>
          <p:cNvPr id="69" name="Shape 69"/>
          <p:cNvCxnSpPr>
            <a:stCxn id="66" idx="2"/>
          </p:cNvCxnSpPr>
          <p:nvPr/>
        </p:nvCxnSpPr>
        <p:spPr>
          <a:xfrm>
            <a:off x="4795837" y="3600449"/>
            <a:ext cx="31466" cy="1562345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261152976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	LHCONE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The LHC Open Network Environment VRF Overlay Network is </a:t>
            </a:r>
            <a:r>
              <a:rPr lang="en-US" dirty="0" smtClean="0"/>
              <a:t>intended to be built</a:t>
            </a:r>
            <a:r>
              <a:rPr lang="en-U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on shared network infrastructure. 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100Gbps technologies have reduced bandwidth costs making virtual network overlays cheap, quick and scalable, expect this paradigm to grow.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dirty="0" smtClean="0"/>
              <a:t>The reduced cost, increased speed and the community centric governance models of overlay networks greatly enhance the</a:t>
            </a:r>
            <a:r>
              <a:rPr lang="en-U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Globally Distributed Compute Model relied on by international scientific</a:t>
            </a:r>
            <a:r>
              <a:rPr lang="en-US" dirty="0" smtClean="0"/>
              <a:t> collaborations.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LHCONE </a:t>
            </a:r>
            <a:r>
              <a:rPr lang="en-US" dirty="0" smtClean="0"/>
              <a:t>will evolve, connecting is to join in shaping that evolution. </a:t>
            </a:r>
            <a:endParaRPr lang="en-US" dirty="0" smtClean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LHCONE is not like other </a:t>
            </a:r>
            <a:r>
              <a:rPr lang="en-US" dirty="0" smtClean="0"/>
              <a:t>I</a:t>
            </a:r>
            <a:r>
              <a:rPr lang="en-U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nternet uplinks, planning and care are essential for a smooth integration.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244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Global Expansion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7636"/>
            <a:ext cx="8229600" cy="5211763"/>
          </a:xfrm>
        </p:spPr>
        <p:txBody>
          <a:bodyPr>
            <a:normAutofit/>
          </a:bodyPr>
          <a:lstStyle/>
          <a:p>
            <a:pPr marL="342900" indent="-228600">
              <a:tabLst>
                <a:tab pos="342900" algn="l"/>
              </a:tabLst>
            </a:pPr>
            <a:r>
              <a:rPr lang="en-US" dirty="0" smtClean="0"/>
              <a:t>LHCONE expansion is driving the incorporation of continental transit service to bridge gaps in the existing full mesh BGP architecture.  </a:t>
            </a:r>
          </a:p>
          <a:p>
            <a:pPr marL="342900" indent="-228600">
              <a:tabLst>
                <a:tab pos="342900" algn="l"/>
              </a:tabLst>
            </a:pPr>
            <a:r>
              <a:rPr lang="en-US" dirty="0" smtClean="0"/>
              <a:t>On the general Internet, no </a:t>
            </a:r>
            <a:r>
              <a:rPr lang="en-US" dirty="0"/>
              <a:t>single provider – no matter how big – connects to </a:t>
            </a:r>
            <a:r>
              <a:rPr lang="en-US" dirty="0" smtClean="0"/>
              <a:t>all subscribers or </a:t>
            </a:r>
            <a:r>
              <a:rPr lang="en-US" dirty="0"/>
              <a:t>to all of the</a:t>
            </a:r>
            <a:r>
              <a:rPr lang="en-US" dirty="0" smtClean="0"/>
              <a:t> global content.</a:t>
            </a:r>
          </a:p>
          <a:p>
            <a:pPr marL="342900" indent="-228600">
              <a:tabLst>
                <a:tab pos="342900" algn="l"/>
              </a:tabLst>
            </a:pPr>
            <a:r>
              <a:rPr lang="en-US" dirty="0" smtClean="0"/>
              <a:t>To </a:t>
            </a:r>
            <a:r>
              <a:rPr lang="en-US" dirty="0"/>
              <a:t>connect it all together (to give all subscribers access to all content), providers must spend money and connect their networks together. </a:t>
            </a:r>
            <a:r>
              <a:rPr lang="en-US" dirty="0" smtClean="0"/>
              <a:t> </a:t>
            </a:r>
          </a:p>
          <a:p>
            <a:pPr marL="342900" indent="-228600">
              <a:tabLst>
                <a:tab pos="342900" algn="l"/>
              </a:tabLst>
            </a:pPr>
            <a:r>
              <a:rPr lang="en-US" dirty="0" smtClean="0"/>
              <a:t>What options and approaches are available in the research and education networking space to maintain full connectivity among all LHCONE participating institutions?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550144"/>
            <a:ext cx="8086970" cy="40011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228600" indent="-228600">
              <a:spcBef>
                <a:spcPts val="880"/>
              </a:spcBef>
              <a:buClr>
                <a:srgbClr val="2DB2CF"/>
              </a:buClr>
            </a:pPr>
            <a:r>
              <a:rPr lang="en-US" sz="2000" dirty="0" smtClean="0">
                <a:solidFill>
                  <a:srgbClr val="58585B"/>
                </a:solidFill>
              </a:rPr>
              <a:t>The challenge is to provide transit services in a zero cost peering framework</a:t>
            </a:r>
            <a:endParaRPr lang="en-US" sz="2000" dirty="0" smtClean="0">
              <a:solidFill>
                <a:srgbClr val="5858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016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0" y="101267"/>
            <a:ext cx="8229600" cy="1143000"/>
          </a:xfrm>
        </p:spPr>
        <p:txBody>
          <a:bodyPr/>
          <a:lstStyle/>
          <a:p>
            <a:r>
              <a:rPr lang="en-US" dirty="0" smtClean="0"/>
              <a:t>Brief History of LHCONE Routing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126" y="1209269"/>
            <a:ext cx="8229600" cy="434448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early LHCONE implementation was a </a:t>
            </a:r>
            <a:r>
              <a:rPr lang="en-US" b="1" dirty="0" smtClean="0"/>
              <a:t>full BGP mesh</a:t>
            </a:r>
          </a:p>
          <a:p>
            <a:r>
              <a:rPr lang="en-US" dirty="0" smtClean="0"/>
              <a:t>North America	</a:t>
            </a:r>
          </a:p>
          <a:p>
            <a:pPr lvl="1"/>
            <a:r>
              <a:rPr lang="en-US" dirty="0" smtClean="0"/>
              <a:t>CANET, ESnet, Internet2</a:t>
            </a:r>
          </a:p>
          <a:p>
            <a:r>
              <a:rPr lang="en-US" dirty="0" smtClean="0"/>
              <a:t>Europe</a:t>
            </a:r>
          </a:p>
          <a:p>
            <a:pPr lvl="1"/>
            <a:r>
              <a:rPr lang="en-US" dirty="0" smtClean="0"/>
              <a:t>GEANT, </a:t>
            </a:r>
            <a:r>
              <a:rPr lang="en-US" dirty="0" err="1" smtClean="0"/>
              <a:t>NORDUnet</a:t>
            </a:r>
            <a:r>
              <a:rPr lang="en-US" dirty="0" smtClean="0"/>
              <a:t>, CERN</a:t>
            </a:r>
          </a:p>
          <a:p>
            <a:pPr marL="0" indent="0">
              <a:buNone/>
            </a:pPr>
            <a:r>
              <a:rPr lang="en-US" dirty="0" smtClean="0"/>
              <a:t>Transit paths were well established along standard provider customer relationships and funding models.</a:t>
            </a:r>
          </a:p>
          <a:p>
            <a:pPr>
              <a:buNone/>
            </a:pPr>
            <a:r>
              <a:rPr lang="en-US" dirty="0" smtClean="0"/>
              <a:t>Recently </a:t>
            </a:r>
            <a:r>
              <a:rPr lang="en-US" b="1" dirty="0" smtClean="0"/>
              <a:t>GEANT</a:t>
            </a:r>
            <a:r>
              <a:rPr lang="en-US" dirty="0" smtClean="0"/>
              <a:t> and</a:t>
            </a:r>
            <a:r>
              <a:rPr lang="en-US" b="1" dirty="0" smtClean="0"/>
              <a:t> Internet2 </a:t>
            </a:r>
            <a:r>
              <a:rPr lang="en-US" dirty="0" smtClean="0"/>
              <a:t>have begun</a:t>
            </a:r>
          </a:p>
          <a:p>
            <a:pPr>
              <a:buNone/>
            </a:pPr>
            <a:r>
              <a:rPr lang="en-US" dirty="0"/>
              <a:t>p</a:t>
            </a:r>
            <a:r>
              <a:rPr lang="en-US" dirty="0" smtClean="0"/>
              <a:t>roviding LHCONE transit service. 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4857754" y="4087844"/>
            <a:ext cx="2835274" cy="1847951"/>
            <a:chOff x="2184400" y="1930400"/>
            <a:chExt cx="5448300" cy="3975100"/>
          </a:xfrm>
        </p:grpSpPr>
        <p:cxnSp>
          <p:nvCxnSpPr>
            <p:cNvPr id="7" name="Straight Connector 6"/>
            <p:cNvCxnSpPr>
              <a:stCxn id="22" idx="3"/>
              <a:endCxn id="19" idx="3"/>
            </p:cNvCxnSpPr>
            <p:nvPr/>
          </p:nvCxnSpPr>
          <p:spPr>
            <a:xfrm rot="5400000" flipH="1" flipV="1">
              <a:off x="5511800" y="472293"/>
              <a:ext cx="1588" cy="3035300"/>
            </a:xfrm>
            <a:prstGeom prst="line">
              <a:avLst/>
            </a:prstGeom>
            <a:ln>
              <a:solidFill>
                <a:srgbClr val="0101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22" idx="2"/>
              <a:endCxn id="21" idx="2"/>
            </p:cNvCxnSpPr>
            <p:nvPr/>
          </p:nvCxnSpPr>
          <p:spPr>
            <a:xfrm rot="10800000" flipV="1">
              <a:off x="2188142" y="2451100"/>
              <a:ext cx="1206500" cy="1524000"/>
            </a:xfrm>
            <a:prstGeom prst="line">
              <a:avLst/>
            </a:prstGeom>
            <a:ln>
              <a:solidFill>
                <a:srgbClr val="0101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endCxn id="18" idx="0"/>
            </p:cNvCxnSpPr>
            <p:nvPr/>
          </p:nvCxnSpPr>
          <p:spPr>
            <a:xfrm rot="5400000">
              <a:off x="6686048" y="3396748"/>
              <a:ext cx="1892300" cy="1005"/>
            </a:xfrm>
            <a:prstGeom prst="line">
              <a:avLst/>
            </a:prstGeom>
            <a:ln>
              <a:solidFill>
                <a:srgbClr val="0101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22" idx="1"/>
              <a:endCxn id="18" idx="2"/>
            </p:cNvCxnSpPr>
            <p:nvPr/>
          </p:nvCxnSpPr>
          <p:spPr>
            <a:xfrm rot="16200000" flipH="1">
              <a:off x="4525692" y="2439149"/>
              <a:ext cx="1372709" cy="2435792"/>
            </a:xfrm>
            <a:prstGeom prst="line">
              <a:avLst/>
            </a:prstGeom>
            <a:ln>
              <a:solidFill>
                <a:srgbClr val="0101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21" idx="0"/>
              <a:endCxn id="19" idx="2"/>
            </p:cNvCxnSpPr>
            <p:nvPr/>
          </p:nvCxnSpPr>
          <p:spPr>
            <a:xfrm flipV="1">
              <a:off x="3389895" y="2451100"/>
              <a:ext cx="3040047" cy="1524000"/>
            </a:xfrm>
            <a:prstGeom prst="line">
              <a:avLst/>
            </a:prstGeom>
            <a:ln>
              <a:solidFill>
                <a:srgbClr val="0101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20" idx="1"/>
              <a:endCxn id="18" idx="1"/>
            </p:cNvCxnSpPr>
            <p:nvPr/>
          </p:nvCxnSpPr>
          <p:spPr>
            <a:xfrm rot="5400000" flipH="1" flipV="1">
              <a:off x="4991100" y="3866041"/>
              <a:ext cx="1041400" cy="3035300"/>
            </a:xfrm>
            <a:prstGeom prst="line">
              <a:avLst/>
            </a:prstGeom>
            <a:ln>
              <a:solidFill>
                <a:srgbClr val="0101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21" idx="0"/>
              <a:endCxn id="18" idx="2"/>
            </p:cNvCxnSpPr>
            <p:nvPr/>
          </p:nvCxnSpPr>
          <p:spPr>
            <a:xfrm>
              <a:off x="3389895" y="3975100"/>
              <a:ext cx="3040047" cy="368300"/>
            </a:xfrm>
            <a:prstGeom prst="line">
              <a:avLst/>
            </a:prstGeom>
            <a:ln>
              <a:solidFill>
                <a:srgbClr val="0101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21" idx="2"/>
              <a:endCxn id="20" idx="2"/>
            </p:cNvCxnSpPr>
            <p:nvPr/>
          </p:nvCxnSpPr>
          <p:spPr>
            <a:xfrm rot="10800000" flipH="1" flipV="1">
              <a:off x="2188142" y="3975100"/>
              <a:ext cx="1206500" cy="1409700"/>
            </a:xfrm>
            <a:prstGeom prst="line">
              <a:avLst/>
            </a:prstGeom>
            <a:ln>
              <a:solidFill>
                <a:srgbClr val="0101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22" idx="1"/>
              <a:endCxn id="20" idx="3"/>
            </p:cNvCxnSpPr>
            <p:nvPr/>
          </p:nvCxnSpPr>
          <p:spPr>
            <a:xfrm rot="5400000">
              <a:off x="3017674" y="3947167"/>
              <a:ext cx="1952952" cy="1588"/>
            </a:xfrm>
            <a:prstGeom prst="line">
              <a:avLst/>
            </a:prstGeom>
            <a:ln>
              <a:solidFill>
                <a:srgbClr val="0101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20" idx="3"/>
              <a:endCxn id="19" idx="2"/>
            </p:cNvCxnSpPr>
            <p:nvPr/>
          </p:nvCxnSpPr>
          <p:spPr>
            <a:xfrm rot="5400000" flipH="1" flipV="1">
              <a:off x="3975775" y="2469476"/>
              <a:ext cx="2472543" cy="2435792"/>
            </a:xfrm>
            <a:prstGeom prst="line">
              <a:avLst/>
            </a:prstGeom>
            <a:ln>
              <a:solidFill>
                <a:srgbClr val="0101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Cloud 17"/>
            <p:cNvSpPr/>
            <p:nvPr/>
          </p:nvSpPr>
          <p:spPr>
            <a:xfrm>
              <a:off x="6426200" y="3822700"/>
              <a:ext cx="1206500" cy="1041400"/>
            </a:xfrm>
            <a:prstGeom prst="cloud">
              <a:avLst/>
            </a:prstGeom>
            <a:solidFill>
              <a:schemeClr val="accent2">
                <a:lumMod val="50000"/>
                <a:lumOff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9" name="Cloud 18"/>
            <p:cNvSpPr/>
            <p:nvPr/>
          </p:nvSpPr>
          <p:spPr>
            <a:xfrm>
              <a:off x="6426200" y="1930400"/>
              <a:ext cx="1206500" cy="1041400"/>
            </a:xfrm>
            <a:prstGeom prst="cloud">
              <a:avLst/>
            </a:prstGeom>
            <a:solidFill>
              <a:schemeClr val="accent2">
                <a:lumMod val="50000"/>
                <a:lumOff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20" name="Cloud 19"/>
            <p:cNvSpPr/>
            <p:nvPr/>
          </p:nvSpPr>
          <p:spPr>
            <a:xfrm>
              <a:off x="3390900" y="4864100"/>
              <a:ext cx="1206500" cy="1041400"/>
            </a:xfrm>
            <a:prstGeom prst="cloud">
              <a:avLst/>
            </a:prstGeom>
            <a:solidFill>
              <a:schemeClr val="accent2">
                <a:lumMod val="50000"/>
                <a:lumOff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21" name="Cloud 20"/>
            <p:cNvSpPr/>
            <p:nvPr/>
          </p:nvSpPr>
          <p:spPr>
            <a:xfrm>
              <a:off x="2184400" y="3454400"/>
              <a:ext cx="1206500" cy="1041400"/>
            </a:xfrm>
            <a:prstGeom prst="cloud">
              <a:avLst/>
            </a:prstGeom>
            <a:solidFill>
              <a:schemeClr val="accent2">
                <a:lumMod val="50000"/>
                <a:lumOff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22" name="Cloud 21"/>
            <p:cNvSpPr/>
            <p:nvPr/>
          </p:nvSpPr>
          <p:spPr>
            <a:xfrm>
              <a:off x="3390900" y="1930400"/>
              <a:ext cx="1206500" cy="1041400"/>
            </a:xfrm>
            <a:prstGeom prst="cloud">
              <a:avLst/>
            </a:prstGeom>
            <a:solidFill>
              <a:schemeClr val="accent2">
                <a:lumMod val="50000"/>
                <a:lumOff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20126" y="6194622"/>
            <a:ext cx="6650955" cy="307777"/>
          </a:xfrm>
          <a:prstGeom prst="rect">
            <a:avLst/>
          </a:prstGeom>
          <a:noFill/>
          <a:ln>
            <a:solidFill>
              <a:srgbClr val="01010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In general, LHCONE </a:t>
            </a:r>
            <a:r>
              <a:rPr lang="en-US" sz="1400" dirty="0" err="1" smtClean="0">
                <a:latin typeface="Arial"/>
                <a:cs typeface="Arial"/>
              </a:rPr>
              <a:t>NSPs</a:t>
            </a:r>
            <a:r>
              <a:rPr lang="en-US" sz="1400" dirty="0" smtClean="0">
                <a:latin typeface="Arial"/>
                <a:cs typeface="Arial"/>
              </a:rPr>
              <a:t> will consider providing transit on a case by case basis 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1070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>
            <a:stCxn id="9" idx="3"/>
            <a:endCxn id="5" idx="3"/>
          </p:cNvCxnSpPr>
          <p:nvPr/>
        </p:nvCxnSpPr>
        <p:spPr>
          <a:xfrm rot="5400000" flipH="1" flipV="1">
            <a:off x="5511800" y="472293"/>
            <a:ext cx="1588" cy="30353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Mesh LHCONE BGP Routing</a:t>
            </a:r>
            <a:endParaRPr lang="en-US" dirty="0"/>
          </a:p>
        </p:txBody>
      </p:sp>
      <p:cxnSp>
        <p:nvCxnSpPr>
          <p:cNvPr id="13" name="Straight Connector 12"/>
          <p:cNvCxnSpPr>
            <a:stCxn id="9" idx="2"/>
            <a:endCxn id="4" idx="2"/>
          </p:cNvCxnSpPr>
          <p:nvPr/>
        </p:nvCxnSpPr>
        <p:spPr>
          <a:xfrm rot="10800000" flipV="1">
            <a:off x="2188142" y="2451100"/>
            <a:ext cx="1206500" cy="15240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7" idx="0"/>
          </p:cNvCxnSpPr>
          <p:nvPr/>
        </p:nvCxnSpPr>
        <p:spPr>
          <a:xfrm rot="5400000">
            <a:off x="6686048" y="3396748"/>
            <a:ext cx="1892300" cy="1005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9" idx="1"/>
            <a:endCxn id="7" idx="2"/>
          </p:cNvCxnSpPr>
          <p:nvPr/>
        </p:nvCxnSpPr>
        <p:spPr>
          <a:xfrm rot="16200000" flipH="1">
            <a:off x="4525692" y="2439149"/>
            <a:ext cx="1372709" cy="2435792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4" idx="0"/>
            <a:endCxn id="5" idx="2"/>
          </p:cNvCxnSpPr>
          <p:nvPr/>
        </p:nvCxnSpPr>
        <p:spPr>
          <a:xfrm flipV="1">
            <a:off x="3389895" y="2451100"/>
            <a:ext cx="3040047" cy="15240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8" idx="1"/>
            <a:endCxn id="7" idx="1"/>
          </p:cNvCxnSpPr>
          <p:nvPr/>
        </p:nvCxnSpPr>
        <p:spPr>
          <a:xfrm rot="5400000" flipH="1" flipV="1">
            <a:off x="4991100" y="3866041"/>
            <a:ext cx="1041400" cy="30353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4" idx="0"/>
            <a:endCxn id="7" idx="2"/>
          </p:cNvCxnSpPr>
          <p:nvPr/>
        </p:nvCxnSpPr>
        <p:spPr>
          <a:xfrm>
            <a:off x="3389895" y="3975100"/>
            <a:ext cx="3040047" cy="3683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4" idx="2"/>
            <a:endCxn id="8" idx="2"/>
          </p:cNvCxnSpPr>
          <p:nvPr/>
        </p:nvCxnSpPr>
        <p:spPr>
          <a:xfrm rot="10800000" flipH="1" flipV="1">
            <a:off x="2188142" y="3975100"/>
            <a:ext cx="1206500" cy="14097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9" idx="1"/>
            <a:endCxn id="8" idx="3"/>
          </p:cNvCxnSpPr>
          <p:nvPr/>
        </p:nvCxnSpPr>
        <p:spPr>
          <a:xfrm rot="5400000">
            <a:off x="3017674" y="3947167"/>
            <a:ext cx="1952952" cy="1588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8" idx="3"/>
            <a:endCxn id="5" idx="2"/>
          </p:cNvCxnSpPr>
          <p:nvPr/>
        </p:nvCxnSpPr>
        <p:spPr>
          <a:xfrm rot="5400000" flipH="1" flipV="1">
            <a:off x="3975775" y="2469476"/>
            <a:ext cx="2472543" cy="2435792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loud 6"/>
          <p:cNvSpPr/>
          <p:nvPr/>
        </p:nvSpPr>
        <p:spPr>
          <a:xfrm>
            <a:off x="6426200" y="38227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GEANT</a:t>
            </a:r>
            <a:endParaRPr lang="en-US" sz="1200" dirty="0"/>
          </a:p>
        </p:txBody>
      </p:sp>
      <p:sp>
        <p:nvSpPr>
          <p:cNvPr id="5" name="Cloud 4"/>
          <p:cNvSpPr/>
          <p:nvPr/>
        </p:nvSpPr>
        <p:spPr>
          <a:xfrm>
            <a:off x="6426200" y="19304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NORDU</a:t>
            </a:r>
          </a:p>
          <a:p>
            <a:pPr algn="ctr"/>
            <a:r>
              <a:rPr lang="en-US" sz="1200" dirty="0" smtClean="0"/>
              <a:t>NET</a:t>
            </a:r>
            <a:endParaRPr lang="en-US" sz="1200" dirty="0"/>
          </a:p>
        </p:txBody>
      </p:sp>
      <p:sp>
        <p:nvSpPr>
          <p:cNvPr id="8" name="Cloud 7"/>
          <p:cNvSpPr/>
          <p:nvPr/>
        </p:nvSpPr>
        <p:spPr>
          <a:xfrm>
            <a:off x="3390900" y="48641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I2</a:t>
            </a:r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2184400" y="34544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ESnet</a:t>
            </a:r>
            <a:endParaRPr lang="en-US" sz="1200" dirty="0"/>
          </a:p>
        </p:txBody>
      </p:sp>
      <p:sp>
        <p:nvSpPr>
          <p:cNvPr id="9" name="Cloud 8"/>
          <p:cNvSpPr/>
          <p:nvPr/>
        </p:nvSpPr>
        <p:spPr>
          <a:xfrm>
            <a:off x="3390900" y="19304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CANET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57200" y="1513683"/>
            <a:ext cx="2696142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Today the principle LHCONE </a:t>
            </a:r>
            <a:r>
              <a:rPr lang="en-US" sz="1400" dirty="0" err="1" smtClean="0">
                <a:solidFill>
                  <a:srgbClr val="000000"/>
                </a:solidFill>
                <a:latin typeface="Arial"/>
                <a:cs typeface="Arial"/>
              </a:rPr>
              <a:t>NSPs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 form a full BGP Mesh, establishing a fully connected network. 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0" name="Rounded Rectangular Callout 19"/>
          <p:cNvSpPr/>
          <p:nvPr/>
        </p:nvSpPr>
        <p:spPr>
          <a:xfrm>
            <a:off x="275659" y="4924437"/>
            <a:ext cx="2696142" cy="1271109"/>
          </a:xfrm>
          <a:prstGeom prst="wedgeRoundRectCallout">
            <a:avLst>
              <a:gd name="adj1" fmla="val 69607"/>
              <a:gd name="adj2" fmla="val 10545"/>
              <a:gd name="adj3" fmla="val 16667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010101"/>
                </a:solidFill>
                <a:latin typeface="Arial"/>
                <a:cs typeface="Arial"/>
              </a:rPr>
              <a:t>Internet2 hosted multipoint BGP exchanges could be considered a form of transit concentrated within in a POP. </a:t>
            </a:r>
            <a:endParaRPr lang="en-US" sz="1400" dirty="0">
              <a:solidFill>
                <a:srgbClr val="010101"/>
              </a:solidFill>
              <a:latin typeface="Arial"/>
              <a:cs typeface="Arial"/>
            </a:endParaRPr>
          </a:p>
        </p:txBody>
      </p:sp>
      <p:sp>
        <p:nvSpPr>
          <p:cNvPr id="21" name="Rounded Rectangular Callout 20"/>
          <p:cNvSpPr/>
          <p:nvPr/>
        </p:nvSpPr>
        <p:spPr>
          <a:xfrm>
            <a:off x="5898073" y="5384800"/>
            <a:ext cx="3004627" cy="636663"/>
          </a:xfrm>
          <a:prstGeom prst="wedgeRoundRectCallout">
            <a:avLst>
              <a:gd name="adj1" fmla="val 2779"/>
              <a:gd name="adj2" fmla="val -170155"/>
              <a:gd name="adj3" fmla="val 16667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010101"/>
                </a:solidFill>
                <a:latin typeface="Arial"/>
                <a:cs typeface="Arial"/>
              </a:rPr>
              <a:t>GEANT provides LHCONE transit for the RNP network in </a:t>
            </a:r>
            <a:r>
              <a:rPr lang="en-US" sz="1400" dirty="0" err="1" smtClean="0">
                <a:solidFill>
                  <a:srgbClr val="010101"/>
                </a:solidFill>
                <a:latin typeface="Arial"/>
                <a:cs typeface="Arial"/>
              </a:rPr>
              <a:t>Brasil</a:t>
            </a:r>
            <a:r>
              <a:rPr lang="en-US" sz="1400" dirty="0" smtClean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endParaRPr lang="en-US" sz="1400" dirty="0">
              <a:solidFill>
                <a:srgbClr val="010101"/>
              </a:solidFill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0126" y="6348511"/>
            <a:ext cx="6650955" cy="307777"/>
          </a:xfrm>
          <a:prstGeom prst="rect">
            <a:avLst/>
          </a:prstGeom>
          <a:noFill/>
          <a:ln>
            <a:solidFill>
              <a:srgbClr val="01010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In general, LHCONE </a:t>
            </a:r>
            <a:r>
              <a:rPr lang="en-US" sz="1400" dirty="0" err="1" smtClean="0">
                <a:latin typeface="Arial"/>
                <a:cs typeface="Arial"/>
              </a:rPr>
              <a:t>NSPs</a:t>
            </a:r>
            <a:r>
              <a:rPr lang="en-US" sz="1400" dirty="0" smtClean="0">
                <a:latin typeface="Arial"/>
                <a:cs typeface="Arial"/>
              </a:rPr>
              <a:t> will consider providing transit on a case by case basis 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6" name="Rounded Rectangular Callout 25"/>
          <p:cNvSpPr/>
          <p:nvPr/>
        </p:nvSpPr>
        <p:spPr>
          <a:xfrm>
            <a:off x="6444173" y="877020"/>
            <a:ext cx="2458527" cy="636663"/>
          </a:xfrm>
          <a:prstGeom prst="wedgeRoundRectCallout">
            <a:avLst>
              <a:gd name="adj1" fmla="val -59827"/>
              <a:gd name="adj2" fmla="val 121083"/>
              <a:gd name="adj3" fmla="val 16667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010101"/>
                </a:solidFill>
                <a:latin typeface="Arial"/>
                <a:cs typeface="Arial"/>
              </a:rPr>
              <a:t>Established point to point or multipoint BGP peering </a:t>
            </a:r>
            <a:endParaRPr lang="en-US" sz="1400" dirty="0">
              <a:solidFill>
                <a:srgbClr val="01010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852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457200" y="1407180"/>
            <a:ext cx="2641600" cy="11695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Example: 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If ASGC joins LHCONE by connecting to CANET, ESnet and I2 on the US west coast in Seattle WA 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>
            <a:stCxn id="9" idx="3"/>
            <a:endCxn id="5" idx="3"/>
          </p:cNvCxnSpPr>
          <p:nvPr/>
        </p:nvCxnSpPr>
        <p:spPr>
          <a:xfrm rot="5400000" flipH="1" flipV="1">
            <a:off x="5511800" y="472293"/>
            <a:ext cx="1588" cy="30353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to Asia</a:t>
            </a:r>
            <a:br>
              <a:rPr lang="en-US" dirty="0" smtClean="0"/>
            </a:br>
            <a:r>
              <a:rPr lang="en-US" sz="1800" dirty="0" smtClean="0"/>
              <a:t>KREONET Hypothetical Example</a:t>
            </a:r>
            <a:endParaRPr lang="en-US" sz="1800" dirty="0"/>
          </a:p>
        </p:txBody>
      </p:sp>
      <p:cxnSp>
        <p:nvCxnSpPr>
          <p:cNvPr id="13" name="Straight Connector 12"/>
          <p:cNvCxnSpPr>
            <a:stCxn id="9" idx="2"/>
            <a:endCxn id="4" idx="2"/>
          </p:cNvCxnSpPr>
          <p:nvPr/>
        </p:nvCxnSpPr>
        <p:spPr>
          <a:xfrm rot="10800000" flipV="1">
            <a:off x="2188142" y="2451100"/>
            <a:ext cx="1206500" cy="15240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7" idx="0"/>
          </p:cNvCxnSpPr>
          <p:nvPr/>
        </p:nvCxnSpPr>
        <p:spPr>
          <a:xfrm rot="5400000">
            <a:off x="6686048" y="3396748"/>
            <a:ext cx="1892300" cy="1005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9" idx="1"/>
            <a:endCxn id="7" idx="2"/>
          </p:cNvCxnSpPr>
          <p:nvPr/>
        </p:nvCxnSpPr>
        <p:spPr>
          <a:xfrm rot="16200000" flipH="1">
            <a:off x="4525692" y="2439149"/>
            <a:ext cx="1372709" cy="2435792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4" idx="0"/>
            <a:endCxn id="5" idx="2"/>
          </p:cNvCxnSpPr>
          <p:nvPr/>
        </p:nvCxnSpPr>
        <p:spPr>
          <a:xfrm flipV="1">
            <a:off x="3389895" y="2451100"/>
            <a:ext cx="3040047" cy="15240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8" idx="1"/>
            <a:endCxn id="7" idx="1"/>
          </p:cNvCxnSpPr>
          <p:nvPr/>
        </p:nvCxnSpPr>
        <p:spPr>
          <a:xfrm rot="5400000" flipH="1" flipV="1">
            <a:off x="4991100" y="3866041"/>
            <a:ext cx="1041400" cy="30353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4" idx="0"/>
            <a:endCxn id="7" idx="2"/>
          </p:cNvCxnSpPr>
          <p:nvPr/>
        </p:nvCxnSpPr>
        <p:spPr>
          <a:xfrm>
            <a:off x="3389895" y="3975100"/>
            <a:ext cx="3040047" cy="3683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4" idx="2"/>
            <a:endCxn id="8" idx="2"/>
          </p:cNvCxnSpPr>
          <p:nvPr/>
        </p:nvCxnSpPr>
        <p:spPr>
          <a:xfrm rot="10800000" flipH="1" flipV="1">
            <a:off x="2188142" y="3975100"/>
            <a:ext cx="1206500" cy="14097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9" idx="1"/>
            <a:endCxn id="8" idx="3"/>
          </p:cNvCxnSpPr>
          <p:nvPr/>
        </p:nvCxnSpPr>
        <p:spPr>
          <a:xfrm rot="5400000">
            <a:off x="3017674" y="3947167"/>
            <a:ext cx="1952952" cy="1588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8" idx="3"/>
            <a:endCxn id="5" idx="2"/>
          </p:cNvCxnSpPr>
          <p:nvPr/>
        </p:nvCxnSpPr>
        <p:spPr>
          <a:xfrm rot="5400000" flipH="1" flipV="1">
            <a:off x="3975775" y="2469476"/>
            <a:ext cx="2472543" cy="2435792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loud 6"/>
          <p:cNvSpPr/>
          <p:nvPr/>
        </p:nvSpPr>
        <p:spPr>
          <a:xfrm>
            <a:off x="6426200" y="38227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GEANT</a:t>
            </a:r>
            <a:endParaRPr lang="en-US" sz="1200" dirty="0"/>
          </a:p>
        </p:txBody>
      </p:sp>
      <p:sp>
        <p:nvSpPr>
          <p:cNvPr id="5" name="Cloud 4"/>
          <p:cNvSpPr/>
          <p:nvPr/>
        </p:nvSpPr>
        <p:spPr>
          <a:xfrm>
            <a:off x="6426200" y="19304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NORDU</a:t>
            </a:r>
          </a:p>
          <a:p>
            <a:pPr algn="ctr"/>
            <a:r>
              <a:rPr lang="en-US" sz="1200" dirty="0" smtClean="0"/>
              <a:t>NET</a:t>
            </a:r>
            <a:endParaRPr lang="en-US" sz="1200" dirty="0"/>
          </a:p>
        </p:txBody>
      </p:sp>
      <p:sp>
        <p:nvSpPr>
          <p:cNvPr id="8" name="Cloud 7"/>
          <p:cNvSpPr/>
          <p:nvPr/>
        </p:nvSpPr>
        <p:spPr>
          <a:xfrm>
            <a:off x="3390900" y="48641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I2</a:t>
            </a:r>
            <a:endParaRPr lang="en-US" dirty="0"/>
          </a:p>
        </p:txBody>
      </p:sp>
      <p:cxnSp>
        <p:nvCxnSpPr>
          <p:cNvPr id="19" name="Straight Connector 18"/>
          <p:cNvCxnSpPr>
            <a:stCxn id="4" idx="0"/>
            <a:endCxn id="18" idx="2"/>
          </p:cNvCxnSpPr>
          <p:nvPr/>
        </p:nvCxnSpPr>
        <p:spPr>
          <a:xfrm flipH="1" flipV="1">
            <a:off x="248784" y="3454401"/>
            <a:ext cx="3141111" cy="520699"/>
          </a:xfrm>
          <a:prstGeom prst="line">
            <a:avLst/>
          </a:prstGeom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8" idx="2"/>
            <a:endCxn id="18" idx="2"/>
          </p:cNvCxnSpPr>
          <p:nvPr/>
        </p:nvCxnSpPr>
        <p:spPr>
          <a:xfrm rot="10800000">
            <a:off x="248784" y="3454402"/>
            <a:ext cx="3145858" cy="1930399"/>
          </a:xfrm>
          <a:prstGeom prst="line">
            <a:avLst/>
          </a:prstGeom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9" idx="3"/>
            <a:endCxn id="18" idx="2"/>
          </p:cNvCxnSpPr>
          <p:nvPr/>
        </p:nvCxnSpPr>
        <p:spPr>
          <a:xfrm rot="16200000" flipH="1" flipV="1">
            <a:off x="1389238" y="849489"/>
            <a:ext cx="1464458" cy="3745366"/>
          </a:xfrm>
          <a:prstGeom prst="line">
            <a:avLst/>
          </a:prstGeom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loud 3"/>
          <p:cNvSpPr/>
          <p:nvPr/>
        </p:nvSpPr>
        <p:spPr>
          <a:xfrm>
            <a:off x="2184400" y="34544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ESnet</a:t>
            </a:r>
            <a:endParaRPr lang="en-US" sz="1200" dirty="0"/>
          </a:p>
        </p:txBody>
      </p:sp>
      <p:sp>
        <p:nvSpPr>
          <p:cNvPr id="18" name="Cloud 17"/>
          <p:cNvSpPr/>
          <p:nvPr/>
        </p:nvSpPr>
        <p:spPr>
          <a:xfrm>
            <a:off x="245042" y="2933701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ASGC</a:t>
            </a:r>
            <a:endParaRPr lang="en-US" sz="1200" dirty="0"/>
          </a:p>
        </p:txBody>
      </p:sp>
      <p:sp>
        <p:nvSpPr>
          <p:cNvPr id="9" name="Cloud 8"/>
          <p:cNvSpPr/>
          <p:nvPr/>
        </p:nvSpPr>
        <p:spPr>
          <a:xfrm>
            <a:off x="3390900" y="19304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CANET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146617" y="5015469"/>
            <a:ext cx="2609850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What options exist for GEANT, </a:t>
            </a:r>
            <a:r>
              <a:rPr lang="en-US" sz="1400" dirty="0" err="1" smtClean="0">
                <a:solidFill>
                  <a:srgbClr val="000000"/>
                </a:solidFill>
                <a:latin typeface="Arial"/>
                <a:cs typeface="Arial"/>
              </a:rPr>
              <a:t>NORDUnet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 and ASGC to exchange routes?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6530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>
            <a:stCxn id="9" idx="3"/>
            <a:endCxn id="5" idx="3"/>
          </p:cNvCxnSpPr>
          <p:nvPr/>
        </p:nvCxnSpPr>
        <p:spPr>
          <a:xfrm rot="5400000" flipH="1" flipV="1">
            <a:off x="5511800" y="472293"/>
            <a:ext cx="1588" cy="30353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to Asia</a:t>
            </a:r>
            <a:br>
              <a:rPr lang="en-US" dirty="0" smtClean="0"/>
            </a:br>
            <a:r>
              <a:rPr lang="en-US" sz="1800" dirty="0" smtClean="0"/>
              <a:t>KREONET Hypothetical Example</a:t>
            </a:r>
            <a:endParaRPr lang="en-US" sz="1800" dirty="0"/>
          </a:p>
        </p:txBody>
      </p:sp>
      <p:cxnSp>
        <p:nvCxnSpPr>
          <p:cNvPr id="13" name="Straight Connector 12"/>
          <p:cNvCxnSpPr>
            <a:stCxn id="9" idx="2"/>
            <a:endCxn id="4" idx="2"/>
          </p:cNvCxnSpPr>
          <p:nvPr/>
        </p:nvCxnSpPr>
        <p:spPr>
          <a:xfrm rot="10800000" flipV="1">
            <a:off x="2188142" y="2451100"/>
            <a:ext cx="1206500" cy="15240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7" idx="0"/>
          </p:cNvCxnSpPr>
          <p:nvPr/>
        </p:nvCxnSpPr>
        <p:spPr>
          <a:xfrm rot="5400000">
            <a:off x="6686048" y="3396748"/>
            <a:ext cx="1892300" cy="1005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9" idx="1"/>
            <a:endCxn id="7" idx="2"/>
          </p:cNvCxnSpPr>
          <p:nvPr/>
        </p:nvCxnSpPr>
        <p:spPr>
          <a:xfrm rot="16200000" flipH="1">
            <a:off x="4525692" y="2439149"/>
            <a:ext cx="1372709" cy="2435792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4" idx="0"/>
            <a:endCxn id="5" idx="2"/>
          </p:cNvCxnSpPr>
          <p:nvPr/>
        </p:nvCxnSpPr>
        <p:spPr>
          <a:xfrm flipV="1">
            <a:off x="3389895" y="2451100"/>
            <a:ext cx="3040047" cy="15240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8" idx="1"/>
            <a:endCxn id="7" idx="1"/>
          </p:cNvCxnSpPr>
          <p:nvPr/>
        </p:nvCxnSpPr>
        <p:spPr>
          <a:xfrm rot="5400000" flipH="1" flipV="1">
            <a:off x="4991100" y="3866041"/>
            <a:ext cx="1041400" cy="30353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4" idx="0"/>
            <a:endCxn id="7" idx="2"/>
          </p:cNvCxnSpPr>
          <p:nvPr/>
        </p:nvCxnSpPr>
        <p:spPr>
          <a:xfrm>
            <a:off x="3389895" y="3975100"/>
            <a:ext cx="3040047" cy="3683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9" idx="1"/>
            <a:endCxn id="8" idx="3"/>
          </p:cNvCxnSpPr>
          <p:nvPr/>
        </p:nvCxnSpPr>
        <p:spPr>
          <a:xfrm rot="5400000">
            <a:off x="3017674" y="3947167"/>
            <a:ext cx="1952952" cy="1588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8" idx="3"/>
            <a:endCxn id="5" idx="2"/>
          </p:cNvCxnSpPr>
          <p:nvPr/>
        </p:nvCxnSpPr>
        <p:spPr>
          <a:xfrm rot="5400000" flipH="1" flipV="1">
            <a:off x="3975775" y="2469476"/>
            <a:ext cx="2472543" cy="2435792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loud 4"/>
          <p:cNvSpPr/>
          <p:nvPr/>
        </p:nvSpPr>
        <p:spPr>
          <a:xfrm>
            <a:off x="6426200" y="19304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NORD</a:t>
            </a:r>
            <a:endParaRPr lang="en-US" sz="1200" dirty="0"/>
          </a:p>
        </p:txBody>
      </p:sp>
      <p:sp>
        <p:nvSpPr>
          <p:cNvPr id="8" name="Cloud 7"/>
          <p:cNvSpPr/>
          <p:nvPr/>
        </p:nvSpPr>
        <p:spPr>
          <a:xfrm>
            <a:off x="3390900" y="48641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I2</a:t>
            </a:r>
            <a:endParaRPr lang="en-US" dirty="0"/>
          </a:p>
        </p:txBody>
      </p:sp>
      <p:cxnSp>
        <p:nvCxnSpPr>
          <p:cNvPr id="19" name="Straight Connector 18"/>
          <p:cNvCxnSpPr>
            <a:stCxn id="4" idx="0"/>
            <a:endCxn id="18" idx="2"/>
          </p:cNvCxnSpPr>
          <p:nvPr/>
        </p:nvCxnSpPr>
        <p:spPr>
          <a:xfrm flipH="1" flipV="1">
            <a:off x="248784" y="3454401"/>
            <a:ext cx="3141111" cy="520699"/>
          </a:xfrm>
          <a:prstGeom prst="line">
            <a:avLst/>
          </a:prstGeom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57200" y="1407180"/>
            <a:ext cx="2641600" cy="11695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Example: 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If ASGC joins LHCONE by connecting to CANET, ESnet and I2 on the US west coast in Seattle WA 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8784" y="4923644"/>
            <a:ext cx="2850016" cy="11695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Arial"/>
                <a:cs typeface="Arial"/>
              </a:rPr>
              <a:t>Maintain Full Mesh by: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ASGC establishing a point of presence at an exchange where GEANT and </a:t>
            </a:r>
            <a:r>
              <a:rPr lang="en-US" sz="1400" dirty="0" err="1" smtClean="0">
                <a:solidFill>
                  <a:srgbClr val="000000"/>
                </a:solidFill>
                <a:latin typeface="Arial"/>
                <a:cs typeface="Arial"/>
              </a:rPr>
              <a:t>NORDUnet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 are located, or vice versa. 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9" name="Straight Connector 28"/>
          <p:cNvCxnSpPr>
            <a:stCxn id="18" idx="2"/>
            <a:endCxn id="5" idx="2"/>
          </p:cNvCxnSpPr>
          <p:nvPr/>
        </p:nvCxnSpPr>
        <p:spPr>
          <a:xfrm rot="10800000" flipH="1">
            <a:off x="248784" y="2451101"/>
            <a:ext cx="6181158" cy="1003301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9" idx="3"/>
            <a:endCxn id="18" idx="2"/>
          </p:cNvCxnSpPr>
          <p:nvPr/>
        </p:nvCxnSpPr>
        <p:spPr>
          <a:xfrm rot="16200000" flipH="1" flipV="1">
            <a:off x="1389238" y="849489"/>
            <a:ext cx="1464458" cy="3745366"/>
          </a:xfrm>
          <a:prstGeom prst="line">
            <a:avLst/>
          </a:prstGeom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loud 8"/>
          <p:cNvSpPr/>
          <p:nvPr/>
        </p:nvSpPr>
        <p:spPr>
          <a:xfrm>
            <a:off x="3390900" y="19304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CANET</a:t>
            </a:r>
            <a:endParaRPr lang="en-US" sz="1200" dirty="0"/>
          </a:p>
        </p:txBody>
      </p:sp>
      <p:cxnSp>
        <p:nvCxnSpPr>
          <p:cNvPr id="20" name="Straight Connector 19"/>
          <p:cNvCxnSpPr>
            <a:stCxn id="8" idx="2"/>
            <a:endCxn id="18" idx="2"/>
          </p:cNvCxnSpPr>
          <p:nvPr/>
        </p:nvCxnSpPr>
        <p:spPr>
          <a:xfrm rot="10800000">
            <a:off x="248784" y="3454402"/>
            <a:ext cx="3145858" cy="1930399"/>
          </a:xfrm>
          <a:prstGeom prst="line">
            <a:avLst/>
          </a:prstGeom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4" idx="2"/>
            <a:endCxn id="8" idx="2"/>
          </p:cNvCxnSpPr>
          <p:nvPr/>
        </p:nvCxnSpPr>
        <p:spPr>
          <a:xfrm rot="10800000" flipH="1" flipV="1">
            <a:off x="2188142" y="3975100"/>
            <a:ext cx="1206500" cy="14097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loud 3"/>
          <p:cNvSpPr/>
          <p:nvPr/>
        </p:nvSpPr>
        <p:spPr>
          <a:xfrm>
            <a:off x="2184400" y="34544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ESnet</a:t>
            </a:r>
            <a:endParaRPr lang="en-US" sz="1200" dirty="0"/>
          </a:p>
        </p:txBody>
      </p:sp>
      <p:cxnSp>
        <p:nvCxnSpPr>
          <p:cNvPr id="28" name="Straight Connector 27"/>
          <p:cNvCxnSpPr>
            <a:stCxn id="18" idx="2"/>
            <a:endCxn id="7" idx="0"/>
          </p:cNvCxnSpPr>
          <p:nvPr/>
        </p:nvCxnSpPr>
        <p:spPr>
          <a:xfrm rot="10800000" flipH="1" flipV="1">
            <a:off x="248783" y="3454400"/>
            <a:ext cx="7382911" cy="888999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loud 17"/>
          <p:cNvSpPr/>
          <p:nvPr/>
        </p:nvSpPr>
        <p:spPr>
          <a:xfrm>
            <a:off x="245042" y="2933701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ASGC</a:t>
            </a:r>
            <a:endParaRPr lang="en-US" sz="1200" dirty="0"/>
          </a:p>
        </p:txBody>
      </p:sp>
      <p:sp>
        <p:nvSpPr>
          <p:cNvPr id="7" name="Cloud 6"/>
          <p:cNvSpPr/>
          <p:nvPr/>
        </p:nvSpPr>
        <p:spPr>
          <a:xfrm>
            <a:off x="6426200" y="38227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GEANT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15889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>
            <a:stCxn id="9" idx="3"/>
            <a:endCxn id="5" idx="3"/>
          </p:cNvCxnSpPr>
          <p:nvPr/>
        </p:nvCxnSpPr>
        <p:spPr>
          <a:xfrm rot="5400000" flipH="1" flipV="1">
            <a:off x="5511800" y="472293"/>
            <a:ext cx="1588" cy="30353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to Asia</a:t>
            </a:r>
            <a:br>
              <a:rPr lang="en-US" dirty="0" smtClean="0"/>
            </a:br>
            <a:r>
              <a:rPr lang="en-US" sz="1800" dirty="0" smtClean="0"/>
              <a:t>ASGC Hypothetical Example</a:t>
            </a:r>
            <a:endParaRPr lang="en-US" sz="1800" dirty="0"/>
          </a:p>
        </p:txBody>
      </p:sp>
      <p:cxnSp>
        <p:nvCxnSpPr>
          <p:cNvPr id="13" name="Straight Connector 12"/>
          <p:cNvCxnSpPr>
            <a:stCxn id="9" idx="2"/>
            <a:endCxn id="4" idx="2"/>
          </p:cNvCxnSpPr>
          <p:nvPr/>
        </p:nvCxnSpPr>
        <p:spPr>
          <a:xfrm rot="10800000" flipV="1">
            <a:off x="2188142" y="2451100"/>
            <a:ext cx="1206500" cy="15240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7" idx="0"/>
          </p:cNvCxnSpPr>
          <p:nvPr/>
        </p:nvCxnSpPr>
        <p:spPr>
          <a:xfrm rot="5400000">
            <a:off x="6686048" y="3396748"/>
            <a:ext cx="1892300" cy="1005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9" idx="1"/>
            <a:endCxn id="7" idx="2"/>
          </p:cNvCxnSpPr>
          <p:nvPr/>
        </p:nvCxnSpPr>
        <p:spPr>
          <a:xfrm rot="16200000" flipH="1">
            <a:off x="4525692" y="2439149"/>
            <a:ext cx="1372709" cy="2435792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4" idx="0"/>
            <a:endCxn id="5" idx="2"/>
          </p:cNvCxnSpPr>
          <p:nvPr/>
        </p:nvCxnSpPr>
        <p:spPr>
          <a:xfrm flipV="1">
            <a:off x="3389895" y="2451100"/>
            <a:ext cx="3040047" cy="15240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4" idx="0"/>
            <a:endCxn id="7" idx="2"/>
          </p:cNvCxnSpPr>
          <p:nvPr/>
        </p:nvCxnSpPr>
        <p:spPr>
          <a:xfrm>
            <a:off x="3389895" y="3975100"/>
            <a:ext cx="3040047" cy="3683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4" idx="2"/>
            <a:endCxn id="8" idx="2"/>
          </p:cNvCxnSpPr>
          <p:nvPr/>
        </p:nvCxnSpPr>
        <p:spPr>
          <a:xfrm rot="10800000" flipH="1" flipV="1">
            <a:off x="2188142" y="3975100"/>
            <a:ext cx="1206500" cy="14097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9" idx="1"/>
            <a:endCxn id="8" idx="3"/>
          </p:cNvCxnSpPr>
          <p:nvPr/>
        </p:nvCxnSpPr>
        <p:spPr>
          <a:xfrm rot="5400000">
            <a:off x="3017674" y="3947167"/>
            <a:ext cx="1952952" cy="1588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8" idx="3"/>
            <a:endCxn id="5" idx="2"/>
          </p:cNvCxnSpPr>
          <p:nvPr/>
        </p:nvCxnSpPr>
        <p:spPr>
          <a:xfrm rot="5400000" flipH="1" flipV="1">
            <a:off x="3975775" y="2469476"/>
            <a:ext cx="2472543" cy="2435792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loud 4"/>
          <p:cNvSpPr/>
          <p:nvPr/>
        </p:nvSpPr>
        <p:spPr>
          <a:xfrm>
            <a:off x="6426200" y="19304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NORD</a:t>
            </a:r>
            <a:endParaRPr lang="en-US" sz="1200" dirty="0"/>
          </a:p>
        </p:txBody>
      </p:sp>
      <p:cxnSp>
        <p:nvCxnSpPr>
          <p:cNvPr id="19" name="Straight Connector 18"/>
          <p:cNvCxnSpPr>
            <a:stCxn id="4" idx="0"/>
            <a:endCxn id="18" idx="2"/>
          </p:cNvCxnSpPr>
          <p:nvPr/>
        </p:nvCxnSpPr>
        <p:spPr>
          <a:xfrm flipH="1" flipV="1">
            <a:off x="248784" y="3454401"/>
            <a:ext cx="3141111" cy="520699"/>
          </a:xfrm>
          <a:prstGeom prst="line">
            <a:avLst/>
          </a:prstGeom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8" idx="2"/>
            <a:endCxn id="18" idx="2"/>
          </p:cNvCxnSpPr>
          <p:nvPr/>
        </p:nvCxnSpPr>
        <p:spPr>
          <a:xfrm rot="10800000">
            <a:off x="248784" y="3454402"/>
            <a:ext cx="3145858" cy="1930399"/>
          </a:xfrm>
          <a:prstGeom prst="line">
            <a:avLst/>
          </a:prstGeom>
          <a:ln w="762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9" idx="3"/>
            <a:endCxn id="18" idx="2"/>
          </p:cNvCxnSpPr>
          <p:nvPr/>
        </p:nvCxnSpPr>
        <p:spPr>
          <a:xfrm rot="16200000" flipH="1" flipV="1">
            <a:off x="1389238" y="849489"/>
            <a:ext cx="1464458" cy="3745366"/>
          </a:xfrm>
          <a:prstGeom prst="line">
            <a:avLst/>
          </a:prstGeom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loud 3"/>
          <p:cNvSpPr/>
          <p:nvPr/>
        </p:nvSpPr>
        <p:spPr>
          <a:xfrm>
            <a:off x="2184400" y="34544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ESnet</a:t>
            </a:r>
            <a:endParaRPr lang="en-US" sz="1200" dirty="0"/>
          </a:p>
        </p:txBody>
      </p:sp>
      <p:sp>
        <p:nvSpPr>
          <p:cNvPr id="9" name="Cloud 8"/>
          <p:cNvSpPr/>
          <p:nvPr/>
        </p:nvSpPr>
        <p:spPr>
          <a:xfrm>
            <a:off x="3390900" y="19304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CANET</a:t>
            </a:r>
            <a:endParaRPr lang="en-US" sz="1200" dirty="0"/>
          </a:p>
        </p:txBody>
      </p:sp>
      <p:sp>
        <p:nvSpPr>
          <p:cNvPr id="18" name="Cloud 17"/>
          <p:cNvSpPr/>
          <p:nvPr/>
        </p:nvSpPr>
        <p:spPr>
          <a:xfrm>
            <a:off x="245042" y="2933701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ASGC</a:t>
            </a:r>
            <a:endParaRPr lang="en-US" sz="1200" dirty="0"/>
          </a:p>
        </p:txBody>
      </p:sp>
      <p:cxnSp>
        <p:nvCxnSpPr>
          <p:cNvPr id="27" name="Straight Connector 26"/>
          <p:cNvCxnSpPr>
            <a:stCxn id="8" idx="1"/>
            <a:endCxn id="7" idx="1"/>
          </p:cNvCxnSpPr>
          <p:nvPr/>
        </p:nvCxnSpPr>
        <p:spPr>
          <a:xfrm rot="5400000" flipH="1" flipV="1">
            <a:off x="4991100" y="3866041"/>
            <a:ext cx="1041400" cy="30353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loud 7"/>
          <p:cNvSpPr/>
          <p:nvPr/>
        </p:nvSpPr>
        <p:spPr>
          <a:xfrm>
            <a:off x="3390900" y="48641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I2</a:t>
            </a:r>
            <a:endParaRPr lang="en-US" dirty="0"/>
          </a:p>
        </p:txBody>
      </p:sp>
      <p:sp>
        <p:nvSpPr>
          <p:cNvPr id="7" name="Cloud 6"/>
          <p:cNvSpPr/>
          <p:nvPr/>
        </p:nvSpPr>
        <p:spPr>
          <a:xfrm>
            <a:off x="6426200" y="38227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GEANT</a:t>
            </a:r>
            <a:endParaRPr lang="en-US" sz="1200" dirty="0"/>
          </a:p>
        </p:txBody>
      </p:sp>
      <p:sp>
        <p:nvSpPr>
          <p:cNvPr id="40" name="Rounded Rectangular Callout 39"/>
          <p:cNvSpPr/>
          <p:nvPr/>
        </p:nvSpPr>
        <p:spPr>
          <a:xfrm>
            <a:off x="286883" y="5229748"/>
            <a:ext cx="2329317" cy="1349286"/>
          </a:xfrm>
          <a:prstGeom prst="wedgeRoundRectCallout">
            <a:avLst>
              <a:gd name="adj1" fmla="val 37958"/>
              <a:gd name="adj2" fmla="val -88022"/>
              <a:gd name="adj3" fmla="val 16667"/>
            </a:avLst>
          </a:prstGeom>
          <a:solidFill>
            <a:srgbClr val="FFFF00"/>
          </a:solidFill>
          <a:ln>
            <a:solidFill>
              <a:srgbClr val="0101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rgbClr val="010101"/>
                </a:solidFill>
              </a:rPr>
              <a:t>Use a Transit NSP:</a:t>
            </a:r>
          </a:p>
          <a:p>
            <a:r>
              <a:rPr lang="en-US" sz="1400" dirty="0" smtClean="0">
                <a:solidFill>
                  <a:srgbClr val="010101"/>
                </a:solidFill>
              </a:rPr>
              <a:t>Hypothetically</a:t>
            </a:r>
            <a:r>
              <a:rPr lang="en-US" sz="1400" dirty="0">
                <a:solidFill>
                  <a:srgbClr val="010101"/>
                </a:solidFill>
              </a:rPr>
              <a:t>, I2Transit service fills in the gaps left in the partial mesh by exporting the full routing table to </a:t>
            </a:r>
            <a:r>
              <a:rPr lang="en-US" sz="1400" dirty="0" smtClean="0">
                <a:solidFill>
                  <a:srgbClr val="010101"/>
                </a:solidFill>
              </a:rPr>
              <a:t>ASGC.</a:t>
            </a:r>
            <a:endParaRPr lang="en-US" sz="1400" dirty="0">
              <a:solidFill>
                <a:srgbClr val="01010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67198" y="736599"/>
            <a:ext cx="3886201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63500" indent="-6350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Dedicated transcontinental circuits are no longer required. </a:t>
            </a:r>
          </a:p>
          <a:p>
            <a:pPr marL="63500" indent="-6350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Transit service also provides alternate paths to CANET and ESnet.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120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/>
          <p:cNvCxnSpPr>
            <a:endCxn id="18" idx="2"/>
          </p:cNvCxnSpPr>
          <p:nvPr/>
        </p:nvCxnSpPr>
        <p:spPr>
          <a:xfrm rot="10800000">
            <a:off x="248784" y="3454402"/>
            <a:ext cx="3744572" cy="2451099"/>
          </a:xfrm>
          <a:prstGeom prst="line">
            <a:avLst/>
          </a:prstGeom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9" idx="3"/>
            <a:endCxn id="5" idx="3"/>
          </p:cNvCxnSpPr>
          <p:nvPr/>
        </p:nvCxnSpPr>
        <p:spPr>
          <a:xfrm rot="5400000" flipH="1" flipV="1">
            <a:off x="5511800" y="472293"/>
            <a:ext cx="1588" cy="30353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to Asia</a:t>
            </a:r>
            <a:br>
              <a:rPr lang="en-US" dirty="0" smtClean="0"/>
            </a:br>
            <a:r>
              <a:rPr lang="en-US" sz="1800" dirty="0" smtClean="0"/>
              <a:t>How will this scale?</a:t>
            </a:r>
            <a:endParaRPr lang="en-US" sz="1800" dirty="0"/>
          </a:p>
        </p:txBody>
      </p:sp>
      <p:cxnSp>
        <p:nvCxnSpPr>
          <p:cNvPr id="13" name="Straight Connector 12"/>
          <p:cNvCxnSpPr>
            <a:stCxn id="9" idx="2"/>
            <a:endCxn id="4" idx="2"/>
          </p:cNvCxnSpPr>
          <p:nvPr/>
        </p:nvCxnSpPr>
        <p:spPr>
          <a:xfrm rot="10800000" flipV="1">
            <a:off x="2188142" y="2451100"/>
            <a:ext cx="1206500" cy="15240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7" idx="0"/>
          </p:cNvCxnSpPr>
          <p:nvPr/>
        </p:nvCxnSpPr>
        <p:spPr>
          <a:xfrm rot="5400000">
            <a:off x="6686048" y="3396748"/>
            <a:ext cx="1892300" cy="1005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9" idx="1"/>
            <a:endCxn id="7" idx="2"/>
          </p:cNvCxnSpPr>
          <p:nvPr/>
        </p:nvCxnSpPr>
        <p:spPr>
          <a:xfrm rot="16200000" flipH="1">
            <a:off x="4525692" y="2439149"/>
            <a:ext cx="1372709" cy="2435792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4" idx="0"/>
            <a:endCxn id="5" idx="2"/>
          </p:cNvCxnSpPr>
          <p:nvPr/>
        </p:nvCxnSpPr>
        <p:spPr>
          <a:xfrm flipV="1">
            <a:off x="3389895" y="2451100"/>
            <a:ext cx="3040047" cy="15240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4" idx="0"/>
            <a:endCxn id="7" idx="2"/>
          </p:cNvCxnSpPr>
          <p:nvPr/>
        </p:nvCxnSpPr>
        <p:spPr>
          <a:xfrm>
            <a:off x="3389895" y="3975100"/>
            <a:ext cx="3040047" cy="3683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4" idx="2"/>
            <a:endCxn id="8" idx="2"/>
          </p:cNvCxnSpPr>
          <p:nvPr/>
        </p:nvCxnSpPr>
        <p:spPr>
          <a:xfrm rot="10800000" flipH="1" flipV="1">
            <a:off x="2188142" y="3975100"/>
            <a:ext cx="1206500" cy="14097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9" idx="1"/>
            <a:endCxn id="8" idx="3"/>
          </p:cNvCxnSpPr>
          <p:nvPr/>
        </p:nvCxnSpPr>
        <p:spPr>
          <a:xfrm rot="5400000">
            <a:off x="3017674" y="3947167"/>
            <a:ext cx="1952952" cy="1588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8" idx="3"/>
            <a:endCxn id="5" idx="2"/>
          </p:cNvCxnSpPr>
          <p:nvPr/>
        </p:nvCxnSpPr>
        <p:spPr>
          <a:xfrm rot="5400000" flipH="1" flipV="1">
            <a:off x="3975775" y="2469476"/>
            <a:ext cx="2472543" cy="2435792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loud 4"/>
          <p:cNvSpPr/>
          <p:nvPr/>
        </p:nvSpPr>
        <p:spPr>
          <a:xfrm>
            <a:off x="6426200" y="19304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NORD</a:t>
            </a:r>
            <a:endParaRPr lang="en-US" sz="1200" dirty="0"/>
          </a:p>
        </p:txBody>
      </p:sp>
      <p:cxnSp>
        <p:nvCxnSpPr>
          <p:cNvPr id="19" name="Straight Connector 18"/>
          <p:cNvCxnSpPr>
            <a:stCxn id="4" idx="0"/>
            <a:endCxn id="18" idx="2"/>
          </p:cNvCxnSpPr>
          <p:nvPr/>
        </p:nvCxnSpPr>
        <p:spPr>
          <a:xfrm flipH="1" flipV="1">
            <a:off x="248784" y="3454401"/>
            <a:ext cx="3141111" cy="520699"/>
          </a:xfrm>
          <a:prstGeom prst="line">
            <a:avLst/>
          </a:prstGeom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9" idx="3"/>
            <a:endCxn id="18" idx="2"/>
          </p:cNvCxnSpPr>
          <p:nvPr/>
        </p:nvCxnSpPr>
        <p:spPr>
          <a:xfrm rot="16200000" flipH="1" flipV="1">
            <a:off x="1389238" y="849489"/>
            <a:ext cx="1464458" cy="3745366"/>
          </a:xfrm>
          <a:prstGeom prst="line">
            <a:avLst/>
          </a:prstGeom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loud 3"/>
          <p:cNvSpPr/>
          <p:nvPr/>
        </p:nvSpPr>
        <p:spPr>
          <a:xfrm>
            <a:off x="2184400" y="34544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ESnet</a:t>
            </a:r>
            <a:endParaRPr lang="en-US" sz="1200" dirty="0"/>
          </a:p>
        </p:txBody>
      </p:sp>
      <p:sp>
        <p:nvSpPr>
          <p:cNvPr id="9" name="Cloud 8"/>
          <p:cNvSpPr/>
          <p:nvPr/>
        </p:nvSpPr>
        <p:spPr>
          <a:xfrm>
            <a:off x="3390900" y="19304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CANET</a:t>
            </a:r>
            <a:endParaRPr lang="en-US" sz="1200" dirty="0"/>
          </a:p>
        </p:txBody>
      </p:sp>
      <p:sp>
        <p:nvSpPr>
          <p:cNvPr id="18" name="Cloud 17"/>
          <p:cNvSpPr/>
          <p:nvPr/>
        </p:nvSpPr>
        <p:spPr>
          <a:xfrm>
            <a:off x="245042" y="2933701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KREO</a:t>
            </a:r>
          </a:p>
          <a:p>
            <a:pPr algn="ctr"/>
            <a:r>
              <a:rPr lang="en-US" sz="1200" dirty="0" smtClean="0"/>
              <a:t>NET</a:t>
            </a:r>
            <a:endParaRPr lang="en-US" sz="1200" dirty="0"/>
          </a:p>
        </p:txBody>
      </p:sp>
      <p:cxnSp>
        <p:nvCxnSpPr>
          <p:cNvPr id="27" name="Straight Connector 26"/>
          <p:cNvCxnSpPr>
            <a:stCxn id="8" idx="1"/>
            <a:endCxn id="7" idx="1"/>
          </p:cNvCxnSpPr>
          <p:nvPr/>
        </p:nvCxnSpPr>
        <p:spPr>
          <a:xfrm rot="5400000" flipH="1" flipV="1">
            <a:off x="4991100" y="3866041"/>
            <a:ext cx="1041400" cy="3035300"/>
          </a:xfrm>
          <a:prstGeom prst="line">
            <a:avLst/>
          </a:prstGeom>
          <a:ln>
            <a:solidFill>
              <a:srgbClr val="0101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loud 7"/>
          <p:cNvSpPr/>
          <p:nvPr/>
        </p:nvSpPr>
        <p:spPr>
          <a:xfrm>
            <a:off x="3390900" y="48641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I2</a:t>
            </a:r>
            <a:endParaRPr lang="en-US" dirty="0"/>
          </a:p>
        </p:txBody>
      </p:sp>
      <p:sp>
        <p:nvSpPr>
          <p:cNvPr id="7" name="Cloud 6"/>
          <p:cNvSpPr/>
          <p:nvPr/>
        </p:nvSpPr>
        <p:spPr>
          <a:xfrm>
            <a:off x="6426200" y="3822700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GEANT</a:t>
            </a:r>
            <a:endParaRPr lang="en-US" sz="1200" dirty="0"/>
          </a:p>
        </p:txBody>
      </p:sp>
      <p:sp>
        <p:nvSpPr>
          <p:cNvPr id="34" name="Cloud 33"/>
          <p:cNvSpPr/>
          <p:nvPr/>
        </p:nvSpPr>
        <p:spPr>
          <a:xfrm>
            <a:off x="457200" y="3606801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ASGC</a:t>
            </a:r>
          </a:p>
        </p:txBody>
      </p:sp>
      <p:sp>
        <p:nvSpPr>
          <p:cNvPr id="35" name="Cloud 34"/>
          <p:cNvSpPr/>
          <p:nvPr/>
        </p:nvSpPr>
        <p:spPr>
          <a:xfrm>
            <a:off x="981641" y="4924437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ARnet</a:t>
            </a:r>
            <a:endParaRPr lang="en-US" sz="1200" dirty="0" smtClean="0"/>
          </a:p>
        </p:txBody>
      </p:sp>
      <p:sp>
        <p:nvSpPr>
          <p:cNvPr id="36" name="Cloud 35"/>
          <p:cNvSpPr/>
          <p:nvPr/>
        </p:nvSpPr>
        <p:spPr>
          <a:xfrm>
            <a:off x="848292" y="2166937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TEIN</a:t>
            </a:r>
          </a:p>
        </p:txBody>
      </p:sp>
      <p:sp>
        <p:nvSpPr>
          <p:cNvPr id="37" name="Cloud 36"/>
          <p:cNvSpPr/>
          <p:nvPr/>
        </p:nvSpPr>
        <p:spPr>
          <a:xfrm>
            <a:off x="245042" y="4403737"/>
            <a:ext cx="1206500" cy="1041400"/>
          </a:xfrm>
          <a:prstGeom prst="cloud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TWAREN</a:t>
            </a:r>
          </a:p>
        </p:txBody>
      </p:sp>
      <p:cxnSp>
        <p:nvCxnSpPr>
          <p:cNvPr id="38" name="Straight Connector 37"/>
          <p:cNvCxnSpPr>
            <a:stCxn id="8" idx="3"/>
            <a:endCxn id="36" idx="1"/>
          </p:cNvCxnSpPr>
          <p:nvPr/>
        </p:nvCxnSpPr>
        <p:spPr>
          <a:xfrm rot="16200000" flipV="1">
            <a:off x="1864639" y="2794132"/>
            <a:ext cx="1716415" cy="2542608"/>
          </a:xfrm>
          <a:prstGeom prst="line">
            <a:avLst/>
          </a:prstGeom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9" idx="2"/>
            <a:endCxn id="36" idx="1"/>
          </p:cNvCxnSpPr>
          <p:nvPr/>
        </p:nvCxnSpPr>
        <p:spPr>
          <a:xfrm rot="10800000" flipV="1">
            <a:off x="1451542" y="2451100"/>
            <a:ext cx="1943100" cy="756128"/>
          </a:xfrm>
          <a:prstGeom prst="line">
            <a:avLst/>
          </a:prstGeom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" idx="2"/>
            <a:endCxn id="34" idx="0"/>
          </p:cNvCxnSpPr>
          <p:nvPr/>
        </p:nvCxnSpPr>
        <p:spPr>
          <a:xfrm rot="10800000" flipV="1">
            <a:off x="1662696" y="3975099"/>
            <a:ext cx="525447" cy="152401"/>
          </a:xfrm>
          <a:prstGeom prst="line">
            <a:avLst/>
          </a:prstGeom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" idx="1"/>
          </p:cNvCxnSpPr>
          <p:nvPr/>
        </p:nvCxnSpPr>
        <p:spPr>
          <a:xfrm rot="5400000">
            <a:off x="1904723" y="4041510"/>
            <a:ext cx="429746" cy="1336108"/>
          </a:xfrm>
          <a:prstGeom prst="line">
            <a:avLst/>
          </a:prstGeom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35" idx="0"/>
          </p:cNvCxnSpPr>
          <p:nvPr/>
        </p:nvCxnSpPr>
        <p:spPr>
          <a:xfrm rot="10800000">
            <a:off x="2187137" y="5445137"/>
            <a:ext cx="1202759" cy="2"/>
          </a:xfrm>
          <a:prstGeom prst="line">
            <a:avLst/>
          </a:prstGeom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57200" y="5965837"/>
            <a:ext cx="657225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Clearly an Asian regional transit service similar to that provided by GEANT in Europe would simplify LHCONE expansion into Asia.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4425337"/>
      </p:ext>
    </p:extLst>
  </p:cSld>
  <p:clrMapOvr>
    <a:masterClrMapping/>
  </p:clrMapOvr>
</p:sld>
</file>

<file path=ppt/theme/theme1.xml><?xml version="1.0" encoding="utf-8"?>
<a:theme xmlns:a="http://schemas.openxmlformats.org/drawingml/2006/main" name="ESnet_ppt_blank_template_080714">
  <a:themeElements>
    <a:clrScheme name="ESnet theme colors 080714">
      <a:dk1>
        <a:srgbClr val="6D6E71"/>
      </a:dk1>
      <a:lt1>
        <a:sysClr val="window" lastClr="FFFFFF"/>
      </a:lt1>
      <a:dk2>
        <a:srgbClr val="6D6E71"/>
      </a:dk2>
      <a:lt2>
        <a:srgbClr val="C9CACC"/>
      </a:lt2>
      <a:accent1>
        <a:srgbClr val="4EC1E0"/>
      </a:accent1>
      <a:accent2>
        <a:srgbClr val="003A5D"/>
      </a:accent2>
      <a:accent3>
        <a:srgbClr val="FF4E00"/>
      </a:accent3>
      <a:accent4>
        <a:srgbClr val="C9CACC"/>
      </a:accent4>
      <a:accent5>
        <a:srgbClr val="58585B"/>
      </a:accent5>
      <a:accent6>
        <a:srgbClr val="D2E9EE"/>
      </a:accent6>
      <a:hlink>
        <a:srgbClr val="266782"/>
      </a:hlink>
      <a:folHlink>
        <a:srgbClr val="504F8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marL="228600" indent="-228600">
          <a:spcBef>
            <a:spcPts val="880"/>
          </a:spcBef>
          <a:buClr>
            <a:srgbClr val="2DB2CF"/>
          </a:buClr>
          <a:defRPr sz="2000" dirty="0" smtClean="0">
            <a:solidFill>
              <a:srgbClr val="58585B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ESnet_ppt_blank_template_080714.pptx</Template>
  <TotalTime>6576</TotalTime>
  <Words>2907</Words>
  <Application>Microsoft Macintosh PowerPoint</Application>
  <PresentationFormat>On-screen Show (4:3)</PresentationFormat>
  <Paragraphs>275</Paragraphs>
  <Slides>15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ESnet_ppt_blank_template_080714</vt:lpstr>
      <vt:lpstr>LHCONE Reachability Measurement</vt:lpstr>
      <vt:lpstr>Introduction LHCONE </vt:lpstr>
      <vt:lpstr>LHCONE Global Expansion</vt:lpstr>
      <vt:lpstr>Brief History of LHCONE Routing Architecture</vt:lpstr>
      <vt:lpstr>Full Mesh LHCONE BGP Routing</vt:lpstr>
      <vt:lpstr>Connecting to Asia KREONET Hypothetical Example</vt:lpstr>
      <vt:lpstr>Connecting to Asia KREONET Hypothetical Example</vt:lpstr>
      <vt:lpstr>Connecting to Asia ASGC Hypothetical Example</vt:lpstr>
      <vt:lpstr>Connecting to Asia How will this scale?</vt:lpstr>
      <vt:lpstr>Asian Transit Agreement TEIN, ASGC, KREOnet</vt:lpstr>
      <vt:lpstr>Brazil via GEANT </vt:lpstr>
      <vt:lpstr>The Need for Measurement</vt:lpstr>
      <vt:lpstr>Maintaining LHCONE Reachability  Through Measurement</vt:lpstr>
      <vt:lpstr>Summary</vt:lpstr>
      <vt:lpstr>Thank You</vt:lpstr>
    </vt:vector>
  </TitlesOfParts>
  <Manager/>
  <Company>Lawrence Berkekley Nationl Lab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imonga</dc:creator>
  <cp:keywords/>
  <dc:description/>
  <cp:lastModifiedBy>Michael O'Connor</cp:lastModifiedBy>
  <cp:revision>143</cp:revision>
  <cp:lastPrinted>2014-05-19T17:57:32Z</cp:lastPrinted>
  <dcterms:created xsi:type="dcterms:W3CDTF">2016-03-07T20:25:54Z</dcterms:created>
  <dcterms:modified xsi:type="dcterms:W3CDTF">2016-03-12T09:52:37Z</dcterms:modified>
  <cp:category/>
</cp:coreProperties>
</file>