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5" r:id="rId1"/>
  </p:sldMasterIdLst>
  <p:notesMasterIdLst>
    <p:notesMasterId r:id="rId25"/>
  </p:notesMasterIdLst>
  <p:sldIdLst>
    <p:sldId id="341" r:id="rId2"/>
    <p:sldId id="289" r:id="rId3"/>
    <p:sldId id="319" r:id="rId4"/>
    <p:sldId id="325" r:id="rId5"/>
    <p:sldId id="342" r:id="rId6"/>
    <p:sldId id="324" r:id="rId7"/>
    <p:sldId id="326" r:id="rId8"/>
    <p:sldId id="337" r:id="rId9"/>
    <p:sldId id="260" r:id="rId10"/>
    <p:sldId id="338" r:id="rId11"/>
    <p:sldId id="332" r:id="rId12"/>
    <p:sldId id="333" r:id="rId13"/>
    <p:sldId id="336" r:id="rId14"/>
    <p:sldId id="299" r:id="rId15"/>
    <p:sldId id="300" r:id="rId16"/>
    <p:sldId id="303" r:id="rId17"/>
    <p:sldId id="315" r:id="rId18"/>
    <p:sldId id="339" r:id="rId19"/>
    <p:sldId id="271" r:id="rId20"/>
    <p:sldId id="318" r:id="rId21"/>
    <p:sldId id="313" r:id="rId22"/>
    <p:sldId id="340" r:id="rId23"/>
    <p:sldId id="343" r:id="rId2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O'Connor" initials="MO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FF13"/>
    <a:srgbClr val="AA18FF"/>
    <a:srgbClr val="01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1DC31C3B-4D12-4771-BEA9-E461B39B3950}">
  <a:tblStyle styleId="{1DC31C3B-4D12-4771-BEA9-E461B39B395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8F4F9"/>
          </a:solidFill>
        </a:fill>
      </a:tcStyle>
    </a:wholeTbl>
    <a:band1H>
      <a:tcStyle>
        <a:tcBdr/>
        <a:fill>
          <a:solidFill>
            <a:srgbClr val="CFE9F3"/>
          </a:solidFill>
        </a:fill>
      </a:tcStyle>
    </a:band1H>
    <a:band1V>
      <a:tcStyle>
        <a:tcBdr/>
        <a:fill>
          <a:solidFill>
            <a:srgbClr val="CFE9F3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21" autoAdjust="0"/>
  </p:normalViewPr>
  <p:slideViewPr>
    <p:cSldViewPr snapToGrid="0" snapToObjects="1">
      <p:cViewPr>
        <p:scale>
          <a:sx n="110" d="100"/>
          <a:sy n="110" d="100"/>
        </p:scale>
        <p:origin x="-100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commentAuthors" Target="commentAuthors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90643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1</a:t>
            </a:fld>
            <a:endParaRPr lang="en-US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https://</a:t>
            </a:r>
            <a:r>
              <a:rPr lang="en-US" dirty="0" err="1" smtClean="0"/>
              <a:t>twiki.cern.ch</a:t>
            </a:r>
            <a:r>
              <a:rPr lang="en-US" dirty="0" smtClean="0"/>
              <a:t>/</a:t>
            </a:r>
            <a:r>
              <a:rPr lang="en-US" dirty="0" err="1" smtClean="0"/>
              <a:t>twiki</a:t>
            </a:r>
            <a:r>
              <a:rPr lang="en-US" dirty="0" smtClean="0"/>
              <a:t>/pub/LHCONE/</a:t>
            </a:r>
            <a:r>
              <a:rPr lang="en-US" dirty="0" err="1" smtClean="0"/>
              <a:t>LhcOneVRF</a:t>
            </a:r>
            <a:r>
              <a:rPr lang="en-US" dirty="0" smtClean="0"/>
              <a:t>/LHCONE-</a:t>
            </a:r>
            <a:r>
              <a:rPr lang="en-US" dirty="0" err="1" smtClean="0"/>
              <a:t>RoutingVis.svg</a:t>
            </a:r>
            <a:endParaRPr dirty="0"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23</a:t>
            </a:fld>
            <a:endParaRPr lang="en-US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914399" y="2130425"/>
            <a:ext cx="7762875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914400" y="3869267"/>
            <a:ext cx="3597275" cy="13250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400"/>
              </a:spcBef>
              <a:buClr>
                <a:srgbClr val="363738"/>
              </a:buClr>
              <a:buFont typeface="Arial"/>
              <a:buNone/>
              <a:defRPr sz="2000" b="0" i="0" u="none" strike="noStrike" cap="none" baseline="0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360"/>
              </a:spcBef>
              <a:buClr>
                <a:srgbClr val="363738"/>
              </a:buClr>
              <a:buFont typeface="Arial"/>
              <a:buNone/>
              <a:defRPr sz="1800" b="0" i="0" u="none" strike="noStrike" cap="none" baseline="0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280"/>
              </a:spcBef>
              <a:buClr>
                <a:srgbClr val="363738"/>
              </a:buClr>
              <a:buFont typeface="Merriweather Sans"/>
              <a:buNone/>
              <a:defRPr sz="1400" b="0" i="0" u="none" strike="noStrike" cap="none" baseline="0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280"/>
              </a:spcBef>
              <a:buClr>
                <a:srgbClr val="363738"/>
              </a:buClr>
              <a:buFont typeface="Arial"/>
              <a:buNone/>
              <a:defRPr sz="1400" b="0" i="0" u="none" strike="noStrike" cap="none" baseline="0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A1A2A3"/>
              </a:buClr>
              <a:buFont typeface="Arial"/>
              <a:buNone/>
              <a:defRPr sz="2000" b="0" i="0" u="none" strike="noStrike" cap="none" baseline="0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A1A2A3"/>
              </a:buClr>
              <a:buFont typeface="Arial"/>
              <a:buNone/>
              <a:defRPr sz="2000" b="0" i="0" u="none" strike="noStrike" cap="none" baseline="0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A1A2A3"/>
              </a:buClr>
              <a:buFont typeface="Arial"/>
              <a:buNone/>
              <a:defRPr sz="2000" b="0" i="0" u="none" strike="noStrike" cap="none" baseline="0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A1A2A3"/>
              </a:buClr>
              <a:buFont typeface="Arial"/>
              <a:buNone/>
              <a:defRPr sz="2000" b="0" i="0" u="none" strike="noStrike" cap="none" baseline="0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457200" y="6483355"/>
            <a:ext cx="447674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900" b="0" i="0" u="none" strike="noStrike" cap="none" baseline="0">
              <a:solidFill>
                <a:srgbClr val="3637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Shape 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04467" y="5832094"/>
            <a:ext cx="1572767" cy="524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72400" y="5667501"/>
            <a:ext cx="908303" cy="688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Shape 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4333" y="651933"/>
            <a:ext cx="3288792" cy="96011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5116512" y="3868737"/>
            <a:ext cx="3570286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230188" indent="-1588" rtl="0">
              <a:spcBef>
                <a:spcPts val="0"/>
              </a:spcBef>
              <a:buFont typeface="Calibri"/>
              <a:buNone/>
              <a:defRPr sz="1400"/>
            </a:lvl2pPr>
            <a:lvl3pPr marL="458787" indent="-1587" rtl="0">
              <a:spcBef>
                <a:spcPts val="0"/>
              </a:spcBef>
              <a:buFont typeface="Calibri"/>
              <a:buNone/>
              <a:defRPr sz="1400"/>
            </a:lvl3pPr>
            <a:lvl4pPr marL="684212" indent="-11112" rtl="0">
              <a:spcBef>
                <a:spcPts val="0"/>
              </a:spcBef>
              <a:buFont typeface="Calibri"/>
              <a:buNone/>
              <a:defRPr sz="1400"/>
            </a:lvl4pPr>
            <a:lvl5pPr marL="912812" indent="-11112" rtl="0">
              <a:spcBef>
                <a:spcPts val="0"/>
              </a:spcBef>
              <a:buFont typeface="Calibri"/>
              <a:buNone/>
              <a:defRPr sz="1400"/>
            </a:lvl5pPr>
            <a:lvl6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444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rtl="0">
              <a:spcBef>
                <a:spcPts val="0"/>
              </a:spcBef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457200" y="6483355"/>
            <a:ext cx="447674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900" b="0" i="0" u="none" strike="noStrike" cap="none" baseline="0">
              <a:solidFill>
                <a:srgbClr val="3637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914400" y="3832225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400" b="0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914400" y="202406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>
                <a:solidFill>
                  <a:schemeClr val="dk1"/>
                </a:solidFill>
              </a:defRPr>
            </a:lvl1pPr>
            <a:lvl2pPr marL="457200" indent="0" rtl="0">
              <a:spcBef>
                <a:spcPts val="0"/>
              </a:spcBef>
              <a:buClr>
                <a:srgbClr val="A1A2A3"/>
              </a:buClr>
              <a:buFont typeface="Calibri"/>
              <a:buNone/>
              <a:defRPr sz="1800">
                <a:solidFill>
                  <a:srgbClr val="A1A2A3"/>
                </a:solidFill>
              </a:defRPr>
            </a:lvl2pPr>
            <a:lvl3pPr marL="914400" indent="0" rtl="0">
              <a:spcBef>
                <a:spcPts val="0"/>
              </a:spcBef>
              <a:buClr>
                <a:srgbClr val="A1A2A3"/>
              </a:buClr>
              <a:buFont typeface="Calibri"/>
              <a:buNone/>
              <a:defRPr sz="1600">
                <a:solidFill>
                  <a:srgbClr val="A1A2A3"/>
                </a:solidFill>
              </a:defRPr>
            </a:lvl3pPr>
            <a:lvl4pPr marL="1371600" indent="0" rtl="0">
              <a:spcBef>
                <a:spcPts val="0"/>
              </a:spcBef>
              <a:buClr>
                <a:srgbClr val="A1A2A3"/>
              </a:buClr>
              <a:buFont typeface="Calibri"/>
              <a:buNone/>
              <a:defRPr sz="1400">
                <a:solidFill>
                  <a:srgbClr val="A1A2A3"/>
                </a:solidFill>
              </a:defRPr>
            </a:lvl4pPr>
            <a:lvl5pPr marL="1828800" indent="0" rtl="0">
              <a:spcBef>
                <a:spcPts val="0"/>
              </a:spcBef>
              <a:buClr>
                <a:srgbClr val="A1A2A3"/>
              </a:buClr>
              <a:buFont typeface="Calibri"/>
              <a:buNone/>
              <a:defRPr sz="1400">
                <a:solidFill>
                  <a:srgbClr val="A1A2A3"/>
                </a:solidFill>
              </a:defRPr>
            </a:lvl5pPr>
            <a:lvl6pPr marL="2286000" indent="0" rtl="0">
              <a:spcBef>
                <a:spcPts val="0"/>
              </a:spcBef>
              <a:buClr>
                <a:srgbClr val="A1A2A3"/>
              </a:buClr>
              <a:buFont typeface="Calibri"/>
              <a:buNone/>
              <a:defRPr sz="1400">
                <a:solidFill>
                  <a:srgbClr val="A1A2A3"/>
                </a:solidFill>
              </a:defRPr>
            </a:lvl6pPr>
            <a:lvl7pPr marL="2743200" indent="0" rtl="0">
              <a:spcBef>
                <a:spcPts val="0"/>
              </a:spcBef>
              <a:buClr>
                <a:srgbClr val="A1A2A3"/>
              </a:buClr>
              <a:buFont typeface="Calibri"/>
              <a:buNone/>
              <a:defRPr sz="1400">
                <a:solidFill>
                  <a:srgbClr val="A1A2A3"/>
                </a:solidFill>
              </a:defRPr>
            </a:lvl7pPr>
            <a:lvl8pPr marL="3200400" indent="0" rtl="0">
              <a:spcBef>
                <a:spcPts val="0"/>
              </a:spcBef>
              <a:buClr>
                <a:srgbClr val="A1A2A3"/>
              </a:buClr>
              <a:buFont typeface="Calibri"/>
              <a:buNone/>
              <a:defRPr sz="1400">
                <a:solidFill>
                  <a:srgbClr val="A1A2A3"/>
                </a:solidFill>
              </a:defRPr>
            </a:lvl8pPr>
            <a:lvl9pPr marL="3657600" indent="0" rtl="0">
              <a:spcBef>
                <a:spcPts val="0"/>
              </a:spcBef>
              <a:buClr>
                <a:srgbClr val="A1A2A3"/>
              </a:buClr>
              <a:buFont typeface="Calibri"/>
              <a:buNone/>
              <a:defRPr sz="1400">
                <a:solidFill>
                  <a:srgbClr val="A1A2A3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457200" y="6483355"/>
            <a:ext cx="447674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900" b="0" i="0" u="none" strike="noStrike" cap="none" baseline="0">
              <a:solidFill>
                <a:srgbClr val="3637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" name="Shape 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6743" y="6116410"/>
            <a:ext cx="1210055" cy="362711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/>
          <p:nvPr/>
        </p:nvSpPr>
        <p:spPr>
          <a:xfrm>
            <a:off x="0" y="0"/>
            <a:ext cx="137159" cy="68484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348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indent="-228600" rtl="0">
              <a:spcBef>
                <a:spcPts val="0"/>
              </a:spcBef>
              <a:defRPr sz="2000"/>
            </a:lvl1pPr>
            <a:lvl2pPr marL="457200" indent="-228600" rtl="0">
              <a:spcBef>
                <a:spcPts val="0"/>
              </a:spcBef>
              <a:defRPr sz="1800"/>
            </a:lvl2pPr>
            <a:lvl3pPr marL="685800" indent="-228600" rtl="0">
              <a:spcBef>
                <a:spcPts val="0"/>
              </a:spcBef>
              <a:defRPr sz="1600"/>
            </a:lvl3pPr>
            <a:lvl4pPr marL="914400" indent="-228600" rtl="0">
              <a:spcBef>
                <a:spcPts val="0"/>
              </a:spcBef>
              <a:defRPr sz="1200"/>
            </a:lvl4pPr>
            <a:lvl5pPr marL="1143000" indent="-228600" rtl="0">
              <a:spcBef>
                <a:spcPts val="0"/>
              </a:spcBef>
              <a:defRPr sz="12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348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indent="-228600" rtl="0">
              <a:spcBef>
                <a:spcPts val="0"/>
              </a:spcBef>
              <a:defRPr sz="2000"/>
            </a:lvl1pPr>
            <a:lvl2pPr marL="457200" indent="-228600" rtl="0">
              <a:spcBef>
                <a:spcPts val="0"/>
              </a:spcBef>
              <a:defRPr sz="1800"/>
            </a:lvl2pPr>
            <a:lvl3pPr marL="685800" indent="-228600" rtl="0">
              <a:spcBef>
                <a:spcPts val="0"/>
              </a:spcBef>
              <a:defRPr sz="1600"/>
            </a:lvl3pPr>
            <a:lvl4pPr marL="914400" indent="-228600" rtl="0">
              <a:spcBef>
                <a:spcPts val="0"/>
              </a:spcBef>
              <a:defRPr sz="1200"/>
            </a:lvl4pPr>
            <a:lvl5pPr marL="1143000" indent="-228600" rtl="0">
              <a:spcBef>
                <a:spcPts val="0"/>
              </a:spcBef>
              <a:defRPr sz="12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457200" y="6483355"/>
            <a:ext cx="447674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900" b="0" i="0" u="none" strike="noStrike" cap="none" baseline="0">
              <a:solidFill>
                <a:srgbClr val="3637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0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7734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000"/>
            </a:lvl1pPr>
            <a:lvl2pPr marL="457200" indent="-228600" rtl="0">
              <a:spcBef>
                <a:spcPts val="0"/>
              </a:spcBef>
              <a:defRPr sz="1800"/>
            </a:lvl2pPr>
            <a:lvl3pPr marL="685800" indent="-228600" rtl="0">
              <a:spcBef>
                <a:spcPts val="0"/>
              </a:spcBef>
              <a:defRPr sz="1600"/>
            </a:lvl3pPr>
            <a:lvl4pPr marL="914400" indent="-228600" rtl="0">
              <a:spcBef>
                <a:spcPts val="0"/>
              </a:spcBef>
              <a:defRPr sz="1200"/>
            </a:lvl4pPr>
            <a:lvl5pPr marL="1143000" indent="-228600" rtl="0">
              <a:spcBef>
                <a:spcPts val="0"/>
              </a:spcBef>
              <a:defRPr sz="12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0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7734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000"/>
            </a:lvl1pPr>
            <a:lvl2pPr marL="457200" indent="-228600" rtl="0">
              <a:spcBef>
                <a:spcPts val="0"/>
              </a:spcBef>
              <a:defRPr sz="1800"/>
            </a:lvl2pPr>
            <a:lvl3pPr marL="685800" indent="-228600" rtl="0">
              <a:spcBef>
                <a:spcPts val="0"/>
              </a:spcBef>
              <a:defRPr sz="1600"/>
            </a:lvl3pPr>
            <a:lvl4pPr marL="914400" indent="-228600" rtl="0">
              <a:spcBef>
                <a:spcPts val="0"/>
              </a:spcBef>
              <a:defRPr sz="1200"/>
            </a:lvl4pPr>
            <a:lvl5pPr marL="1143000" indent="-228600" rtl="0">
              <a:spcBef>
                <a:spcPts val="0"/>
              </a:spcBef>
              <a:defRPr sz="12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457200" y="6483355"/>
            <a:ext cx="447674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900" b="0" i="0" u="none" strike="noStrike" cap="none" baseline="0">
              <a:solidFill>
                <a:srgbClr val="3637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457200" y="6483355"/>
            <a:ext cx="447674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900" b="0" i="0" u="none" strike="noStrike" cap="none" baseline="0">
              <a:solidFill>
                <a:srgbClr val="3637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457200" y="6483355"/>
            <a:ext cx="447674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900" b="0" i="0" u="none" strike="noStrike" cap="none" baseline="0">
              <a:solidFill>
                <a:srgbClr val="3637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8685-DE4E-3E46-BAA0-0D4E9E789300}" type="datetimeFigureOut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82A-64CD-6D4B-95CB-6EC2030BA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63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3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444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indent="-101600" algn="l" rtl="0">
              <a:spcBef>
                <a:spcPts val="880"/>
              </a:spcBef>
              <a:buClr>
                <a:schemeClr val="accent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8788" marR="0" indent="-122237" algn="l" rtl="0">
              <a:spcBef>
                <a:spcPts val="400"/>
              </a:spcBef>
              <a:buClr>
                <a:srgbClr val="363738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8975" marR="0" indent="-117475" algn="l" rtl="0">
              <a:spcBef>
                <a:spcPts val="360"/>
              </a:spcBef>
              <a:buClr>
                <a:srgbClr val="363738"/>
              </a:buClr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969962" marR="0" indent="-207962" algn="l" rtl="0">
              <a:spcBef>
                <a:spcPts val="280"/>
              </a:spcBef>
              <a:buClr>
                <a:srgbClr val="363738"/>
              </a:buClr>
              <a:buFont typeface="Merriweather Sans"/>
              <a:buChar char="–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143000" marR="0" indent="-152400" algn="l" rtl="0">
              <a:spcBef>
                <a:spcPts val="280"/>
              </a:spcBef>
              <a:buClr>
                <a:srgbClr val="363738"/>
              </a:buClr>
              <a:buFont typeface="Arial"/>
              <a:buChar char="»"/>
              <a:defRPr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930274" y="6483355"/>
            <a:ext cx="1685925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spcBef>
                <a:spcPts val="0"/>
              </a:spcBef>
              <a:defRPr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457200" y="6483355"/>
            <a:ext cx="447674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900" b="0" i="0" u="none" strike="noStrike" cap="none" baseline="0">
              <a:solidFill>
                <a:srgbClr val="3637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Shape 14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476743" y="6116410"/>
            <a:ext cx="1210055" cy="36271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/>
          <p:nvPr/>
        </p:nvSpPr>
        <p:spPr>
          <a:xfrm>
            <a:off x="0" y="0"/>
            <a:ext cx="137159" cy="68484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twiki.cern.ch/twiki/pub/LHCONE/LhcOneVRF/LHCONEBGPFilteringServiceDefinition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914399" y="2130425"/>
            <a:ext cx="7762875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en-US" sz="3600" dirty="0"/>
              <a:t>LHCONE Operations Update</a:t>
            </a:r>
            <a:endParaRPr lang="en-US" sz="36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914400" y="3669178"/>
            <a:ext cx="3597275" cy="14005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Michael O’Connor </a:t>
            </a:r>
            <a:r>
              <a:rPr lang="en-US" sz="1800" b="0" i="0" u="none" strike="noStrike" cap="none" baseline="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moc@</a:t>
            </a:r>
            <a:r>
              <a:rPr lang="en-US" sz="1800" b="0" i="0" u="none" strike="noStrike" cap="none" baseline="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es.net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Network 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Engineering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Energy Sciences </a:t>
            </a:r>
            <a:r>
              <a:rPr lang="en-US" sz="1800" dirty="0" smtClean="0"/>
              <a:t>Network</a:t>
            </a:r>
            <a:endParaRPr lang="en-US" sz="18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Lawrence Berkeley National </a:t>
            </a:r>
            <a:r>
              <a:rPr lang="en-US" sz="1800" dirty="0" smtClean="0"/>
              <a:t>Lab</a:t>
            </a:r>
            <a:endParaRPr lang="en-US" sz="1800" dirty="0"/>
          </a:p>
        </p:txBody>
      </p:sp>
      <p:sp>
        <p:nvSpPr>
          <p:cNvPr id="68" name="Shape 68"/>
          <p:cNvSpPr txBox="1">
            <a:spLocks noGrp="1"/>
          </p:cNvSpPr>
          <p:nvPr>
            <p:ph type="body" idx="4294967295"/>
          </p:nvPr>
        </p:nvSpPr>
        <p:spPr>
          <a:xfrm>
            <a:off x="5116512" y="3637029"/>
            <a:ext cx="3570286" cy="11773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LHCOPN-LHCONE Meeting 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8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dirty="0" smtClean="0"/>
              <a:t>Taipei Taiwan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8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dirty="0" smtClean="0"/>
              <a:t>March 13, 2016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cxnSp>
        <p:nvCxnSpPr>
          <p:cNvPr id="69" name="Shape 69"/>
          <p:cNvCxnSpPr>
            <a:stCxn id="66" idx="2"/>
          </p:cNvCxnSpPr>
          <p:nvPr/>
        </p:nvCxnSpPr>
        <p:spPr>
          <a:xfrm>
            <a:off x="4795837" y="3600449"/>
            <a:ext cx="31466" cy="1562345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325682650"/>
      </p:ext>
    </p:extLst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Snet-LHCONE-routing-s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1714500"/>
            <a:ext cx="7366000" cy="4800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ESnet LHCONE </a:t>
            </a:r>
            <a:r>
              <a:rPr lang="en-US" dirty="0" smtClean="0"/>
              <a:t>Site Routes </a:t>
            </a:r>
            <a:r>
              <a:rPr lang="en-US" dirty="0"/>
              <a:t/>
            </a:r>
            <a:br>
              <a:rPr lang="en-US" dirty="0"/>
            </a:br>
            <a:r>
              <a:rPr lang="en-US" sz="1800" dirty="0" smtClean="0"/>
              <a:t>Exported to Peers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25800" y="5991880"/>
            <a:ext cx="4394200" cy="523220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When an LHCONE NSP BGP peers with ESnet, these </a:t>
            </a:r>
            <a:r>
              <a:rPr lang="en-US" dirty="0" smtClean="0"/>
              <a:t>are </a:t>
            </a:r>
            <a:r>
              <a:rPr lang="en-US" dirty="0" smtClean="0"/>
              <a:t>the sites that we advertise to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298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ESnet LHCONE BGP Events </a:t>
            </a:r>
            <a:br>
              <a:rPr lang="en-US" dirty="0" smtClean="0"/>
            </a:br>
            <a:r>
              <a:rPr lang="en-US" sz="2400" dirty="0" smtClean="0"/>
              <a:t>Past 14 Months</a:t>
            </a:r>
            <a:endParaRPr lang="en-US" sz="2400" dirty="0"/>
          </a:p>
        </p:txBody>
      </p:sp>
      <p:pic>
        <p:nvPicPr>
          <p:cNvPr id="4" name="Picture 3" descr="LHCONE-BGP-2015-to-2016-03-03_12:08: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526363"/>
            <a:ext cx="8636000" cy="24336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4954319"/>
            <a:ext cx="3493264" cy="1323439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BGP Events: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Routes added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Routes withdrawn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Neighbor State Transitions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0503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ESnet LHCONE </a:t>
            </a:r>
            <a:r>
              <a:rPr lang="en-US" dirty="0" smtClean="0"/>
              <a:t>BGP Table Size 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/>
              <a:t>Past 14 Months</a:t>
            </a:r>
            <a:endParaRPr lang="en-US" dirty="0"/>
          </a:p>
        </p:txBody>
      </p:sp>
      <p:pic>
        <p:nvPicPr>
          <p:cNvPr id="4" name="Picture 3" descr="BGPVPN-Route_count-2014-12-29_01:18:45-2016-03-03_12:08: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95436"/>
            <a:ext cx="8775700" cy="28876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5562600"/>
            <a:ext cx="8767619" cy="400110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BGP Table size has varied between 150 to 275 routes received on all peers</a:t>
            </a:r>
          </a:p>
        </p:txBody>
      </p:sp>
    </p:spTree>
    <p:extLst>
      <p:ext uri="{BB962C8B-B14F-4D97-AF65-F5344CB8AC3E}">
        <p14:creationId xmlns:p14="http://schemas.microsoft.com/office/powerpoint/2010/main" val="608777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ESnet BGP Highlight Report</a:t>
            </a:r>
            <a:endParaRPr lang="en-US" dirty="0"/>
          </a:p>
        </p:txBody>
      </p:sp>
      <p:pic>
        <p:nvPicPr>
          <p:cNvPr id="4" name="Picture 3" descr="Screen Shot 2016-03-03 at 3.44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6"/>
            <a:ext cx="5175555" cy="517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00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Elbow Connector 73"/>
          <p:cNvCxnSpPr/>
          <p:nvPr/>
        </p:nvCxnSpPr>
        <p:spPr>
          <a:xfrm>
            <a:off x="5283200" y="4874156"/>
            <a:ext cx="1093206" cy="1588"/>
          </a:xfrm>
          <a:prstGeom prst="bentConnector3">
            <a:avLst>
              <a:gd name="adj1" fmla="val 50000"/>
            </a:avLst>
          </a:prstGeom>
          <a:ln w="152400">
            <a:solidFill>
              <a:srgbClr val="AA18FF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itle 1"/>
          <p:cNvSpPr txBox="1">
            <a:spLocks/>
          </p:cNvSpPr>
          <p:nvPr/>
        </p:nvSpPr>
        <p:spPr bwMode="auto">
          <a:xfrm>
            <a:off x="473270" y="215900"/>
            <a:ext cx="709930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9pPr>
          </a:lstStyle>
          <a:p>
            <a:pPr algn="ctr"/>
            <a:r>
              <a:rPr lang="en-US" sz="3600" dirty="0" smtClean="0">
                <a:ea typeface="ＭＳ Ｐゴシック" pitchFamily="-112" charset="-128"/>
                <a:cs typeface="ＭＳ Ｐゴシック" pitchFamily="-112" charset="-128"/>
              </a:rPr>
              <a:t>LHCONE Site Example</a:t>
            </a:r>
          </a:p>
          <a:p>
            <a:pPr algn="ctr"/>
            <a:r>
              <a:rPr lang="en-US" sz="1600" dirty="0" smtClean="0">
                <a:ea typeface="ＭＳ Ｐゴシック" pitchFamily="-112" charset="-128"/>
                <a:cs typeface="ＭＳ Ｐゴシック" pitchFamily="-112" charset="-128"/>
              </a:rPr>
              <a:t>Destination Routing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376406" y="4801579"/>
            <a:ext cx="1240854" cy="562071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General </a:t>
            </a:r>
          </a:p>
          <a:p>
            <a:pPr algn="ctr"/>
            <a:r>
              <a:rPr lang="en-US" dirty="0" smtClean="0"/>
              <a:t>Internet</a:t>
            </a:r>
          </a:p>
        </p:txBody>
      </p:sp>
      <p:sp>
        <p:nvSpPr>
          <p:cNvPr id="5" name="Rectangle 4"/>
          <p:cNvSpPr/>
          <p:nvPr/>
        </p:nvSpPr>
        <p:spPr>
          <a:xfrm>
            <a:off x="2526924" y="2320109"/>
            <a:ext cx="1240854" cy="995616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LHCONE DTN(S) </a:t>
            </a:r>
            <a:r>
              <a:rPr lang="en-US" sz="1100" dirty="0" smtClean="0"/>
              <a:t>DUAL-HOMED</a:t>
            </a:r>
          </a:p>
        </p:txBody>
      </p:sp>
      <p:sp>
        <p:nvSpPr>
          <p:cNvPr id="14" name="Oval 13"/>
          <p:cNvSpPr/>
          <p:nvPr/>
        </p:nvSpPr>
        <p:spPr>
          <a:xfrm>
            <a:off x="4405407" y="2233118"/>
            <a:ext cx="1182174" cy="1170519"/>
          </a:xfrm>
          <a:prstGeom prst="ellipse">
            <a:avLst/>
          </a:prstGeom>
          <a:solidFill>
            <a:srgbClr val="008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VRF1</a:t>
            </a:r>
            <a:endParaRPr lang="en-US" sz="1200" b="1" dirty="0"/>
          </a:p>
        </p:txBody>
      </p:sp>
      <p:sp>
        <p:nvSpPr>
          <p:cNvPr id="16" name="Rectangle 15"/>
          <p:cNvSpPr/>
          <p:nvPr/>
        </p:nvSpPr>
        <p:spPr>
          <a:xfrm>
            <a:off x="2526924" y="4874156"/>
            <a:ext cx="1240854" cy="41056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Firewall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4405407" y="4494178"/>
            <a:ext cx="1182174" cy="1170519"/>
          </a:xfrm>
          <a:prstGeom prst="ellipse">
            <a:avLst/>
          </a:prstGeom>
          <a:solidFill>
            <a:srgbClr val="008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VRF2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331716" y="2538596"/>
            <a:ext cx="1240854" cy="562739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LHCONE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73270" y="4721981"/>
            <a:ext cx="1504184" cy="71491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101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010101"/>
                </a:solidFill>
              </a:rPr>
              <a:t>CAMPUS LANS</a:t>
            </a:r>
          </a:p>
          <a:p>
            <a:pPr algn="ctr"/>
            <a:endParaRPr lang="en-US" dirty="0" smtClean="0"/>
          </a:p>
        </p:txBody>
      </p:sp>
      <p:cxnSp>
        <p:nvCxnSpPr>
          <p:cNvPr id="31" name="Straight Connector 30"/>
          <p:cNvCxnSpPr/>
          <p:nvPr/>
        </p:nvCxnSpPr>
        <p:spPr>
          <a:xfrm rot="10800000">
            <a:off x="1977454" y="5081027"/>
            <a:ext cx="54947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5" idx="3"/>
            <a:endCxn id="14" idx="2"/>
          </p:cNvCxnSpPr>
          <p:nvPr/>
        </p:nvCxnSpPr>
        <p:spPr>
          <a:xfrm>
            <a:off x="3767778" y="2817917"/>
            <a:ext cx="637629" cy="461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14" idx="6"/>
            <a:endCxn id="26" idx="1"/>
          </p:cNvCxnSpPr>
          <p:nvPr/>
        </p:nvCxnSpPr>
        <p:spPr>
          <a:xfrm>
            <a:off x="5587581" y="2818378"/>
            <a:ext cx="74413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22" idx="6"/>
            <a:endCxn id="25" idx="1"/>
          </p:cNvCxnSpPr>
          <p:nvPr/>
        </p:nvCxnSpPr>
        <p:spPr>
          <a:xfrm>
            <a:off x="5587581" y="5079438"/>
            <a:ext cx="788825" cy="3177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14" idx="4"/>
            <a:endCxn id="22" idx="0"/>
          </p:cNvCxnSpPr>
          <p:nvPr/>
        </p:nvCxnSpPr>
        <p:spPr>
          <a:xfrm rot="5400000">
            <a:off x="4451224" y="3948907"/>
            <a:ext cx="1090541" cy="158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892061" y="3683744"/>
            <a:ext cx="1105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IBGP</a:t>
            </a:r>
            <a:endParaRPr lang="en-US" sz="2400" dirty="0"/>
          </a:p>
        </p:txBody>
      </p:sp>
      <p:cxnSp>
        <p:nvCxnSpPr>
          <p:cNvPr id="45" name="Elbow Connector 44"/>
          <p:cNvCxnSpPr>
            <a:stCxn id="16" idx="3"/>
            <a:endCxn id="22" idx="2"/>
          </p:cNvCxnSpPr>
          <p:nvPr/>
        </p:nvCxnSpPr>
        <p:spPr>
          <a:xfrm>
            <a:off x="3767778" y="5079438"/>
            <a:ext cx="637629" cy="158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73270" y="6070600"/>
            <a:ext cx="6943530" cy="646331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If the LHCONE can be separated into a VR or VRF then standard destination based routing can be used</a:t>
            </a:r>
            <a:endParaRPr lang="en-US" sz="1800" dirty="0"/>
          </a:p>
        </p:txBody>
      </p:sp>
      <p:cxnSp>
        <p:nvCxnSpPr>
          <p:cNvPr id="53" name="Shape 52"/>
          <p:cNvCxnSpPr>
            <a:stCxn id="5" idx="1"/>
            <a:endCxn id="28" idx="0"/>
          </p:cNvCxnSpPr>
          <p:nvPr/>
        </p:nvCxnSpPr>
        <p:spPr>
          <a:xfrm rot="10800000" flipV="1">
            <a:off x="1225362" y="2817917"/>
            <a:ext cx="1301562" cy="1904064"/>
          </a:xfrm>
          <a:prstGeom prst="bentConnector2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07244" y="3606800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cxnSp>
        <p:nvCxnSpPr>
          <p:cNvPr id="58" name="Elbow Connector 57"/>
          <p:cNvCxnSpPr/>
          <p:nvPr/>
        </p:nvCxnSpPr>
        <p:spPr>
          <a:xfrm>
            <a:off x="3768573" y="2819966"/>
            <a:ext cx="637629" cy="461"/>
          </a:xfrm>
          <a:prstGeom prst="bentConnector3">
            <a:avLst>
              <a:gd name="adj1" fmla="val 50000"/>
            </a:avLst>
          </a:prstGeom>
          <a:ln w="152400">
            <a:solidFill>
              <a:srgbClr val="AA18FF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14" idx="6"/>
            <a:endCxn id="26" idx="1"/>
          </p:cNvCxnSpPr>
          <p:nvPr/>
        </p:nvCxnSpPr>
        <p:spPr>
          <a:xfrm>
            <a:off x="5587581" y="2818378"/>
            <a:ext cx="744135" cy="1588"/>
          </a:xfrm>
          <a:prstGeom prst="bentConnector3">
            <a:avLst>
              <a:gd name="adj1" fmla="val 50000"/>
            </a:avLst>
          </a:prstGeom>
          <a:ln w="152400">
            <a:solidFill>
              <a:srgbClr val="AA18FF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14" idx="4"/>
            <a:endCxn id="22" idx="0"/>
          </p:cNvCxnSpPr>
          <p:nvPr/>
        </p:nvCxnSpPr>
        <p:spPr>
          <a:xfrm rot="5400000">
            <a:off x="4451224" y="3948907"/>
            <a:ext cx="1090541" cy="1588"/>
          </a:xfrm>
          <a:prstGeom prst="bentConnector3">
            <a:avLst>
              <a:gd name="adj1" fmla="val 50000"/>
            </a:avLst>
          </a:prstGeom>
          <a:ln w="152400">
            <a:solidFill>
              <a:srgbClr val="AA18FF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>
            <a:off x="3769368" y="5082615"/>
            <a:ext cx="637629" cy="1588"/>
          </a:xfrm>
          <a:prstGeom prst="bentConnector3">
            <a:avLst>
              <a:gd name="adj1" fmla="val 50000"/>
            </a:avLst>
          </a:prstGeom>
          <a:ln w="152400">
            <a:solidFill>
              <a:schemeClr val="accent3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22" idx="6"/>
            <a:endCxn id="25" idx="1"/>
          </p:cNvCxnSpPr>
          <p:nvPr/>
        </p:nvCxnSpPr>
        <p:spPr>
          <a:xfrm>
            <a:off x="5587581" y="5079438"/>
            <a:ext cx="788825" cy="3177"/>
          </a:xfrm>
          <a:prstGeom prst="bentConnector3">
            <a:avLst>
              <a:gd name="adj1" fmla="val 50000"/>
            </a:avLst>
          </a:prstGeom>
          <a:ln w="152400">
            <a:solidFill>
              <a:schemeClr val="accent3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775130" y="3276127"/>
            <a:ext cx="2476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VRF1 No BGP export of </a:t>
            </a:r>
          </a:p>
          <a:p>
            <a:r>
              <a:rPr lang="en-US" dirty="0" smtClean="0"/>
              <a:t>LHCONE routes to VRF2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437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Elbow Connector 122"/>
          <p:cNvCxnSpPr/>
          <p:nvPr/>
        </p:nvCxnSpPr>
        <p:spPr>
          <a:xfrm>
            <a:off x="5272768" y="3695584"/>
            <a:ext cx="1105228" cy="1588"/>
          </a:xfrm>
          <a:prstGeom prst="bentConnector3">
            <a:avLst>
              <a:gd name="adj1" fmla="val 50000"/>
            </a:avLst>
          </a:prstGeom>
          <a:ln w="152400">
            <a:solidFill>
              <a:srgbClr val="D9FF13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Elbow Connector 106"/>
          <p:cNvCxnSpPr/>
          <p:nvPr/>
        </p:nvCxnSpPr>
        <p:spPr>
          <a:xfrm>
            <a:off x="5272768" y="3285020"/>
            <a:ext cx="1105228" cy="3176"/>
          </a:xfrm>
          <a:prstGeom prst="bentConnector3">
            <a:avLst>
              <a:gd name="adj1" fmla="val 50000"/>
            </a:avLst>
          </a:prstGeom>
          <a:ln w="152400">
            <a:solidFill>
              <a:srgbClr val="AA18FF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/>
          <p:nvPr/>
        </p:nvSpPr>
        <p:spPr>
          <a:xfrm>
            <a:off x="4034133" y="896419"/>
            <a:ext cx="1926310" cy="5137450"/>
          </a:xfrm>
          <a:prstGeom prst="ellipse">
            <a:avLst/>
          </a:prstGeom>
          <a:solidFill>
            <a:srgbClr val="008000">
              <a:alpha val="25000"/>
            </a:srgbClr>
          </a:solidFill>
          <a:ln>
            <a:solidFill>
              <a:srgbClr val="008000">
                <a:alpha val="25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 bwMode="auto">
          <a:xfrm>
            <a:off x="473270" y="38100"/>
            <a:ext cx="709930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9pPr>
          </a:lstStyle>
          <a:p>
            <a:pPr algn="ctr"/>
            <a:r>
              <a:rPr lang="en-US" sz="3600" dirty="0" smtClean="0">
                <a:ea typeface="ＭＳ Ｐゴシック" pitchFamily="-112" charset="-128"/>
                <a:cs typeface="ＭＳ Ｐゴシック" pitchFamily="-112" charset="-128"/>
              </a:rPr>
              <a:t> Multiple Overlay Networks</a:t>
            </a:r>
          </a:p>
          <a:p>
            <a:pPr algn="ctr"/>
            <a:r>
              <a:rPr lang="en-US" sz="1600" dirty="0" smtClean="0">
                <a:ea typeface="ＭＳ Ｐゴシック" pitchFamily="-112" charset="-128"/>
                <a:cs typeface="ＭＳ Ｐゴシック" pitchFamily="-112" charset="-128"/>
              </a:rPr>
              <a:t>Scaling For Additional Overlay Networks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377996" y="3212443"/>
            <a:ext cx="1240854" cy="562071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General </a:t>
            </a:r>
          </a:p>
          <a:p>
            <a:pPr algn="ctr"/>
            <a:r>
              <a:rPr lang="en-US" dirty="0" smtClean="0"/>
              <a:t>Internet</a:t>
            </a:r>
          </a:p>
        </p:txBody>
      </p:sp>
      <p:sp>
        <p:nvSpPr>
          <p:cNvPr id="5" name="Rectangle 4"/>
          <p:cNvSpPr/>
          <p:nvPr/>
        </p:nvSpPr>
        <p:spPr>
          <a:xfrm>
            <a:off x="2527719" y="1110950"/>
            <a:ext cx="1240854" cy="995616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LHCONE DTN(S) </a:t>
            </a:r>
            <a:r>
              <a:rPr lang="en-US" sz="1100" dirty="0" smtClean="0"/>
              <a:t>DUAL-HOMED</a:t>
            </a:r>
          </a:p>
        </p:txBody>
      </p:sp>
      <p:sp>
        <p:nvSpPr>
          <p:cNvPr id="14" name="Oval 13"/>
          <p:cNvSpPr/>
          <p:nvPr/>
        </p:nvSpPr>
        <p:spPr>
          <a:xfrm>
            <a:off x="4406202" y="1023959"/>
            <a:ext cx="1182174" cy="1170519"/>
          </a:xfrm>
          <a:prstGeom prst="ellipse">
            <a:avLst/>
          </a:prstGeom>
          <a:solidFill>
            <a:srgbClr val="008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VRF1</a:t>
            </a:r>
            <a:endParaRPr lang="en-US" sz="1200" b="1" dirty="0"/>
          </a:p>
        </p:txBody>
      </p:sp>
      <p:sp>
        <p:nvSpPr>
          <p:cNvPr id="16" name="Rectangle 15"/>
          <p:cNvSpPr/>
          <p:nvPr/>
        </p:nvSpPr>
        <p:spPr>
          <a:xfrm>
            <a:off x="2528514" y="3285020"/>
            <a:ext cx="1240854" cy="41056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Firewall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4406997" y="2905042"/>
            <a:ext cx="1182174" cy="1170519"/>
          </a:xfrm>
          <a:prstGeom prst="ellipse">
            <a:avLst/>
          </a:prstGeom>
          <a:solidFill>
            <a:srgbClr val="008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VRF2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332511" y="1329437"/>
            <a:ext cx="1240854" cy="562739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LHCONE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74860" y="3132845"/>
            <a:ext cx="1504184" cy="71491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101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>
                <a:solidFill>
                  <a:srgbClr val="010101"/>
                </a:solidFill>
              </a:rPr>
              <a:t>CAMPUS LANS</a:t>
            </a:r>
          </a:p>
          <a:p>
            <a:pPr algn="ctr"/>
            <a:endParaRPr lang="en-US" dirty="0" smtClean="0"/>
          </a:p>
        </p:txBody>
      </p:sp>
      <p:cxnSp>
        <p:nvCxnSpPr>
          <p:cNvPr id="31" name="Straight Connector 30"/>
          <p:cNvCxnSpPr/>
          <p:nvPr/>
        </p:nvCxnSpPr>
        <p:spPr>
          <a:xfrm rot="10800000">
            <a:off x="1979044" y="3491891"/>
            <a:ext cx="54947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5" idx="3"/>
            <a:endCxn id="14" idx="2"/>
          </p:cNvCxnSpPr>
          <p:nvPr/>
        </p:nvCxnSpPr>
        <p:spPr>
          <a:xfrm>
            <a:off x="3768573" y="1608758"/>
            <a:ext cx="637629" cy="461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14" idx="6"/>
            <a:endCxn id="26" idx="1"/>
          </p:cNvCxnSpPr>
          <p:nvPr/>
        </p:nvCxnSpPr>
        <p:spPr>
          <a:xfrm>
            <a:off x="5588376" y="1609219"/>
            <a:ext cx="74413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22" idx="6"/>
            <a:endCxn id="25" idx="1"/>
          </p:cNvCxnSpPr>
          <p:nvPr/>
        </p:nvCxnSpPr>
        <p:spPr>
          <a:xfrm>
            <a:off x="5589171" y="3490302"/>
            <a:ext cx="788825" cy="3177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14" idx="4"/>
            <a:endCxn id="22" idx="0"/>
          </p:cNvCxnSpPr>
          <p:nvPr/>
        </p:nvCxnSpPr>
        <p:spPr>
          <a:xfrm rot="16200000" flipH="1">
            <a:off x="4642404" y="2549362"/>
            <a:ext cx="710564" cy="795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407829" y="2267399"/>
            <a:ext cx="1105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IBGP</a:t>
            </a:r>
          </a:p>
          <a:p>
            <a:pPr algn="ctr"/>
            <a:r>
              <a:rPr lang="en-US" sz="1600" dirty="0" smtClean="0"/>
              <a:t>MESH</a:t>
            </a:r>
            <a:endParaRPr lang="en-US" sz="1600" dirty="0"/>
          </a:p>
        </p:txBody>
      </p:sp>
      <p:cxnSp>
        <p:nvCxnSpPr>
          <p:cNvPr id="45" name="Elbow Connector 44"/>
          <p:cNvCxnSpPr>
            <a:stCxn id="16" idx="3"/>
            <a:endCxn id="22" idx="2"/>
          </p:cNvCxnSpPr>
          <p:nvPr/>
        </p:nvCxnSpPr>
        <p:spPr>
          <a:xfrm>
            <a:off x="3769368" y="3490302"/>
            <a:ext cx="637629" cy="158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528514" y="4799691"/>
            <a:ext cx="1240854" cy="995616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Overlay</a:t>
            </a:r>
          </a:p>
          <a:p>
            <a:pPr algn="ctr"/>
            <a:r>
              <a:rPr lang="en-US" sz="1100" dirty="0" smtClean="0"/>
              <a:t>LAN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77996" y="5016129"/>
            <a:ext cx="1240854" cy="562739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Overlay</a:t>
            </a:r>
          </a:p>
          <a:p>
            <a:pPr algn="ctr"/>
            <a:r>
              <a:rPr lang="en-US" dirty="0" smtClean="0"/>
              <a:t>WAN</a:t>
            </a:r>
            <a:endParaRPr lang="en-US" dirty="0"/>
          </a:p>
        </p:txBody>
      </p:sp>
      <p:cxnSp>
        <p:nvCxnSpPr>
          <p:cNvPr id="34" name="Elbow Connector 33"/>
          <p:cNvCxnSpPr>
            <a:stCxn id="29" idx="3"/>
            <a:endCxn id="38" idx="2"/>
          </p:cNvCxnSpPr>
          <p:nvPr/>
        </p:nvCxnSpPr>
        <p:spPr>
          <a:xfrm flipV="1">
            <a:off x="3769368" y="5295450"/>
            <a:ext cx="636833" cy="204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8" idx="6"/>
            <a:endCxn id="30" idx="1"/>
          </p:cNvCxnSpPr>
          <p:nvPr/>
        </p:nvCxnSpPr>
        <p:spPr>
          <a:xfrm>
            <a:off x="5588375" y="5295450"/>
            <a:ext cx="789621" cy="20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4406201" y="4710190"/>
            <a:ext cx="1182174" cy="1170519"/>
          </a:xfrm>
          <a:prstGeom prst="ellipse">
            <a:avLst/>
          </a:prstGeom>
          <a:solidFill>
            <a:srgbClr val="008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VRF3</a:t>
            </a:r>
            <a:endParaRPr lang="en-US" sz="1200" b="1" dirty="0"/>
          </a:p>
        </p:txBody>
      </p:sp>
      <p:cxnSp>
        <p:nvCxnSpPr>
          <p:cNvPr id="44" name="Elbow Connector 43"/>
          <p:cNvCxnSpPr>
            <a:stCxn id="22" idx="4"/>
            <a:endCxn id="38" idx="0"/>
          </p:cNvCxnSpPr>
          <p:nvPr/>
        </p:nvCxnSpPr>
        <p:spPr>
          <a:xfrm rot="5400000">
            <a:off x="4680372" y="4392477"/>
            <a:ext cx="634629" cy="79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73270" y="6033869"/>
            <a:ext cx="6397430" cy="646331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The additional overhead of protocol configuration pays back in scalability and powerful routing policy control.</a:t>
            </a:r>
            <a:endParaRPr lang="en-US" sz="1800" dirty="0"/>
          </a:p>
        </p:txBody>
      </p:sp>
      <p:cxnSp>
        <p:nvCxnSpPr>
          <p:cNvPr id="53" name="Shape 52"/>
          <p:cNvCxnSpPr>
            <a:stCxn id="5" idx="1"/>
            <a:endCxn id="28" idx="0"/>
          </p:cNvCxnSpPr>
          <p:nvPr/>
        </p:nvCxnSpPr>
        <p:spPr>
          <a:xfrm rot="10800000" flipV="1">
            <a:off x="1226953" y="1608757"/>
            <a:ext cx="1300767" cy="1524087"/>
          </a:xfrm>
          <a:prstGeom prst="bentConnector2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08834" y="2375121"/>
            <a:ext cx="12362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cxnSp>
        <p:nvCxnSpPr>
          <p:cNvPr id="57" name="Shape 56"/>
          <p:cNvCxnSpPr>
            <a:stCxn id="29" idx="1"/>
            <a:endCxn id="28" idx="2"/>
          </p:cNvCxnSpPr>
          <p:nvPr/>
        </p:nvCxnSpPr>
        <p:spPr>
          <a:xfrm rot="10800000">
            <a:off x="1226952" y="3847759"/>
            <a:ext cx="1301562" cy="1449740"/>
          </a:xfrm>
          <a:prstGeom prst="bentConnector2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08834" y="4229449"/>
            <a:ext cx="12362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cxnSp>
        <p:nvCxnSpPr>
          <p:cNvPr id="90" name="Elbow Connector 89"/>
          <p:cNvCxnSpPr>
            <a:stCxn id="16" idx="3"/>
            <a:endCxn id="22" idx="2"/>
          </p:cNvCxnSpPr>
          <p:nvPr/>
        </p:nvCxnSpPr>
        <p:spPr>
          <a:xfrm>
            <a:off x="3769368" y="3490302"/>
            <a:ext cx="637629" cy="1588"/>
          </a:xfrm>
          <a:prstGeom prst="bentConnector3">
            <a:avLst>
              <a:gd name="adj1" fmla="val 50000"/>
            </a:avLst>
          </a:prstGeom>
          <a:ln w="152400">
            <a:solidFill>
              <a:schemeClr val="accent3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22" idx="6"/>
            <a:endCxn id="25" idx="1"/>
          </p:cNvCxnSpPr>
          <p:nvPr/>
        </p:nvCxnSpPr>
        <p:spPr>
          <a:xfrm>
            <a:off x="5589171" y="3490302"/>
            <a:ext cx="788825" cy="3177"/>
          </a:xfrm>
          <a:prstGeom prst="bentConnector3">
            <a:avLst>
              <a:gd name="adj1" fmla="val 50000"/>
            </a:avLst>
          </a:prstGeom>
          <a:ln w="152400">
            <a:solidFill>
              <a:schemeClr val="accent3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95"/>
          <p:cNvCxnSpPr>
            <a:stCxn id="14" idx="6"/>
            <a:endCxn id="26" idx="1"/>
          </p:cNvCxnSpPr>
          <p:nvPr/>
        </p:nvCxnSpPr>
        <p:spPr>
          <a:xfrm>
            <a:off x="5588376" y="1609219"/>
            <a:ext cx="744135" cy="1588"/>
          </a:xfrm>
          <a:prstGeom prst="bentConnector3">
            <a:avLst>
              <a:gd name="adj1" fmla="val 50000"/>
            </a:avLst>
          </a:prstGeom>
          <a:ln w="152400">
            <a:solidFill>
              <a:srgbClr val="AA18FF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5" idx="3"/>
            <a:endCxn id="14" idx="2"/>
          </p:cNvCxnSpPr>
          <p:nvPr/>
        </p:nvCxnSpPr>
        <p:spPr>
          <a:xfrm>
            <a:off x="3768573" y="1608758"/>
            <a:ext cx="637629" cy="461"/>
          </a:xfrm>
          <a:prstGeom prst="bentConnector3">
            <a:avLst>
              <a:gd name="adj1" fmla="val 50000"/>
            </a:avLst>
          </a:prstGeom>
          <a:ln w="152400">
            <a:solidFill>
              <a:srgbClr val="AA18FF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14" idx="4"/>
          </p:cNvCxnSpPr>
          <p:nvPr/>
        </p:nvCxnSpPr>
        <p:spPr>
          <a:xfrm rot="16200000" flipH="1">
            <a:off x="4642406" y="2549361"/>
            <a:ext cx="710564" cy="798"/>
          </a:xfrm>
          <a:prstGeom prst="bentConnector3">
            <a:avLst>
              <a:gd name="adj1" fmla="val 50000"/>
            </a:avLst>
          </a:prstGeom>
          <a:ln w="152400">
            <a:solidFill>
              <a:srgbClr val="AA18FF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/>
          <p:cNvCxnSpPr/>
          <p:nvPr/>
        </p:nvCxnSpPr>
        <p:spPr>
          <a:xfrm>
            <a:off x="3769368" y="5297499"/>
            <a:ext cx="637629" cy="461"/>
          </a:xfrm>
          <a:prstGeom prst="bentConnector3">
            <a:avLst>
              <a:gd name="adj1" fmla="val 50000"/>
            </a:avLst>
          </a:prstGeom>
          <a:ln w="152400">
            <a:solidFill>
              <a:srgbClr val="D9FF13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38" idx="6"/>
            <a:endCxn id="30" idx="1"/>
          </p:cNvCxnSpPr>
          <p:nvPr/>
        </p:nvCxnSpPr>
        <p:spPr>
          <a:xfrm>
            <a:off x="5588375" y="5295450"/>
            <a:ext cx="789621" cy="2049"/>
          </a:xfrm>
          <a:prstGeom prst="bentConnector3">
            <a:avLst>
              <a:gd name="adj1" fmla="val 50000"/>
            </a:avLst>
          </a:prstGeom>
          <a:ln w="152400">
            <a:solidFill>
              <a:srgbClr val="D9FF13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stCxn id="38" idx="0"/>
            <a:endCxn id="22" idx="4"/>
          </p:cNvCxnSpPr>
          <p:nvPr/>
        </p:nvCxnSpPr>
        <p:spPr>
          <a:xfrm rot="5400000" flipH="1" flipV="1">
            <a:off x="4680372" y="4392478"/>
            <a:ext cx="634629" cy="796"/>
          </a:xfrm>
          <a:prstGeom prst="bentConnector3">
            <a:avLst>
              <a:gd name="adj1" fmla="val 50000"/>
            </a:avLst>
          </a:prstGeom>
          <a:ln w="152400">
            <a:solidFill>
              <a:srgbClr val="D9FF13">
                <a:alpha val="75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437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Enclave DTNs </a:t>
            </a:r>
            <a:endParaRPr lang="en-US" dirty="0"/>
          </a:p>
        </p:txBody>
      </p:sp>
      <p:pic>
        <p:nvPicPr>
          <p:cNvPr id="7" name="Content Placeholder 6" descr="science-dmz-cluster-dtn-complete-v9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" b="15850"/>
          <a:stretch/>
        </p:blipFill>
        <p:spPr>
          <a:xfrm>
            <a:off x="615960" y="1372152"/>
            <a:ext cx="8229600" cy="535499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EA20-4296-1F41-B5C0-947026B7619C}" type="datetime1">
              <a:rPr lang="en-US" smtClean="0"/>
              <a:pPr/>
              <a:t>3/11/16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710A0-C33E-CC45-8305-B897475A1CD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705098" y="3710513"/>
            <a:ext cx="10287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Science Enclave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6463823"/>
            <a:ext cx="32609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Contributed by Eli Dart ESnet Science Engagement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378336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BGP Filtering State Reporting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1800" dirty="0" err="1" smtClean="0"/>
              <a:t>twiki.cern.ch/twiki/bin/view/LHCONE/WebHome</a:t>
            </a:r>
            <a:endParaRPr lang="en-US" dirty="0"/>
          </a:p>
        </p:txBody>
      </p:sp>
      <p:pic>
        <p:nvPicPr>
          <p:cNvPr id="5" name="Picture 4" descr="Screen Shot 2015-10-24 at 8.46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7"/>
            <a:ext cx="3451594" cy="1866900"/>
          </a:xfrm>
          <a:prstGeom prst="rect">
            <a:avLst/>
          </a:prstGeom>
        </p:spPr>
      </p:pic>
      <p:pic>
        <p:nvPicPr>
          <p:cNvPr id="6" name="Picture 5" descr="Screen Shot 2015-10-24 at 8.48.4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284537"/>
            <a:ext cx="3708400" cy="1968500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4381500" y="3284537"/>
            <a:ext cx="3187700" cy="1046163"/>
          </a:xfrm>
          <a:prstGeom prst="wedgeRoundRectCallout">
            <a:avLst>
              <a:gd name="adj1" fmla="val -78204"/>
              <a:gd name="adj2" fmla="val 67356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12700"/>
            <a:r>
              <a:rPr lang="en-US" dirty="0" smtClean="0">
                <a:solidFill>
                  <a:srgbClr val="010101"/>
                </a:solidFill>
              </a:rPr>
              <a:t>A </a:t>
            </a:r>
            <a:r>
              <a:rPr lang="en-US" dirty="0" smtClean="0">
                <a:solidFill>
                  <a:srgbClr val="010101"/>
                </a:solidFill>
              </a:rPr>
              <a:t>report </a:t>
            </a:r>
            <a:r>
              <a:rPr lang="en-US" dirty="0" smtClean="0">
                <a:solidFill>
                  <a:srgbClr val="010101"/>
                </a:solidFill>
              </a:rPr>
              <a:t>containing LHCONE BGP filtering community tags in use. (updated hourly)</a:t>
            </a:r>
            <a:endParaRPr lang="en-US" dirty="0">
              <a:solidFill>
                <a:srgbClr val="010101"/>
              </a:solidFill>
            </a:endParaRPr>
          </a:p>
        </p:txBody>
      </p:sp>
      <p:graphicFrame>
        <p:nvGraphicFramePr>
          <p:cNvPr id="9" name="Shape 187"/>
          <p:cNvGraphicFramePr/>
          <p:nvPr/>
        </p:nvGraphicFramePr>
        <p:xfrm>
          <a:off x="4381500" y="4538139"/>
          <a:ext cx="4350125" cy="1429795"/>
        </p:xfrm>
        <a:graphic>
          <a:graphicData uri="http://schemas.openxmlformats.org/drawingml/2006/table">
            <a:tbl>
              <a:tblPr firstRow="1" bandRow="1">
                <a:noFill/>
                <a:tableStyleId>{1DC31C3B-4D12-4771-BEA9-E461B39B3950}</a:tableStyleId>
              </a:tblPr>
              <a:tblGrid>
                <a:gridCol w="1427195"/>
                <a:gridCol w="2922930"/>
              </a:tblGrid>
              <a:tr h="285959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u="none" strike="noStrike" cap="none" baseline="0" dirty="0" smtClean="0"/>
                        <a:t>Community</a:t>
                      </a:r>
                      <a:endParaRPr lang="en-US" sz="1000" u="none" strike="noStrike" cap="none" baseline="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u="none" strike="noStrike" cap="none" baseline="0" dirty="0"/>
                        <a:t>Meaning</a:t>
                      </a:r>
                    </a:p>
                  </a:txBody>
                  <a:tcPr marL="91450" marR="91450" marT="45725" marB="45725"/>
                </a:tc>
              </a:tr>
              <a:tr h="28595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u="none" strike="noStrike" cap="none" baseline="0"/>
                        <a:t>65001:ASN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u="none" strike="noStrike" cap="none" baseline="0" dirty="0" err="1"/>
                        <a:t>Prepend</a:t>
                      </a:r>
                      <a:r>
                        <a:rPr lang="en-US" sz="1000" u="none" strike="noStrike" cap="none" baseline="0" dirty="0"/>
                        <a:t> Local ASN 1X to Export to Peer ASN</a:t>
                      </a:r>
                    </a:p>
                  </a:txBody>
                  <a:tcPr marL="91450" marR="91450" marT="45725" marB="45725"/>
                </a:tc>
              </a:tr>
              <a:tr h="2859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u="none" strike="noStrike" cap="none" baseline="0"/>
                        <a:t>65002:ASN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u="none" strike="noStrike" cap="none" baseline="0"/>
                        <a:t>Prepend Local ASN 2X to Export to Peer ASN</a:t>
                      </a:r>
                    </a:p>
                  </a:txBody>
                  <a:tcPr marL="91450" marR="91450" marT="45725" marB="45725"/>
                </a:tc>
              </a:tr>
              <a:tr h="2859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u="none" strike="noStrike" cap="none" baseline="0"/>
                        <a:t>65003:ASN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000" u="none" strike="noStrike" cap="none" baseline="0"/>
                        <a:t>Prepend Local ASN 3X to Export to Peer ASN</a:t>
                      </a:r>
                    </a:p>
                  </a:txBody>
                  <a:tcPr marL="91450" marR="91450" marT="45725" marB="45725"/>
                </a:tc>
              </a:tr>
              <a:tr h="2859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u="none" strike="noStrike" cap="none" baseline="0"/>
                        <a:t>65010:ASN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000" u="none" strike="noStrike" cap="none" baseline="0" dirty="0"/>
                        <a:t>Do not Export to Peer ASN</a:t>
                      </a: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BGP Filtering State Analysis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7061200" y="1669434"/>
            <a:ext cx="1625600" cy="647701"/>
          </a:xfrm>
          <a:prstGeom prst="wedgeRoundRectCallout">
            <a:avLst>
              <a:gd name="adj1" fmla="val -69802"/>
              <a:gd name="adj2" fmla="val 81733"/>
              <a:gd name="adj3" fmla="val 16667"/>
            </a:avLst>
          </a:prstGeom>
          <a:solidFill>
            <a:srgbClr val="FFFF00"/>
          </a:solidFill>
          <a:ln>
            <a:solidFill>
              <a:srgbClr val="0101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 smtClean="0">
                <a:solidFill>
                  <a:srgbClr val="010101"/>
                </a:solidFill>
                <a:latin typeface="Calibri"/>
                <a:ea typeface="Calibri"/>
                <a:cs typeface="Calibri"/>
                <a:sym typeface="Calibri"/>
              </a:rPr>
              <a:t>CERN Testing</a:t>
            </a:r>
            <a:endParaRPr lang="en-US" sz="1800" dirty="0">
              <a:solidFill>
                <a:srgbClr val="01010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417637"/>
            <a:ext cx="8229600" cy="4344484"/>
          </a:xfrm>
        </p:spPr>
        <p:txBody>
          <a:bodyPr/>
          <a:lstStyle/>
          <a:p>
            <a:pPr marL="127000" indent="0">
              <a:buNone/>
            </a:pPr>
            <a:r>
              <a:rPr lang="da-DK" sz="1800" dirty="0">
                <a:solidFill>
                  <a:srgbClr val="010101"/>
                </a:solidFill>
              </a:rPr>
              <a:t>GMT: </a:t>
            </a:r>
            <a:r>
              <a:rPr lang="da-DK" sz="1800" dirty="0" err="1">
                <a:solidFill>
                  <a:srgbClr val="010101"/>
                </a:solidFill>
              </a:rPr>
              <a:t>Wed</a:t>
            </a:r>
            <a:r>
              <a:rPr lang="da-DK" sz="1800" dirty="0">
                <a:solidFill>
                  <a:srgbClr val="010101"/>
                </a:solidFill>
              </a:rPr>
              <a:t> Mar  9 20:45:00 2016</a:t>
            </a:r>
          </a:p>
          <a:p>
            <a:pPr marL="127000" indent="0">
              <a:buNone/>
            </a:pPr>
            <a:r>
              <a:rPr lang="da-DK" sz="1800" dirty="0">
                <a:solidFill>
                  <a:srgbClr val="010101"/>
                </a:solidFill>
              </a:rPr>
              <a:t>CERN(513)</a:t>
            </a:r>
          </a:p>
          <a:p>
            <a:pPr marL="127000" indent="0">
              <a:buNone/>
            </a:pPr>
            <a:r>
              <a:rPr lang="en-US" sz="1800" dirty="0"/>
              <a:t>         128.142.0.0/16          PREPEND 2X(65002) to KIAE(59624)</a:t>
            </a:r>
          </a:p>
          <a:p>
            <a:pPr marL="127000" indent="0">
              <a:buNone/>
            </a:pPr>
            <a:r>
              <a:rPr lang="en-US" sz="1800" dirty="0"/>
              <a:t>         128.142.0.0/16     DO NOT ANNOUNCE(65010) to CERN(513)</a:t>
            </a:r>
          </a:p>
          <a:p>
            <a:pPr marL="127000" indent="0">
              <a:buNone/>
            </a:pPr>
            <a:r>
              <a:rPr lang="en-US" sz="1800" dirty="0"/>
              <a:t> </a:t>
            </a:r>
          </a:p>
          <a:p>
            <a:pPr marL="127000" indent="0">
              <a:buNone/>
            </a:pPr>
            <a:r>
              <a:rPr lang="en-US" sz="1800" dirty="0"/>
              <a:t>         188.184.128.0/17        PREPEND 2X(65002) to KIAE(59624)</a:t>
            </a:r>
          </a:p>
          <a:p>
            <a:pPr marL="127000" indent="0">
              <a:buNone/>
            </a:pPr>
            <a:r>
              <a:rPr lang="en-US" sz="1800" dirty="0"/>
              <a:t>         188.184.128.0/17   DO NOT ANNOUNCE(65010) to CERN(513)</a:t>
            </a:r>
          </a:p>
          <a:p>
            <a:pPr marL="127000" indent="0">
              <a:buNone/>
            </a:pPr>
            <a:r>
              <a:rPr lang="en-US" sz="1800" dirty="0"/>
              <a:t> </a:t>
            </a:r>
          </a:p>
          <a:p>
            <a:pPr marL="127000" indent="0">
              <a:buNone/>
            </a:pPr>
            <a:r>
              <a:rPr lang="en-US" sz="1800" dirty="0">
                <a:solidFill>
                  <a:srgbClr val="010101"/>
                </a:solidFill>
              </a:rPr>
              <a:t>KIAE-TRANSIT(57484)</a:t>
            </a:r>
          </a:p>
          <a:p>
            <a:pPr marL="127000" indent="0">
              <a:buNone/>
            </a:pPr>
            <a:r>
              <a:rPr lang="en-US" sz="1800" dirty="0"/>
              <a:t>         144.206.255.128/26      PREPEND 2X(65002) to CERN(513)</a:t>
            </a:r>
          </a:p>
          <a:p>
            <a:pPr marL="127000" indent="0">
              <a:buNone/>
            </a:pPr>
            <a:r>
              <a:rPr lang="en-US" sz="1800" dirty="0"/>
              <a:t> </a:t>
            </a:r>
          </a:p>
          <a:p>
            <a:pPr marL="127000" indent="0">
              <a:buNone/>
            </a:pPr>
            <a:r>
              <a:rPr lang="en-US" sz="1800" dirty="0">
                <a:solidFill>
                  <a:srgbClr val="010101"/>
                </a:solidFill>
              </a:rPr>
              <a:t>CERN-WIGNER(61339)</a:t>
            </a:r>
          </a:p>
          <a:p>
            <a:pPr marL="127000" indent="0">
              <a:buNone/>
            </a:pPr>
            <a:r>
              <a:rPr lang="en-US" sz="1800" dirty="0"/>
              <a:t>         188.185.128.0/17        PREPEND 2X(65002) to KIAE(59624)</a:t>
            </a:r>
          </a:p>
          <a:p>
            <a:pPr marL="127000" indent="0">
              <a:buNone/>
            </a:pPr>
            <a:r>
              <a:rPr lang="en-US" sz="1800" dirty="0"/>
              <a:t>         188.185.128.0/17   DO NOT ANNOUNCE(65010) to CERN(513)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8968" y="6153355"/>
            <a:ext cx="5973135" cy="307777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ESnet Service: </a:t>
            </a: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err="1"/>
              <a:t>calendar.es.net</a:t>
            </a:r>
            <a:r>
              <a:rPr lang="en-US" dirty="0"/>
              <a:t>/</a:t>
            </a:r>
            <a:r>
              <a:rPr lang="en-US" dirty="0" err="1"/>
              <a:t>lhcone</a:t>
            </a:r>
            <a:r>
              <a:rPr lang="en-US" dirty="0"/>
              <a:t>/</a:t>
            </a:r>
            <a:r>
              <a:rPr lang="en-US" dirty="0" err="1"/>
              <a:t>lhconedata</a:t>
            </a:r>
            <a:r>
              <a:rPr lang="en-US" dirty="0"/>
              <a:t>/</a:t>
            </a:r>
            <a:r>
              <a:rPr lang="en-US" dirty="0" err="1"/>
              <a:t>lhcone-filter.txt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150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LHCONE BGP Filtering Guidelines</a:t>
            </a:r>
            <a:br>
              <a:rPr lang="en-US" sz="3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Service Definition document V1.0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06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80000"/>
              </a:lnSpc>
              <a:spcBef>
                <a:spcPts val="0"/>
              </a:spcBef>
              <a:buClr>
                <a:schemeClr val="accent1"/>
              </a:buClr>
              <a:buFont typeface="Arial"/>
              <a:buNone/>
            </a:pPr>
            <a:endParaRPr sz="1850" b="1" i="1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6675" marR="0" lvl="0" indent="-15875" algn="l" rtl="0">
              <a:lnSpc>
                <a:spcPct val="80000"/>
              </a:lnSpc>
              <a:spcBef>
                <a:spcPts val="88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35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BGP filtering service is intended to be used by an LHCONE end site to prevent the distribution of </a:t>
            </a:r>
            <a:r>
              <a:rPr lang="en-US" sz="2035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their</a:t>
            </a:r>
            <a:r>
              <a:rPr lang="en-US" sz="2035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BGP route prefixes to another LHCONE end-site. </a:t>
            </a:r>
          </a:p>
          <a:p>
            <a:pPr marL="457200" marR="0" lvl="0" indent="-457200" algn="l" rtl="0">
              <a:lnSpc>
                <a:spcPct val="80000"/>
              </a:lnSpc>
              <a:spcBef>
                <a:spcPts val="880"/>
              </a:spcBef>
              <a:buClr>
                <a:schemeClr val="accent1"/>
              </a:buClr>
              <a:buSzPct val="101750"/>
              <a:buFont typeface="Calibri"/>
              <a:buAutoNum type="arabicPeriod"/>
            </a:pPr>
            <a:r>
              <a:rPr lang="en-US" sz="2035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individual BGP community tag will be used for each and every remote end site that is filtered.</a:t>
            </a:r>
          </a:p>
          <a:p>
            <a:pPr marL="457200" marR="0" lvl="0" indent="-457200" algn="l" rtl="0">
              <a:lnSpc>
                <a:spcPct val="80000"/>
              </a:lnSpc>
              <a:spcBef>
                <a:spcPts val="880"/>
              </a:spcBef>
              <a:buClr>
                <a:schemeClr val="accent1"/>
              </a:buClr>
              <a:buSzPct val="101750"/>
              <a:buFont typeface="Calibri"/>
              <a:buAutoNum type="arabicPeriod"/>
            </a:pPr>
            <a:r>
              <a:rPr lang="en-US" sz="2035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site will tag ALL of the route prefixes it exports into LHCONE uniformly. </a:t>
            </a:r>
          </a:p>
          <a:p>
            <a:pPr marL="457200" marR="0" lvl="0" indent="-457200" algn="l" rtl="0">
              <a:lnSpc>
                <a:spcPct val="80000"/>
              </a:lnSpc>
              <a:spcBef>
                <a:spcPts val="880"/>
              </a:spcBef>
              <a:buClr>
                <a:schemeClr val="accent1"/>
              </a:buClr>
              <a:buSzPct val="101750"/>
              <a:buFont typeface="Calibri"/>
              <a:buAutoNum type="arabicPeriod"/>
            </a:pPr>
            <a:r>
              <a:rPr lang="en-US" sz="2035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NSP ASNs are NOT valid for use in LHCONE BGP Filtering communities. </a:t>
            </a:r>
          </a:p>
          <a:p>
            <a:pPr marL="457200" marR="0" lvl="0" indent="-457200" algn="l" rtl="0">
              <a:lnSpc>
                <a:spcPct val="80000"/>
              </a:lnSpc>
              <a:spcBef>
                <a:spcPts val="880"/>
              </a:spcBef>
              <a:buClr>
                <a:schemeClr val="accent1"/>
              </a:buClr>
              <a:buSzPct val="101750"/>
              <a:buFont typeface="Calibri"/>
              <a:buAutoNum type="arabicPeriod"/>
            </a:pPr>
            <a:r>
              <a:rPr lang="en-US" sz="2035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NSPs will only provision this service at their customer edge and will NOT provision it on internal LHCONE NSP/NSP BGP </a:t>
            </a:r>
            <a:r>
              <a:rPr lang="en-US" sz="2035" b="0" i="0" u="none" strike="noStrike" cap="none" baseline="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peerings</a:t>
            </a:r>
            <a:r>
              <a:rPr lang="en-US" sz="2035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457200" marR="0" lvl="0" indent="-457200" algn="l" rtl="0">
              <a:lnSpc>
                <a:spcPct val="80000"/>
              </a:lnSpc>
              <a:spcBef>
                <a:spcPts val="880"/>
              </a:spcBef>
              <a:buClr>
                <a:schemeClr val="accent1"/>
              </a:buClr>
              <a:buSzPct val="101750"/>
              <a:buFont typeface="Calibri"/>
              <a:buAutoNum type="arabicPeriod"/>
            </a:pPr>
            <a:r>
              <a:rPr lang="en-US" sz="2035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NSPs only filter prefixes for their directly attached customers on export to those customers. Otherwise they pass LHCONE BGP Filtering communities along without modification.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ftr" idx="11"/>
          </p:nvPr>
        </p:nvSpPr>
        <p:spPr>
          <a:xfrm>
            <a:off x="6558453" y="6483355"/>
            <a:ext cx="212834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900" b="0" i="0" u="none" strike="noStrike" cap="none" baseline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t>Michael O'Connor ESnet moc@es.net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457200" y="5813957"/>
            <a:ext cx="6407052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000" b="0" i="0" u="sng" strike="noStrike" cap="none" baseline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https://twiki.cern.ch/twiki/pub/LHCONE/LhcOneVRF/LHCONEBGPFilteringServiceDefinition.pdf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ESnet Traffic Volumes </a:t>
            </a:r>
            <a:br>
              <a:rPr lang="en-US" dirty="0" smtClean="0"/>
            </a:br>
            <a:r>
              <a:rPr lang="en-US" sz="1600" dirty="0" smtClean="0"/>
              <a:t>LHCONE represents more than 27% of ESnet accepted traffic </a:t>
            </a:r>
            <a:endParaRPr lang="en-US" sz="1600" dirty="0"/>
          </a:p>
        </p:txBody>
      </p:sp>
      <p:pic>
        <p:nvPicPr>
          <p:cNvPr id="3" name="Picture 2" descr="Screen Shot 2016-03-03 at 10.56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4262"/>
            <a:ext cx="6273800" cy="55421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5758744"/>
            <a:ext cx="6273800" cy="366889"/>
          </a:xfrm>
          <a:prstGeom prst="rect">
            <a:avLst/>
          </a:prstGeom>
          <a:solidFill>
            <a:schemeClr val="accent1">
              <a:lumMod val="60000"/>
              <a:lumOff val="40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BGP Filtering State Reporting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1800" dirty="0" err="1" smtClean="0"/>
              <a:t>twiki.cern.ch/twiki/bin/view/LHCONE/WebHome</a:t>
            </a:r>
            <a:endParaRPr lang="en-US" dirty="0"/>
          </a:p>
        </p:txBody>
      </p:sp>
      <p:pic>
        <p:nvPicPr>
          <p:cNvPr id="5" name="Picture 4" descr="Screen Shot 2015-10-24 at 8.46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7"/>
            <a:ext cx="3451594" cy="1866900"/>
          </a:xfrm>
          <a:prstGeom prst="rect">
            <a:avLst/>
          </a:prstGeom>
        </p:spPr>
      </p:pic>
      <p:pic>
        <p:nvPicPr>
          <p:cNvPr id="6" name="Picture 5" descr="Screen Shot 2015-10-24 at 8.48.4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284537"/>
            <a:ext cx="3708400" cy="1968500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4660900" y="3556000"/>
            <a:ext cx="3187700" cy="1046163"/>
          </a:xfrm>
          <a:prstGeom prst="wedgeRoundRectCallout">
            <a:avLst>
              <a:gd name="adj1" fmla="val -78204"/>
              <a:gd name="adj2" fmla="val 67356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12700"/>
            <a:r>
              <a:rPr lang="en-US" dirty="0" smtClean="0">
                <a:solidFill>
                  <a:srgbClr val="010101"/>
                </a:solidFill>
              </a:rPr>
              <a:t>A new report containing LHCONE BGP Ipv4 and Ipv6 route prefixes.</a:t>
            </a:r>
            <a:endParaRPr lang="en-US" dirty="0">
              <a:solidFill>
                <a:srgbClr val="01010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6"/>
            <a:ext cx="8229600" cy="1325563"/>
          </a:xfrm>
        </p:spPr>
        <p:txBody>
          <a:bodyPr/>
          <a:lstStyle/>
          <a:p>
            <a:r>
              <a:rPr lang="en-US" dirty="0" smtClean="0"/>
              <a:t>LHCONE IPv6</a:t>
            </a:r>
            <a:br>
              <a:rPr lang="en-US" dirty="0" smtClean="0"/>
            </a:br>
            <a:r>
              <a:rPr lang="en-US" dirty="0" smtClean="0"/>
              <a:t>Connected Sites</a:t>
            </a:r>
            <a:br>
              <a:rPr lang="en-US" dirty="0" smtClean="0"/>
            </a:br>
            <a:r>
              <a:rPr lang="en-US" sz="1800" dirty="0" smtClean="0"/>
              <a:t>March 2016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57555"/>
            <a:ext cx="3403600" cy="4344484"/>
          </a:xfrm>
        </p:spPr>
        <p:txBody>
          <a:bodyPr/>
          <a:lstStyle/>
          <a:p>
            <a:pPr marL="114300" indent="0">
              <a:buNone/>
            </a:pPr>
            <a:r>
              <a:rPr lang="en-US" b="1" dirty="0" smtClean="0"/>
              <a:t>Site List:</a:t>
            </a:r>
          </a:p>
          <a:p>
            <a:pPr marL="127000" indent="0">
              <a:buNone/>
            </a:pPr>
            <a:r>
              <a:rPr lang="en-US" sz="1400" dirty="0"/>
              <a:t>ARNES-NET(2107)</a:t>
            </a:r>
          </a:p>
          <a:p>
            <a:pPr marL="127000" indent="0">
              <a:buNone/>
            </a:pPr>
            <a:r>
              <a:rPr lang="en-US" sz="1400" dirty="0"/>
              <a:t>ASGARR(137)</a:t>
            </a:r>
          </a:p>
          <a:p>
            <a:pPr marL="127000" indent="0">
              <a:buNone/>
            </a:pPr>
            <a:r>
              <a:rPr lang="en-US" sz="1400" dirty="0"/>
              <a:t>CEA-</a:t>
            </a:r>
            <a:r>
              <a:rPr lang="en-US" sz="1400" dirty="0" err="1"/>
              <a:t>Saclay</a:t>
            </a:r>
            <a:r>
              <a:rPr lang="en-US" sz="1400" dirty="0"/>
              <a:t>(777)</a:t>
            </a:r>
          </a:p>
          <a:p>
            <a:pPr marL="127000" indent="0">
              <a:buNone/>
            </a:pPr>
            <a:r>
              <a:rPr lang="en-US" sz="1400" dirty="0"/>
              <a:t>CERN(513)</a:t>
            </a:r>
          </a:p>
          <a:p>
            <a:pPr marL="127000" indent="0">
              <a:buNone/>
            </a:pPr>
            <a:r>
              <a:rPr lang="en-US" sz="1400" dirty="0"/>
              <a:t>DESY(1754)</a:t>
            </a:r>
          </a:p>
          <a:p>
            <a:pPr marL="127000" indent="0">
              <a:buNone/>
            </a:pPr>
            <a:r>
              <a:rPr lang="en-US" sz="1400" dirty="0"/>
              <a:t>FNAL(3152)</a:t>
            </a:r>
          </a:p>
          <a:p>
            <a:pPr marL="127000" indent="0">
              <a:buNone/>
            </a:pPr>
            <a:r>
              <a:rPr lang="en-US" sz="1400" dirty="0"/>
              <a:t>GEANT(20965)</a:t>
            </a:r>
          </a:p>
          <a:p>
            <a:pPr marL="127000" indent="0">
              <a:buNone/>
            </a:pPr>
            <a:r>
              <a:rPr lang="en-US" sz="1400" dirty="0"/>
              <a:t>IN2P3(789)</a:t>
            </a:r>
          </a:p>
          <a:p>
            <a:pPr marL="127000" indent="0">
              <a:buNone/>
            </a:pPr>
            <a:r>
              <a:rPr lang="en-US" sz="1400" dirty="0"/>
              <a:t>KIT(34878)</a:t>
            </a:r>
          </a:p>
          <a:p>
            <a:pPr marL="127000" indent="0">
              <a:buNone/>
            </a:pPr>
            <a:r>
              <a:rPr lang="en-US" sz="1400" dirty="0" smtClean="0"/>
              <a:t>AGLT2(</a:t>
            </a:r>
            <a:r>
              <a:rPr lang="en-US" sz="1400" dirty="0"/>
              <a:t>229)</a:t>
            </a:r>
          </a:p>
          <a:p>
            <a:pPr marL="127000" indent="0">
              <a:buNone/>
            </a:pPr>
            <a:r>
              <a:rPr lang="en-US" sz="1400" dirty="0"/>
              <a:t>NDGF(39590)</a:t>
            </a:r>
          </a:p>
          <a:p>
            <a:pPr marL="127000" indent="0">
              <a:buNone/>
            </a:pPr>
            <a:r>
              <a:rPr lang="en-US" sz="1400" dirty="0"/>
              <a:t>PIC(43115)</a:t>
            </a:r>
          </a:p>
          <a:p>
            <a:pPr marL="127000" indent="0">
              <a:buNone/>
            </a:pPr>
            <a:r>
              <a:rPr lang="en-US" sz="1400" dirty="0"/>
              <a:t>PURDUE(17)</a:t>
            </a:r>
          </a:p>
          <a:p>
            <a:pPr marL="127000" indent="0">
              <a:buNone/>
            </a:pPr>
            <a:r>
              <a:rPr lang="en-US" sz="1400" dirty="0"/>
              <a:t>THAIREN(24475)</a:t>
            </a:r>
          </a:p>
          <a:p>
            <a:pPr marL="127000" indent="0">
              <a:buNone/>
            </a:pPr>
            <a:r>
              <a:rPr lang="en-US" sz="1400" dirty="0"/>
              <a:t>THAISARN(3836)</a:t>
            </a:r>
          </a:p>
          <a:p>
            <a:pPr marL="127000" indent="0">
              <a:buNone/>
            </a:pPr>
            <a:r>
              <a:rPr lang="en-US" sz="1400" dirty="0"/>
              <a:t>UNINET-TH(836)</a:t>
            </a:r>
          </a:p>
          <a:p>
            <a:pPr marL="127000" indent="0">
              <a:buNone/>
            </a:pPr>
            <a:r>
              <a:rPr lang="en-US" sz="1400" dirty="0"/>
              <a:t>WISC-MADISON(59)</a:t>
            </a:r>
          </a:p>
          <a:p>
            <a:pPr marL="114300" indent="0">
              <a:buNone/>
            </a:pPr>
            <a:endParaRPr lang="en-US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316241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Ipv6 Table </a:t>
            </a:r>
            <a:br>
              <a:rPr lang="en-US" dirty="0" smtClean="0"/>
            </a:br>
            <a:r>
              <a:rPr lang="en-US" sz="1800" dirty="0" smtClean="0"/>
              <a:t>October 2015</a:t>
            </a:r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0555"/>
            <a:ext cx="6368026" cy="4546600"/>
          </a:xfrm>
        </p:spPr>
        <p:txBody>
          <a:bodyPr/>
          <a:lstStyle/>
          <a:p>
            <a:pPr marL="127000" indent="0">
              <a:buNone/>
            </a:pPr>
            <a:r>
              <a:rPr lang="en-US" sz="1000" b="1" dirty="0">
                <a:latin typeface="Consolas"/>
                <a:cs typeface="Consolas"/>
              </a:rPr>
              <a:t>32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2001:3c8::/32               GEANT(20965) TEIN2(24490) THAIREN(24475) UNINET-TH(836)</a:t>
            </a:r>
          </a:p>
          <a:p>
            <a:pPr marL="127000" indent="0">
              <a:buNone/>
            </a:pPr>
            <a:r>
              <a:rPr lang="en-US" sz="1000" dirty="0" smtClean="0">
                <a:latin typeface="Consolas"/>
                <a:cs typeface="Consolas"/>
              </a:rPr>
              <a:t>2001</a:t>
            </a:r>
            <a:r>
              <a:rPr lang="en-US" sz="1000" dirty="0">
                <a:latin typeface="Consolas"/>
                <a:cs typeface="Consolas"/>
              </a:rPr>
              <a:t>:f00::/32               GEANT(20965) TEIN2(24490) THAIREN(24475) THAISARN(3836)</a:t>
            </a:r>
          </a:p>
          <a:p>
            <a:pPr marL="127000" indent="0">
              <a:buNone/>
            </a:pPr>
            <a:r>
              <a:rPr lang="en-US" sz="1000" b="1" dirty="0">
                <a:latin typeface="Consolas"/>
                <a:cs typeface="Consolas"/>
              </a:rPr>
              <a:t>42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2001:948:40::/42            NORDUNET(2603) NDGF(39590)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46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2a00:1398:104::/46          GEANT(20965) DFN(680) KIT(34878)</a:t>
            </a:r>
          </a:p>
          <a:p>
            <a:pPr marL="127000" indent="0">
              <a:buNone/>
            </a:pPr>
            <a:r>
              <a:rPr lang="en-US" sz="1000" b="1" dirty="0">
                <a:latin typeface="Consolas"/>
                <a:cs typeface="Consolas"/>
              </a:rPr>
              <a:t>48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2001:1458:301::/48          GEANT(20965) CERN(513)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2001:18e8:804::/48          UINDIANA(19782) PURDUE(17)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2001:3c8:1012::/48          GEANT(20965) TEIN2(24490) THAIREN(24475)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2001:48a8:68f7::/48         MICH-Z(229)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2001:660:5009::/48          GEANT(20965) LHC1-RENATER(2091) IN2P3(789)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2001:760:4205::/48          GEANT(20965) ASGARR(137)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2001:760:4224::/48          GEANT(20965) ASGARR(137)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2001:948:30::/48            </a:t>
            </a:r>
            <a:r>
              <a:rPr lang="en-US" sz="1000" dirty="0" smtClean="0">
                <a:latin typeface="Consolas"/>
                <a:cs typeface="Consolas"/>
              </a:rPr>
              <a:t>NORDUNET</a:t>
            </a:r>
            <a:r>
              <a:rPr lang="en-US" sz="1000" dirty="0">
                <a:latin typeface="Consolas"/>
                <a:cs typeface="Consolas"/>
              </a:rPr>
              <a:t>(2603) NDGF(39590)</a:t>
            </a:r>
          </a:p>
          <a:p>
            <a:pPr marL="127000" indent="0">
              <a:buNone/>
            </a:pPr>
            <a:r>
              <a:rPr lang="en-US" sz="1000" b="1" dirty="0">
                <a:latin typeface="Consolas"/>
                <a:cs typeface="Consolas"/>
              </a:rPr>
              <a:t>50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2001:48a8:68f7:4000::/50    </a:t>
            </a:r>
            <a:r>
              <a:rPr lang="en-US" sz="1000" dirty="0" smtClean="0">
                <a:latin typeface="Consolas"/>
                <a:cs typeface="Consolas"/>
              </a:rPr>
              <a:t>AGLT2(</a:t>
            </a:r>
            <a:r>
              <a:rPr lang="en-US" sz="1000" dirty="0">
                <a:latin typeface="Consolas"/>
                <a:cs typeface="Consolas"/>
              </a:rPr>
              <a:t>229)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2001:48a8:68f7:8000::/50    </a:t>
            </a:r>
            <a:r>
              <a:rPr lang="en-US" sz="1000" dirty="0" smtClean="0">
                <a:latin typeface="Consolas"/>
                <a:cs typeface="Consolas"/>
              </a:rPr>
              <a:t>AGLT2(</a:t>
            </a:r>
            <a:r>
              <a:rPr lang="en-US" sz="1000" dirty="0">
                <a:latin typeface="Consolas"/>
                <a:cs typeface="Consolas"/>
              </a:rPr>
              <a:t>229)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2001:48a8:68f7::/50         </a:t>
            </a:r>
            <a:r>
              <a:rPr lang="en-US" sz="1000" dirty="0" smtClean="0">
                <a:latin typeface="Consolas"/>
                <a:cs typeface="Consolas"/>
              </a:rPr>
              <a:t>AGLT2(</a:t>
            </a:r>
            <a:r>
              <a:rPr lang="en-US" sz="1000" dirty="0">
                <a:latin typeface="Consolas"/>
                <a:cs typeface="Consolas"/>
              </a:rPr>
              <a:t>229)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2001:48a8:68f7:c000::/50    </a:t>
            </a:r>
            <a:r>
              <a:rPr lang="en-US" sz="1000" dirty="0" smtClean="0">
                <a:latin typeface="Consolas"/>
                <a:cs typeface="Consolas"/>
              </a:rPr>
              <a:t>AGLT2(</a:t>
            </a:r>
            <a:r>
              <a:rPr lang="en-US" sz="1000" dirty="0">
                <a:latin typeface="Consolas"/>
                <a:cs typeface="Consolas"/>
              </a:rPr>
              <a:t>229)</a:t>
            </a:r>
          </a:p>
          <a:p>
            <a:pPr marL="127000" indent="0">
              <a:buNone/>
            </a:pPr>
            <a:r>
              <a:rPr lang="en-US" sz="1000" b="1" dirty="0">
                <a:latin typeface="Consolas"/>
                <a:cs typeface="Consolas"/>
              </a:rPr>
              <a:t>64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2001:1470:8000:403::/64     GEANT(20965) ARNES-NET(2107)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2001:1470:ff80:6d::/64     </a:t>
            </a:r>
            <a:r>
              <a:rPr lang="en-US" sz="1000" dirty="0" smtClean="0">
                <a:latin typeface="Consolas"/>
                <a:cs typeface="Consolas"/>
              </a:rPr>
              <a:t> GEANT</a:t>
            </a:r>
            <a:r>
              <a:rPr lang="en-US" sz="1000" dirty="0">
                <a:latin typeface="Consolas"/>
                <a:cs typeface="Consolas"/>
              </a:rPr>
              <a:t>(20965) ARNES-NET(2107)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2001:638:700:1062::/64     </a:t>
            </a:r>
            <a:r>
              <a:rPr lang="en-US" sz="1000" dirty="0" smtClean="0">
                <a:latin typeface="Consolas"/>
                <a:cs typeface="Consolas"/>
              </a:rPr>
              <a:t> GEANT</a:t>
            </a:r>
            <a:r>
              <a:rPr lang="en-US" sz="1000" dirty="0">
                <a:latin typeface="Consolas"/>
                <a:cs typeface="Consolas"/>
              </a:rPr>
              <a:t>(20965) DFN(680) DESY(1754)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2001:638:700:10a0::/64     </a:t>
            </a:r>
            <a:r>
              <a:rPr lang="en-US" sz="1000" dirty="0" smtClean="0">
                <a:latin typeface="Consolas"/>
                <a:cs typeface="Consolas"/>
              </a:rPr>
              <a:t> GEANT</a:t>
            </a:r>
            <a:r>
              <a:rPr lang="en-US" sz="1000" dirty="0">
                <a:latin typeface="Consolas"/>
                <a:cs typeface="Consolas"/>
              </a:rPr>
              <a:t>(20965) DFN(680) DESY(1754)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2001:638:700:10bf::/64      </a:t>
            </a:r>
            <a:r>
              <a:rPr lang="en-US" sz="1000" dirty="0" smtClean="0">
                <a:latin typeface="Consolas"/>
                <a:cs typeface="Consolas"/>
              </a:rPr>
              <a:t>GEANT</a:t>
            </a:r>
            <a:r>
              <a:rPr lang="en-US" sz="1000" dirty="0">
                <a:latin typeface="Consolas"/>
                <a:cs typeface="Consolas"/>
              </a:rPr>
              <a:t>(20965) DFN(680) DESY(1754)</a:t>
            </a:r>
          </a:p>
          <a:p>
            <a:pPr marL="127000" indent="0">
              <a:buNone/>
            </a:pPr>
            <a:r>
              <a:rPr lang="en-US" sz="1000" dirty="0">
                <a:latin typeface="Consolas"/>
                <a:cs typeface="Consolas"/>
              </a:rPr>
              <a:t>2001:638:700:10c0::/64      </a:t>
            </a:r>
            <a:r>
              <a:rPr lang="en-US" sz="1000" dirty="0" smtClean="0">
                <a:latin typeface="Consolas"/>
                <a:cs typeface="Consolas"/>
              </a:rPr>
              <a:t>GEANT</a:t>
            </a:r>
            <a:r>
              <a:rPr lang="en-US" sz="1000" dirty="0">
                <a:latin typeface="Consolas"/>
                <a:cs typeface="Consolas"/>
              </a:rPr>
              <a:t>(20965) DFN(680) DESY(1754)</a:t>
            </a:r>
          </a:p>
          <a:p>
            <a:pPr>
              <a:buNone/>
              <a:tabLst>
                <a:tab pos="1600200" algn="ctr"/>
              </a:tabLst>
            </a:pPr>
            <a:endParaRPr lang="en-US" sz="1000" dirty="0">
              <a:latin typeface="Consolas"/>
              <a:cs typeface="Consola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19306" y="4328752"/>
            <a:ext cx="348225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1010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22 IPv6 End Site Route Prefixes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10300"/>
            <a:ext cx="6112164" cy="307777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IPv6 network advertisements are very large, standards need to be drafted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766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914399" y="2130425"/>
            <a:ext cx="7762875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n-US" dirty="0" smtClean="0"/>
              <a:t>Thank You</a:t>
            </a:r>
            <a:endParaRPr lang="en-US" sz="36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914400" y="3669178"/>
            <a:ext cx="3597275" cy="14005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Michael O’Connor </a:t>
            </a:r>
            <a:r>
              <a:rPr lang="en-US" sz="1800" b="0" i="0" u="none" strike="noStrike" cap="none" baseline="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moc@</a:t>
            </a:r>
            <a:r>
              <a:rPr lang="en-US" sz="1800" b="0" i="0" u="none" strike="noStrike" cap="none" baseline="0" dirty="0" err="1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es.net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30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Network 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Engineering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Energy Sciences </a:t>
            </a:r>
            <a:r>
              <a:rPr lang="en-US" sz="1800" dirty="0" smtClean="0"/>
              <a:t>Network</a:t>
            </a:r>
            <a:endParaRPr lang="en-US" sz="18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/>
              <a:t>Lawrence Berkeley National </a:t>
            </a:r>
            <a:r>
              <a:rPr lang="en-US" sz="1800" dirty="0" smtClean="0"/>
              <a:t>Lab</a:t>
            </a:r>
            <a:endParaRPr lang="en-US" sz="1800" dirty="0"/>
          </a:p>
        </p:txBody>
      </p:sp>
      <p:sp>
        <p:nvSpPr>
          <p:cNvPr id="68" name="Shape 68"/>
          <p:cNvSpPr txBox="1">
            <a:spLocks noGrp="1"/>
          </p:cNvSpPr>
          <p:nvPr>
            <p:ph type="body" idx="4294967295"/>
          </p:nvPr>
        </p:nvSpPr>
        <p:spPr>
          <a:xfrm>
            <a:off x="5116512" y="3637029"/>
            <a:ext cx="3570286" cy="11773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LHCOPN-LHCONE Meeting 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8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dirty="0" smtClean="0"/>
              <a:t>Taipei Taiwan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88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dirty="0" smtClean="0"/>
              <a:t>March 13, 2016</a:t>
            </a:r>
            <a:endParaRPr lang="en-US" sz="1800" b="0" i="0" u="none" strike="noStrike" cap="none" baseline="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cxnSp>
        <p:nvCxnSpPr>
          <p:cNvPr id="69" name="Shape 69"/>
          <p:cNvCxnSpPr>
            <a:stCxn id="66" idx="2"/>
          </p:cNvCxnSpPr>
          <p:nvPr/>
        </p:nvCxnSpPr>
        <p:spPr>
          <a:xfrm>
            <a:off x="4795837" y="3600449"/>
            <a:ext cx="31466" cy="1562345"/>
          </a:xfrm>
          <a:prstGeom prst="straightConnector1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87572144"/>
      </p:ext>
    </p:extLst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000" y="193675"/>
            <a:ext cx="7772400" cy="1114425"/>
          </a:xfrm>
        </p:spPr>
        <p:txBody>
          <a:bodyPr/>
          <a:lstStyle/>
          <a:p>
            <a:r>
              <a:rPr lang="en-US" dirty="0" smtClean="0"/>
              <a:t>LHCOPN US ATLAS Tier1 BNL </a:t>
            </a:r>
            <a:br>
              <a:rPr lang="en-US" dirty="0" smtClean="0"/>
            </a:br>
            <a:r>
              <a:rPr lang="en-US" sz="1800" dirty="0" smtClean="0"/>
              <a:t>Last 30 Days  </a:t>
            </a:r>
            <a:endParaRPr lang="en-US" sz="1800" dirty="0"/>
          </a:p>
        </p:txBody>
      </p:sp>
      <p:pic>
        <p:nvPicPr>
          <p:cNvPr id="5" name="Picture 4" descr="Screen Shot 2016-03-03 at 11.12.3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308100"/>
            <a:ext cx="7239000" cy="43729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000" y="193675"/>
            <a:ext cx="7772400" cy="1114425"/>
          </a:xfrm>
        </p:spPr>
        <p:txBody>
          <a:bodyPr/>
          <a:lstStyle/>
          <a:p>
            <a:r>
              <a:rPr lang="en-US" dirty="0" smtClean="0"/>
              <a:t>LHCOPN US CMS Tier1 </a:t>
            </a:r>
            <a:r>
              <a:rPr lang="en-US" dirty="0" err="1" smtClean="0"/>
              <a:t>Fermilab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Last 30 Days  </a:t>
            </a:r>
            <a:endParaRPr lang="en-US" sz="1800" dirty="0"/>
          </a:p>
        </p:txBody>
      </p:sp>
      <p:pic>
        <p:nvPicPr>
          <p:cNvPr id="3" name="Picture 2" descr="Screen Shot 2016-03-03 at 11.33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308100"/>
            <a:ext cx="8140700" cy="4788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000" y="6246091"/>
            <a:ext cx="3148681" cy="307777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Why is there a large gap in this data?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000" y="193675"/>
            <a:ext cx="7772400" cy="1114425"/>
          </a:xfrm>
        </p:spPr>
        <p:txBody>
          <a:bodyPr/>
          <a:lstStyle/>
          <a:p>
            <a:r>
              <a:rPr lang="en-US" dirty="0" smtClean="0"/>
              <a:t>LHCOPN US CMS Tier1 </a:t>
            </a:r>
            <a:r>
              <a:rPr lang="en-US" dirty="0" err="1" smtClean="0"/>
              <a:t>Fermilab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Last 30 Days  </a:t>
            </a:r>
            <a:endParaRPr lang="en-US" sz="1800" dirty="0"/>
          </a:p>
        </p:txBody>
      </p:sp>
      <p:pic>
        <p:nvPicPr>
          <p:cNvPr id="3" name="Picture 2" descr="Screen Shot 2016-03-03 at 11.33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308100"/>
            <a:ext cx="8140700" cy="4788647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5022271" y="910042"/>
            <a:ext cx="3773055" cy="2234046"/>
          </a:xfrm>
          <a:prstGeom prst="wedgeRoundRectCallout">
            <a:avLst>
              <a:gd name="adj1" fmla="val -72665"/>
              <a:gd name="adj2" fmla="val 113703"/>
              <a:gd name="adj3" fmla="val 16667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12700"/>
            <a:endParaRPr lang="en-US" dirty="0">
              <a:solidFill>
                <a:srgbClr val="010101"/>
              </a:solidFill>
            </a:endParaRPr>
          </a:p>
        </p:txBody>
      </p:sp>
      <p:pic>
        <p:nvPicPr>
          <p:cNvPr id="5" name="Picture 4" descr="Screen Shot 2016-03-03 at 11.54.2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272" y="910042"/>
            <a:ext cx="3773055" cy="22340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4000" y="6246091"/>
            <a:ext cx="7259607" cy="307777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Fermilab</a:t>
            </a:r>
            <a:r>
              <a:rPr lang="en-US" dirty="0" smtClean="0"/>
              <a:t> shifted their traffic to their secondary during a period of TA link instability in Feb.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139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" y="190501"/>
            <a:ext cx="7975600" cy="1220788"/>
          </a:xfrm>
        </p:spPr>
        <p:txBody>
          <a:bodyPr/>
          <a:lstStyle/>
          <a:p>
            <a:r>
              <a:rPr lang="en-US" dirty="0" smtClean="0"/>
              <a:t>LHCONE BNL Top Sites </a:t>
            </a:r>
            <a:br>
              <a:rPr lang="en-US" dirty="0" smtClean="0"/>
            </a:br>
            <a:r>
              <a:rPr lang="en-US" sz="1800" dirty="0" smtClean="0"/>
              <a:t>By Octets Transferred</a:t>
            </a:r>
            <a:endParaRPr lang="en-US" sz="1800" dirty="0"/>
          </a:p>
        </p:txBody>
      </p:sp>
      <p:pic>
        <p:nvPicPr>
          <p:cNvPr id="3" name="Picture 2" descr="BNL-3-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61573"/>
            <a:ext cx="7023100" cy="517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" y="190500"/>
            <a:ext cx="7975600" cy="1470025"/>
          </a:xfrm>
        </p:spPr>
        <p:txBody>
          <a:bodyPr/>
          <a:lstStyle/>
          <a:p>
            <a:r>
              <a:rPr lang="en-US" dirty="0" smtClean="0"/>
              <a:t>LHCONE </a:t>
            </a:r>
            <a:r>
              <a:rPr lang="en-US" dirty="0" err="1" smtClean="0"/>
              <a:t>Fermilab</a:t>
            </a:r>
            <a:r>
              <a:rPr lang="en-US" dirty="0" smtClean="0"/>
              <a:t> Top Sites </a:t>
            </a:r>
            <a:br>
              <a:rPr lang="en-US" dirty="0" smtClean="0"/>
            </a:br>
            <a:r>
              <a:rPr lang="en-US" sz="1800" dirty="0" smtClean="0"/>
              <a:t>By Octets Transferred</a:t>
            </a:r>
            <a:endParaRPr lang="en-US" dirty="0"/>
          </a:p>
        </p:txBody>
      </p:sp>
      <p:pic>
        <p:nvPicPr>
          <p:cNvPr id="3" name="Picture 2" descr="FNAL-3-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393824"/>
            <a:ext cx="6905462" cy="5007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" y="190500"/>
            <a:ext cx="7975600" cy="1470025"/>
          </a:xfrm>
        </p:spPr>
        <p:txBody>
          <a:bodyPr/>
          <a:lstStyle/>
          <a:p>
            <a:r>
              <a:rPr lang="en-US" dirty="0" smtClean="0"/>
              <a:t>LHCONE ESnet/CERN Top Sites </a:t>
            </a:r>
            <a:br>
              <a:rPr lang="en-US" dirty="0" smtClean="0"/>
            </a:br>
            <a:r>
              <a:rPr lang="en-US" sz="1800" dirty="0" smtClean="0"/>
              <a:t>By Octets Transferred</a:t>
            </a:r>
            <a:endParaRPr lang="en-US" dirty="0"/>
          </a:p>
        </p:txBody>
      </p:sp>
      <p:pic>
        <p:nvPicPr>
          <p:cNvPr id="4" name="Picture 3" descr="CERN-3-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305442"/>
            <a:ext cx="6602119" cy="52985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08519" y="1516797"/>
            <a:ext cx="2008481" cy="738664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CERN also connects to GEANT/LHCONE.</a:t>
            </a:r>
          </a:p>
          <a:p>
            <a:r>
              <a:rPr lang="en-US" dirty="0"/>
              <a:t>N</a:t>
            </a:r>
            <a:r>
              <a:rPr lang="en-US" dirty="0" smtClean="0"/>
              <a:t>ot represented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65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Snet-LHCONE-rout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17600"/>
            <a:ext cx="7612998" cy="4978400"/>
          </a:xfrm>
          <a:prstGeom prst="rect">
            <a:avLst/>
          </a:prstGeom>
        </p:spPr>
      </p:pic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b="1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ESnet LHCONE </a:t>
            </a:r>
            <a:r>
              <a:rPr lang="en-US" sz="3200" b="1" i="0" u="none" strike="noStrike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Reachability</a:t>
            </a:r>
            <a:r>
              <a:rPr lang="en-US" sz="3200" b="1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Graph </a:t>
            </a:r>
            <a:br>
              <a:rPr lang="en-US" sz="3200" b="1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Routing Layer</a:t>
            </a:r>
            <a:endParaRPr lang="en-US" sz="1800" b="1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4572000" y="6483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900" b="0" i="0" u="none" strike="noStrike" cap="none" baseline="0" dirty="0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t>Michael O'Connor ESnet </a:t>
            </a:r>
            <a:r>
              <a:rPr lang="en-US" sz="900" b="0" i="0" u="none" strike="noStrike" cap="none" baseline="0" dirty="0" err="1">
                <a:solidFill>
                  <a:srgbClr val="363738"/>
                </a:solidFill>
                <a:latin typeface="Calibri"/>
                <a:ea typeface="Calibri"/>
                <a:cs typeface="Calibri"/>
                <a:sym typeface="Calibri"/>
              </a:rPr>
              <a:t>moc@es.net</a:t>
            </a:r>
            <a:endParaRPr lang="en-US" sz="900" b="0" i="0" u="none" strike="noStrike" cap="none" baseline="0" dirty="0">
              <a:solidFill>
                <a:srgbClr val="3637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6210300"/>
            <a:ext cx="6489700" cy="307777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/pub/LHCONE/</a:t>
            </a:r>
            <a:r>
              <a:rPr lang="en-US" dirty="0" err="1"/>
              <a:t>LhcOneVRF</a:t>
            </a:r>
            <a:r>
              <a:rPr lang="en-US" dirty="0"/>
              <a:t>/LHCONE-</a:t>
            </a:r>
            <a:r>
              <a:rPr lang="en-US" dirty="0" err="1"/>
              <a:t>RoutingVis.svg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54900" y="2459037"/>
            <a:ext cx="1460500" cy="1169551"/>
          </a:xfrm>
          <a:prstGeom prst="rect">
            <a:avLst/>
          </a:prstGeom>
          <a:noFill/>
          <a:ln>
            <a:solidFill>
              <a:srgbClr val="01010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 routed view of the LHCONE </a:t>
            </a:r>
            <a:r>
              <a:rPr lang="en-US" dirty="0"/>
              <a:t>n</a:t>
            </a:r>
            <a:r>
              <a:rPr lang="en-US" dirty="0" smtClean="0"/>
              <a:t>etwork from the perspective of ESnet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Snet theme colors 080714">
      <a:dk1>
        <a:srgbClr val="6D6E71"/>
      </a:dk1>
      <a:lt1>
        <a:srgbClr val="FFFFFF"/>
      </a:lt1>
      <a:dk2>
        <a:srgbClr val="6D6E71"/>
      </a:dk2>
      <a:lt2>
        <a:srgbClr val="C9CACC"/>
      </a:lt2>
      <a:accent1>
        <a:srgbClr val="4EC1E0"/>
      </a:accent1>
      <a:accent2>
        <a:srgbClr val="003A5D"/>
      </a:accent2>
      <a:accent3>
        <a:srgbClr val="FF4E00"/>
      </a:accent3>
      <a:accent4>
        <a:srgbClr val="C9CACC"/>
      </a:accent4>
      <a:accent5>
        <a:srgbClr val="58585B"/>
      </a:accent5>
      <a:accent6>
        <a:srgbClr val="D2E9EE"/>
      </a:accent6>
      <a:hlink>
        <a:srgbClr val="266782"/>
      </a:hlink>
      <a:folHlink>
        <a:srgbClr val="504F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3761</TotalTime>
  <Words>1280</Words>
  <Application>Microsoft Macintosh PowerPoint</Application>
  <PresentationFormat>On-screen Show (4:3)</PresentationFormat>
  <Paragraphs>177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LHCONE Operations Update</vt:lpstr>
      <vt:lpstr>ESnet Traffic Volumes  LHCONE represents more than 27% of ESnet accepted traffic </vt:lpstr>
      <vt:lpstr>LHCOPN US ATLAS Tier1 BNL  Last 30 Days  </vt:lpstr>
      <vt:lpstr>LHCOPN US CMS Tier1 Fermilab Last 30 Days  </vt:lpstr>
      <vt:lpstr>LHCOPN US CMS Tier1 Fermilab Last 30 Days  </vt:lpstr>
      <vt:lpstr>LHCONE BNL Top Sites  By Octets Transferred</vt:lpstr>
      <vt:lpstr>LHCONE Fermilab Top Sites  By Octets Transferred</vt:lpstr>
      <vt:lpstr>LHCONE ESnet/CERN Top Sites  By Octets Transferred</vt:lpstr>
      <vt:lpstr>ESnet LHCONE Reachability Graph  Routing Layer</vt:lpstr>
      <vt:lpstr>ESnet LHCONE Site Routes  Exported to Peers</vt:lpstr>
      <vt:lpstr>ESnet LHCONE BGP Events  Past 14 Months</vt:lpstr>
      <vt:lpstr>ESnet LHCONE BGP Table Size  Past 14 Months</vt:lpstr>
      <vt:lpstr>LHCONE ESnet BGP Highlight Report</vt:lpstr>
      <vt:lpstr>PowerPoint Presentation</vt:lpstr>
      <vt:lpstr>PowerPoint Presentation</vt:lpstr>
      <vt:lpstr>Science Enclave DTNs </vt:lpstr>
      <vt:lpstr>LHCONE BGP Filtering State Reporting  twiki.cern.ch/twiki/bin/view/LHCONE/WebHome</vt:lpstr>
      <vt:lpstr>LHCONE BGP Filtering State Analysis</vt:lpstr>
      <vt:lpstr>LHCONE BGP Filtering Guidelines Service Definition document V1.0</vt:lpstr>
      <vt:lpstr>LHCONE BGP Filtering State Reporting  twiki.cern.ch/twiki/bin/view/LHCONE/WebHome</vt:lpstr>
      <vt:lpstr>LHCONE IPv6 Connected Sites March 2016</vt:lpstr>
      <vt:lpstr>LHCONE Ipv6 Table  October 2015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LHCONE Site Connections </dc:title>
  <cp:lastModifiedBy>Michael O'Connor</cp:lastModifiedBy>
  <cp:revision>93</cp:revision>
  <dcterms:created xsi:type="dcterms:W3CDTF">2015-10-25T16:24:51Z</dcterms:created>
  <dcterms:modified xsi:type="dcterms:W3CDTF">2016-03-12T10:12:40Z</dcterms:modified>
</cp:coreProperties>
</file>