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83" r:id="rId2"/>
    <p:sldId id="288" r:id="rId3"/>
    <p:sldId id="285" r:id="rId4"/>
    <p:sldId id="284" r:id="rId5"/>
    <p:sldId id="303" r:id="rId6"/>
    <p:sldId id="300" r:id="rId7"/>
    <p:sldId id="302" r:id="rId8"/>
    <p:sldId id="296" r:id="rId9"/>
    <p:sldId id="297" r:id="rId10"/>
    <p:sldId id="305" r:id="rId11"/>
    <p:sldId id="304" r:id="rId12"/>
    <p:sldId id="270" r:id="rId13"/>
    <p:sldId id="272" r:id="rId14"/>
    <p:sldId id="278" r:id="rId15"/>
    <p:sldId id="306" r:id="rId16"/>
    <p:sldId id="294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552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Macintosh%20HD:Users:pbuncic:Desktop:Archive:ComputingMode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0517623041884235"/>
          <c:y val="0.0358250124986113"/>
          <c:w val="0.920980623365081"/>
          <c:h val="0.895189163009665"/>
        </c:manualLayout>
      </c:layout>
      <c:lineChart>
        <c:grouping val="standard"/>
        <c:varyColors val="0"/>
        <c:ser>
          <c:idx val="0"/>
          <c:order val="0"/>
          <c:marker>
            <c:symbol val="none"/>
          </c:marker>
          <c:cat>
            <c:numRef>
              <c:f>[ComputingModel.xlsx]Sheet1!$T$2:$T$14</c:f>
              <c:numCache>
                <c:formatCode>General</c:formatCode>
                <c:ptCount val="13"/>
                <c:pt idx="0">
                  <c:v>2015.0</c:v>
                </c:pt>
                <c:pt idx="1">
                  <c:v>2016.0</c:v>
                </c:pt>
                <c:pt idx="2">
                  <c:v>2017.0</c:v>
                </c:pt>
                <c:pt idx="3">
                  <c:v>2018.0</c:v>
                </c:pt>
                <c:pt idx="4">
                  <c:v>2019.0</c:v>
                </c:pt>
                <c:pt idx="5">
                  <c:v>2020.0</c:v>
                </c:pt>
                <c:pt idx="6">
                  <c:v>2021.0</c:v>
                </c:pt>
                <c:pt idx="7">
                  <c:v>2022.0</c:v>
                </c:pt>
                <c:pt idx="8">
                  <c:v>2023.0</c:v>
                </c:pt>
                <c:pt idx="9">
                  <c:v>2024.0</c:v>
                </c:pt>
                <c:pt idx="10">
                  <c:v>2025.0</c:v>
                </c:pt>
                <c:pt idx="11">
                  <c:v>2026.0</c:v>
                </c:pt>
                <c:pt idx="12">
                  <c:v>2027.0</c:v>
                </c:pt>
              </c:numCache>
            </c:numRef>
          </c:cat>
          <c:val>
            <c:numRef>
              <c:f>[ComputingModel.xlsx]Sheet1!$U$2:$U$14</c:f>
              <c:numCache>
                <c:formatCode>#,##0</c:formatCode>
                <c:ptCount val="13"/>
                <c:pt idx="0">
                  <c:v>54.55</c:v>
                </c:pt>
                <c:pt idx="1">
                  <c:v>63.45</c:v>
                </c:pt>
                <c:pt idx="2">
                  <c:v>75.55</c:v>
                </c:pt>
                <c:pt idx="3">
                  <c:v>84.52</c:v>
                </c:pt>
                <c:pt idx="4">
                  <c:v>95.284</c:v>
                </c:pt>
                <c:pt idx="5">
                  <c:v>169.7358</c:v>
                </c:pt>
                <c:pt idx="6">
                  <c:v>182.97267</c:v>
                </c:pt>
                <c:pt idx="7">
                  <c:v>198.0338955</c:v>
                </c:pt>
                <c:pt idx="8">
                  <c:v>215.185071075</c:v>
                </c:pt>
                <c:pt idx="9">
                  <c:v>234.73122754875</c:v>
                </c:pt>
                <c:pt idx="10">
                  <c:v>257.0227272841875</c:v>
                </c:pt>
                <c:pt idx="11">
                  <c:v>282.4620427600968</c:v>
                </c:pt>
                <c:pt idx="12">
                  <c:v>311.5115508765566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93945464"/>
        <c:axId val="2093872328"/>
      </c:lineChart>
      <c:catAx>
        <c:axId val="20939454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093872328"/>
        <c:crosses val="autoZero"/>
        <c:auto val="1"/>
        <c:lblAlgn val="ctr"/>
        <c:lblOffset val="100"/>
        <c:noMultiLvlLbl val="0"/>
      </c:catAx>
      <c:valAx>
        <c:axId val="2093872328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209394546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EFA279-7454-48F4-9B5B-D483B37BC7C6}" type="datetimeFigureOut">
              <a:rPr lang="en-US" smtClean="0"/>
              <a:t>01/12/15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DADEA1-8923-49EC-B3E4-00DDFC8018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80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E5FB08BA-40BA-2347-80E3-8A83E07757C0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43009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3010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6360" y="4342535"/>
            <a:ext cx="5486681" cy="4114511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3C9B1-E478-4F4A-B728-7DCF6CB11201}" type="datetimeFigureOut">
              <a:rPr lang="en-US" smtClean="0"/>
              <a:t>01/12/15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47FD6-8CB8-4E96-8D4B-28CAD3EED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959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3C9B1-E478-4F4A-B728-7DCF6CB11201}" type="datetimeFigureOut">
              <a:rPr lang="en-US" smtClean="0"/>
              <a:t>01/12/15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47FD6-8CB8-4E96-8D4B-28CAD3EED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308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3C9B1-E478-4F4A-B728-7DCF6CB11201}" type="datetimeFigureOut">
              <a:rPr lang="en-US" smtClean="0"/>
              <a:t>01/12/15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47FD6-8CB8-4E96-8D4B-28CAD3EED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116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21310067"/>
      </p:ext>
    </p:extLst>
  </p:cSld>
  <p:clrMapOvr>
    <a:masterClrMapping/>
  </p:clrMapOvr>
  <p:transition xmlns:p14="http://schemas.microsoft.com/office/powerpoint/2010/main"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540" y="273629"/>
            <a:ext cx="8227563" cy="114348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510ABB-0B7A-C147-9F5A-455296CBF6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426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/>
          </p:nvPr>
        </p:nvSpPr>
        <p:spPr>
          <a:xfrm>
            <a:off x="634258" y="850257"/>
            <a:ext cx="7211567" cy="612409"/>
          </a:xfrm>
          <a:prstGeom prst="rect">
            <a:avLst/>
          </a:prstGeom>
        </p:spPr>
        <p:txBody>
          <a:bodyPr lIns="91428" rIns="91428" rtlCol="0" anchor="t">
            <a:normAutofit/>
          </a:bodyPr>
          <a:lstStyle>
            <a:lvl1pPr algn="l">
              <a:defRPr sz="2300" b="1" baseline="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/>
          </p:nvPr>
        </p:nvSpPr>
        <p:spPr>
          <a:xfrm>
            <a:off x="634258" y="1219344"/>
            <a:ext cx="7211534" cy="399656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/>
          </p:nvPr>
        </p:nvSpPr>
        <p:spPr>
          <a:xfrm>
            <a:off x="634258" y="2027238"/>
            <a:ext cx="7794315" cy="4000500"/>
          </a:xfrm>
        </p:spPr>
        <p:txBody>
          <a:bodyPr lIns="107987" tIns="0" rIns="107987">
            <a:normAutofit/>
          </a:bodyPr>
          <a:lstStyle>
            <a:lvl1pPr marL="285715" indent="-285715">
              <a:lnSpc>
                <a:spcPct val="150000"/>
              </a:lnSpc>
              <a:buFont typeface="Arial" panose="020B0604020202020204" pitchFamily="34" charset="0"/>
              <a:buChar char="•"/>
              <a:defRPr sz="2800" baseline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486881" y="6510924"/>
            <a:ext cx="484693" cy="364358"/>
          </a:xfrm>
        </p:spPr>
        <p:txBody>
          <a:bodyPr lIns="91428" tIns="45715" rIns="91428" bIns="45715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B94CB2B-7FDE-4D43-BB59-D038E56C93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729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3C9B1-E478-4F4A-B728-7DCF6CB11201}" type="datetimeFigureOut">
              <a:rPr lang="en-US" smtClean="0"/>
              <a:t>01/12/15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47FD6-8CB8-4E96-8D4B-28CAD3EED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943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3C9B1-E478-4F4A-B728-7DCF6CB11201}" type="datetimeFigureOut">
              <a:rPr lang="en-US" smtClean="0"/>
              <a:t>01/12/15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47FD6-8CB8-4E96-8D4B-28CAD3EED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00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3C9B1-E478-4F4A-B728-7DCF6CB11201}" type="datetimeFigureOut">
              <a:rPr lang="en-US" smtClean="0"/>
              <a:t>01/12/15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47FD6-8CB8-4E96-8D4B-28CAD3EED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156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3C9B1-E478-4F4A-B728-7DCF6CB11201}" type="datetimeFigureOut">
              <a:rPr lang="en-US" smtClean="0"/>
              <a:t>01/12/15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47FD6-8CB8-4E96-8D4B-28CAD3EED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297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3C9B1-E478-4F4A-B728-7DCF6CB11201}" type="datetimeFigureOut">
              <a:rPr lang="en-US" smtClean="0"/>
              <a:t>01/12/15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47FD6-8CB8-4E96-8D4B-28CAD3EED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806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3C9B1-E478-4F4A-B728-7DCF6CB11201}" type="datetimeFigureOut">
              <a:rPr lang="en-US" smtClean="0"/>
              <a:t>01/12/15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47FD6-8CB8-4E96-8D4B-28CAD3EED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400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3C9B1-E478-4F4A-B728-7DCF6CB11201}" type="datetimeFigureOut">
              <a:rPr lang="en-US" smtClean="0"/>
              <a:t>01/12/15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47FD6-8CB8-4E96-8D4B-28CAD3EED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58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3C9B1-E478-4F4A-B728-7DCF6CB11201}" type="datetimeFigureOut">
              <a:rPr lang="en-US" smtClean="0"/>
              <a:t>01/12/15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47FD6-8CB8-4E96-8D4B-28CAD3EED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966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3C9B1-E478-4F4A-B728-7DCF6CB11201}" type="datetimeFigureOut">
              <a:rPr lang="en-US" smtClean="0"/>
              <a:t>01/12/15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47FD6-8CB8-4E96-8D4B-28CAD3EED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69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3" r:id="rId13"/>
    <p:sldLayoutId id="214748366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1728332" y="4537918"/>
            <a:ext cx="6199184" cy="1166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903" tIns="39452" rIns="78903" bIns="39452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>
              <a:lnSpc>
                <a:spcPct val="102000"/>
              </a:lnSpc>
              <a:spcAft>
                <a:spcPts val="745"/>
              </a:spcAft>
              <a:defRPr/>
            </a:pPr>
            <a:r>
              <a:rPr lang="en-US" sz="3900" b="1" dirty="0">
                <a:latin typeface="Calibri" charset="0"/>
              </a:rPr>
              <a:t>Predrag Buncic</a:t>
            </a:r>
          </a:p>
          <a:p>
            <a:pPr algn="ctr">
              <a:lnSpc>
                <a:spcPct val="102000"/>
              </a:lnSpc>
              <a:defRPr/>
            </a:pPr>
            <a:r>
              <a:rPr lang="en-US" sz="2300" dirty="0">
                <a:latin typeface="Calibri" charset="0"/>
              </a:rPr>
              <a:t>CERN</a:t>
            </a:r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3142410"/>
            <a:ext cx="9144000" cy="920257"/>
          </a:xfrm>
          <a:prstGeom prst="roundRect">
            <a:avLst>
              <a:gd name="adj" fmla="val 0"/>
            </a:avLst>
          </a:prstGeom>
          <a:solidFill>
            <a:srgbClr val="16284C"/>
          </a:solidFill>
          <a:ln w="18000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65" tIns="40083" rIns="80165" bIns="40083" anchor="ctr"/>
          <a:lstStyle/>
          <a:p>
            <a:pPr>
              <a:defRPr/>
            </a:pPr>
            <a:endParaRPr lang="en-US">
              <a:cs typeface="DejaVu Sans" charset="0"/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21771" y="3227379"/>
            <a:ext cx="8822229" cy="67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903" tIns="39452" rIns="78903" bIns="39452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r">
              <a:lnSpc>
                <a:spcPct val="102000"/>
              </a:lnSpc>
              <a:defRPr/>
            </a:pPr>
            <a:r>
              <a:rPr lang="en-US" sz="3500" dirty="0">
                <a:solidFill>
                  <a:srgbClr val="FFFFFF"/>
                </a:solidFill>
                <a:latin typeface="Calibri" charset="0"/>
              </a:rPr>
              <a:t>ALICE Status Report 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8019" y="4614245"/>
            <a:ext cx="1211054" cy="1748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4387249" y="1337902"/>
            <a:ext cx="4622340" cy="555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8903" tIns="39452" rIns="78903" bIns="39452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r">
              <a:lnSpc>
                <a:spcPct val="102000"/>
              </a:lnSpc>
              <a:defRPr/>
            </a:pPr>
            <a:r>
              <a:rPr lang="en-US" sz="2800" dirty="0">
                <a:latin typeface="Calibri" charset="0"/>
              </a:rPr>
              <a:t>LHCC Referee Meeting</a:t>
            </a:r>
          </a:p>
          <a:p>
            <a:pPr algn="r">
              <a:lnSpc>
                <a:spcPct val="102000"/>
              </a:lnSpc>
              <a:defRPr/>
            </a:pPr>
            <a:r>
              <a:rPr lang="en-US" sz="2100" dirty="0" smtClean="0">
                <a:latin typeface="Calibri" charset="0"/>
              </a:rPr>
              <a:t>01/12/2015</a:t>
            </a:r>
            <a:endParaRPr lang="en-US" sz="2100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406778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dirty="0" smtClean="0"/>
              <a:t>Status of </a:t>
            </a:r>
            <a:r>
              <a:rPr lang="en-US" dirty="0" err="1" smtClean="0"/>
              <a:t>Pb-Pb</a:t>
            </a:r>
            <a:r>
              <a:rPr lang="en-US" dirty="0" smtClean="0"/>
              <a:t>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562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Data taking</a:t>
            </a:r>
          </a:p>
          <a:p>
            <a:pPr lvl="1"/>
            <a:r>
              <a:rPr lang="en-US" sz="2400" dirty="0" smtClean="0"/>
              <a:t>Smooth operation</a:t>
            </a:r>
          </a:p>
          <a:p>
            <a:pPr lvl="1"/>
            <a:r>
              <a:rPr lang="en-US" sz="2400" dirty="0" smtClean="0"/>
              <a:t>40% of the data is</a:t>
            </a:r>
          </a:p>
          <a:p>
            <a:pPr marL="457200" lvl="1" indent="0">
              <a:buNone/>
            </a:pPr>
            <a:r>
              <a:rPr lang="en-US" sz="2400" dirty="0"/>
              <a:t>r</a:t>
            </a:r>
            <a:r>
              <a:rPr lang="en-US" sz="2400" dirty="0" smtClean="0"/>
              <a:t>eplicated to T1s</a:t>
            </a:r>
            <a:endParaRPr lang="en-US" sz="2400" dirty="0"/>
          </a:p>
          <a:p>
            <a:r>
              <a:rPr lang="en-US" sz="2800" dirty="0" smtClean="0"/>
              <a:t>Processing  </a:t>
            </a:r>
          </a:p>
          <a:p>
            <a:pPr lvl="1"/>
            <a:r>
              <a:rPr lang="en-US" sz="2400" dirty="0"/>
              <a:t>F</a:t>
            </a:r>
            <a:r>
              <a:rPr lang="en-US" sz="2400" dirty="0" smtClean="0"/>
              <a:t>ast cycle for Muon analysis and calorimeter calibration</a:t>
            </a:r>
          </a:p>
          <a:p>
            <a:pPr lvl="1"/>
            <a:r>
              <a:rPr lang="en-US" sz="2400" dirty="0"/>
              <a:t>F</a:t>
            </a:r>
            <a:r>
              <a:rPr lang="en-US" sz="2400" dirty="0" smtClean="0"/>
              <a:t>ull offline calibration cycle for global processing </a:t>
            </a:r>
          </a:p>
          <a:p>
            <a:pPr lvl="1"/>
            <a:r>
              <a:rPr lang="en-US" sz="2400" dirty="0"/>
              <a:t>S</a:t>
            </a:r>
            <a:r>
              <a:rPr lang="en-US" sz="2400" dirty="0" smtClean="0"/>
              <a:t>pecial selection of runs for first physics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 descr="C:\Users\lbetev\Desktop\display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066800"/>
            <a:ext cx="4495800" cy="2366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545012" y="1371600"/>
            <a:ext cx="30498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700 TB of RAW in one week</a:t>
            </a:r>
            <a:endParaRPr lang="en-US" sz="2000" dirty="0"/>
          </a:p>
        </p:txBody>
      </p:sp>
      <p:pic>
        <p:nvPicPr>
          <p:cNvPr id="1027" name="Picture 3" descr="C:\Users\lbetev\Desktop\prod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4" y="4800600"/>
            <a:ext cx="8664576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7412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990600"/>
            <a:ext cx="4343400" cy="613504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1600" b="0" dirty="0" smtClean="0"/>
              <a:t>Expected disk space evolution (T0+T1s+T2s+O2)</a:t>
            </a:r>
            <a:endParaRPr lang="en-US" sz="1600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86881" y="6358524"/>
            <a:ext cx="484693" cy="364358"/>
          </a:xfrm>
        </p:spPr>
        <p:txBody>
          <a:bodyPr/>
          <a:lstStyle/>
          <a:p>
            <a:pPr>
              <a:defRPr/>
            </a:pPr>
            <a:fld id="{55195B15-763C-C142-BCFB-12D76FDE7807}" type="slidenum">
              <a:rPr lang="en-US"/>
              <a:pPr>
                <a:defRPr/>
              </a:pPr>
              <a:t>11</a:t>
            </a:fld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4059645" y="1230114"/>
            <a:ext cx="4703355" cy="3135358"/>
            <a:chOff x="215458" y="1665242"/>
            <a:chExt cx="8297897" cy="4638029"/>
          </a:xfrm>
        </p:grpSpPr>
        <p:graphicFrame>
          <p:nvGraphicFramePr>
            <p:cNvPr id="15" name="Chart 1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12313892"/>
                </p:ext>
              </p:extLst>
            </p:nvPr>
          </p:nvGraphicFramePr>
          <p:xfrm>
            <a:off x="445893" y="1665242"/>
            <a:ext cx="8067462" cy="463802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0722" name="Rectangle 11"/>
            <p:cNvSpPr>
              <a:spLocks noChangeArrowheads="1"/>
            </p:cNvSpPr>
            <p:nvPr/>
          </p:nvSpPr>
          <p:spPr bwMode="auto">
            <a:xfrm>
              <a:off x="2601322" y="1860676"/>
              <a:ext cx="862130" cy="4115952"/>
            </a:xfrm>
            <a:prstGeom prst="rect">
              <a:avLst/>
            </a:prstGeom>
            <a:solidFill>
              <a:srgbClr val="FF6600">
                <a:alpha val="4196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0165" tIns="40083" rIns="80165" bIns="40083"/>
            <a:lstStyle/>
            <a:p>
              <a:pPr defTabSz="400827"/>
              <a:endParaRPr lang="en-US" sz="1400"/>
            </a:p>
          </p:txBody>
        </p:sp>
        <p:sp>
          <p:nvSpPr>
            <p:cNvPr id="30723" name="Rectangle 12"/>
            <p:cNvSpPr>
              <a:spLocks noChangeArrowheads="1"/>
            </p:cNvSpPr>
            <p:nvPr/>
          </p:nvSpPr>
          <p:spPr bwMode="auto">
            <a:xfrm>
              <a:off x="3463451" y="1860676"/>
              <a:ext cx="553935" cy="4115952"/>
            </a:xfrm>
            <a:prstGeom prst="rect">
              <a:avLst/>
            </a:prstGeom>
            <a:solidFill>
              <a:srgbClr val="FF0000">
                <a:alpha val="4196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0165" tIns="40083" rIns="80165" bIns="40083"/>
            <a:lstStyle/>
            <a:p>
              <a:pPr defTabSz="400827"/>
              <a:endParaRPr lang="en-US" sz="1400"/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4017387" y="1860676"/>
              <a:ext cx="4249550" cy="41159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42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lIns="80165" tIns="40083" rIns="80165" bIns="40083"/>
            <a:lstStyle/>
            <a:p>
              <a:pPr defTabSz="400827">
                <a:defRPr/>
              </a:pPr>
              <a:endParaRPr lang="en-US" sz="1400" dirty="0">
                <a:cs typeface="DejaVu Sans" charset="0"/>
              </a:endParaRPr>
            </a:p>
          </p:txBody>
        </p:sp>
        <p:sp>
          <p:nvSpPr>
            <p:cNvPr id="30725" name="Rectangle 2"/>
            <p:cNvSpPr>
              <a:spLocks noChangeArrowheads="1"/>
            </p:cNvSpPr>
            <p:nvPr/>
          </p:nvSpPr>
          <p:spPr bwMode="auto">
            <a:xfrm>
              <a:off x="877064" y="1860676"/>
              <a:ext cx="1724258" cy="4115952"/>
            </a:xfrm>
            <a:prstGeom prst="rect">
              <a:avLst/>
            </a:prstGeom>
            <a:solidFill>
              <a:srgbClr val="00B8FF">
                <a:alpha val="4196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0165" tIns="40083" rIns="80165" bIns="40083"/>
            <a:lstStyle/>
            <a:p>
              <a:pPr defTabSz="400827"/>
              <a:endParaRPr lang="en-US" sz="1400"/>
            </a:p>
          </p:txBody>
        </p:sp>
        <p:sp>
          <p:nvSpPr>
            <p:cNvPr id="30728" name="TextBox 7"/>
            <p:cNvSpPr txBox="1">
              <a:spLocks noChangeArrowheads="1"/>
            </p:cNvSpPr>
            <p:nvPr/>
          </p:nvSpPr>
          <p:spPr bwMode="auto">
            <a:xfrm>
              <a:off x="879609" y="3951776"/>
              <a:ext cx="1520945" cy="871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28" tIns="45715" rIns="91428" bIns="45715">
              <a:spAutoFit/>
            </a:bodyPr>
            <a:lstStyle>
              <a:lvl1pPr eaLnBrk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454025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454025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454025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454025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/>
              <a:r>
                <a:rPr lang="en-US" sz="1200"/>
                <a:t>CRSG</a:t>
              </a:r>
            </a:p>
            <a:p>
              <a:pPr algn="ctr" eaLnBrk="1"/>
              <a:r>
                <a:rPr lang="en-US" sz="1200"/>
                <a:t>Scrutinized</a:t>
              </a:r>
            </a:p>
            <a:p>
              <a:pPr algn="ctr" eaLnBrk="1"/>
              <a:r>
                <a:rPr lang="en-US" sz="1200"/>
                <a:t>request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15458" y="3387123"/>
              <a:ext cx="569083" cy="331942"/>
            </a:xfrm>
            <a:prstGeom prst="rect">
              <a:avLst/>
            </a:prstGeom>
            <a:noFill/>
          </p:spPr>
          <p:txBody>
            <a:bodyPr vert="vert270" wrap="none" lIns="91428" tIns="45715" rIns="91428" bIns="45715">
              <a:spAutoFit/>
            </a:bodyPr>
            <a:lstStyle/>
            <a:p>
              <a:pPr>
                <a:defRPr/>
              </a:pPr>
              <a:r>
                <a:rPr lang="en-US" sz="1100" dirty="0"/>
                <a:t>PB</a:t>
              </a:r>
            </a:p>
          </p:txBody>
        </p:sp>
        <p:sp>
          <p:nvSpPr>
            <p:cNvPr id="30730" name="TextBox 3"/>
            <p:cNvSpPr txBox="1">
              <a:spLocks noChangeArrowheads="1"/>
            </p:cNvSpPr>
            <p:nvPr/>
          </p:nvSpPr>
          <p:spPr bwMode="auto">
            <a:xfrm>
              <a:off x="1945108" y="3493807"/>
              <a:ext cx="2034717" cy="607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0165" tIns="40083" rIns="80165" bIns="40083">
              <a:spAutoFit/>
            </a:bodyPr>
            <a:lstStyle>
              <a:lvl1pPr eaLnBrk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454025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454025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454025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454025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/>
              <a:r>
                <a:rPr lang="en-US" sz="1200"/>
                <a:t>To be discussed </a:t>
              </a:r>
            </a:p>
            <a:p>
              <a:pPr algn="ctr" eaLnBrk="1"/>
              <a:r>
                <a:rPr lang="en-US" sz="1200"/>
                <a:t>with CSRG</a:t>
              </a:r>
            </a:p>
          </p:txBody>
        </p:sp>
        <p:sp>
          <p:nvSpPr>
            <p:cNvPr id="30731" name="TextBox 15"/>
            <p:cNvSpPr txBox="1">
              <a:spLocks noChangeArrowheads="1"/>
            </p:cNvSpPr>
            <p:nvPr/>
          </p:nvSpPr>
          <p:spPr bwMode="auto">
            <a:xfrm>
              <a:off x="3430940" y="2971033"/>
              <a:ext cx="680057" cy="3581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0165" tIns="40083" rIns="80165" bIns="40083">
              <a:spAutoFit/>
            </a:bodyPr>
            <a:lstStyle>
              <a:lvl1pPr eaLnBrk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454025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454025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454025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454025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/>
              <a:r>
                <a:rPr lang="en-US" sz="1200"/>
                <a:t>+02</a:t>
              </a:r>
            </a:p>
          </p:txBody>
        </p:sp>
        <p:sp>
          <p:nvSpPr>
            <p:cNvPr id="30732" name="TextBox 16"/>
            <p:cNvSpPr txBox="1">
              <a:spLocks noChangeArrowheads="1"/>
            </p:cNvSpPr>
            <p:nvPr/>
          </p:nvSpPr>
          <p:spPr bwMode="auto">
            <a:xfrm>
              <a:off x="4308750" y="2482822"/>
              <a:ext cx="2409608" cy="1022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0165" tIns="40083" rIns="80165" bIns="40083">
              <a:spAutoFit/>
            </a:bodyPr>
            <a:lstStyle>
              <a:lvl1pPr eaLnBrk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454025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454025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454025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454025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/>
              <a:r>
                <a:rPr lang="en-US" sz="1100"/>
                <a:t>+ 15% / year  (T0,T1)</a:t>
              </a:r>
            </a:p>
            <a:p>
              <a:pPr algn="ctr" eaLnBrk="1"/>
              <a:r>
                <a:rPr lang="en-US" sz="1100"/>
                <a:t>+5%/ year (T2)</a:t>
              </a:r>
            </a:p>
            <a:p>
              <a:pPr algn="ctr" eaLnBrk="1"/>
              <a:endParaRPr lang="en-US" sz="1100"/>
            </a:p>
            <a:p>
              <a:pPr algn="ctr" eaLnBrk="1"/>
              <a:endParaRPr lang="en-US" sz="1100"/>
            </a:p>
          </p:txBody>
        </p:sp>
      </p:grpSp>
      <p:sp>
        <p:nvSpPr>
          <p:cNvPr id="16" name="Title 1"/>
          <p:cNvSpPr txBox="1">
            <a:spLocks/>
          </p:cNvSpPr>
          <p:nvPr/>
        </p:nvSpPr>
        <p:spPr>
          <a:xfrm>
            <a:off x="152400" y="-25439"/>
            <a:ext cx="84582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Follow-up to O2 TDR</a:t>
            </a:r>
            <a:endParaRPr lang="en-US" dirty="0" smtClean="0"/>
          </a:p>
        </p:txBody>
      </p:sp>
      <p:sp>
        <p:nvSpPr>
          <p:cNvPr id="17" name="Content Placeholder 3"/>
          <p:cNvSpPr>
            <a:spLocks noGrp="1"/>
          </p:cNvSpPr>
          <p:nvPr>
            <p:ph sz="quarter" idx="11"/>
          </p:nvPr>
        </p:nvSpPr>
        <p:spPr>
          <a:xfrm>
            <a:off x="152400" y="1241272"/>
            <a:ext cx="3810000" cy="3330728"/>
          </a:xfrm>
        </p:spPr>
        <p:txBody>
          <a:bodyPr>
            <a:normAutofit/>
          </a:bodyPr>
          <a:lstStyle/>
          <a:p>
            <a:r>
              <a:rPr lang="en-GB" sz="2000" dirty="0" smtClean="0"/>
              <a:t>6-</a:t>
            </a:r>
            <a:r>
              <a:rPr lang="en-GB" sz="2000" dirty="0" smtClean="0"/>
              <a:t>Oct: Meeting </a:t>
            </a:r>
            <a:r>
              <a:rPr lang="en-GB" sz="2000" dirty="0"/>
              <a:t>convened by the DRC with the 4 experiments </a:t>
            </a:r>
            <a:r>
              <a:rPr lang="en-GB" sz="2000" dirty="0" smtClean="0"/>
              <a:t>to</a:t>
            </a:r>
            <a:r>
              <a:rPr lang="en-GB" sz="2000" dirty="0"/>
              <a:t> </a:t>
            </a:r>
            <a:r>
              <a:rPr lang="en-GB" sz="2000" dirty="0" smtClean="0"/>
              <a:t>understand </a:t>
            </a:r>
            <a:r>
              <a:rPr lang="en-GB" sz="2000" dirty="0"/>
              <a:t>the global requirements</a:t>
            </a:r>
          </a:p>
          <a:p>
            <a:r>
              <a:rPr lang="en-GB" sz="2000" dirty="0"/>
              <a:t>16-Oct: Meeting of ALICE </a:t>
            </a:r>
            <a:r>
              <a:rPr lang="en-GB" sz="2000" dirty="0" smtClean="0"/>
              <a:t>(with </a:t>
            </a:r>
            <a:r>
              <a:rPr lang="en-GB" sz="2000" dirty="0"/>
              <a:t>IT and the </a:t>
            </a:r>
            <a:r>
              <a:rPr lang="en-GB" sz="2000" dirty="0" smtClean="0"/>
              <a:t>WLCG</a:t>
            </a:r>
            <a:endParaRPr lang="en-GB" sz="3600" dirty="0"/>
          </a:p>
          <a:p>
            <a:endParaRPr lang="en-GB" sz="2000" dirty="0"/>
          </a:p>
        </p:txBody>
      </p:sp>
      <p:sp>
        <p:nvSpPr>
          <p:cNvPr id="18" name="Content Placeholder 3"/>
          <p:cNvSpPr>
            <a:spLocks noGrp="1"/>
          </p:cNvSpPr>
          <p:nvPr>
            <p:ph sz="quarter" idx="11"/>
          </p:nvPr>
        </p:nvSpPr>
        <p:spPr>
          <a:xfrm>
            <a:off x="0" y="4267200"/>
            <a:ext cx="11329143" cy="2348066"/>
          </a:xfrm>
        </p:spPr>
        <p:txBody>
          <a:bodyPr>
            <a:noAutofit/>
          </a:bodyPr>
          <a:lstStyle/>
          <a:p>
            <a:r>
              <a:rPr lang="en-GB" sz="2000" dirty="0" smtClean="0"/>
              <a:t>Conclusions</a:t>
            </a:r>
          </a:p>
          <a:p>
            <a:pPr lvl="1"/>
            <a:r>
              <a:rPr lang="en-GB" sz="2000" dirty="0" smtClean="0"/>
              <a:t>Clarified projected evolution of resources at CERN</a:t>
            </a:r>
          </a:p>
          <a:p>
            <a:pPr lvl="1"/>
            <a:r>
              <a:rPr lang="en-GB" sz="2000" dirty="0" smtClean="0"/>
              <a:t>O</a:t>
            </a:r>
            <a:r>
              <a:rPr lang="en-GB" sz="2000" baseline="30000" dirty="0" smtClean="0"/>
              <a:t>2</a:t>
            </a:r>
            <a:r>
              <a:rPr lang="en-GB" sz="2000" dirty="0" smtClean="0"/>
              <a:t> </a:t>
            </a:r>
            <a:r>
              <a:rPr lang="en-GB" sz="2000" dirty="0"/>
              <a:t>architecture compatible with the WLCG.</a:t>
            </a:r>
          </a:p>
          <a:p>
            <a:pPr lvl="1"/>
            <a:r>
              <a:rPr lang="en-GB" sz="2000" dirty="0"/>
              <a:t>Bandwidth need from P2 to the Tier 0 will need to be increased. </a:t>
            </a:r>
            <a:endParaRPr lang="en-GB" sz="2000" dirty="0"/>
          </a:p>
          <a:p>
            <a:pPr lvl="2"/>
            <a:r>
              <a:rPr lang="en-GB" sz="1600" dirty="0" smtClean="0"/>
              <a:t>precise </a:t>
            </a:r>
            <a:r>
              <a:rPr lang="en-GB" sz="1600" dirty="0"/>
              <a:t>costing is being established. </a:t>
            </a:r>
          </a:p>
          <a:p>
            <a:pPr lvl="1"/>
            <a:r>
              <a:rPr lang="en-GB" sz="2000" dirty="0"/>
              <a:t>Bandwidth needs to the Grid will also increase and the requests 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>to the Tier 1’s will </a:t>
            </a:r>
            <a:r>
              <a:rPr lang="en-GB" sz="2000" dirty="0"/>
              <a:t>be done in the near future</a:t>
            </a:r>
            <a:r>
              <a:rPr lang="en-GB" sz="2000" dirty="0" smtClean="0"/>
              <a:t>.</a:t>
            </a:r>
            <a:endParaRPr lang="en-GB" sz="36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499648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304800" y="2281771"/>
            <a:ext cx="8229600" cy="2976029"/>
            <a:chOff x="597257" y="2065269"/>
            <a:chExt cx="6896569" cy="204953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/>
            <a:srcRect l="66078" t="10070" b="-10070"/>
            <a:stretch/>
          </p:blipFill>
          <p:spPr>
            <a:xfrm>
              <a:off x="2933700" y="2260600"/>
              <a:ext cx="4560126" cy="18542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l="35185" t="10070" r="52590" b="-10070"/>
            <a:stretch/>
          </p:blipFill>
          <p:spPr>
            <a:xfrm>
              <a:off x="1219200" y="2260600"/>
              <a:ext cx="1643360" cy="18542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/>
            <a:srcRect l="-787" r="94583"/>
            <a:stretch/>
          </p:blipFill>
          <p:spPr>
            <a:xfrm>
              <a:off x="597257" y="2065269"/>
              <a:ext cx="638571" cy="1831284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O2 milestones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9630" r="65370"/>
          <a:stretch/>
        </p:blipFill>
        <p:spPr>
          <a:xfrm>
            <a:off x="6629400" y="1447800"/>
            <a:ext cx="2286000" cy="1261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072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Dynamical Deployment System (DSS)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18/09/15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06FE8-D272-C543-97C0-5E32A384D788}" type="slidenum">
              <a:rPr lang="en-US" smtClean="0"/>
              <a:t>13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69045" y="4953000"/>
            <a:ext cx="89529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Current stable release - DDS v1.0 (2015-11-20, http://</a:t>
            </a:r>
            <a:r>
              <a:rPr lang="en-US" dirty="0" err="1"/>
              <a:t>dds.gsi.de</a:t>
            </a:r>
            <a:r>
              <a:rPr lang="en-US" dirty="0"/>
              <a:t>/</a:t>
            </a:r>
            <a:r>
              <a:rPr lang="en-US" dirty="0" err="1"/>
              <a:t>download.html</a:t>
            </a:r>
            <a:r>
              <a:rPr lang="en-US" dirty="0"/>
              <a:t>) 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Home </a:t>
            </a:r>
            <a:r>
              <a:rPr lang="en-US" dirty="0"/>
              <a:t>site: http://</a:t>
            </a:r>
            <a:r>
              <a:rPr lang="en-US" dirty="0" err="1"/>
              <a:t>dds.gsi.de</a:t>
            </a:r>
            <a:r>
              <a:rPr lang="en-US" dirty="0"/>
              <a:t> 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User’s </a:t>
            </a:r>
            <a:r>
              <a:rPr lang="en-US" dirty="0"/>
              <a:t>Manual: http://</a:t>
            </a:r>
            <a:r>
              <a:rPr lang="en-US" dirty="0" err="1"/>
              <a:t>dds.gsi.de</a:t>
            </a:r>
            <a:r>
              <a:rPr lang="en-US" dirty="0"/>
              <a:t>/</a:t>
            </a:r>
            <a:r>
              <a:rPr lang="en-US" dirty="0" err="1"/>
              <a:t>documentation.html</a:t>
            </a:r>
            <a:r>
              <a:rPr lang="en-US" dirty="0"/>
              <a:t> 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DDS now provides pluggable mechanism for external schedulers</a:t>
            </a:r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8907"/>
          <a:stretch/>
        </p:blipFill>
        <p:spPr>
          <a:xfrm>
            <a:off x="1700756" y="1447800"/>
            <a:ext cx="5722023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617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100">
                <a:solidFill>
                  <a:srgbClr val="FFFFFF"/>
                </a:solidFill>
              </a:rPr>
              <a:t>14</a:t>
            </a:fld>
            <a:endParaRPr sz="1100">
              <a:solidFill>
                <a:srgbClr val="FFFFFF"/>
              </a:solidFill>
            </a:endParaRPr>
          </a:p>
        </p:txBody>
      </p:sp>
      <p:sp>
        <p:nvSpPr>
          <p:cNvPr id="24" name="Shape 24"/>
          <p:cNvSpPr/>
          <p:nvPr/>
        </p:nvSpPr>
        <p:spPr>
          <a:xfrm>
            <a:off x="308220" y="2626642"/>
            <a:ext cx="8523099" cy="38894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312528" indent="-312528">
              <a:lnSpc>
                <a:spcPts val="2250"/>
              </a:lnSpc>
              <a:spcBef>
                <a:spcPts val="1406"/>
              </a:spcBef>
              <a:buClr>
                <a:srgbClr val="861001"/>
              </a:buClr>
              <a:buSzPct val="69000"/>
              <a:buChar char="•"/>
              <a:defRPr sz="1800"/>
            </a:pPr>
            <a:r>
              <a:rPr sz="2000" dirty="0">
                <a:solidFill>
                  <a:srgbClr val="D8232A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Agile lifecycle:</a:t>
            </a:r>
            <a:r>
              <a:rPr sz="2000" dirty="0">
                <a:solidFill>
                  <a:srgbClr val="38383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 from code to published builds quickly, with automated tests</a:t>
            </a:r>
          </a:p>
          <a:p>
            <a:pPr marL="312528" indent="-312528">
              <a:lnSpc>
                <a:spcPts val="2250"/>
              </a:lnSpc>
              <a:spcBef>
                <a:spcPts val="1406"/>
              </a:spcBef>
              <a:buClr>
                <a:srgbClr val="861001"/>
              </a:buClr>
              <a:buSzPct val="69000"/>
              <a:buChar char="•"/>
              <a:defRPr sz="1800"/>
            </a:pPr>
            <a:r>
              <a:rPr sz="2000" dirty="0">
                <a:solidFill>
                  <a:srgbClr val="38383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Philosophy: </a:t>
            </a:r>
            <a:r>
              <a:rPr sz="2000" dirty="0">
                <a:solidFill>
                  <a:srgbClr val="D8232A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automatize</a:t>
            </a:r>
            <a:r>
              <a:rPr sz="2000" dirty="0">
                <a:solidFill>
                  <a:srgbClr val="38383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 as much as possible, </a:t>
            </a:r>
            <a:r>
              <a:rPr sz="2000" dirty="0">
                <a:solidFill>
                  <a:srgbClr val="D8232A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trivialize</a:t>
            </a:r>
            <a:r>
              <a:rPr sz="2000" dirty="0">
                <a:solidFill>
                  <a:srgbClr val="38383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 human intervention</a:t>
            </a:r>
          </a:p>
          <a:p>
            <a:pPr marL="312528" indent="-312528">
              <a:lnSpc>
                <a:spcPts val="2250"/>
              </a:lnSpc>
              <a:spcBef>
                <a:spcPts val="1406"/>
              </a:spcBef>
              <a:buClr>
                <a:srgbClr val="861001"/>
              </a:buClr>
              <a:buSzPct val="69000"/>
              <a:buChar char="•"/>
              <a:defRPr sz="1800"/>
            </a:pPr>
            <a:r>
              <a:rPr sz="2000" dirty="0">
                <a:solidFill>
                  <a:srgbClr val="38383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Objective for O²: refreshing aging infrastructure and paradigm</a:t>
            </a:r>
          </a:p>
          <a:p>
            <a:pPr marL="625056" lvl="1" indent="-312528">
              <a:lnSpc>
                <a:spcPts val="2250"/>
              </a:lnSpc>
              <a:spcBef>
                <a:spcPts val="1406"/>
              </a:spcBef>
              <a:buClr>
                <a:srgbClr val="861001"/>
              </a:buClr>
              <a:buSzPct val="75000"/>
              <a:buChar char="•"/>
              <a:defRPr sz="1800"/>
            </a:pPr>
            <a:r>
              <a:rPr sz="2000" dirty="0">
                <a:solidFill>
                  <a:srgbClr val="38383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Setup the infrastructure for running builds and tests: </a:t>
            </a:r>
            <a:r>
              <a:rPr sz="2000" dirty="0">
                <a:solidFill>
                  <a:srgbClr val="00804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done</a:t>
            </a:r>
            <a:endParaRPr sz="2000" dirty="0">
              <a:solidFill>
                <a:srgbClr val="383838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  <a:p>
            <a:pPr marL="625056" lvl="1" indent="-312528">
              <a:lnSpc>
                <a:spcPts val="2250"/>
              </a:lnSpc>
              <a:spcBef>
                <a:spcPts val="1406"/>
              </a:spcBef>
              <a:buClr>
                <a:srgbClr val="861001"/>
              </a:buClr>
              <a:buSzPct val="75000"/>
              <a:buChar char="•"/>
              <a:defRPr sz="1800"/>
            </a:pPr>
            <a:r>
              <a:rPr sz="2000" dirty="0">
                <a:solidFill>
                  <a:srgbClr val="38383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Basic tools to build+publish current software and O²: </a:t>
            </a:r>
            <a:r>
              <a:rPr sz="2000" dirty="0">
                <a:solidFill>
                  <a:srgbClr val="00804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done</a:t>
            </a:r>
            <a:endParaRPr sz="2000" dirty="0">
              <a:solidFill>
                <a:srgbClr val="383838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  <a:p>
            <a:pPr marL="625056" lvl="1" indent="-312528">
              <a:lnSpc>
                <a:spcPts val="2250"/>
              </a:lnSpc>
              <a:spcBef>
                <a:spcPts val="1406"/>
              </a:spcBef>
              <a:buClr>
                <a:srgbClr val="861001"/>
              </a:buClr>
              <a:buSzPct val="75000"/>
              <a:buChar char="•"/>
              <a:defRPr sz="1800"/>
            </a:pPr>
            <a:r>
              <a:rPr sz="2000" dirty="0">
                <a:solidFill>
                  <a:srgbClr val="38383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Visualization interface for the tests: </a:t>
            </a:r>
            <a:r>
              <a:rPr lang="en-US" sz="2000" dirty="0" smtClean="0">
                <a:solidFill>
                  <a:srgbClr val="F38F18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In progress</a:t>
            </a:r>
            <a:endParaRPr sz="2000" dirty="0">
              <a:solidFill>
                <a:srgbClr val="F38F18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  <a:p>
            <a:pPr marL="625056" lvl="1" indent="-312528">
              <a:lnSpc>
                <a:spcPts val="2250"/>
              </a:lnSpc>
              <a:spcBef>
                <a:spcPts val="1406"/>
              </a:spcBef>
              <a:buClr>
                <a:srgbClr val="861001"/>
              </a:buClr>
              <a:buSzPct val="75000"/>
              <a:buChar char="•"/>
              <a:defRPr sz="1800"/>
            </a:pPr>
            <a:r>
              <a:rPr sz="2000" dirty="0">
                <a:solidFill>
                  <a:srgbClr val="38383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Automatic test and flagging of Pull Requests for O²: </a:t>
            </a:r>
            <a:r>
              <a:rPr lang="en-US" sz="2000" dirty="0" smtClean="0">
                <a:solidFill>
                  <a:srgbClr val="F38F18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In progress</a:t>
            </a:r>
            <a:endParaRPr sz="2000" dirty="0">
              <a:solidFill>
                <a:srgbClr val="383838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  <a:p>
            <a:pPr marL="312528" indent="-312528">
              <a:lnSpc>
                <a:spcPts val="2250"/>
              </a:lnSpc>
              <a:spcBef>
                <a:spcPts val="1406"/>
              </a:spcBef>
              <a:buClr>
                <a:srgbClr val="861001"/>
              </a:buClr>
              <a:buSzPct val="69000"/>
              <a:buChar char="•"/>
              <a:defRPr sz="1800"/>
            </a:pPr>
            <a:r>
              <a:rPr sz="2000" dirty="0">
                <a:solidFill>
                  <a:srgbClr val="38383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Basic infrastructure is ready way ahead of time: as of </a:t>
            </a:r>
            <a:r>
              <a:rPr sz="2000" dirty="0">
                <a:solidFill>
                  <a:srgbClr val="00804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Sep 9</a:t>
            </a:r>
            <a:r>
              <a:rPr sz="2000" dirty="0">
                <a:solidFill>
                  <a:srgbClr val="38383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, old system retired and already using it in production for current software</a:t>
            </a:r>
          </a:p>
        </p:txBody>
      </p:sp>
      <p:sp>
        <p:nvSpPr>
          <p:cNvPr id="25" name="Shape 25"/>
          <p:cNvSpPr/>
          <p:nvPr/>
        </p:nvSpPr>
        <p:spPr>
          <a:xfrm>
            <a:off x="903208" y="1132568"/>
            <a:ext cx="1278242" cy="892969"/>
          </a:xfrm>
          <a:prstGeom prst="roundRect">
            <a:avLst>
              <a:gd name="adj" fmla="val 15000"/>
            </a:avLst>
          </a:prstGeom>
          <a:solidFill>
            <a:srgbClr val="51A7F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24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700"/>
              <a:t>Develop</a:t>
            </a:r>
          </a:p>
        </p:txBody>
      </p:sp>
      <p:sp>
        <p:nvSpPr>
          <p:cNvPr id="26" name="Shape 26"/>
          <p:cNvSpPr/>
          <p:nvPr/>
        </p:nvSpPr>
        <p:spPr>
          <a:xfrm>
            <a:off x="3932879" y="1132568"/>
            <a:ext cx="1278242" cy="892969"/>
          </a:xfrm>
          <a:prstGeom prst="roundRect">
            <a:avLst>
              <a:gd name="adj" fmla="val 15000"/>
            </a:avLst>
          </a:prstGeom>
          <a:solidFill>
            <a:srgbClr val="F3901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 sz="17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Build</a:t>
            </a:r>
            <a:br>
              <a:rPr sz="17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</a:br>
            <a:r>
              <a:rPr sz="17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and test</a:t>
            </a:r>
          </a:p>
        </p:txBody>
      </p:sp>
      <p:sp>
        <p:nvSpPr>
          <p:cNvPr id="27" name="Shape 27"/>
          <p:cNvSpPr/>
          <p:nvPr/>
        </p:nvSpPr>
        <p:spPr>
          <a:xfrm>
            <a:off x="6962550" y="1132568"/>
            <a:ext cx="1278242" cy="892969"/>
          </a:xfrm>
          <a:prstGeom prst="roundRect">
            <a:avLst>
              <a:gd name="adj" fmla="val 15000"/>
            </a:avLst>
          </a:prstGeom>
          <a:solidFill>
            <a:srgbClr val="70BF4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 sz="17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Deploy</a:t>
            </a:r>
            <a:br>
              <a:rPr sz="17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</a:br>
            <a:r>
              <a:rPr sz="17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and publish</a:t>
            </a:r>
          </a:p>
        </p:txBody>
      </p:sp>
      <p:sp>
        <p:nvSpPr>
          <p:cNvPr id="28" name="Shape 28"/>
          <p:cNvSpPr/>
          <p:nvPr/>
        </p:nvSpPr>
        <p:spPr>
          <a:xfrm>
            <a:off x="310451" y="2149443"/>
            <a:ext cx="2463756" cy="3932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ts val="3200"/>
              </a:lnSpc>
              <a:spcBef>
                <a:spcPts val="1600"/>
              </a:spcBef>
              <a:defRPr sz="2800">
                <a:solidFill>
                  <a:srgbClr val="52A7FA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/>
              <a:t>Git-based</a:t>
            </a:r>
          </a:p>
        </p:txBody>
      </p:sp>
      <p:sp>
        <p:nvSpPr>
          <p:cNvPr id="29" name="Shape 29"/>
          <p:cNvSpPr/>
          <p:nvPr/>
        </p:nvSpPr>
        <p:spPr>
          <a:xfrm>
            <a:off x="3340122" y="2149443"/>
            <a:ext cx="2463756" cy="3932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ts val="3200"/>
              </a:lnSpc>
              <a:spcBef>
                <a:spcPts val="1600"/>
              </a:spcBef>
              <a:defRPr sz="2800">
                <a:solidFill>
                  <a:srgbClr val="F38F1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/>
              <a:t>Integration builds</a:t>
            </a:r>
          </a:p>
        </p:txBody>
      </p:sp>
      <p:sp>
        <p:nvSpPr>
          <p:cNvPr id="30" name="Shape 30"/>
          <p:cNvSpPr/>
          <p:nvPr/>
        </p:nvSpPr>
        <p:spPr>
          <a:xfrm>
            <a:off x="6251315" y="2149443"/>
            <a:ext cx="2700715" cy="3932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ts val="3200"/>
              </a:lnSpc>
              <a:spcBef>
                <a:spcPts val="1600"/>
              </a:spcBef>
              <a:defRPr sz="2800">
                <a:solidFill>
                  <a:srgbClr val="70C04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/>
              <a:t>CVMFS, RPM, Ubuntu</a:t>
            </a:r>
          </a:p>
        </p:txBody>
      </p:sp>
      <p:sp>
        <p:nvSpPr>
          <p:cNvPr id="31" name="Shape 31"/>
          <p:cNvSpPr/>
          <p:nvPr/>
        </p:nvSpPr>
        <p:spPr>
          <a:xfrm>
            <a:off x="2610680" y="1292531"/>
            <a:ext cx="892969" cy="573044"/>
          </a:xfrm>
          <a:prstGeom prst="rightArrow">
            <a:avLst>
              <a:gd name="adj1" fmla="val 32000"/>
              <a:gd name="adj2" fmla="val 67224"/>
            </a:avLst>
          </a:prstGeom>
          <a:solidFill>
            <a:srgbClr val="EC5D57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2" name="Shape 32"/>
          <p:cNvSpPr/>
          <p:nvPr/>
        </p:nvSpPr>
        <p:spPr>
          <a:xfrm>
            <a:off x="5640351" y="1292531"/>
            <a:ext cx="892969" cy="573044"/>
          </a:xfrm>
          <a:prstGeom prst="rightArrow">
            <a:avLst>
              <a:gd name="adj1" fmla="val 32000"/>
              <a:gd name="adj2" fmla="val 67224"/>
            </a:avLst>
          </a:prstGeom>
          <a:solidFill>
            <a:srgbClr val="EC5D57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3" name="Shape 33"/>
          <p:cNvSpPr/>
          <p:nvPr/>
        </p:nvSpPr>
        <p:spPr>
          <a:xfrm>
            <a:off x="2556798" y="991648"/>
            <a:ext cx="1321733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b">
            <a:spAutoFit/>
          </a:bodyPr>
          <a:lstStyle>
            <a:lvl1pPr>
              <a:defRPr sz="1800">
                <a:solidFill>
                  <a:srgbClr val="EC5D56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EC5D56"/>
                </a:solidFill>
              </a:rPr>
              <a:t>source code</a:t>
            </a:r>
          </a:p>
        </p:txBody>
      </p:sp>
      <p:sp>
        <p:nvSpPr>
          <p:cNvPr id="34" name="Shape 34"/>
          <p:cNvSpPr/>
          <p:nvPr/>
        </p:nvSpPr>
        <p:spPr>
          <a:xfrm>
            <a:off x="5637181" y="714649"/>
            <a:ext cx="1176078" cy="5539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b">
            <a:spAutoFit/>
          </a:bodyPr>
          <a:lstStyle/>
          <a:p>
            <a:pPr lvl="0">
              <a:defRPr sz="1800"/>
            </a:pPr>
            <a:r>
              <a:rPr>
                <a:solidFill>
                  <a:srgbClr val="EC5D56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tarballs</a:t>
            </a:r>
            <a:br>
              <a:rPr>
                <a:solidFill>
                  <a:srgbClr val="EC5D56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</a:br>
            <a:r>
              <a:rPr>
                <a:solidFill>
                  <a:srgbClr val="EC5D56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test results</a:t>
            </a: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152400" y="-25439"/>
            <a:ext cx="84582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Software Lifecycle</a:t>
            </a:r>
          </a:p>
        </p:txBody>
      </p:sp>
    </p:spTree>
    <p:extLst>
      <p:ext uri="{BB962C8B-B14F-4D97-AF65-F5344CB8AC3E}">
        <p14:creationId xmlns:p14="http://schemas.microsoft.com/office/powerpoint/2010/main" val="34329753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100">
                <a:solidFill>
                  <a:srgbClr val="FFFFFF"/>
                </a:solidFill>
              </a:rPr>
              <a:t>15</a:t>
            </a:fld>
            <a:endParaRPr sz="1100">
              <a:solidFill>
                <a:srgbClr val="FFFFFF"/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457200" y="304800"/>
            <a:ext cx="84582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Software </a:t>
            </a:r>
            <a:r>
              <a:rPr lang="en-US" dirty="0" smtClean="0"/>
              <a:t>Tools and Procedures</a:t>
            </a:r>
            <a:endParaRPr lang="en-US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524000"/>
            <a:ext cx="2743200" cy="35614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524000" y="5638800"/>
            <a:ext cx="6451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Common license agreed: GPL v3 for ALICE O2 and LGPL v3 for ALFA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600" y="1600200"/>
            <a:ext cx="4953000" cy="29415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3943611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Data processing in </a:t>
            </a:r>
            <a:r>
              <a:rPr lang="en-US" dirty="0" smtClean="0"/>
              <a:t>2015 </a:t>
            </a:r>
            <a:r>
              <a:rPr lang="en-US" dirty="0" smtClean="0"/>
              <a:t>follows usual pattern</a:t>
            </a:r>
          </a:p>
          <a:p>
            <a:pPr lvl="1"/>
            <a:r>
              <a:rPr lang="en-US" dirty="0" smtClean="0"/>
              <a:t>All </a:t>
            </a:r>
            <a:r>
              <a:rPr lang="en-US" dirty="0" smtClean="0"/>
              <a:t>requests have been fulfilled</a:t>
            </a:r>
            <a:endParaRPr lang="en-US" dirty="0"/>
          </a:p>
          <a:p>
            <a:pPr lvl="1"/>
            <a:r>
              <a:rPr lang="en-US" dirty="0" smtClean="0"/>
              <a:t>Number of tasks in the pipeline is manageable</a:t>
            </a:r>
          </a:p>
          <a:p>
            <a:pPr lvl="1"/>
            <a:r>
              <a:rPr lang="en-US" dirty="0" smtClean="0"/>
              <a:t>MC is, as usual, the main resources user (70%), followed by user tasks (22%) and RAW (8%)</a:t>
            </a:r>
          </a:p>
          <a:p>
            <a:r>
              <a:rPr lang="en-US" dirty="0" smtClean="0"/>
              <a:t>Resources </a:t>
            </a:r>
            <a:r>
              <a:rPr lang="en-US" dirty="0" smtClean="0"/>
              <a:t>and infrastructure is able to cope with the production load </a:t>
            </a:r>
          </a:p>
          <a:p>
            <a:pPr lvl="1"/>
            <a:r>
              <a:rPr lang="en-US" dirty="0" smtClean="0"/>
              <a:t>Computing resources are stable and growing</a:t>
            </a:r>
          </a:p>
          <a:p>
            <a:r>
              <a:rPr lang="en-US" dirty="0" smtClean="0"/>
              <a:t>Unexpectedly large distortions in TPC at high interaction rate required an extra calibration step and additional software development</a:t>
            </a:r>
          </a:p>
          <a:p>
            <a:pPr lvl="1"/>
            <a:r>
              <a:rPr lang="en-US" dirty="0" smtClean="0"/>
              <a:t>Now under control including memory per job</a:t>
            </a:r>
            <a:endParaRPr lang="en-US" dirty="0"/>
          </a:p>
          <a:p>
            <a:r>
              <a:rPr lang="en-US" dirty="0"/>
              <a:t>Work on O2 has started following the plan presented in </a:t>
            </a:r>
            <a:r>
              <a:rPr lang="en-US" dirty="0" smtClean="0"/>
              <a:t>the TDR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05600" y="6324600"/>
            <a:ext cx="2133600" cy="365125"/>
          </a:xfrm>
        </p:spPr>
        <p:txBody>
          <a:bodyPr/>
          <a:lstStyle/>
          <a:p>
            <a:fld id="{55C6C611-0E58-45F4-8203-4E56D426E47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91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lbetev\Desktop\displa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143000"/>
            <a:ext cx="8686800" cy="5089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en-US" dirty="0" smtClean="0"/>
              <a:t>Grid usage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5" name="Picture 3" descr="C:\Users\lbetev\Desktop\user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175" y="2971800"/>
            <a:ext cx="361927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774970" y="3739634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70%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84495" y="39624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16%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774970" y="4255532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8%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784495" y="450746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6%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4736870" y="3443764"/>
            <a:ext cx="701905" cy="1600200"/>
          </a:xfrm>
          <a:prstGeom prst="ellipse">
            <a:avLst/>
          </a:prstGeom>
          <a:solidFill>
            <a:schemeClr val="accent1">
              <a:alpha val="2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367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processing in </a:t>
            </a:r>
            <a:r>
              <a:rPr lang="en-US" dirty="0" smtClean="0"/>
              <a:t>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MC – 96 cycles – usual number of productions</a:t>
            </a:r>
          </a:p>
          <a:p>
            <a:pPr lvl="1"/>
            <a:r>
              <a:rPr lang="en-US" dirty="0" smtClean="0"/>
              <a:t>1,952,334,979 events </a:t>
            </a:r>
          </a:p>
          <a:p>
            <a:pPr lvl="1"/>
            <a:r>
              <a:rPr lang="en-US" dirty="0" smtClean="0"/>
              <a:t>p-p, p-</a:t>
            </a:r>
            <a:r>
              <a:rPr lang="en-US" dirty="0" err="1" smtClean="0"/>
              <a:t>Pb</a:t>
            </a:r>
            <a:r>
              <a:rPr lang="en-US" dirty="0" smtClean="0"/>
              <a:t>, </a:t>
            </a:r>
            <a:r>
              <a:rPr lang="en-US" dirty="0" err="1" smtClean="0"/>
              <a:t>Pb</a:t>
            </a:r>
            <a:r>
              <a:rPr lang="en-US" dirty="0" smtClean="0"/>
              <a:t>-p, some </a:t>
            </a:r>
            <a:r>
              <a:rPr lang="en-US" dirty="0" err="1" smtClean="0"/>
              <a:t>Pb-Pb</a:t>
            </a:r>
            <a:r>
              <a:rPr lang="en-US" dirty="0" smtClean="0"/>
              <a:t>, some G4</a:t>
            </a:r>
          </a:p>
          <a:p>
            <a:r>
              <a:rPr lang="en-US" dirty="0" smtClean="0"/>
              <a:t>RAW – </a:t>
            </a:r>
            <a:r>
              <a:rPr lang="en-US" dirty="0" smtClean="0"/>
              <a:t>reprocessed </a:t>
            </a:r>
            <a:r>
              <a:rPr lang="en-US" dirty="0" smtClean="0"/>
              <a:t>Run1</a:t>
            </a:r>
            <a:r>
              <a:rPr lang="en-US" dirty="0" smtClean="0"/>
              <a:t> data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 descr="C:\Users\lbetev\Desktop\lhc1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038600"/>
            <a:ext cx="8534399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0822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Run 2 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10200"/>
            <a:ext cx="8534400" cy="1295400"/>
          </a:xfrm>
        </p:spPr>
        <p:txBody>
          <a:bodyPr>
            <a:normAutofit lnSpcReduction="10000"/>
          </a:bodyPr>
          <a:lstStyle/>
          <a:p>
            <a:pPr lvl="1"/>
            <a:endParaRPr lang="en-US" sz="2200" dirty="0" smtClean="0"/>
          </a:p>
          <a:p>
            <a:r>
              <a:rPr lang="en-US" sz="2600" dirty="0" smtClean="0"/>
              <a:t>Registered </a:t>
            </a:r>
            <a:r>
              <a:rPr lang="en-US" sz="2600" dirty="0" smtClean="0"/>
              <a:t>data volume in 2015 – equal to the sum of 2010-</a:t>
            </a:r>
            <a:r>
              <a:rPr lang="en-US" sz="2600" dirty="0" smtClean="0"/>
              <a:t>2013</a:t>
            </a:r>
            <a:endParaRPr lang="en-US" sz="2600" dirty="0" smtClean="0"/>
          </a:p>
        </p:txBody>
      </p:sp>
      <p:pic>
        <p:nvPicPr>
          <p:cNvPr id="1027" name="Picture 3" descr="C:\Users\lbetev\Desktop\display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371600"/>
            <a:ext cx="6779155" cy="423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86000" y="3962400"/>
            <a:ext cx="18954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5.2 PB RAW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65127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762000"/>
            <a:ext cx="8508743" cy="47629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29000" y="228600"/>
            <a:ext cx="15696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b="1" dirty="0"/>
              <a:t>pp √</a:t>
            </a:r>
            <a:r>
              <a:rPr lang="is-IS" b="1" i="1" dirty="0"/>
              <a:t>s </a:t>
            </a:r>
            <a:r>
              <a:rPr lang="is-IS" b="1" dirty="0"/>
              <a:t>= 13 TeV</a:t>
            </a:r>
            <a:br>
              <a:rPr lang="is-IS" b="1" dirty="0"/>
            </a:br>
            <a:endParaRPr lang="is-I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5692742"/>
            <a:ext cx="8763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dirty="0" smtClean="0"/>
              <a:t>At highest interaction rates, events with pileup comparable to </a:t>
            </a:r>
            <a:r>
              <a:rPr lang="en-GB" dirty="0" err="1" smtClean="0"/>
              <a:t>Pb+Pb</a:t>
            </a:r>
            <a:r>
              <a:rPr lang="en-GB" dirty="0" smtClean="0"/>
              <a:t> collisions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TPC </a:t>
            </a:r>
            <a:r>
              <a:rPr lang="en-GB" dirty="0"/>
              <a:t>tracking code was modified to be able to correct for large distortions caused by the space charge </a:t>
            </a:r>
            <a:r>
              <a:rPr lang="en-GB" dirty="0" smtClean="0"/>
              <a:t>build-up</a:t>
            </a:r>
            <a:endParaRPr lang="en-GB" dirty="0"/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605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DFA66-D16F-FF4A-95A9-ED4641D13CBA}" type="slidenum">
              <a:rPr lang="en-US" smtClean="0"/>
              <a:t>6</a:t>
            </a:fld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2400232" y="1295400"/>
            <a:ext cx="4914968" cy="4081796"/>
            <a:chOff x="1639836" y="1383429"/>
            <a:chExt cx="6572250" cy="515302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39836" y="1383429"/>
              <a:ext cx="6572250" cy="5153025"/>
            </a:xfrm>
            <a:prstGeom prst="rect">
              <a:avLst/>
            </a:prstGeom>
          </p:spPr>
        </p:pic>
        <p:sp>
          <p:nvSpPr>
            <p:cNvPr id="5" name="Oval 4"/>
            <p:cNvSpPr/>
            <p:nvPr/>
          </p:nvSpPr>
          <p:spPr>
            <a:xfrm>
              <a:off x="2107933" y="1722922"/>
              <a:ext cx="4543124" cy="481263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Oval 5"/>
            <p:cNvSpPr/>
            <p:nvPr/>
          </p:nvSpPr>
          <p:spPr>
            <a:xfrm>
              <a:off x="2107933" y="2146433"/>
              <a:ext cx="4543124" cy="481263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04801" y="5334000"/>
            <a:ext cx="8534400" cy="5893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/>
              <a:buChar char="•"/>
            </a:pPr>
            <a:r>
              <a:rPr lang="en-GB" dirty="0" smtClean="0"/>
              <a:t>New calibration step required to take </a:t>
            </a:r>
            <a:r>
              <a:rPr lang="en-GB" dirty="0" smtClean="0"/>
              <a:t>these </a:t>
            </a:r>
            <a:r>
              <a:rPr lang="en-GB" dirty="0"/>
              <a:t> </a:t>
            </a:r>
            <a:r>
              <a:rPr lang="en-GB" dirty="0" smtClean="0"/>
              <a:t>(time dependent) distortions</a:t>
            </a:r>
          </a:p>
          <a:p>
            <a:pPr marL="285750" indent="-285750">
              <a:spcBef>
                <a:spcPts val="600"/>
              </a:spcBef>
              <a:buFont typeface="Arial"/>
              <a:buChar char="•"/>
            </a:pPr>
            <a:r>
              <a:rPr lang="en-GB" dirty="0" smtClean="0"/>
              <a:t>C</a:t>
            </a:r>
            <a:r>
              <a:rPr lang="en-GB" dirty="0" smtClean="0"/>
              <a:t>omparing </a:t>
            </a:r>
            <a:r>
              <a:rPr lang="en-GB" dirty="0" smtClean="0"/>
              <a:t>standard reconstruction with reconstruction using new correction: </a:t>
            </a:r>
          </a:p>
          <a:p>
            <a:pPr marL="742950" lvl="1" indent="-285750">
              <a:spcBef>
                <a:spcPts val="600"/>
              </a:spcBef>
              <a:buFont typeface="Arial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ITS Matching rate for triggered BC increases by </a:t>
            </a:r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GB" dirty="0" smtClean="0">
                <a:solidFill>
                  <a:srgbClr val="FF0000"/>
                </a:solidFill>
              </a:rPr>
              <a:t>60%</a:t>
            </a:r>
          </a:p>
          <a:p>
            <a:pPr marL="742950" lvl="1" indent="-285750">
              <a:spcBef>
                <a:spcPts val="600"/>
              </a:spcBef>
              <a:buFont typeface="Arial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N TPC clusters per track also increases</a:t>
            </a:r>
          </a:p>
          <a:p>
            <a:pPr>
              <a:spcBef>
                <a:spcPts val="600"/>
              </a:spcBef>
            </a:pPr>
            <a:endParaRPr lang="en-GB" dirty="0">
              <a:solidFill>
                <a:srgbClr val="FF0000"/>
              </a:solidFill>
            </a:endParaRPr>
          </a:p>
          <a:p>
            <a:pPr>
              <a:spcBef>
                <a:spcPts val="600"/>
              </a:spcBef>
            </a:pPr>
            <a:endParaRPr lang="en-GB" dirty="0" smtClean="0">
              <a:solidFill>
                <a:srgbClr val="FF0000"/>
              </a:solidFill>
            </a:endParaRPr>
          </a:p>
          <a:p>
            <a:pPr>
              <a:spcBef>
                <a:spcPts val="600"/>
              </a:spcBef>
            </a:pPr>
            <a:endParaRPr lang="en-GB" dirty="0" smtClean="0">
              <a:solidFill>
                <a:srgbClr val="FF0000"/>
              </a:solidFill>
            </a:endParaRPr>
          </a:p>
          <a:p>
            <a:pPr>
              <a:spcBef>
                <a:spcPts val="600"/>
              </a:spcBef>
            </a:pPr>
            <a:endParaRPr lang="en-GB" dirty="0">
              <a:solidFill>
                <a:srgbClr val="FF0000"/>
              </a:solidFill>
            </a:endParaRPr>
          </a:p>
          <a:p>
            <a:pPr>
              <a:spcBef>
                <a:spcPts val="600"/>
              </a:spcBef>
            </a:pPr>
            <a:endParaRPr lang="en-GB" dirty="0" smtClean="0">
              <a:solidFill>
                <a:srgbClr val="FF0000"/>
              </a:solidFill>
            </a:endParaRPr>
          </a:p>
          <a:p>
            <a:pPr>
              <a:spcBef>
                <a:spcPts val="600"/>
              </a:spcBef>
            </a:pPr>
            <a:endParaRPr lang="en-GB" dirty="0">
              <a:solidFill>
                <a:srgbClr val="FF0000"/>
              </a:solidFill>
            </a:endParaRPr>
          </a:p>
          <a:p>
            <a:pPr>
              <a:spcBef>
                <a:spcPts val="600"/>
              </a:spcBef>
            </a:pPr>
            <a:endParaRPr lang="en-GB" dirty="0" smtClean="0">
              <a:solidFill>
                <a:srgbClr val="FF0000"/>
              </a:solidFill>
            </a:endParaRPr>
          </a:p>
          <a:p>
            <a:pPr>
              <a:spcBef>
                <a:spcPts val="600"/>
              </a:spcBef>
            </a:pPr>
            <a:endParaRPr lang="en-GB" dirty="0">
              <a:solidFill>
                <a:srgbClr val="FF0000"/>
              </a:solidFill>
            </a:endParaRPr>
          </a:p>
          <a:p>
            <a:pPr>
              <a:spcBef>
                <a:spcPts val="600"/>
              </a:spcBef>
            </a:pPr>
            <a:endParaRPr lang="en-GB" dirty="0" smtClean="0">
              <a:solidFill>
                <a:srgbClr val="FF0000"/>
              </a:solidFill>
            </a:endParaRPr>
          </a:p>
          <a:p>
            <a:pPr>
              <a:spcBef>
                <a:spcPts val="600"/>
              </a:spcBef>
            </a:pPr>
            <a:endParaRPr lang="en-GB" dirty="0">
              <a:solidFill>
                <a:srgbClr val="FF0000"/>
              </a:solidFill>
            </a:endParaRPr>
          </a:p>
          <a:p>
            <a:pPr>
              <a:spcBef>
                <a:spcPts val="600"/>
              </a:spcBef>
            </a:pPr>
            <a:endParaRPr lang="en-GB" dirty="0" smtClean="0">
              <a:solidFill>
                <a:srgbClr val="FF0000"/>
              </a:solidFill>
            </a:endParaRPr>
          </a:p>
          <a:p>
            <a:pPr>
              <a:spcBef>
                <a:spcPts val="600"/>
              </a:spcBef>
            </a:pPr>
            <a:r>
              <a:rPr lang="en-GB" sz="1600" dirty="0" smtClean="0"/>
              <a:t>Note: ITS-matching was affected not only by the TPC track loss due to the distortions but also by wrong extrapolation from TPC to ITS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60960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Test on 400 KHz interaction rate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9697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838199"/>
            <a:ext cx="8382000" cy="468605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52800" y="228600"/>
            <a:ext cx="22112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Pb-Pb</a:t>
            </a:r>
            <a:r>
              <a:rPr lang="en-US" b="1" dirty="0"/>
              <a:t> at √</a:t>
            </a:r>
            <a:r>
              <a:rPr lang="en-US" b="1" i="1" dirty="0" err="1"/>
              <a:t>s</a:t>
            </a:r>
            <a:r>
              <a:rPr lang="en-US" b="1" baseline="-25000" dirty="0" err="1"/>
              <a:t>NN</a:t>
            </a:r>
            <a:r>
              <a:rPr lang="en-US" b="1" dirty="0"/>
              <a:t> = 5 </a:t>
            </a:r>
            <a:r>
              <a:rPr lang="en-US" b="1" dirty="0" err="1"/>
              <a:t>TeV</a:t>
            </a:r>
            <a:r>
              <a:rPr lang="en-US" b="1" dirty="0"/>
              <a:t> 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5562600"/>
            <a:ext cx="8763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dirty="0" smtClean="0"/>
              <a:t>Initial track seeding in the presence of distortions required to open the cuts in track search leading to increased memory usage</a:t>
            </a:r>
          </a:p>
          <a:p>
            <a:pPr lvl="1"/>
            <a:r>
              <a:rPr lang="en-GB" dirty="0" smtClean="0"/>
              <a:t>=&gt; Request for temporary large memory queues on T1 sites</a:t>
            </a:r>
            <a:endParaRPr lang="en-GB" dirty="0"/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3779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DFA66-D16F-FF4A-95A9-ED4641D13CBA}" type="slidenum">
              <a:rPr lang="en-US" smtClean="0"/>
              <a:t>8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31371" y="77107"/>
            <a:ext cx="7685315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Memory </a:t>
            </a:r>
            <a:r>
              <a:rPr lang="en-GB" sz="3200" dirty="0" smtClean="0"/>
              <a:t>consumption</a:t>
            </a:r>
            <a:endParaRPr lang="en-GB" sz="2800" dirty="0" smtClean="0"/>
          </a:p>
          <a:p>
            <a:pPr algn="ctr">
              <a:lnSpc>
                <a:spcPct val="50000"/>
              </a:lnSpc>
            </a:pPr>
            <a:endParaRPr lang="en-GB" sz="2000" dirty="0" smtClean="0"/>
          </a:p>
          <a:p>
            <a:pPr algn="ctr"/>
            <a:r>
              <a:rPr lang="en-GB" sz="2000" dirty="0" smtClean="0"/>
              <a:t>Tests </a:t>
            </a:r>
            <a:r>
              <a:rPr lang="en-GB" sz="2000" dirty="0" smtClean="0"/>
              <a:t>on the </a:t>
            </a:r>
            <a:r>
              <a:rPr lang="en-GB" sz="2000" dirty="0" smtClean="0"/>
              <a:t>worst LHC11h data chunk</a:t>
            </a:r>
            <a:endParaRPr lang="en-GB" sz="28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838200" y="1143000"/>
            <a:ext cx="6947621" cy="4919496"/>
            <a:chOff x="925285" y="815771"/>
            <a:chExt cx="6947621" cy="491949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987" r="3201"/>
            <a:stretch/>
          </p:blipFill>
          <p:spPr>
            <a:xfrm>
              <a:off x="925285" y="815771"/>
              <a:ext cx="6947621" cy="4919496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5486401" y="4288847"/>
              <a:ext cx="1789914" cy="369332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Now we are here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cxnSp>
          <p:nvCxnSpPr>
            <p:cNvPr id="7" name="Straight Arrow Connector 6"/>
            <p:cNvCxnSpPr/>
            <p:nvPr/>
          </p:nvCxnSpPr>
          <p:spPr>
            <a:xfrm flipH="1" flipV="1">
              <a:off x="6662057" y="3581400"/>
              <a:ext cx="614258" cy="707447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flipH="1" flipV="1">
              <a:off x="7075715" y="2858346"/>
              <a:ext cx="200600" cy="1430501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457200" y="5867400"/>
            <a:ext cx="8077200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/>
              <a:buChar char="•"/>
            </a:pPr>
            <a:r>
              <a:rPr lang="en-GB" sz="2000" dirty="0" smtClean="0"/>
              <a:t>Last results obtained with modified code </a:t>
            </a:r>
            <a:endParaRPr lang="en-GB" sz="2000" dirty="0"/>
          </a:p>
          <a:p>
            <a:pPr marL="742950" lvl="1" indent="-285750">
              <a:spcBef>
                <a:spcPts val="600"/>
              </a:spcBef>
              <a:buFont typeface="Arial"/>
              <a:buChar char="•"/>
            </a:pPr>
            <a:r>
              <a:rPr lang="en-GB" dirty="0" smtClean="0"/>
              <a:t>We remain under 2 GB/job limit for reconstruction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54786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DFA66-D16F-FF4A-95A9-ED4641D13CBA}" type="slidenum">
              <a:rPr lang="en-US" smtClean="0"/>
              <a:t>9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06" r="3088"/>
          <a:stretch/>
        </p:blipFill>
        <p:spPr>
          <a:xfrm>
            <a:off x="943936" y="1447800"/>
            <a:ext cx="6960454" cy="410935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31371" y="77107"/>
            <a:ext cx="768531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/>
              <a:t>CPU </a:t>
            </a:r>
            <a:r>
              <a:rPr lang="en-GB" sz="3600" dirty="0" smtClean="0"/>
              <a:t>performance</a:t>
            </a:r>
          </a:p>
          <a:p>
            <a:pPr algn="ctr">
              <a:lnSpc>
                <a:spcPct val="50000"/>
              </a:lnSpc>
            </a:pPr>
            <a:endParaRPr lang="en-GB" sz="2400" dirty="0" smtClean="0"/>
          </a:p>
          <a:p>
            <a:pPr algn="ctr"/>
            <a:r>
              <a:rPr lang="en-GB" dirty="0" smtClean="0"/>
              <a:t>Tests on the same </a:t>
            </a:r>
            <a:r>
              <a:rPr lang="en-GB" dirty="0" smtClean="0"/>
              <a:t>LHC11h data chunk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5562600"/>
            <a:ext cx="81860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dirty="0" smtClean="0"/>
              <a:t>Gain of ~20% as by-product of memory </a:t>
            </a:r>
            <a:r>
              <a:rPr lang="en-GB" dirty="0" smtClean="0"/>
              <a:t>optimization </a:t>
            </a:r>
            <a:r>
              <a:rPr lang="en-GB" dirty="0" smtClean="0"/>
              <a:t>and optimization </a:t>
            </a:r>
            <a:r>
              <a:rPr lang="en-GB" dirty="0"/>
              <a:t>o</a:t>
            </a:r>
            <a:r>
              <a:rPr lang="en-GB" dirty="0" smtClean="0"/>
              <a:t>f </a:t>
            </a:r>
            <a:r>
              <a:rPr lang="en-GB" dirty="0" smtClean="0"/>
              <a:t>TPC </a:t>
            </a:r>
            <a:r>
              <a:rPr lang="en-GB" dirty="0" smtClean="0"/>
              <a:t>code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Unfortunately this gains were quickly lost due to increased complexity of events in Run 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8722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 Them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Office Theme">
    <a:majorFont>
      <a:latin typeface="Arial"/>
      <a:ea typeface="ＭＳ Ｐゴシック"/>
      <a:cs typeface="DejaVu Sans"/>
    </a:majorFont>
    <a:minorFont>
      <a:latin typeface="Arial"/>
      <a:ea typeface="ＭＳ Ｐゴシック"/>
      <a:cs typeface="DejaVu Sans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592</TotalTime>
  <Words>804</Words>
  <Application>Microsoft Macintosh PowerPoint</Application>
  <PresentationFormat>On-screen Show (4:3)</PresentationFormat>
  <Paragraphs>135</Paragraphs>
  <Slides>16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Grid usage</vt:lpstr>
      <vt:lpstr>Data processing in 2015</vt:lpstr>
      <vt:lpstr>Run 2 progress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Status of Pb-Pb processing</vt:lpstr>
      <vt:lpstr>Expected disk space evolution (T0+T1s+T2s+O2)</vt:lpstr>
      <vt:lpstr>First O2 milestones</vt:lpstr>
      <vt:lpstr>Dynamical Deployment System (DSS)</vt:lpstr>
      <vt:lpstr>PowerPoint Presentation</vt:lpstr>
      <vt:lpstr>PowerPoint Presentation</vt:lpstr>
      <vt:lpstr> 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Slides for Ian Bird, LHCC (lbetev)</dc:subject>
  <dc:creator>lbetev</dc:creator>
  <cp:lastModifiedBy>Predrag Buncic</cp:lastModifiedBy>
  <cp:revision>53</cp:revision>
  <dcterms:created xsi:type="dcterms:W3CDTF">2014-09-23T08:20:21Z</dcterms:created>
  <dcterms:modified xsi:type="dcterms:W3CDTF">2015-12-01T11:03:09Z</dcterms:modified>
</cp:coreProperties>
</file>