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1" r:id="rId2"/>
  </p:sldMasterIdLst>
  <p:notesMasterIdLst>
    <p:notesMasterId r:id="rId29"/>
  </p:notesMasterIdLst>
  <p:sldIdLst>
    <p:sldId id="256" r:id="rId3"/>
    <p:sldId id="313" r:id="rId4"/>
    <p:sldId id="314" r:id="rId5"/>
    <p:sldId id="315" r:id="rId6"/>
    <p:sldId id="316" r:id="rId7"/>
    <p:sldId id="312" r:id="rId8"/>
    <p:sldId id="320" r:id="rId9"/>
    <p:sldId id="310" r:id="rId10"/>
    <p:sldId id="322" r:id="rId11"/>
    <p:sldId id="280" r:id="rId12"/>
    <p:sldId id="311" r:id="rId13"/>
    <p:sldId id="293" r:id="rId14"/>
    <p:sldId id="325" r:id="rId15"/>
    <p:sldId id="326" r:id="rId16"/>
    <p:sldId id="294" r:id="rId17"/>
    <p:sldId id="297" r:id="rId18"/>
    <p:sldId id="286" r:id="rId19"/>
    <p:sldId id="298" r:id="rId20"/>
    <p:sldId id="285" r:id="rId21"/>
    <p:sldId id="287" r:id="rId22"/>
    <p:sldId id="300" r:id="rId23"/>
    <p:sldId id="304" r:id="rId24"/>
    <p:sldId id="302" r:id="rId25"/>
    <p:sldId id="327" r:id="rId26"/>
    <p:sldId id="329" r:id="rId27"/>
    <p:sldId id="292" r:id="rId28"/>
  </p:sldIdLst>
  <p:sldSz cx="9144000" cy="6858000" type="screen4x3"/>
  <p:notesSz cx="6727825" cy="9859963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4B9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88" y="-6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0" y="0"/>
            <a:ext cx="2914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3811588" y="0"/>
            <a:ext cx="2914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5" name="Rectangle 1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0113" y="739775"/>
            <a:ext cx="4913312" cy="368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6" name="Rectangle 14"/>
          <p:cNvSpPr>
            <a:spLocks noGrp="1" noChangeArrowheads="1"/>
          </p:cNvSpPr>
          <p:nvPr>
            <p:ph type="body"/>
          </p:nvPr>
        </p:nvSpPr>
        <p:spPr bwMode="auto">
          <a:xfrm>
            <a:off x="673100" y="4683125"/>
            <a:ext cx="5365750" cy="442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x-none" altLang="x-none" smtClean="0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9364663"/>
            <a:ext cx="29146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sldNum"/>
          </p:nvPr>
        </p:nvSpPr>
        <p:spPr bwMode="auto">
          <a:xfrm>
            <a:off x="3811588" y="9364663"/>
            <a:ext cx="2898775" cy="47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3222648F-31A1-4026-9FF7-A356CDB321C7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5054171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E2D7401-3E27-4F70-B184-9E2690D706E7}" type="slidenum">
              <a:rPr lang="en-US" altLang="x-none"/>
              <a:pPr/>
              <a:t>1</a:t>
            </a:fld>
            <a:endParaRPr lang="en-US" altLang="x-none"/>
          </a:p>
        </p:txBody>
      </p:sp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3811588" y="9364663"/>
            <a:ext cx="29083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r">
              <a:buClrTx/>
              <a:buFontTx/>
              <a:buNone/>
            </a:pPr>
            <a:fld id="{F605ED2E-785F-43EB-AFED-759FC12CF2DA}" type="slidenum">
              <a:rPr lang="en-US" altLang="x-none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</a:t>
            </a:fld>
            <a:endParaRPr lang="en-US" altLang="x-none" sz="1200">
              <a:solidFill>
                <a:srgbClr val="000000"/>
              </a:solidFill>
            </a:endParaRP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811588" y="9364663"/>
            <a:ext cx="29146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r">
              <a:buClrTx/>
              <a:buFontTx/>
              <a:buNone/>
            </a:pPr>
            <a:fld id="{80B8E91A-27D6-4120-8AE5-1D31DE078401}" type="slidenum">
              <a:rPr lang="en-US" altLang="x-none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</a:t>
            </a:fld>
            <a:endParaRPr lang="en-US" altLang="x-none" sz="1200">
              <a:solidFill>
                <a:srgbClr val="000000"/>
              </a:solidFill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901700" y="739775"/>
            <a:ext cx="4922838" cy="3697288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673100" y="4683125"/>
            <a:ext cx="5370513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A8E6DE8-81B4-457E-A0C1-CD87CC200D7B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522393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D5389D6-8769-4CB0-B18F-09D2D485BCB4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522848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0688" y="0"/>
            <a:ext cx="2205037" cy="61102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465888" cy="61102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23669EF-A8A0-4B26-A87C-E4D0E5BAAE51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07002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 userDrawn="1"/>
        </p:nvSpPr>
        <p:spPr bwMode="auto">
          <a:xfrm>
            <a:off x="1066800" y="0"/>
            <a:ext cx="7010400" cy="1066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94B9F0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ctr">
              <a:buClrTx/>
              <a:buFontTx/>
              <a:buNone/>
            </a:pPr>
            <a:endParaRPr lang="en-US" altLang="x-none" sz="3200" b="1" dirty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76200" y="6537325"/>
            <a:ext cx="2117725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8C331FB-1204-45F7-AF99-0247136FFECC}" type="slidenum">
              <a:rPr lang="en-US" altLang="x-none"/>
              <a:pPr/>
              <a:t>‹#›</a:t>
            </a:fld>
            <a:endParaRPr lang="en-US" altLang="x-none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6994525" cy="1050925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8763000" cy="4967288"/>
          </a:xfrm>
          <a:prstGeom prst="rect">
            <a:avLst/>
          </a:prstGeom>
        </p:spPr>
        <p:txBody>
          <a:bodyPr/>
          <a:lstStyle>
            <a:lvl1pPr marL="457200" indent="-457200">
              <a:buFont typeface="Arial" pitchFamily="34" charset="0"/>
              <a:buChar char="•"/>
              <a:defRPr sz="2400" b="0">
                <a:latin typeface="Calibri" pitchFamily="34" charset="0"/>
                <a:cs typeface="Calibri" pitchFamily="34" charset="0"/>
              </a:defRPr>
            </a:lvl1pPr>
            <a:lvl2pPr marL="800100" indent="-342900">
              <a:buFont typeface="Arial" pitchFamily="34" charset="0"/>
              <a:buChar char="–"/>
              <a:defRPr sz="2000">
                <a:latin typeface="Calibri" pitchFamily="34" charset="0"/>
                <a:cs typeface="Calibri" pitchFamily="34" charset="0"/>
              </a:defRPr>
            </a:lvl2pPr>
            <a:lvl3pPr marL="1257300" indent="-342900">
              <a:buFont typeface="Arial" pitchFamily="34" charset="0"/>
              <a:buChar char="•"/>
              <a:defRPr sz="2000">
                <a:latin typeface="Calibri" pitchFamily="34" charset="0"/>
                <a:cs typeface="Calibri" pitchFamily="34" charset="0"/>
              </a:defRPr>
            </a:lvl3pPr>
            <a:lvl4pPr marL="1657350" indent="-285750">
              <a:buFont typeface="Arial" pitchFamily="34" charset="0"/>
              <a:buChar char="–"/>
              <a:defRPr sz="1600">
                <a:latin typeface="Calibri" pitchFamily="34" charset="0"/>
                <a:cs typeface="Calibri" pitchFamily="34" charset="0"/>
              </a:defRPr>
            </a:lvl4pPr>
            <a:lvl5pPr marL="2114550" indent="-285750">
              <a:buFont typeface="Arial" pitchFamily="34" charset="0"/>
              <a:buChar char="•"/>
              <a:defRPr sz="1600">
                <a:latin typeface="Calibri" pitchFamily="34" charset="0"/>
                <a:cs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892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47"/>
            <a:ext cx="6400354" cy="1752451"/>
          </a:xfrm>
          <a:prstGeom prst="rect">
            <a:avLst/>
          </a:prstGeom>
        </p:spPr>
        <p:txBody>
          <a:bodyPr vert="horz" lIns="64291" tIns="32146" rIns="64291" bIns="32146"/>
          <a:lstStyle>
            <a:lvl1pPr marL="0" indent="0" algn="ctr">
              <a:buNone/>
              <a:defRPr/>
            </a:lvl1pPr>
            <a:lvl2pPr marL="321457" indent="0" algn="ctr">
              <a:buNone/>
              <a:defRPr/>
            </a:lvl2pPr>
            <a:lvl3pPr marL="642915" indent="0" algn="ctr">
              <a:buNone/>
              <a:defRPr/>
            </a:lvl3pPr>
            <a:lvl4pPr marL="964372" indent="0" algn="ctr">
              <a:buNone/>
              <a:defRPr/>
            </a:lvl4pPr>
            <a:lvl5pPr marL="1285829" indent="0" algn="ctr">
              <a:buNone/>
              <a:defRPr/>
            </a:lvl5pPr>
            <a:lvl6pPr marL="1607287" indent="0" algn="ctr">
              <a:buNone/>
              <a:defRPr/>
            </a:lvl6pPr>
            <a:lvl7pPr marL="1928744" indent="0" algn="ctr">
              <a:buNone/>
              <a:defRPr/>
            </a:lvl7pPr>
            <a:lvl8pPr marL="2250201" indent="0" algn="ctr">
              <a:buNone/>
              <a:defRPr/>
            </a:lvl8pPr>
            <a:lvl9pPr marL="257165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EF8FD2-1D75-4767-83A8-B29404A169AF}" type="slidenum">
              <a:rPr lang="en-US" altLang="x-none">
                <a:solidFill>
                  <a:srgbClr val="000000"/>
                </a:solidFill>
              </a:rPr>
              <a:pPr/>
              <a:t>‹#›</a:t>
            </a:fld>
            <a:endParaRPr lang="en-US" altLang="x-non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12768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647" y="1600647"/>
            <a:ext cx="8228707" cy="4525119"/>
          </a:xfrm>
          <a:prstGeom prst="rect">
            <a:avLst/>
          </a:prstGeom>
        </p:spPr>
        <p:txBody>
          <a:bodyPr vert="horz" lIns="64291" tIns="32146" rIns="64291" bIns="3214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5A3582-E82B-4B5C-A10E-C9229F3B8650}" type="slidenum">
              <a:rPr lang="en-US" altLang="x-none">
                <a:solidFill>
                  <a:srgbClr val="000000"/>
                </a:solidFill>
              </a:rPr>
              <a:pPr/>
              <a:t>‹#›</a:t>
            </a:fld>
            <a:endParaRPr lang="en-US" altLang="x-non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29843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1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  <a:prstGeom prst="rect">
            <a:avLst/>
          </a:prstGeom>
        </p:spPr>
        <p:txBody>
          <a:bodyPr vert="horz" lIns="64291" tIns="32146" rIns="64291" bIns="32146" anchor="b"/>
          <a:lstStyle>
            <a:lvl1pPr marL="0" indent="0">
              <a:buNone/>
              <a:defRPr sz="1400"/>
            </a:lvl1pPr>
            <a:lvl2pPr marL="321457" indent="0">
              <a:buNone/>
              <a:defRPr sz="1300"/>
            </a:lvl2pPr>
            <a:lvl3pPr marL="642915" indent="0">
              <a:buNone/>
              <a:defRPr sz="1100"/>
            </a:lvl3pPr>
            <a:lvl4pPr marL="964372" indent="0">
              <a:buNone/>
              <a:defRPr sz="1000"/>
            </a:lvl4pPr>
            <a:lvl5pPr marL="1285829" indent="0">
              <a:buNone/>
              <a:defRPr sz="1000"/>
            </a:lvl5pPr>
            <a:lvl6pPr marL="1607287" indent="0">
              <a:buNone/>
              <a:defRPr sz="1000"/>
            </a:lvl6pPr>
            <a:lvl7pPr marL="1928744" indent="0">
              <a:buNone/>
              <a:defRPr sz="1000"/>
            </a:lvl7pPr>
            <a:lvl8pPr marL="2250201" indent="0">
              <a:buNone/>
              <a:defRPr sz="1000"/>
            </a:lvl8pPr>
            <a:lvl9pPr marL="257165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A18B86-8CB9-4FB1-B33E-498CE043C852}" type="slidenum">
              <a:rPr lang="en-US" altLang="x-none">
                <a:solidFill>
                  <a:srgbClr val="000000"/>
                </a:solidFill>
              </a:rPr>
              <a:pPr/>
              <a:t>‹#›</a:t>
            </a:fld>
            <a:endParaRPr lang="en-US" altLang="x-non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79841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647" y="1600647"/>
            <a:ext cx="4060775" cy="4525119"/>
          </a:xfrm>
          <a:prstGeom prst="rect">
            <a:avLst/>
          </a:prstGeom>
        </p:spPr>
        <p:txBody>
          <a:bodyPr vert="horz" lIns="64291" tIns="32146" rIns="64291" bIns="32146"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579" y="1600647"/>
            <a:ext cx="4060775" cy="4525119"/>
          </a:xfrm>
          <a:prstGeom prst="rect">
            <a:avLst/>
          </a:prstGeom>
        </p:spPr>
        <p:txBody>
          <a:bodyPr vert="horz" lIns="64291" tIns="32146" rIns="64291" bIns="32146"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D4C5D5-3FEE-4101-ABE8-5F8B472A8357}" type="slidenum">
              <a:rPr lang="en-US" altLang="x-none">
                <a:solidFill>
                  <a:srgbClr val="000000"/>
                </a:solidFill>
              </a:rPr>
              <a:pPr/>
              <a:t>‹#›</a:t>
            </a:fld>
            <a:endParaRPr lang="en-US" altLang="x-non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05702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  <a:prstGeom prst="rect">
            <a:avLst/>
          </a:prstGeom>
        </p:spPr>
        <p:txBody>
          <a:bodyPr vert="horz" lIns="64291" tIns="32146" rIns="64291" bIns="32146"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  <a:prstGeom prst="rect">
            <a:avLst/>
          </a:prstGeom>
        </p:spPr>
        <p:txBody>
          <a:bodyPr vert="horz" lIns="64291" tIns="32146" rIns="64291" bIns="32146"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  <a:prstGeom prst="rect">
            <a:avLst/>
          </a:prstGeom>
        </p:spPr>
        <p:txBody>
          <a:bodyPr vert="horz" lIns="64291" tIns="32146" rIns="64291" bIns="32146"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  <a:prstGeom prst="rect">
            <a:avLst/>
          </a:prstGeom>
        </p:spPr>
        <p:txBody>
          <a:bodyPr vert="horz" lIns="64291" tIns="32146" rIns="64291" bIns="32146"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FA8F13-1795-44C8-8E43-C34C1F6CEBB0}" type="slidenum">
              <a:rPr lang="en-US" altLang="x-none">
                <a:solidFill>
                  <a:srgbClr val="000000"/>
                </a:solidFill>
              </a:rPr>
              <a:pPr/>
              <a:t>‹#›</a:t>
            </a:fld>
            <a:endParaRPr lang="en-US" altLang="x-non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42881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79A8E6-19ED-4A9C-BCED-BA4D7C9BC331}" type="slidenum">
              <a:rPr lang="en-US" altLang="x-none">
                <a:solidFill>
                  <a:srgbClr val="000000"/>
                </a:solidFill>
              </a:rPr>
              <a:pPr/>
              <a:t>‹#›</a:t>
            </a:fld>
            <a:endParaRPr lang="en-US" altLang="x-non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73681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242CE4-6D8C-46A4-930D-891E32C87503}" type="slidenum">
              <a:rPr lang="en-US" altLang="x-none">
                <a:solidFill>
                  <a:srgbClr val="000000"/>
                </a:solidFill>
              </a:rPr>
              <a:pPr/>
              <a:t>‹#›</a:t>
            </a:fld>
            <a:endParaRPr lang="en-US" altLang="x-non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14604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1BB79DE-101E-4B01-A63A-D10B04EC40AF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724074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3473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2"/>
            <a:ext cx="5111130" cy="5852294"/>
          </a:xfrm>
          <a:prstGeom prst="rect">
            <a:avLst/>
          </a:prstGeom>
        </p:spPr>
        <p:txBody>
          <a:bodyPr vert="horz" lIns="64291" tIns="32146" rIns="64291" bIns="32146"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47" y="1435448"/>
            <a:ext cx="3008189" cy="4690318"/>
          </a:xfrm>
          <a:prstGeom prst="rect">
            <a:avLst/>
          </a:prstGeom>
        </p:spPr>
        <p:txBody>
          <a:bodyPr vert="horz" lIns="64291" tIns="32146" rIns="64291" bIns="32146"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1510A9-3B86-46E4-B278-8EF85C8954AF}" type="slidenum">
              <a:rPr lang="en-US" altLang="x-none">
                <a:solidFill>
                  <a:srgbClr val="000000"/>
                </a:solidFill>
              </a:rPr>
              <a:pPr/>
              <a:t>‹#›</a:t>
            </a:fld>
            <a:endParaRPr lang="en-US" altLang="x-non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60825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35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35" y="612800"/>
            <a:ext cx="5486177" cy="4114354"/>
          </a:xfrm>
          <a:prstGeom prst="rect">
            <a:avLst/>
          </a:prstGeom>
        </p:spPr>
        <p:txBody>
          <a:bodyPr vert="horz" lIns="64291" tIns="32146" rIns="64291" bIns="32146"/>
          <a:lstStyle>
            <a:lvl1pPr marL="0" indent="0">
              <a:buNone/>
              <a:defRPr sz="2200"/>
            </a:lvl1pPr>
            <a:lvl2pPr marL="321457" indent="0">
              <a:buNone/>
              <a:defRPr sz="2000"/>
            </a:lvl2pPr>
            <a:lvl3pPr marL="642915" indent="0">
              <a:buNone/>
              <a:defRPr sz="1700"/>
            </a:lvl3pPr>
            <a:lvl4pPr marL="964372" indent="0">
              <a:buNone/>
              <a:defRPr sz="1400"/>
            </a:lvl4pPr>
            <a:lvl5pPr marL="1285829" indent="0">
              <a:buNone/>
              <a:defRPr sz="1400"/>
            </a:lvl5pPr>
            <a:lvl6pPr marL="1607287" indent="0">
              <a:buNone/>
              <a:defRPr sz="1400"/>
            </a:lvl6pPr>
            <a:lvl7pPr marL="1928744" indent="0">
              <a:buNone/>
              <a:defRPr sz="1400"/>
            </a:lvl7pPr>
            <a:lvl8pPr marL="2250201" indent="0">
              <a:buNone/>
              <a:defRPr sz="1400"/>
            </a:lvl8pPr>
            <a:lvl9pPr marL="2571659" indent="0">
              <a:buNone/>
              <a:defRPr sz="14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35" y="5367859"/>
            <a:ext cx="5486177" cy="804788"/>
          </a:xfrm>
          <a:prstGeom prst="rect">
            <a:avLst/>
          </a:prstGeom>
        </p:spPr>
        <p:txBody>
          <a:bodyPr vert="horz" lIns="64291" tIns="32146" rIns="64291" bIns="32146"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2A1F77-A88F-42DE-8400-87CCD69B1705}" type="slidenum">
              <a:rPr lang="en-US" altLang="x-none">
                <a:solidFill>
                  <a:srgbClr val="000000"/>
                </a:solidFill>
              </a:rPr>
              <a:pPr/>
              <a:t>‹#›</a:t>
            </a:fld>
            <a:endParaRPr lang="en-US" altLang="x-non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41800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47" y="1600647"/>
            <a:ext cx="8228707" cy="4525119"/>
          </a:xfrm>
          <a:prstGeom prst="rect">
            <a:avLst/>
          </a:prstGeom>
        </p:spPr>
        <p:txBody>
          <a:bodyPr vert="eaVert" lIns="64291" tIns="32146" rIns="64291" bIns="3214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26DB7D-554B-4E7D-AB6C-96970659F964}" type="slidenum">
              <a:rPr lang="en-US" altLang="x-none">
                <a:solidFill>
                  <a:srgbClr val="000000"/>
                </a:solidFill>
              </a:rPr>
              <a:pPr/>
              <a:t>‹#›</a:t>
            </a:fld>
            <a:endParaRPr lang="en-US" altLang="x-non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108277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177" y="17860"/>
            <a:ext cx="2057176" cy="6107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47" y="17860"/>
            <a:ext cx="6064374" cy="6107906"/>
          </a:xfrm>
          <a:prstGeom prst="rect">
            <a:avLst/>
          </a:prstGeom>
        </p:spPr>
        <p:txBody>
          <a:bodyPr vert="eaVert" lIns="64291" tIns="32146" rIns="64291" bIns="3214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58571A-BBFC-4FDB-BD7F-FC0B8B9E3C05}" type="slidenum">
              <a:rPr lang="en-US" altLang="x-none">
                <a:solidFill>
                  <a:srgbClr val="000000"/>
                </a:solidFill>
              </a:rPr>
              <a:pPr/>
              <a:t>‹#›</a:t>
            </a:fld>
            <a:endParaRPr lang="en-US" altLang="x-non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40844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 userDrawn="1"/>
        </p:nvSpPr>
        <p:spPr bwMode="auto">
          <a:xfrm>
            <a:off x="1066800" y="0"/>
            <a:ext cx="7010400" cy="1066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94B9F0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ctr">
              <a:buClrTx/>
              <a:buFontTx/>
              <a:buNone/>
            </a:pPr>
            <a:endParaRPr lang="en-US" altLang="x-none" sz="3200" b="1" dirty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76200" y="6537325"/>
            <a:ext cx="2117725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8C331FB-1204-45F7-AF99-0247136FFECC}" type="slidenum">
              <a:rPr lang="en-US" altLang="x-none"/>
              <a:pPr/>
              <a:t>‹#›</a:t>
            </a:fld>
            <a:endParaRPr lang="en-US" altLang="x-none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6994525" cy="1050925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8763000" cy="4967288"/>
          </a:xfrm>
          <a:prstGeom prst="rect">
            <a:avLst/>
          </a:prstGeom>
        </p:spPr>
        <p:txBody>
          <a:bodyPr/>
          <a:lstStyle>
            <a:lvl1pPr marL="457200" indent="-457200">
              <a:buFont typeface="Arial" pitchFamily="34" charset="0"/>
              <a:buChar char="•"/>
              <a:defRPr sz="2400" b="0">
                <a:latin typeface="Calibri" pitchFamily="34" charset="0"/>
                <a:cs typeface="Calibri" pitchFamily="34" charset="0"/>
              </a:defRPr>
            </a:lvl1pPr>
            <a:lvl2pPr marL="800100" indent="-342900">
              <a:buFont typeface="Arial" pitchFamily="34" charset="0"/>
              <a:buChar char="–"/>
              <a:defRPr sz="2000">
                <a:latin typeface="Calibri" pitchFamily="34" charset="0"/>
                <a:cs typeface="Calibri" pitchFamily="34" charset="0"/>
              </a:defRPr>
            </a:lvl2pPr>
            <a:lvl3pPr marL="1257300" indent="-342900">
              <a:buFont typeface="Arial" pitchFamily="34" charset="0"/>
              <a:buChar char="•"/>
              <a:defRPr sz="2000">
                <a:latin typeface="Calibri" pitchFamily="34" charset="0"/>
                <a:cs typeface="Calibri" pitchFamily="34" charset="0"/>
              </a:defRPr>
            </a:lvl3pPr>
            <a:lvl4pPr marL="1657350" indent="-285750">
              <a:buFont typeface="Arial" pitchFamily="34" charset="0"/>
              <a:buChar char="–"/>
              <a:defRPr sz="1600">
                <a:latin typeface="Calibri" pitchFamily="34" charset="0"/>
                <a:cs typeface="Calibri" pitchFamily="34" charset="0"/>
              </a:defRPr>
            </a:lvl4pPr>
            <a:lvl5pPr marL="2114550" indent="-285750">
              <a:buFont typeface="Arial" pitchFamily="34" charset="0"/>
              <a:buChar char="•"/>
              <a:defRPr sz="1600">
                <a:latin typeface="Calibri" pitchFamily="34" charset="0"/>
                <a:cs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217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7D52D9D-B1D8-4BCA-A54B-E37DADC4608A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7651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35463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263" y="1143000"/>
            <a:ext cx="4335462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C89876A-1640-419A-937D-1B509708C1CE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958272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0642DD2-9E4C-4F27-B215-62A32BEEFDCD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80002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0D561BB-CEC2-4CC7-AD06-C227A1D899F0}" type="slidenum">
              <a:rPr lang="en-US" altLang="x-none"/>
              <a:pPr/>
              <a:t>‹#›</a:t>
            </a:fld>
            <a:endParaRPr lang="en-US" altLang="x-none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8763000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486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 userDrawn="1"/>
        </p:nvSpPr>
        <p:spPr bwMode="auto">
          <a:xfrm>
            <a:off x="1066800" y="0"/>
            <a:ext cx="7010400" cy="1066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94B9F0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ctr">
              <a:buClrTx/>
              <a:buFontTx/>
              <a:buNone/>
            </a:pPr>
            <a:endParaRPr lang="en-US" altLang="x-none" sz="3200" b="1" dirty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8C331FB-1204-45F7-AF99-0247136FFECC}" type="slidenum">
              <a:rPr lang="en-US" altLang="x-none"/>
              <a:pPr/>
              <a:t>‹#›</a:t>
            </a:fld>
            <a:endParaRPr lang="en-US" altLang="x-none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6994525" cy="1050925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8763000" cy="4967288"/>
          </a:xfrm>
        </p:spPr>
        <p:txBody>
          <a:bodyPr/>
          <a:lstStyle>
            <a:lvl1pPr marL="457200" indent="-457200">
              <a:buFont typeface="Arial" pitchFamily="34" charset="0"/>
              <a:buChar char="•"/>
              <a:defRPr sz="2400" b="0">
                <a:latin typeface="Calibri" pitchFamily="34" charset="0"/>
                <a:cs typeface="Calibri" pitchFamily="34" charset="0"/>
              </a:defRPr>
            </a:lvl1pPr>
            <a:lvl2pPr marL="800100" indent="-342900">
              <a:buFont typeface="Arial" pitchFamily="34" charset="0"/>
              <a:buChar char="–"/>
              <a:defRPr sz="2000">
                <a:latin typeface="Calibri" pitchFamily="34" charset="0"/>
                <a:cs typeface="Calibri" pitchFamily="34" charset="0"/>
              </a:defRPr>
            </a:lvl2pPr>
            <a:lvl3pPr marL="1257300" indent="-342900">
              <a:buFont typeface="Arial" pitchFamily="34" charset="0"/>
              <a:buChar char="•"/>
              <a:defRPr sz="2000">
                <a:latin typeface="Calibri" pitchFamily="34" charset="0"/>
                <a:cs typeface="Calibri" pitchFamily="34" charset="0"/>
              </a:defRPr>
            </a:lvl3pPr>
            <a:lvl4pPr marL="1657350" indent="-285750">
              <a:buFont typeface="Arial" pitchFamily="34" charset="0"/>
              <a:buChar char="–"/>
              <a:defRPr sz="1600">
                <a:latin typeface="Calibri" pitchFamily="34" charset="0"/>
                <a:cs typeface="Calibri" pitchFamily="34" charset="0"/>
              </a:defRPr>
            </a:lvl4pPr>
            <a:lvl5pPr marL="2114550" indent="-285750">
              <a:buFont typeface="Arial" pitchFamily="34" charset="0"/>
              <a:buChar char="•"/>
              <a:defRPr sz="1600">
                <a:latin typeface="Calibri" pitchFamily="34" charset="0"/>
                <a:cs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14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E273EF5-815E-4680-95A6-6386C2D763AF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00637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E18B7E7-2E37-4FF3-B7BE-BB50155980E2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029534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7" y="0"/>
            <a:ext cx="12265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94B9F0"/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077200" y="0"/>
            <a:ext cx="1066800" cy="1066800"/>
          </a:xfrm>
          <a:prstGeom prst="rect">
            <a:avLst/>
          </a:prstGeom>
          <a:solidFill>
            <a:srgbClr val="DDDDDD">
              <a:alpha val="81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0"/>
            <a:ext cx="6994525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x-none" smtClean="0"/>
              <a:t>Click to edit the title text format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23325" cy="496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x-none" smtClean="0"/>
              <a:t>Click to edit the outline text format</a:t>
            </a:r>
          </a:p>
          <a:p>
            <a:pPr lvl="1"/>
            <a:r>
              <a:rPr lang="en-GB" altLang="x-none" smtClean="0"/>
              <a:t>Second Outline Level</a:t>
            </a:r>
          </a:p>
          <a:p>
            <a:pPr lvl="2"/>
            <a:r>
              <a:rPr lang="en-GB" altLang="x-none" smtClean="0"/>
              <a:t>Third Outline Level</a:t>
            </a:r>
          </a:p>
          <a:p>
            <a:pPr lvl="3"/>
            <a:r>
              <a:rPr lang="en-GB" altLang="x-none" smtClean="0"/>
              <a:t>Fourth Outline Level</a:t>
            </a:r>
          </a:p>
          <a:p>
            <a:pPr lvl="4"/>
            <a:r>
              <a:rPr lang="en-GB" altLang="x-none" smtClean="0"/>
              <a:t>Fifth Outline Level</a:t>
            </a:r>
          </a:p>
          <a:p>
            <a:pPr lvl="4"/>
            <a:r>
              <a:rPr lang="en-GB" altLang="x-none" smtClean="0"/>
              <a:t>Sixth Outline Level</a:t>
            </a:r>
          </a:p>
          <a:p>
            <a:pPr lvl="4"/>
            <a:r>
              <a:rPr lang="en-GB" altLang="x-none" smtClean="0"/>
              <a:t>Seventh Outline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76200" y="6537325"/>
            <a:ext cx="21177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altLang="x-none" dirty="0" smtClean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124200" y="6537325"/>
            <a:ext cx="2895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934200" y="6537325"/>
            <a:ext cx="21177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chemeClr val="tx1"/>
                </a:solidFill>
              </a:defRPr>
            </a:lvl1pPr>
          </a:lstStyle>
          <a:p>
            <a:fld id="{3D5C44B6-36BC-4EBF-8D4D-DC8BE3769EC3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" b="7993"/>
          <a:stretch>
            <a:fillRect/>
          </a:stretch>
        </p:blipFill>
        <p:spPr bwMode="auto">
          <a:xfrm>
            <a:off x="8067675" y="0"/>
            <a:ext cx="10763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210" b="799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4" r:id="rId12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9pPr>
    </p:titleStyle>
    <p:bodyStyle>
      <a:lvl1pPr marL="342900" indent="-342900" algn="l" defTabSz="457200" rtl="0" eaLnBrk="0" fontAlgn="base" hangingPunct="0">
        <a:lnSpc>
          <a:spcPct val="105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5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lnSpc>
          <a:spcPct val="105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/>
          </p:cNvSpPr>
          <p:nvPr/>
        </p:nvSpPr>
        <p:spPr bwMode="auto">
          <a:xfrm>
            <a:off x="0" y="6657082"/>
            <a:ext cx="185737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914400">
              <a:buClrTx/>
              <a:buSzTx/>
              <a:buFontTx/>
              <a:buNone/>
            </a:pPr>
            <a:r>
              <a:rPr lang="en-US" altLang="x-none" sz="900" i="1" smtClean="0">
                <a:solidFill>
                  <a:srgbClr val="000000"/>
                </a:solidFill>
                <a:latin typeface="Helvetica" charset="0"/>
                <a:sym typeface="Helvetica" charset="0"/>
              </a:rPr>
              <a:t>S. Redaelli, oPAC WS, 26/06/2013</a:t>
            </a:r>
          </a:p>
        </p:txBody>
      </p:sp>
      <p:sp>
        <p:nvSpPr>
          <p:cNvPr id="2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927455" y="6661547"/>
            <a:ext cx="208732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64291" tIns="32146" rIns="64291" bIns="3214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900" i="1">
                <a:solidFill>
                  <a:schemeClr val="tx1"/>
                </a:solidFill>
                <a:latin typeface="Helvetica" charset="0"/>
                <a:ea typeface="MS PGothic" pitchFamily="2" charset="-128"/>
                <a:sym typeface="Helvetica" charset="0"/>
              </a:defRPr>
            </a:lvl1pPr>
            <a:lvl2pPr marL="522368" indent="-200911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803643" indent="-160729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125101" indent="-160729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1446558" indent="-160729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1768015" indent="-160729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089473" indent="-160729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2410930" indent="-160729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2732387" indent="-160729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defTabSz="914400">
              <a:buClrTx/>
              <a:buSzTx/>
              <a:buFontTx/>
              <a:buNone/>
            </a:pPr>
            <a:fld id="{F037A5DB-0F36-47EE-A8E6-36E9B7B58747}" type="slidenum">
              <a:rPr lang="en-US" altLang="x-none" smtClean="0">
                <a:solidFill>
                  <a:srgbClr val="000000"/>
                </a:solidFill>
              </a:rPr>
              <a:pPr algn="ctr" defTabSz="914400">
                <a:buClrTx/>
                <a:buSzTx/>
                <a:buFontTx/>
                <a:buNone/>
              </a:pPr>
              <a:t>‹#›</a:t>
            </a:fld>
            <a:endParaRPr lang="en-US" altLang="x-none" smtClean="0">
              <a:solidFill>
                <a:srgbClr val="000000"/>
              </a:solidFill>
            </a:endParaRPr>
          </a:p>
        </p:txBody>
      </p:sp>
      <p:pic>
        <p:nvPicPr>
          <p:cNvPr id="2052" name="Picture 3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65" y="0"/>
            <a:ext cx="7143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4"/>
          <p:cNvPicPr>
            <a:picLocks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9441" y="-2232"/>
            <a:ext cx="7143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92969" y="17859"/>
            <a:ext cx="7358063" cy="669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7017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+mj-lt"/>
          <a:ea typeface="+mj-ea"/>
          <a:cs typeface="+mj-cs"/>
          <a:sym typeface="Helvetica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5pPr>
      <a:lvl6pPr marL="321457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6pPr>
      <a:lvl7pPr marL="642915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7pPr>
      <a:lvl8pPr marL="964372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8pPr>
      <a:lvl9pPr marL="1285829" algn="ctr" rtl="0" fontAlgn="base">
        <a:spcBef>
          <a:spcPct val="0"/>
        </a:spcBef>
        <a:spcAft>
          <a:spcPct val="0"/>
        </a:spcAft>
        <a:defRPr sz="3200" b="1">
          <a:solidFill>
            <a:srgbClr val="0000FF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9pPr>
    </p:titleStyle>
    <p:bodyStyle>
      <a:lvl1pPr marL="625056" indent="-401822" algn="l" rtl="0" eaLnBrk="0" fontAlgn="base" hangingPunct="0">
        <a:spcBef>
          <a:spcPts val="1687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37584" indent="-401822" algn="l" rtl="0" eaLnBrk="0" fontAlgn="base" hangingPunct="0">
        <a:spcBef>
          <a:spcPts val="1687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50112" indent="-401822" algn="l" rtl="0" eaLnBrk="0" fontAlgn="base" hangingPunct="0">
        <a:spcBef>
          <a:spcPts val="1687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562640" indent="-401822" algn="l" rtl="0" eaLnBrk="0" fontAlgn="base" hangingPunct="0">
        <a:spcBef>
          <a:spcPts val="1687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875168" indent="-401822" algn="l" rtl="0" eaLnBrk="0" fontAlgn="base" hangingPunct="0">
        <a:spcBef>
          <a:spcPts val="1687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196625" indent="-401822" algn="l" rtl="0" fontAlgn="base">
        <a:spcBef>
          <a:spcPts val="1687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518082" indent="-401822" algn="l" rtl="0" fontAlgn="base">
        <a:spcBef>
          <a:spcPts val="1687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2839540" indent="-401822" algn="l" rtl="0" fontAlgn="base">
        <a:spcBef>
          <a:spcPts val="1687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160997" indent="-401822" algn="l" rtl="0" fontAlgn="base">
        <a:spcBef>
          <a:spcPts val="1687"/>
        </a:spcBef>
        <a:spcAft>
          <a:spcPct val="0"/>
        </a:spcAft>
        <a:buSzPct val="171000"/>
        <a:buFont typeface="Gill Sans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62000" y="1425575"/>
            <a:ext cx="7696200" cy="3664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2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x-none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LHC collimation</a:t>
            </a:r>
            <a:r>
              <a:rPr lang="en-US" altLang="x-none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x-none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altLang="x-none" sz="44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ts val="12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altLang="x-none" sz="26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ts val="12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x-none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R. Bruce </a:t>
            </a:r>
          </a:p>
          <a:p>
            <a:pPr algn="ctr">
              <a:spcBef>
                <a:spcPts val="12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x-none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 behalf of the CERN LHC collimation </a:t>
            </a:r>
            <a:r>
              <a:rPr lang="en-US" altLang="x-none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team</a:t>
            </a:r>
            <a:endParaRPr lang="en-US" altLang="x-none" sz="26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ts val="12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altLang="x-none" sz="26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76200" y="653732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>
              <a:buClrTx/>
              <a:buFontTx/>
              <a:buNone/>
            </a:pPr>
            <a:r>
              <a:rPr lang="en-US" altLang="x-none" sz="1400" dirty="0">
                <a:solidFill>
                  <a:srgbClr val="000000"/>
                </a:solidFill>
              </a:rPr>
              <a:t>R. Bruce, </a:t>
            </a:r>
            <a:r>
              <a:rPr lang="en-US" altLang="x-none" sz="1400" dirty="0" smtClean="0">
                <a:solidFill>
                  <a:srgbClr val="000000"/>
                </a:solidFill>
              </a:rPr>
              <a:t>2015.11.16</a:t>
            </a:r>
            <a:endParaRPr lang="en-US" altLang="x-none" sz="1400" dirty="0">
              <a:solidFill>
                <a:srgbClr val="000000"/>
              </a:solidFill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6934200" y="653732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r">
              <a:buClrTx/>
              <a:buFontTx/>
              <a:buNone/>
            </a:pPr>
            <a:fld id="{B6A9750C-5BA8-47AE-A2BB-F8C8EB22DD08}" type="slidenum">
              <a:rPr lang="en-US" altLang="x-none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</a:t>
            </a:fld>
            <a:endParaRPr lang="en-US" altLang="x-none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Roles of LHC collimation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8763000" cy="5486400"/>
          </a:xfrm>
        </p:spPr>
        <p:txBody>
          <a:bodyPr/>
          <a:lstStyle/>
          <a:p>
            <a:r>
              <a:rPr lang="en-US" sz="2000" dirty="0" smtClean="0">
                <a:solidFill>
                  <a:srgbClr val="FF0000"/>
                </a:solidFill>
              </a:rPr>
              <a:t>Beam </a:t>
            </a:r>
            <a:r>
              <a:rPr lang="en-US" sz="2000" dirty="0">
                <a:solidFill>
                  <a:srgbClr val="FF0000"/>
                </a:solidFill>
              </a:rPr>
              <a:t>halo </a:t>
            </a:r>
            <a:r>
              <a:rPr lang="en-US" sz="2000" dirty="0" smtClean="0">
                <a:solidFill>
                  <a:srgbClr val="FF0000"/>
                </a:solidFill>
              </a:rPr>
              <a:t>cleaning: </a:t>
            </a:r>
            <a:r>
              <a:rPr lang="en-US" sz="1800" dirty="0" smtClean="0"/>
              <a:t>Safely </a:t>
            </a:r>
            <a:r>
              <a:rPr lang="en-US" sz="1800" dirty="0"/>
              <a:t>dispose of unavoidable beam </a:t>
            </a:r>
            <a:r>
              <a:rPr lang="en-US" sz="1800" dirty="0" smtClean="0"/>
              <a:t>losses </a:t>
            </a:r>
          </a:p>
          <a:p>
            <a:pPr lvl="1"/>
            <a:r>
              <a:rPr lang="en-US" sz="1800" dirty="0" smtClean="0"/>
              <a:t>allow </a:t>
            </a:r>
            <a:r>
              <a:rPr lang="en-US" sz="1800" dirty="0"/>
              <a:t>high-intensity operation </a:t>
            </a:r>
            <a:r>
              <a:rPr lang="en-US" sz="1800" dirty="0">
                <a:solidFill>
                  <a:schemeClr val="accent2"/>
                </a:solidFill>
              </a:rPr>
              <a:t>below </a:t>
            </a:r>
            <a:r>
              <a:rPr lang="en-US" sz="1800" dirty="0" smtClean="0">
                <a:solidFill>
                  <a:schemeClr val="accent2"/>
                </a:solidFill>
              </a:rPr>
              <a:t>quench limit</a:t>
            </a:r>
            <a:r>
              <a:rPr lang="en-US" sz="1800" dirty="0" smtClean="0"/>
              <a:t> </a:t>
            </a:r>
            <a:r>
              <a:rPr lang="en-US" sz="1800" dirty="0"/>
              <a:t>of superconducting </a:t>
            </a:r>
            <a:r>
              <a:rPr lang="en-US" sz="1800" dirty="0" smtClean="0"/>
              <a:t>magnets</a:t>
            </a:r>
          </a:p>
          <a:p>
            <a:pPr lvl="1"/>
            <a:r>
              <a:rPr lang="en-US" sz="1800" dirty="0" smtClean="0"/>
              <a:t>Confine losses in dedicated regions to </a:t>
            </a:r>
            <a:r>
              <a:rPr lang="en-US" sz="1800" dirty="0" smtClean="0">
                <a:solidFill>
                  <a:schemeClr val="accent2"/>
                </a:solidFill>
              </a:rPr>
              <a:t>minimize radiation doses </a:t>
            </a:r>
            <a:r>
              <a:rPr lang="en-US" sz="1800" dirty="0" smtClean="0"/>
              <a:t>to sensitive equipment or personnel.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Passive </a:t>
            </a:r>
            <a:r>
              <a:rPr lang="en-US" sz="2000" dirty="0">
                <a:solidFill>
                  <a:srgbClr val="FF0000"/>
                </a:solidFill>
              </a:rPr>
              <a:t>machine </a:t>
            </a:r>
            <a:r>
              <a:rPr lang="en-US" sz="2000" dirty="0" smtClean="0">
                <a:solidFill>
                  <a:srgbClr val="FF0000"/>
                </a:solidFill>
              </a:rPr>
              <a:t>protection: </a:t>
            </a:r>
            <a:r>
              <a:rPr lang="en-US" sz="1800" dirty="0"/>
              <a:t>Absorb beam losses in case of </a:t>
            </a:r>
            <a:r>
              <a:rPr lang="en-US" sz="1800" dirty="0" smtClean="0"/>
              <a:t>beam </a:t>
            </a:r>
            <a:r>
              <a:rPr lang="en-US" sz="1800" dirty="0">
                <a:solidFill>
                  <a:schemeClr val="accent2"/>
                </a:solidFill>
              </a:rPr>
              <a:t>failures</a:t>
            </a:r>
            <a:endParaRPr lang="en-US" sz="2000" dirty="0" smtClean="0">
              <a:solidFill>
                <a:schemeClr val="accent2"/>
              </a:solidFill>
            </a:endParaRPr>
          </a:p>
          <a:p>
            <a:pPr lvl="1"/>
            <a:r>
              <a:rPr lang="en-US" sz="1800" dirty="0" smtClean="0">
                <a:solidFill>
                  <a:schemeClr val="accent2"/>
                </a:solidFill>
              </a:rPr>
              <a:t>protect </a:t>
            </a:r>
            <a:r>
              <a:rPr lang="en-US" sz="1800" dirty="0" smtClean="0"/>
              <a:t>sensitive equipment </a:t>
            </a:r>
            <a:r>
              <a:rPr lang="en-US" sz="1800" dirty="0" smtClean="0">
                <a:solidFill>
                  <a:schemeClr val="accent2"/>
                </a:solidFill>
              </a:rPr>
              <a:t>from damage </a:t>
            </a:r>
            <a:r>
              <a:rPr lang="en-US" sz="1800" dirty="0" smtClean="0"/>
              <a:t>and/or quenches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Physics debris cleaning: </a:t>
            </a:r>
            <a:r>
              <a:rPr lang="en-US" sz="1800" dirty="0" smtClean="0"/>
              <a:t>Catch </a:t>
            </a:r>
            <a:r>
              <a:rPr lang="en-US" sz="1800" dirty="0" smtClean="0">
                <a:solidFill>
                  <a:schemeClr val="accent2"/>
                </a:solidFill>
              </a:rPr>
              <a:t>losses from collision process </a:t>
            </a:r>
            <a:r>
              <a:rPr lang="en-US" sz="1800" dirty="0" smtClean="0"/>
              <a:t>in experiments.</a:t>
            </a:r>
          </a:p>
          <a:p>
            <a:pPr lvl="1"/>
            <a:r>
              <a:rPr lang="en-US" sz="1800" dirty="0" smtClean="0"/>
              <a:t>As for halo cleaning: stay clear of quenches and confine </a:t>
            </a:r>
            <a:r>
              <a:rPr lang="en-US" sz="1800" dirty="0" smtClean="0"/>
              <a:t>losses</a:t>
            </a:r>
          </a:p>
          <a:p>
            <a:r>
              <a:rPr lang="en-US" sz="2000" dirty="0">
                <a:solidFill>
                  <a:srgbClr val="FF0000"/>
                </a:solidFill>
              </a:rPr>
              <a:t>Reduce background in experiments</a:t>
            </a:r>
          </a:p>
          <a:p>
            <a:pPr lvl="1"/>
            <a:r>
              <a:rPr lang="en-US" sz="1800" dirty="0"/>
              <a:t>Catch incoming losses upstream of the detectors</a:t>
            </a:r>
            <a:r>
              <a:rPr lang="en-US" sz="1800" dirty="0" smtClean="0"/>
              <a:t>.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44121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loss mechanisms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Halo population and </a:t>
            </a:r>
            <a:r>
              <a:rPr lang="en-US" dirty="0" err="1" smtClean="0">
                <a:solidFill>
                  <a:srgbClr val="FF0000"/>
                </a:solidFill>
              </a:rPr>
              <a:t>emittance</a:t>
            </a:r>
            <a:r>
              <a:rPr lang="en-US" dirty="0" smtClean="0">
                <a:solidFill>
                  <a:srgbClr val="FF0000"/>
                </a:solidFill>
              </a:rPr>
              <a:t> growth </a:t>
            </a:r>
            <a:r>
              <a:rPr lang="en-US" dirty="0" smtClean="0"/>
              <a:t>from several sources:</a:t>
            </a:r>
          </a:p>
          <a:p>
            <a:pPr lvl="1"/>
            <a:r>
              <a:rPr lang="en-US" dirty="0" smtClean="0"/>
              <a:t>Collisions in experiments, long-range beam-beam effect</a:t>
            </a:r>
          </a:p>
          <a:p>
            <a:pPr lvl="1"/>
            <a:r>
              <a:rPr lang="en-US" dirty="0" smtClean="0"/>
              <a:t>Intra-beam scattering, </a:t>
            </a:r>
            <a:r>
              <a:rPr lang="en-US" dirty="0" err="1" smtClean="0"/>
              <a:t>Touschek</a:t>
            </a:r>
            <a:r>
              <a:rPr lang="en-US" dirty="0" smtClean="0"/>
              <a:t> effect, space charge</a:t>
            </a:r>
          </a:p>
          <a:p>
            <a:pPr lvl="1"/>
            <a:r>
              <a:rPr lang="en-US" dirty="0" smtClean="0"/>
              <a:t>Scattering on rest gas</a:t>
            </a:r>
          </a:p>
          <a:p>
            <a:pPr lvl="1"/>
            <a:r>
              <a:rPr lang="en-US" dirty="0" smtClean="0"/>
              <a:t>Beam acceleration, RF gymnastics</a:t>
            </a:r>
          </a:p>
          <a:p>
            <a:pPr lvl="1"/>
            <a:r>
              <a:rPr lang="en-US" dirty="0" smtClean="0"/>
              <a:t>Imperfections on RF, magnets, feedback</a:t>
            </a:r>
          </a:p>
          <a:p>
            <a:pPr lvl="1"/>
            <a:r>
              <a:rPr lang="en-US" dirty="0" smtClean="0"/>
              <a:t>Non-</a:t>
            </a:r>
            <a:r>
              <a:rPr lang="en-US" dirty="0" err="1" smtClean="0"/>
              <a:t>linearities</a:t>
            </a:r>
            <a:r>
              <a:rPr lang="en-US" dirty="0" smtClean="0"/>
              <a:t>, dynamic aperture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Fast beam failures</a:t>
            </a:r>
          </a:p>
          <a:p>
            <a:pPr lvl="1"/>
            <a:r>
              <a:rPr lang="en-US" dirty="0" smtClean="0"/>
              <a:t>Failure of magnets, RF cavities. Especially dangerous: bending dipoles and kickers</a:t>
            </a:r>
          </a:p>
        </p:txBody>
      </p:sp>
    </p:spTree>
    <p:extLst>
      <p:ext uri="{BB962C8B-B14F-4D97-AF65-F5344CB8AC3E}">
        <p14:creationId xmlns:p14="http://schemas.microsoft.com/office/powerpoint/2010/main" val="2764874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add collimators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Global protection of whole ring or transfer line </a:t>
            </a:r>
            <a:r>
              <a:rPr lang="en-US" dirty="0"/>
              <a:t>from beam-halo</a:t>
            </a:r>
          </a:p>
          <a:p>
            <a:pPr lvl="1"/>
            <a:r>
              <a:rPr lang="en-US" dirty="0"/>
              <a:t>Possibly more cost-efficient than adding local protection to many elements</a:t>
            </a:r>
          </a:p>
          <a:p>
            <a:pPr lvl="1"/>
            <a:r>
              <a:rPr lang="en-US" dirty="0"/>
              <a:t>Collimators should be the smallest normalized aperture limitation</a:t>
            </a:r>
          </a:p>
          <a:p>
            <a:pPr lvl="1"/>
            <a:r>
              <a:rPr lang="en-US" dirty="0"/>
              <a:t>Which particles do we want to intercept – large </a:t>
            </a:r>
            <a:r>
              <a:rPr lang="en-US" dirty="0" err="1"/>
              <a:t>betatron</a:t>
            </a:r>
            <a:r>
              <a:rPr lang="en-US" dirty="0"/>
              <a:t> amplitudes or energy errors? </a:t>
            </a:r>
            <a:r>
              <a:rPr lang="en-US" i="1" dirty="0" err="1">
                <a:solidFill>
                  <a:schemeClr val="accent2"/>
                </a:solidFill>
              </a:rPr>
              <a:t>Betatron</a:t>
            </a:r>
            <a:r>
              <a:rPr lang="en-US" i="1" dirty="0">
                <a:solidFill>
                  <a:schemeClr val="accent2"/>
                </a:solidFill>
              </a:rPr>
              <a:t> </a:t>
            </a:r>
            <a:r>
              <a:rPr lang="en-US" i="1" dirty="0" err="1">
                <a:solidFill>
                  <a:schemeClr val="accent2"/>
                </a:solidFill>
              </a:rPr>
              <a:t>vs</a:t>
            </a:r>
            <a:r>
              <a:rPr lang="en-US" i="1" dirty="0">
                <a:solidFill>
                  <a:schemeClr val="accent2"/>
                </a:solidFill>
              </a:rPr>
              <a:t> momentum collimation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Local </a:t>
            </a:r>
            <a:r>
              <a:rPr lang="en-US" dirty="0">
                <a:solidFill>
                  <a:srgbClr val="FF0000"/>
                </a:solidFill>
              </a:rPr>
              <a:t>protection </a:t>
            </a:r>
            <a:r>
              <a:rPr lang="en-US" dirty="0"/>
              <a:t>in front of sensitive equipment or just downstream loss source, such as collider experiment or dump kicker</a:t>
            </a:r>
          </a:p>
          <a:p>
            <a:pPr lvl="1"/>
            <a:r>
              <a:rPr lang="en-US" dirty="0" smtClean="0"/>
              <a:t>Simplest </a:t>
            </a:r>
            <a:r>
              <a:rPr lang="en-US" dirty="0"/>
              <a:t>approach but </a:t>
            </a:r>
            <a:r>
              <a:rPr lang="en-US" dirty="0">
                <a:solidFill>
                  <a:schemeClr val="accent2"/>
                </a:solidFill>
              </a:rPr>
              <a:t>often enough</a:t>
            </a:r>
            <a:r>
              <a:rPr lang="en-US" dirty="0" smtClean="0"/>
              <a:t>! </a:t>
            </a:r>
            <a:endParaRPr lang="en-US" dirty="0"/>
          </a:p>
          <a:p>
            <a:pPr lvl="1"/>
            <a:r>
              <a:rPr lang="en-US" dirty="0"/>
              <a:t>Collimator should have smaller physical aperture than the element. Often fixed </a:t>
            </a:r>
            <a:r>
              <a:rPr lang="en-US" dirty="0" smtClean="0"/>
              <a:t>mask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767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78444" y="347734"/>
            <a:ext cx="5267468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Global protection: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LHC collimation layout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LHC has separate insertions for </a:t>
            </a:r>
            <a:br>
              <a:rPr lang="en-US" dirty="0" smtClean="0"/>
            </a:br>
            <a:r>
              <a:rPr lang="en-US" dirty="0" err="1" smtClean="0"/>
              <a:t>betatron</a:t>
            </a:r>
            <a:r>
              <a:rPr lang="en-US" dirty="0"/>
              <a:t> </a:t>
            </a:r>
            <a:r>
              <a:rPr lang="en-US" dirty="0" smtClean="0"/>
              <a:t>(IR7) </a:t>
            </a:r>
            <a:r>
              <a:rPr lang="en-US" dirty="0" smtClean="0"/>
              <a:t>and momentum </a:t>
            </a:r>
            <a:br>
              <a:rPr lang="en-US" dirty="0" smtClean="0"/>
            </a:br>
            <a:r>
              <a:rPr lang="en-US" dirty="0"/>
              <a:t>cleaning </a:t>
            </a:r>
            <a:r>
              <a:rPr lang="en-US" dirty="0" smtClean="0"/>
              <a:t>(IR3).</a:t>
            </a:r>
            <a:endParaRPr lang="en-US" dirty="0" smtClean="0"/>
          </a:p>
          <a:p>
            <a:r>
              <a:rPr lang="en-US" dirty="0" smtClean="0"/>
              <a:t>In total about 100 </a:t>
            </a:r>
            <a:br>
              <a:rPr lang="en-US" dirty="0" smtClean="0"/>
            </a:br>
            <a:r>
              <a:rPr lang="en-US" dirty="0" smtClean="0"/>
              <a:t>collimators!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43800" y="5867400"/>
            <a:ext cx="10855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tx1"/>
                </a:solidFill>
              </a:rPr>
              <a:t>C. </a:t>
            </a:r>
            <a:r>
              <a:rPr lang="en-US" sz="1600" i="1" dirty="0" err="1" smtClean="0">
                <a:solidFill>
                  <a:schemeClr val="tx1"/>
                </a:solidFill>
              </a:rPr>
              <a:t>Bracco</a:t>
            </a:r>
            <a:endParaRPr lang="en-US" sz="1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45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Betatron</a:t>
            </a:r>
            <a:r>
              <a:rPr lang="en-US" dirty="0" smtClean="0"/>
              <a:t> and momentum </a:t>
            </a:r>
            <a:r>
              <a:rPr lang="en-US" dirty="0" smtClean="0"/>
              <a:t>Collimation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half" idx="1"/>
              </p:nvPr>
            </p:nvSpPr>
            <p:spPr>
              <a:xfrm>
                <a:off x="152400" y="1281112"/>
                <a:ext cx="8763000" cy="4967288"/>
              </a:xfrm>
            </p:spPr>
            <p:txBody>
              <a:bodyPr/>
              <a:lstStyle/>
              <a:p>
                <a:r>
                  <a:rPr lang="en-US" dirty="0" smtClean="0"/>
                  <a:t>Transverse coordinates given by superposition of </a:t>
                </a:r>
                <a:r>
                  <a:rPr lang="en-US" dirty="0" err="1" smtClean="0"/>
                  <a:t>betatron</a:t>
                </a:r>
                <a:r>
                  <a:rPr lang="en-US" dirty="0" smtClean="0"/>
                  <a:t> oscillation and off-energy trajectory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/>
                      </a:rPr>
                      <m:t>𝑥</m:t>
                    </m:r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2 </m:t>
                        </m:r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𝐽</m:t>
                        </m:r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β</m:t>
                        </m:r>
                      </m:e>
                    </m:rad>
                    <m:func>
                      <m:funcPr>
                        <m:ctrlPr>
                          <a:rPr lang="en-US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b="0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  <m:t>μ</m:t>
                            </m:r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accent2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solidFill>
                                      <a:schemeClr val="accent2"/>
                                    </a:solidFill>
                                    <a:latin typeface="Cambria Math"/>
                                  </a:rPr>
                                  <m:t>μ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accent2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/>
                      </a:rPr>
                      <m:t>+</m:t>
                    </m:r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/>
                      </a:rPr>
                      <m:t>𝐷</m:t>
                    </m:r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b="0" i="1" smtClean="0">
                        <a:solidFill>
                          <a:schemeClr val="accent2"/>
                        </a:solidFill>
                        <a:latin typeface="Cambria Math"/>
                      </a:rPr>
                      <m:t>δ</m:t>
                    </m:r>
                  </m:oMath>
                </a14:m>
                <a:endParaRPr lang="en-US" dirty="0" smtClean="0">
                  <a:solidFill>
                    <a:schemeClr val="accent2"/>
                  </a:solidFill>
                </a:endParaRPr>
              </a:p>
              <a:p>
                <a:r>
                  <a:rPr lang="en-US" dirty="0" smtClean="0">
                    <a:solidFill>
                      <a:srgbClr val="FF0000"/>
                    </a:solidFill>
                  </a:rPr>
                  <a:t>Particles with high </a:t>
                </a:r>
                <a:r>
                  <a:rPr lang="en-US" dirty="0" err="1" smtClean="0">
                    <a:solidFill>
                      <a:srgbClr val="FF0000"/>
                    </a:solidFill>
                  </a:rPr>
                  <a:t>betatron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amplitude caught by IR7 collimators</a:t>
                </a:r>
              </a:p>
              <a:p>
                <a:r>
                  <a:rPr lang="en-US" dirty="0" smtClean="0">
                    <a:solidFill>
                      <a:schemeClr val="accent2"/>
                    </a:solidFill>
                  </a:rPr>
                  <a:t>Momentum </a:t>
                </a:r>
                <a:r>
                  <a:rPr lang="en-US" dirty="0" smtClean="0">
                    <a:solidFill>
                      <a:schemeClr val="accent2"/>
                    </a:solidFill>
                  </a:rPr>
                  <a:t>collimation </a:t>
                </a:r>
                <a:r>
                  <a:rPr lang="en-US" dirty="0" smtClean="0"/>
                  <a:t>(installed in high-dispersion region) </a:t>
                </a:r>
                <a:r>
                  <a:rPr lang="en-US" dirty="0" smtClean="0"/>
                  <a:t>installed to clean particles with high energy offsets</a:t>
                </a:r>
                <a:endParaRPr lang="en-US" dirty="0" smtClean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52400" y="1281112"/>
                <a:ext cx="8763000" cy="4967288"/>
              </a:xfrm>
              <a:blipFill rotWithShape="1">
                <a:blip r:embed="rId2"/>
                <a:stretch>
                  <a:fillRect l="-974" t="-9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0001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42333" y="7010400"/>
            <a:ext cx="2137195" cy="228600"/>
          </a:xfrm>
        </p:spPr>
        <p:txBody>
          <a:bodyPr/>
          <a:lstStyle/>
          <a:p>
            <a:r>
              <a:rPr lang="en-US" altLang="x-none" dirty="0" smtClean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local protection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8" y="4435475"/>
            <a:ext cx="9132711" cy="2406785"/>
          </a:xfrm>
        </p:spPr>
      </p:pic>
      <p:sp>
        <p:nvSpPr>
          <p:cNvPr id="6" name="5-Point Star 5"/>
          <p:cNvSpPr/>
          <p:nvPr/>
        </p:nvSpPr>
        <p:spPr bwMode="auto">
          <a:xfrm>
            <a:off x="423332" y="5654675"/>
            <a:ext cx="461403" cy="457200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109132" y="5502275"/>
            <a:ext cx="57675" cy="8382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816121" y="5513564"/>
            <a:ext cx="115351" cy="8382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07243" y="5502275"/>
            <a:ext cx="57675" cy="8382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017911" y="5883275"/>
            <a:ext cx="46139" cy="2286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 bwMode="auto">
          <a:xfrm>
            <a:off x="80434" y="1143000"/>
            <a:ext cx="47244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0" fontAlgn="base" hangingPunct="0">
              <a:lnSpc>
                <a:spcPct val="10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2400" b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457200" rtl="0" eaLnBrk="0" fontAlgn="base" hangingPunct="0">
              <a:lnSpc>
                <a:spcPct val="105000"/>
              </a:lnSpc>
              <a:spcBef>
                <a:spcPts val="1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257300" indent="-342900" algn="l" defTabSz="457200" rtl="0" eaLnBrk="0" fontAlgn="base" hangingPunct="0">
              <a:lnSpc>
                <a:spcPct val="105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2000">
                <a:solidFill>
                  <a:srgbClr val="000000"/>
                </a:solidFill>
                <a:latin typeface="+mn-lt"/>
                <a:ea typeface="+mn-ea"/>
              </a:defRPr>
            </a:lvl3pPr>
            <a:lvl4pPr marL="1657350" indent="-28575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–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114550" indent="-28575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LHC interaction point: </a:t>
            </a:r>
          </a:p>
          <a:p>
            <a:pPr lvl="1"/>
            <a:r>
              <a:rPr lang="en-US" dirty="0" smtClean="0">
                <a:latin typeface="Calibri" pitchFamily="34" charset="0"/>
                <a:cs typeface="Calibri" pitchFamily="34" charset="0"/>
              </a:rPr>
              <a:t>Local protection on outgoing beam to catch collision debris</a:t>
            </a:r>
          </a:p>
          <a:p>
            <a:pPr lvl="1"/>
            <a:r>
              <a:rPr lang="en-US" dirty="0" smtClean="0">
                <a:latin typeface="Calibri" pitchFamily="34" charset="0"/>
                <a:cs typeface="Calibri" pitchFamily="34" charset="0"/>
              </a:rPr>
              <a:t>Local protection on incoming beam to reduce background and shield aperture bottleneck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214532" y="5634920"/>
            <a:ext cx="57675" cy="30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4423969" y="2060221"/>
            <a:ext cx="45719" cy="30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038600" y="3200400"/>
            <a:ext cx="57150" cy="3048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594" y="1040050"/>
            <a:ext cx="4510806" cy="368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725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3" grpId="0"/>
      <p:bldP spid="14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collimators?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Simplest approach: single-stage cleaning.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0"/>
            <a:ext cx="9048750" cy="459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7044" y="2209800"/>
            <a:ext cx="10759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tx1"/>
                </a:solidFill>
                <a:latin typeface="Times" pitchFamily="2" charset="0"/>
              </a:rPr>
              <a:t>S. </a:t>
            </a:r>
            <a:r>
              <a:rPr lang="en-US" sz="1600" i="1" dirty="0" err="1" smtClean="0">
                <a:solidFill>
                  <a:schemeClr val="tx1"/>
                </a:solidFill>
                <a:latin typeface="Times" pitchFamily="2" charset="0"/>
              </a:rPr>
              <a:t>Redaelli</a:t>
            </a:r>
            <a:endParaRPr lang="en-US" sz="1600" i="1" dirty="0">
              <a:solidFill>
                <a:schemeClr val="tx1"/>
              </a:solidFill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372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or multi-stage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990600"/>
            <a:ext cx="8763000" cy="4967288"/>
          </a:xfrm>
        </p:spPr>
        <p:txBody>
          <a:bodyPr/>
          <a:lstStyle/>
          <a:p>
            <a:r>
              <a:rPr lang="en-US" dirty="0" smtClean="0"/>
              <a:t>If single stage does not provide sufficient cleaning (usually based on simulation studies): add more stages</a:t>
            </a:r>
          </a:p>
          <a:p>
            <a:r>
              <a:rPr lang="en-US" dirty="0" smtClean="0"/>
              <a:t>Two stages commonly used: </a:t>
            </a:r>
            <a:r>
              <a:rPr lang="en-US" dirty="0" err="1" smtClean="0">
                <a:solidFill>
                  <a:schemeClr val="accent2"/>
                </a:solidFill>
              </a:rPr>
              <a:t>scatterer</a:t>
            </a:r>
            <a:r>
              <a:rPr lang="en-US" dirty="0" smtClean="0">
                <a:solidFill>
                  <a:schemeClr val="accent2"/>
                </a:solidFill>
              </a:rPr>
              <a:t> intercepting primary halo, absorber catching out-scattered particles</a:t>
            </a:r>
          </a:p>
          <a:p>
            <a:r>
              <a:rPr lang="en-US" dirty="0" smtClean="0"/>
              <a:t>LHC: 5 stages including protection devices needed. 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7" t="25821" r="232" b="27464"/>
          <a:stretch>
            <a:fillRect/>
          </a:stretch>
        </p:blipFill>
        <p:spPr bwMode="auto">
          <a:xfrm>
            <a:off x="16684" y="3505200"/>
            <a:ext cx="9116028" cy="330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070886" y="5791200"/>
            <a:ext cx="10759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tx1"/>
                </a:solidFill>
                <a:latin typeface="Times" pitchFamily="2" charset="0"/>
              </a:rPr>
              <a:t>S. </a:t>
            </a:r>
            <a:r>
              <a:rPr lang="en-US" sz="1600" i="1" dirty="0" err="1" smtClean="0">
                <a:solidFill>
                  <a:schemeClr val="tx1"/>
                </a:solidFill>
                <a:latin typeface="Times" pitchFamily="2" charset="0"/>
              </a:rPr>
              <a:t>Redaelli</a:t>
            </a:r>
            <a:endParaRPr lang="en-US" sz="1600" i="1" dirty="0">
              <a:solidFill>
                <a:schemeClr val="tx1"/>
              </a:solidFill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87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Placement of secondary collimators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Secondary collimator must have </a:t>
                </a:r>
                <a:r>
                  <a:rPr lang="en-US" dirty="0" smtClean="0">
                    <a:solidFill>
                      <a:schemeClr val="accent2"/>
                    </a:solidFill>
                  </a:rPr>
                  <a:t>retraction from primary collimator</a:t>
                </a:r>
                <a:r>
                  <a:rPr lang="en-US" dirty="0" smtClean="0"/>
                  <a:t> that is sufficient for not intercepting primary halo</a:t>
                </a:r>
              </a:p>
              <a:p>
                <a:pPr lvl="1"/>
                <a:r>
                  <a:rPr lang="en-US" dirty="0" smtClean="0"/>
                  <a:t>Consider transfer line </a:t>
                </a:r>
                <a:r>
                  <a:rPr lang="en-US" dirty="0" err="1" smtClean="0"/>
                  <a:t>vs</a:t>
                </a:r>
                <a:r>
                  <a:rPr lang="en-US" dirty="0" smtClean="0"/>
                  <a:t> ring, phase advance</a:t>
                </a:r>
              </a:p>
              <a:p>
                <a:pPr lvl="1"/>
                <a:r>
                  <a:rPr lang="en-US" dirty="0" smtClean="0"/>
                  <a:t>Consider imperfections, misalignments, drift of beam, </a:t>
                </a:r>
                <a:r>
                  <a:rPr lang="el-GR" dirty="0" smtClean="0"/>
                  <a:t>β</a:t>
                </a:r>
                <a:r>
                  <a:rPr lang="en-US" dirty="0" smtClean="0"/>
                  <a:t>-beat</a:t>
                </a:r>
              </a:p>
              <a:p>
                <a:r>
                  <a:rPr lang="en-US" dirty="0" smtClean="0">
                    <a:solidFill>
                      <a:srgbClr val="FF0000"/>
                    </a:solidFill>
                  </a:rPr>
                  <a:t>Optimal phase advance from primary collimator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/>
                          </a:rPr>
                          <m:t>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𝑜𝑝𝑡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𝑎𝑟𝑐𝑐𝑜𝑠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b="0" i="1" smtClean="0">
                        <a:latin typeface="Cambria Math"/>
                      </a:rPr>
                      <m:t>±</m:t>
                    </m:r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/>
                      </a:rPr>
                      <m:t>π</m:t>
                    </m:r>
                  </m:oMath>
                </a14:m>
                <a:r>
                  <a:rPr lang="en-US" dirty="0" smtClean="0"/>
                  <a:t>  …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the opening of primary collimator,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the opening of the secondary collimator in units of beam </a:t>
                </a:r>
                <a:r>
                  <a:rPr lang="el-GR" dirty="0" smtClean="0"/>
                  <a:t>σ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Optimum in terms of covering the largest range of scattering angles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2"/>
                <a:stretch>
                  <a:fillRect l="-974" t="-9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4292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Movable </a:t>
            </a:r>
            <a:r>
              <a:rPr lang="en-US" dirty="0" err="1" smtClean="0"/>
              <a:t>vs</a:t>
            </a:r>
            <a:r>
              <a:rPr lang="en-US" dirty="0" smtClean="0"/>
              <a:t> fixed devices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If collimator opening </a:t>
            </a:r>
            <a:r>
              <a:rPr lang="en-US" dirty="0" smtClean="0"/>
              <a:t>does </a:t>
            </a:r>
            <a:r>
              <a:rPr lang="en-US" dirty="0"/>
              <a:t>not need to be changed, </a:t>
            </a:r>
            <a:r>
              <a:rPr lang="en-US" dirty="0">
                <a:solidFill>
                  <a:srgbClr val="FF0000"/>
                </a:solidFill>
              </a:rPr>
              <a:t>fixed masks</a:t>
            </a:r>
            <a:r>
              <a:rPr lang="en-US" dirty="0"/>
              <a:t> could be </a:t>
            </a:r>
            <a:r>
              <a:rPr lang="en-US" dirty="0" smtClean="0"/>
              <a:t>considered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Fixed masks more sensitive to errors</a:t>
            </a:r>
            <a:r>
              <a:rPr lang="en-US" dirty="0"/>
              <a:t>: alignment, optics, orbit. If problems, need to open machine to fix!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LHC: very different beam sizes and normalized aperture to protect at injection energy and top energy. Movable devices necessary!</a:t>
            </a:r>
          </a:p>
          <a:p>
            <a:pPr lvl="1"/>
            <a:r>
              <a:rPr lang="en-US" dirty="0"/>
              <a:t>Movable devices allow </a:t>
            </a:r>
            <a:r>
              <a:rPr lang="en-US" dirty="0">
                <a:solidFill>
                  <a:srgbClr val="FF0000"/>
                </a:solidFill>
              </a:rPr>
              <a:t>optimization of cleaning by alignment </a:t>
            </a:r>
            <a:r>
              <a:rPr lang="en-US" dirty="0"/>
              <a:t>using achieved orbit beta </a:t>
            </a:r>
            <a:r>
              <a:rPr lang="en-US" dirty="0" smtClean="0"/>
              <a:t>function. Robust </a:t>
            </a:r>
            <a:r>
              <a:rPr lang="en-US" dirty="0" err="1" smtClean="0"/>
              <a:t>vs</a:t>
            </a:r>
            <a:r>
              <a:rPr lang="en-US" dirty="0" smtClean="0"/>
              <a:t> imperfections!</a:t>
            </a:r>
            <a:endParaRPr lang="en-US" dirty="0"/>
          </a:p>
          <a:p>
            <a:pPr lvl="1"/>
            <a:r>
              <a:rPr lang="en-US" dirty="0"/>
              <a:t>Movable collimators significantly more challenging in terms of </a:t>
            </a:r>
            <a:r>
              <a:rPr lang="en-US" dirty="0">
                <a:solidFill>
                  <a:schemeClr val="accent2"/>
                </a:solidFill>
              </a:rPr>
              <a:t>engineering design. Control system </a:t>
            </a:r>
            <a:r>
              <a:rPr lang="en-US" dirty="0"/>
              <a:t>needed. More expensive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1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r>
              <a:rPr lang="en-US" altLang="x-none"/>
              <a:t>2008.11.14</a:t>
            </a:r>
            <a:endParaRPr lang="en-GB" altLang="x-none"/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altLang="x-none"/>
              <a:t>R. Bruce</a:t>
            </a:r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7204075" y="6632575"/>
            <a:ext cx="1905000" cy="252413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1163C4E8-531A-43FD-A415-CDD1C746DF6A}" type="slidenum">
              <a:rPr lang="en-GB"/>
              <a:pPr>
                <a:defRPr/>
              </a:pPr>
              <a:t>2</a:t>
            </a:fld>
            <a:endParaRPr lang="en-GB" dirty="0"/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370013"/>
            <a:ext cx="6300788" cy="49799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x-none" smtClean="0"/>
              <a:t>CERN</a:t>
            </a: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179388" y="1412875"/>
            <a:ext cx="2663825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r>
              <a:rPr lang="en-US" altLang="x-none" sz="1800" b="0" dirty="0">
                <a:solidFill>
                  <a:schemeClr val="tx1"/>
                </a:solidFill>
              </a:rPr>
              <a:t>CERN is the world’s largest particle physics </a:t>
            </a:r>
            <a:r>
              <a:rPr lang="en-US" altLang="x-none" sz="1800" b="0" dirty="0" err="1">
                <a:solidFill>
                  <a:schemeClr val="tx1"/>
                </a:solidFill>
              </a:rPr>
              <a:t>centre</a:t>
            </a:r>
            <a:r>
              <a:rPr lang="en-US" altLang="x-none" sz="1800" b="0" dirty="0">
                <a:solidFill>
                  <a:schemeClr val="tx1"/>
                </a:solidFill>
              </a:rPr>
              <a:t>, founded in 1954</a:t>
            </a:r>
          </a:p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endParaRPr lang="en-US" altLang="x-none" sz="1800" b="0" dirty="0">
              <a:solidFill>
                <a:schemeClr val="tx1"/>
              </a:solidFill>
            </a:endParaRPr>
          </a:p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r>
              <a:rPr lang="en-US" altLang="x-none" sz="1800" b="0" dirty="0">
                <a:solidFill>
                  <a:schemeClr val="tx1"/>
                </a:solidFill>
              </a:rPr>
              <a:t>Located on the border between France and Switzerland</a:t>
            </a:r>
          </a:p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endParaRPr lang="en-US" altLang="x-none" sz="1800" b="0" dirty="0">
              <a:solidFill>
                <a:schemeClr val="tx1"/>
              </a:solidFill>
            </a:endParaRPr>
          </a:p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r>
              <a:rPr lang="en-US" altLang="x-none" sz="1800" b="0" dirty="0">
                <a:solidFill>
                  <a:schemeClr val="tx1"/>
                </a:solidFill>
              </a:rPr>
              <a:t>2600 employees, 7900 visiting scientists, 500 universities, 80 countries</a:t>
            </a:r>
          </a:p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endParaRPr lang="en-US" altLang="x-none" sz="1800" b="0" dirty="0">
              <a:solidFill>
                <a:schemeClr val="tx1"/>
              </a:solidFill>
            </a:endParaRPr>
          </a:p>
        </p:txBody>
      </p:sp>
      <p:sp>
        <p:nvSpPr>
          <p:cNvPr id="58375" name="Freeform 7"/>
          <p:cNvSpPr>
            <a:spLocks/>
          </p:cNvSpPr>
          <p:nvPr/>
        </p:nvSpPr>
        <p:spPr bwMode="auto">
          <a:xfrm>
            <a:off x="3619500" y="2778125"/>
            <a:ext cx="860425" cy="209550"/>
          </a:xfrm>
          <a:custGeom>
            <a:avLst/>
            <a:gdLst>
              <a:gd name="T0" fmla="*/ 0 w 542"/>
              <a:gd name="T1" fmla="*/ 12 h 132"/>
              <a:gd name="T2" fmla="*/ 64 w 542"/>
              <a:gd name="T3" fmla="*/ 80 h 132"/>
              <a:gd name="T4" fmla="*/ 98 w 542"/>
              <a:gd name="T5" fmla="*/ 76 h 132"/>
              <a:gd name="T6" fmla="*/ 146 w 542"/>
              <a:gd name="T7" fmla="*/ 62 h 132"/>
              <a:gd name="T8" fmla="*/ 170 w 542"/>
              <a:gd name="T9" fmla="*/ 48 h 132"/>
              <a:gd name="T10" fmla="*/ 188 w 542"/>
              <a:gd name="T11" fmla="*/ 42 h 132"/>
              <a:gd name="T12" fmla="*/ 194 w 542"/>
              <a:gd name="T13" fmla="*/ 40 h 132"/>
              <a:gd name="T14" fmla="*/ 286 w 542"/>
              <a:gd name="T15" fmla="*/ 52 h 132"/>
              <a:gd name="T16" fmla="*/ 304 w 542"/>
              <a:gd name="T17" fmla="*/ 58 h 132"/>
              <a:gd name="T18" fmla="*/ 344 w 542"/>
              <a:gd name="T19" fmla="*/ 80 h 132"/>
              <a:gd name="T20" fmla="*/ 418 w 542"/>
              <a:gd name="T21" fmla="*/ 100 h 132"/>
              <a:gd name="T22" fmla="*/ 524 w 542"/>
              <a:gd name="T23" fmla="*/ 114 h 132"/>
              <a:gd name="T24" fmla="*/ 542 w 542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2" h="132">
                <a:moveTo>
                  <a:pt x="0" y="12"/>
                </a:moveTo>
                <a:cubicBezTo>
                  <a:pt x="80" y="15"/>
                  <a:pt x="61" y="0"/>
                  <a:pt x="64" y="80"/>
                </a:cubicBezTo>
                <a:cubicBezTo>
                  <a:pt x="75" y="78"/>
                  <a:pt x="87" y="78"/>
                  <a:pt x="98" y="76"/>
                </a:cubicBezTo>
                <a:cubicBezTo>
                  <a:pt x="114" y="73"/>
                  <a:pt x="128" y="64"/>
                  <a:pt x="146" y="62"/>
                </a:cubicBezTo>
                <a:cubicBezTo>
                  <a:pt x="155" y="59"/>
                  <a:pt x="161" y="51"/>
                  <a:pt x="170" y="48"/>
                </a:cubicBezTo>
                <a:cubicBezTo>
                  <a:pt x="176" y="46"/>
                  <a:pt x="182" y="44"/>
                  <a:pt x="188" y="42"/>
                </a:cubicBezTo>
                <a:cubicBezTo>
                  <a:pt x="190" y="41"/>
                  <a:pt x="194" y="40"/>
                  <a:pt x="194" y="40"/>
                </a:cubicBezTo>
                <a:cubicBezTo>
                  <a:pt x="231" y="44"/>
                  <a:pt x="245" y="50"/>
                  <a:pt x="286" y="52"/>
                </a:cubicBezTo>
                <a:cubicBezTo>
                  <a:pt x="292" y="54"/>
                  <a:pt x="304" y="58"/>
                  <a:pt x="304" y="58"/>
                </a:cubicBezTo>
                <a:cubicBezTo>
                  <a:pt x="312" y="81"/>
                  <a:pt x="322" y="78"/>
                  <a:pt x="344" y="80"/>
                </a:cubicBezTo>
                <a:cubicBezTo>
                  <a:pt x="377" y="91"/>
                  <a:pt x="378" y="98"/>
                  <a:pt x="418" y="100"/>
                </a:cubicBezTo>
                <a:cubicBezTo>
                  <a:pt x="471" y="113"/>
                  <a:pt x="436" y="112"/>
                  <a:pt x="524" y="114"/>
                </a:cubicBezTo>
                <a:cubicBezTo>
                  <a:pt x="530" y="118"/>
                  <a:pt x="539" y="125"/>
                  <a:pt x="542" y="132"/>
                </a:cubicBezTo>
              </a:path>
            </a:pathLst>
          </a:custGeom>
          <a:noFill/>
          <a:ln w="9525" cap="flat" cmpd="sng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chemeClr val="hlink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58376" name="Freeform 8"/>
          <p:cNvSpPr>
            <a:spLocks/>
          </p:cNvSpPr>
          <p:nvPr/>
        </p:nvSpPr>
        <p:spPr bwMode="auto">
          <a:xfrm>
            <a:off x="4130675" y="2987675"/>
            <a:ext cx="920750" cy="500063"/>
          </a:xfrm>
          <a:custGeom>
            <a:avLst/>
            <a:gdLst>
              <a:gd name="T0" fmla="*/ 224 w 580"/>
              <a:gd name="T1" fmla="*/ 0 h 315"/>
              <a:gd name="T2" fmla="*/ 198 w 580"/>
              <a:gd name="T3" fmla="*/ 10 h 315"/>
              <a:gd name="T4" fmla="*/ 180 w 580"/>
              <a:gd name="T5" fmla="*/ 16 h 315"/>
              <a:gd name="T6" fmla="*/ 174 w 580"/>
              <a:gd name="T7" fmla="*/ 18 h 315"/>
              <a:gd name="T8" fmla="*/ 162 w 580"/>
              <a:gd name="T9" fmla="*/ 28 h 315"/>
              <a:gd name="T10" fmla="*/ 150 w 580"/>
              <a:gd name="T11" fmla="*/ 32 h 315"/>
              <a:gd name="T12" fmla="*/ 76 w 580"/>
              <a:gd name="T13" fmla="*/ 70 h 315"/>
              <a:gd name="T14" fmla="*/ 58 w 580"/>
              <a:gd name="T15" fmla="*/ 82 h 315"/>
              <a:gd name="T16" fmla="*/ 20 w 580"/>
              <a:gd name="T17" fmla="*/ 90 h 315"/>
              <a:gd name="T18" fmla="*/ 8 w 580"/>
              <a:gd name="T19" fmla="*/ 98 h 315"/>
              <a:gd name="T20" fmla="*/ 6 w 580"/>
              <a:gd name="T21" fmla="*/ 124 h 315"/>
              <a:gd name="T22" fmla="*/ 18 w 580"/>
              <a:gd name="T23" fmla="*/ 128 h 315"/>
              <a:gd name="T24" fmla="*/ 44 w 580"/>
              <a:gd name="T25" fmla="*/ 118 h 315"/>
              <a:gd name="T26" fmla="*/ 58 w 580"/>
              <a:gd name="T27" fmla="*/ 120 h 315"/>
              <a:gd name="T28" fmla="*/ 60 w 580"/>
              <a:gd name="T29" fmla="*/ 132 h 315"/>
              <a:gd name="T30" fmla="*/ 66 w 580"/>
              <a:gd name="T31" fmla="*/ 134 h 315"/>
              <a:gd name="T32" fmla="*/ 280 w 580"/>
              <a:gd name="T33" fmla="*/ 128 h 315"/>
              <a:gd name="T34" fmla="*/ 354 w 580"/>
              <a:gd name="T35" fmla="*/ 130 h 315"/>
              <a:gd name="T36" fmla="*/ 370 w 580"/>
              <a:gd name="T37" fmla="*/ 142 h 315"/>
              <a:gd name="T38" fmla="*/ 400 w 580"/>
              <a:gd name="T39" fmla="*/ 146 h 315"/>
              <a:gd name="T40" fmla="*/ 452 w 580"/>
              <a:gd name="T41" fmla="*/ 154 h 315"/>
              <a:gd name="T42" fmla="*/ 528 w 580"/>
              <a:gd name="T43" fmla="*/ 162 h 315"/>
              <a:gd name="T44" fmla="*/ 546 w 580"/>
              <a:gd name="T45" fmla="*/ 172 h 315"/>
              <a:gd name="T46" fmla="*/ 536 w 580"/>
              <a:gd name="T47" fmla="*/ 206 h 315"/>
              <a:gd name="T48" fmla="*/ 516 w 580"/>
              <a:gd name="T49" fmla="*/ 220 h 315"/>
              <a:gd name="T50" fmla="*/ 498 w 580"/>
              <a:gd name="T51" fmla="*/ 232 h 315"/>
              <a:gd name="T52" fmla="*/ 462 w 580"/>
              <a:gd name="T53" fmla="*/ 270 h 315"/>
              <a:gd name="T54" fmla="*/ 464 w 580"/>
              <a:gd name="T55" fmla="*/ 286 h 315"/>
              <a:gd name="T56" fmla="*/ 488 w 580"/>
              <a:gd name="T57" fmla="*/ 292 h 315"/>
              <a:gd name="T58" fmla="*/ 500 w 580"/>
              <a:gd name="T59" fmla="*/ 312 h 315"/>
              <a:gd name="T60" fmla="*/ 544 w 580"/>
              <a:gd name="T61" fmla="*/ 296 h 315"/>
              <a:gd name="T62" fmla="*/ 580 w 580"/>
              <a:gd name="T63" fmla="*/ 296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80" h="315">
                <a:moveTo>
                  <a:pt x="224" y="0"/>
                </a:moveTo>
                <a:cubicBezTo>
                  <a:pt x="208" y="11"/>
                  <a:pt x="217" y="7"/>
                  <a:pt x="198" y="10"/>
                </a:cubicBezTo>
                <a:cubicBezTo>
                  <a:pt x="192" y="12"/>
                  <a:pt x="186" y="14"/>
                  <a:pt x="180" y="16"/>
                </a:cubicBezTo>
                <a:cubicBezTo>
                  <a:pt x="178" y="17"/>
                  <a:pt x="174" y="18"/>
                  <a:pt x="174" y="18"/>
                </a:cubicBezTo>
                <a:cubicBezTo>
                  <a:pt x="170" y="22"/>
                  <a:pt x="167" y="26"/>
                  <a:pt x="162" y="28"/>
                </a:cubicBezTo>
                <a:cubicBezTo>
                  <a:pt x="158" y="30"/>
                  <a:pt x="150" y="32"/>
                  <a:pt x="150" y="32"/>
                </a:cubicBezTo>
                <a:cubicBezTo>
                  <a:pt x="132" y="59"/>
                  <a:pt x="100" y="54"/>
                  <a:pt x="76" y="70"/>
                </a:cubicBezTo>
                <a:cubicBezTo>
                  <a:pt x="70" y="74"/>
                  <a:pt x="65" y="81"/>
                  <a:pt x="58" y="82"/>
                </a:cubicBezTo>
                <a:cubicBezTo>
                  <a:pt x="45" y="84"/>
                  <a:pt x="33" y="86"/>
                  <a:pt x="20" y="90"/>
                </a:cubicBezTo>
                <a:cubicBezTo>
                  <a:pt x="15" y="92"/>
                  <a:pt x="8" y="98"/>
                  <a:pt x="8" y="98"/>
                </a:cubicBezTo>
                <a:cubicBezTo>
                  <a:pt x="6" y="105"/>
                  <a:pt x="0" y="116"/>
                  <a:pt x="6" y="124"/>
                </a:cubicBezTo>
                <a:cubicBezTo>
                  <a:pt x="9" y="127"/>
                  <a:pt x="18" y="128"/>
                  <a:pt x="18" y="128"/>
                </a:cubicBezTo>
                <a:cubicBezTo>
                  <a:pt x="28" y="126"/>
                  <a:pt x="35" y="121"/>
                  <a:pt x="44" y="118"/>
                </a:cubicBezTo>
                <a:cubicBezTo>
                  <a:pt x="49" y="119"/>
                  <a:pt x="54" y="117"/>
                  <a:pt x="58" y="120"/>
                </a:cubicBezTo>
                <a:cubicBezTo>
                  <a:pt x="61" y="123"/>
                  <a:pt x="58" y="128"/>
                  <a:pt x="60" y="132"/>
                </a:cubicBezTo>
                <a:cubicBezTo>
                  <a:pt x="61" y="134"/>
                  <a:pt x="64" y="133"/>
                  <a:pt x="66" y="134"/>
                </a:cubicBezTo>
                <a:cubicBezTo>
                  <a:pt x="139" y="132"/>
                  <a:pt x="206" y="129"/>
                  <a:pt x="280" y="128"/>
                </a:cubicBezTo>
                <a:cubicBezTo>
                  <a:pt x="305" y="129"/>
                  <a:pt x="329" y="129"/>
                  <a:pt x="354" y="130"/>
                </a:cubicBezTo>
                <a:cubicBezTo>
                  <a:pt x="362" y="130"/>
                  <a:pt x="363" y="139"/>
                  <a:pt x="370" y="142"/>
                </a:cubicBezTo>
                <a:cubicBezTo>
                  <a:pt x="378" y="146"/>
                  <a:pt x="395" y="146"/>
                  <a:pt x="400" y="146"/>
                </a:cubicBezTo>
                <a:cubicBezTo>
                  <a:pt x="423" y="154"/>
                  <a:pt x="422" y="152"/>
                  <a:pt x="452" y="154"/>
                </a:cubicBezTo>
                <a:cubicBezTo>
                  <a:pt x="474" y="161"/>
                  <a:pt x="507" y="161"/>
                  <a:pt x="528" y="162"/>
                </a:cubicBezTo>
                <a:cubicBezTo>
                  <a:pt x="537" y="164"/>
                  <a:pt x="541" y="164"/>
                  <a:pt x="546" y="172"/>
                </a:cubicBezTo>
                <a:cubicBezTo>
                  <a:pt x="550" y="186"/>
                  <a:pt x="548" y="198"/>
                  <a:pt x="536" y="206"/>
                </a:cubicBezTo>
                <a:cubicBezTo>
                  <a:pt x="530" y="215"/>
                  <a:pt x="527" y="218"/>
                  <a:pt x="516" y="220"/>
                </a:cubicBezTo>
                <a:cubicBezTo>
                  <a:pt x="510" y="224"/>
                  <a:pt x="498" y="232"/>
                  <a:pt x="498" y="232"/>
                </a:cubicBezTo>
                <a:cubicBezTo>
                  <a:pt x="488" y="246"/>
                  <a:pt x="472" y="255"/>
                  <a:pt x="462" y="270"/>
                </a:cubicBezTo>
                <a:cubicBezTo>
                  <a:pt x="463" y="275"/>
                  <a:pt x="459" y="283"/>
                  <a:pt x="464" y="286"/>
                </a:cubicBezTo>
                <a:cubicBezTo>
                  <a:pt x="483" y="297"/>
                  <a:pt x="505" y="280"/>
                  <a:pt x="488" y="292"/>
                </a:cubicBezTo>
                <a:cubicBezTo>
                  <a:pt x="478" y="307"/>
                  <a:pt x="485" y="307"/>
                  <a:pt x="500" y="312"/>
                </a:cubicBezTo>
                <a:cubicBezTo>
                  <a:pt x="526" y="310"/>
                  <a:pt x="531" y="315"/>
                  <a:pt x="544" y="296"/>
                </a:cubicBezTo>
                <a:cubicBezTo>
                  <a:pt x="551" y="286"/>
                  <a:pt x="568" y="296"/>
                  <a:pt x="580" y="296"/>
                </a:cubicBezTo>
              </a:path>
            </a:pathLst>
          </a:custGeom>
          <a:noFill/>
          <a:ln w="9525" cap="flat" cmpd="sng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chemeClr val="hlink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58377" name="Freeform 9"/>
          <p:cNvSpPr>
            <a:spLocks/>
          </p:cNvSpPr>
          <p:nvPr/>
        </p:nvSpPr>
        <p:spPr bwMode="auto">
          <a:xfrm>
            <a:off x="4902200" y="3495675"/>
            <a:ext cx="520700" cy="930275"/>
          </a:xfrm>
          <a:custGeom>
            <a:avLst/>
            <a:gdLst>
              <a:gd name="T0" fmla="*/ 98 w 328"/>
              <a:gd name="T1" fmla="*/ 0 h 586"/>
              <a:gd name="T2" fmla="*/ 168 w 328"/>
              <a:gd name="T3" fmla="*/ 14 h 586"/>
              <a:gd name="T4" fmla="*/ 174 w 328"/>
              <a:gd name="T5" fmla="*/ 18 h 586"/>
              <a:gd name="T6" fmla="*/ 176 w 328"/>
              <a:gd name="T7" fmla="*/ 24 h 586"/>
              <a:gd name="T8" fmla="*/ 218 w 328"/>
              <a:gd name="T9" fmla="*/ 32 h 586"/>
              <a:gd name="T10" fmla="*/ 234 w 328"/>
              <a:gd name="T11" fmla="*/ 46 h 586"/>
              <a:gd name="T12" fmla="*/ 266 w 328"/>
              <a:gd name="T13" fmla="*/ 68 h 586"/>
              <a:gd name="T14" fmla="*/ 308 w 328"/>
              <a:gd name="T15" fmla="*/ 70 h 586"/>
              <a:gd name="T16" fmla="*/ 302 w 328"/>
              <a:gd name="T17" fmla="*/ 92 h 586"/>
              <a:gd name="T18" fmla="*/ 298 w 328"/>
              <a:gd name="T19" fmla="*/ 104 h 586"/>
              <a:gd name="T20" fmla="*/ 316 w 328"/>
              <a:gd name="T21" fmla="*/ 118 h 586"/>
              <a:gd name="T22" fmla="*/ 328 w 328"/>
              <a:gd name="T23" fmla="*/ 134 h 586"/>
              <a:gd name="T24" fmla="*/ 308 w 328"/>
              <a:gd name="T25" fmla="*/ 160 h 586"/>
              <a:gd name="T26" fmla="*/ 296 w 328"/>
              <a:gd name="T27" fmla="*/ 164 h 586"/>
              <a:gd name="T28" fmla="*/ 284 w 328"/>
              <a:gd name="T29" fmla="*/ 188 h 586"/>
              <a:gd name="T30" fmla="*/ 248 w 328"/>
              <a:gd name="T31" fmla="*/ 212 h 586"/>
              <a:gd name="T32" fmla="*/ 202 w 328"/>
              <a:gd name="T33" fmla="*/ 228 h 586"/>
              <a:gd name="T34" fmla="*/ 208 w 328"/>
              <a:gd name="T35" fmla="*/ 242 h 586"/>
              <a:gd name="T36" fmla="*/ 206 w 328"/>
              <a:gd name="T37" fmla="*/ 260 h 586"/>
              <a:gd name="T38" fmla="*/ 194 w 328"/>
              <a:gd name="T39" fmla="*/ 268 h 586"/>
              <a:gd name="T40" fmla="*/ 178 w 328"/>
              <a:gd name="T41" fmla="*/ 280 h 586"/>
              <a:gd name="T42" fmla="*/ 160 w 328"/>
              <a:gd name="T43" fmla="*/ 298 h 586"/>
              <a:gd name="T44" fmla="*/ 140 w 328"/>
              <a:gd name="T45" fmla="*/ 316 h 586"/>
              <a:gd name="T46" fmla="*/ 104 w 328"/>
              <a:gd name="T47" fmla="*/ 330 h 586"/>
              <a:gd name="T48" fmla="*/ 50 w 328"/>
              <a:gd name="T49" fmla="*/ 402 h 586"/>
              <a:gd name="T50" fmla="*/ 24 w 328"/>
              <a:gd name="T51" fmla="*/ 436 h 586"/>
              <a:gd name="T52" fmla="*/ 0 w 328"/>
              <a:gd name="T53" fmla="*/ 466 h 586"/>
              <a:gd name="T54" fmla="*/ 72 w 328"/>
              <a:gd name="T55" fmla="*/ 476 h 586"/>
              <a:gd name="T56" fmla="*/ 108 w 328"/>
              <a:gd name="T57" fmla="*/ 492 h 586"/>
              <a:gd name="T58" fmla="*/ 198 w 328"/>
              <a:gd name="T59" fmla="*/ 506 h 586"/>
              <a:gd name="T60" fmla="*/ 222 w 328"/>
              <a:gd name="T61" fmla="*/ 516 h 586"/>
              <a:gd name="T62" fmla="*/ 234 w 328"/>
              <a:gd name="T63" fmla="*/ 524 h 586"/>
              <a:gd name="T64" fmla="*/ 212 w 328"/>
              <a:gd name="T65" fmla="*/ 546 h 586"/>
              <a:gd name="T66" fmla="*/ 190 w 328"/>
              <a:gd name="T67" fmla="*/ 586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8" h="586">
                <a:moveTo>
                  <a:pt x="98" y="0"/>
                </a:moveTo>
                <a:cubicBezTo>
                  <a:pt x="119" y="14"/>
                  <a:pt x="144" y="13"/>
                  <a:pt x="168" y="14"/>
                </a:cubicBezTo>
                <a:cubicBezTo>
                  <a:pt x="170" y="15"/>
                  <a:pt x="172" y="16"/>
                  <a:pt x="174" y="18"/>
                </a:cubicBezTo>
                <a:cubicBezTo>
                  <a:pt x="175" y="20"/>
                  <a:pt x="175" y="23"/>
                  <a:pt x="176" y="24"/>
                </a:cubicBezTo>
                <a:cubicBezTo>
                  <a:pt x="185" y="33"/>
                  <a:pt x="212" y="32"/>
                  <a:pt x="218" y="32"/>
                </a:cubicBezTo>
                <a:cubicBezTo>
                  <a:pt x="226" y="35"/>
                  <a:pt x="229" y="39"/>
                  <a:pt x="234" y="46"/>
                </a:cubicBezTo>
                <a:cubicBezTo>
                  <a:pt x="237" y="76"/>
                  <a:pt x="235" y="71"/>
                  <a:pt x="266" y="68"/>
                </a:cubicBezTo>
                <a:cubicBezTo>
                  <a:pt x="280" y="64"/>
                  <a:pt x="294" y="65"/>
                  <a:pt x="308" y="70"/>
                </a:cubicBezTo>
                <a:cubicBezTo>
                  <a:pt x="304" y="105"/>
                  <a:pt x="310" y="74"/>
                  <a:pt x="302" y="92"/>
                </a:cubicBezTo>
                <a:cubicBezTo>
                  <a:pt x="300" y="96"/>
                  <a:pt x="298" y="104"/>
                  <a:pt x="298" y="104"/>
                </a:cubicBezTo>
                <a:cubicBezTo>
                  <a:pt x="301" y="116"/>
                  <a:pt x="304" y="116"/>
                  <a:pt x="316" y="118"/>
                </a:cubicBezTo>
                <a:cubicBezTo>
                  <a:pt x="323" y="123"/>
                  <a:pt x="325" y="126"/>
                  <a:pt x="328" y="134"/>
                </a:cubicBezTo>
                <a:cubicBezTo>
                  <a:pt x="325" y="146"/>
                  <a:pt x="316" y="152"/>
                  <a:pt x="308" y="160"/>
                </a:cubicBezTo>
                <a:cubicBezTo>
                  <a:pt x="305" y="163"/>
                  <a:pt x="296" y="164"/>
                  <a:pt x="296" y="164"/>
                </a:cubicBezTo>
                <a:cubicBezTo>
                  <a:pt x="289" y="171"/>
                  <a:pt x="287" y="178"/>
                  <a:pt x="284" y="188"/>
                </a:cubicBezTo>
                <a:cubicBezTo>
                  <a:pt x="281" y="198"/>
                  <a:pt x="258" y="209"/>
                  <a:pt x="248" y="212"/>
                </a:cubicBezTo>
                <a:cubicBezTo>
                  <a:pt x="240" y="225"/>
                  <a:pt x="216" y="226"/>
                  <a:pt x="202" y="228"/>
                </a:cubicBezTo>
                <a:cubicBezTo>
                  <a:pt x="196" y="236"/>
                  <a:pt x="199" y="239"/>
                  <a:pt x="208" y="242"/>
                </a:cubicBezTo>
                <a:cubicBezTo>
                  <a:pt x="212" y="249"/>
                  <a:pt x="213" y="254"/>
                  <a:pt x="206" y="260"/>
                </a:cubicBezTo>
                <a:cubicBezTo>
                  <a:pt x="202" y="263"/>
                  <a:pt x="194" y="268"/>
                  <a:pt x="194" y="268"/>
                </a:cubicBezTo>
                <a:cubicBezTo>
                  <a:pt x="189" y="275"/>
                  <a:pt x="185" y="275"/>
                  <a:pt x="178" y="280"/>
                </a:cubicBezTo>
                <a:cubicBezTo>
                  <a:pt x="175" y="288"/>
                  <a:pt x="168" y="295"/>
                  <a:pt x="160" y="298"/>
                </a:cubicBezTo>
                <a:cubicBezTo>
                  <a:pt x="155" y="305"/>
                  <a:pt x="148" y="313"/>
                  <a:pt x="140" y="316"/>
                </a:cubicBezTo>
                <a:cubicBezTo>
                  <a:pt x="132" y="328"/>
                  <a:pt x="116" y="322"/>
                  <a:pt x="104" y="330"/>
                </a:cubicBezTo>
                <a:cubicBezTo>
                  <a:pt x="88" y="354"/>
                  <a:pt x="69" y="379"/>
                  <a:pt x="50" y="402"/>
                </a:cubicBezTo>
                <a:cubicBezTo>
                  <a:pt x="41" y="413"/>
                  <a:pt x="37" y="427"/>
                  <a:pt x="24" y="436"/>
                </a:cubicBezTo>
                <a:cubicBezTo>
                  <a:pt x="17" y="447"/>
                  <a:pt x="7" y="455"/>
                  <a:pt x="0" y="466"/>
                </a:cubicBezTo>
                <a:cubicBezTo>
                  <a:pt x="8" y="489"/>
                  <a:pt x="70" y="476"/>
                  <a:pt x="72" y="476"/>
                </a:cubicBezTo>
                <a:cubicBezTo>
                  <a:pt x="85" y="480"/>
                  <a:pt x="95" y="489"/>
                  <a:pt x="108" y="492"/>
                </a:cubicBezTo>
                <a:cubicBezTo>
                  <a:pt x="138" y="500"/>
                  <a:pt x="167" y="502"/>
                  <a:pt x="198" y="506"/>
                </a:cubicBezTo>
                <a:cubicBezTo>
                  <a:pt x="207" y="509"/>
                  <a:pt x="213" y="513"/>
                  <a:pt x="222" y="516"/>
                </a:cubicBezTo>
                <a:cubicBezTo>
                  <a:pt x="227" y="518"/>
                  <a:pt x="234" y="524"/>
                  <a:pt x="234" y="524"/>
                </a:cubicBezTo>
                <a:cubicBezTo>
                  <a:pt x="227" y="531"/>
                  <a:pt x="220" y="541"/>
                  <a:pt x="212" y="546"/>
                </a:cubicBezTo>
                <a:cubicBezTo>
                  <a:pt x="202" y="560"/>
                  <a:pt x="202" y="574"/>
                  <a:pt x="190" y="586"/>
                </a:cubicBezTo>
              </a:path>
            </a:pathLst>
          </a:custGeom>
          <a:noFill/>
          <a:ln w="9525" cap="flat" cmpd="sng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chemeClr val="hlink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58378" name="Freeform 10"/>
          <p:cNvSpPr>
            <a:spLocks/>
          </p:cNvSpPr>
          <p:nvPr/>
        </p:nvSpPr>
        <p:spPr bwMode="auto">
          <a:xfrm>
            <a:off x="5207000" y="4225925"/>
            <a:ext cx="2359025" cy="569913"/>
          </a:xfrm>
          <a:custGeom>
            <a:avLst/>
            <a:gdLst>
              <a:gd name="T0" fmla="*/ 0 w 1486"/>
              <a:gd name="T1" fmla="*/ 124 h 359"/>
              <a:gd name="T2" fmla="*/ 38 w 1486"/>
              <a:gd name="T3" fmla="*/ 130 h 359"/>
              <a:gd name="T4" fmla="*/ 56 w 1486"/>
              <a:gd name="T5" fmla="*/ 140 h 359"/>
              <a:gd name="T6" fmla="*/ 142 w 1486"/>
              <a:gd name="T7" fmla="*/ 168 h 359"/>
              <a:gd name="T8" fmla="*/ 218 w 1486"/>
              <a:gd name="T9" fmla="*/ 176 h 359"/>
              <a:gd name="T10" fmla="*/ 234 w 1486"/>
              <a:gd name="T11" fmla="*/ 188 h 359"/>
              <a:gd name="T12" fmla="*/ 268 w 1486"/>
              <a:gd name="T13" fmla="*/ 198 h 359"/>
              <a:gd name="T14" fmla="*/ 342 w 1486"/>
              <a:gd name="T15" fmla="*/ 216 h 359"/>
              <a:gd name="T16" fmla="*/ 426 w 1486"/>
              <a:gd name="T17" fmla="*/ 244 h 359"/>
              <a:gd name="T18" fmla="*/ 508 w 1486"/>
              <a:gd name="T19" fmla="*/ 270 h 359"/>
              <a:gd name="T20" fmla="*/ 554 w 1486"/>
              <a:gd name="T21" fmla="*/ 274 h 359"/>
              <a:gd name="T22" fmla="*/ 610 w 1486"/>
              <a:gd name="T23" fmla="*/ 298 h 359"/>
              <a:gd name="T24" fmla="*/ 628 w 1486"/>
              <a:gd name="T25" fmla="*/ 304 h 359"/>
              <a:gd name="T26" fmla="*/ 640 w 1486"/>
              <a:gd name="T27" fmla="*/ 308 h 359"/>
              <a:gd name="T28" fmla="*/ 748 w 1486"/>
              <a:gd name="T29" fmla="*/ 306 h 359"/>
              <a:gd name="T30" fmla="*/ 808 w 1486"/>
              <a:gd name="T31" fmla="*/ 316 h 359"/>
              <a:gd name="T32" fmla="*/ 870 w 1486"/>
              <a:gd name="T33" fmla="*/ 330 h 359"/>
              <a:gd name="T34" fmla="*/ 912 w 1486"/>
              <a:gd name="T35" fmla="*/ 350 h 359"/>
              <a:gd name="T36" fmla="*/ 974 w 1486"/>
              <a:gd name="T37" fmla="*/ 338 h 359"/>
              <a:gd name="T38" fmla="*/ 980 w 1486"/>
              <a:gd name="T39" fmla="*/ 316 h 359"/>
              <a:gd name="T40" fmla="*/ 986 w 1486"/>
              <a:gd name="T41" fmla="*/ 268 h 359"/>
              <a:gd name="T42" fmla="*/ 998 w 1486"/>
              <a:gd name="T43" fmla="*/ 244 h 359"/>
              <a:gd name="T44" fmla="*/ 1074 w 1486"/>
              <a:gd name="T45" fmla="*/ 198 h 359"/>
              <a:gd name="T46" fmla="*/ 1182 w 1486"/>
              <a:gd name="T47" fmla="*/ 206 h 359"/>
              <a:gd name="T48" fmla="*/ 1202 w 1486"/>
              <a:gd name="T49" fmla="*/ 200 h 359"/>
              <a:gd name="T50" fmla="*/ 1270 w 1486"/>
              <a:gd name="T51" fmla="*/ 168 h 359"/>
              <a:gd name="T52" fmla="*/ 1296 w 1486"/>
              <a:gd name="T53" fmla="*/ 82 h 359"/>
              <a:gd name="T54" fmla="*/ 1304 w 1486"/>
              <a:gd name="T55" fmla="*/ 58 h 359"/>
              <a:gd name="T56" fmla="*/ 1332 w 1486"/>
              <a:gd name="T57" fmla="*/ 50 h 359"/>
              <a:gd name="T58" fmla="*/ 1358 w 1486"/>
              <a:gd name="T59" fmla="*/ 54 h 359"/>
              <a:gd name="T60" fmla="*/ 1386 w 1486"/>
              <a:gd name="T61" fmla="*/ 0 h 359"/>
              <a:gd name="T62" fmla="*/ 1480 w 1486"/>
              <a:gd name="T63" fmla="*/ 16 h 359"/>
              <a:gd name="T64" fmla="*/ 1486 w 1486"/>
              <a:gd name="T65" fmla="*/ 26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86" h="359">
                <a:moveTo>
                  <a:pt x="0" y="124"/>
                </a:moveTo>
                <a:cubicBezTo>
                  <a:pt x="20" y="131"/>
                  <a:pt x="8" y="128"/>
                  <a:pt x="38" y="130"/>
                </a:cubicBezTo>
                <a:cubicBezTo>
                  <a:pt x="45" y="132"/>
                  <a:pt x="56" y="140"/>
                  <a:pt x="56" y="140"/>
                </a:cubicBezTo>
                <a:cubicBezTo>
                  <a:pt x="70" y="161"/>
                  <a:pt x="118" y="165"/>
                  <a:pt x="142" y="168"/>
                </a:cubicBezTo>
                <a:cubicBezTo>
                  <a:pt x="165" y="176"/>
                  <a:pt x="195" y="175"/>
                  <a:pt x="218" y="176"/>
                </a:cubicBezTo>
                <a:cubicBezTo>
                  <a:pt x="227" y="179"/>
                  <a:pt x="228" y="184"/>
                  <a:pt x="234" y="188"/>
                </a:cubicBezTo>
                <a:cubicBezTo>
                  <a:pt x="243" y="194"/>
                  <a:pt x="258" y="195"/>
                  <a:pt x="268" y="198"/>
                </a:cubicBezTo>
                <a:cubicBezTo>
                  <a:pt x="295" y="206"/>
                  <a:pt x="312" y="214"/>
                  <a:pt x="342" y="216"/>
                </a:cubicBezTo>
                <a:cubicBezTo>
                  <a:pt x="378" y="228"/>
                  <a:pt x="382" y="241"/>
                  <a:pt x="426" y="244"/>
                </a:cubicBezTo>
                <a:cubicBezTo>
                  <a:pt x="454" y="250"/>
                  <a:pt x="481" y="263"/>
                  <a:pt x="508" y="270"/>
                </a:cubicBezTo>
                <a:cubicBezTo>
                  <a:pt x="524" y="274"/>
                  <a:pt x="534" y="273"/>
                  <a:pt x="554" y="274"/>
                </a:cubicBezTo>
                <a:cubicBezTo>
                  <a:pt x="574" y="281"/>
                  <a:pt x="590" y="291"/>
                  <a:pt x="610" y="298"/>
                </a:cubicBezTo>
                <a:cubicBezTo>
                  <a:pt x="616" y="300"/>
                  <a:pt x="622" y="302"/>
                  <a:pt x="628" y="304"/>
                </a:cubicBezTo>
                <a:cubicBezTo>
                  <a:pt x="632" y="305"/>
                  <a:pt x="640" y="308"/>
                  <a:pt x="640" y="308"/>
                </a:cubicBezTo>
                <a:cubicBezTo>
                  <a:pt x="676" y="306"/>
                  <a:pt x="712" y="304"/>
                  <a:pt x="748" y="306"/>
                </a:cubicBezTo>
                <a:cubicBezTo>
                  <a:pt x="770" y="312"/>
                  <a:pt x="783" y="314"/>
                  <a:pt x="808" y="316"/>
                </a:cubicBezTo>
                <a:cubicBezTo>
                  <a:pt x="833" y="324"/>
                  <a:pt x="841" y="328"/>
                  <a:pt x="870" y="330"/>
                </a:cubicBezTo>
                <a:cubicBezTo>
                  <a:pt x="883" y="339"/>
                  <a:pt x="899" y="341"/>
                  <a:pt x="912" y="350"/>
                </a:cubicBezTo>
                <a:cubicBezTo>
                  <a:pt x="943" y="349"/>
                  <a:pt x="960" y="359"/>
                  <a:pt x="974" y="338"/>
                </a:cubicBezTo>
                <a:cubicBezTo>
                  <a:pt x="976" y="331"/>
                  <a:pt x="978" y="323"/>
                  <a:pt x="980" y="316"/>
                </a:cubicBezTo>
                <a:cubicBezTo>
                  <a:pt x="982" y="300"/>
                  <a:pt x="978" y="282"/>
                  <a:pt x="986" y="268"/>
                </a:cubicBezTo>
                <a:cubicBezTo>
                  <a:pt x="990" y="260"/>
                  <a:pt x="998" y="244"/>
                  <a:pt x="998" y="244"/>
                </a:cubicBezTo>
                <a:cubicBezTo>
                  <a:pt x="1002" y="194"/>
                  <a:pt x="1030" y="200"/>
                  <a:pt x="1074" y="198"/>
                </a:cubicBezTo>
                <a:cubicBezTo>
                  <a:pt x="1121" y="199"/>
                  <a:pt x="1143" y="202"/>
                  <a:pt x="1182" y="206"/>
                </a:cubicBezTo>
                <a:cubicBezTo>
                  <a:pt x="1191" y="209"/>
                  <a:pt x="1196" y="208"/>
                  <a:pt x="1202" y="200"/>
                </a:cubicBezTo>
                <a:cubicBezTo>
                  <a:pt x="1207" y="164"/>
                  <a:pt x="1238" y="169"/>
                  <a:pt x="1270" y="168"/>
                </a:cubicBezTo>
                <a:cubicBezTo>
                  <a:pt x="1280" y="139"/>
                  <a:pt x="1284" y="110"/>
                  <a:pt x="1296" y="82"/>
                </a:cubicBezTo>
                <a:cubicBezTo>
                  <a:pt x="1296" y="81"/>
                  <a:pt x="1301" y="60"/>
                  <a:pt x="1304" y="58"/>
                </a:cubicBezTo>
                <a:cubicBezTo>
                  <a:pt x="1313" y="52"/>
                  <a:pt x="1321" y="52"/>
                  <a:pt x="1332" y="50"/>
                </a:cubicBezTo>
                <a:cubicBezTo>
                  <a:pt x="1340" y="53"/>
                  <a:pt x="1349" y="56"/>
                  <a:pt x="1358" y="54"/>
                </a:cubicBezTo>
                <a:cubicBezTo>
                  <a:pt x="1371" y="51"/>
                  <a:pt x="1372" y="9"/>
                  <a:pt x="1386" y="0"/>
                </a:cubicBezTo>
                <a:cubicBezTo>
                  <a:pt x="1421" y="2"/>
                  <a:pt x="1445" y="14"/>
                  <a:pt x="1480" y="16"/>
                </a:cubicBezTo>
                <a:cubicBezTo>
                  <a:pt x="1485" y="23"/>
                  <a:pt x="1483" y="20"/>
                  <a:pt x="1486" y="26"/>
                </a:cubicBezTo>
              </a:path>
            </a:pathLst>
          </a:custGeom>
          <a:noFill/>
          <a:ln w="9525" cap="flat" cmpd="sng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chemeClr val="hlink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58379" name="Freeform 11"/>
          <p:cNvSpPr>
            <a:spLocks/>
          </p:cNvSpPr>
          <p:nvPr/>
        </p:nvSpPr>
        <p:spPr bwMode="auto">
          <a:xfrm>
            <a:off x="7550150" y="3478213"/>
            <a:ext cx="1527175" cy="823912"/>
          </a:xfrm>
          <a:custGeom>
            <a:avLst/>
            <a:gdLst>
              <a:gd name="T0" fmla="*/ 6 w 962"/>
              <a:gd name="T1" fmla="*/ 497 h 519"/>
              <a:gd name="T2" fmla="*/ 32 w 962"/>
              <a:gd name="T3" fmla="*/ 507 h 519"/>
              <a:gd name="T4" fmla="*/ 44 w 962"/>
              <a:gd name="T5" fmla="*/ 519 h 519"/>
              <a:gd name="T6" fmla="*/ 60 w 962"/>
              <a:gd name="T7" fmla="*/ 479 h 519"/>
              <a:gd name="T8" fmla="*/ 18 w 962"/>
              <a:gd name="T9" fmla="*/ 429 h 519"/>
              <a:gd name="T10" fmla="*/ 8 w 962"/>
              <a:gd name="T11" fmla="*/ 411 h 519"/>
              <a:gd name="T12" fmla="*/ 20 w 962"/>
              <a:gd name="T13" fmla="*/ 315 h 519"/>
              <a:gd name="T14" fmla="*/ 42 w 962"/>
              <a:gd name="T15" fmla="*/ 231 h 519"/>
              <a:gd name="T16" fmla="*/ 90 w 962"/>
              <a:gd name="T17" fmla="*/ 237 h 519"/>
              <a:gd name="T18" fmla="*/ 198 w 962"/>
              <a:gd name="T19" fmla="*/ 257 h 519"/>
              <a:gd name="T20" fmla="*/ 228 w 962"/>
              <a:gd name="T21" fmla="*/ 257 h 519"/>
              <a:gd name="T22" fmla="*/ 202 w 962"/>
              <a:gd name="T23" fmla="*/ 167 h 519"/>
              <a:gd name="T24" fmla="*/ 218 w 962"/>
              <a:gd name="T25" fmla="*/ 139 h 519"/>
              <a:gd name="T26" fmla="*/ 222 w 962"/>
              <a:gd name="T27" fmla="*/ 93 h 519"/>
              <a:gd name="T28" fmla="*/ 226 w 962"/>
              <a:gd name="T29" fmla="*/ 81 h 519"/>
              <a:gd name="T30" fmla="*/ 228 w 962"/>
              <a:gd name="T31" fmla="*/ 67 h 519"/>
              <a:gd name="T32" fmla="*/ 302 w 962"/>
              <a:gd name="T33" fmla="*/ 65 h 519"/>
              <a:gd name="T34" fmla="*/ 376 w 962"/>
              <a:gd name="T35" fmla="*/ 49 h 519"/>
              <a:gd name="T36" fmla="*/ 394 w 962"/>
              <a:gd name="T37" fmla="*/ 43 h 519"/>
              <a:gd name="T38" fmla="*/ 400 w 962"/>
              <a:gd name="T39" fmla="*/ 41 h 519"/>
              <a:gd name="T40" fmla="*/ 416 w 962"/>
              <a:gd name="T41" fmla="*/ 25 h 519"/>
              <a:gd name="T42" fmla="*/ 422 w 962"/>
              <a:gd name="T43" fmla="*/ 5 h 519"/>
              <a:gd name="T44" fmla="*/ 582 w 962"/>
              <a:gd name="T45" fmla="*/ 3 h 519"/>
              <a:gd name="T46" fmla="*/ 618 w 962"/>
              <a:gd name="T47" fmla="*/ 11 h 519"/>
              <a:gd name="T48" fmla="*/ 674 w 962"/>
              <a:gd name="T49" fmla="*/ 21 h 519"/>
              <a:gd name="T50" fmla="*/ 768 w 962"/>
              <a:gd name="T51" fmla="*/ 33 h 519"/>
              <a:gd name="T52" fmla="*/ 868 w 962"/>
              <a:gd name="T53" fmla="*/ 49 h 519"/>
              <a:gd name="T54" fmla="*/ 962 w 962"/>
              <a:gd name="T55" fmla="*/ 61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62" h="519">
                <a:moveTo>
                  <a:pt x="6" y="497"/>
                </a:moveTo>
                <a:cubicBezTo>
                  <a:pt x="15" y="499"/>
                  <a:pt x="25" y="501"/>
                  <a:pt x="32" y="507"/>
                </a:cubicBezTo>
                <a:cubicBezTo>
                  <a:pt x="36" y="511"/>
                  <a:pt x="44" y="519"/>
                  <a:pt x="44" y="519"/>
                </a:cubicBezTo>
                <a:cubicBezTo>
                  <a:pt x="73" y="516"/>
                  <a:pt x="70" y="509"/>
                  <a:pt x="60" y="479"/>
                </a:cubicBezTo>
                <a:cubicBezTo>
                  <a:pt x="56" y="452"/>
                  <a:pt x="46" y="434"/>
                  <a:pt x="18" y="429"/>
                </a:cubicBezTo>
                <a:cubicBezTo>
                  <a:pt x="13" y="414"/>
                  <a:pt x="17" y="420"/>
                  <a:pt x="8" y="411"/>
                </a:cubicBezTo>
                <a:cubicBezTo>
                  <a:pt x="0" y="387"/>
                  <a:pt x="5" y="338"/>
                  <a:pt x="20" y="315"/>
                </a:cubicBezTo>
                <a:cubicBezTo>
                  <a:pt x="23" y="287"/>
                  <a:pt x="9" y="242"/>
                  <a:pt x="42" y="231"/>
                </a:cubicBezTo>
                <a:cubicBezTo>
                  <a:pt x="65" y="232"/>
                  <a:pt x="72" y="233"/>
                  <a:pt x="90" y="237"/>
                </a:cubicBezTo>
                <a:cubicBezTo>
                  <a:pt x="123" y="259"/>
                  <a:pt x="158" y="255"/>
                  <a:pt x="198" y="257"/>
                </a:cubicBezTo>
                <a:cubicBezTo>
                  <a:pt x="205" y="258"/>
                  <a:pt x="224" y="263"/>
                  <a:pt x="228" y="257"/>
                </a:cubicBezTo>
                <a:cubicBezTo>
                  <a:pt x="241" y="234"/>
                  <a:pt x="209" y="188"/>
                  <a:pt x="202" y="167"/>
                </a:cubicBezTo>
                <a:cubicBezTo>
                  <a:pt x="204" y="155"/>
                  <a:pt x="210" y="147"/>
                  <a:pt x="218" y="139"/>
                </a:cubicBezTo>
                <a:cubicBezTo>
                  <a:pt x="225" y="118"/>
                  <a:pt x="216" y="148"/>
                  <a:pt x="222" y="93"/>
                </a:cubicBezTo>
                <a:cubicBezTo>
                  <a:pt x="222" y="89"/>
                  <a:pt x="226" y="81"/>
                  <a:pt x="226" y="81"/>
                </a:cubicBezTo>
                <a:cubicBezTo>
                  <a:pt x="227" y="76"/>
                  <a:pt x="223" y="68"/>
                  <a:pt x="228" y="67"/>
                </a:cubicBezTo>
                <a:cubicBezTo>
                  <a:pt x="252" y="62"/>
                  <a:pt x="277" y="66"/>
                  <a:pt x="302" y="65"/>
                </a:cubicBezTo>
                <a:cubicBezTo>
                  <a:pt x="326" y="64"/>
                  <a:pt x="351" y="52"/>
                  <a:pt x="376" y="49"/>
                </a:cubicBezTo>
                <a:cubicBezTo>
                  <a:pt x="382" y="47"/>
                  <a:pt x="388" y="45"/>
                  <a:pt x="394" y="43"/>
                </a:cubicBezTo>
                <a:cubicBezTo>
                  <a:pt x="396" y="42"/>
                  <a:pt x="400" y="41"/>
                  <a:pt x="400" y="41"/>
                </a:cubicBezTo>
                <a:cubicBezTo>
                  <a:pt x="406" y="35"/>
                  <a:pt x="409" y="30"/>
                  <a:pt x="416" y="25"/>
                </a:cubicBezTo>
                <a:cubicBezTo>
                  <a:pt x="419" y="15"/>
                  <a:pt x="408" y="0"/>
                  <a:pt x="422" y="5"/>
                </a:cubicBezTo>
                <a:cubicBezTo>
                  <a:pt x="494" y="2"/>
                  <a:pt x="492" y="1"/>
                  <a:pt x="582" y="3"/>
                </a:cubicBezTo>
                <a:cubicBezTo>
                  <a:pt x="598" y="8"/>
                  <a:pt x="594" y="9"/>
                  <a:pt x="618" y="11"/>
                </a:cubicBezTo>
                <a:cubicBezTo>
                  <a:pt x="637" y="15"/>
                  <a:pt x="654" y="19"/>
                  <a:pt x="674" y="21"/>
                </a:cubicBezTo>
                <a:cubicBezTo>
                  <a:pt x="709" y="33"/>
                  <a:pt x="727" y="32"/>
                  <a:pt x="768" y="33"/>
                </a:cubicBezTo>
                <a:cubicBezTo>
                  <a:pt x="805" y="45"/>
                  <a:pt x="822" y="47"/>
                  <a:pt x="868" y="49"/>
                </a:cubicBezTo>
                <a:cubicBezTo>
                  <a:pt x="898" y="59"/>
                  <a:pt x="931" y="61"/>
                  <a:pt x="962" y="61"/>
                </a:cubicBezTo>
              </a:path>
            </a:pathLst>
          </a:custGeom>
          <a:noFill/>
          <a:ln w="9525" cap="flat" cmpd="sng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chemeClr val="hlink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58382" name="Text Box 14"/>
          <p:cNvSpPr txBox="1">
            <a:spLocks noChangeArrowheads="1"/>
          </p:cNvSpPr>
          <p:nvPr/>
        </p:nvSpPr>
        <p:spPr bwMode="auto">
          <a:xfrm>
            <a:off x="2843213" y="2924175"/>
            <a:ext cx="1352550" cy="3365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x-none" b="0">
                <a:solidFill>
                  <a:schemeClr val="hlink"/>
                </a:solidFill>
              </a:rPr>
              <a:t>Switzerland</a:t>
            </a:r>
          </a:p>
        </p:txBody>
      </p:sp>
      <p:sp>
        <p:nvSpPr>
          <p:cNvPr id="58383" name="Text Box 15"/>
          <p:cNvSpPr txBox="1">
            <a:spLocks noChangeArrowheads="1"/>
          </p:cNvSpPr>
          <p:nvPr/>
        </p:nvSpPr>
        <p:spPr bwMode="auto">
          <a:xfrm>
            <a:off x="3779838" y="2349500"/>
            <a:ext cx="879475" cy="3365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x-none" b="0">
                <a:solidFill>
                  <a:schemeClr val="hlink"/>
                </a:solidFill>
              </a:rPr>
              <a:t>France</a:t>
            </a:r>
          </a:p>
        </p:txBody>
      </p:sp>
      <p:sp>
        <p:nvSpPr>
          <p:cNvPr id="58386" name="Freeform 18"/>
          <p:cNvSpPr>
            <a:spLocks/>
          </p:cNvSpPr>
          <p:nvPr/>
        </p:nvSpPr>
        <p:spPr bwMode="auto">
          <a:xfrm>
            <a:off x="4427538" y="3313113"/>
            <a:ext cx="2382837" cy="954087"/>
          </a:xfrm>
          <a:custGeom>
            <a:avLst/>
            <a:gdLst>
              <a:gd name="T0" fmla="*/ 4 w 1501"/>
              <a:gd name="T1" fmla="*/ 0 h 601"/>
              <a:gd name="T2" fmla="*/ 3 w 1501"/>
              <a:gd name="T3" fmla="*/ 33 h 601"/>
              <a:gd name="T4" fmla="*/ 6 w 1501"/>
              <a:gd name="T5" fmla="*/ 78 h 601"/>
              <a:gd name="T6" fmla="*/ 37 w 1501"/>
              <a:gd name="T7" fmla="*/ 163 h 601"/>
              <a:gd name="T8" fmla="*/ 117 w 1501"/>
              <a:gd name="T9" fmla="*/ 255 h 601"/>
              <a:gd name="T10" fmla="*/ 237 w 1501"/>
              <a:gd name="T11" fmla="*/ 342 h 601"/>
              <a:gd name="T12" fmla="*/ 400 w 1501"/>
              <a:gd name="T13" fmla="*/ 417 h 601"/>
              <a:gd name="T14" fmla="*/ 573 w 1501"/>
              <a:gd name="T15" fmla="*/ 480 h 601"/>
              <a:gd name="T16" fmla="*/ 757 w 1501"/>
              <a:gd name="T17" fmla="*/ 529 h 601"/>
              <a:gd name="T18" fmla="*/ 946 w 1501"/>
              <a:gd name="T19" fmla="*/ 567 h 601"/>
              <a:gd name="T20" fmla="*/ 1207 w 1501"/>
              <a:gd name="T21" fmla="*/ 594 h 601"/>
              <a:gd name="T22" fmla="*/ 1501 w 1501"/>
              <a:gd name="T23" fmla="*/ 601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01" h="601">
                <a:moveTo>
                  <a:pt x="4" y="0"/>
                </a:moveTo>
                <a:cubicBezTo>
                  <a:pt x="3" y="10"/>
                  <a:pt x="3" y="20"/>
                  <a:pt x="3" y="33"/>
                </a:cubicBezTo>
                <a:cubicBezTo>
                  <a:pt x="3" y="46"/>
                  <a:pt x="0" y="56"/>
                  <a:pt x="6" y="78"/>
                </a:cubicBezTo>
                <a:cubicBezTo>
                  <a:pt x="12" y="100"/>
                  <a:pt x="19" y="134"/>
                  <a:pt x="37" y="163"/>
                </a:cubicBezTo>
                <a:cubicBezTo>
                  <a:pt x="55" y="192"/>
                  <a:pt x="84" y="225"/>
                  <a:pt x="117" y="255"/>
                </a:cubicBezTo>
                <a:cubicBezTo>
                  <a:pt x="150" y="285"/>
                  <a:pt x="190" y="315"/>
                  <a:pt x="237" y="342"/>
                </a:cubicBezTo>
                <a:cubicBezTo>
                  <a:pt x="284" y="369"/>
                  <a:pt x="344" y="394"/>
                  <a:pt x="400" y="417"/>
                </a:cubicBezTo>
                <a:cubicBezTo>
                  <a:pt x="456" y="440"/>
                  <a:pt x="513" y="461"/>
                  <a:pt x="573" y="480"/>
                </a:cubicBezTo>
                <a:cubicBezTo>
                  <a:pt x="633" y="499"/>
                  <a:pt x="695" y="515"/>
                  <a:pt x="757" y="529"/>
                </a:cubicBezTo>
                <a:cubicBezTo>
                  <a:pt x="819" y="543"/>
                  <a:pt x="871" y="556"/>
                  <a:pt x="946" y="567"/>
                </a:cubicBezTo>
                <a:cubicBezTo>
                  <a:pt x="1021" y="578"/>
                  <a:pt x="1115" y="588"/>
                  <a:pt x="1207" y="594"/>
                </a:cubicBezTo>
                <a:cubicBezTo>
                  <a:pt x="1299" y="600"/>
                  <a:pt x="1448" y="601"/>
                  <a:pt x="1501" y="601"/>
                </a:cubicBezTo>
              </a:path>
            </a:pathLst>
          </a:custGeom>
          <a:noFill/>
          <a:ln w="9525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00FF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58387" name="Freeform 19"/>
          <p:cNvSpPr>
            <a:spLocks/>
          </p:cNvSpPr>
          <p:nvPr/>
        </p:nvSpPr>
        <p:spPr bwMode="auto">
          <a:xfrm>
            <a:off x="6808788" y="2932113"/>
            <a:ext cx="2195512" cy="1335087"/>
          </a:xfrm>
          <a:custGeom>
            <a:avLst/>
            <a:gdLst>
              <a:gd name="T0" fmla="*/ 0 w 1383"/>
              <a:gd name="T1" fmla="*/ 841 h 841"/>
              <a:gd name="T2" fmla="*/ 49 w 1383"/>
              <a:gd name="T3" fmla="*/ 841 h 841"/>
              <a:gd name="T4" fmla="*/ 126 w 1383"/>
              <a:gd name="T5" fmla="*/ 841 h 841"/>
              <a:gd name="T6" fmla="*/ 250 w 1383"/>
              <a:gd name="T7" fmla="*/ 840 h 841"/>
              <a:gd name="T8" fmla="*/ 385 w 1383"/>
              <a:gd name="T9" fmla="*/ 837 h 841"/>
              <a:gd name="T10" fmla="*/ 556 w 1383"/>
              <a:gd name="T11" fmla="*/ 825 h 841"/>
              <a:gd name="T12" fmla="*/ 637 w 1383"/>
              <a:gd name="T13" fmla="*/ 819 h 841"/>
              <a:gd name="T14" fmla="*/ 772 w 1383"/>
              <a:gd name="T15" fmla="*/ 801 h 841"/>
              <a:gd name="T16" fmla="*/ 882 w 1383"/>
              <a:gd name="T17" fmla="*/ 784 h 841"/>
              <a:gd name="T18" fmla="*/ 984 w 1383"/>
              <a:gd name="T19" fmla="*/ 760 h 841"/>
              <a:gd name="T20" fmla="*/ 1063 w 1383"/>
              <a:gd name="T21" fmla="*/ 732 h 841"/>
              <a:gd name="T22" fmla="*/ 1143 w 1383"/>
              <a:gd name="T23" fmla="*/ 696 h 841"/>
              <a:gd name="T24" fmla="*/ 1231 w 1383"/>
              <a:gd name="T25" fmla="*/ 634 h 841"/>
              <a:gd name="T26" fmla="*/ 1296 w 1383"/>
              <a:gd name="T27" fmla="*/ 574 h 841"/>
              <a:gd name="T28" fmla="*/ 1318 w 1383"/>
              <a:gd name="T29" fmla="*/ 541 h 841"/>
              <a:gd name="T30" fmla="*/ 1348 w 1383"/>
              <a:gd name="T31" fmla="*/ 489 h 841"/>
              <a:gd name="T32" fmla="*/ 1369 w 1383"/>
              <a:gd name="T33" fmla="*/ 433 h 841"/>
              <a:gd name="T34" fmla="*/ 1381 w 1383"/>
              <a:gd name="T35" fmla="*/ 376 h 841"/>
              <a:gd name="T36" fmla="*/ 1381 w 1383"/>
              <a:gd name="T37" fmla="*/ 316 h 841"/>
              <a:gd name="T38" fmla="*/ 1377 w 1383"/>
              <a:gd name="T39" fmla="*/ 277 h 841"/>
              <a:gd name="T40" fmla="*/ 1362 w 1383"/>
              <a:gd name="T41" fmla="*/ 213 h 841"/>
              <a:gd name="T42" fmla="*/ 1336 w 1383"/>
              <a:gd name="T43" fmla="*/ 162 h 841"/>
              <a:gd name="T44" fmla="*/ 1288 w 1383"/>
              <a:gd name="T45" fmla="*/ 99 h 841"/>
              <a:gd name="T46" fmla="*/ 1237 w 1383"/>
              <a:gd name="T47" fmla="*/ 57 h 841"/>
              <a:gd name="T48" fmla="*/ 1177 w 1383"/>
              <a:gd name="T49" fmla="*/ 19 h 841"/>
              <a:gd name="T50" fmla="*/ 1146 w 1383"/>
              <a:gd name="T51" fmla="*/ 0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83" h="841">
                <a:moveTo>
                  <a:pt x="0" y="841"/>
                </a:moveTo>
                <a:cubicBezTo>
                  <a:pt x="14" y="841"/>
                  <a:pt x="28" y="841"/>
                  <a:pt x="49" y="841"/>
                </a:cubicBezTo>
                <a:cubicBezTo>
                  <a:pt x="70" y="841"/>
                  <a:pt x="93" y="841"/>
                  <a:pt x="126" y="841"/>
                </a:cubicBezTo>
                <a:cubicBezTo>
                  <a:pt x="159" y="841"/>
                  <a:pt x="207" y="841"/>
                  <a:pt x="250" y="840"/>
                </a:cubicBezTo>
                <a:cubicBezTo>
                  <a:pt x="293" y="839"/>
                  <a:pt x="334" y="839"/>
                  <a:pt x="385" y="837"/>
                </a:cubicBezTo>
                <a:cubicBezTo>
                  <a:pt x="436" y="835"/>
                  <a:pt x="514" y="828"/>
                  <a:pt x="556" y="825"/>
                </a:cubicBezTo>
                <a:cubicBezTo>
                  <a:pt x="598" y="822"/>
                  <a:pt x="601" y="823"/>
                  <a:pt x="637" y="819"/>
                </a:cubicBezTo>
                <a:cubicBezTo>
                  <a:pt x="673" y="815"/>
                  <a:pt x="731" y="807"/>
                  <a:pt x="772" y="801"/>
                </a:cubicBezTo>
                <a:cubicBezTo>
                  <a:pt x="813" y="795"/>
                  <a:pt x="847" y="791"/>
                  <a:pt x="882" y="784"/>
                </a:cubicBezTo>
                <a:cubicBezTo>
                  <a:pt x="917" y="777"/>
                  <a:pt x="954" y="769"/>
                  <a:pt x="984" y="760"/>
                </a:cubicBezTo>
                <a:cubicBezTo>
                  <a:pt x="1014" y="751"/>
                  <a:pt x="1037" y="743"/>
                  <a:pt x="1063" y="732"/>
                </a:cubicBezTo>
                <a:cubicBezTo>
                  <a:pt x="1089" y="721"/>
                  <a:pt x="1115" y="712"/>
                  <a:pt x="1143" y="696"/>
                </a:cubicBezTo>
                <a:cubicBezTo>
                  <a:pt x="1171" y="680"/>
                  <a:pt x="1206" y="654"/>
                  <a:pt x="1231" y="634"/>
                </a:cubicBezTo>
                <a:cubicBezTo>
                  <a:pt x="1256" y="614"/>
                  <a:pt x="1281" y="589"/>
                  <a:pt x="1296" y="574"/>
                </a:cubicBezTo>
                <a:cubicBezTo>
                  <a:pt x="1311" y="559"/>
                  <a:pt x="1309" y="555"/>
                  <a:pt x="1318" y="541"/>
                </a:cubicBezTo>
                <a:cubicBezTo>
                  <a:pt x="1327" y="527"/>
                  <a:pt x="1339" y="507"/>
                  <a:pt x="1348" y="489"/>
                </a:cubicBezTo>
                <a:cubicBezTo>
                  <a:pt x="1357" y="471"/>
                  <a:pt x="1364" y="452"/>
                  <a:pt x="1369" y="433"/>
                </a:cubicBezTo>
                <a:cubicBezTo>
                  <a:pt x="1374" y="414"/>
                  <a:pt x="1379" y="395"/>
                  <a:pt x="1381" y="376"/>
                </a:cubicBezTo>
                <a:cubicBezTo>
                  <a:pt x="1383" y="357"/>
                  <a:pt x="1382" y="332"/>
                  <a:pt x="1381" y="316"/>
                </a:cubicBezTo>
                <a:cubicBezTo>
                  <a:pt x="1380" y="300"/>
                  <a:pt x="1380" y="294"/>
                  <a:pt x="1377" y="277"/>
                </a:cubicBezTo>
                <a:cubicBezTo>
                  <a:pt x="1374" y="260"/>
                  <a:pt x="1369" y="232"/>
                  <a:pt x="1362" y="213"/>
                </a:cubicBezTo>
                <a:cubicBezTo>
                  <a:pt x="1355" y="194"/>
                  <a:pt x="1348" y="181"/>
                  <a:pt x="1336" y="162"/>
                </a:cubicBezTo>
                <a:cubicBezTo>
                  <a:pt x="1324" y="143"/>
                  <a:pt x="1305" y="117"/>
                  <a:pt x="1288" y="99"/>
                </a:cubicBezTo>
                <a:cubicBezTo>
                  <a:pt x="1271" y="81"/>
                  <a:pt x="1255" y="70"/>
                  <a:pt x="1237" y="57"/>
                </a:cubicBezTo>
                <a:cubicBezTo>
                  <a:pt x="1219" y="44"/>
                  <a:pt x="1192" y="29"/>
                  <a:pt x="1177" y="19"/>
                </a:cubicBezTo>
                <a:cubicBezTo>
                  <a:pt x="1162" y="9"/>
                  <a:pt x="1154" y="4"/>
                  <a:pt x="1146" y="0"/>
                </a:cubicBezTo>
              </a:path>
            </a:pathLst>
          </a:custGeom>
          <a:noFill/>
          <a:ln w="9525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00FF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58388" name="Freeform 20"/>
          <p:cNvSpPr>
            <a:spLocks/>
          </p:cNvSpPr>
          <p:nvPr/>
        </p:nvSpPr>
        <p:spPr bwMode="auto">
          <a:xfrm>
            <a:off x="4433888" y="2517775"/>
            <a:ext cx="2460625" cy="790575"/>
          </a:xfrm>
          <a:custGeom>
            <a:avLst/>
            <a:gdLst>
              <a:gd name="T0" fmla="*/ 0 w 1550"/>
              <a:gd name="T1" fmla="*/ 498 h 498"/>
              <a:gd name="T2" fmla="*/ 6 w 1550"/>
              <a:gd name="T3" fmla="*/ 444 h 498"/>
              <a:gd name="T4" fmla="*/ 32 w 1550"/>
              <a:gd name="T5" fmla="*/ 385 h 498"/>
              <a:gd name="T6" fmla="*/ 71 w 1550"/>
              <a:gd name="T7" fmla="*/ 327 h 498"/>
              <a:gd name="T8" fmla="*/ 132 w 1550"/>
              <a:gd name="T9" fmla="*/ 277 h 498"/>
              <a:gd name="T10" fmla="*/ 201 w 1550"/>
              <a:gd name="T11" fmla="*/ 235 h 498"/>
              <a:gd name="T12" fmla="*/ 281 w 1550"/>
              <a:gd name="T13" fmla="*/ 195 h 498"/>
              <a:gd name="T14" fmla="*/ 359 w 1550"/>
              <a:gd name="T15" fmla="*/ 162 h 498"/>
              <a:gd name="T16" fmla="*/ 453 w 1550"/>
              <a:gd name="T17" fmla="*/ 127 h 498"/>
              <a:gd name="T18" fmla="*/ 620 w 1550"/>
              <a:gd name="T19" fmla="*/ 79 h 498"/>
              <a:gd name="T20" fmla="*/ 783 w 1550"/>
              <a:gd name="T21" fmla="*/ 46 h 498"/>
              <a:gd name="T22" fmla="*/ 954 w 1550"/>
              <a:gd name="T23" fmla="*/ 22 h 498"/>
              <a:gd name="T24" fmla="*/ 1152 w 1550"/>
              <a:gd name="T25" fmla="*/ 6 h 498"/>
              <a:gd name="T26" fmla="*/ 1289 w 1550"/>
              <a:gd name="T27" fmla="*/ 3 h 498"/>
              <a:gd name="T28" fmla="*/ 1416 w 1550"/>
              <a:gd name="T29" fmla="*/ 0 h 498"/>
              <a:gd name="T30" fmla="*/ 1550 w 1550"/>
              <a:gd name="T31" fmla="*/ 4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50" h="498">
                <a:moveTo>
                  <a:pt x="0" y="498"/>
                </a:moveTo>
                <a:cubicBezTo>
                  <a:pt x="0" y="480"/>
                  <a:pt x="1" y="463"/>
                  <a:pt x="6" y="444"/>
                </a:cubicBezTo>
                <a:cubicBezTo>
                  <a:pt x="11" y="425"/>
                  <a:pt x="21" y="405"/>
                  <a:pt x="32" y="385"/>
                </a:cubicBezTo>
                <a:cubicBezTo>
                  <a:pt x="43" y="365"/>
                  <a:pt x="54" y="345"/>
                  <a:pt x="71" y="327"/>
                </a:cubicBezTo>
                <a:cubicBezTo>
                  <a:pt x="88" y="309"/>
                  <a:pt x="110" y="292"/>
                  <a:pt x="132" y="277"/>
                </a:cubicBezTo>
                <a:cubicBezTo>
                  <a:pt x="154" y="262"/>
                  <a:pt x="176" y="249"/>
                  <a:pt x="201" y="235"/>
                </a:cubicBezTo>
                <a:cubicBezTo>
                  <a:pt x="226" y="221"/>
                  <a:pt x="255" y="207"/>
                  <a:pt x="281" y="195"/>
                </a:cubicBezTo>
                <a:cubicBezTo>
                  <a:pt x="307" y="183"/>
                  <a:pt x="330" y="173"/>
                  <a:pt x="359" y="162"/>
                </a:cubicBezTo>
                <a:cubicBezTo>
                  <a:pt x="388" y="151"/>
                  <a:pt x="410" y="141"/>
                  <a:pt x="453" y="127"/>
                </a:cubicBezTo>
                <a:cubicBezTo>
                  <a:pt x="496" y="113"/>
                  <a:pt x="565" y="92"/>
                  <a:pt x="620" y="79"/>
                </a:cubicBezTo>
                <a:cubicBezTo>
                  <a:pt x="675" y="66"/>
                  <a:pt x="727" y="56"/>
                  <a:pt x="783" y="46"/>
                </a:cubicBezTo>
                <a:cubicBezTo>
                  <a:pt x="839" y="36"/>
                  <a:pt x="893" y="29"/>
                  <a:pt x="954" y="22"/>
                </a:cubicBezTo>
                <a:cubicBezTo>
                  <a:pt x="1015" y="15"/>
                  <a:pt x="1096" y="9"/>
                  <a:pt x="1152" y="6"/>
                </a:cubicBezTo>
                <a:cubicBezTo>
                  <a:pt x="1208" y="3"/>
                  <a:pt x="1245" y="4"/>
                  <a:pt x="1289" y="3"/>
                </a:cubicBezTo>
                <a:cubicBezTo>
                  <a:pt x="1333" y="2"/>
                  <a:pt x="1373" y="0"/>
                  <a:pt x="1416" y="0"/>
                </a:cubicBezTo>
                <a:cubicBezTo>
                  <a:pt x="1459" y="0"/>
                  <a:pt x="1526" y="4"/>
                  <a:pt x="1550" y="4"/>
                </a:cubicBezTo>
              </a:path>
            </a:pathLst>
          </a:custGeom>
          <a:noFill/>
          <a:ln w="9525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00FF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58389" name="Freeform 21"/>
          <p:cNvSpPr>
            <a:spLocks/>
          </p:cNvSpPr>
          <p:nvPr/>
        </p:nvSpPr>
        <p:spPr bwMode="auto">
          <a:xfrm>
            <a:off x="6896100" y="2517775"/>
            <a:ext cx="1727200" cy="409575"/>
          </a:xfrm>
          <a:custGeom>
            <a:avLst/>
            <a:gdLst>
              <a:gd name="T0" fmla="*/ 0 w 1088"/>
              <a:gd name="T1" fmla="*/ 0 h 258"/>
              <a:gd name="T2" fmla="*/ 206 w 1088"/>
              <a:gd name="T3" fmla="*/ 15 h 258"/>
              <a:gd name="T4" fmla="*/ 353 w 1088"/>
              <a:gd name="T5" fmla="*/ 30 h 258"/>
              <a:gd name="T6" fmla="*/ 432 w 1088"/>
              <a:gd name="T7" fmla="*/ 42 h 258"/>
              <a:gd name="T8" fmla="*/ 564 w 1088"/>
              <a:gd name="T9" fmla="*/ 67 h 258"/>
              <a:gd name="T10" fmla="*/ 674 w 1088"/>
              <a:gd name="T11" fmla="*/ 96 h 258"/>
              <a:gd name="T12" fmla="*/ 780 w 1088"/>
              <a:gd name="T13" fmla="*/ 129 h 258"/>
              <a:gd name="T14" fmla="*/ 882 w 1088"/>
              <a:gd name="T15" fmla="*/ 166 h 258"/>
              <a:gd name="T16" fmla="*/ 939 w 1088"/>
              <a:gd name="T17" fmla="*/ 192 h 258"/>
              <a:gd name="T18" fmla="*/ 1002 w 1088"/>
              <a:gd name="T19" fmla="*/ 219 h 258"/>
              <a:gd name="T20" fmla="*/ 1088 w 1088"/>
              <a:gd name="T21" fmla="*/ 258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88" h="258">
                <a:moveTo>
                  <a:pt x="0" y="0"/>
                </a:moveTo>
                <a:cubicBezTo>
                  <a:pt x="73" y="5"/>
                  <a:pt x="147" y="10"/>
                  <a:pt x="206" y="15"/>
                </a:cubicBezTo>
                <a:cubicBezTo>
                  <a:pt x="265" y="20"/>
                  <a:pt x="315" y="26"/>
                  <a:pt x="353" y="30"/>
                </a:cubicBezTo>
                <a:cubicBezTo>
                  <a:pt x="391" y="34"/>
                  <a:pt x="397" y="36"/>
                  <a:pt x="432" y="42"/>
                </a:cubicBezTo>
                <a:cubicBezTo>
                  <a:pt x="467" y="48"/>
                  <a:pt x="524" y="58"/>
                  <a:pt x="564" y="67"/>
                </a:cubicBezTo>
                <a:cubicBezTo>
                  <a:pt x="604" y="76"/>
                  <a:pt x="638" y="86"/>
                  <a:pt x="674" y="96"/>
                </a:cubicBezTo>
                <a:cubicBezTo>
                  <a:pt x="710" y="106"/>
                  <a:pt x="745" y="117"/>
                  <a:pt x="780" y="129"/>
                </a:cubicBezTo>
                <a:cubicBezTo>
                  <a:pt x="815" y="141"/>
                  <a:pt x="856" y="156"/>
                  <a:pt x="882" y="166"/>
                </a:cubicBezTo>
                <a:cubicBezTo>
                  <a:pt x="908" y="176"/>
                  <a:pt x="919" y="183"/>
                  <a:pt x="939" y="192"/>
                </a:cubicBezTo>
                <a:cubicBezTo>
                  <a:pt x="959" y="201"/>
                  <a:pt x="977" y="208"/>
                  <a:pt x="1002" y="219"/>
                </a:cubicBezTo>
                <a:cubicBezTo>
                  <a:pt x="1027" y="230"/>
                  <a:pt x="1072" y="246"/>
                  <a:pt x="1088" y="258"/>
                </a:cubicBezTo>
              </a:path>
            </a:pathLst>
          </a:custGeom>
          <a:noFill/>
          <a:ln w="9525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00FF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58390" name="Text Box 22"/>
          <p:cNvSpPr txBox="1">
            <a:spLocks noChangeArrowheads="1"/>
          </p:cNvSpPr>
          <p:nvPr/>
        </p:nvSpPr>
        <p:spPr bwMode="auto">
          <a:xfrm>
            <a:off x="7607300" y="2190750"/>
            <a:ext cx="611188" cy="3365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x-none" b="0">
                <a:solidFill>
                  <a:srgbClr val="00FF00"/>
                </a:solidFill>
              </a:rPr>
              <a:t>LHC</a:t>
            </a:r>
          </a:p>
        </p:txBody>
      </p:sp>
    </p:spTree>
    <p:extLst>
      <p:ext uri="{BB962C8B-B14F-4D97-AF65-F5344CB8AC3E}">
        <p14:creationId xmlns:p14="http://schemas.microsoft.com/office/powerpoint/2010/main" val="36442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Choice of material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8763000" cy="6511655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it-IT" dirty="0"/>
              <a:t>Several parameters influence choice of material</a:t>
            </a:r>
          </a:p>
          <a:p>
            <a:r>
              <a:rPr lang="it-IT" dirty="0" smtClean="0">
                <a:solidFill>
                  <a:srgbClr val="00B050"/>
                </a:solidFill>
              </a:rPr>
              <a:t>Cleaning </a:t>
            </a:r>
            <a:r>
              <a:rPr lang="it-IT" dirty="0">
                <a:solidFill>
                  <a:srgbClr val="00B050"/>
                </a:solidFill>
              </a:rPr>
              <a:t>efficiency </a:t>
            </a:r>
            <a:r>
              <a:rPr lang="it-IT" dirty="0"/>
              <a:t>(absorption rate</a:t>
            </a:r>
            <a:r>
              <a:rPr lang="it-IT" dirty="0" smtClean="0"/>
              <a:t>) – short interaction length better</a:t>
            </a:r>
          </a:p>
          <a:p>
            <a:r>
              <a:rPr lang="it-IT" dirty="0">
                <a:solidFill>
                  <a:srgbClr val="00B050"/>
                </a:solidFill>
              </a:rPr>
              <a:t>Robustness</a:t>
            </a:r>
            <a:r>
              <a:rPr lang="it-IT" dirty="0"/>
              <a:t> in </a:t>
            </a:r>
            <a:r>
              <a:rPr lang="it-IT" dirty="0" smtClean="0"/>
              <a:t>case of high impacts or accidents</a:t>
            </a:r>
          </a:p>
          <a:p>
            <a:r>
              <a:rPr lang="it-IT" dirty="0" smtClean="0">
                <a:solidFill>
                  <a:srgbClr val="00B050"/>
                </a:solidFill>
              </a:rPr>
              <a:t>Resistance to radiation damage </a:t>
            </a:r>
            <a:r>
              <a:rPr lang="it-IT" dirty="0" smtClean="0"/>
              <a:t>effects, activation</a:t>
            </a:r>
          </a:p>
          <a:p>
            <a:r>
              <a:rPr lang="it-IT" dirty="0">
                <a:solidFill>
                  <a:srgbClr val="00B050"/>
                </a:solidFill>
              </a:rPr>
              <a:t>RF </a:t>
            </a:r>
            <a:r>
              <a:rPr lang="it-IT" dirty="0" smtClean="0">
                <a:solidFill>
                  <a:srgbClr val="00B050"/>
                </a:solidFill>
              </a:rPr>
              <a:t>impedance:</a:t>
            </a:r>
            <a:r>
              <a:rPr lang="it-IT" dirty="0" smtClean="0"/>
              <a:t> </a:t>
            </a:r>
            <a:r>
              <a:rPr lang="it-IT" dirty="0"/>
              <a:t>Maximize Electrical </a:t>
            </a:r>
            <a:r>
              <a:rPr lang="it-IT" dirty="0" smtClean="0"/>
              <a:t>Conductivity</a:t>
            </a:r>
          </a:p>
          <a:p>
            <a:r>
              <a:rPr lang="it-IT" dirty="0" smtClean="0">
                <a:solidFill>
                  <a:srgbClr val="00B050"/>
                </a:solidFill>
              </a:rPr>
              <a:t>Mechanical properties</a:t>
            </a:r>
            <a:r>
              <a:rPr lang="it-IT" dirty="0" smtClean="0"/>
              <a:t>: thermal behavior, brittleness, stability, easy to machine</a:t>
            </a:r>
          </a:p>
          <a:p>
            <a:r>
              <a:rPr lang="it-IT" dirty="0" smtClean="0">
                <a:solidFill>
                  <a:srgbClr val="00B050"/>
                </a:solidFill>
              </a:rPr>
              <a:t>Vacuum</a:t>
            </a:r>
            <a:r>
              <a:rPr lang="it-IT" dirty="0" smtClean="0"/>
              <a:t> behaviour: minimize outgassing</a:t>
            </a:r>
          </a:p>
          <a:p>
            <a:r>
              <a:rPr lang="it-IT" dirty="0" smtClean="0">
                <a:solidFill>
                  <a:srgbClr val="00B050"/>
                </a:solidFill>
              </a:rPr>
              <a:t>Availability, price</a:t>
            </a:r>
            <a:endParaRPr lang="it-IT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94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collimator materials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Tertiary collimators made of </a:t>
            </a:r>
            <a:r>
              <a:rPr lang="en-US" dirty="0" smtClean="0">
                <a:solidFill>
                  <a:srgbClr val="00B050"/>
                </a:solidFill>
              </a:rPr>
              <a:t>tungsten for optimal absorption</a:t>
            </a:r>
            <a:r>
              <a:rPr lang="en-US" dirty="0" smtClean="0"/>
              <a:t>. Not optimal robustness</a:t>
            </a:r>
          </a:p>
          <a:p>
            <a:r>
              <a:rPr lang="en-US" dirty="0" smtClean="0"/>
              <a:t>Advanced </a:t>
            </a:r>
            <a:r>
              <a:rPr lang="en-US" dirty="0">
                <a:solidFill>
                  <a:srgbClr val="FF0000"/>
                </a:solidFill>
              </a:rPr>
              <a:t>R&amp;D ongoing </a:t>
            </a:r>
            <a:r>
              <a:rPr lang="en-US" dirty="0"/>
              <a:t>to find </a:t>
            </a:r>
            <a:r>
              <a:rPr lang="en-US" dirty="0">
                <a:solidFill>
                  <a:srgbClr val="FF0000"/>
                </a:solidFill>
              </a:rPr>
              <a:t>materials</a:t>
            </a:r>
            <a:r>
              <a:rPr lang="en-US" dirty="0"/>
              <a:t> for future collimators (A. </a:t>
            </a:r>
            <a:r>
              <a:rPr lang="en-US" dirty="0" err="1"/>
              <a:t>Bertarelli</a:t>
            </a:r>
            <a:r>
              <a:rPr lang="en-US" dirty="0"/>
              <a:t> et al.)</a:t>
            </a:r>
          </a:p>
          <a:p>
            <a:pPr lvl="1"/>
            <a:r>
              <a:rPr lang="en-US" dirty="0"/>
              <a:t>Molybdenum Graphite composite, possibly with molybdenum coating, seems to be most promising option at the moment</a:t>
            </a:r>
          </a:p>
          <a:p>
            <a:pPr lvl="1"/>
            <a:r>
              <a:rPr lang="en-US" dirty="0"/>
              <a:t>Experimental program on </a:t>
            </a:r>
            <a:r>
              <a:rPr lang="en-US" dirty="0">
                <a:solidFill>
                  <a:srgbClr val="FF0000"/>
                </a:solidFill>
              </a:rPr>
              <a:t>radiation resistance </a:t>
            </a:r>
            <a:r>
              <a:rPr lang="en-US" dirty="0"/>
              <a:t>in collaboration with GSI, BNL, </a:t>
            </a:r>
            <a:r>
              <a:rPr lang="en-US" dirty="0" err="1"/>
              <a:t>Kurchatov</a:t>
            </a:r>
            <a:endParaRPr lang="en-US" dirty="0"/>
          </a:p>
          <a:p>
            <a:pPr lvl="1"/>
            <a:r>
              <a:rPr lang="en-US" dirty="0"/>
              <a:t>Experimental program at CERN to verify </a:t>
            </a:r>
            <a:r>
              <a:rPr lang="en-US" dirty="0">
                <a:solidFill>
                  <a:srgbClr val="FF0000"/>
                </a:solidFill>
              </a:rPr>
              <a:t>robustness</a:t>
            </a:r>
            <a:r>
              <a:rPr lang="en-US" dirty="0"/>
              <a:t> - </a:t>
            </a:r>
            <a:r>
              <a:rPr lang="en-US" dirty="0" err="1"/>
              <a:t>HiRadMat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204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tests of beam impact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732247" y="1248871"/>
            <a:ext cx="3200400" cy="5257800"/>
          </a:xfrm>
        </p:spPr>
        <p:txBody>
          <a:bodyPr/>
          <a:lstStyle/>
          <a:p>
            <a:r>
              <a:rPr lang="en-US" dirty="0" err="1" smtClean="0"/>
              <a:t>HiRadMat</a:t>
            </a:r>
            <a:r>
              <a:rPr lang="en-US" dirty="0" smtClean="0"/>
              <a:t> experiment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440 </a:t>
            </a:r>
            <a:r>
              <a:rPr lang="en-US" dirty="0" err="1" smtClean="0">
                <a:solidFill>
                  <a:srgbClr val="FF0000"/>
                </a:solidFill>
              </a:rPr>
              <a:t>GeV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proton beam on collimator</a:t>
            </a:r>
          </a:p>
          <a:p>
            <a:r>
              <a:rPr lang="en-US" dirty="0" smtClean="0"/>
              <a:t>Total energy about </a:t>
            </a:r>
            <a:r>
              <a:rPr lang="en-US" dirty="0" smtClean="0">
                <a:solidFill>
                  <a:srgbClr val="FF0000"/>
                </a:solidFill>
              </a:rPr>
              <a:t>70-700 kJ</a:t>
            </a:r>
          </a:p>
          <a:p>
            <a:r>
              <a:rPr lang="en-US" dirty="0" smtClean="0"/>
              <a:t>Up to 72 bunches, 50 ns apart. Total duration: 3.6</a:t>
            </a:r>
            <a:r>
              <a:rPr lang="el-GR" dirty="0" smtClean="0"/>
              <a:t>μ</a:t>
            </a:r>
            <a:r>
              <a:rPr lang="en-US" dirty="0" smtClean="0"/>
              <a:t>s</a:t>
            </a:r>
          </a:p>
          <a:p>
            <a:r>
              <a:rPr lang="en-US" dirty="0" smtClean="0"/>
              <a:t>Clear </a:t>
            </a:r>
            <a:r>
              <a:rPr lang="en-US" dirty="0" smtClean="0">
                <a:solidFill>
                  <a:srgbClr val="00B050"/>
                </a:solidFill>
              </a:rPr>
              <a:t>visual signs of damage</a:t>
            </a:r>
            <a:r>
              <a:rPr lang="en-US" dirty="0" smtClean="0"/>
              <a:t>…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0" y="1048224"/>
            <a:ext cx="5723863" cy="5400000"/>
            <a:chOff x="2037449" y="792000"/>
            <a:chExt cx="5723863" cy="5400000"/>
          </a:xfrm>
        </p:grpSpPr>
        <p:pic>
          <p:nvPicPr>
            <p:cNvPr id="14" name="Picture 2" descr="G:\Departments\EN\Groups\MME_MechanicalEngineering\Federico.Carra\HiRadMat\TCTA_HRMT09\HRMT09_pictures_from_867_Corrected\BEBB_photos\20130124_104041_Route Adams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3" t="8095" r="24886" b="30089"/>
            <a:stretch/>
          </p:blipFill>
          <p:spPr bwMode="auto">
            <a:xfrm>
              <a:off x="2037449" y="792000"/>
              <a:ext cx="5723863" cy="54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Left Arrow 14"/>
            <p:cNvSpPr/>
            <p:nvPr/>
          </p:nvSpPr>
          <p:spPr>
            <a:xfrm>
              <a:off x="5366570" y="3501008"/>
              <a:ext cx="666550" cy="144016"/>
            </a:xfrm>
            <a:prstGeom prst="leftArrow">
              <a:avLst/>
            </a:prstGeom>
            <a:solidFill>
              <a:srgbClr val="C00000"/>
            </a:solidFill>
            <a:ln w="19050" cap="flat" cmpd="sng" algn="ctr">
              <a:solidFill>
                <a:srgbClr val="C00000"/>
              </a:solidFill>
              <a:prstDash val="solid"/>
            </a:ln>
            <a:effectLst/>
            <a:scene3d>
              <a:camera prst="isometricLeftDown">
                <a:rot lat="1920000" lon="4200000" rev="0"/>
              </a:camera>
              <a:lightRig rig="balanced" dir="t"/>
            </a:scene3d>
            <a:sp3d prstMaterial="flat">
              <a:bevelT w="38100" h="38100"/>
              <a:bevelB w="38100" h="381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mbria"/>
                <a:ea typeface="+mn-ea"/>
                <a:cs typeface="+mn-cs"/>
              </a:endParaRPr>
            </a:p>
          </p:txBody>
        </p:sp>
        <p:sp>
          <p:nvSpPr>
            <p:cNvPr id="16" name="Left Arrow 15"/>
            <p:cNvSpPr/>
            <p:nvPr/>
          </p:nvSpPr>
          <p:spPr>
            <a:xfrm>
              <a:off x="4088904" y="2924944"/>
              <a:ext cx="666550" cy="144016"/>
            </a:xfrm>
            <a:prstGeom prst="leftArrow">
              <a:avLst/>
            </a:prstGeom>
            <a:solidFill>
              <a:srgbClr val="C00000"/>
            </a:solidFill>
            <a:ln w="19050" cap="flat" cmpd="sng" algn="ctr">
              <a:solidFill>
                <a:srgbClr val="C00000"/>
              </a:solidFill>
              <a:prstDash val="solid"/>
            </a:ln>
            <a:effectLst/>
            <a:scene3d>
              <a:camera prst="isometricLeftDown">
                <a:rot lat="3000000" lon="7500000" rev="0"/>
              </a:camera>
              <a:lightRig rig="balanced" dir="t"/>
            </a:scene3d>
            <a:sp3d prstMaterial="flat">
              <a:bevelT w="38100" h="38100"/>
              <a:bevelB w="38100" h="381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mbria"/>
                <a:ea typeface="+mn-ea"/>
                <a:cs typeface="+mn-cs"/>
              </a:endParaRPr>
            </a:p>
          </p:txBody>
        </p:sp>
        <p:sp>
          <p:nvSpPr>
            <p:cNvPr id="17" name="Left Arrow 16"/>
            <p:cNvSpPr/>
            <p:nvPr/>
          </p:nvSpPr>
          <p:spPr>
            <a:xfrm>
              <a:off x="4142434" y="3573016"/>
              <a:ext cx="666550" cy="144016"/>
            </a:xfrm>
            <a:prstGeom prst="leftArrow">
              <a:avLst/>
            </a:prstGeom>
            <a:solidFill>
              <a:srgbClr val="C00000"/>
            </a:solidFill>
            <a:ln w="19050" cap="flat" cmpd="sng" algn="ctr">
              <a:solidFill>
                <a:srgbClr val="C00000"/>
              </a:solidFill>
              <a:prstDash val="solid"/>
            </a:ln>
            <a:effectLst/>
            <a:scene3d>
              <a:camera prst="isometricLeftDown">
                <a:rot lat="3000000" lon="6900000" rev="0"/>
              </a:camera>
              <a:lightRig rig="balanced" dir="t"/>
            </a:scene3d>
            <a:sp3d prstMaterial="flat">
              <a:bevelT w="38100" h="38100"/>
              <a:bevelB w="38100" h="381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mbria"/>
                <a:ea typeface="+mn-ea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60712" y="2997418"/>
              <a:ext cx="1728192" cy="503590"/>
            </a:xfrm>
            <a:prstGeom prst="rect">
              <a:avLst/>
            </a:prstGeom>
            <a:gradFill rotWithShape="1">
              <a:gsLst>
                <a:gs pos="0">
                  <a:srgbClr val="A63212">
                    <a:tint val="10000"/>
                    <a:alpha val="94000"/>
                    <a:satMod val="120000"/>
                    <a:lumMod val="110000"/>
                  </a:srgbClr>
                </a:gs>
                <a:gs pos="100000">
                  <a:srgbClr val="A63212">
                    <a:tint val="80000"/>
                    <a:shade val="100000"/>
                    <a:satMod val="140000"/>
                    <a:lumMod val="120000"/>
                  </a:srgbClr>
                </a:gs>
              </a:gsLst>
              <a:lin ang="5400000" scaled="0"/>
            </a:gradFill>
            <a:ln w="15875" cap="flat" cmpd="sng" algn="ctr">
              <a:solidFill>
                <a:srgbClr val="3366CB"/>
              </a:solidFill>
              <a:prstDash val="solid"/>
              <a:headEnd/>
              <a:tailEnd/>
            </a:ln>
            <a:effectLst/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>
                <a:spcAft>
                  <a:spcPts val="0"/>
                </a:spcAft>
                <a:defRPr sz="1200" b="1">
                  <a:solidFill>
                    <a:srgbClr val="FF0000"/>
                  </a:solidFill>
                  <a:latin typeface="Calibri" pitchFamily="34" charset="0"/>
                  <a:ea typeface="+mn-ea"/>
                  <a:cs typeface="Arial" pitchFamily="34" charset="0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Arial" pitchFamily="34" charset="0"/>
                </a:rPr>
                <a:t>Test </a:t>
              </a: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Arial" pitchFamily="34" charset="0"/>
                </a:rPr>
                <a:t>1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Arial" pitchFamily="34" charset="0"/>
                </a:rPr>
                <a:t>(1 LHC bunch @ 7TeV)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360921" y="3717032"/>
              <a:ext cx="1728192" cy="503590"/>
            </a:xfrm>
            <a:prstGeom prst="rect">
              <a:avLst/>
            </a:prstGeom>
            <a:gradFill rotWithShape="1">
              <a:gsLst>
                <a:gs pos="0">
                  <a:srgbClr val="A63212">
                    <a:tint val="10000"/>
                    <a:alpha val="94000"/>
                    <a:satMod val="120000"/>
                    <a:lumMod val="110000"/>
                  </a:srgbClr>
                </a:gs>
                <a:gs pos="100000">
                  <a:srgbClr val="A63212">
                    <a:tint val="80000"/>
                    <a:shade val="100000"/>
                    <a:satMod val="140000"/>
                    <a:lumMod val="120000"/>
                  </a:srgbClr>
                </a:gs>
              </a:gsLst>
              <a:lin ang="5400000" scaled="0"/>
            </a:gradFill>
            <a:ln w="15875" cap="flat" cmpd="sng" algn="ctr">
              <a:solidFill>
                <a:srgbClr val="3366CB"/>
              </a:solidFill>
              <a:prstDash val="solid"/>
              <a:headEnd/>
              <a:tailEnd/>
            </a:ln>
            <a:effectLst/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>
                <a:spcAft>
                  <a:spcPts val="0"/>
                </a:spcAft>
                <a:defRPr sz="1200" b="1">
                  <a:solidFill>
                    <a:srgbClr val="FF0000"/>
                  </a:solidFill>
                  <a:latin typeface="Calibri" pitchFamily="34" charset="0"/>
                  <a:ea typeface="+mn-ea"/>
                  <a:cs typeface="Arial" pitchFamily="34" charset="0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Arial" pitchFamily="34" charset="0"/>
                </a:rPr>
                <a:t>Test 2</a:t>
              </a: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Arial" pitchFamily="34" charset="0"/>
                </a:rPr>
                <a:t>(Onset of Damage)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889104" y="3861048"/>
              <a:ext cx="1728192" cy="503590"/>
            </a:xfrm>
            <a:prstGeom prst="rect">
              <a:avLst/>
            </a:prstGeom>
            <a:gradFill rotWithShape="1">
              <a:gsLst>
                <a:gs pos="0">
                  <a:srgbClr val="A63212">
                    <a:tint val="10000"/>
                    <a:alpha val="94000"/>
                    <a:satMod val="120000"/>
                    <a:lumMod val="110000"/>
                  </a:srgbClr>
                </a:gs>
                <a:gs pos="100000">
                  <a:srgbClr val="A63212">
                    <a:tint val="80000"/>
                    <a:shade val="100000"/>
                    <a:satMod val="140000"/>
                    <a:lumMod val="120000"/>
                  </a:srgbClr>
                </a:gs>
              </a:gsLst>
              <a:lin ang="5400000" scaled="0"/>
            </a:gradFill>
            <a:ln w="15875" cap="flat" cmpd="sng" algn="ctr">
              <a:solidFill>
                <a:srgbClr val="3366CB"/>
              </a:solidFill>
              <a:prstDash val="solid"/>
              <a:headEnd/>
              <a:tailEnd/>
            </a:ln>
            <a:effectLst/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>
                <a:spcAft>
                  <a:spcPts val="0"/>
                </a:spcAft>
                <a:defRPr sz="1200" b="1">
                  <a:solidFill>
                    <a:srgbClr val="FF0000"/>
                  </a:solidFill>
                  <a:latin typeface="Calibri" pitchFamily="34" charset="0"/>
                  <a:ea typeface="+mn-ea"/>
                  <a:cs typeface="Arial" pitchFamily="34" charset="0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Arial" pitchFamily="34" charset="0"/>
                </a:rPr>
                <a:t>Test 3</a:t>
              </a: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Arial" pitchFamily="34" charset="0"/>
                </a:rPr>
                <a:t>(72 SPS bunches)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683184" y="1062335"/>
            <a:ext cx="22060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A. </a:t>
            </a:r>
            <a:r>
              <a:rPr lang="en-US" sz="2000" i="1" dirty="0" err="1" smtClean="0"/>
              <a:t>Bertarelli</a:t>
            </a:r>
            <a:r>
              <a:rPr lang="en-US" sz="2000" i="1" dirty="0" smtClean="0"/>
              <a:t> et al. </a:t>
            </a:r>
            <a:endParaRPr lang="en-US" sz="2000" i="1" dirty="0"/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593" y="1048224"/>
            <a:ext cx="4908407" cy="6126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6172200" y="6260068"/>
            <a:ext cx="3044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smtClean="0"/>
              <a:t>A. </a:t>
            </a:r>
            <a:r>
              <a:rPr lang="en-US" sz="1800" b="1" i="1" dirty="0" err="1" smtClean="0"/>
              <a:t>Bertarelli</a:t>
            </a:r>
            <a:r>
              <a:rPr lang="en-US" sz="1800" b="1" i="1" dirty="0" smtClean="0"/>
              <a:t>, F. </a:t>
            </a:r>
            <a:r>
              <a:rPr lang="en-US" sz="1800" b="1" i="1" dirty="0" err="1" smtClean="0"/>
              <a:t>Carra</a:t>
            </a:r>
            <a:r>
              <a:rPr lang="en-US" sz="1800" b="1" i="1" dirty="0" smtClean="0"/>
              <a:t> et al.</a:t>
            </a:r>
            <a:endParaRPr lang="en-US" sz="1800" b="1" i="1" dirty="0"/>
          </a:p>
        </p:txBody>
      </p:sp>
    </p:spTree>
    <p:extLst>
      <p:ext uri="{BB962C8B-B14F-4D97-AF65-F5344CB8AC3E}">
        <p14:creationId xmlns:p14="http://schemas.microsoft.com/office/powerpoint/2010/main" val="820696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cleaning performance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Collimation cleaning qualified by provoked losses (loss map)</a:t>
            </a:r>
            <a:r>
              <a:rPr lang="en-US" dirty="0" smtClean="0"/>
              <a:t>Loss distribution around ring measured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1200"/>
            <a:ext cx="9132888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3928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2015.05.06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Stored </a:t>
            </a:r>
            <a:r>
              <a:rPr lang="en-US" dirty="0" smtClean="0"/>
              <a:t>energy </a:t>
            </a:r>
            <a:r>
              <a:rPr lang="en-US" dirty="0" smtClean="0"/>
              <a:t>in Run 1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990600"/>
            <a:ext cx="8763000" cy="4967288"/>
          </a:xfrm>
        </p:spPr>
        <p:txBody>
          <a:bodyPr/>
          <a:lstStyle/>
          <a:p>
            <a:r>
              <a:rPr lang="en-US" dirty="0" smtClean="0"/>
              <a:t>LHC collimation worked very well </a:t>
            </a:r>
            <a:r>
              <a:rPr lang="en-US" dirty="0" smtClean="0"/>
              <a:t>in Run 1 (2010 – 2013)</a:t>
            </a:r>
            <a:endParaRPr lang="en-US" dirty="0" smtClean="0"/>
          </a:p>
          <a:p>
            <a:r>
              <a:rPr lang="en-US" dirty="0" smtClean="0"/>
              <a:t>Routinely </a:t>
            </a:r>
            <a:r>
              <a:rPr lang="en-US" dirty="0"/>
              <a:t>stored ~140 MJ beams over </a:t>
            </a:r>
            <a:r>
              <a:rPr lang="en-US" dirty="0" smtClean="0"/>
              <a:t>hours. No beam-induced quenches during physics operation</a:t>
            </a:r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86000"/>
            <a:ext cx="7315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24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424081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2015.11.16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Stored energy in 2015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052512"/>
            <a:ext cx="8811931" cy="550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54148" y="1066800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smtClean="0">
                <a:solidFill>
                  <a:schemeClr val="tx1"/>
                </a:solidFill>
              </a:rPr>
              <a:t>S. </a:t>
            </a:r>
            <a:r>
              <a:rPr lang="en-US" sz="1800" b="1" i="1" dirty="0" err="1" smtClean="0">
                <a:solidFill>
                  <a:schemeClr val="tx1"/>
                </a:solidFill>
              </a:rPr>
              <a:t>Redaelli</a:t>
            </a:r>
            <a:endParaRPr lang="en-US" sz="18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33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LHC collimators </a:t>
            </a:r>
            <a:r>
              <a:rPr lang="en-US" dirty="0" smtClean="0"/>
              <a:t>have a wide range of applications: </a:t>
            </a:r>
            <a:r>
              <a:rPr lang="en-US" dirty="0" smtClean="0">
                <a:solidFill>
                  <a:srgbClr val="FF0000"/>
                </a:solidFill>
              </a:rPr>
              <a:t>protect against quenches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2"/>
                </a:solidFill>
              </a:rPr>
              <a:t>radiation damage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B050"/>
                </a:solidFill>
              </a:rPr>
              <a:t>experimental background</a:t>
            </a:r>
            <a:r>
              <a:rPr lang="en-US" dirty="0" smtClean="0"/>
              <a:t>, direct damage from beam impact</a:t>
            </a:r>
            <a:r>
              <a:rPr lang="en-US" dirty="0" smtClean="0"/>
              <a:t>…</a:t>
            </a:r>
            <a:endParaRPr lang="en-US" dirty="0" smtClean="0"/>
          </a:p>
          <a:p>
            <a:pPr lvl="1"/>
            <a:r>
              <a:rPr lang="en-US" dirty="0" smtClean="0"/>
              <a:t>About 100 collimators</a:t>
            </a:r>
          </a:p>
          <a:p>
            <a:pPr lvl="1"/>
            <a:r>
              <a:rPr lang="en-US" dirty="0" smtClean="0"/>
              <a:t>Operational experience: No beam-induced quenches (yet) with circulating beam during physics operation</a:t>
            </a:r>
          </a:p>
          <a:p>
            <a:pPr lvl="1"/>
            <a:r>
              <a:rPr lang="en-US" dirty="0" smtClean="0"/>
              <a:t>Handled losses of ~1 MW without </a:t>
            </a:r>
            <a:r>
              <a:rPr lang="en-US" dirty="0" smtClean="0"/>
              <a:t>quench</a:t>
            </a:r>
          </a:p>
          <a:p>
            <a:r>
              <a:rPr lang="en-US" dirty="0" smtClean="0"/>
              <a:t>More challenges ahead: </a:t>
            </a:r>
            <a:r>
              <a:rPr lang="en-US" dirty="0" smtClean="0">
                <a:solidFill>
                  <a:srgbClr val="FF0000"/>
                </a:solidFill>
              </a:rPr>
              <a:t>doubled stored energy in HL-LHC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401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r>
              <a:rPr lang="en-US" altLang="x-none"/>
              <a:t>2008.11.14</a:t>
            </a:r>
            <a:endParaRPr lang="en-GB" altLang="x-non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altLang="x-none"/>
              <a:t>R. Bruce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7204075" y="6632575"/>
            <a:ext cx="1905000" cy="252413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BDA9F6F-7864-4E30-8064-E10294B3B69F}" type="slidenum">
              <a:rPr lang="en-GB"/>
              <a:pPr>
                <a:defRPr/>
              </a:pPr>
              <a:t>3</a:t>
            </a:fld>
            <a:endParaRPr lang="en-GB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x-none" smtClean="0"/>
              <a:t>LHC (Large Hadron Collider)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9388" y="1555750"/>
            <a:ext cx="8229600" cy="4789488"/>
          </a:xfrm>
          <a:noFill/>
          <a:ln/>
        </p:spPr>
        <p:txBody>
          <a:bodyPr/>
          <a:lstStyle/>
          <a:p>
            <a:r>
              <a:rPr lang="en-US" altLang="x-none" smtClean="0"/>
              <a:t>Largest accelerator/collider (together with LEP) and highest energy ever</a:t>
            </a:r>
          </a:p>
          <a:p>
            <a:r>
              <a:rPr lang="en-US" altLang="x-none" smtClean="0"/>
              <a:t>Design started in the early 1980’s, approved in 1995</a:t>
            </a:r>
          </a:p>
        </p:txBody>
      </p:sp>
      <p:pic>
        <p:nvPicPr>
          <p:cNvPr id="645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50" y="3068638"/>
            <a:ext cx="5343525" cy="334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6699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518" name="Rectangle 6"/>
          <p:cNvSpPr>
            <a:spLocks noChangeArrowheads="1"/>
          </p:cNvSpPr>
          <p:nvPr/>
        </p:nvSpPr>
        <p:spPr bwMode="auto">
          <a:xfrm>
            <a:off x="179388" y="2563813"/>
            <a:ext cx="3251200" cy="388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r>
              <a:rPr lang="en-US" altLang="x-none" sz="2000" b="0" dirty="0">
                <a:solidFill>
                  <a:schemeClr val="tx1"/>
                </a:solidFill>
              </a:rPr>
              <a:t>Built in old LEP </a:t>
            </a:r>
            <a:r>
              <a:rPr lang="en-US" altLang="x-none" sz="2000" b="0" dirty="0" smtClean="0">
                <a:solidFill>
                  <a:schemeClr val="tx1"/>
                </a:solidFill>
              </a:rPr>
              <a:t>tunnel to collide </a:t>
            </a:r>
            <a:endParaRPr lang="en-US" altLang="x-none" sz="2000" b="0" dirty="0">
              <a:solidFill>
                <a:schemeClr val="tx1"/>
              </a:solidFill>
            </a:endParaRPr>
          </a:p>
          <a:p>
            <a:pPr marL="742950" lvl="1" indent="-285750" algn="l" eaLnBrk="0" hangingPunct="0">
              <a:spcBef>
                <a:spcPct val="20000"/>
              </a:spcBef>
              <a:buFontTx/>
              <a:buChar char="–"/>
            </a:pPr>
            <a:r>
              <a:rPr lang="en-US" altLang="x-none" sz="2000" b="0" dirty="0">
                <a:solidFill>
                  <a:schemeClr val="tx1"/>
                </a:solidFill>
              </a:rPr>
              <a:t>7 </a:t>
            </a:r>
            <a:r>
              <a:rPr lang="en-US" altLang="x-none" sz="2000" b="0" dirty="0" err="1">
                <a:solidFill>
                  <a:schemeClr val="tx1"/>
                </a:solidFill>
              </a:rPr>
              <a:t>TeV</a:t>
            </a:r>
            <a:r>
              <a:rPr lang="en-US" altLang="x-none" sz="2000" b="0" dirty="0">
                <a:solidFill>
                  <a:schemeClr val="tx1"/>
                </a:solidFill>
              </a:rPr>
              <a:t> protons</a:t>
            </a:r>
          </a:p>
          <a:p>
            <a:pPr marL="742950" lvl="1" indent="-285750" algn="l" eaLnBrk="0" hangingPunct="0">
              <a:spcBef>
                <a:spcPct val="20000"/>
              </a:spcBef>
              <a:buFontTx/>
              <a:buChar char="–"/>
            </a:pPr>
            <a:r>
              <a:rPr lang="en-US" altLang="x-none" sz="2000" b="0" dirty="0">
                <a:solidFill>
                  <a:schemeClr val="tx1"/>
                </a:solidFill>
              </a:rPr>
              <a:t>0.57 </a:t>
            </a:r>
            <a:r>
              <a:rPr lang="en-US" altLang="x-none" sz="2000" b="0" dirty="0" err="1">
                <a:solidFill>
                  <a:schemeClr val="tx1"/>
                </a:solidFill>
              </a:rPr>
              <a:t>PeV</a:t>
            </a:r>
            <a:r>
              <a:rPr lang="en-US" altLang="x-none" sz="2000" b="0" dirty="0">
                <a:solidFill>
                  <a:schemeClr val="tx1"/>
                </a:solidFill>
              </a:rPr>
              <a:t> Pb</a:t>
            </a:r>
            <a:r>
              <a:rPr lang="en-US" altLang="x-none" sz="2000" b="0" baseline="30000" dirty="0">
                <a:solidFill>
                  <a:schemeClr val="tx1"/>
                </a:solidFill>
              </a:rPr>
              <a:t>82+</a:t>
            </a:r>
            <a:r>
              <a:rPr lang="en-US" altLang="x-none" sz="2000" b="0" dirty="0">
                <a:solidFill>
                  <a:schemeClr val="tx1"/>
                </a:solidFill>
              </a:rPr>
              <a:t> </a:t>
            </a:r>
            <a:br>
              <a:rPr lang="en-US" altLang="x-none" sz="2000" b="0" dirty="0">
                <a:solidFill>
                  <a:schemeClr val="tx1"/>
                </a:solidFill>
              </a:rPr>
            </a:br>
            <a:r>
              <a:rPr lang="en-US" altLang="x-none" sz="2000" b="0" dirty="0">
                <a:solidFill>
                  <a:schemeClr val="tx1"/>
                </a:solidFill>
              </a:rPr>
              <a:t>nuclei (fully stripped ions)</a:t>
            </a:r>
          </a:p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r>
              <a:rPr lang="en-US" altLang="x-none" sz="2000" b="0" dirty="0">
                <a:solidFill>
                  <a:schemeClr val="tx1"/>
                </a:solidFill>
              </a:rPr>
              <a:t>4 interaction points (IPs) with experiments ATLAS, CMS, </a:t>
            </a:r>
            <a:r>
              <a:rPr lang="en-US" altLang="x-none" sz="2000" b="0" dirty="0" err="1">
                <a:solidFill>
                  <a:schemeClr val="tx1"/>
                </a:solidFill>
              </a:rPr>
              <a:t>LHCb</a:t>
            </a:r>
            <a:r>
              <a:rPr lang="en-US" altLang="x-none" sz="2000" b="0" dirty="0">
                <a:solidFill>
                  <a:schemeClr val="tx1"/>
                </a:solidFill>
              </a:rPr>
              <a:t>, ALICE</a:t>
            </a:r>
          </a:p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r>
              <a:rPr lang="en-US" altLang="x-none" sz="2000" b="0" dirty="0">
                <a:solidFill>
                  <a:schemeClr val="tx1"/>
                </a:solidFill>
              </a:rPr>
              <a:t>8 straight sect., </a:t>
            </a:r>
            <a:br>
              <a:rPr lang="en-US" altLang="x-none" sz="2000" b="0" dirty="0">
                <a:solidFill>
                  <a:schemeClr val="tx1"/>
                </a:solidFill>
              </a:rPr>
            </a:br>
            <a:r>
              <a:rPr lang="en-US" altLang="x-none" sz="2000" b="0" dirty="0">
                <a:solidFill>
                  <a:schemeClr val="tx1"/>
                </a:solidFill>
              </a:rPr>
              <a:t>8 arcs</a:t>
            </a:r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7956550" y="6353175"/>
            <a:ext cx="10112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6699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x-none" sz="1000" b="0" i="1">
                <a:solidFill>
                  <a:schemeClr val="bg2"/>
                </a:solidFill>
                <a:latin typeface="Verdana" pitchFamily="34" charset="0"/>
              </a:rPr>
              <a:t>www.cern.ch</a:t>
            </a:r>
          </a:p>
        </p:txBody>
      </p:sp>
    </p:spTree>
    <p:extLst>
      <p:ext uri="{BB962C8B-B14F-4D97-AF65-F5344CB8AC3E}">
        <p14:creationId xmlns:p14="http://schemas.microsoft.com/office/powerpoint/2010/main" val="231714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r>
              <a:rPr lang="en-US" altLang="x-none"/>
              <a:t>2008.11.14</a:t>
            </a:r>
            <a:endParaRPr lang="en-GB" altLang="x-non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altLang="x-none"/>
              <a:t>R. Bruce</a:t>
            </a:r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x-none" smtClean="0"/>
              <a:t>Some LHC figures</a:t>
            </a:r>
          </a:p>
        </p:txBody>
      </p:sp>
      <p:graphicFrame>
        <p:nvGraphicFramePr>
          <p:cNvPr id="65540" name="Object 7"/>
          <p:cNvGraphicFramePr>
            <a:graphicFrameLocks noChangeAspect="1"/>
          </p:cNvGraphicFramePr>
          <p:nvPr>
            <p:ph idx="1"/>
          </p:nvPr>
        </p:nvGraphicFramePr>
        <p:xfrm>
          <a:off x="323850" y="1268413"/>
          <a:ext cx="4891088" cy="487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Picture" r:id="rId3" imgW="5276160" imgH="5261760" progId="Word.Picture.8">
                  <p:embed/>
                </p:oleObj>
              </mc:Choice>
              <mc:Fallback>
                <p:oleObj name="Picture" r:id="rId3" imgW="5276160" imgH="526176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1268413"/>
                        <a:ext cx="4891088" cy="487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CFEB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544" name="Rectangle 8"/>
          <p:cNvSpPr>
            <a:spLocks noChangeArrowheads="1"/>
          </p:cNvSpPr>
          <p:nvPr/>
        </p:nvSpPr>
        <p:spPr bwMode="auto">
          <a:xfrm>
            <a:off x="5292725" y="1196975"/>
            <a:ext cx="3527425" cy="532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r>
              <a:rPr lang="en-US" altLang="x-none" sz="2000" b="0" dirty="0">
                <a:solidFill>
                  <a:schemeClr val="tx1"/>
                </a:solidFill>
              </a:rPr>
              <a:t>27 km circumference</a:t>
            </a:r>
          </a:p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r>
              <a:rPr lang="en-US" altLang="x-none" sz="2000" b="0" dirty="0">
                <a:solidFill>
                  <a:schemeClr val="tx1"/>
                </a:solidFill>
              </a:rPr>
              <a:t>100 m underground</a:t>
            </a:r>
          </a:p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r>
              <a:rPr lang="en-US" altLang="x-none" sz="2000" b="0" dirty="0" smtClean="0">
                <a:solidFill>
                  <a:schemeClr val="tx1"/>
                </a:solidFill>
              </a:rPr>
              <a:t>Almost 10 000 magnets, many superconducting</a:t>
            </a:r>
            <a:endParaRPr lang="en-US" altLang="x-none" sz="2000" b="0" dirty="0">
              <a:solidFill>
                <a:schemeClr val="tx1"/>
              </a:solidFill>
            </a:endParaRPr>
          </a:p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r>
              <a:rPr lang="en-US" altLang="x-none" sz="2000" b="0" dirty="0">
                <a:solidFill>
                  <a:schemeClr val="tx1"/>
                </a:solidFill>
              </a:rPr>
              <a:t>1.9 K working temperature of superconductors</a:t>
            </a:r>
          </a:p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r>
              <a:rPr lang="en-US" altLang="x-none" sz="2000" b="0" dirty="0">
                <a:solidFill>
                  <a:schemeClr val="tx1"/>
                </a:solidFill>
              </a:rPr>
              <a:t>10</a:t>
            </a:r>
            <a:r>
              <a:rPr lang="en-US" altLang="x-none" sz="2000" b="0" baseline="30000" dirty="0">
                <a:solidFill>
                  <a:schemeClr val="tx1"/>
                </a:solidFill>
              </a:rPr>
              <a:t>-13</a:t>
            </a:r>
            <a:r>
              <a:rPr lang="en-US" altLang="x-none" sz="2000" b="0" dirty="0">
                <a:solidFill>
                  <a:schemeClr val="tx1"/>
                </a:solidFill>
              </a:rPr>
              <a:t> </a:t>
            </a:r>
            <a:r>
              <a:rPr lang="en-US" altLang="x-none" sz="2000" b="0" dirty="0" err="1">
                <a:solidFill>
                  <a:schemeClr val="tx1"/>
                </a:solidFill>
              </a:rPr>
              <a:t>atm</a:t>
            </a:r>
            <a:r>
              <a:rPr lang="en-US" altLang="x-none" sz="2000" b="0" dirty="0">
                <a:solidFill>
                  <a:schemeClr val="tx1"/>
                </a:solidFill>
              </a:rPr>
              <a:t> vacuum </a:t>
            </a:r>
            <a:r>
              <a:rPr lang="en-US" altLang="x-none" sz="2000" b="0" dirty="0" smtClean="0">
                <a:solidFill>
                  <a:schemeClr val="tx1"/>
                </a:solidFill>
              </a:rPr>
              <a:t>pressure</a:t>
            </a:r>
          </a:p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r>
              <a:rPr lang="en-US" altLang="x-none" sz="2000" dirty="0" smtClean="0">
                <a:solidFill>
                  <a:schemeClr val="tx1"/>
                </a:solidFill>
              </a:rPr>
              <a:t>Nominal LHC: 362 MJ stored beam energy</a:t>
            </a:r>
            <a:endParaRPr lang="en-US" altLang="x-none" sz="2000" b="0" dirty="0">
              <a:solidFill>
                <a:schemeClr val="tx1"/>
              </a:solidFill>
            </a:endParaRPr>
          </a:p>
          <a:p>
            <a:pPr marL="342900" indent="-342900" algn="l" eaLnBrk="0" hangingPunct="0">
              <a:spcBef>
                <a:spcPct val="20000"/>
              </a:spcBef>
            </a:pPr>
            <a:endParaRPr lang="en-US" altLang="x-none" sz="2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057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r>
              <a:rPr lang="en-US" altLang="x-none"/>
              <a:t>2008.11.14</a:t>
            </a:r>
            <a:endParaRPr lang="en-GB" altLang="x-non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altLang="x-none"/>
              <a:t>R. Bruce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7204075" y="6632575"/>
            <a:ext cx="1905000" cy="252413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1F725C53-FAFE-4569-AC8B-316DD87B1786}" type="slidenum">
              <a:rPr lang="en-GB"/>
              <a:pPr>
                <a:defRPr/>
              </a:pPr>
              <a:t>5</a:t>
            </a:fld>
            <a:endParaRPr lang="en-GB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x-none" smtClean="0"/>
              <a:t>Physics motivation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>
                <a:solidFill>
                  <a:schemeClr val="accent2"/>
                </a:solidFill>
              </a:rPr>
              <a:t>PROTONS</a:t>
            </a:r>
          </a:p>
          <a:p>
            <a:pPr lvl="1"/>
            <a:r>
              <a:rPr lang="en-US" altLang="x-none" smtClean="0"/>
              <a:t>Find Higgs particle (ATLAS, CMS)</a:t>
            </a:r>
          </a:p>
          <a:p>
            <a:pPr lvl="2"/>
            <a:r>
              <a:rPr lang="en-US" altLang="x-none" smtClean="0"/>
              <a:t>Explain origin of mass</a:t>
            </a:r>
          </a:p>
          <a:p>
            <a:pPr lvl="1"/>
            <a:r>
              <a:rPr lang="en-US" altLang="x-none" smtClean="0"/>
              <a:t>Search for supersymmetric particles (ATLAS, CMS)</a:t>
            </a:r>
          </a:p>
          <a:p>
            <a:pPr lvl="2"/>
            <a:r>
              <a:rPr lang="en-US" altLang="x-none" smtClean="0"/>
              <a:t>Unification of forces</a:t>
            </a:r>
          </a:p>
          <a:p>
            <a:pPr lvl="2"/>
            <a:r>
              <a:rPr lang="en-US" altLang="x-none" smtClean="0"/>
              <a:t>Dark matter</a:t>
            </a:r>
          </a:p>
          <a:p>
            <a:pPr lvl="1"/>
            <a:r>
              <a:rPr lang="en-US" altLang="x-none" smtClean="0"/>
              <a:t>Balance between matter and antimatter in the universe</a:t>
            </a:r>
          </a:p>
          <a:p>
            <a:pPr lvl="2"/>
            <a:r>
              <a:rPr lang="en-US" altLang="x-none" smtClean="0"/>
              <a:t>Symmetry breaking in b-meson decay (LHCb)</a:t>
            </a:r>
          </a:p>
          <a:p>
            <a:r>
              <a:rPr lang="en-US" altLang="x-none" smtClean="0">
                <a:solidFill>
                  <a:schemeClr val="accent2"/>
                </a:solidFill>
              </a:rPr>
              <a:t>HEAVY IONS</a:t>
            </a:r>
          </a:p>
          <a:p>
            <a:pPr lvl="1"/>
            <a:r>
              <a:rPr lang="en-US" altLang="x-none" smtClean="0"/>
              <a:t>Find and study quark-gluon plasma (ALICE)</a:t>
            </a:r>
          </a:p>
          <a:p>
            <a:pPr lvl="2"/>
            <a:r>
              <a:rPr lang="en-US" altLang="x-none" smtClean="0"/>
              <a:t>State of matter believed to have existed in the early universe. No colour confinement</a:t>
            </a:r>
          </a:p>
        </p:txBody>
      </p:sp>
    </p:spTree>
    <p:extLst>
      <p:ext uri="{BB962C8B-B14F-4D97-AF65-F5344CB8AC3E}">
        <p14:creationId xmlns:p14="http://schemas.microsoft.com/office/powerpoint/2010/main" val="2742306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complex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3048000" cy="4967288"/>
          </a:xfrm>
        </p:spPr>
        <p:txBody>
          <a:bodyPr/>
          <a:lstStyle/>
          <a:p>
            <a:r>
              <a:rPr lang="en-US" dirty="0" smtClean="0"/>
              <a:t>LHC last in chain of </a:t>
            </a:r>
            <a:r>
              <a:rPr lang="en-US" dirty="0" smtClean="0"/>
              <a:t>accelerators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786" y="1066800"/>
            <a:ext cx="5687213" cy="579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47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2015.05.06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</a:t>
            </a:r>
            <a:r>
              <a:rPr lang="en-US" dirty="0" smtClean="0"/>
              <a:t>stored energy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1052512"/>
            <a:ext cx="8763000" cy="4967288"/>
          </a:xfrm>
        </p:spPr>
        <p:txBody>
          <a:bodyPr/>
          <a:lstStyle/>
          <a:p>
            <a:r>
              <a:rPr lang="en-US" sz="2200" dirty="0" smtClean="0"/>
              <a:t>Huge </a:t>
            </a:r>
            <a:r>
              <a:rPr lang="en-US" sz="2200" dirty="0" smtClean="0"/>
              <a:t>stored energy per beam : </a:t>
            </a:r>
            <a:r>
              <a:rPr lang="en-US" sz="2200" dirty="0" smtClean="0">
                <a:solidFill>
                  <a:srgbClr val="FF0000"/>
                </a:solidFill>
              </a:rPr>
              <a:t>362 MJ </a:t>
            </a:r>
            <a:r>
              <a:rPr lang="en-US" sz="2200" dirty="0" smtClean="0"/>
              <a:t>for nominal configuration, </a:t>
            </a:r>
            <a:br>
              <a:rPr lang="en-US" sz="2200" dirty="0" smtClean="0"/>
            </a:br>
            <a:r>
              <a:rPr lang="en-US" sz="2200" dirty="0" smtClean="0">
                <a:solidFill>
                  <a:srgbClr val="FF0000"/>
                </a:solidFill>
              </a:rPr>
              <a:t>675 MJ </a:t>
            </a:r>
            <a:r>
              <a:rPr lang="en-US" sz="2200" dirty="0" smtClean="0"/>
              <a:t>for planned upgrade HL-LHC</a:t>
            </a:r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Beams </a:t>
            </a:r>
            <a:r>
              <a:rPr lang="en-US" sz="2200" dirty="0" smtClean="0"/>
              <a:t>could be highly destructive if not controlled </a:t>
            </a:r>
            <a:r>
              <a:rPr lang="en-US" sz="2200" dirty="0" smtClean="0"/>
              <a:t>well</a:t>
            </a:r>
            <a:endParaRPr lang="en-US" sz="2200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5000"/>
            <a:ext cx="4141604" cy="2698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876800" y="2616881"/>
            <a:ext cx="3634312" cy="996033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it-IT"/>
            </a:defPPr>
            <a:lvl1pPr algn="ctr">
              <a:defRPr sz="1600"/>
            </a:lvl1pPr>
          </a:lstStyle>
          <a:p>
            <a:pPr defTabSz="457200"/>
            <a:r>
              <a:rPr lang="en-GB" sz="2000" dirty="0" smtClean="0">
                <a:solidFill>
                  <a:srgbClr val="FFFFFF"/>
                </a:solidFill>
              </a:rPr>
              <a:t>675 MJ = kinetic energy of </a:t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>USS </a:t>
            </a:r>
            <a:r>
              <a:rPr lang="en-GB" sz="2000" dirty="0">
                <a:solidFill>
                  <a:srgbClr val="FFFFFF"/>
                </a:solidFill>
              </a:rPr>
              <a:t>Harry S. </a:t>
            </a:r>
            <a:r>
              <a:rPr lang="en-GB" sz="2000" dirty="0" smtClean="0">
                <a:solidFill>
                  <a:srgbClr val="FFFFFF"/>
                </a:solidFill>
              </a:rPr>
              <a:t>Truman </a:t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>cruising at 7 knots</a:t>
            </a:r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7" name="Left Arrow 6"/>
          <p:cNvSpPr/>
          <p:nvPr/>
        </p:nvSpPr>
        <p:spPr>
          <a:xfrm rot="20194505">
            <a:off x="891510" y="2424095"/>
            <a:ext cx="2430982" cy="656456"/>
          </a:xfrm>
          <a:prstGeom prst="leftArrow">
            <a:avLst>
              <a:gd name="adj1" fmla="val 57644"/>
              <a:gd name="adj2" fmla="val 96154"/>
            </a:avLst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36000" tIns="36000" rIns="36000" bIns="36000" rtlCol="0" anchor="b" anchorCtr="0">
            <a:spAutoFit/>
          </a:bodyPr>
          <a:lstStyle/>
          <a:p>
            <a:pPr algn="ctr" defTabSz="457200"/>
            <a:r>
              <a:rPr lang="en-US" sz="2000" b="1" dirty="0">
                <a:solidFill>
                  <a:srgbClr val="FFFFFF"/>
                </a:solidFill>
              </a:rPr>
              <a:t>v = 7</a:t>
            </a:r>
            <a:r>
              <a:rPr lang="en-US" sz="2000" b="1" dirty="0" smtClean="0">
                <a:solidFill>
                  <a:srgbClr val="FFFFFF"/>
                </a:solidFill>
              </a:rPr>
              <a:t> </a:t>
            </a:r>
            <a:r>
              <a:rPr lang="en-US" sz="2000" b="1" dirty="0">
                <a:solidFill>
                  <a:srgbClr val="FFFFFF"/>
                </a:solidFill>
              </a:rPr>
              <a:t>knots</a:t>
            </a:r>
            <a:endParaRPr lang="en-GB" sz="2000" b="1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7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4984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522341" indent="-200901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803602" indent="-160721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125044" indent="-160721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1446484" indent="-160721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1767925" indent="-160721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089366" indent="-160721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2410807" indent="-160721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2732247" indent="-160721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47694B36-0227-4041-B81B-0FB448E693DD}" type="slidenum">
              <a:rPr lang="en-US" altLang="x-none" sz="900">
                <a:latin typeface="Helvetica" charset="0"/>
                <a:ea typeface="MS PGothic" pitchFamily="2" charset="-128"/>
                <a:sym typeface="Helvetica" charset="0"/>
              </a:rPr>
              <a:pPr eaLnBrk="1" hangingPunct="1"/>
              <a:t>8</a:t>
            </a:fld>
            <a:endParaRPr lang="en-US" altLang="x-none" sz="900">
              <a:latin typeface="Helvetica" charset="0"/>
              <a:ea typeface="MS PGothic" pitchFamily="2" charset="-128"/>
              <a:sym typeface="Helvetica" charset="0"/>
            </a:endParaRPr>
          </a:p>
        </p:txBody>
      </p:sp>
      <p:pic>
        <p:nvPicPr>
          <p:cNvPr id="1945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2525" y="0"/>
            <a:ext cx="1024123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65" y="1"/>
            <a:ext cx="7143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3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160" y="-2232"/>
            <a:ext cx="7143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Rectangle 4"/>
          <p:cNvSpPr>
            <a:spLocks/>
          </p:cNvSpPr>
          <p:nvPr/>
        </p:nvSpPr>
        <p:spPr bwMode="auto">
          <a:xfrm>
            <a:off x="1946077" y="228600"/>
            <a:ext cx="3311723" cy="669727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txBody>
          <a:bodyPr lIns="0" tIns="0" rIns="0" bIns="0" anchor="ctr"/>
          <a:lstStyle/>
          <a:p>
            <a:pPr algn="ctr" defTabSz="642915">
              <a:buClrTx/>
              <a:buSzTx/>
            </a:pPr>
            <a:r>
              <a:rPr lang="en-US" altLang="x-none" sz="3200" b="1" dirty="0" smtClean="0">
                <a:solidFill>
                  <a:srgbClr val="0000FF"/>
                </a:solidFill>
                <a:latin typeface="Helvetica" charset="0"/>
                <a:sym typeface="Helvetica" charset="0"/>
              </a:rPr>
              <a:t>LHC challenge</a:t>
            </a:r>
            <a:endParaRPr lang="en-US" altLang="x-none" sz="3200" b="1" dirty="0">
              <a:solidFill>
                <a:srgbClr val="0000FF"/>
              </a:solidFill>
              <a:latin typeface="Helvetica" charset="0"/>
              <a:sym typeface="Helvetica" charset="0"/>
            </a:endParaRPr>
          </a:p>
        </p:txBody>
      </p:sp>
      <p:sp>
        <p:nvSpPr>
          <p:cNvPr id="19474" name="Line 5"/>
          <p:cNvSpPr>
            <a:spLocks noChangeShapeType="1"/>
          </p:cNvSpPr>
          <p:nvPr/>
        </p:nvSpPr>
        <p:spPr bwMode="auto">
          <a:xfrm flipH="1">
            <a:off x="5206008" y="1600199"/>
            <a:ext cx="1651991" cy="1407989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algn="ctr" defTabSz="642915">
              <a:buClrTx/>
              <a:buSzTx/>
            </a:pPr>
            <a:endParaRPr lang="en-US" sz="300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grpSp>
        <p:nvGrpSpPr>
          <p:cNvPr id="19475" name="Group 8"/>
          <p:cNvGrpSpPr>
            <a:grpSpLocks/>
          </p:cNvGrpSpPr>
          <p:nvPr/>
        </p:nvGrpSpPr>
        <p:grpSpPr bwMode="auto">
          <a:xfrm>
            <a:off x="7010921" y="838275"/>
            <a:ext cx="2130846" cy="983382"/>
            <a:chOff x="-55" y="-285"/>
            <a:chExt cx="1909" cy="881"/>
          </a:xfrm>
        </p:grpSpPr>
        <p:sp>
          <p:nvSpPr>
            <p:cNvPr id="2" name="Rectangle 6"/>
            <p:cNvSpPr>
              <a:spLocks/>
            </p:cNvSpPr>
            <p:nvPr/>
          </p:nvSpPr>
          <p:spPr bwMode="auto">
            <a:xfrm>
              <a:off x="-55" y="-285"/>
              <a:ext cx="1909" cy="881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defTabSz="642915">
                <a:buClrTx/>
                <a:buSzTx/>
              </a:pPr>
              <a:endParaRPr lang="x-none" altLang="x-none" sz="30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19477" name="Rectangle 7"/>
            <p:cNvSpPr>
              <a:spLocks/>
            </p:cNvSpPr>
            <p:nvPr/>
          </p:nvSpPr>
          <p:spPr bwMode="auto">
            <a:xfrm>
              <a:off x="0" y="-231"/>
              <a:ext cx="1852" cy="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642915">
                <a:lnSpc>
                  <a:spcPct val="80000"/>
                </a:lnSpc>
                <a:buClrTx/>
                <a:buSzTx/>
                <a:tabLst>
                  <a:tab pos="982181" algn="l"/>
                </a:tabLst>
              </a:pPr>
              <a:r>
                <a:rPr lang="en-US" altLang="x-none" sz="1400" i="1" dirty="0">
                  <a:solidFill>
                    <a:srgbClr val="FF0000"/>
                  </a:solidFill>
                  <a:latin typeface="Helvetica" charset="0"/>
                  <a:sym typeface="Helvetica" charset="0"/>
                </a:rPr>
                <a:t>Superconducting coil: </a:t>
              </a:r>
              <a:endParaRPr lang="en-US" altLang="x-none" sz="1400" i="1" dirty="0" smtClean="0">
                <a:solidFill>
                  <a:srgbClr val="FF0000"/>
                </a:solidFill>
                <a:latin typeface="Helvetica" charset="0"/>
                <a:sym typeface="Helvetica" charset="0"/>
              </a:endParaRPr>
            </a:p>
            <a:p>
              <a:pPr algn="ctr" defTabSz="642915">
                <a:lnSpc>
                  <a:spcPct val="80000"/>
                </a:lnSpc>
                <a:buClrTx/>
                <a:buSzTx/>
                <a:tabLst>
                  <a:tab pos="982181" algn="l"/>
                </a:tabLst>
              </a:pPr>
              <a:r>
                <a:rPr lang="en-US" altLang="x-none" sz="1400" i="1" dirty="0">
                  <a:solidFill>
                    <a:srgbClr val="FF0000"/>
                  </a:solidFill>
                  <a:latin typeface="Helvetica" charset="0"/>
                  <a:sym typeface="Helvetica" charset="0"/>
                </a:rPr>
                <a:t>Aperture: r = 17/22 </a:t>
              </a:r>
              <a:r>
                <a:rPr lang="en-US" altLang="x-none" sz="1400" i="1" dirty="0" smtClean="0">
                  <a:solidFill>
                    <a:srgbClr val="FF0000"/>
                  </a:solidFill>
                  <a:latin typeface="Helvetica" charset="0"/>
                  <a:sym typeface="Helvetica" charset="0"/>
                </a:rPr>
                <a:t>mm</a:t>
              </a:r>
              <a:endParaRPr lang="en-US" altLang="x-none" sz="1400" i="1" dirty="0">
                <a:solidFill>
                  <a:srgbClr val="FF0000"/>
                </a:solidFill>
                <a:latin typeface="Helvetica" charset="0"/>
                <a:sym typeface="Helvetica" charset="0"/>
              </a:endParaRPr>
            </a:p>
            <a:p>
              <a:pPr algn="ctr" defTabSz="642915">
                <a:lnSpc>
                  <a:spcPct val="80000"/>
                </a:lnSpc>
                <a:buClrTx/>
                <a:buSzTx/>
                <a:tabLst>
                  <a:tab pos="982181" algn="l"/>
                </a:tabLst>
              </a:pPr>
              <a:r>
                <a:rPr lang="en-US" altLang="x-none" sz="1400" i="1" dirty="0">
                  <a:solidFill>
                    <a:srgbClr val="FF0000"/>
                  </a:solidFill>
                  <a:latin typeface="Helvetica" charset="0"/>
                  <a:sym typeface="Helvetica" charset="0"/>
                </a:rPr>
                <a:t>T = 1.9 K, quench limit  </a:t>
              </a:r>
              <a:r>
                <a:rPr lang="en-US" altLang="x-none" sz="1400" i="1" dirty="0" smtClean="0">
                  <a:solidFill>
                    <a:srgbClr val="FF0000"/>
                  </a:solidFill>
                  <a:latin typeface="Helvetica" charset="0"/>
                  <a:sym typeface="Helvetica" charset="0"/>
                </a:rPr>
                <a:t/>
              </a:r>
              <a:br>
                <a:rPr lang="en-US" altLang="x-none" sz="1400" i="1" dirty="0" smtClean="0">
                  <a:solidFill>
                    <a:srgbClr val="FF0000"/>
                  </a:solidFill>
                  <a:latin typeface="Helvetica" charset="0"/>
                  <a:sym typeface="Helvetica" charset="0"/>
                </a:rPr>
              </a:br>
              <a:r>
                <a:rPr lang="en-US" altLang="x-none" sz="1400" i="1" dirty="0" smtClean="0">
                  <a:solidFill>
                    <a:srgbClr val="FF0000"/>
                  </a:solidFill>
                  <a:latin typeface="Helvetica" charset="0"/>
                  <a:sym typeface="Helvetica" charset="0"/>
                </a:rPr>
                <a:t>~ 1e6 protons</a:t>
              </a:r>
              <a:endParaRPr lang="en-US" altLang="x-none" sz="1400" i="1" baseline="32000" dirty="0">
                <a:solidFill>
                  <a:srgbClr val="FF0000"/>
                </a:solidFill>
                <a:latin typeface="Helvetica" charset="0"/>
                <a:sym typeface="Helvetica" charset="0"/>
              </a:endParaRPr>
            </a:p>
          </p:txBody>
        </p:sp>
      </p:grpSp>
      <p:grpSp>
        <p:nvGrpSpPr>
          <p:cNvPr id="19463" name="Group 14"/>
          <p:cNvGrpSpPr>
            <a:grpSpLocks/>
          </p:cNvGrpSpPr>
          <p:nvPr/>
        </p:nvGrpSpPr>
        <p:grpSpPr bwMode="auto">
          <a:xfrm>
            <a:off x="4952629" y="3183333"/>
            <a:ext cx="4057426" cy="1567262"/>
            <a:chOff x="349" y="-118"/>
            <a:chExt cx="3635" cy="1403"/>
          </a:xfrm>
        </p:grpSpPr>
        <p:grpSp>
          <p:nvGrpSpPr>
            <p:cNvPr id="19470" name="Group 12"/>
            <p:cNvGrpSpPr>
              <a:grpSpLocks/>
            </p:cNvGrpSpPr>
            <p:nvPr/>
          </p:nvGrpSpPr>
          <p:grpSpPr bwMode="auto">
            <a:xfrm>
              <a:off x="2256" y="693"/>
              <a:ext cx="1728" cy="592"/>
              <a:chOff x="0" y="0"/>
              <a:chExt cx="1728" cy="592"/>
            </a:xfrm>
          </p:grpSpPr>
          <p:sp>
            <p:nvSpPr>
              <p:cNvPr id="19472" name="Rectangle 10"/>
              <p:cNvSpPr>
                <a:spLocks/>
              </p:cNvSpPr>
              <p:nvPr/>
            </p:nvSpPr>
            <p:spPr bwMode="auto">
              <a:xfrm>
                <a:off x="8" y="0"/>
                <a:ext cx="1712" cy="592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defTabSz="642915">
                  <a:buClrTx/>
                  <a:buSzTx/>
                </a:pPr>
                <a:endParaRPr lang="x-none" altLang="x-none" sz="3000">
                  <a:solidFill>
                    <a:srgbClr val="000000"/>
                  </a:solidFill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9473" name="Rectangle 11"/>
              <p:cNvSpPr>
                <a:spLocks/>
              </p:cNvSpPr>
              <p:nvPr/>
            </p:nvSpPr>
            <p:spPr bwMode="auto">
              <a:xfrm>
                <a:off x="0" y="84"/>
                <a:ext cx="1728" cy="4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 defTabSz="642915">
                  <a:lnSpc>
                    <a:spcPct val="80000"/>
                  </a:lnSpc>
                  <a:buClrTx/>
                  <a:buSzTx/>
                  <a:tabLst>
                    <a:tab pos="982181" algn="l"/>
                  </a:tabLst>
                </a:pPr>
                <a:r>
                  <a:rPr lang="en-US" altLang="x-none" sz="1400" i="1" dirty="0">
                    <a:solidFill>
                      <a:srgbClr val="FF0000"/>
                    </a:solidFill>
                    <a:latin typeface="Helvetica" charset="0"/>
                    <a:sym typeface="Helvetica" charset="0"/>
                  </a:rPr>
                  <a:t>Proton beam: </a:t>
                </a:r>
                <a:r>
                  <a:rPr lang="en-US" altLang="x-none" sz="1400" i="1" dirty="0" smtClean="0">
                    <a:solidFill>
                      <a:srgbClr val="FF0000"/>
                    </a:solidFill>
                    <a:latin typeface="Helvetica" charset="0"/>
                    <a:sym typeface="Helvetica" charset="0"/>
                  </a:rPr>
                  <a:t/>
                </a:r>
                <a:br>
                  <a:rPr lang="en-US" altLang="x-none" sz="1400" i="1" dirty="0" smtClean="0">
                    <a:solidFill>
                      <a:srgbClr val="FF0000"/>
                    </a:solidFill>
                    <a:latin typeface="Helvetica" charset="0"/>
                    <a:sym typeface="Helvetica" charset="0"/>
                  </a:rPr>
                </a:br>
                <a:r>
                  <a:rPr lang="en-US" altLang="x-none" sz="1400" i="1" dirty="0" smtClean="0">
                    <a:solidFill>
                      <a:srgbClr val="FF0000"/>
                    </a:solidFill>
                    <a:latin typeface="Helvetica" charset="0"/>
                    <a:sym typeface="Helvetica" charset="0"/>
                  </a:rPr>
                  <a:t>3e14 protons</a:t>
                </a:r>
              </a:p>
              <a:p>
                <a:pPr algn="ctr" defTabSz="642915">
                  <a:lnSpc>
                    <a:spcPct val="80000"/>
                  </a:lnSpc>
                  <a:buClrTx/>
                  <a:buSzTx/>
                  <a:tabLst>
                    <a:tab pos="982181" algn="l"/>
                  </a:tabLst>
                </a:pPr>
                <a:r>
                  <a:rPr lang="en-US" altLang="x-none" sz="1400" i="1" dirty="0" smtClean="0">
                    <a:solidFill>
                      <a:srgbClr val="FF0000"/>
                    </a:solidFill>
                    <a:latin typeface="Helvetica" charset="0"/>
                    <a:sym typeface="Helvetica" charset="0"/>
                  </a:rPr>
                  <a:t>(</a:t>
                </a:r>
                <a:r>
                  <a:rPr lang="en-US" altLang="x-none" sz="1400" i="1" dirty="0">
                    <a:solidFill>
                      <a:srgbClr val="FF0000"/>
                    </a:solidFill>
                    <a:latin typeface="Helvetica" charset="0"/>
                    <a:sym typeface="Helvetica" charset="0"/>
                  </a:rPr>
                  <a:t>design: </a:t>
                </a:r>
                <a:r>
                  <a:rPr lang="en-US" altLang="x-none" sz="1400" b="1" i="1" dirty="0">
                    <a:solidFill>
                      <a:srgbClr val="FF0000"/>
                    </a:solidFill>
                    <a:latin typeface="Helvetica" charset="0"/>
                    <a:sym typeface="Helvetica" charset="0"/>
                  </a:rPr>
                  <a:t>362 MJ</a:t>
                </a:r>
                <a:r>
                  <a:rPr lang="en-US" altLang="x-none" sz="1400" i="1" dirty="0">
                    <a:solidFill>
                      <a:srgbClr val="FF0000"/>
                    </a:solidFill>
                    <a:latin typeface="Helvetica" charset="0"/>
                    <a:sym typeface="Helvetica" charset="0"/>
                  </a:rPr>
                  <a:t>)</a:t>
                </a:r>
              </a:p>
            </p:txBody>
          </p:sp>
        </p:grpSp>
        <p:sp>
          <p:nvSpPr>
            <p:cNvPr id="19471" name="Line 13"/>
            <p:cNvSpPr>
              <a:spLocks noChangeShapeType="1"/>
            </p:cNvSpPr>
            <p:nvPr/>
          </p:nvSpPr>
          <p:spPr bwMode="auto">
            <a:xfrm rot="10800000">
              <a:off x="349" y="-118"/>
              <a:ext cx="1859" cy="107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algn="ctr" defTabSz="642915">
                <a:buClrTx/>
                <a:buSzTx/>
              </a:pPr>
              <a:endParaRPr lang="en-US" sz="30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9464" name="Group 19"/>
          <p:cNvGrpSpPr>
            <a:grpSpLocks/>
          </p:cNvGrpSpPr>
          <p:nvPr/>
        </p:nvGrpSpPr>
        <p:grpSpPr bwMode="auto">
          <a:xfrm>
            <a:off x="7081243" y="1857376"/>
            <a:ext cx="1928813" cy="2196703"/>
            <a:chOff x="0" y="0"/>
            <a:chExt cx="1728" cy="1968"/>
          </a:xfrm>
        </p:grpSpPr>
        <p:sp>
          <p:nvSpPr>
            <p:cNvPr id="19466" name="AutoShape 15"/>
            <p:cNvSpPr>
              <a:spLocks/>
            </p:cNvSpPr>
            <p:nvPr/>
          </p:nvSpPr>
          <p:spPr bwMode="auto">
            <a:xfrm rot="-5400000">
              <a:off x="-124" y="796"/>
              <a:ext cx="1968" cy="376"/>
            </a:xfrm>
            <a:prstGeom prst="leftRightArrow">
              <a:avLst>
                <a:gd name="adj1" fmla="val 32000"/>
                <a:gd name="adj2" fmla="val 93607"/>
              </a:avLst>
            </a:prstGeom>
            <a:solidFill>
              <a:schemeClr val="accent1"/>
            </a:solidFill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defTabSz="642915">
                <a:buClrTx/>
                <a:buSzTx/>
              </a:pPr>
              <a:endParaRPr lang="x-none" altLang="x-none" sz="30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grpSp>
          <p:nvGrpSpPr>
            <p:cNvPr id="19467" name="Group 18"/>
            <p:cNvGrpSpPr>
              <a:grpSpLocks/>
            </p:cNvGrpSpPr>
            <p:nvPr/>
          </p:nvGrpSpPr>
          <p:grpSpPr bwMode="auto">
            <a:xfrm>
              <a:off x="0" y="688"/>
              <a:ext cx="1728" cy="592"/>
              <a:chOff x="0" y="0"/>
              <a:chExt cx="1728" cy="592"/>
            </a:xfrm>
          </p:grpSpPr>
          <p:sp>
            <p:nvSpPr>
              <p:cNvPr id="19468" name="Rectangle 16"/>
              <p:cNvSpPr>
                <a:spLocks/>
              </p:cNvSpPr>
              <p:nvPr/>
            </p:nvSpPr>
            <p:spPr bwMode="auto">
              <a:xfrm>
                <a:off x="8" y="0"/>
                <a:ext cx="1712" cy="592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defTabSz="642915">
                  <a:buClrTx/>
                  <a:buSzTx/>
                </a:pPr>
                <a:endParaRPr lang="x-none" altLang="x-none" sz="3000">
                  <a:solidFill>
                    <a:srgbClr val="000000"/>
                  </a:solidFill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9469" name="Rectangle 17"/>
              <p:cNvSpPr>
                <a:spLocks/>
              </p:cNvSpPr>
              <p:nvPr/>
            </p:nvSpPr>
            <p:spPr bwMode="auto">
              <a:xfrm>
                <a:off x="0" y="84"/>
                <a:ext cx="1728" cy="4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 defTabSz="642915">
                  <a:lnSpc>
                    <a:spcPct val="80000"/>
                  </a:lnSpc>
                  <a:buClrTx/>
                  <a:buSzTx/>
                  <a:tabLst>
                    <a:tab pos="982181" algn="l"/>
                  </a:tabLst>
                </a:pPr>
                <a:r>
                  <a:rPr lang="en-US" altLang="x-none" sz="1400" b="1" i="1" dirty="0">
                    <a:solidFill>
                      <a:srgbClr val="FF0000"/>
                    </a:solidFill>
                    <a:latin typeface="Helvetica" charset="0"/>
                    <a:sym typeface="Helvetica" charset="0"/>
                  </a:rPr>
                  <a:t>Factor </a:t>
                </a:r>
                <a:r>
                  <a:rPr lang="en-US" altLang="x-none" sz="1400" b="1" i="1" dirty="0" smtClean="0">
                    <a:solidFill>
                      <a:srgbClr val="FF0000"/>
                    </a:solidFill>
                    <a:latin typeface="Helvetica" charset="0"/>
                    <a:sym typeface="Helvetica" charset="0"/>
                  </a:rPr>
                  <a:t> ~10</a:t>
                </a:r>
                <a:r>
                  <a:rPr lang="en-US" altLang="x-none" sz="1400" b="1" i="1" baseline="32000" dirty="0" smtClean="0">
                    <a:solidFill>
                      <a:srgbClr val="FF0000"/>
                    </a:solidFill>
                    <a:latin typeface="Helvetica" charset="0"/>
                    <a:sym typeface="Helvetica" charset="0"/>
                  </a:rPr>
                  <a:t>8</a:t>
                </a:r>
                <a:endParaRPr lang="en-US" altLang="x-none" sz="1400" b="1" i="1" dirty="0">
                  <a:solidFill>
                    <a:srgbClr val="FF0000"/>
                  </a:solidFill>
                  <a:latin typeface="Helvetica" charset="0"/>
                  <a:sym typeface="Helvetica" charset="0"/>
                </a:endParaRPr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585192" y="4262497"/>
            <a:ext cx="5053608" cy="2062103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Collimators play an essential role to prevent dangerous losses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Collimator = movable 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absorber 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block, installed 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so that any particle that get far from the wanted trajectory is intercepted there and not by sensitive elements, e.g. magnets</a:t>
            </a:r>
          </a:p>
          <a:p>
            <a:endParaRPr lang="en-US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4275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4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</a:t>
            </a:r>
            <a:r>
              <a:rPr lang="en-US" altLang="x-none" dirty="0" smtClean="0"/>
              <a:t>2015.11.16</a:t>
            </a:r>
            <a:endParaRPr lang="en-US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LHC </a:t>
            </a:r>
            <a:r>
              <a:rPr lang="en-US" dirty="0" smtClean="0">
                <a:solidFill>
                  <a:schemeClr val="tx1"/>
                </a:solidFill>
              </a:rPr>
              <a:t>collimators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550119"/>
            <a:ext cx="7620000" cy="5307881"/>
          </a:xfrm>
        </p:spPr>
      </p:pic>
      <p:sp>
        <p:nvSpPr>
          <p:cNvPr id="10" name="Content Placeholder 3"/>
          <p:cNvSpPr txBox="1">
            <a:spLocks/>
          </p:cNvSpPr>
          <p:nvPr/>
        </p:nvSpPr>
        <p:spPr bwMode="auto">
          <a:xfrm>
            <a:off x="152400" y="1143000"/>
            <a:ext cx="876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0" fontAlgn="base" hangingPunct="0">
              <a:lnSpc>
                <a:spcPct val="10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2400" b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457200" rtl="0" eaLnBrk="0" fontAlgn="base" hangingPunct="0">
              <a:lnSpc>
                <a:spcPct val="105000"/>
              </a:lnSpc>
              <a:spcBef>
                <a:spcPts val="1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257300" indent="-342900" algn="l" defTabSz="457200" rtl="0" eaLnBrk="0" fontAlgn="base" hangingPunct="0">
              <a:lnSpc>
                <a:spcPct val="105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2000">
                <a:solidFill>
                  <a:srgbClr val="000000"/>
                </a:solidFill>
                <a:latin typeface="+mn-lt"/>
                <a:ea typeface="+mn-ea"/>
              </a:defRPr>
            </a:lvl3pPr>
            <a:lvl4pPr marL="1657350" indent="-28575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–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114550" indent="-28575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Two jaws, beam passing in between, m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ost are 1 m long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100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x-non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PGothic" pitchFamily="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x-non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PGothic" pitchFamily="2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ogo/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Logo/Title">
      <a:majorFont>
        <a:latin typeface="Helvetica"/>
        <a:ea typeface="ヒラギノ角ゴ ProN W6"/>
        <a:cs typeface="ヒラギノ角ゴ ProN W6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Logo/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38760</TotalTime>
  <Words>1318</Words>
  <Application>Microsoft Office PowerPoint</Application>
  <PresentationFormat>On-screen Show (4:3)</PresentationFormat>
  <Paragraphs>209</Paragraphs>
  <Slides>26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Office Theme</vt:lpstr>
      <vt:lpstr>Logo/Title</vt:lpstr>
      <vt:lpstr>Picture</vt:lpstr>
      <vt:lpstr>PowerPoint Presentation</vt:lpstr>
      <vt:lpstr>CERN</vt:lpstr>
      <vt:lpstr>LHC (Large Hadron Collider)</vt:lpstr>
      <vt:lpstr>Some LHC figures</vt:lpstr>
      <vt:lpstr>Physics motivation</vt:lpstr>
      <vt:lpstr>CERN complex</vt:lpstr>
      <vt:lpstr>LHC stored energy</vt:lpstr>
      <vt:lpstr>PowerPoint Presentation</vt:lpstr>
      <vt:lpstr>LHC collimators</vt:lpstr>
      <vt:lpstr>Roles of LHC collimation</vt:lpstr>
      <vt:lpstr>Beam loss mechanisms</vt:lpstr>
      <vt:lpstr>Where to add collimators</vt:lpstr>
      <vt:lpstr>Global protection:  LHC collimation layout</vt:lpstr>
      <vt:lpstr>Betatron and momentum Collimation</vt:lpstr>
      <vt:lpstr>Example of local protection</vt:lpstr>
      <vt:lpstr>How many collimators?</vt:lpstr>
      <vt:lpstr>Single or multi-stage</vt:lpstr>
      <vt:lpstr>Placement of secondary collimators</vt:lpstr>
      <vt:lpstr>Movable vs fixed devices</vt:lpstr>
      <vt:lpstr>Choice of material</vt:lpstr>
      <vt:lpstr>LHC collimator materials</vt:lpstr>
      <vt:lpstr>Experimental tests of beam impact</vt:lpstr>
      <vt:lpstr>LHC cleaning performance</vt:lpstr>
      <vt:lpstr>Stored energy in Run 1</vt:lpstr>
      <vt:lpstr>Stored energy in 2015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rbruce</dc:creator>
  <cp:lastModifiedBy>roderik</cp:lastModifiedBy>
  <cp:revision>613</cp:revision>
  <cp:lastPrinted>1601-01-01T00:00:00Z</cp:lastPrinted>
  <dcterms:created xsi:type="dcterms:W3CDTF">2006-01-30T12:50:40Z</dcterms:created>
  <dcterms:modified xsi:type="dcterms:W3CDTF">2015-11-16T08:46:55Z</dcterms:modified>
</cp:coreProperties>
</file>