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9"/>
  </p:notesMasterIdLst>
  <p:sldIdLst>
    <p:sldId id="256" r:id="rId2"/>
    <p:sldId id="273" r:id="rId3"/>
    <p:sldId id="282" r:id="rId4"/>
    <p:sldId id="284" r:id="rId5"/>
    <p:sldId id="287" r:id="rId6"/>
    <p:sldId id="285" r:id="rId7"/>
    <p:sldId id="286" r:id="rId8"/>
    <p:sldId id="267" r:id="rId9"/>
    <p:sldId id="277" r:id="rId10"/>
    <p:sldId id="276" r:id="rId11"/>
    <p:sldId id="278" r:id="rId12"/>
    <p:sldId id="272" r:id="rId13"/>
    <p:sldId id="274" r:id="rId14"/>
    <p:sldId id="280" r:id="rId15"/>
    <p:sldId id="270" r:id="rId16"/>
    <p:sldId id="281" r:id="rId17"/>
    <p:sldId id="271" r:id="rId18"/>
  </p:sldIdLst>
  <p:sldSz cx="12192000" cy="6858000"/>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6ED76EE9-0B66-4BCD-8580-024EFA232C72}">
          <p14:sldIdLst>
            <p14:sldId id="256"/>
            <p14:sldId id="273"/>
            <p14:sldId id="282"/>
            <p14:sldId id="284"/>
            <p14:sldId id="287"/>
            <p14:sldId id="285"/>
            <p14:sldId id="286"/>
          </p14:sldIdLst>
        </p14:section>
        <p14:section name="Untitled Section" id="{347BAC6B-80B3-4387-B1DE-8F12F02D91EA}">
          <p14:sldIdLst>
            <p14:sldId id="267"/>
            <p14:sldId id="277"/>
            <p14:sldId id="276"/>
            <p14:sldId id="278"/>
            <p14:sldId id="272"/>
            <p14:sldId id="274"/>
            <p14:sldId id="280"/>
            <p14:sldId id="270"/>
            <p14:sldId id="281"/>
            <p14:sldId id="2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6C6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64672" autoAdjust="0"/>
  </p:normalViewPr>
  <p:slideViewPr>
    <p:cSldViewPr snapToGrid="0">
      <p:cViewPr varScale="1">
        <p:scale>
          <a:sx n="75" d="100"/>
          <a:sy n="75" d="100"/>
        </p:scale>
        <p:origin x="189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427"/>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5427"/>
          </a:xfrm>
          <a:prstGeom prst="rect">
            <a:avLst/>
          </a:prstGeom>
        </p:spPr>
        <p:txBody>
          <a:bodyPr vert="horz" lIns="91440" tIns="45720" rIns="91440" bIns="45720" rtlCol="0"/>
          <a:lstStyle>
            <a:lvl1pPr algn="r">
              <a:defRPr sz="1200"/>
            </a:lvl1pPr>
          </a:lstStyle>
          <a:p>
            <a:fld id="{FA04F42E-1DAC-483B-9124-4507C987318B}" type="datetimeFigureOut">
              <a:rPr lang="en-GB" smtClean="0"/>
              <a:t>15/11/2015</a:t>
            </a:fld>
            <a:endParaRPr lang="en-GB"/>
          </a:p>
        </p:txBody>
      </p:sp>
      <p:sp>
        <p:nvSpPr>
          <p:cNvPr id="4" name="Slide Image Placeholder 3"/>
          <p:cNvSpPr>
            <a:spLocks noGrp="1" noRot="1" noChangeAspect="1"/>
          </p:cNvSpPr>
          <p:nvPr>
            <p:ph type="sldImg" idx="2"/>
          </p:nvPr>
        </p:nvSpPr>
        <p:spPr>
          <a:xfrm>
            <a:off x="436563" y="1233488"/>
            <a:ext cx="5924550" cy="33337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983"/>
            <a:ext cx="5438140" cy="3887986"/>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8824"/>
            <a:ext cx="2945659" cy="495426"/>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8824"/>
            <a:ext cx="2945659" cy="495426"/>
          </a:xfrm>
          <a:prstGeom prst="rect">
            <a:avLst/>
          </a:prstGeom>
        </p:spPr>
        <p:txBody>
          <a:bodyPr vert="horz" lIns="91440" tIns="45720" rIns="91440" bIns="45720" rtlCol="0" anchor="b"/>
          <a:lstStyle>
            <a:lvl1pPr algn="r">
              <a:defRPr sz="1200"/>
            </a:lvl1pPr>
          </a:lstStyle>
          <a:p>
            <a:fld id="{C3FA2D83-9095-4294-85A3-E6F6B7165592}" type="slidenum">
              <a:rPr lang="en-GB" smtClean="0"/>
              <a:t>‹#›</a:t>
            </a:fld>
            <a:endParaRPr lang="en-GB"/>
          </a:p>
        </p:txBody>
      </p:sp>
    </p:spTree>
    <p:extLst>
      <p:ext uri="{BB962C8B-B14F-4D97-AF65-F5344CB8AC3E}">
        <p14:creationId xmlns:p14="http://schemas.microsoft.com/office/powerpoint/2010/main" val="31205014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basicly</a:t>
            </a:r>
            <a:endParaRPr lang="en-GB" dirty="0"/>
          </a:p>
        </p:txBody>
      </p:sp>
      <p:sp>
        <p:nvSpPr>
          <p:cNvPr id="4" name="Slide Number Placeholder 3"/>
          <p:cNvSpPr>
            <a:spLocks noGrp="1"/>
          </p:cNvSpPr>
          <p:nvPr>
            <p:ph type="sldNum" sz="quarter" idx="10"/>
          </p:nvPr>
        </p:nvSpPr>
        <p:spPr/>
        <p:txBody>
          <a:bodyPr/>
          <a:lstStyle/>
          <a:p>
            <a:fld id="{C3FA2D83-9095-4294-85A3-E6F6B7165592}" type="slidenum">
              <a:rPr lang="en-GB" smtClean="0"/>
              <a:t>1</a:t>
            </a:fld>
            <a:endParaRPr lang="en-GB"/>
          </a:p>
        </p:txBody>
      </p:sp>
    </p:spTree>
    <p:extLst>
      <p:ext uri="{BB962C8B-B14F-4D97-AF65-F5344CB8AC3E}">
        <p14:creationId xmlns:p14="http://schemas.microsoft.com/office/powerpoint/2010/main" val="25866937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In radiobiology, models are mathematical frameworks based on a set of assumptions and simplifications which take doses (for example DVHs) and patient specific variables as inputs and return an estimate of</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complication probabilities. </a:t>
            </a:r>
          </a:p>
        </p:txBody>
      </p:sp>
      <p:sp>
        <p:nvSpPr>
          <p:cNvPr id="4" name="Slide Number Placeholder 3"/>
          <p:cNvSpPr>
            <a:spLocks noGrp="1"/>
          </p:cNvSpPr>
          <p:nvPr>
            <p:ph type="sldNum" sz="quarter" idx="10"/>
          </p:nvPr>
        </p:nvSpPr>
        <p:spPr/>
        <p:txBody>
          <a:bodyPr/>
          <a:lstStyle/>
          <a:p>
            <a:fld id="{C3FA2D83-9095-4294-85A3-E6F6B7165592}" type="slidenum">
              <a:rPr lang="en-GB" smtClean="0"/>
              <a:t>10</a:t>
            </a:fld>
            <a:endParaRPr lang="en-GB"/>
          </a:p>
        </p:txBody>
      </p:sp>
    </p:spTree>
    <p:extLst>
      <p:ext uri="{BB962C8B-B14F-4D97-AF65-F5344CB8AC3E}">
        <p14:creationId xmlns:p14="http://schemas.microsoft.com/office/powerpoint/2010/main" val="4749097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repopulation constant and repopulation delay were assumed to be 0 for the prostate cancers because the time scale of cell proliferation is much longer than the overall treatment time</a:t>
            </a:r>
            <a:r>
              <a:rPr lang="en-GB" baseline="0" dirty="0" smtClean="0"/>
              <a:t> as prostate tumours are slowly growing tumours and the time </a:t>
            </a:r>
            <a:r>
              <a:rPr lang="en-GB" dirty="0" smtClean="0"/>
              <a:t>from the beginning of the treatment to the starting of the accelerated proliferation is relatively</a:t>
            </a:r>
            <a:r>
              <a:rPr lang="en-GB" baseline="0" dirty="0" smtClean="0"/>
              <a:t> short. There could be a significant time effect for very long treatment durations. </a:t>
            </a:r>
          </a:p>
          <a:p>
            <a:endParaRPr lang="en-GB" baseline="0" dirty="0" smtClean="0"/>
          </a:p>
          <a:p>
            <a:r>
              <a:rPr lang="en-GB" baseline="0" dirty="0" smtClean="0"/>
              <a:t>Red frame in the table – the parameters obtained for the cells including a fraction of the hypoxic cells.</a:t>
            </a:r>
            <a:endParaRPr lang="en-GB" dirty="0"/>
          </a:p>
        </p:txBody>
      </p:sp>
      <p:sp>
        <p:nvSpPr>
          <p:cNvPr id="4" name="Slide Number Placeholder 3"/>
          <p:cNvSpPr>
            <a:spLocks noGrp="1"/>
          </p:cNvSpPr>
          <p:nvPr>
            <p:ph type="sldNum" sz="quarter" idx="10"/>
          </p:nvPr>
        </p:nvSpPr>
        <p:spPr/>
        <p:txBody>
          <a:bodyPr/>
          <a:lstStyle/>
          <a:p>
            <a:fld id="{C3FA2D83-9095-4294-85A3-E6F6B7165592}" type="slidenum">
              <a:rPr lang="en-GB" smtClean="0"/>
              <a:t>11</a:t>
            </a:fld>
            <a:endParaRPr lang="en-GB"/>
          </a:p>
        </p:txBody>
      </p:sp>
    </p:spTree>
    <p:extLst>
      <p:ext uri="{BB962C8B-B14F-4D97-AF65-F5344CB8AC3E}">
        <p14:creationId xmlns:p14="http://schemas.microsoft.com/office/powerpoint/2010/main" val="16202224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solidFill>
                  <a:srgbClr val="002060"/>
                </a:solidFill>
              </a:rPr>
              <a:t>The graphs show TCP as a function of the variation of one of the input parameters.</a:t>
            </a:r>
            <a:r>
              <a:rPr lang="en-GB" baseline="0" dirty="0" smtClean="0">
                <a:solidFill>
                  <a:srgbClr val="002060"/>
                </a:solidFill>
              </a:rPr>
              <a:t> The red points indicate the TCP values calculated for the literature sets of parameters. We can see how TCP changes around these points when </a:t>
            </a:r>
            <a:r>
              <a:rPr lang="el-GR" baseline="0" dirty="0" smtClean="0">
                <a:solidFill>
                  <a:srgbClr val="002060"/>
                </a:solidFill>
                <a:latin typeface="Calibri" panose="020F0502020204030204" pitchFamily="34" charset="0"/>
              </a:rPr>
              <a:t>α</a:t>
            </a:r>
            <a:r>
              <a:rPr lang="en-GB" baseline="0" dirty="0" smtClean="0">
                <a:solidFill>
                  <a:srgbClr val="002060"/>
                </a:solidFill>
              </a:rPr>
              <a:t> and </a:t>
            </a:r>
            <a:r>
              <a:rPr lang="el-GR" baseline="0" dirty="0" smtClean="0">
                <a:solidFill>
                  <a:srgbClr val="002060"/>
                </a:solidFill>
                <a:latin typeface="Calibri" panose="020F0502020204030204" pitchFamily="34" charset="0"/>
              </a:rPr>
              <a:t>α</a:t>
            </a:r>
            <a:r>
              <a:rPr lang="en-GB" baseline="0" dirty="0" smtClean="0">
                <a:solidFill>
                  <a:srgbClr val="002060"/>
                </a:solidFill>
                <a:latin typeface="Calibri" panose="020F0502020204030204" pitchFamily="34" charset="0"/>
              </a:rPr>
              <a:t>/</a:t>
            </a:r>
            <a:r>
              <a:rPr lang="el-GR" baseline="0" dirty="0" smtClean="0">
                <a:solidFill>
                  <a:srgbClr val="002060"/>
                </a:solidFill>
                <a:latin typeface="Calibri" panose="020F0502020204030204" pitchFamily="34" charset="0"/>
              </a:rPr>
              <a:t>β</a:t>
            </a:r>
            <a:r>
              <a:rPr lang="en-GB" baseline="0" dirty="0" smtClean="0">
                <a:solidFill>
                  <a:srgbClr val="002060"/>
                </a:solidFill>
              </a:rPr>
              <a:t> parameters are subsequently increased or decreased. However, there is not a common pattern of changes for all four parameters in both of the cases.</a:t>
            </a:r>
          </a:p>
          <a:p>
            <a:endParaRPr lang="en-GB" dirty="0"/>
          </a:p>
        </p:txBody>
      </p:sp>
      <p:sp>
        <p:nvSpPr>
          <p:cNvPr id="4" name="Slide Number Placeholder 3"/>
          <p:cNvSpPr>
            <a:spLocks noGrp="1"/>
          </p:cNvSpPr>
          <p:nvPr>
            <p:ph type="sldNum" sz="quarter" idx="10"/>
          </p:nvPr>
        </p:nvSpPr>
        <p:spPr/>
        <p:txBody>
          <a:bodyPr/>
          <a:lstStyle/>
          <a:p>
            <a:fld id="{C3FA2D83-9095-4294-85A3-E6F6B7165592}" type="slidenum">
              <a:rPr lang="en-GB" smtClean="0"/>
              <a:t>12</a:t>
            </a:fld>
            <a:endParaRPr lang="en-GB"/>
          </a:p>
        </p:txBody>
      </p:sp>
    </p:spTree>
    <p:extLst>
      <p:ext uri="{BB962C8B-B14F-4D97-AF65-F5344CB8AC3E}">
        <p14:creationId xmlns:p14="http://schemas.microsoft.com/office/powerpoint/2010/main" val="21133540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solidFill>
                  <a:srgbClr val="002060"/>
                </a:solidFill>
              </a:rPr>
              <a:t>The same graphs were plotted</a:t>
            </a:r>
            <a:r>
              <a:rPr lang="en-GB" baseline="0" dirty="0" smtClean="0">
                <a:solidFill>
                  <a:srgbClr val="002060"/>
                </a:solidFill>
              </a:rPr>
              <a:t> for </a:t>
            </a:r>
            <a:r>
              <a:rPr lang="en-GB" baseline="0" dirty="0" err="1" smtClean="0">
                <a:solidFill>
                  <a:srgbClr val="002060"/>
                </a:solidFill>
              </a:rPr>
              <a:t>clonogenic</a:t>
            </a:r>
            <a:r>
              <a:rPr lang="en-GB" baseline="0" dirty="0" smtClean="0">
                <a:solidFill>
                  <a:srgbClr val="002060"/>
                </a:solidFill>
              </a:rPr>
              <a:t> cell density and </a:t>
            </a:r>
            <a:r>
              <a:rPr lang="el-GR" baseline="0" dirty="0" smtClean="0">
                <a:solidFill>
                  <a:srgbClr val="002060"/>
                </a:solidFill>
              </a:rPr>
              <a:t>σ</a:t>
            </a:r>
            <a:r>
              <a:rPr lang="el-GR" baseline="-25000" dirty="0" smtClean="0">
                <a:solidFill>
                  <a:srgbClr val="002060"/>
                </a:solidFill>
                <a:latin typeface="Calibri" panose="020F0502020204030204" pitchFamily="34" charset="0"/>
              </a:rPr>
              <a:t>α</a:t>
            </a:r>
            <a:r>
              <a:rPr lang="en-GB" baseline="0" dirty="0" smtClean="0">
                <a:solidFill>
                  <a:srgbClr val="002060"/>
                </a:solidFill>
                <a:latin typeface="Calibri" panose="020F0502020204030204" pitchFamily="34" charset="0"/>
              </a:rPr>
              <a:t>. </a:t>
            </a:r>
            <a:endParaRPr lang="en-GB" dirty="0"/>
          </a:p>
        </p:txBody>
      </p:sp>
      <p:sp>
        <p:nvSpPr>
          <p:cNvPr id="4" name="Slide Number Placeholder 3"/>
          <p:cNvSpPr>
            <a:spLocks noGrp="1"/>
          </p:cNvSpPr>
          <p:nvPr>
            <p:ph type="sldNum" sz="quarter" idx="10"/>
          </p:nvPr>
        </p:nvSpPr>
        <p:spPr/>
        <p:txBody>
          <a:bodyPr/>
          <a:lstStyle/>
          <a:p>
            <a:fld id="{C3FA2D83-9095-4294-85A3-E6F6B7165592}" type="slidenum">
              <a:rPr lang="en-GB" smtClean="0"/>
              <a:t>13</a:t>
            </a:fld>
            <a:endParaRPr lang="en-GB"/>
          </a:p>
        </p:txBody>
      </p:sp>
    </p:spTree>
    <p:extLst>
      <p:ext uri="{BB962C8B-B14F-4D97-AF65-F5344CB8AC3E}">
        <p14:creationId xmlns:p14="http://schemas.microsoft.com/office/powerpoint/2010/main" val="40227430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These two graphs show</a:t>
            </a:r>
            <a:r>
              <a:rPr lang="en-GB" baseline="0" dirty="0" smtClean="0"/>
              <a:t> the relation between </a:t>
            </a:r>
            <a:r>
              <a:rPr lang="el-GR" baseline="0" dirty="0" smtClean="0">
                <a:latin typeface="Calibri" panose="020F0502020204030204" pitchFamily="34" charset="0"/>
              </a:rPr>
              <a:t>Δ</a:t>
            </a:r>
            <a:r>
              <a:rPr lang="en-GB" baseline="0" dirty="0" smtClean="0">
                <a:latin typeface="Calibri" panose="020F0502020204030204" pitchFamily="34" charset="0"/>
              </a:rPr>
              <a:t>TCP and the model parameters </a:t>
            </a:r>
            <a:r>
              <a:rPr lang="el-GR" baseline="0" dirty="0" smtClean="0">
                <a:latin typeface="Calibri" panose="020F0502020204030204" pitchFamily="34" charset="0"/>
              </a:rPr>
              <a:t>α</a:t>
            </a:r>
            <a:r>
              <a:rPr lang="en-GB" baseline="0" dirty="0" smtClean="0">
                <a:latin typeface="Calibri" panose="020F0502020204030204" pitchFamily="34" charset="0"/>
              </a:rPr>
              <a:t> and </a:t>
            </a:r>
            <a:r>
              <a:rPr lang="el-GR" baseline="0" dirty="0" smtClean="0">
                <a:latin typeface="Calibri" panose="020F0502020204030204" pitchFamily="34" charset="0"/>
              </a:rPr>
              <a:t>α</a:t>
            </a:r>
            <a:r>
              <a:rPr lang="en-GB" baseline="0" dirty="0" smtClean="0">
                <a:latin typeface="Calibri" panose="020F0502020204030204" pitchFamily="34" charset="0"/>
              </a:rPr>
              <a:t>/</a:t>
            </a:r>
            <a:r>
              <a:rPr lang="el-GR" baseline="0" dirty="0" smtClean="0">
                <a:latin typeface="Calibri" panose="020F0502020204030204" pitchFamily="34" charset="0"/>
              </a:rPr>
              <a:t>β</a:t>
            </a:r>
            <a:r>
              <a:rPr lang="en-GB" baseline="0" dirty="0" smtClean="0">
                <a:latin typeface="Calibri" panose="020F0502020204030204" pitchFamily="34" charset="0"/>
              </a:rPr>
              <a:t>. The vertical axis represents </a:t>
            </a:r>
            <a:r>
              <a:rPr lang="el-GR" baseline="0" dirty="0" smtClean="0">
                <a:latin typeface="Calibri" panose="020F0502020204030204" pitchFamily="34" charset="0"/>
              </a:rPr>
              <a:t>Δ</a:t>
            </a:r>
            <a:r>
              <a:rPr lang="en-GB" baseline="0" dirty="0" smtClean="0">
                <a:latin typeface="Calibri" panose="020F0502020204030204" pitchFamily="34" charset="0"/>
              </a:rPr>
              <a:t>TCP which was defined as a change of TCP when increasing and decreasing the parameter value by </a:t>
            </a:r>
            <a:r>
              <a:rPr lang="en-GB" baseline="0" dirty="0" smtClean="0">
                <a:latin typeface="+mn-lt"/>
              </a:rPr>
              <a:t>10%.  For the set4 </a:t>
            </a:r>
            <a:r>
              <a:rPr lang="el-GR" baseline="0" dirty="0" smtClean="0">
                <a:latin typeface="Calibri" panose="020F0502020204030204" pitchFamily="34" charset="0"/>
              </a:rPr>
              <a:t>Δ</a:t>
            </a:r>
            <a:r>
              <a:rPr lang="en-GB" baseline="0" dirty="0" smtClean="0">
                <a:latin typeface="Calibri" panose="020F0502020204030204" pitchFamily="34" charset="0"/>
              </a:rPr>
              <a:t>TCP was equal 0% over the certain range of</a:t>
            </a:r>
            <a:r>
              <a:rPr lang="en-GB" baseline="0" dirty="0" smtClean="0">
                <a:latin typeface="+mn-lt"/>
              </a:rPr>
              <a:t> the </a:t>
            </a:r>
            <a:r>
              <a:rPr lang="el-GR" baseline="0" dirty="0" smtClean="0">
                <a:latin typeface="Calibri" panose="020F0502020204030204" pitchFamily="34" charset="0"/>
              </a:rPr>
              <a:t>α</a:t>
            </a:r>
            <a:r>
              <a:rPr lang="en-GB" baseline="0" dirty="0" smtClean="0">
                <a:latin typeface="Calibri" panose="020F0502020204030204" pitchFamily="34" charset="0"/>
              </a:rPr>
              <a:t>/</a:t>
            </a:r>
            <a:r>
              <a:rPr lang="el-GR" baseline="0" dirty="0" smtClean="0">
                <a:latin typeface="Calibri" panose="020F0502020204030204" pitchFamily="34" charset="0"/>
              </a:rPr>
              <a:t>β</a:t>
            </a:r>
            <a:r>
              <a:rPr lang="en-GB" baseline="0" dirty="0" smtClean="0">
                <a:latin typeface="+mn-lt"/>
              </a:rPr>
              <a:t> </a:t>
            </a:r>
            <a:r>
              <a:rPr lang="en-GB" baseline="0" dirty="0" smtClean="0">
                <a:latin typeface="Calibri" panose="020F0502020204030204" pitchFamily="34" charset="0"/>
              </a:rPr>
              <a:t>parameter for the chosen clinical case. </a:t>
            </a:r>
            <a:r>
              <a:rPr lang="en-GB" sz="1200" b="0" i="0" u="none" strike="noStrike" kern="1200" baseline="0" dirty="0" smtClean="0">
                <a:solidFill>
                  <a:schemeClr val="tx1"/>
                </a:solidFill>
                <a:latin typeface="+mn-lt"/>
                <a:ea typeface="+mn-ea"/>
                <a:cs typeface="+mn-cs"/>
              </a:rPr>
              <a:t>The sets 1-3 show the variation in TCP between 6-17% for </a:t>
            </a:r>
            <a:r>
              <a:rPr lang="el-GR" sz="1200" b="0" i="0" u="none" strike="noStrike" kern="1200" baseline="0" dirty="0" smtClean="0">
                <a:solidFill>
                  <a:schemeClr val="tx1"/>
                </a:solidFill>
                <a:latin typeface="Calibri" panose="020F0502020204030204" pitchFamily="34" charset="0"/>
                <a:ea typeface="+mn-ea"/>
                <a:cs typeface="+mn-cs"/>
              </a:rPr>
              <a:t>α</a:t>
            </a:r>
            <a:r>
              <a:rPr lang="en-GB" sz="1200" b="0" i="0" u="none" strike="noStrike" kern="1200" baseline="0" dirty="0" smtClean="0">
                <a:solidFill>
                  <a:schemeClr val="tx1"/>
                </a:solidFill>
                <a:latin typeface="+mn-lt"/>
                <a:ea typeface="+mn-ea"/>
                <a:cs typeface="+mn-cs"/>
              </a:rPr>
              <a:t> and between 2.5-6% for </a:t>
            </a:r>
            <a:r>
              <a:rPr lang="el-GR" sz="1200" b="0" i="0" u="none" strike="noStrike" kern="1200" baseline="0" dirty="0" smtClean="0">
                <a:solidFill>
                  <a:schemeClr val="tx1"/>
                </a:solidFill>
                <a:latin typeface="Calibri" panose="020F0502020204030204" pitchFamily="34" charset="0"/>
                <a:ea typeface="+mn-ea"/>
                <a:cs typeface="+mn-cs"/>
              </a:rPr>
              <a:t>α</a:t>
            </a:r>
            <a:r>
              <a:rPr lang="en-GB" sz="1200" b="0" i="0" u="none" strike="noStrike" kern="1200" baseline="0" dirty="0" smtClean="0">
                <a:solidFill>
                  <a:schemeClr val="tx1"/>
                </a:solidFill>
                <a:latin typeface="Calibri" panose="020F0502020204030204" pitchFamily="34" charset="0"/>
                <a:ea typeface="+mn-ea"/>
                <a:cs typeface="+mn-cs"/>
              </a:rPr>
              <a:t>/</a:t>
            </a:r>
            <a:r>
              <a:rPr lang="el-GR" sz="1200" b="0" i="0" u="none" strike="noStrike" kern="1200" baseline="0" dirty="0" smtClean="0">
                <a:solidFill>
                  <a:schemeClr val="tx1"/>
                </a:solidFill>
                <a:latin typeface="Calibri" panose="020F0502020204030204" pitchFamily="34" charset="0"/>
                <a:ea typeface="+mn-ea"/>
                <a:cs typeface="+mn-cs"/>
              </a:rPr>
              <a:t>β</a:t>
            </a:r>
            <a:r>
              <a:rPr lang="en-GB" sz="1200" b="0" i="0" u="none" strike="noStrike" kern="1200" baseline="0" dirty="0" smtClean="0">
                <a:solidFill>
                  <a:schemeClr val="tx1"/>
                </a:solidFill>
                <a:latin typeface="Calibri" panose="020F0502020204030204" pitchFamily="34" charset="0"/>
                <a:ea typeface="+mn-ea"/>
                <a:cs typeface="+mn-cs"/>
              </a:rPr>
              <a:t>. Generally it can be seen that a small/marginal deviation from the default value of the </a:t>
            </a:r>
            <a:r>
              <a:rPr lang="el-GR" baseline="0" dirty="0" smtClean="0">
                <a:latin typeface="Calibri" panose="020F0502020204030204" pitchFamily="34" charset="0"/>
              </a:rPr>
              <a:t>α</a:t>
            </a:r>
            <a:r>
              <a:rPr lang="en-GB" baseline="0" dirty="0" smtClean="0">
                <a:latin typeface="Calibri" panose="020F0502020204030204" pitchFamily="34" charset="0"/>
              </a:rPr>
              <a:t> parameter effects TCP more than in the case of </a:t>
            </a:r>
            <a:r>
              <a:rPr lang="en-GB" baseline="0" dirty="0" smtClean="0">
                <a:latin typeface="+mn-lt"/>
              </a:rPr>
              <a:t>the </a:t>
            </a:r>
            <a:r>
              <a:rPr lang="el-GR" baseline="0" dirty="0" smtClean="0">
                <a:latin typeface="Calibri" panose="020F0502020204030204" pitchFamily="34" charset="0"/>
              </a:rPr>
              <a:t>α</a:t>
            </a:r>
            <a:r>
              <a:rPr lang="en-GB" baseline="0" dirty="0" smtClean="0">
                <a:latin typeface="Calibri" panose="020F0502020204030204" pitchFamily="34" charset="0"/>
              </a:rPr>
              <a:t>/</a:t>
            </a:r>
            <a:r>
              <a:rPr lang="el-GR" baseline="0" dirty="0" smtClean="0">
                <a:latin typeface="Calibri" panose="020F0502020204030204" pitchFamily="34" charset="0"/>
              </a:rPr>
              <a:t>β</a:t>
            </a:r>
            <a:r>
              <a:rPr lang="en-GB" baseline="0" dirty="0" smtClean="0">
                <a:latin typeface="+mn-lt"/>
              </a:rPr>
              <a:t> </a:t>
            </a:r>
            <a:r>
              <a:rPr lang="en-GB" baseline="0" dirty="0" smtClean="0">
                <a:latin typeface="Calibri" panose="020F0502020204030204" pitchFamily="34" charset="0"/>
              </a:rPr>
              <a:t>parameter .</a:t>
            </a:r>
            <a:endParaRPr lang="en-GB" dirty="0" smtClean="0"/>
          </a:p>
        </p:txBody>
      </p:sp>
      <p:sp>
        <p:nvSpPr>
          <p:cNvPr id="4" name="Slide Number Placeholder 3"/>
          <p:cNvSpPr>
            <a:spLocks noGrp="1"/>
          </p:cNvSpPr>
          <p:nvPr>
            <p:ph type="sldNum" sz="quarter" idx="10"/>
          </p:nvPr>
        </p:nvSpPr>
        <p:spPr/>
        <p:txBody>
          <a:bodyPr/>
          <a:lstStyle/>
          <a:p>
            <a:fld id="{C3FA2D83-9095-4294-85A3-E6F6B7165592}" type="slidenum">
              <a:rPr lang="en-GB" smtClean="0"/>
              <a:t>14</a:t>
            </a:fld>
            <a:endParaRPr lang="en-GB"/>
          </a:p>
        </p:txBody>
      </p:sp>
    </p:spTree>
    <p:extLst>
      <p:ext uri="{BB962C8B-B14F-4D97-AF65-F5344CB8AC3E}">
        <p14:creationId xmlns:p14="http://schemas.microsoft.com/office/powerpoint/2010/main" val="23863624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3FA2D83-9095-4294-85A3-E6F6B7165592}" type="slidenum">
              <a:rPr lang="en-GB" smtClean="0"/>
              <a:t>15</a:t>
            </a:fld>
            <a:endParaRPr lang="en-GB"/>
          </a:p>
        </p:txBody>
      </p:sp>
    </p:spTree>
    <p:extLst>
      <p:ext uri="{BB962C8B-B14F-4D97-AF65-F5344CB8AC3E}">
        <p14:creationId xmlns:p14="http://schemas.microsoft.com/office/powerpoint/2010/main" val="9725415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3FA2D83-9095-4294-85A3-E6F6B7165592}" type="slidenum">
              <a:rPr lang="en-GB" smtClean="0"/>
              <a:t>16</a:t>
            </a:fld>
            <a:endParaRPr lang="en-GB"/>
          </a:p>
        </p:txBody>
      </p:sp>
    </p:spTree>
    <p:extLst>
      <p:ext uri="{BB962C8B-B14F-4D97-AF65-F5344CB8AC3E}">
        <p14:creationId xmlns:p14="http://schemas.microsoft.com/office/powerpoint/2010/main" val="40786594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3FA2D83-9095-4294-85A3-E6F6B7165592}" type="slidenum">
              <a:rPr lang="en-GB" smtClean="0"/>
              <a:t>17</a:t>
            </a:fld>
            <a:endParaRPr lang="en-GB"/>
          </a:p>
        </p:txBody>
      </p:sp>
    </p:spTree>
    <p:extLst>
      <p:ext uri="{BB962C8B-B14F-4D97-AF65-F5344CB8AC3E}">
        <p14:creationId xmlns:p14="http://schemas.microsoft.com/office/powerpoint/2010/main" val="171448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At the first </a:t>
            </a:r>
          </a:p>
          <a:p>
            <a:endParaRPr lang="en-GB" dirty="0" smtClean="0"/>
          </a:p>
          <a:p>
            <a:r>
              <a:rPr lang="en-GB" dirty="0" smtClean="0"/>
              <a:t>And then more specifically</a:t>
            </a:r>
          </a:p>
          <a:p>
            <a:endParaRPr lang="en-GB" dirty="0" smtClean="0"/>
          </a:p>
          <a:p>
            <a:r>
              <a:rPr lang="en-GB" dirty="0" smtClean="0"/>
              <a:t>In radiotherapy</a:t>
            </a:r>
            <a:r>
              <a:rPr lang="en-GB" baseline="0" dirty="0" smtClean="0"/>
              <a:t> as well as in the context of the radiobiological models</a:t>
            </a:r>
          </a:p>
          <a:p>
            <a:endParaRPr lang="en-GB" baseline="0" dirty="0" smtClean="0"/>
          </a:p>
          <a:p>
            <a:r>
              <a:rPr lang="en-GB" baseline="0" dirty="0" smtClean="0"/>
              <a:t>In the next step I’m going to introduce the TCP</a:t>
            </a:r>
          </a:p>
          <a:p>
            <a:endParaRPr lang="en-GB" baseline="0" dirty="0" smtClean="0"/>
          </a:p>
          <a:p>
            <a:r>
              <a:rPr lang="en-GB" baseline="0" dirty="0" smtClean="0"/>
              <a:t>I will tell something about the software I used for my research, results I’ve got, conclusions and future </a:t>
            </a:r>
            <a:r>
              <a:rPr lang="en-GB" baseline="0" dirty="0" err="1" smtClean="0"/>
              <a:t>prerspectives</a:t>
            </a:r>
            <a:endParaRPr lang="en-GB" dirty="0"/>
          </a:p>
        </p:txBody>
      </p:sp>
      <p:sp>
        <p:nvSpPr>
          <p:cNvPr id="4" name="Slide Number Placeholder 3"/>
          <p:cNvSpPr>
            <a:spLocks noGrp="1"/>
          </p:cNvSpPr>
          <p:nvPr>
            <p:ph type="sldNum" sz="quarter" idx="10"/>
          </p:nvPr>
        </p:nvSpPr>
        <p:spPr/>
        <p:txBody>
          <a:bodyPr/>
          <a:lstStyle/>
          <a:p>
            <a:fld id="{C3FA2D83-9095-4294-85A3-E6F6B7165592}" type="slidenum">
              <a:rPr lang="en-GB" smtClean="0"/>
              <a:t>2</a:t>
            </a:fld>
            <a:endParaRPr lang="en-GB"/>
          </a:p>
        </p:txBody>
      </p:sp>
    </p:spTree>
    <p:extLst>
      <p:ext uri="{BB962C8B-B14F-4D97-AF65-F5344CB8AC3E}">
        <p14:creationId xmlns:p14="http://schemas.microsoft.com/office/powerpoint/2010/main" val="3584310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Form the definition of validation,</a:t>
            </a:r>
            <a:r>
              <a:rPr lang="en-GB" baseline="0" dirty="0" smtClean="0"/>
              <a:t> which means to declare or make legally valid</a:t>
            </a:r>
            <a:endParaRPr lang="en-GB" dirty="0" smtClean="0"/>
          </a:p>
          <a:p>
            <a:r>
              <a:rPr lang="en-GB" dirty="0" smtClean="0"/>
              <a:t>This is exactly the meaning of validation we</a:t>
            </a:r>
            <a:r>
              <a:rPr lang="en-GB" baseline="0" dirty="0" smtClean="0"/>
              <a:t> use for making the models usable in practice.</a:t>
            </a:r>
          </a:p>
          <a:p>
            <a:r>
              <a:rPr lang="en-GB" baseline="0" dirty="0" smtClean="0"/>
              <a:t>Through the validation we look at the impact </a:t>
            </a:r>
          </a:p>
          <a:p>
            <a:endParaRPr lang="en-GB" baseline="0" dirty="0" smtClean="0"/>
          </a:p>
          <a:p>
            <a:r>
              <a:rPr lang="en-GB" baseline="0" dirty="0" smtClean="0"/>
              <a:t>To in the next step could adapt </a:t>
            </a:r>
          </a:p>
          <a:p>
            <a:endParaRPr lang="en-GB" baseline="0" dirty="0" smtClean="0"/>
          </a:p>
          <a:p>
            <a:r>
              <a:rPr lang="en-GB" baseline="0" dirty="0" smtClean="0"/>
              <a:t>- Focused on very individual needs</a:t>
            </a:r>
            <a:endParaRPr lang="en-GB" dirty="0"/>
          </a:p>
        </p:txBody>
      </p:sp>
      <p:sp>
        <p:nvSpPr>
          <p:cNvPr id="4" name="Slide Number Placeholder 3"/>
          <p:cNvSpPr>
            <a:spLocks noGrp="1"/>
          </p:cNvSpPr>
          <p:nvPr>
            <p:ph type="sldNum" sz="quarter" idx="10"/>
          </p:nvPr>
        </p:nvSpPr>
        <p:spPr/>
        <p:txBody>
          <a:bodyPr/>
          <a:lstStyle/>
          <a:p>
            <a:fld id="{C3FA2D83-9095-4294-85A3-E6F6B7165592}" type="slidenum">
              <a:rPr lang="en-GB" smtClean="0"/>
              <a:t>3</a:t>
            </a:fld>
            <a:endParaRPr lang="en-GB"/>
          </a:p>
        </p:txBody>
      </p:sp>
    </p:spTree>
    <p:extLst>
      <p:ext uri="{BB962C8B-B14F-4D97-AF65-F5344CB8AC3E}">
        <p14:creationId xmlns:p14="http://schemas.microsoft.com/office/powerpoint/2010/main" val="20941619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Geometrical</a:t>
            </a:r>
            <a:r>
              <a:rPr lang="en-GB" sz="1200" baseline="0" dirty="0" smtClean="0"/>
              <a:t> verification is a procedure usually performed in radiotherapy to check if the geometric accuracy delivered is within the limits set by the uncertainty margin/ is there is any discrepancy between intended and actual treatment position/ to ensure that the right radiation dose has been given to the right place.</a:t>
            </a:r>
            <a:endParaRPr lang="en-GB"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So far all the commercial </a:t>
            </a:r>
            <a:r>
              <a:rPr lang="en-GB" sz="1200" baseline="0" dirty="0" smtClean="0"/>
              <a:t>treatment planning systems, which are available, optimise plans in terms of the physical dose, neglecting the biological effectiveness of a given dose distribution.</a:t>
            </a:r>
          </a:p>
        </p:txBody>
      </p:sp>
      <p:sp>
        <p:nvSpPr>
          <p:cNvPr id="4" name="Slide Number Placeholder 3"/>
          <p:cNvSpPr>
            <a:spLocks noGrp="1"/>
          </p:cNvSpPr>
          <p:nvPr>
            <p:ph type="sldNum" sz="quarter" idx="10"/>
          </p:nvPr>
        </p:nvSpPr>
        <p:spPr/>
        <p:txBody>
          <a:bodyPr/>
          <a:lstStyle/>
          <a:p>
            <a:fld id="{C3FA2D83-9095-4294-85A3-E6F6B7165592}" type="slidenum">
              <a:rPr lang="en-GB" smtClean="0"/>
              <a:t>4</a:t>
            </a:fld>
            <a:endParaRPr lang="en-GB"/>
          </a:p>
        </p:txBody>
      </p:sp>
    </p:spTree>
    <p:extLst>
      <p:ext uri="{BB962C8B-B14F-4D97-AF65-F5344CB8AC3E}">
        <p14:creationId xmlns:p14="http://schemas.microsoft.com/office/powerpoint/2010/main" val="8981999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errors</a:t>
            </a:r>
            <a:r>
              <a:rPr lang="en-GB" baseline="0" dirty="0" smtClean="0"/>
              <a:t> which can occur through the geometric verification</a:t>
            </a:r>
          </a:p>
          <a:p>
            <a:r>
              <a:rPr lang="en-GB" baseline="0" dirty="0" smtClean="0"/>
              <a:t>To be as close the best option as </a:t>
            </a:r>
            <a:r>
              <a:rPr lang="en-GB" baseline="0" dirty="0" err="1" smtClean="0"/>
              <a:t>posible</a:t>
            </a:r>
            <a:endParaRPr lang="en-GB" baseline="0" dirty="0" smtClean="0"/>
          </a:p>
          <a:p>
            <a:r>
              <a:rPr lang="en-GB" baseline="0" dirty="0" smtClean="0"/>
              <a:t>That’s why we need to establish</a:t>
            </a:r>
          </a:p>
          <a:p>
            <a:endParaRPr lang="en-GB"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Large changes in the output variable imply that the particular input varied is important in controlling model behaviour. However, the model is not suitable for clinical adoption as its predictions are subject to large uncertainties.</a:t>
            </a:r>
          </a:p>
          <a:p>
            <a:endParaRPr lang="en-GB" dirty="0"/>
          </a:p>
        </p:txBody>
      </p:sp>
      <p:sp>
        <p:nvSpPr>
          <p:cNvPr id="4" name="Slide Number Placeholder 3"/>
          <p:cNvSpPr>
            <a:spLocks noGrp="1"/>
          </p:cNvSpPr>
          <p:nvPr>
            <p:ph type="sldNum" sz="quarter" idx="10"/>
          </p:nvPr>
        </p:nvSpPr>
        <p:spPr/>
        <p:txBody>
          <a:bodyPr/>
          <a:lstStyle/>
          <a:p>
            <a:fld id="{C3FA2D83-9095-4294-85A3-E6F6B7165592}" type="slidenum">
              <a:rPr lang="en-GB" smtClean="0"/>
              <a:t>5</a:t>
            </a:fld>
            <a:endParaRPr lang="en-GB"/>
          </a:p>
        </p:txBody>
      </p:sp>
    </p:spTree>
    <p:extLst>
      <p:ext uri="{BB962C8B-B14F-4D97-AF65-F5344CB8AC3E}">
        <p14:creationId xmlns:p14="http://schemas.microsoft.com/office/powerpoint/2010/main" val="33694786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If we see the</a:t>
            </a:r>
            <a:r>
              <a:rPr lang="en-GB" baseline="0" dirty="0" smtClean="0"/>
              <a:t> large changes in the model output using particular input varied… how much it is important in controlling model behaviour</a:t>
            </a:r>
          </a:p>
          <a:p>
            <a:r>
              <a:rPr lang="en-GB" baseline="0" dirty="0" smtClean="0"/>
              <a:t> but on the other side</a:t>
            </a:r>
          </a:p>
          <a:p>
            <a:endParaRPr lang="en-GB" baseline="0" dirty="0" smtClean="0"/>
          </a:p>
          <a:p>
            <a:r>
              <a:rPr lang="en-GB" baseline="0" dirty="0" smtClean="0"/>
              <a:t>However, because there are very sensible </a:t>
            </a:r>
            <a:r>
              <a:rPr lang="en-GB" baseline="0" smtClean="0"/>
              <a:t>to variations.</a:t>
            </a:r>
            <a:endParaRPr lang="en-GB" baseline="0" dirty="0" smtClean="0"/>
          </a:p>
          <a:p>
            <a:endParaRPr lang="en-GB" baseline="0" dirty="0" smtClean="0"/>
          </a:p>
        </p:txBody>
      </p:sp>
      <p:sp>
        <p:nvSpPr>
          <p:cNvPr id="4" name="Slide Number Placeholder 3"/>
          <p:cNvSpPr>
            <a:spLocks noGrp="1"/>
          </p:cNvSpPr>
          <p:nvPr>
            <p:ph type="sldNum" sz="quarter" idx="10"/>
          </p:nvPr>
        </p:nvSpPr>
        <p:spPr/>
        <p:txBody>
          <a:bodyPr/>
          <a:lstStyle/>
          <a:p>
            <a:fld id="{C3FA2D83-9095-4294-85A3-E6F6B7165592}" type="slidenum">
              <a:rPr lang="en-GB" smtClean="0"/>
              <a:t>6</a:t>
            </a:fld>
            <a:endParaRPr lang="en-GB"/>
          </a:p>
        </p:txBody>
      </p:sp>
    </p:spTree>
    <p:extLst>
      <p:ext uri="{BB962C8B-B14F-4D97-AF65-F5344CB8AC3E}">
        <p14:creationId xmlns:p14="http://schemas.microsoft.com/office/powerpoint/2010/main" val="4315717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most important part of the project was </a:t>
            </a:r>
          </a:p>
          <a:p>
            <a:endParaRPr lang="en-GB" dirty="0" smtClean="0"/>
          </a:p>
          <a:p>
            <a:r>
              <a:rPr lang="en-GB" dirty="0" smtClean="0"/>
              <a:t>In terms</a:t>
            </a:r>
            <a:r>
              <a:rPr lang="en-GB" baseline="0" dirty="0" smtClean="0"/>
              <a:t> of a getting a right format readable </a:t>
            </a:r>
          </a:p>
          <a:p>
            <a:endParaRPr lang="en-GB" baseline="0" dirty="0" smtClean="0"/>
          </a:p>
          <a:p>
            <a:r>
              <a:rPr lang="en-GB" baseline="0" dirty="0" smtClean="0"/>
              <a:t>Of course I had to learn first how to use the software</a:t>
            </a:r>
          </a:p>
          <a:p>
            <a:endParaRPr lang="en-GB" baseline="0" dirty="0" smtClean="0"/>
          </a:p>
          <a:p>
            <a:r>
              <a:rPr lang="en-GB" baseline="0" dirty="0" smtClean="0"/>
              <a:t>To calculate the mode to perform is as a function of the in…</a:t>
            </a:r>
            <a:endParaRPr lang="en-GB" dirty="0"/>
          </a:p>
        </p:txBody>
      </p:sp>
      <p:sp>
        <p:nvSpPr>
          <p:cNvPr id="4" name="Slide Number Placeholder 3"/>
          <p:cNvSpPr>
            <a:spLocks noGrp="1"/>
          </p:cNvSpPr>
          <p:nvPr>
            <p:ph type="sldNum" sz="quarter" idx="10"/>
          </p:nvPr>
        </p:nvSpPr>
        <p:spPr/>
        <p:txBody>
          <a:bodyPr/>
          <a:lstStyle/>
          <a:p>
            <a:fld id="{C3FA2D83-9095-4294-85A3-E6F6B7165592}" type="slidenum">
              <a:rPr lang="en-GB" smtClean="0"/>
              <a:t>7</a:t>
            </a:fld>
            <a:endParaRPr lang="en-GB"/>
          </a:p>
        </p:txBody>
      </p:sp>
    </p:spTree>
    <p:extLst>
      <p:ext uri="{BB962C8B-B14F-4D97-AF65-F5344CB8AC3E}">
        <p14:creationId xmlns:p14="http://schemas.microsoft.com/office/powerpoint/2010/main" val="2933098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GB" dirty="0" smtClean="0"/>
                  <a:t>History of formula, from</a:t>
                </a:r>
                <a:r>
                  <a:rPr lang="en-GB" baseline="0" dirty="0" smtClean="0"/>
                  <a:t> where does it come from.</a:t>
                </a:r>
                <a:endParaRPr lang="en-GB" dirty="0" smtClean="0"/>
              </a:p>
              <a:p>
                <a:pPr marL="0" indent="0">
                  <a:buFont typeface="Wingdings" panose="05000000000000000000" pitchFamily="2" charset="2"/>
                  <a:buNone/>
                </a:pPr>
                <a:r>
                  <a:rPr lang="en-GB" dirty="0" smtClean="0"/>
                  <a:t>The graph</a:t>
                </a:r>
                <a:r>
                  <a:rPr lang="en-GB" baseline="0" dirty="0" smtClean="0"/>
                  <a:t> shows that TCP strongly depends on a total dose. The higher dose delivered the higher the probability that all tumour cell were killing. However the shape might be different depending on:</a:t>
                </a:r>
                <a:endParaRPr lang="en-GB" dirty="0" smtClean="0"/>
              </a:p>
              <a:p>
                <a:endParaRPr lang="en-GB" dirty="0" smtClean="0"/>
              </a:p>
              <a:p>
                <a:pPr marL="285750" indent="-285750">
                  <a:buFont typeface="Wingdings" panose="05000000000000000000" pitchFamily="2" charset="2"/>
                  <a:buChar char="§"/>
                </a:pPr>
                <a:r>
                  <a:rPr lang="en-GB" dirty="0" smtClean="0"/>
                  <a:t>treated volume</a:t>
                </a:r>
              </a:p>
              <a:p>
                <a:pPr marL="285750" indent="-285750">
                  <a:buFont typeface="Wingdings" panose="05000000000000000000" pitchFamily="2" charset="2"/>
                  <a:buChar char="§"/>
                </a:pPr>
                <a:r>
                  <a:rPr lang="en-GB" dirty="0" smtClean="0"/>
                  <a:t>density of cells within this volume</a:t>
                </a:r>
              </a:p>
              <a:p>
                <a:pPr marL="285750" indent="-285750">
                  <a:buFont typeface="Wingdings" panose="05000000000000000000" pitchFamily="2" charset="2"/>
                  <a:buChar char="§"/>
                </a:pPr>
                <a:r>
                  <a:rPr lang="en-GB" dirty="0" smtClean="0"/>
                  <a:t>dose rate</a:t>
                </a:r>
              </a:p>
              <a:p>
                <a:pPr marL="285750" indent="-285750">
                  <a:buFont typeface="Wingdings" panose="05000000000000000000" pitchFamily="2" charset="2"/>
                  <a:buChar char="§"/>
                </a:pPr>
                <a:r>
                  <a:rPr lang="en-GB" dirty="0" smtClean="0"/>
                  <a:t>dose distribution</a:t>
                </a:r>
              </a:p>
              <a:p>
                <a:pPr marL="285750" indent="-285750">
                  <a:buFont typeface="Wingdings" panose="05000000000000000000" pitchFamily="2" charset="2"/>
                  <a:buChar char="§"/>
                </a:pPr>
                <a:r>
                  <a:rPr lang="en-GB" dirty="0" smtClean="0"/>
                  <a:t>fractionation</a:t>
                </a:r>
              </a:p>
              <a:p>
                <a:pPr marL="285750" indent="-285750">
                  <a:buFont typeface="Wingdings" panose="05000000000000000000" pitchFamily="2" charset="2"/>
                  <a:buChar char="§"/>
                </a:pPr>
                <a:r>
                  <a:rPr lang="en-GB" dirty="0" smtClean="0"/>
                  <a:t>treatment duration</a:t>
                </a:r>
              </a:p>
              <a:p>
                <a:pPr marL="285750" indent="-285750">
                  <a:buFont typeface="Wingdings" panose="05000000000000000000" pitchFamily="2" charset="2"/>
                  <a:buChar char="§"/>
                </a:pPr>
                <a:r>
                  <a:rPr lang="el-GR" dirty="0" smtClean="0"/>
                  <a:t>α</a:t>
                </a:r>
                <a:r>
                  <a:rPr lang="en-GB" dirty="0" smtClean="0"/>
                  <a:t> and </a:t>
                </a:r>
                <a:r>
                  <a:rPr lang="el-GR" dirty="0" smtClean="0"/>
                  <a:t>β</a:t>
                </a:r>
                <a:r>
                  <a:rPr lang="en-GB" dirty="0" smtClean="0"/>
                  <a:t> parameters of the linear quadratic model of cell killing</a:t>
                </a:r>
              </a:p>
              <a:p>
                <a:pPr marL="285750" indent="-285750">
                  <a:buFont typeface="Wingdings" panose="05000000000000000000" pitchFamily="2" charset="2"/>
                  <a:buChar char="§"/>
                </a:pPr>
                <a:endParaRPr lang="en-GB" dirty="0" smtClean="0"/>
              </a:p>
              <a:p>
                <a:pPr marL="285750" indent="-285750">
                  <a:buFont typeface="Wingdings" panose="05000000000000000000" pitchFamily="2" charset="2"/>
                  <a:buChar char="§"/>
                </a:pPr>
                <a:endParaRPr lang="en-GB" dirty="0" smtClean="0"/>
              </a:p>
              <a:p>
                <a:pPr marL="285750" indent="-285750">
                  <a:buFont typeface="Wingdings" panose="05000000000000000000" pitchFamily="2" charset="2"/>
                  <a:buChar char="§"/>
                </a:pPr>
                <a:r>
                  <a:rPr lang="en-GB" dirty="0" smtClean="0"/>
                  <a:t>Share into physical and biological parameters</a:t>
                </a:r>
              </a:p>
              <a:p>
                <a14:m>
                  <m:oMath xmlns:m="http://schemas.openxmlformats.org/officeDocument/2006/math">
                    <m:r>
                      <a:rPr lang="en-GB" b="0" i="1" smtClean="0">
                        <a:solidFill>
                          <a:schemeClr val="tx1">
                            <a:lumMod val="75000"/>
                            <a:lumOff val="25000"/>
                          </a:schemeClr>
                        </a:solidFill>
                        <a:latin typeface="Cambria Math" panose="02040503050406030204" pitchFamily="18" charset="0"/>
                      </a:rPr>
                      <m:t>𝑇</m:t>
                    </m:r>
                    <m:r>
                      <a:rPr lang="en-GB" b="0" i="1" smtClean="0">
                        <a:solidFill>
                          <a:schemeClr val="tx1">
                            <a:lumMod val="75000"/>
                            <a:lumOff val="25000"/>
                          </a:schemeClr>
                        </a:solidFill>
                        <a:latin typeface="Cambria Math" panose="02040503050406030204" pitchFamily="18" charset="0"/>
                      </a:rPr>
                      <m:t>﷮</m:t>
                    </m:r>
                    <m:r>
                      <a:rPr lang="en-GB" b="0" i="1" smtClean="0">
                        <a:solidFill>
                          <a:schemeClr val="tx1">
                            <a:lumMod val="75000"/>
                            <a:lumOff val="25000"/>
                          </a:schemeClr>
                        </a:solidFill>
                        <a:latin typeface="Cambria Math" panose="02040503050406030204" pitchFamily="18" charset="0"/>
                      </a:rPr>
                      <m:t>𝑝</m:t>
                    </m:r>
                  </m:oMath>
                </a14:m>
                <a:r>
                  <a:rPr lang="en-GB" dirty="0">
                    <a:solidFill>
                      <a:schemeClr val="tx1">
                        <a:lumMod val="75000"/>
                        <a:lumOff val="25000"/>
                      </a:schemeClr>
                    </a:solidFill>
                  </a:rPr>
                  <a:t> </a:t>
                </a:r>
                <a:r>
                  <a:rPr lang="en-GB" dirty="0" smtClean="0">
                    <a:solidFill>
                      <a:schemeClr val="tx1">
                        <a:lumMod val="75000"/>
                        <a:lumOff val="25000"/>
                      </a:schemeClr>
                    </a:solidFill>
                  </a:rPr>
                  <a:t>- </a:t>
                </a:r>
                <a:r>
                  <a:rPr lang="en-GB" dirty="0">
                    <a:solidFill>
                      <a:schemeClr val="tx1">
                        <a:lumMod val="75000"/>
                        <a:lumOff val="25000"/>
                      </a:schemeClr>
                    </a:solidFill>
                  </a:rPr>
                  <a:t>the time necessary to double </a:t>
                </a:r>
              </a:p>
              <a:p>
                <a:r>
                  <a:rPr lang="en-GB" dirty="0">
                    <a:solidFill>
                      <a:schemeClr val="tx1">
                        <a:lumMod val="75000"/>
                        <a:lumOff val="25000"/>
                      </a:schemeClr>
                    </a:solidFill>
                  </a:rPr>
                  <a:t>         the number of growing tumour </a:t>
                </a:r>
                <a:r>
                  <a:rPr lang="en-GB" dirty="0" smtClean="0">
                    <a:solidFill>
                      <a:schemeClr val="tx1">
                        <a:lumMod val="75000"/>
                        <a:lumOff val="25000"/>
                      </a:schemeClr>
                    </a:solidFill>
                  </a:rPr>
                  <a:t>cells</a:t>
                </a:r>
              </a:p>
              <a:p>
                <a:pPr marL="285750" indent="-285750">
                  <a:buFont typeface="Wingdings" panose="05000000000000000000" pitchFamily="2" charset="2"/>
                  <a:buChar char="§"/>
                </a:pPr>
                <a:endParaRPr lang="en-GB" dirty="0" smtClean="0"/>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200" kern="1200" dirty="0" smtClean="0">
                    <a:solidFill>
                      <a:schemeClr val="tx1"/>
                    </a:solidFill>
                    <a:effectLst/>
                    <a:latin typeface="+mn-lt"/>
                    <a:ea typeface="+mn-ea"/>
                    <a:cs typeface="+mn-cs"/>
                  </a:rPr>
                  <a:t>In most cases, like in the</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case of the TCP Marsden</a:t>
                </a:r>
                <a:r>
                  <a:rPr lang="en-GB" sz="1200" kern="1200" baseline="0" dirty="0" smtClean="0">
                    <a:solidFill>
                      <a:schemeClr val="tx1"/>
                    </a:solidFill>
                    <a:effectLst/>
                    <a:latin typeface="+mn-lt"/>
                    <a:ea typeface="+mn-ea"/>
                    <a:cs typeface="+mn-cs"/>
                  </a:rPr>
                  <a:t> model</a:t>
                </a:r>
                <a:r>
                  <a:rPr lang="en-GB" sz="1200" kern="1200" dirty="0" smtClean="0">
                    <a:solidFill>
                      <a:schemeClr val="tx1"/>
                    </a:solidFill>
                    <a:effectLst/>
                    <a:latin typeface="+mn-lt"/>
                    <a:ea typeface="+mn-ea"/>
                    <a:cs typeface="+mn-cs"/>
                  </a:rPr>
                  <a:t>, models also make use of parameters which can only be derived from experimental data. </a:t>
                </a:r>
                <a:endParaRPr lang="en-GB" dirty="0" smtClean="0"/>
              </a:p>
              <a:p>
                <a:pPr marL="285750" indent="-285750">
                  <a:buFont typeface="Wingdings" panose="05000000000000000000" pitchFamily="2" charset="2"/>
                  <a:buChar char="§"/>
                </a:pPr>
                <a:endParaRPr lang="en-GB" dirty="0" smtClean="0"/>
              </a:p>
              <a:p>
                <a:endParaRPr lang="en-GB" dirty="0"/>
              </a:p>
            </p:txBody>
          </p:sp>
        </mc:Choice>
        <mc:Fallback xmlns="">
          <p:sp>
            <p:nvSpPr>
              <p:cNvPr id="3" name="Notes Placeholder 2"/>
              <p:cNvSpPr>
                <a:spLocks noGrp="1"/>
              </p:cNvSpPr>
              <p:nvPr>
                <p:ph type="body" idx="1"/>
              </p:nvPr>
            </p:nvSpPr>
            <p:spPr/>
            <p:txBody>
              <a:bodyPr/>
              <a:lstStyle/>
              <a:p>
                <a:r>
                  <a:rPr lang="en-GB" dirty="0" smtClean="0"/>
                  <a:t>History of formula, from</a:t>
                </a:r>
                <a:r>
                  <a:rPr lang="en-GB" baseline="0" dirty="0" smtClean="0"/>
                  <a:t> where does it come from.</a:t>
                </a:r>
                <a:endParaRPr lang="en-GB" dirty="0" smtClean="0"/>
              </a:p>
              <a:p>
                <a:pPr marL="0" indent="0">
                  <a:buFont typeface="Wingdings" panose="05000000000000000000" pitchFamily="2" charset="2"/>
                  <a:buNone/>
                </a:pPr>
                <a:r>
                  <a:rPr lang="en-GB" dirty="0" smtClean="0"/>
                  <a:t>The graph</a:t>
                </a:r>
                <a:r>
                  <a:rPr lang="en-GB" baseline="0" dirty="0" smtClean="0"/>
                  <a:t> shows that TCP strongly depends on a total dose. The higher dose delivered the higher the probability that all tumour cell were killing. However the shape might be different depending on:</a:t>
                </a:r>
                <a:endParaRPr lang="en-GB" dirty="0" smtClean="0"/>
              </a:p>
              <a:p>
                <a:endParaRPr lang="en-GB" dirty="0" smtClean="0"/>
              </a:p>
              <a:p>
                <a:pPr marL="285750" indent="-285750">
                  <a:buFont typeface="Wingdings" panose="05000000000000000000" pitchFamily="2" charset="2"/>
                  <a:buChar char="§"/>
                </a:pPr>
                <a:r>
                  <a:rPr lang="en-GB" dirty="0" smtClean="0"/>
                  <a:t>treated volume</a:t>
                </a:r>
              </a:p>
              <a:p>
                <a:pPr marL="285750" indent="-285750">
                  <a:buFont typeface="Wingdings" panose="05000000000000000000" pitchFamily="2" charset="2"/>
                  <a:buChar char="§"/>
                </a:pPr>
                <a:r>
                  <a:rPr lang="en-GB" dirty="0" smtClean="0"/>
                  <a:t>density of cells within this volume</a:t>
                </a:r>
              </a:p>
              <a:p>
                <a:pPr marL="285750" indent="-285750">
                  <a:buFont typeface="Wingdings" panose="05000000000000000000" pitchFamily="2" charset="2"/>
                  <a:buChar char="§"/>
                </a:pPr>
                <a:r>
                  <a:rPr lang="en-GB" dirty="0" smtClean="0"/>
                  <a:t>dose rate</a:t>
                </a:r>
              </a:p>
              <a:p>
                <a:pPr marL="285750" indent="-285750">
                  <a:buFont typeface="Wingdings" panose="05000000000000000000" pitchFamily="2" charset="2"/>
                  <a:buChar char="§"/>
                </a:pPr>
                <a:r>
                  <a:rPr lang="en-GB" dirty="0" smtClean="0"/>
                  <a:t>dose distribution</a:t>
                </a:r>
              </a:p>
              <a:p>
                <a:pPr marL="285750" indent="-285750">
                  <a:buFont typeface="Wingdings" panose="05000000000000000000" pitchFamily="2" charset="2"/>
                  <a:buChar char="§"/>
                </a:pPr>
                <a:r>
                  <a:rPr lang="en-GB" dirty="0" smtClean="0"/>
                  <a:t>fractionation</a:t>
                </a:r>
              </a:p>
              <a:p>
                <a:pPr marL="285750" indent="-285750">
                  <a:buFont typeface="Wingdings" panose="05000000000000000000" pitchFamily="2" charset="2"/>
                  <a:buChar char="§"/>
                </a:pPr>
                <a:r>
                  <a:rPr lang="en-GB" dirty="0" smtClean="0"/>
                  <a:t>treatment duration</a:t>
                </a:r>
              </a:p>
              <a:p>
                <a:pPr marL="285750" indent="-285750">
                  <a:buFont typeface="Wingdings" panose="05000000000000000000" pitchFamily="2" charset="2"/>
                  <a:buChar char="§"/>
                </a:pPr>
                <a:r>
                  <a:rPr lang="el-GR" dirty="0" smtClean="0"/>
                  <a:t>α</a:t>
                </a:r>
                <a:r>
                  <a:rPr lang="en-GB" dirty="0" smtClean="0"/>
                  <a:t> and </a:t>
                </a:r>
                <a:r>
                  <a:rPr lang="el-GR" dirty="0" smtClean="0"/>
                  <a:t>β</a:t>
                </a:r>
                <a:r>
                  <a:rPr lang="en-GB" dirty="0" smtClean="0"/>
                  <a:t> parameters of the linear quadratic model of cell killing</a:t>
                </a:r>
              </a:p>
              <a:p>
                <a:pPr marL="285750" indent="-285750">
                  <a:buFont typeface="Wingdings" panose="05000000000000000000" pitchFamily="2" charset="2"/>
                  <a:buChar char="§"/>
                </a:pPr>
                <a:endParaRPr lang="en-GB" dirty="0" smtClean="0"/>
              </a:p>
              <a:p>
                <a:pPr marL="285750" indent="-285750">
                  <a:buFont typeface="Wingdings" panose="05000000000000000000" pitchFamily="2" charset="2"/>
                  <a:buChar char="§"/>
                </a:pPr>
                <a:endParaRPr lang="en-GB" dirty="0" smtClean="0"/>
              </a:p>
              <a:p>
                <a:pPr marL="285750" indent="-285750">
                  <a:buFont typeface="Wingdings" panose="05000000000000000000" pitchFamily="2" charset="2"/>
                  <a:buChar char="§"/>
                </a:pPr>
                <a:r>
                  <a:rPr lang="en-GB" dirty="0" smtClean="0"/>
                  <a:t>Share into physical and biological parameters</a:t>
                </a:r>
              </a:p>
              <a:p>
                <a:r>
                  <a:rPr lang="en-GB" b="0" i="0" smtClean="0">
                    <a:solidFill>
                      <a:schemeClr val="tx1">
                        <a:lumMod val="75000"/>
                        <a:lumOff val="25000"/>
                      </a:schemeClr>
                    </a:solidFill>
                    <a:latin typeface="Cambria Math" panose="02040503050406030204" pitchFamily="18" charset="0"/>
                  </a:rPr>
                  <a:t>𝑇﷮𝑝</a:t>
                </a:r>
                <a:r>
                  <a:rPr lang="en-GB" dirty="0">
                    <a:solidFill>
                      <a:schemeClr val="tx1">
                        <a:lumMod val="75000"/>
                        <a:lumOff val="25000"/>
                      </a:schemeClr>
                    </a:solidFill>
                  </a:rPr>
                  <a:t> </a:t>
                </a:r>
                <a:r>
                  <a:rPr lang="en-GB" dirty="0" smtClean="0">
                    <a:solidFill>
                      <a:schemeClr val="tx1">
                        <a:lumMod val="75000"/>
                        <a:lumOff val="25000"/>
                      </a:schemeClr>
                    </a:solidFill>
                  </a:rPr>
                  <a:t>- </a:t>
                </a:r>
                <a:r>
                  <a:rPr lang="en-GB" dirty="0">
                    <a:solidFill>
                      <a:schemeClr val="tx1">
                        <a:lumMod val="75000"/>
                        <a:lumOff val="25000"/>
                      </a:schemeClr>
                    </a:solidFill>
                  </a:rPr>
                  <a:t>the time necessary to double </a:t>
                </a:r>
              </a:p>
              <a:p>
                <a:r>
                  <a:rPr lang="en-GB" dirty="0">
                    <a:solidFill>
                      <a:schemeClr val="tx1">
                        <a:lumMod val="75000"/>
                        <a:lumOff val="25000"/>
                      </a:schemeClr>
                    </a:solidFill>
                  </a:rPr>
                  <a:t>         the number of growing tumour </a:t>
                </a:r>
                <a:r>
                  <a:rPr lang="en-GB" dirty="0" smtClean="0">
                    <a:solidFill>
                      <a:schemeClr val="tx1">
                        <a:lumMod val="75000"/>
                        <a:lumOff val="25000"/>
                      </a:schemeClr>
                    </a:solidFill>
                  </a:rPr>
                  <a:t>cells</a:t>
                </a:r>
              </a:p>
              <a:p>
                <a:pPr marL="285750" indent="-285750">
                  <a:buFont typeface="Wingdings" panose="05000000000000000000" pitchFamily="2" charset="2"/>
                  <a:buChar char="§"/>
                </a:pPr>
                <a:endParaRPr lang="en-GB" dirty="0" smtClean="0"/>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200" kern="1200" dirty="0" smtClean="0">
                    <a:solidFill>
                      <a:schemeClr val="tx1"/>
                    </a:solidFill>
                    <a:effectLst/>
                    <a:latin typeface="+mn-lt"/>
                    <a:ea typeface="+mn-ea"/>
                    <a:cs typeface="+mn-cs"/>
                  </a:rPr>
                  <a:t>In most cases, like in the</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case of the TCP Marsden</a:t>
                </a:r>
                <a:r>
                  <a:rPr lang="en-GB" sz="1200" kern="1200" baseline="0" dirty="0" smtClean="0">
                    <a:solidFill>
                      <a:schemeClr val="tx1"/>
                    </a:solidFill>
                    <a:effectLst/>
                    <a:latin typeface="+mn-lt"/>
                    <a:ea typeface="+mn-ea"/>
                    <a:cs typeface="+mn-cs"/>
                  </a:rPr>
                  <a:t> model</a:t>
                </a:r>
                <a:r>
                  <a:rPr lang="en-GB" sz="1200" kern="1200" dirty="0" smtClean="0">
                    <a:solidFill>
                      <a:schemeClr val="tx1"/>
                    </a:solidFill>
                    <a:effectLst/>
                    <a:latin typeface="+mn-lt"/>
                    <a:ea typeface="+mn-ea"/>
                    <a:cs typeface="+mn-cs"/>
                  </a:rPr>
                  <a:t>, models also make use of parameters which can only be derived from experimental data. </a:t>
                </a:r>
                <a:endParaRPr lang="en-GB" dirty="0" smtClean="0"/>
              </a:p>
              <a:p>
                <a:pPr marL="285750" indent="-285750">
                  <a:buFont typeface="Wingdings" panose="05000000000000000000" pitchFamily="2" charset="2"/>
                  <a:buChar char="§"/>
                </a:pPr>
                <a:endParaRPr lang="en-GB" dirty="0" smtClean="0"/>
              </a:p>
              <a:p>
                <a:endParaRPr lang="en-GB" dirty="0"/>
              </a:p>
            </p:txBody>
          </p:sp>
        </mc:Fallback>
      </mc:AlternateContent>
      <p:sp>
        <p:nvSpPr>
          <p:cNvPr id="4" name="Slide Number Placeholder 3"/>
          <p:cNvSpPr>
            <a:spLocks noGrp="1"/>
          </p:cNvSpPr>
          <p:nvPr>
            <p:ph type="sldNum" sz="quarter" idx="10"/>
          </p:nvPr>
        </p:nvSpPr>
        <p:spPr/>
        <p:txBody>
          <a:bodyPr/>
          <a:lstStyle/>
          <a:p>
            <a:fld id="{C3FA2D83-9095-4294-85A3-E6F6B7165592}" type="slidenum">
              <a:rPr lang="en-GB" smtClean="0"/>
              <a:t>8</a:t>
            </a:fld>
            <a:endParaRPr lang="en-GB"/>
          </a:p>
        </p:txBody>
      </p:sp>
    </p:spTree>
    <p:extLst>
      <p:ext uri="{BB962C8B-B14F-4D97-AF65-F5344CB8AC3E}">
        <p14:creationId xmlns:p14="http://schemas.microsoft.com/office/powerpoint/2010/main" val="24365219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3FA2D83-9095-4294-85A3-E6F6B7165592}" type="slidenum">
              <a:rPr lang="en-GB" smtClean="0"/>
              <a:t>9</a:t>
            </a:fld>
            <a:endParaRPr lang="en-GB"/>
          </a:p>
        </p:txBody>
      </p:sp>
    </p:spTree>
    <p:extLst>
      <p:ext uri="{BB962C8B-B14F-4D97-AF65-F5344CB8AC3E}">
        <p14:creationId xmlns:p14="http://schemas.microsoft.com/office/powerpoint/2010/main" val="39412250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63A9F21-29F4-4349-A998-BFFB1597524E}" type="datetimeFigureOut">
              <a:rPr lang="en-GB" smtClean="0"/>
              <a:t>15/11/2015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E836DE-8AEF-444A-B865-4ACDB10E65A2}"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82065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3A9F21-29F4-4349-A998-BFFB1597524E}" type="datetimeFigureOut">
              <a:rPr lang="en-GB" smtClean="0"/>
              <a:t>15/11/2015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E836DE-8AEF-444A-B865-4ACDB10E65A2}" type="slidenum">
              <a:rPr lang="en-GB" smtClean="0"/>
              <a:t>‹#›</a:t>
            </a:fld>
            <a:endParaRPr lang="en-GB"/>
          </a:p>
        </p:txBody>
      </p:sp>
    </p:spTree>
    <p:extLst>
      <p:ext uri="{BB962C8B-B14F-4D97-AF65-F5344CB8AC3E}">
        <p14:creationId xmlns:p14="http://schemas.microsoft.com/office/powerpoint/2010/main" val="41034104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3A9F21-29F4-4349-A998-BFFB1597524E}" type="datetimeFigureOut">
              <a:rPr lang="en-GB" smtClean="0"/>
              <a:t>15/11/2015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E836DE-8AEF-444A-B865-4ACDB10E65A2}" type="slidenum">
              <a:rPr lang="en-GB" smtClean="0"/>
              <a:t>‹#›</a:t>
            </a:fld>
            <a:endParaRPr lang="en-GB"/>
          </a:p>
        </p:txBody>
      </p:sp>
    </p:spTree>
    <p:extLst>
      <p:ext uri="{BB962C8B-B14F-4D97-AF65-F5344CB8AC3E}">
        <p14:creationId xmlns:p14="http://schemas.microsoft.com/office/powerpoint/2010/main" val="974735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3A9F21-29F4-4349-A998-BFFB1597524E}" type="datetimeFigureOut">
              <a:rPr lang="en-GB" smtClean="0"/>
              <a:t>15/11/2015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E836DE-8AEF-444A-B865-4ACDB10E65A2}" type="slidenum">
              <a:rPr lang="en-GB" smtClean="0"/>
              <a:t>‹#›</a:t>
            </a:fld>
            <a:endParaRPr lang="en-GB"/>
          </a:p>
        </p:txBody>
      </p:sp>
    </p:spTree>
    <p:extLst>
      <p:ext uri="{BB962C8B-B14F-4D97-AF65-F5344CB8AC3E}">
        <p14:creationId xmlns:p14="http://schemas.microsoft.com/office/powerpoint/2010/main" val="3905946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3A9F21-29F4-4349-A998-BFFB1597524E}" type="datetimeFigureOut">
              <a:rPr lang="en-GB" smtClean="0"/>
              <a:t>15/11/2015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E836DE-8AEF-444A-B865-4ACDB10E65A2}"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1730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63A9F21-29F4-4349-A998-BFFB1597524E}" type="datetimeFigureOut">
              <a:rPr lang="en-GB" smtClean="0"/>
              <a:t>15/11/2015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7E836DE-8AEF-444A-B865-4ACDB10E65A2}" type="slidenum">
              <a:rPr lang="en-GB" smtClean="0"/>
              <a:t>‹#›</a:t>
            </a:fld>
            <a:endParaRPr lang="en-GB"/>
          </a:p>
        </p:txBody>
      </p:sp>
    </p:spTree>
    <p:extLst>
      <p:ext uri="{BB962C8B-B14F-4D97-AF65-F5344CB8AC3E}">
        <p14:creationId xmlns:p14="http://schemas.microsoft.com/office/powerpoint/2010/main" val="2879211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63A9F21-29F4-4349-A998-BFFB1597524E}" type="datetimeFigureOut">
              <a:rPr lang="en-GB" smtClean="0"/>
              <a:t>15/11/2015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7E836DE-8AEF-444A-B865-4ACDB10E65A2}" type="slidenum">
              <a:rPr lang="en-GB" smtClean="0"/>
              <a:t>‹#›</a:t>
            </a:fld>
            <a:endParaRPr lang="en-GB"/>
          </a:p>
        </p:txBody>
      </p:sp>
    </p:spTree>
    <p:extLst>
      <p:ext uri="{BB962C8B-B14F-4D97-AF65-F5344CB8AC3E}">
        <p14:creationId xmlns:p14="http://schemas.microsoft.com/office/powerpoint/2010/main" val="18440948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63A9F21-29F4-4349-A998-BFFB1597524E}" type="datetimeFigureOut">
              <a:rPr lang="en-GB" smtClean="0"/>
              <a:t>15/11/2015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7E836DE-8AEF-444A-B865-4ACDB10E65A2}" type="slidenum">
              <a:rPr lang="en-GB" smtClean="0"/>
              <a:t>‹#›</a:t>
            </a:fld>
            <a:endParaRPr lang="en-GB"/>
          </a:p>
        </p:txBody>
      </p:sp>
    </p:spTree>
    <p:extLst>
      <p:ext uri="{BB962C8B-B14F-4D97-AF65-F5344CB8AC3E}">
        <p14:creationId xmlns:p14="http://schemas.microsoft.com/office/powerpoint/2010/main" val="18745225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63A9F21-29F4-4349-A998-BFFB1597524E}" type="datetimeFigureOut">
              <a:rPr lang="en-GB" smtClean="0"/>
              <a:t>15/11/2015</a:t>
            </a:fld>
            <a:endParaRPr lang="en-GB"/>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GB"/>
          </a:p>
        </p:txBody>
      </p:sp>
      <p:sp>
        <p:nvSpPr>
          <p:cNvPr id="9" name="Slide Number Placeholder 8"/>
          <p:cNvSpPr>
            <a:spLocks noGrp="1"/>
          </p:cNvSpPr>
          <p:nvPr>
            <p:ph type="sldNum" sz="quarter" idx="12"/>
          </p:nvPr>
        </p:nvSpPr>
        <p:spPr/>
        <p:txBody>
          <a:bodyPr/>
          <a:lstStyle/>
          <a:p>
            <a:fld id="{D7E836DE-8AEF-444A-B865-4ACDB10E65A2}" type="slidenum">
              <a:rPr lang="en-GB" smtClean="0"/>
              <a:t>‹#›</a:t>
            </a:fld>
            <a:endParaRPr lang="en-GB"/>
          </a:p>
        </p:txBody>
      </p:sp>
    </p:spTree>
    <p:extLst>
      <p:ext uri="{BB962C8B-B14F-4D97-AF65-F5344CB8AC3E}">
        <p14:creationId xmlns:p14="http://schemas.microsoft.com/office/powerpoint/2010/main" val="4214078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A63A9F21-29F4-4349-A998-BFFB1597524E}" type="datetimeFigureOut">
              <a:rPr lang="en-GB" smtClean="0"/>
              <a:t>15/11/2015</a:t>
            </a:fld>
            <a:endParaRPr lang="en-GB"/>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GB"/>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7E836DE-8AEF-444A-B865-4ACDB10E65A2}" type="slidenum">
              <a:rPr lang="en-GB" smtClean="0"/>
              <a:t>‹#›</a:t>
            </a:fld>
            <a:endParaRPr lang="en-GB"/>
          </a:p>
        </p:txBody>
      </p:sp>
    </p:spTree>
    <p:extLst>
      <p:ext uri="{BB962C8B-B14F-4D97-AF65-F5344CB8AC3E}">
        <p14:creationId xmlns:p14="http://schemas.microsoft.com/office/powerpoint/2010/main" val="2985823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3A9F21-29F4-4349-A998-BFFB1597524E}" type="datetimeFigureOut">
              <a:rPr lang="en-GB" smtClean="0"/>
              <a:t>15/11/2015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7E836DE-8AEF-444A-B865-4ACDB10E65A2}" type="slidenum">
              <a:rPr lang="en-GB" smtClean="0"/>
              <a:t>‹#›</a:t>
            </a:fld>
            <a:endParaRPr lang="en-GB"/>
          </a:p>
        </p:txBody>
      </p:sp>
    </p:spTree>
    <p:extLst>
      <p:ext uri="{BB962C8B-B14F-4D97-AF65-F5344CB8AC3E}">
        <p14:creationId xmlns:p14="http://schemas.microsoft.com/office/powerpoint/2010/main" val="21994326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A63A9F21-29F4-4349-A998-BFFB1597524E}" type="datetimeFigureOut">
              <a:rPr lang="en-GB" smtClean="0"/>
              <a:t>15/11/2015</a:t>
            </a:fld>
            <a:endParaRPr lang="en-GB"/>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GB"/>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7E836DE-8AEF-444A-B865-4ACDB10E65A2}" type="slidenum">
              <a:rPr lang="en-GB" smtClean="0"/>
              <a:t>‹#›</a:t>
            </a:fld>
            <a:endParaRPr lang="en-GB"/>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616746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00051" y="847725"/>
            <a:ext cx="10058400" cy="3566160"/>
          </a:xfrm>
        </p:spPr>
        <p:txBody>
          <a:bodyPr>
            <a:normAutofit/>
          </a:bodyPr>
          <a:lstStyle/>
          <a:p>
            <a:pPr algn="ctr"/>
            <a:r>
              <a:rPr lang="en-GB" sz="5400" dirty="0">
                <a:solidFill>
                  <a:schemeClr val="tx1">
                    <a:lumMod val="75000"/>
                    <a:lumOff val="25000"/>
                  </a:schemeClr>
                </a:solidFill>
              </a:rPr>
              <a:t>The validation of a tumour control probability (TCP) model for supporting radiotherapy treatment planning.</a:t>
            </a:r>
          </a:p>
        </p:txBody>
      </p:sp>
      <p:sp>
        <p:nvSpPr>
          <p:cNvPr id="3" name="Subtitle 2"/>
          <p:cNvSpPr>
            <a:spLocks noGrp="1"/>
          </p:cNvSpPr>
          <p:nvPr>
            <p:ph type="subTitle" idx="1"/>
          </p:nvPr>
        </p:nvSpPr>
        <p:spPr>
          <a:xfrm>
            <a:off x="1100051" y="4379420"/>
            <a:ext cx="10058400" cy="1843580"/>
          </a:xfrm>
        </p:spPr>
        <p:txBody>
          <a:bodyPr>
            <a:normAutofit/>
          </a:bodyPr>
          <a:lstStyle/>
          <a:p>
            <a:pPr algn="ctr"/>
            <a:r>
              <a:rPr lang="en-GB" dirty="0" smtClean="0"/>
              <a:t>Karolina </a:t>
            </a:r>
            <a:r>
              <a:rPr lang="en-GB" dirty="0" smtClean="0"/>
              <a:t>Kokurewicz</a:t>
            </a:r>
          </a:p>
          <a:p>
            <a:pPr algn="ctr"/>
            <a:endParaRPr lang="en-GB" dirty="0"/>
          </a:p>
          <a:p>
            <a:pPr algn="ctr"/>
            <a:r>
              <a:rPr lang="en-GB" sz="1200" dirty="0" smtClean="0"/>
              <a:t>Supervisors: </a:t>
            </a:r>
            <a:r>
              <a:rPr lang="en-GB" sz="1200" dirty="0" smtClean="0"/>
              <a:t>Dino </a:t>
            </a:r>
            <a:r>
              <a:rPr lang="en-GB" sz="1200" dirty="0" err="1" smtClean="0"/>
              <a:t>Jaroszynski</a:t>
            </a:r>
            <a:r>
              <a:rPr lang="en-GB" sz="1200" dirty="0" smtClean="0"/>
              <a:t>, Giuseppe Schettino</a:t>
            </a:r>
            <a:endParaRPr lang="en-GB" sz="1200" dirty="0"/>
          </a:p>
        </p:txBody>
      </p:sp>
      <p:pic>
        <p:nvPicPr>
          <p:cNvPr id="4" name="Picture 3"/>
          <p:cNvPicPr>
            <a:picLocks noChangeAspect="1"/>
          </p:cNvPicPr>
          <p:nvPr/>
        </p:nvPicPr>
        <p:blipFill>
          <a:blip r:embed="rId3"/>
          <a:stretch>
            <a:fillRect/>
          </a:stretch>
        </p:blipFill>
        <p:spPr>
          <a:xfrm>
            <a:off x="9871611" y="0"/>
            <a:ext cx="2143125" cy="1695450"/>
          </a:xfrm>
          <a:prstGeom prst="rect">
            <a:avLst/>
          </a:prstGeom>
        </p:spPr>
      </p:pic>
    </p:spTree>
    <p:extLst>
      <p:ext uri="{BB962C8B-B14F-4D97-AF65-F5344CB8AC3E}">
        <p14:creationId xmlns:p14="http://schemas.microsoft.com/office/powerpoint/2010/main" val="17057694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Input data and </a:t>
            </a:r>
            <a:r>
              <a:rPr lang="en-GB" dirty="0" err="1" smtClean="0"/>
              <a:t>BioSuite</a:t>
            </a:r>
            <a:r>
              <a:rPr lang="en-GB" dirty="0" smtClean="0"/>
              <a:t> program</a:t>
            </a:r>
            <a:endParaRPr lang="en-GB" dirty="0"/>
          </a:p>
        </p:txBody>
      </p:sp>
      <p:sp>
        <p:nvSpPr>
          <p:cNvPr id="3" name="Content Placeholder 2"/>
          <p:cNvSpPr>
            <a:spLocks noGrp="1"/>
          </p:cNvSpPr>
          <p:nvPr>
            <p:ph idx="1"/>
          </p:nvPr>
        </p:nvSpPr>
        <p:spPr/>
        <p:txBody>
          <a:bodyPr/>
          <a:lstStyle/>
          <a:p>
            <a:r>
              <a:rPr lang="en-GB" dirty="0" err="1"/>
              <a:t>BioSuite</a:t>
            </a:r>
            <a:r>
              <a:rPr lang="en-GB" dirty="0"/>
              <a:t> </a:t>
            </a:r>
            <a:r>
              <a:rPr lang="en-GB" dirty="0" smtClean="0"/>
              <a:t>is a software developed to calculate the outcome of tumour control probability model as well as to perform treatment optimisation (the calculation of the optimal number of fractions and dose per fraction).</a:t>
            </a:r>
            <a:endParaRPr lang="en-GB" dirty="0"/>
          </a:p>
        </p:txBody>
      </p:sp>
      <p:pic>
        <p:nvPicPr>
          <p:cNvPr id="4" name="Picture 3"/>
          <p:cNvPicPr>
            <a:picLocks noChangeAspect="1"/>
          </p:cNvPicPr>
          <p:nvPr/>
        </p:nvPicPr>
        <p:blipFill>
          <a:blip r:embed="rId3"/>
          <a:stretch>
            <a:fillRect/>
          </a:stretch>
        </p:blipFill>
        <p:spPr>
          <a:xfrm>
            <a:off x="1262380" y="3066627"/>
            <a:ext cx="7705725" cy="1485900"/>
          </a:xfrm>
          <a:prstGeom prst="rect">
            <a:avLst/>
          </a:prstGeom>
        </p:spPr>
      </p:pic>
      <p:pic>
        <p:nvPicPr>
          <p:cNvPr id="5" name="Picture 4"/>
          <p:cNvPicPr>
            <a:picLocks noChangeAspect="1"/>
          </p:cNvPicPr>
          <p:nvPr/>
        </p:nvPicPr>
        <p:blipFill>
          <a:blip r:embed="rId4"/>
          <a:stretch>
            <a:fillRect/>
          </a:stretch>
        </p:blipFill>
        <p:spPr>
          <a:xfrm>
            <a:off x="1262380" y="4742082"/>
            <a:ext cx="7715250" cy="1076325"/>
          </a:xfrm>
          <a:prstGeom prst="rect">
            <a:avLst/>
          </a:prstGeom>
        </p:spPr>
      </p:pic>
      <p:sp>
        <p:nvSpPr>
          <p:cNvPr id="6" name="Right Arrow 5"/>
          <p:cNvSpPr/>
          <p:nvPr/>
        </p:nvSpPr>
        <p:spPr>
          <a:xfrm>
            <a:off x="9142730" y="5130800"/>
            <a:ext cx="687070" cy="1397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9994900" y="4846956"/>
            <a:ext cx="2057400" cy="646331"/>
          </a:xfrm>
          <a:prstGeom prst="rect">
            <a:avLst/>
          </a:prstGeom>
          <a:noFill/>
        </p:spPr>
        <p:txBody>
          <a:bodyPr wrap="square" rtlCol="0">
            <a:spAutoFit/>
          </a:bodyPr>
          <a:lstStyle/>
          <a:p>
            <a:r>
              <a:rPr lang="en-GB" dirty="0" smtClean="0"/>
              <a:t>Patient dose volume histogram</a:t>
            </a:r>
            <a:endParaRPr lang="en-GB" dirty="0"/>
          </a:p>
        </p:txBody>
      </p:sp>
      <p:sp>
        <p:nvSpPr>
          <p:cNvPr id="8" name="TextBox 7"/>
          <p:cNvSpPr txBox="1"/>
          <p:nvPr/>
        </p:nvSpPr>
        <p:spPr>
          <a:xfrm>
            <a:off x="9994900" y="3486412"/>
            <a:ext cx="1669944" cy="646331"/>
          </a:xfrm>
          <a:prstGeom prst="rect">
            <a:avLst/>
          </a:prstGeom>
          <a:noFill/>
        </p:spPr>
        <p:txBody>
          <a:bodyPr wrap="none" rtlCol="0">
            <a:spAutoFit/>
          </a:bodyPr>
          <a:lstStyle/>
          <a:p>
            <a:r>
              <a:rPr lang="en-GB" dirty="0" smtClean="0"/>
              <a:t>Treatment plan </a:t>
            </a:r>
          </a:p>
          <a:p>
            <a:r>
              <a:rPr lang="en-GB" dirty="0" smtClean="0"/>
              <a:t>constrains</a:t>
            </a:r>
            <a:endParaRPr lang="en-GB" dirty="0"/>
          </a:p>
        </p:txBody>
      </p:sp>
      <p:sp>
        <p:nvSpPr>
          <p:cNvPr id="9" name="Right Arrow 8"/>
          <p:cNvSpPr/>
          <p:nvPr/>
        </p:nvSpPr>
        <p:spPr>
          <a:xfrm>
            <a:off x="9142730" y="3739728"/>
            <a:ext cx="687070" cy="1397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187473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Input data </a:t>
            </a:r>
            <a:r>
              <a:rPr lang="en-GB" dirty="0"/>
              <a:t>and </a:t>
            </a:r>
            <a:r>
              <a:rPr lang="en-GB" dirty="0" err="1"/>
              <a:t>BioSuite</a:t>
            </a:r>
            <a:r>
              <a:rPr lang="en-GB" dirty="0"/>
              <a:t> program</a:t>
            </a:r>
          </a:p>
        </p:txBody>
      </p:sp>
      <p:pic>
        <p:nvPicPr>
          <p:cNvPr id="4" name="Content Placeholder 3"/>
          <p:cNvPicPr>
            <a:picLocks noGrp="1" noChangeAspect="1"/>
          </p:cNvPicPr>
          <p:nvPr>
            <p:ph idx="1"/>
          </p:nvPr>
        </p:nvPicPr>
        <p:blipFill>
          <a:blip r:embed="rId3"/>
          <a:stretch>
            <a:fillRect/>
          </a:stretch>
        </p:blipFill>
        <p:spPr>
          <a:xfrm>
            <a:off x="1097280" y="3148012"/>
            <a:ext cx="5553075" cy="2209800"/>
          </a:xfrm>
          <a:prstGeom prst="rect">
            <a:avLst/>
          </a:prstGeom>
        </p:spPr>
      </p:pic>
      <p:sp>
        <p:nvSpPr>
          <p:cNvPr id="6" name="TextBox 5"/>
          <p:cNvSpPr txBox="1"/>
          <p:nvPr/>
        </p:nvSpPr>
        <p:spPr>
          <a:xfrm>
            <a:off x="7331685" y="4349750"/>
            <a:ext cx="4352315" cy="1892826"/>
          </a:xfrm>
          <a:prstGeom prst="rect">
            <a:avLst/>
          </a:prstGeom>
          <a:noFill/>
        </p:spPr>
        <p:txBody>
          <a:bodyPr wrap="square" rtlCol="0">
            <a:spAutoFit/>
          </a:bodyPr>
          <a:lstStyle/>
          <a:p>
            <a:r>
              <a:rPr lang="en-GB" sz="900" b="1" i="1" dirty="0" smtClean="0"/>
              <a:t>22. </a:t>
            </a:r>
            <a:r>
              <a:rPr lang="en-GB" sz="900" i="1" dirty="0" smtClean="0"/>
              <a:t>D</a:t>
            </a:r>
            <a:r>
              <a:rPr lang="en-GB" sz="900" i="1" dirty="0"/>
              <a:t>. Brenner, E. Hall, Fractionation and protraction for radiotherapy of prostate carcinoma, Int. J. </a:t>
            </a:r>
            <a:r>
              <a:rPr lang="en-GB" sz="900" i="1" dirty="0" err="1"/>
              <a:t>Radiat</a:t>
            </a:r>
            <a:r>
              <a:rPr lang="en-GB" sz="900" i="1" dirty="0"/>
              <a:t>. </a:t>
            </a:r>
            <a:r>
              <a:rPr lang="en-GB" sz="900" i="1" dirty="0" err="1"/>
              <a:t>Oncol</a:t>
            </a:r>
            <a:r>
              <a:rPr lang="en-GB" sz="900" i="1" dirty="0"/>
              <a:t>., Biol., Phys., 1999, Vol. 43, No. 5: 1095-1101.</a:t>
            </a:r>
          </a:p>
          <a:p>
            <a:endParaRPr lang="en-GB" sz="900" i="1" dirty="0"/>
          </a:p>
          <a:p>
            <a:r>
              <a:rPr lang="en-GB" sz="900" b="1" i="1" dirty="0" smtClean="0"/>
              <a:t>31. </a:t>
            </a:r>
            <a:r>
              <a:rPr lang="en-GB" sz="900" i="1" dirty="0" smtClean="0"/>
              <a:t>J</a:t>
            </a:r>
            <a:r>
              <a:rPr lang="en-GB" sz="900" i="1" dirty="0"/>
              <a:t>. Wang, X. Li, C. Yu, S. </a:t>
            </a:r>
            <a:r>
              <a:rPr lang="en-GB" sz="900" i="1" dirty="0" err="1"/>
              <a:t>DiBiase</a:t>
            </a:r>
            <a:r>
              <a:rPr lang="en-GB" sz="900" i="1" dirty="0"/>
              <a:t>, The low alpha/beta ratio for prostate cancer: What does the clinical outcome of HDR brachytherapy tell us?, Int. J. </a:t>
            </a:r>
            <a:r>
              <a:rPr lang="en-GB" sz="900" i="1" dirty="0" err="1"/>
              <a:t>Radiat</a:t>
            </a:r>
            <a:r>
              <a:rPr lang="en-GB" sz="900" i="1" dirty="0"/>
              <a:t>. </a:t>
            </a:r>
            <a:r>
              <a:rPr lang="en-GB" sz="900" i="1" dirty="0" err="1"/>
              <a:t>Oncol</a:t>
            </a:r>
            <a:r>
              <a:rPr lang="en-GB" sz="900" i="1" dirty="0"/>
              <a:t>., Biol., Phys., 2003, 57: 1101-8.</a:t>
            </a:r>
          </a:p>
          <a:p>
            <a:endParaRPr lang="en-GB" sz="900" b="1" i="1" dirty="0"/>
          </a:p>
          <a:p>
            <a:r>
              <a:rPr lang="en-GB" sz="900" b="1" i="1" dirty="0" smtClean="0"/>
              <a:t>33. </a:t>
            </a:r>
            <a:r>
              <a:rPr lang="en-GB" sz="900" i="1" dirty="0" smtClean="0"/>
              <a:t>E</a:t>
            </a:r>
            <a:r>
              <a:rPr lang="en-GB" sz="900" i="1" dirty="0"/>
              <a:t>. Nahum, B. </a:t>
            </a:r>
            <a:r>
              <a:rPr lang="en-GB" sz="900" i="1" dirty="0" err="1"/>
              <a:t>Movsas</a:t>
            </a:r>
            <a:r>
              <a:rPr lang="en-GB" sz="900" i="1" dirty="0"/>
              <a:t>, E. Horwitz, C. </a:t>
            </a:r>
            <a:r>
              <a:rPr lang="en-GB" sz="900" i="1" dirty="0" err="1"/>
              <a:t>Stobbe</a:t>
            </a:r>
            <a:r>
              <a:rPr lang="en-GB" sz="900" i="1" dirty="0"/>
              <a:t>, J. Chapman, Incorporating clinical measurements of hypoxia into tumour local control modelling of prostate cancer: implications for the </a:t>
            </a:r>
            <a:r>
              <a:rPr lang="en-GB" sz="900" i="1" dirty="0" smtClean="0"/>
              <a:t>α/</a:t>
            </a:r>
            <a:r>
              <a:rPr lang="el-GR" sz="900" i="1" dirty="0" smtClean="0"/>
              <a:t>β</a:t>
            </a:r>
            <a:r>
              <a:rPr lang="en-GB" sz="900" i="1" dirty="0" smtClean="0"/>
              <a:t> ratio</a:t>
            </a:r>
            <a:r>
              <a:rPr lang="en-GB" sz="900" i="1" dirty="0"/>
              <a:t>, Int. J. </a:t>
            </a:r>
            <a:r>
              <a:rPr lang="en-GB" sz="900" i="1" dirty="0" err="1"/>
              <a:t>Radiat</a:t>
            </a:r>
            <a:r>
              <a:rPr lang="en-GB" sz="900" i="1" dirty="0"/>
              <a:t>. </a:t>
            </a:r>
            <a:r>
              <a:rPr lang="en-GB" sz="900" i="1" dirty="0" err="1"/>
              <a:t>Oncol</a:t>
            </a:r>
            <a:r>
              <a:rPr lang="en-GB" sz="900" i="1" dirty="0"/>
              <a:t>., Biol., Phys., 2003, 57: 391-401.</a:t>
            </a:r>
          </a:p>
          <a:p>
            <a:endParaRPr lang="en-GB" sz="900" i="1" dirty="0"/>
          </a:p>
          <a:p>
            <a:r>
              <a:rPr lang="en-GB" sz="900" b="1" i="1" dirty="0" smtClean="0"/>
              <a:t>34. </a:t>
            </a:r>
            <a:r>
              <a:rPr lang="en-GB" sz="900" i="1" dirty="0" smtClean="0"/>
              <a:t>A</a:t>
            </a:r>
            <a:r>
              <a:rPr lang="en-GB" sz="900" i="1" dirty="0"/>
              <a:t>. Nahum and J. Chapman, In response to </a:t>
            </a:r>
            <a:r>
              <a:rPr lang="en-GB" sz="900" i="1" dirty="0" err="1"/>
              <a:t>Dr.</a:t>
            </a:r>
            <a:r>
              <a:rPr lang="en-GB" sz="900" i="1" dirty="0"/>
              <a:t> Orton, Int. J. </a:t>
            </a:r>
            <a:r>
              <a:rPr lang="en-GB" sz="900" i="1" dirty="0" err="1"/>
              <a:t>Radiat</a:t>
            </a:r>
            <a:r>
              <a:rPr lang="en-GB" sz="900" i="1" dirty="0"/>
              <a:t>. </a:t>
            </a:r>
            <a:r>
              <a:rPr lang="en-GB" sz="900" i="1" dirty="0" err="1"/>
              <a:t>Oncol</a:t>
            </a:r>
            <a:r>
              <a:rPr lang="en-GB" sz="900" i="1" dirty="0"/>
              <a:t>., Biol., Phys. 2004, 58: 1637-1639.</a:t>
            </a:r>
          </a:p>
        </p:txBody>
      </p:sp>
      <p:sp>
        <p:nvSpPr>
          <p:cNvPr id="7" name="TextBox 6"/>
          <p:cNvSpPr txBox="1"/>
          <p:nvPr/>
        </p:nvSpPr>
        <p:spPr>
          <a:xfrm>
            <a:off x="1097280" y="2098159"/>
            <a:ext cx="1873013" cy="369332"/>
          </a:xfrm>
          <a:prstGeom prst="rect">
            <a:avLst/>
          </a:prstGeom>
          <a:noFill/>
        </p:spPr>
        <p:txBody>
          <a:bodyPr wrap="none" rtlCol="0">
            <a:spAutoFit/>
          </a:bodyPr>
          <a:lstStyle/>
          <a:p>
            <a:r>
              <a:rPr lang="en-GB" dirty="0" smtClean="0"/>
              <a:t>Input parameters:</a:t>
            </a:r>
            <a:endParaRPr lang="en-GB" dirty="0"/>
          </a:p>
        </p:txBody>
      </p:sp>
      <p:pic>
        <p:nvPicPr>
          <p:cNvPr id="8" name="Picture 7"/>
          <p:cNvPicPr>
            <a:picLocks noChangeAspect="1"/>
          </p:cNvPicPr>
          <p:nvPr/>
        </p:nvPicPr>
        <p:blipFill>
          <a:blip r:embed="rId4"/>
          <a:stretch>
            <a:fillRect/>
          </a:stretch>
        </p:blipFill>
        <p:spPr>
          <a:xfrm>
            <a:off x="7276440" y="2282825"/>
            <a:ext cx="3962400" cy="1704975"/>
          </a:xfrm>
          <a:prstGeom prst="rect">
            <a:avLst/>
          </a:prstGeom>
        </p:spPr>
      </p:pic>
    </p:spTree>
    <p:extLst>
      <p:ext uri="{BB962C8B-B14F-4D97-AF65-F5344CB8AC3E}">
        <p14:creationId xmlns:p14="http://schemas.microsoft.com/office/powerpoint/2010/main" val="8310823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relations between TCP and model parameters</a:t>
            </a:r>
            <a:endParaRPr lang="en-GB"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372069" y="2394438"/>
            <a:ext cx="4783611" cy="3338146"/>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8249" y="2394438"/>
            <a:ext cx="5234947" cy="3338146"/>
          </a:xfrm>
          <a:prstGeom prst="rect">
            <a:avLst/>
          </a:prstGeom>
        </p:spPr>
      </p:pic>
      <p:sp>
        <p:nvSpPr>
          <p:cNvPr id="6" name="Rectangle 5"/>
          <p:cNvSpPr/>
          <p:nvPr/>
        </p:nvSpPr>
        <p:spPr>
          <a:xfrm>
            <a:off x="3154679" y="5820183"/>
            <a:ext cx="7109910" cy="707886"/>
          </a:xfrm>
          <a:prstGeom prst="rect">
            <a:avLst/>
          </a:prstGeom>
        </p:spPr>
        <p:txBody>
          <a:bodyPr wrap="square">
            <a:spAutoFit/>
          </a:bodyPr>
          <a:lstStyle/>
          <a:p>
            <a:r>
              <a:rPr lang="el-GR" sz="1000" dirty="0"/>
              <a:t>α</a:t>
            </a:r>
            <a:r>
              <a:rPr lang="en-GB" sz="1000" dirty="0"/>
              <a:t>/</a:t>
            </a:r>
            <a:r>
              <a:rPr lang="el-GR" sz="1000" dirty="0"/>
              <a:t>β</a:t>
            </a:r>
            <a:r>
              <a:rPr lang="en-GB" sz="1000" dirty="0"/>
              <a:t> </a:t>
            </a:r>
            <a:r>
              <a:rPr lang="en-GB" sz="1000" dirty="0" smtClean="0"/>
              <a:t>= 1.5 </a:t>
            </a:r>
            <a:r>
              <a:rPr lang="en-GB" sz="1000" dirty="0" err="1" smtClean="0"/>
              <a:t>Gy</a:t>
            </a:r>
            <a:r>
              <a:rPr lang="en-GB" sz="1000" dirty="0" smtClean="0"/>
              <a:t> – Brenner and Hall (1999)                                               </a:t>
            </a:r>
            <a:r>
              <a:rPr lang="el-GR" sz="1000" dirty="0" smtClean="0"/>
              <a:t>α</a:t>
            </a:r>
            <a:r>
              <a:rPr lang="en-GB" sz="1000" dirty="0"/>
              <a:t>/</a:t>
            </a:r>
            <a:r>
              <a:rPr lang="el-GR" sz="1000" dirty="0"/>
              <a:t>β</a:t>
            </a:r>
            <a:r>
              <a:rPr lang="en-GB" sz="1000" dirty="0"/>
              <a:t> </a:t>
            </a:r>
            <a:r>
              <a:rPr lang="en-GB" sz="1000" dirty="0" smtClean="0"/>
              <a:t>= 3.1 - </a:t>
            </a:r>
            <a:r>
              <a:rPr lang="en-GB" sz="1000" dirty="0"/>
              <a:t>J. Wang et al. (2003</a:t>
            </a:r>
            <a:r>
              <a:rPr lang="en-GB" sz="1000" dirty="0" smtClean="0"/>
              <a:t>)</a:t>
            </a:r>
            <a:endParaRPr lang="en-GB" sz="1000" dirty="0"/>
          </a:p>
          <a:p>
            <a:r>
              <a:rPr lang="el-GR" sz="1000" dirty="0" smtClean="0"/>
              <a:t>α</a:t>
            </a:r>
            <a:r>
              <a:rPr lang="en-GB" sz="1000" dirty="0" smtClean="0"/>
              <a:t>/</a:t>
            </a:r>
            <a:r>
              <a:rPr lang="el-GR" sz="1000" dirty="0" smtClean="0"/>
              <a:t>β</a:t>
            </a:r>
            <a:r>
              <a:rPr lang="en-GB" sz="1000" dirty="0" smtClean="0"/>
              <a:t> = 8.3 – Nahum et al. (2003)  - fraction of oxygenated cells      </a:t>
            </a:r>
            <a:r>
              <a:rPr lang="el-GR" sz="1000" dirty="0" smtClean="0"/>
              <a:t>α</a:t>
            </a:r>
            <a:r>
              <a:rPr lang="en-GB" sz="1000" dirty="0"/>
              <a:t>/</a:t>
            </a:r>
            <a:r>
              <a:rPr lang="el-GR" sz="1000" dirty="0"/>
              <a:t>β</a:t>
            </a:r>
            <a:r>
              <a:rPr lang="en-GB" sz="1000" dirty="0"/>
              <a:t> </a:t>
            </a:r>
            <a:r>
              <a:rPr lang="en-GB" sz="1000" dirty="0" smtClean="0"/>
              <a:t>= 50.3 -  Nahum and Chapman </a:t>
            </a:r>
            <a:r>
              <a:rPr lang="en-GB" sz="1000" dirty="0"/>
              <a:t>(</a:t>
            </a:r>
            <a:r>
              <a:rPr lang="en-GB" sz="1000" dirty="0" smtClean="0"/>
              <a:t>2004) - fraction of hypoxic cells</a:t>
            </a:r>
            <a:endParaRPr lang="en-GB" sz="1000" dirty="0"/>
          </a:p>
          <a:p>
            <a:endParaRPr lang="en-GB" sz="1000" dirty="0" smtClean="0"/>
          </a:p>
          <a:p>
            <a:endParaRPr lang="en-GB" sz="1000" dirty="0"/>
          </a:p>
        </p:txBody>
      </p:sp>
      <p:sp>
        <p:nvSpPr>
          <p:cNvPr id="3" name="TextBox 2"/>
          <p:cNvSpPr txBox="1"/>
          <p:nvPr/>
        </p:nvSpPr>
        <p:spPr>
          <a:xfrm>
            <a:off x="1361048" y="1950533"/>
            <a:ext cx="5196872" cy="369332"/>
          </a:xfrm>
          <a:prstGeom prst="rect">
            <a:avLst/>
          </a:prstGeom>
          <a:noFill/>
        </p:spPr>
        <p:txBody>
          <a:bodyPr wrap="none" rtlCol="0">
            <a:spAutoFit/>
          </a:bodyPr>
          <a:lstStyle/>
          <a:p>
            <a:r>
              <a:rPr lang="en-GB" dirty="0" smtClean="0"/>
              <a:t>Different sets of parameters the same treatment plan</a:t>
            </a:r>
            <a:endParaRPr lang="en-GB" dirty="0"/>
          </a:p>
        </p:txBody>
      </p:sp>
    </p:spTree>
    <p:extLst>
      <p:ext uri="{BB962C8B-B14F-4D97-AF65-F5344CB8AC3E}">
        <p14:creationId xmlns:p14="http://schemas.microsoft.com/office/powerpoint/2010/main" val="4439125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relations between TCP and model parameters</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97281" y="2339788"/>
            <a:ext cx="5029200" cy="3302455"/>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83136" y="2402541"/>
            <a:ext cx="5281335" cy="3173951"/>
          </a:xfrm>
          <a:prstGeom prst="rect">
            <a:avLst/>
          </a:prstGeom>
        </p:spPr>
      </p:pic>
      <p:sp>
        <p:nvSpPr>
          <p:cNvPr id="6" name="Rectangle 5"/>
          <p:cNvSpPr/>
          <p:nvPr/>
        </p:nvSpPr>
        <p:spPr>
          <a:xfrm>
            <a:off x="3154679" y="5820183"/>
            <a:ext cx="7109910" cy="707886"/>
          </a:xfrm>
          <a:prstGeom prst="rect">
            <a:avLst/>
          </a:prstGeom>
        </p:spPr>
        <p:txBody>
          <a:bodyPr wrap="square">
            <a:spAutoFit/>
          </a:bodyPr>
          <a:lstStyle/>
          <a:p>
            <a:r>
              <a:rPr lang="el-GR" sz="1000" dirty="0"/>
              <a:t>α</a:t>
            </a:r>
            <a:r>
              <a:rPr lang="en-GB" sz="1000" dirty="0"/>
              <a:t>/</a:t>
            </a:r>
            <a:r>
              <a:rPr lang="el-GR" sz="1000" dirty="0"/>
              <a:t>β</a:t>
            </a:r>
            <a:r>
              <a:rPr lang="en-GB" sz="1000" dirty="0"/>
              <a:t> </a:t>
            </a:r>
            <a:r>
              <a:rPr lang="en-GB" sz="1000" dirty="0" smtClean="0"/>
              <a:t>= 1.5 </a:t>
            </a:r>
            <a:r>
              <a:rPr lang="en-GB" sz="1000" dirty="0" err="1" smtClean="0"/>
              <a:t>Gy</a:t>
            </a:r>
            <a:r>
              <a:rPr lang="en-GB" sz="1000" dirty="0" smtClean="0"/>
              <a:t> – Brenner and Hall (1999)                                               </a:t>
            </a:r>
            <a:r>
              <a:rPr lang="el-GR" sz="1000" dirty="0" smtClean="0"/>
              <a:t>α</a:t>
            </a:r>
            <a:r>
              <a:rPr lang="en-GB" sz="1000" dirty="0"/>
              <a:t>/</a:t>
            </a:r>
            <a:r>
              <a:rPr lang="el-GR" sz="1000" dirty="0"/>
              <a:t>β</a:t>
            </a:r>
            <a:r>
              <a:rPr lang="en-GB" sz="1000" dirty="0"/>
              <a:t> </a:t>
            </a:r>
            <a:r>
              <a:rPr lang="en-GB" sz="1000" dirty="0" smtClean="0"/>
              <a:t>= 3.1 - </a:t>
            </a:r>
            <a:r>
              <a:rPr lang="en-GB" sz="1000" dirty="0"/>
              <a:t>J. Wang et al. (2003</a:t>
            </a:r>
            <a:r>
              <a:rPr lang="en-GB" sz="1000" dirty="0" smtClean="0"/>
              <a:t>)</a:t>
            </a:r>
            <a:endParaRPr lang="en-GB" sz="1000" dirty="0"/>
          </a:p>
          <a:p>
            <a:r>
              <a:rPr lang="el-GR" sz="1000" dirty="0" smtClean="0"/>
              <a:t>α</a:t>
            </a:r>
            <a:r>
              <a:rPr lang="en-GB" sz="1000" dirty="0" smtClean="0"/>
              <a:t>/</a:t>
            </a:r>
            <a:r>
              <a:rPr lang="el-GR" sz="1000" dirty="0" smtClean="0"/>
              <a:t>β</a:t>
            </a:r>
            <a:r>
              <a:rPr lang="en-GB" sz="1000" dirty="0" smtClean="0"/>
              <a:t> = 8.3 – Nahum et al. (2003)  - fraction of oxygenated cells      </a:t>
            </a:r>
            <a:r>
              <a:rPr lang="el-GR" sz="1000" dirty="0" smtClean="0"/>
              <a:t>α</a:t>
            </a:r>
            <a:r>
              <a:rPr lang="en-GB" sz="1000" dirty="0"/>
              <a:t>/</a:t>
            </a:r>
            <a:r>
              <a:rPr lang="el-GR" sz="1000" dirty="0"/>
              <a:t>β</a:t>
            </a:r>
            <a:r>
              <a:rPr lang="en-GB" sz="1000" dirty="0"/>
              <a:t> </a:t>
            </a:r>
            <a:r>
              <a:rPr lang="en-GB" sz="1000" dirty="0" smtClean="0"/>
              <a:t>= 50.3 -  Nahum and Chapman </a:t>
            </a:r>
            <a:r>
              <a:rPr lang="en-GB" sz="1000" dirty="0"/>
              <a:t>(</a:t>
            </a:r>
            <a:r>
              <a:rPr lang="en-GB" sz="1000" dirty="0" smtClean="0"/>
              <a:t>2004) - fraction of hypoxic cells</a:t>
            </a:r>
            <a:endParaRPr lang="en-GB" sz="1000" dirty="0"/>
          </a:p>
          <a:p>
            <a:endParaRPr lang="en-GB" sz="1000" dirty="0" smtClean="0"/>
          </a:p>
          <a:p>
            <a:endParaRPr lang="en-GB" sz="1000" dirty="0"/>
          </a:p>
        </p:txBody>
      </p:sp>
      <p:sp>
        <p:nvSpPr>
          <p:cNvPr id="7" name="TextBox 6"/>
          <p:cNvSpPr txBox="1"/>
          <p:nvPr/>
        </p:nvSpPr>
        <p:spPr>
          <a:xfrm>
            <a:off x="1361048" y="1950533"/>
            <a:ext cx="5196872" cy="369332"/>
          </a:xfrm>
          <a:prstGeom prst="rect">
            <a:avLst/>
          </a:prstGeom>
          <a:noFill/>
        </p:spPr>
        <p:txBody>
          <a:bodyPr wrap="none" rtlCol="0">
            <a:spAutoFit/>
          </a:bodyPr>
          <a:lstStyle/>
          <a:p>
            <a:r>
              <a:rPr lang="en-GB" dirty="0" smtClean="0"/>
              <a:t>Different sets of parameters the same treatment plan</a:t>
            </a:r>
            <a:endParaRPr lang="en-GB" dirty="0"/>
          </a:p>
        </p:txBody>
      </p:sp>
    </p:spTree>
    <p:extLst>
      <p:ext uri="{BB962C8B-B14F-4D97-AF65-F5344CB8AC3E}">
        <p14:creationId xmlns:p14="http://schemas.microsoft.com/office/powerpoint/2010/main" val="40121198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robustness of TCP model</a:t>
            </a:r>
            <a:endParaRPr lang="en-GB" dirty="0"/>
          </a:p>
        </p:txBody>
      </p:sp>
      <p:pic>
        <p:nvPicPr>
          <p:cNvPr id="4" name="Picture 3"/>
          <p:cNvPicPr>
            <a:picLocks noChangeAspect="1"/>
          </p:cNvPicPr>
          <p:nvPr/>
        </p:nvPicPr>
        <p:blipFill>
          <a:blip r:embed="rId3"/>
          <a:stretch>
            <a:fillRect/>
          </a:stretch>
        </p:blipFill>
        <p:spPr>
          <a:xfrm>
            <a:off x="1571625" y="2363894"/>
            <a:ext cx="8667750" cy="3429000"/>
          </a:xfrm>
          <a:prstGeom prst="rect">
            <a:avLst/>
          </a:prstGeom>
        </p:spPr>
      </p:pic>
    </p:spTree>
    <p:extLst>
      <p:ext uri="{BB962C8B-B14F-4D97-AF65-F5344CB8AC3E}">
        <p14:creationId xmlns:p14="http://schemas.microsoft.com/office/powerpoint/2010/main" val="16353559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GB" dirty="0"/>
          </a:p>
        </p:txBody>
      </p:sp>
      <p:sp>
        <p:nvSpPr>
          <p:cNvPr id="3" name="Content Placeholder 2"/>
          <p:cNvSpPr>
            <a:spLocks noGrp="1"/>
          </p:cNvSpPr>
          <p:nvPr>
            <p:ph idx="1"/>
          </p:nvPr>
        </p:nvSpPr>
        <p:spPr>
          <a:xfrm>
            <a:off x="1097280" y="2179842"/>
            <a:ext cx="10058400" cy="4023360"/>
          </a:xfrm>
        </p:spPr>
        <p:txBody>
          <a:bodyPr>
            <a:normAutofit/>
          </a:bodyPr>
          <a:lstStyle/>
          <a:p>
            <a:r>
              <a:rPr lang="en-GB" dirty="0" smtClean="0"/>
              <a:t>1</a:t>
            </a:r>
            <a:r>
              <a:rPr lang="en-GB" dirty="0"/>
              <a:t>. </a:t>
            </a:r>
            <a:r>
              <a:rPr lang="en-GB" dirty="0" smtClean="0"/>
              <a:t>Different </a:t>
            </a:r>
            <a:r>
              <a:rPr lang="en-GB" dirty="0"/>
              <a:t>literature data </a:t>
            </a:r>
            <a:r>
              <a:rPr lang="en-GB" dirty="0" smtClean="0"/>
              <a:t>presents the </a:t>
            </a:r>
            <a:r>
              <a:rPr lang="en-GB" dirty="0"/>
              <a:t>self-consistent </a:t>
            </a:r>
            <a:r>
              <a:rPr lang="en-GB" dirty="0" smtClean="0"/>
              <a:t>sets </a:t>
            </a:r>
            <a:r>
              <a:rPr lang="en-GB" dirty="0"/>
              <a:t>of </a:t>
            </a:r>
            <a:r>
              <a:rPr lang="en-GB" dirty="0" smtClean="0"/>
              <a:t>parameters </a:t>
            </a:r>
            <a:r>
              <a:rPr lang="en-GB" dirty="0"/>
              <a:t>which </a:t>
            </a:r>
            <a:r>
              <a:rPr lang="en-GB" dirty="0" smtClean="0"/>
              <a:t>give </a:t>
            </a:r>
            <a:r>
              <a:rPr lang="en-GB" dirty="0"/>
              <a:t>the best possible TCP for the specific case</a:t>
            </a:r>
            <a:r>
              <a:rPr lang="en-GB" dirty="0" smtClean="0"/>
              <a:t>. </a:t>
            </a:r>
          </a:p>
          <a:p>
            <a:r>
              <a:rPr lang="en-GB" dirty="0" smtClean="0"/>
              <a:t>2. Sensitivity of the TCP model to uncertainties of its parameters cannot be explicitly defined since each set of parameters is unique and shows individual relation with the model outcome.</a:t>
            </a:r>
            <a:endParaRPr lang="en-GB" b="1" dirty="0"/>
          </a:p>
          <a:p>
            <a:r>
              <a:rPr lang="en-GB" dirty="0" smtClean="0"/>
              <a:t>3. The </a:t>
            </a:r>
            <a:r>
              <a:rPr lang="en-GB" dirty="0"/>
              <a:t>results show </a:t>
            </a:r>
            <a:r>
              <a:rPr lang="en-GB" dirty="0" smtClean="0"/>
              <a:t>how a </a:t>
            </a:r>
            <a:r>
              <a:rPr lang="en-GB" dirty="0"/>
              <a:t>10% change in </a:t>
            </a:r>
            <a:r>
              <a:rPr lang="el-GR" dirty="0">
                <a:latin typeface="Calibri" panose="020F0502020204030204" pitchFamily="34" charset="0"/>
              </a:rPr>
              <a:t>α</a:t>
            </a:r>
            <a:r>
              <a:rPr lang="en-GB" dirty="0">
                <a:latin typeface="Calibri" panose="020F0502020204030204" pitchFamily="34" charset="0"/>
              </a:rPr>
              <a:t> parameter </a:t>
            </a:r>
            <a:r>
              <a:rPr lang="en-GB" dirty="0" smtClean="0">
                <a:latin typeface="Calibri" panose="020F0502020204030204" pitchFamily="34" charset="0"/>
              </a:rPr>
              <a:t>might lead to a </a:t>
            </a:r>
            <a:r>
              <a:rPr lang="en-GB" dirty="0">
                <a:latin typeface="Calibri" panose="020F0502020204030204" pitchFamily="34" charset="0"/>
              </a:rPr>
              <a:t>1</a:t>
            </a:r>
            <a:r>
              <a:rPr lang="en-GB" dirty="0" smtClean="0">
                <a:latin typeface="Calibri" panose="020F0502020204030204" pitchFamily="34" charset="0"/>
              </a:rPr>
              <a:t>7</a:t>
            </a:r>
            <a:r>
              <a:rPr lang="en-GB" dirty="0">
                <a:latin typeface="Calibri" panose="020F0502020204030204" pitchFamily="34" charset="0"/>
              </a:rPr>
              <a:t>% change in TCP, whereas in the case of </a:t>
            </a:r>
            <a:r>
              <a:rPr lang="el-GR" dirty="0">
                <a:latin typeface="Calibri" panose="020F0502020204030204" pitchFamily="34" charset="0"/>
              </a:rPr>
              <a:t>α</a:t>
            </a:r>
            <a:r>
              <a:rPr lang="en-GB" dirty="0">
                <a:latin typeface="Calibri" panose="020F0502020204030204" pitchFamily="34" charset="0"/>
              </a:rPr>
              <a:t>/</a:t>
            </a:r>
            <a:r>
              <a:rPr lang="el-GR" dirty="0">
                <a:latin typeface="Calibri" panose="020F0502020204030204" pitchFamily="34" charset="0"/>
              </a:rPr>
              <a:t>β</a:t>
            </a:r>
            <a:r>
              <a:rPr lang="en-GB" dirty="0">
                <a:latin typeface="Calibri" panose="020F0502020204030204" pitchFamily="34" charset="0"/>
              </a:rPr>
              <a:t> parameter this is just 6</a:t>
            </a:r>
            <a:r>
              <a:rPr lang="en-GB" dirty="0" smtClean="0">
                <a:latin typeface="Calibri" panose="020F0502020204030204" pitchFamily="34" charset="0"/>
              </a:rPr>
              <a:t>% (assuming that in both cases all of the rest parameters were left unchanged). </a:t>
            </a:r>
          </a:p>
          <a:p>
            <a:r>
              <a:rPr lang="en-GB" dirty="0" smtClean="0"/>
              <a:t>4. TCP model might be applicable in treatment planning systems introducing a proper adjustment to the clinical case; however it might bring serious consequences when the biological or physical uncertainties will occur.  Therefore further investigation has to be carry out to introduce radiobiological models in treatment planning systems.</a:t>
            </a:r>
            <a:endParaRPr lang="en-GB" dirty="0"/>
          </a:p>
        </p:txBody>
      </p:sp>
    </p:spTree>
    <p:extLst>
      <p:ext uri="{BB962C8B-B14F-4D97-AF65-F5344CB8AC3E}">
        <p14:creationId xmlns:p14="http://schemas.microsoft.com/office/powerpoint/2010/main" val="29837000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Future perspectives</a:t>
            </a:r>
            <a:endParaRPr lang="en-GB" dirty="0"/>
          </a:p>
        </p:txBody>
      </p:sp>
      <p:sp>
        <p:nvSpPr>
          <p:cNvPr id="3" name="Content Placeholder 2"/>
          <p:cNvSpPr>
            <a:spLocks noGrp="1"/>
          </p:cNvSpPr>
          <p:nvPr>
            <p:ph idx="1"/>
          </p:nvPr>
        </p:nvSpPr>
        <p:spPr>
          <a:xfrm>
            <a:off x="1097280" y="2239434"/>
            <a:ext cx="10058400" cy="4023360"/>
          </a:xfrm>
        </p:spPr>
        <p:txBody>
          <a:bodyPr/>
          <a:lstStyle/>
          <a:p>
            <a:r>
              <a:rPr lang="en-GB" dirty="0" smtClean="0"/>
              <a:t>1. Performing the multi-dimensional representation of the distribution of TCP using automatically generated sets of parameters to investigate the influence of uncertainties of 6 parameters on TCP.</a:t>
            </a:r>
          </a:p>
          <a:p>
            <a:r>
              <a:rPr lang="en-GB" dirty="0" smtClean="0"/>
              <a:t>2. Building a in-home program for calculating TCP.</a:t>
            </a:r>
          </a:p>
          <a:p>
            <a:r>
              <a:rPr lang="en-GB" dirty="0" smtClean="0"/>
              <a:t>3. Experimental validation of the model using different dose fractionations.</a:t>
            </a:r>
          </a:p>
          <a:p>
            <a:r>
              <a:rPr lang="en-GB" dirty="0" smtClean="0"/>
              <a:t>4. Performing the Monte Carlo simulations for the proton and high energy electron beams in terms of the physical effects (DNA double-strand break).</a:t>
            </a:r>
          </a:p>
          <a:p>
            <a:r>
              <a:rPr lang="en-GB" dirty="0" smtClean="0"/>
              <a:t>5. Performing the optimisation for proton and X-ray therapies and developing the new dose fractionation regimes so that the best TCP</a:t>
            </a:r>
            <a:r>
              <a:rPr lang="en-GB" dirty="0"/>
              <a:t> </a:t>
            </a:r>
            <a:r>
              <a:rPr lang="en-GB" dirty="0" smtClean="0"/>
              <a:t>will be achieved.</a:t>
            </a:r>
            <a:endParaRPr lang="en-GB" dirty="0"/>
          </a:p>
        </p:txBody>
      </p:sp>
    </p:spTree>
    <p:extLst>
      <p:ext uri="{BB962C8B-B14F-4D97-AF65-F5344CB8AC3E}">
        <p14:creationId xmlns:p14="http://schemas.microsoft.com/office/powerpoint/2010/main" val="5010295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16126" y="1063218"/>
            <a:ext cx="7404882" cy="747997"/>
          </a:xfrm>
        </p:spPr>
        <p:txBody>
          <a:bodyPr>
            <a:normAutofit fontScale="77500" lnSpcReduction="20000"/>
          </a:bodyPr>
          <a:lstStyle/>
          <a:p>
            <a:r>
              <a:rPr lang="en-GB" sz="6000" dirty="0" smtClean="0"/>
              <a:t>Thank you for your attention!</a:t>
            </a:r>
            <a:endParaRPr lang="en-GB" sz="6000" dirty="0"/>
          </a:p>
        </p:txBody>
      </p:sp>
    </p:spTree>
    <p:extLst>
      <p:ext uri="{BB962C8B-B14F-4D97-AF65-F5344CB8AC3E}">
        <p14:creationId xmlns:p14="http://schemas.microsoft.com/office/powerpoint/2010/main" val="33002545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a:t>
            </a:r>
            <a:endParaRPr lang="en-GB" dirty="0"/>
          </a:p>
        </p:txBody>
      </p:sp>
      <p:sp>
        <p:nvSpPr>
          <p:cNvPr id="3" name="Content Placeholder 2"/>
          <p:cNvSpPr>
            <a:spLocks noGrp="1"/>
          </p:cNvSpPr>
          <p:nvPr>
            <p:ph idx="1"/>
          </p:nvPr>
        </p:nvSpPr>
        <p:spPr>
          <a:xfrm>
            <a:off x="1097280" y="1872111"/>
            <a:ext cx="10058400" cy="4023360"/>
          </a:xfrm>
        </p:spPr>
        <p:txBody>
          <a:bodyPr>
            <a:normAutofit/>
          </a:bodyPr>
          <a:lstStyle/>
          <a:p>
            <a:pPr marL="457200" indent="-457200">
              <a:buFont typeface="+mj-lt"/>
              <a:buAutoNum type="arabicPeriod"/>
            </a:pPr>
            <a:r>
              <a:rPr lang="en-GB" sz="2400" dirty="0" smtClean="0"/>
              <a:t>Aims of the project</a:t>
            </a:r>
          </a:p>
          <a:p>
            <a:pPr marL="457200" indent="-457200">
              <a:buFont typeface="+mj-lt"/>
              <a:buAutoNum type="arabicPeriod"/>
            </a:pPr>
            <a:r>
              <a:rPr lang="en-GB" sz="2400" dirty="0" smtClean="0"/>
              <a:t>Robustness analysis in radiotherapy</a:t>
            </a:r>
          </a:p>
          <a:p>
            <a:pPr marL="457200" indent="-457200">
              <a:buFont typeface="+mj-lt"/>
              <a:buAutoNum type="arabicPeriod"/>
            </a:pPr>
            <a:r>
              <a:rPr lang="en-GB" sz="2400" dirty="0"/>
              <a:t>Robustness analysis for </a:t>
            </a:r>
            <a:r>
              <a:rPr lang="en-GB" sz="2400" dirty="0" smtClean="0"/>
              <a:t>radiobiological models </a:t>
            </a:r>
          </a:p>
          <a:p>
            <a:pPr marL="457200" indent="-457200">
              <a:buFont typeface="+mj-lt"/>
              <a:buAutoNum type="arabicPeriod"/>
            </a:pPr>
            <a:r>
              <a:rPr lang="en-GB" sz="2400" dirty="0" smtClean="0"/>
              <a:t>Tumour </a:t>
            </a:r>
            <a:r>
              <a:rPr lang="en-GB" sz="2400" dirty="0"/>
              <a:t>Control Probability </a:t>
            </a:r>
            <a:r>
              <a:rPr lang="en-GB" sz="2400" dirty="0" smtClean="0"/>
              <a:t>Model</a:t>
            </a:r>
          </a:p>
          <a:p>
            <a:pPr marL="457200" indent="-457200">
              <a:buFont typeface="+mj-lt"/>
              <a:buAutoNum type="arabicPeriod"/>
            </a:pPr>
            <a:r>
              <a:rPr lang="en-GB" sz="2400" dirty="0" smtClean="0"/>
              <a:t>Input data and the </a:t>
            </a:r>
            <a:r>
              <a:rPr lang="en-GB" sz="2400" dirty="0" err="1" smtClean="0"/>
              <a:t>BioSuite</a:t>
            </a:r>
            <a:r>
              <a:rPr lang="en-GB" sz="2400" dirty="0" smtClean="0"/>
              <a:t> software</a:t>
            </a:r>
          </a:p>
          <a:p>
            <a:pPr marL="457200" indent="-457200">
              <a:buFont typeface="+mj-lt"/>
              <a:buAutoNum type="arabicPeriod"/>
            </a:pPr>
            <a:r>
              <a:rPr lang="en-GB" sz="2400" dirty="0" smtClean="0"/>
              <a:t>Results</a:t>
            </a:r>
          </a:p>
          <a:p>
            <a:pPr marL="457200" indent="-457200">
              <a:buFont typeface="+mj-lt"/>
              <a:buAutoNum type="arabicPeriod"/>
            </a:pPr>
            <a:r>
              <a:rPr lang="en-GB" sz="2400" dirty="0" smtClean="0"/>
              <a:t>Conclusions</a:t>
            </a:r>
          </a:p>
          <a:p>
            <a:pPr marL="457200" indent="-457200">
              <a:buFont typeface="+mj-lt"/>
              <a:buAutoNum type="arabicPeriod"/>
            </a:pPr>
            <a:r>
              <a:rPr lang="en-GB" sz="2400" dirty="0" smtClean="0"/>
              <a:t>Future Perspectives</a:t>
            </a:r>
          </a:p>
          <a:p>
            <a:endParaRPr lang="en-GB" dirty="0"/>
          </a:p>
        </p:txBody>
      </p:sp>
    </p:spTree>
    <p:extLst>
      <p:ext uri="{BB962C8B-B14F-4D97-AF65-F5344CB8AC3E}">
        <p14:creationId xmlns:p14="http://schemas.microsoft.com/office/powerpoint/2010/main" val="29404064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Project aims</a:t>
            </a:r>
            <a:endParaRPr lang="en-GB" dirty="0"/>
          </a:p>
        </p:txBody>
      </p:sp>
      <p:sp>
        <p:nvSpPr>
          <p:cNvPr id="3" name="Content Placeholder 2"/>
          <p:cNvSpPr>
            <a:spLocks noGrp="1"/>
          </p:cNvSpPr>
          <p:nvPr>
            <p:ph idx="1"/>
          </p:nvPr>
        </p:nvSpPr>
        <p:spPr>
          <a:xfrm>
            <a:off x="1097280" y="2010834"/>
            <a:ext cx="10058400" cy="4023360"/>
          </a:xfrm>
        </p:spPr>
        <p:txBody>
          <a:bodyPr>
            <a:normAutofit/>
          </a:bodyPr>
          <a:lstStyle/>
          <a:p>
            <a:pPr algn="just"/>
            <a:r>
              <a:rPr lang="en-GB" sz="2400" dirty="0" smtClean="0"/>
              <a:t>The project is focused on the validation of the radiobiological model for radiotherapy outcome through an identification of </a:t>
            </a:r>
            <a:r>
              <a:rPr lang="en-GB" sz="2400" dirty="0"/>
              <a:t>the impact of </a:t>
            </a:r>
            <a:r>
              <a:rPr lang="en-GB" sz="2400" dirty="0" smtClean="0"/>
              <a:t>changes (uncertainties) </a:t>
            </a:r>
            <a:r>
              <a:rPr lang="en-GB" sz="2400" dirty="0"/>
              <a:t>in various model components on model </a:t>
            </a:r>
            <a:r>
              <a:rPr lang="en-GB" sz="2400" dirty="0" smtClean="0"/>
              <a:t>outcome.</a:t>
            </a:r>
            <a:r>
              <a:rPr lang="en-GB" sz="2400" dirty="0"/>
              <a:t> </a:t>
            </a:r>
            <a:r>
              <a:rPr lang="en-GB" sz="2400" dirty="0" smtClean="0"/>
              <a:t>This aims at:</a:t>
            </a:r>
          </a:p>
          <a:p>
            <a:pPr algn="just"/>
            <a:endParaRPr lang="en-GB" sz="2400" dirty="0" smtClean="0"/>
          </a:p>
          <a:p>
            <a:pPr algn="just">
              <a:buFont typeface="Wingdings" panose="05000000000000000000" pitchFamily="2" charset="2"/>
              <a:buChar char="§"/>
            </a:pPr>
            <a:r>
              <a:rPr lang="en-GB" sz="2400" dirty="0" smtClean="0"/>
              <a:t> estimating the accuracy of radiobiological parameters and the robustness of the model</a:t>
            </a:r>
          </a:p>
          <a:p>
            <a:pPr algn="just">
              <a:buFont typeface="Wingdings" panose="05000000000000000000" pitchFamily="2" charset="2"/>
              <a:buChar char="§"/>
            </a:pPr>
            <a:r>
              <a:rPr lang="en-GB" sz="2400" dirty="0" smtClean="0"/>
              <a:t> adopting the </a:t>
            </a:r>
            <a:r>
              <a:rPr lang="en-GB" sz="2400" dirty="0"/>
              <a:t>biologically optimized plans </a:t>
            </a:r>
            <a:r>
              <a:rPr lang="en-GB" sz="2400" dirty="0" smtClean="0"/>
              <a:t>in </a:t>
            </a:r>
            <a:r>
              <a:rPr lang="en-GB" sz="2400" dirty="0"/>
              <a:t>radiotherapy treatment </a:t>
            </a:r>
            <a:r>
              <a:rPr lang="en-GB" sz="2400" dirty="0" smtClean="0"/>
              <a:t>planning</a:t>
            </a:r>
          </a:p>
          <a:p>
            <a:pPr algn="just">
              <a:buFont typeface="Wingdings" panose="05000000000000000000" pitchFamily="2" charset="2"/>
              <a:buChar char="§"/>
            </a:pPr>
            <a:r>
              <a:rPr lang="en-GB" sz="2400" dirty="0" smtClean="0"/>
              <a:t> moving </a:t>
            </a:r>
            <a:r>
              <a:rPr lang="en-GB" sz="2400" dirty="0"/>
              <a:t>towards personalised treatment planning</a:t>
            </a:r>
            <a:r>
              <a:rPr lang="en-GB" sz="2400" dirty="0" smtClean="0"/>
              <a:t> </a:t>
            </a:r>
          </a:p>
          <a:p>
            <a:pPr marL="0" indent="0">
              <a:buNone/>
            </a:pPr>
            <a:endParaRPr lang="en-GB" dirty="0" smtClean="0"/>
          </a:p>
          <a:p>
            <a:endParaRPr lang="en-GB" dirty="0" smtClean="0"/>
          </a:p>
          <a:p>
            <a:endParaRPr lang="en-GB" dirty="0"/>
          </a:p>
        </p:txBody>
      </p:sp>
    </p:spTree>
    <p:extLst>
      <p:ext uri="{BB962C8B-B14F-4D97-AF65-F5344CB8AC3E}">
        <p14:creationId xmlns:p14="http://schemas.microsoft.com/office/powerpoint/2010/main" val="18326533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Robustness analysis in radiotherapy</a:t>
            </a:r>
            <a:endParaRPr lang="en-GB" dirty="0"/>
          </a:p>
        </p:txBody>
      </p:sp>
      <p:sp>
        <p:nvSpPr>
          <p:cNvPr id="3" name="Content Placeholder 2"/>
          <p:cNvSpPr>
            <a:spLocks noGrp="1"/>
          </p:cNvSpPr>
          <p:nvPr>
            <p:ph idx="1"/>
          </p:nvPr>
        </p:nvSpPr>
        <p:spPr>
          <a:xfrm>
            <a:off x="7188200" y="1921934"/>
            <a:ext cx="4394200" cy="4246976"/>
          </a:xfrm>
        </p:spPr>
        <p:txBody>
          <a:bodyPr>
            <a:noAutofit/>
          </a:bodyPr>
          <a:lstStyle/>
          <a:p>
            <a:pPr algn="just"/>
            <a:r>
              <a:rPr lang="en-GB" sz="2400" dirty="0" smtClean="0"/>
              <a:t>In radiotherapy the treatment plan robustness is tested through geometric verification.</a:t>
            </a:r>
          </a:p>
          <a:p>
            <a:pPr algn="just"/>
            <a:endParaRPr lang="en-GB" sz="2400" dirty="0"/>
          </a:p>
          <a:p>
            <a:pPr algn="just"/>
            <a:r>
              <a:rPr lang="en-GB" sz="2400" dirty="0" smtClean="0"/>
              <a:t> </a:t>
            </a:r>
            <a:endParaRPr lang="en-GB" sz="2400" dirty="0"/>
          </a:p>
          <a:p>
            <a:pPr algn="just"/>
            <a:r>
              <a:rPr lang="en-GB" sz="2400" dirty="0" smtClean="0"/>
              <a:t>Different </a:t>
            </a:r>
            <a:r>
              <a:rPr lang="en-GB" sz="2400" dirty="0"/>
              <a:t>plans may result in the same physical dose distribution but with </a:t>
            </a:r>
            <a:r>
              <a:rPr lang="en-GB" sz="2400" dirty="0" smtClean="0"/>
              <a:t>a different level </a:t>
            </a:r>
            <a:r>
              <a:rPr lang="en-GB" sz="2400" dirty="0"/>
              <a:t>of uncertainties in relation to the uncertainties in positioning.</a:t>
            </a:r>
          </a:p>
        </p:txBody>
      </p:sp>
      <p:pic>
        <p:nvPicPr>
          <p:cNvPr id="6" name="Picture 5"/>
          <p:cNvPicPr>
            <a:picLocks noChangeAspect="1"/>
          </p:cNvPicPr>
          <p:nvPr/>
        </p:nvPicPr>
        <p:blipFill>
          <a:blip r:embed="rId3"/>
          <a:stretch>
            <a:fillRect/>
          </a:stretch>
        </p:blipFill>
        <p:spPr>
          <a:xfrm>
            <a:off x="952500" y="1919537"/>
            <a:ext cx="5930899" cy="4249373"/>
          </a:xfrm>
          <a:prstGeom prst="rect">
            <a:avLst/>
          </a:prstGeom>
        </p:spPr>
      </p:pic>
    </p:spTree>
    <p:extLst>
      <p:ext uri="{BB962C8B-B14F-4D97-AF65-F5344CB8AC3E}">
        <p14:creationId xmlns:p14="http://schemas.microsoft.com/office/powerpoint/2010/main" val="28133989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Robustness analysis in radiotherapy</a:t>
            </a:r>
          </a:p>
        </p:txBody>
      </p:sp>
      <p:sp>
        <p:nvSpPr>
          <p:cNvPr id="3" name="Content Placeholder 2"/>
          <p:cNvSpPr>
            <a:spLocks noGrp="1"/>
          </p:cNvSpPr>
          <p:nvPr>
            <p:ph idx="1"/>
          </p:nvPr>
        </p:nvSpPr>
        <p:spPr>
          <a:xfrm>
            <a:off x="1097280" y="1845734"/>
            <a:ext cx="10058400" cy="4720166"/>
          </a:xfrm>
        </p:spPr>
        <p:txBody>
          <a:bodyPr>
            <a:normAutofit/>
          </a:bodyPr>
          <a:lstStyle/>
          <a:p>
            <a:pPr marL="0" indent="0">
              <a:lnSpc>
                <a:spcPct val="100000"/>
              </a:lnSpc>
              <a:spcBef>
                <a:spcPts val="0"/>
              </a:spcBef>
              <a:spcAft>
                <a:spcPts val="0"/>
              </a:spcAft>
              <a:buClrTx/>
              <a:buSzTx/>
              <a:buNone/>
              <a:defRPr/>
            </a:pPr>
            <a:r>
              <a:rPr lang="en-GB" sz="2600" dirty="0"/>
              <a:t>The errors might effect dose distribution and healthy tissues. Therefore the robustness protocol is defined to</a:t>
            </a:r>
            <a:r>
              <a:rPr lang="en-GB" sz="2600" dirty="0" smtClean="0"/>
              <a:t>:</a:t>
            </a:r>
          </a:p>
          <a:p>
            <a:pPr algn="just">
              <a:buFont typeface="Wingdings" panose="05000000000000000000" pitchFamily="2" charset="2"/>
              <a:buChar char="§"/>
            </a:pPr>
            <a:r>
              <a:rPr lang="en-GB" sz="2400" dirty="0" smtClean="0"/>
              <a:t> allow </a:t>
            </a:r>
            <a:r>
              <a:rPr lang="en-GB" sz="2400" dirty="0"/>
              <a:t>an identification of a specific patient that may benefit from a more individual way of approaching the radiotherapy </a:t>
            </a:r>
            <a:r>
              <a:rPr lang="en-GB" sz="2400" dirty="0" smtClean="0"/>
              <a:t>goals, </a:t>
            </a:r>
            <a:r>
              <a:rPr lang="en-GB" sz="2400" dirty="0"/>
              <a:t>and </a:t>
            </a:r>
            <a:endParaRPr lang="en-GB" sz="2400" dirty="0" smtClean="0"/>
          </a:p>
          <a:p>
            <a:pPr algn="just">
              <a:buFont typeface="Wingdings" panose="05000000000000000000" pitchFamily="2" charset="2"/>
              <a:buChar char="§"/>
            </a:pPr>
            <a:r>
              <a:rPr lang="en-GB" sz="2400" dirty="0" smtClean="0"/>
              <a:t> select </a:t>
            </a:r>
            <a:r>
              <a:rPr lang="en-GB" sz="2400" dirty="0"/>
              <a:t>the best plans which carry minimum variation in the dose distribution for the largest uncertainties. </a:t>
            </a:r>
            <a:endParaRPr lang="en-GB" sz="2400" dirty="0" smtClean="0"/>
          </a:p>
          <a:p>
            <a:pPr algn="just">
              <a:buFont typeface="Wingdings" panose="05000000000000000000" pitchFamily="2" charset="2"/>
              <a:buChar char="§"/>
            </a:pPr>
            <a:endParaRPr lang="en-GB" sz="2400" dirty="0"/>
          </a:p>
          <a:p>
            <a:pPr marL="0" indent="0" algn="just">
              <a:buNone/>
            </a:pPr>
            <a:r>
              <a:rPr lang="en-GB" sz="2400" dirty="0" smtClean="0"/>
              <a:t>There is a lot of interest in including the biological effectiveness as this will improve the treatment and it would also allow to account for individual patient sensitivity. A way to do this is to evaluate the treatment plans using radiobiological models.</a:t>
            </a:r>
            <a:endParaRPr lang="en-GB" sz="2400" dirty="0"/>
          </a:p>
          <a:p>
            <a:endParaRPr lang="en-GB" b="1" dirty="0" smtClean="0">
              <a:solidFill>
                <a:srgbClr val="FF0000"/>
              </a:solidFill>
            </a:endParaRPr>
          </a:p>
          <a:p>
            <a:endParaRPr lang="en-GB" dirty="0"/>
          </a:p>
        </p:txBody>
      </p:sp>
    </p:spTree>
    <p:extLst>
      <p:ext uri="{BB962C8B-B14F-4D97-AF65-F5344CB8AC3E}">
        <p14:creationId xmlns:p14="http://schemas.microsoft.com/office/powerpoint/2010/main" val="34193874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180320" cy="1450757"/>
          </a:xfrm>
        </p:spPr>
        <p:txBody>
          <a:bodyPr/>
          <a:lstStyle/>
          <a:p>
            <a:r>
              <a:rPr lang="en-GB" dirty="0" smtClean="0"/>
              <a:t>Robustness analysis for radiobiological models</a:t>
            </a:r>
            <a:endParaRPr lang="en-GB" dirty="0"/>
          </a:p>
        </p:txBody>
      </p:sp>
      <p:sp>
        <p:nvSpPr>
          <p:cNvPr id="3" name="Content Placeholder 2"/>
          <p:cNvSpPr>
            <a:spLocks noGrp="1"/>
          </p:cNvSpPr>
          <p:nvPr>
            <p:ph idx="1"/>
          </p:nvPr>
        </p:nvSpPr>
        <p:spPr>
          <a:xfrm>
            <a:off x="1219200" y="2277534"/>
            <a:ext cx="10058400" cy="3653366"/>
          </a:xfrm>
        </p:spPr>
        <p:txBody>
          <a:bodyPr>
            <a:noAutofit/>
          </a:bodyPr>
          <a:lstStyle/>
          <a:p>
            <a:pPr algn="just"/>
            <a:r>
              <a:rPr lang="en-GB" sz="2400" dirty="0" smtClean="0"/>
              <a:t>The robustness analysis, in terms of radiobiological models, </a:t>
            </a:r>
            <a:r>
              <a:rPr lang="en-GB" sz="2400" dirty="0"/>
              <a:t>aims at defining the changes in </a:t>
            </a:r>
            <a:r>
              <a:rPr lang="en-GB" sz="2400" dirty="0" smtClean="0"/>
              <a:t>the </a:t>
            </a:r>
            <a:r>
              <a:rPr lang="en-GB" sz="2400" dirty="0" smtClean="0"/>
              <a:t>output </a:t>
            </a:r>
            <a:r>
              <a:rPr lang="en-GB" sz="2400" dirty="0" smtClean="0"/>
              <a:t>of a </a:t>
            </a:r>
            <a:r>
              <a:rPr lang="en-GB" sz="2400" dirty="0"/>
              <a:t>model </a:t>
            </a:r>
            <a:r>
              <a:rPr lang="en-GB" sz="2400" dirty="0" smtClean="0"/>
              <a:t>as </a:t>
            </a:r>
            <a:r>
              <a:rPr lang="en-GB" sz="2400" dirty="0"/>
              <a:t>a function of uncertainties in the input parameters. </a:t>
            </a:r>
            <a:r>
              <a:rPr lang="en-GB" sz="2400" dirty="0" smtClean="0"/>
              <a:t>In the next step the values of various inputs of the model are varied (as if they were subjected to uncertainties) and the resultant change in the output variable is monitored. </a:t>
            </a:r>
          </a:p>
          <a:p>
            <a:pPr algn="just"/>
            <a:endParaRPr lang="en-GB" sz="2400" dirty="0"/>
          </a:p>
          <a:p>
            <a:r>
              <a:rPr lang="en-GB" sz="2400" dirty="0" smtClean="0"/>
              <a:t>Large changes in the output variable imply the particular input varied is important in controlling model behaviour. However the model is not suitable for clinical adoption as its predictions are subjected to large uncertainties.</a:t>
            </a:r>
            <a:endParaRPr lang="en-GB" sz="2400" dirty="0"/>
          </a:p>
          <a:p>
            <a:pPr algn="just"/>
            <a:endParaRPr lang="en-GB" sz="2400" dirty="0" smtClean="0"/>
          </a:p>
          <a:p>
            <a:endParaRPr lang="en-GB" dirty="0"/>
          </a:p>
          <a:p>
            <a:endParaRPr lang="en-GB" dirty="0" smtClean="0"/>
          </a:p>
        </p:txBody>
      </p:sp>
    </p:spTree>
    <p:extLst>
      <p:ext uri="{BB962C8B-B14F-4D97-AF65-F5344CB8AC3E}">
        <p14:creationId xmlns:p14="http://schemas.microsoft.com/office/powerpoint/2010/main" val="944709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Project plan</a:t>
            </a:r>
            <a:endParaRPr lang="en-GB" dirty="0"/>
          </a:p>
        </p:txBody>
      </p:sp>
      <p:sp>
        <p:nvSpPr>
          <p:cNvPr id="3" name="Content Placeholder 2"/>
          <p:cNvSpPr>
            <a:spLocks noGrp="1"/>
          </p:cNvSpPr>
          <p:nvPr>
            <p:ph idx="1"/>
          </p:nvPr>
        </p:nvSpPr>
        <p:spPr/>
        <p:txBody>
          <a:bodyPr/>
          <a:lstStyle/>
          <a:p>
            <a:pPr marL="457200" indent="-457200">
              <a:buFont typeface="+mj-lt"/>
              <a:buAutoNum type="arabicPeriod"/>
            </a:pPr>
            <a:r>
              <a:rPr lang="en-GB" sz="2400" dirty="0" smtClean="0"/>
              <a:t>Literature review</a:t>
            </a:r>
            <a:endParaRPr lang="en-GB" sz="2400" dirty="0"/>
          </a:p>
          <a:p>
            <a:pPr marL="457200" indent="-457200">
              <a:buFont typeface="+mj-lt"/>
              <a:buAutoNum type="arabicPeriod"/>
            </a:pPr>
            <a:r>
              <a:rPr lang="en-GB" sz="2400" dirty="0" smtClean="0"/>
              <a:t>Selection </a:t>
            </a:r>
            <a:r>
              <a:rPr lang="en-GB" sz="2400" dirty="0"/>
              <a:t>of the clinical </a:t>
            </a:r>
            <a:r>
              <a:rPr lang="en-GB" sz="2400" dirty="0" smtClean="0"/>
              <a:t>endpoint</a:t>
            </a:r>
            <a:endParaRPr lang="en-GB" sz="2400" dirty="0"/>
          </a:p>
          <a:p>
            <a:pPr marL="457200" indent="-457200">
              <a:buFont typeface="+mj-lt"/>
              <a:buAutoNum type="arabicPeriod"/>
            </a:pPr>
            <a:r>
              <a:rPr lang="en-GB" sz="2400" dirty="0" smtClean="0"/>
              <a:t>Extraction </a:t>
            </a:r>
            <a:r>
              <a:rPr lang="en-GB" sz="2400" dirty="0"/>
              <a:t>of the reported values of radiobiological </a:t>
            </a:r>
            <a:r>
              <a:rPr lang="en-GB" sz="2400" dirty="0" smtClean="0"/>
              <a:t>parameters</a:t>
            </a:r>
          </a:p>
          <a:p>
            <a:pPr marL="457200" indent="-457200">
              <a:buFont typeface="+mj-lt"/>
              <a:buAutoNum type="arabicPeriod"/>
            </a:pPr>
            <a:r>
              <a:rPr lang="en-GB" sz="2400" dirty="0" smtClean="0"/>
              <a:t>Preparation of the clinical data (dose volume histograms)</a:t>
            </a:r>
            <a:endParaRPr lang="en-GB" sz="2400" dirty="0"/>
          </a:p>
          <a:p>
            <a:pPr marL="457200" indent="-457200">
              <a:buFont typeface="+mj-lt"/>
              <a:buAutoNum type="arabicPeriod"/>
            </a:pPr>
            <a:r>
              <a:rPr lang="en-GB" sz="2400" dirty="0" smtClean="0"/>
              <a:t>The </a:t>
            </a:r>
            <a:r>
              <a:rPr lang="en-GB" sz="2400" dirty="0" err="1"/>
              <a:t>BioSuite</a:t>
            </a:r>
            <a:r>
              <a:rPr lang="en-GB" sz="2400" dirty="0"/>
              <a:t> software </a:t>
            </a:r>
            <a:r>
              <a:rPr lang="en-GB" sz="2400" dirty="0" smtClean="0"/>
              <a:t>learning and testing</a:t>
            </a:r>
          </a:p>
          <a:p>
            <a:pPr marL="457200" indent="-457200">
              <a:buFont typeface="+mj-lt"/>
              <a:buAutoNum type="arabicPeriod"/>
            </a:pPr>
            <a:r>
              <a:rPr lang="en-GB" sz="2400" dirty="0" smtClean="0"/>
              <a:t>Calculation of the model outcome for different sets of parameters</a:t>
            </a:r>
            <a:endParaRPr lang="en-GB" sz="2400" dirty="0"/>
          </a:p>
          <a:p>
            <a:pPr marL="457200" indent="-457200">
              <a:buFont typeface="+mj-lt"/>
              <a:buAutoNum type="arabicPeriod"/>
            </a:pPr>
            <a:r>
              <a:rPr lang="en-GB" sz="2400" dirty="0" smtClean="0"/>
              <a:t>Data analysis – defining the outcome of the model </a:t>
            </a:r>
            <a:r>
              <a:rPr lang="en-GB" sz="2400" dirty="0"/>
              <a:t>as a function of the variation of the input </a:t>
            </a:r>
            <a:r>
              <a:rPr lang="en-GB" sz="2400" dirty="0" smtClean="0"/>
              <a:t>parameter</a:t>
            </a:r>
            <a:endParaRPr lang="en-GB" sz="2400" dirty="0"/>
          </a:p>
          <a:p>
            <a:endParaRPr lang="en-GB" dirty="0"/>
          </a:p>
        </p:txBody>
      </p:sp>
    </p:spTree>
    <p:extLst>
      <p:ext uri="{BB962C8B-B14F-4D97-AF65-F5344CB8AC3E}">
        <p14:creationId xmlns:p14="http://schemas.microsoft.com/office/powerpoint/2010/main" val="30095832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Tumour Control Probability Model</a:t>
            </a:r>
          </a:p>
        </p:txBody>
      </p:sp>
      <p:sp>
        <p:nvSpPr>
          <p:cNvPr id="3" name="Content Placeholder 2"/>
          <p:cNvSpPr>
            <a:spLocks noGrp="1"/>
          </p:cNvSpPr>
          <p:nvPr>
            <p:ph idx="1"/>
          </p:nvPr>
        </p:nvSpPr>
        <p:spPr>
          <a:xfrm>
            <a:off x="1249680" y="1833183"/>
            <a:ext cx="10058400" cy="4023360"/>
          </a:xfrm>
        </p:spPr>
        <p:txBody>
          <a:bodyPr/>
          <a:lstStyle/>
          <a:p>
            <a:r>
              <a:rPr lang="en-GB" sz="1800" dirty="0"/>
              <a:t>The probability of killing all tumour cells </a:t>
            </a:r>
            <a:r>
              <a:rPr lang="en-GB" sz="1800" dirty="0" smtClean="0"/>
              <a:t>is </a:t>
            </a:r>
            <a:r>
              <a:rPr lang="en-GB" sz="1800" dirty="0"/>
              <a:t>expressed </a:t>
            </a:r>
            <a:r>
              <a:rPr lang="en-GB" sz="1800" dirty="0" smtClean="0"/>
              <a:t>by the </a:t>
            </a:r>
            <a:r>
              <a:rPr lang="en-GB" sz="1800" dirty="0"/>
              <a:t>T</a:t>
            </a:r>
            <a:r>
              <a:rPr lang="en-GB" sz="1800" dirty="0" smtClean="0"/>
              <a:t>umour </a:t>
            </a:r>
            <a:r>
              <a:rPr lang="en-GB" sz="1800" dirty="0"/>
              <a:t>C</a:t>
            </a:r>
            <a:r>
              <a:rPr lang="en-GB" sz="1800" dirty="0" smtClean="0"/>
              <a:t>ontrol </a:t>
            </a:r>
            <a:r>
              <a:rPr lang="en-GB" sz="1800" dirty="0"/>
              <a:t>P</a:t>
            </a:r>
            <a:r>
              <a:rPr lang="en-GB" sz="1800" dirty="0" smtClean="0"/>
              <a:t>robability </a:t>
            </a:r>
            <a:r>
              <a:rPr lang="en-GB" sz="1800" dirty="0"/>
              <a:t>(TCP) </a:t>
            </a:r>
            <a:r>
              <a:rPr lang="en-GB" sz="1800" dirty="0" smtClean="0"/>
              <a:t>model.</a:t>
            </a:r>
            <a:endParaRPr lang="en-GB" sz="1800" dirty="0"/>
          </a:p>
          <a:p>
            <a:endParaRPr lang="en-GB" dirty="0">
              <a:solidFill>
                <a:schemeClr val="tx1"/>
              </a:solidFill>
            </a:endParaRPr>
          </a:p>
        </p:txBody>
      </p:sp>
      <mc:AlternateContent xmlns:mc="http://schemas.openxmlformats.org/markup-compatibility/2006" xmlns:a14="http://schemas.microsoft.com/office/drawing/2010/main">
        <mc:Choice Requires="a14">
          <p:sp>
            <p:nvSpPr>
              <p:cNvPr id="4" name="TextBox 3"/>
              <p:cNvSpPr txBox="1"/>
              <p:nvPr/>
            </p:nvSpPr>
            <p:spPr>
              <a:xfrm>
                <a:off x="3780209" y="2297260"/>
                <a:ext cx="4840941" cy="463140"/>
              </a:xfrm>
              <a:prstGeom prst="rect">
                <a:avLst/>
              </a:prstGeom>
              <a:noFill/>
            </p:spPr>
            <p:txBody>
              <a:bodyPr wrap="none" lIns="0" tIns="0" rIns="0" bIns="0" rtlCol="0">
                <a:spAutoFit/>
              </a:bodyPr>
              <a:lstStyle/>
              <a:p>
                <a14:m>
                  <m:oMath xmlns:m="http://schemas.openxmlformats.org/officeDocument/2006/math">
                    <m:r>
                      <a:rPr lang="en-GB" b="0" i="1" smtClean="0">
                        <a:solidFill>
                          <a:schemeClr val="tx1">
                            <a:lumMod val="75000"/>
                            <a:lumOff val="25000"/>
                          </a:schemeClr>
                        </a:solidFill>
                        <a:latin typeface="Cambria Math" panose="02040503050406030204" pitchFamily="18" charset="0"/>
                      </a:rPr>
                      <m:t>𝑇𝐶𝑃</m:t>
                    </m:r>
                    <m:r>
                      <a:rPr lang="en-GB" b="0" i="1" smtClean="0">
                        <a:solidFill>
                          <a:schemeClr val="tx1">
                            <a:lumMod val="75000"/>
                            <a:lumOff val="25000"/>
                          </a:schemeClr>
                        </a:solidFill>
                        <a:latin typeface="Cambria Math" panose="02040503050406030204" pitchFamily="18" charset="0"/>
                      </a:rPr>
                      <m:t>=</m:t>
                    </m:r>
                    <m:r>
                      <m:rPr>
                        <m:sty m:val="p"/>
                      </m:rPr>
                      <a:rPr lang="en-GB" b="0" i="0" smtClean="0">
                        <a:solidFill>
                          <a:schemeClr val="tx1">
                            <a:lumMod val="75000"/>
                            <a:lumOff val="25000"/>
                          </a:schemeClr>
                        </a:solidFill>
                        <a:latin typeface="Cambria Math" panose="02040503050406030204" pitchFamily="18" charset="0"/>
                      </a:rPr>
                      <m:t>exp</m:t>
                    </m:r>
                    <m:r>
                      <a:rPr lang="en-GB" b="0" i="0" smtClean="0">
                        <a:solidFill>
                          <a:schemeClr val="tx1">
                            <a:lumMod val="75000"/>
                            <a:lumOff val="25000"/>
                          </a:schemeClr>
                        </a:solidFill>
                        <a:latin typeface="Cambria Math" panose="02040503050406030204" pitchFamily="18" charset="0"/>
                      </a:rPr>
                      <m:t>{−</m:t>
                    </m:r>
                    <m:r>
                      <m:rPr>
                        <m:sty m:val="p"/>
                      </m:rPr>
                      <a:rPr lang="el-GR" b="0" i="1" smtClean="0">
                        <a:solidFill>
                          <a:schemeClr val="tx1">
                            <a:lumMod val="75000"/>
                            <a:lumOff val="25000"/>
                          </a:schemeClr>
                        </a:solidFill>
                        <a:latin typeface="Cambria Math" panose="02040503050406030204" pitchFamily="18" charset="0"/>
                      </a:rPr>
                      <m:t>ρ</m:t>
                    </m:r>
                    <m:r>
                      <a:rPr lang="en-GB" i="1">
                        <a:solidFill>
                          <a:schemeClr val="tx1">
                            <a:lumMod val="75000"/>
                            <a:lumOff val="25000"/>
                          </a:schemeClr>
                        </a:solidFill>
                        <a:latin typeface="Cambria Math" panose="02040503050406030204" pitchFamily="18" charset="0"/>
                      </a:rPr>
                      <m:t>𝑣</m:t>
                    </m:r>
                    <m:r>
                      <m:rPr>
                        <m:sty m:val="p"/>
                      </m:rPr>
                      <a:rPr lang="en-GB" b="0" i="0" smtClean="0">
                        <a:solidFill>
                          <a:schemeClr val="tx1">
                            <a:lumMod val="75000"/>
                            <a:lumOff val="25000"/>
                          </a:schemeClr>
                        </a:solidFill>
                        <a:latin typeface="Cambria Math" panose="02040503050406030204" pitchFamily="18" charset="0"/>
                      </a:rPr>
                      <m:t>exp</m:t>
                    </m:r>
                    <m:r>
                      <a:rPr lang="en-GB" b="0" i="1" smtClean="0">
                        <a:solidFill>
                          <a:schemeClr val="tx1">
                            <a:lumMod val="75000"/>
                            <a:lumOff val="25000"/>
                          </a:schemeClr>
                        </a:solidFill>
                        <a:latin typeface="Cambria Math" panose="02040503050406030204" pitchFamily="18" charset="0"/>
                      </a:rPr>
                      <m:t>⁡[</m:t>
                    </m:r>
                    <m:r>
                      <a:rPr lang="en-GB" i="1">
                        <a:solidFill>
                          <a:schemeClr val="tx1">
                            <a:lumMod val="75000"/>
                            <a:lumOff val="25000"/>
                          </a:schemeClr>
                        </a:solidFill>
                        <a:latin typeface="Cambria Math" panose="02040503050406030204" pitchFamily="18" charset="0"/>
                      </a:rPr>
                      <m:t>−</m:t>
                    </m:r>
                    <m:r>
                      <m:rPr>
                        <m:sty m:val="p"/>
                      </m:rPr>
                      <a:rPr lang="el-GR" i="1">
                        <a:solidFill>
                          <a:schemeClr val="tx1">
                            <a:lumMod val="75000"/>
                            <a:lumOff val="25000"/>
                          </a:schemeClr>
                        </a:solidFill>
                        <a:latin typeface="Cambria Math" panose="02040503050406030204" pitchFamily="18" charset="0"/>
                      </a:rPr>
                      <m:t>α</m:t>
                    </m:r>
                    <m:sSub>
                      <m:sSubPr>
                        <m:ctrlPr>
                          <a:rPr lang="el-GR" i="1" smtClean="0">
                            <a:solidFill>
                              <a:schemeClr val="tx1">
                                <a:lumMod val="75000"/>
                                <a:lumOff val="25000"/>
                              </a:schemeClr>
                            </a:solidFill>
                            <a:latin typeface="Cambria Math" panose="02040503050406030204" pitchFamily="18" charset="0"/>
                          </a:rPr>
                        </m:ctrlPr>
                      </m:sSubPr>
                      <m:e>
                        <m:r>
                          <a:rPr lang="en-GB" b="0" i="1" smtClean="0">
                            <a:solidFill>
                              <a:schemeClr val="tx1">
                                <a:lumMod val="75000"/>
                                <a:lumOff val="25000"/>
                              </a:schemeClr>
                            </a:solidFill>
                            <a:latin typeface="Cambria Math" panose="02040503050406030204" pitchFamily="18" charset="0"/>
                          </a:rPr>
                          <m:t>𝐷</m:t>
                        </m:r>
                      </m:e>
                      <m:sub>
                        <m:r>
                          <a:rPr lang="en-GB" b="0" i="1" smtClean="0">
                            <a:solidFill>
                              <a:schemeClr val="tx1">
                                <a:lumMod val="75000"/>
                                <a:lumOff val="25000"/>
                              </a:schemeClr>
                            </a:solidFill>
                            <a:latin typeface="Cambria Math" panose="02040503050406030204" pitchFamily="18" charset="0"/>
                          </a:rPr>
                          <m:t>𝑡𝑜𝑡</m:t>
                        </m:r>
                      </m:sub>
                    </m:sSub>
                    <m:r>
                      <a:rPr lang="en-GB" i="1">
                        <a:solidFill>
                          <a:schemeClr val="tx1">
                            <a:lumMod val="75000"/>
                            <a:lumOff val="25000"/>
                          </a:schemeClr>
                        </a:solidFill>
                        <a:latin typeface="Cambria Math" panose="02040503050406030204" pitchFamily="18" charset="0"/>
                      </a:rPr>
                      <m:t> −</m:t>
                    </m:r>
                    <m:f>
                      <m:fPr>
                        <m:ctrlPr>
                          <a:rPr lang="en-GB" i="1">
                            <a:solidFill>
                              <a:schemeClr val="tx1">
                                <a:lumMod val="75000"/>
                                <a:lumOff val="25000"/>
                              </a:schemeClr>
                            </a:solidFill>
                            <a:latin typeface="Cambria Math" panose="02040503050406030204" pitchFamily="18" charset="0"/>
                          </a:rPr>
                        </m:ctrlPr>
                      </m:fPr>
                      <m:num>
                        <m:r>
                          <m:rPr>
                            <m:sty m:val="p"/>
                          </m:rPr>
                          <a:rPr lang="el-GR" i="1">
                            <a:solidFill>
                              <a:schemeClr val="tx1">
                                <a:lumMod val="75000"/>
                                <a:lumOff val="25000"/>
                              </a:schemeClr>
                            </a:solidFill>
                            <a:latin typeface="Cambria Math" panose="02040503050406030204" pitchFamily="18" charset="0"/>
                          </a:rPr>
                          <m:t>β</m:t>
                        </m:r>
                        <m:sSup>
                          <m:sSupPr>
                            <m:ctrlPr>
                              <a:rPr lang="el-GR" i="1">
                                <a:solidFill>
                                  <a:schemeClr val="tx1">
                                    <a:lumMod val="75000"/>
                                    <a:lumOff val="25000"/>
                                  </a:schemeClr>
                                </a:solidFill>
                                <a:latin typeface="Cambria Math" panose="02040503050406030204" pitchFamily="18" charset="0"/>
                              </a:rPr>
                            </m:ctrlPr>
                          </m:sSupPr>
                          <m:e>
                            <m:r>
                              <a:rPr lang="en-GB" b="0" i="1" smtClean="0">
                                <a:solidFill>
                                  <a:schemeClr val="tx1">
                                    <a:lumMod val="75000"/>
                                    <a:lumOff val="25000"/>
                                  </a:schemeClr>
                                </a:solidFill>
                                <a:latin typeface="Cambria Math" panose="02040503050406030204" pitchFamily="18" charset="0"/>
                              </a:rPr>
                              <m:t>𝑑</m:t>
                            </m:r>
                          </m:e>
                          <m:sup>
                            <m:r>
                              <a:rPr lang="en-GB" i="1">
                                <a:solidFill>
                                  <a:schemeClr val="tx1">
                                    <a:lumMod val="75000"/>
                                    <a:lumOff val="25000"/>
                                  </a:schemeClr>
                                </a:solidFill>
                                <a:latin typeface="Cambria Math" panose="02040503050406030204" pitchFamily="18" charset="0"/>
                              </a:rPr>
                              <m:t>2</m:t>
                            </m:r>
                          </m:sup>
                        </m:sSup>
                      </m:num>
                      <m:den>
                        <m:r>
                          <a:rPr lang="en-GB" i="1">
                            <a:solidFill>
                              <a:schemeClr val="tx1">
                                <a:lumMod val="75000"/>
                                <a:lumOff val="25000"/>
                              </a:schemeClr>
                            </a:solidFill>
                            <a:latin typeface="Cambria Math" panose="02040503050406030204" pitchFamily="18" charset="0"/>
                          </a:rPr>
                          <m:t>𝑓</m:t>
                        </m:r>
                      </m:den>
                    </m:f>
                    <m:r>
                      <a:rPr lang="en-GB" i="1">
                        <a:solidFill>
                          <a:schemeClr val="tx1">
                            <a:lumMod val="75000"/>
                            <a:lumOff val="25000"/>
                          </a:schemeClr>
                        </a:solidFill>
                        <a:latin typeface="Cambria Math" panose="02040503050406030204" pitchFamily="18" charset="0"/>
                      </a:rPr>
                      <m:t>+ </m:t>
                    </m:r>
                    <m:r>
                      <m:rPr>
                        <m:sty m:val="p"/>
                      </m:rPr>
                      <a:rPr lang="el-GR" i="1">
                        <a:solidFill>
                          <a:schemeClr val="tx1">
                            <a:lumMod val="75000"/>
                            <a:lumOff val="25000"/>
                          </a:schemeClr>
                        </a:solidFill>
                        <a:latin typeface="Cambria Math" panose="02040503050406030204" pitchFamily="18" charset="0"/>
                      </a:rPr>
                      <m:t>γ</m:t>
                    </m:r>
                    <m:r>
                      <a:rPr lang="en-GB" i="1">
                        <a:solidFill>
                          <a:schemeClr val="tx1">
                            <a:lumMod val="75000"/>
                            <a:lumOff val="25000"/>
                          </a:schemeClr>
                        </a:solidFill>
                        <a:latin typeface="Cambria Math" panose="02040503050406030204" pitchFamily="18" charset="0"/>
                      </a:rPr>
                      <m:t>(</m:t>
                    </m:r>
                    <m:r>
                      <a:rPr lang="en-GB" i="1">
                        <a:solidFill>
                          <a:schemeClr val="tx1">
                            <a:lumMod val="75000"/>
                            <a:lumOff val="25000"/>
                          </a:schemeClr>
                        </a:solidFill>
                        <a:latin typeface="Cambria Math" panose="02040503050406030204" pitchFamily="18" charset="0"/>
                      </a:rPr>
                      <m:t>𝑇</m:t>
                    </m:r>
                    <m:r>
                      <a:rPr lang="en-GB" i="1">
                        <a:solidFill>
                          <a:schemeClr val="tx1">
                            <a:lumMod val="75000"/>
                            <a:lumOff val="25000"/>
                          </a:schemeClr>
                        </a:solidFill>
                        <a:latin typeface="Cambria Math" panose="02040503050406030204" pitchFamily="18" charset="0"/>
                      </a:rPr>
                      <m:t>−</m:t>
                    </m:r>
                    <m:sSub>
                      <m:sSubPr>
                        <m:ctrlPr>
                          <a:rPr lang="en-GB" i="1">
                            <a:solidFill>
                              <a:schemeClr val="tx1">
                                <a:lumMod val="75000"/>
                                <a:lumOff val="25000"/>
                              </a:schemeClr>
                            </a:solidFill>
                            <a:latin typeface="Cambria Math" panose="02040503050406030204" pitchFamily="18" charset="0"/>
                          </a:rPr>
                        </m:ctrlPr>
                      </m:sSubPr>
                      <m:e>
                        <m:r>
                          <a:rPr lang="en-GB" i="1">
                            <a:solidFill>
                              <a:schemeClr val="tx1">
                                <a:lumMod val="75000"/>
                                <a:lumOff val="25000"/>
                              </a:schemeClr>
                            </a:solidFill>
                            <a:latin typeface="Cambria Math" panose="02040503050406030204" pitchFamily="18" charset="0"/>
                          </a:rPr>
                          <m:t>𝑇</m:t>
                        </m:r>
                      </m:e>
                      <m:sub>
                        <m:r>
                          <a:rPr lang="en-GB" i="1">
                            <a:solidFill>
                              <a:schemeClr val="tx1">
                                <a:lumMod val="75000"/>
                                <a:lumOff val="25000"/>
                              </a:schemeClr>
                            </a:solidFill>
                            <a:latin typeface="Cambria Math" panose="02040503050406030204" pitchFamily="18" charset="0"/>
                          </a:rPr>
                          <m:t>𝑘</m:t>
                        </m:r>
                      </m:sub>
                    </m:sSub>
                    <m:r>
                      <a:rPr lang="en-GB" i="1">
                        <a:solidFill>
                          <a:schemeClr val="tx1">
                            <a:lumMod val="75000"/>
                            <a:lumOff val="25000"/>
                          </a:schemeClr>
                        </a:solidFill>
                        <a:latin typeface="Cambria Math" panose="02040503050406030204" pitchFamily="18" charset="0"/>
                      </a:rPr>
                      <m:t>)</m:t>
                    </m:r>
                  </m:oMath>
                </a14:m>
                <a:r>
                  <a:rPr lang="en-GB" dirty="0" smtClean="0">
                    <a:solidFill>
                      <a:schemeClr val="tx1">
                        <a:lumMod val="75000"/>
                        <a:lumOff val="25000"/>
                      </a:schemeClr>
                    </a:solidFill>
                  </a:rPr>
                  <a:t>]}</a:t>
                </a:r>
                <a:endParaRPr lang="en-GB" dirty="0">
                  <a:solidFill>
                    <a:schemeClr val="tx1">
                      <a:lumMod val="75000"/>
                      <a:lumOff val="25000"/>
                    </a:schemeClr>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3780209" y="2297260"/>
                <a:ext cx="4840941" cy="463140"/>
              </a:xfrm>
              <a:prstGeom prst="rect">
                <a:avLst/>
              </a:prstGeom>
              <a:blipFill rotWithShape="0">
                <a:blip r:embed="rId3"/>
                <a:stretch>
                  <a:fillRect r="-1259" b="-10526"/>
                </a:stretch>
              </a:blipFill>
            </p:spPr>
            <p:txBody>
              <a:bodyPr/>
              <a:lstStyle/>
              <a:p>
                <a:r>
                  <a:rPr lang="en-GB">
                    <a:noFill/>
                  </a:rPr>
                  <a:t> </a:t>
                </a:r>
              </a:p>
            </p:txBody>
          </p:sp>
        </mc:Fallback>
      </mc:AlternateContent>
      <p:sp>
        <p:nvSpPr>
          <p:cNvPr id="5" name="TextBox 4"/>
          <p:cNvSpPr txBox="1"/>
          <p:nvPr/>
        </p:nvSpPr>
        <p:spPr>
          <a:xfrm>
            <a:off x="7769635" y="4766569"/>
            <a:ext cx="851515" cy="369332"/>
          </a:xfrm>
          <a:prstGeom prst="rect">
            <a:avLst/>
          </a:prstGeom>
          <a:noFill/>
        </p:spPr>
        <p:txBody>
          <a:bodyPr wrap="none" rtlCol="0">
            <a:spAutoFit/>
          </a:bodyPr>
          <a:lstStyle/>
          <a:p>
            <a:r>
              <a:rPr lang="en-GB" dirty="0" smtClean="0"/>
              <a:t>GRAPH</a:t>
            </a:r>
            <a:endParaRPr lang="en-GB" dirty="0"/>
          </a:p>
        </p:txBody>
      </p:sp>
      <mc:AlternateContent xmlns:mc="http://schemas.openxmlformats.org/markup-compatibility/2006" xmlns:a14="http://schemas.microsoft.com/office/drawing/2010/main">
        <mc:Choice Requires="a14">
          <p:sp>
            <p:nvSpPr>
              <p:cNvPr id="6" name="TextBox 5"/>
              <p:cNvSpPr txBox="1"/>
              <p:nvPr/>
            </p:nvSpPr>
            <p:spPr>
              <a:xfrm>
                <a:off x="1249680" y="2878440"/>
                <a:ext cx="4515532" cy="4924425"/>
              </a:xfrm>
              <a:prstGeom prst="rect">
                <a:avLst/>
              </a:prstGeom>
              <a:noFill/>
            </p:spPr>
            <p:txBody>
              <a:bodyPr wrap="none" rtlCol="0">
                <a:spAutoFit/>
              </a:bodyPr>
              <a:lstStyle/>
              <a:p>
                <a:r>
                  <a:rPr lang="en-GB" dirty="0" smtClean="0">
                    <a:solidFill>
                      <a:schemeClr val="tx1">
                        <a:lumMod val="75000"/>
                        <a:lumOff val="25000"/>
                      </a:schemeClr>
                    </a:solidFill>
                  </a:rPr>
                  <a:t>Where:</a:t>
                </a:r>
              </a:p>
              <a:p>
                <a:endParaRPr lang="en-GB" sz="800" dirty="0">
                  <a:solidFill>
                    <a:schemeClr val="tx1">
                      <a:lumMod val="75000"/>
                      <a:lumOff val="25000"/>
                    </a:schemeClr>
                  </a:solidFill>
                </a:endParaRPr>
              </a:p>
              <a:p>
                <a:r>
                  <a:rPr lang="el-GR" dirty="0">
                    <a:solidFill>
                      <a:schemeClr val="tx1">
                        <a:lumMod val="75000"/>
                        <a:lumOff val="25000"/>
                      </a:schemeClr>
                    </a:solidFill>
                    <a:latin typeface="Calibri" panose="020F0502020204030204" pitchFamily="34" charset="0"/>
                  </a:rPr>
                  <a:t>ρ</a:t>
                </a:r>
                <a:r>
                  <a:rPr lang="en-GB" dirty="0" smtClean="0">
                    <a:solidFill>
                      <a:schemeClr val="tx1">
                        <a:lumMod val="75000"/>
                        <a:lumOff val="25000"/>
                      </a:schemeClr>
                    </a:solidFill>
                  </a:rPr>
                  <a:t> – density of tumour cells</a:t>
                </a:r>
              </a:p>
              <a:p>
                <a14:m>
                  <m:oMath xmlns:m="http://schemas.openxmlformats.org/officeDocument/2006/math">
                    <m:r>
                      <a:rPr lang="en-GB" b="0" i="1">
                        <a:solidFill>
                          <a:schemeClr val="tx1">
                            <a:lumMod val="75000"/>
                            <a:lumOff val="25000"/>
                          </a:schemeClr>
                        </a:solidFill>
                        <a:latin typeface="Cambria Math" panose="02040503050406030204" pitchFamily="18" charset="0"/>
                      </a:rPr>
                      <m:t>𝑣</m:t>
                    </m:r>
                    <m:r>
                      <a:rPr lang="en-GB" b="0" i="1">
                        <a:solidFill>
                          <a:schemeClr val="tx1">
                            <a:lumMod val="75000"/>
                            <a:lumOff val="25000"/>
                          </a:schemeClr>
                        </a:solidFill>
                        <a:latin typeface="Cambria Math" panose="02040503050406030204" pitchFamily="18" charset="0"/>
                      </a:rPr>
                      <m:t> </m:t>
                    </m:r>
                  </m:oMath>
                </a14:m>
                <a:r>
                  <a:rPr lang="en-GB" dirty="0" smtClean="0">
                    <a:solidFill>
                      <a:schemeClr val="tx1">
                        <a:lumMod val="75000"/>
                        <a:lumOff val="25000"/>
                      </a:schemeClr>
                    </a:solidFill>
                  </a:rPr>
                  <a:t>- tumour volume</a:t>
                </a:r>
              </a:p>
              <a:p>
                <a:r>
                  <a:rPr lang="el-GR" dirty="0">
                    <a:solidFill>
                      <a:schemeClr val="tx1">
                        <a:lumMod val="75000"/>
                        <a:lumOff val="25000"/>
                      </a:schemeClr>
                    </a:solidFill>
                  </a:rPr>
                  <a:t>α</a:t>
                </a:r>
                <a:r>
                  <a:rPr lang="en-GB" dirty="0">
                    <a:solidFill>
                      <a:schemeClr val="tx1">
                        <a:lumMod val="75000"/>
                        <a:lumOff val="25000"/>
                      </a:schemeClr>
                    </a:solidFill>
                  </a:rPr>
                  <a:t> </a:t>
                </a:r>
                <a:r>
                  <a:rPr lang="en-GB" dirty="0" smtClean="0">
                    <a:solidFill>
                      <a:schemeClr val="tx1">
                        <a:lumMod val="75000"/>
                        <a:lumOff val="25000"/>
                      </a:schemeClr>
                    </a:solidFill>
                  </a:rPr>
                  <a:t>- </a:t>
                </a:r>
                <a:r>
                  <a:rPr lang="en-GB" dirty="0">
                    <a:solidFill>
                      <a:schemeClr val="tx1">
                        <a:lumMod val="75000"/>
                        <a:lumOff val="25000"/>
                      </a:schemeClr>
                    </a:solidFill>
                  </a:rPr>
                  <a:t>the initial slope of the surviving curve  </a:t>
                </a:r>
              </a:p>
              <a:p>
                <a:r>
                  <a:rPr lang="el-GR" dirty="0">
                    <a:solidFill>
                      <a:schemeClr val="tx1">
                        <a:lumMod val="75000"/>
                        <a:lumOff val="25000"/>
                      </a:schemeClr>
                    </a:solidFill>
                  </a:rPr>
                  <a:t>β</a:t>
                </a:r>
                <a:r>
                  <a:rPr lang="en-GB" dirty="0">
                    <a:solidFill>
                      <a:schemeClr val="tx1">
                        <a:lumMod val="75000"/>
                        <a:lumOff val="25000"/>
                      </a:schemeClr>
                    </a:solidFill>
                  </a:rPr>
                  <a:t> </a:t>
                </a:r>
                <a:r>
                  <a:rPr lang="en-GB" dirty="0" smtClean="0">
                    <a:solidFill>
                      <a:schemeClr val="tx1">
                        <a:lumMod val="75000"/>
                        <a:lumOff val="25000"/>
                      </a:schemeClr>
                    </a:solidFill>
                  </a:rPr>
                  <a:t>- </a:t>
                </a:r>
                <a:r>
                  <a:rPr lang="en-GB" dirty="0">
                    <a:solidFill>
                      <a:schemeClr val="tx1">
                        <a:lumMod val="75000"/>
                        <a:lumOff val="25000"/>
                      </a:schemeClr>
                    </a:solidFill>
                  </a:rPr>
                  <a:t>the degree of the survival </a:t>
                </a:r>
                <a:r>
                  <a:rPr lang="en-GB" dirty="0" smtClean="0">
                    <a:solidFill>
                      <a:schemeClr val="tx1">
                        <a:lumMod val="75000"/>
                        <a:lumOff val="25000"/>
                      </a:schemeClr>
                    </a:solidFill>
                  </a:rPr>
                  <a:t>curve</a:t>
                </a:r>
              </a:p>
              <a:p>
                <a:r>
                  <a:rPr lang="en-GB" dirty="0">
                    <a:solidFill>
                      <a:schemeClr val="tx1">
                        <a:lumMod val="75000"/>
                        <a:lumOff val="25000"/>
                      </a:schemeClr>
                    </a:solidFill>
                  </a:rPr>
                  <a:t>d</a:t>
                </a:r>
                <a:r>
                  <a:rPr lang="en-GB" dirty="0" smtClean="0">
                    <a:solidFill>
                      <a:schemeClr val="tx1">
                        <a:lumMod val="75000"/>
                        <a:lumOff val="25000"/>
                      </a:schemeClr>
                    </a:solidFill>
                  </a:rPr>
                  <a:t> - dose per fraction</a:t>
                </a:r>
                <a:endParaRPr lang="en-GB" dirty="0">
                  <a:solidFill>
                    <a:schemeClr val="tx1">
                      <a:lumMod val="75000"/>
                      <a:lumOff val="25000"/>
                    </a:schemeClr>
                  </a:solidFill>
                </a:endParaRPr>
              </a:p>
              <a:p>
                <a:r>
                  <a:rPr lang="en-GB" dirty="0" err="1" smtClean="0">
                    <a:solidFill>
                      <a:schemeClr val="tx1">
                        <a:lumMod val="75000"/>
                        <a:lumOff val="25000"/>
                      </a:schemeClr>
                    </a:solidFill>
                  </a:rPr>
                  <a:t>D</a:t>
                </a:r>
                <a:r>
                  <a:rPr lang="en-GB" baseline="-25000" dirty="0" err="1" smtClean="0">
                    <a:solidFill>
                      <a:schemeClr val="tx1">
                        <a:lumMod val="75000"/>
                        <a:lumOff val="25000"/>
                      </a:schemeClr>
                    </a:solidFill>
                  </a:rPr>
                  <a:t>tot</a:t>
                </a:r>
                <a:r>
                  <a:rPr lang="en-GB" dirty="0" smtClean="0">
                    <a:solidFill>
                      <a:schemeClr val="tx1">
                        <a:lumMod val="75000"/>
                        <a:lumOff val="25000"/>
                      </a:schemeClr>
                    </a:solidFill>
                  </a:rPr>
                  <a:t> - total dose</a:t>
                </a:r>
              </a:p>
              <a:p>
                <a:r>
                  <a:rPr lang="en-GB" dirty="0" smtClean="0">
                    <a:solidFill>
                      <a:schemeClr val="tx1">
                        <a:lumMod val="75000"/>
                        <a:lumOff val="25000"/>
                      </a:schemeClr>
                    </a:solidFill>
                  </a:rPr>
                  <a:t>f </a:t>
                </a:r>
                <a:r>
                  <a:rPr lang="en-GB" dirty="0">
                    <a:solidFill>
                      <a:schemeClr val="tx1">
                        <a:lumMod val="75000"/>
                        <a:lumOff val="25000"/>
                      </a:schemeClr>
                    </a:solidFill>
                  </a:rPr>
                  <a:t>-</a:t>
                </a:r>
                <a:r>
                  <a:rPr lang="en-GB" dirty="0" smtClean="0">
                    <a:solidFill>
                      <a:schemeClr val="tx1">
                        <a:lumMod val="75000"/>
                        <a:lumOff val="25000"/>
                      </a:schemeClr>
                    </a:solidFill>
                  </a:rPr>
                  <a:t> </a:t>
                </a:r>
                <a:r>
                  <a:rPr lang="en-GB" dirty="0">
                    <a:solidFill>
                      <a:schemeClr val="tx1">
                        <a:lumMod val="75000"/>
                        <a:lumOff val="25000"/>
                      </a:schemeClr>
                    </a:solidFill>
                  </a:rPr>
                  <a:t>the number of fractions </a:t>
                </a:r>
              </a:p>
              <a:p>
                <a:r>
                  <a:rPr lang="en-GB" dirty="0">
                    <a:solidFill>
                      <a:schemeClr val="tx1">
                        <a:lumMod val="75000"/>
                        <a:lumOff val="25000"/>
                      </a:schemeClr>
                    </a:solidFill>
                  </a:rPr>
                  <a:t>T </a:t>
                </a:r>
                <a:r>
                  <a:rPr lang="en-GB" dirty="0" smtClean="0">
                    <a:solidFill>
                      <a:schemeClr val="tx1">
                        <a:lumMod val="75000"/>
                        <a:lumOff val="25000"/>
                      </a:schemeClr>
                    </a:solidFill>
                  </a:rPr>
                  <a:t>- </a:t>
                </a:r>
                <a:r>
                  <a:rPr lang="en-GB" dirty="0">
                    <a:solidFill>
                      <a:schemeClr val="tx1">
                        <a:lumMod val="75000"/>
                        <a:lumOff val="25000"/>
                      </a:schemeClr>
                    </a:solidFill>
                  </a:rPr>
                  <a:t>overall treatment time</a:t>
                </a:r>
              </a:p>
              <a:p>
                <a14:m>
                  <m:oMath xmlns:m="http://schemas.openxmlformats.org/officeDocument/2006/math">
                    <m:sSub>
                      <m:sSubPr>
                        <m:ctrlPr>
                          <a:rPr lang="en-GB" i="1">
                            <a:solidFill>
                              <a:schemeClr val="tx1">
                                <a:lumMod val="75000"/>
                                <a:lumOff val="25000"/>
                              </a:schemeClr>
                            </a:solidFill>
                            <a:latin typeface="Cambria Math" panose="02040503050406030204" pitchFamily="18" charset="0"/>
                          </a:rPr>
                        </m:ctrlPr>
                      </m:sSubPr>
                      <m:e>
                        <m:r>
                          <a:rPr lang="en-GB" b="0" i="1">
                            <a:solidFill>
                              <a:schemeClr val="tx1">
                                <a:lumMod val="75000"/>
                                <a:lumOff val="25000"/>
                              </a:schemeClr>
                            </a:solidFill>
                            <a:latin typeface="Cambria Math" panose="02040503050406030204" pitchFamily="18" charset="0"/>
                          </a:rPr>
                          <m:t>𝑇</m:t>
                        </m:r>
                      </m:e>
                      <m:sub>
                        <m:r>
                          <a:rPr lang="en-GB" b="0" i="1">
                            <a:solidFill>
                              <a:schemeClr val="tx1">
                                <a:lumMod val="75000"/>
                                <a:lumOff val="25000"/>
                              </a:schemeClr>
                            </a:solidFill>
                            <a:latin typeface="Cambria Math" panose="02040503050406030204" pitchFamily="18" charset="0"/>
                          </a:rPr>
                          <m:t>𝑘</m:t>
                        </m:r>
                      </m:sub>
                    </m:sSub>
                  </m:oMath>
                </a14:m>
                <a:r>
                  <a:rPr lang="en-GB" dirty="0">
                    <a:solidFill>
                      <a:schemeClr val="tx1">
                        <a:lumMod val="75000"/>
                        <a:lumOff val="25000"/>
                      </a:schemeClr>
                    </a:solidFill>
                  </a:rPr>
                  <a:t> </a:t>
                </a:r>
                <a:r>
                  <a:rPr lang="en-GB" dirty="0" smtClean="0">
                    <a:solidFill>
                      <a:schemeClr val="tx1">
                        <a:lumMod val="75000"/>
                        <a:lumOff val="25000"/>
                      </a:schemeClr>
                    </a:solidFill>
                  </a:rPr>
                  <a:t>- </a:t>
                </a:r>
                <a:r>
                  <a:rPr lang="en-GB" dirty="0">
                    <a:solidFill>
                      <a:schemeClr val="tx1">
                        <a:lumMod val="75000"/>
                        <a:lumOff val="25000"/>
                      </a:schemeClr>
                    </a:solidFill>
                  </a:rPr>
                  <a:t>time at which the cells start to repopulate</a:t>
                </a:r>
              </a:p>
              <a:p>
                <a:r>
                  <a:rPr lang="el-GR" dirty="0" smtClean="0">
                    <a:solidFill>
                      <a:schemeClr val="tx1">
                        <a:lumMod val="75000"/>
                        <a:lumOff val="25000"/>
                      </a:schemeClr>
                    </a:solidFill>
                  </a:rPr>
                  <a:t>γ</a:t>
                </a:r>
                <a:r>
                  <a:rPr lang="en-GB" dirty="0" smtClean="0">
                    <a:solidFill>
                      <a:schemeClr val="tx1">
                        <a:lumMod val="75000"/>
                        <a:lumOff val="25000"/>
                      </a:schemeClr>
                    </a:solidFill>
                  </a:rPr>
                  <a:t> - </a:t>
                </a:r>
                <a:r>
                  <a:rPr lang="en-GB" dirty="0">
                    <a:solidFill>
                      <a:schemeClr val="tx1">
                        <a:lumMod val="75000"/>
                        <a:lumOff val="25000"/>
                      </a:schemeClr>
                    </a:solidFill>
                  </a:rPr>
                  <a:t>repopulation constant </a:t>
                </a:r>
              </a:p>
              <a:p>
                <a:endParaRPr lang="en-GB" dirty="0">
                  <a:solidFill>
                    <a:schemeClr val="tx1">
                      <a:lumMod val="75000"/>
                      <a:lumOff val="25000"/>
                    </a:schemeClr>
                  </a:solidFill>
                </a:endParaRPr>
              </a:p>
              <a:p>
                <a:endParaRPr lang="en-GB" dirty="0"/>
              </a:p>
              <a:p>
                <a:endParaRPr lang="en-GB" dirty="0"/>
              </a:p>
              <a:p>
                <a:endParaRPr lang="en-GB" dirty="0" smtClean="0"/>
              </a:p>
              <a:p>
                <a:endParaRPr lang="en-GB" dirty="0" smtClean="0"/>
              </a:p>
              <a:p>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1249680" y="2878440"/>
                <a:ext cx="4515532" cy="4924425"/>
              </a:xfrm>
              <a:prstGeom prst="rect">
                <a:avLst/>
              </a:prstGeom>
              <a:blipFill rotWithShape="0">
                <a:blip r:embed="rId4"/>
                <a:stretch>
                  <a:fillRect l="-1080" t="-619" r="-405"/>
                </a:stretch>
              </a:blipFill>
            </p:spPr>
            <p:txBody>
              <a:bodyPr/>
              <a:lstStyle/>
              <a:p>
                <a:r>
                  <a:rPr lang="en-GB">
                    <a:noFill/>
                  </a:rPr>
                  <a:t> </a:t>
                </a:r>
              </a:p>
            </p:txBody>
          </p:sp>
        </mc:Fallback>
      </mc:AlternateContent>
      <p:pic>
        <p:nvPicPr>
          <p:cNvPr id="7" name="Picture 6"/>
          <p:cNvPicPr>
            <a:picLocks noChangeAspect="1"/>
          </p:cNvPicPr>
          <p:nvPr/>
        </p:nvPicPr>
        <p:blipFill>
          <a:blip r:embed="rId5"/>
          <a:stretch>
            <a:fillRect/>
          </a:stretch>
        </p:blipFill>
        <p:spPr>
          <a:xfrm>
            <a:off x="7010400" y="2776840"/>
            <a:ext cx="4391608" cy="3559283"/>
          </a:xfrm>
          <a:prstGeom prst="rect">
            <a:avLst/>
          </a:prstGeom>
        </p:spPr>
      </p:pic>
    </p:spTree>
    <p:extLst>
      <p:ext uri="{BB962C8B-B14F-4D97-AF65-F5344CB8AC3E}">
        <p14:creationId xmlns:p14="http://schemas.microsoft.com/office/powerpoint/2010/main" val="7105883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role of TCP in Radiotherapy</a:t>
            </a:r>
            <a:endParaRPr lang="en-GB" dirty="0"/>
          </a:p>
        </p:txBody>
      </p:sp>
      <p:sp>
        <p:nvSpPr>
          <p:cNvPr id="3" name="Content Placeholder 2"/>
          <p:cNvSpPr>
            <a:spLocks noGrp="1"/>
          </p:cNvSpPr>
          <p:nvPr>
            <p:ph idx="1"/>
          </p:nvPr>
        </p:nvSpPr>
        <p:spPr>
          <a:xfrm>
            <a:off x="1097280" y="1845733"/>
            <a:ext cx="10165666" cy="4634197"/>
          </a:xfrm>
        </p:spPr>
        <p:txBody>
          <a:bodyPr>
            <a:noAutofit/>
          </a:bodyPr>
          <a:lstStyle/>
          <a:p>
            <a:endParaRPr lang="en-GB" dirty="0"/>
          </a:p>
          <a:p>
            <a:r>
              <a:rPr lang="en-GB" dirty="0"/>
              <a:t>The role of TCP model in </a:t>
            </a:r>
            <a:r>
              <a:rPr lang="en-GB" dirty="0" smtClean="0"/>
              <a:t>radiotherapy is to:</a:t>
            </a:r>
            <a:endParaRPr lang="en-GB" dirty="0"/>
          </a:p>
          <a:p>
            <a:endParaRPr lang="en-GB" dirty="0"/>
          </a:p>
          <a:p>
            <a:r>
              <a:rPr lang="en-GB" dirty="0"/>
              <a:t>• </a:t>
            </a:r>
            <a:r>
              <a:rPr lang="en-GB" dirty="0" smtClean="0"/>
              <a:t>provide </a:t>
            </a:r>
            <a:r>
              <a:rPr lang="en-GB" dirty="0"/>
              <a:t>information on </a:t>
            </a:r>
            <a:r>
              <a:rPr lang="en-GB" dirty="0" smtClean="0"/>
              <a:t>the biological </a:t>
            </a:r>
            <a:r>
              <a:rPr lang="en-GB" dirty="0"/>
              <a:t>equivalent of dose delivery </a:t>
            </a:r>
          </a:p>
          <a:p>
            <a:r>
              <a:rPr lang="en-GB" dirty="0"/>
              <a:t>• </a:t>
            </a:r>
            <a:r>
              <a:rPr lang="en-GB" dirty="0" smtClean="0"/>
              <a:t>quantify </a:t>
            </a:r>
            <a:r>
              <a:rPr lang="en-GB" dirty="0"/>
              <a:t>the effect of radiation quality </a:t>
            </a:r>
          </a:p>
          <a:p>
            <a:r>
              <a:rPr lang="en-GB" dirty="0"/>
              <a:t>• </a:t>
            </a:r>
            <a:r>
              <a:rPr lang="en-GB" dirty="0" smtClean="0"/>
              <a:t>guide </a:t>
            </a:r>
            <a:r>
              <a:rPr lang="en-GB" dirty="0"/>
              <a:t>biologically-based optimization algorithms</a:t>
            </a:r>
          </a:p>
          <a:p>
            <a:pPr marL="0" indent="0">
              <a:buNone/>
            </a:pPr>
            <a:endParaRPr lang="en-GB" dirty="0" smtClean="0">
              <a:solidFill>
                <a:schemeClr val="tx1"/>
              </a:solidFill>
            </a:endParaRPr>
          </a:p>
        </p:txBody>
      </p:sp>
    </p:spTree>
    <p:extLst>
      <p:ext uri="{BB962C8B-B14F-4D97-AF65-F5344CB8AC3E}">
        <p14:creationId xmlns:p14="http://schemas.microsoft.com/office/powerpoint/2010/main" val="2561909728"/>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9976</TotalTime>
  <Words>1974</Words>
  <Application>Microsoft Office PowerPoint</Application>
  <PresentationFormat>Widescreen</PresentationFormat>
  <Paragraphs>183</Paragraphs>
  <Slides>17</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Calibri</vt:lpstr>
      <vt:lpstr>Calibri Light</vt:lpstr>
      <vt:lpstr>Cambria Math</vt:lpstr>
      <vt:lpstr>Wingdings</vt:lpstr>
      <vt:lpstr>Retrospect</vt:lpstr>
      <vt:lpstr>The validation of a tumour control probability (TCP) model for supporting radiotherapy treatment planning.</vt:lpstr>
      <vt:lpstr>Outline</vt:lpstr>
      <vt:lpstr>Project aims</vt:lpstr>
      <vt:lpstr>Robustness analysis in radiotherapy</vt:lpstr>
      <vt:lpstr>Robustness analysis in radiotherapy</vt:lpstr>
      <vt:lpstr>Robustness analysis for radiobiological models</vt:lpstr>
      <vt:lpstr>Project plan</vt:lpstr>
      <vt:lpstr>Tumour Control Probability Model</vt:lpstr>
      <vt:lpstr>The role of TCP in Radiotherapy</vt:lpstr>
      <vt:lpstr>Input data and BioSuite program</vt:lpstr>
      <vt:lpstr>Input data and BioSuite program</vt:lpstr>
      <vt:lpstr>The relations between TCP and model parameters</vt:lpstr>
      <vt:lpstr>The relations between TCP and model parameters</vt:lpstr>
      <vt:lpstr>The robustness of TCP model</vt:lpstr>
      <vt:lpstr>Conclusions</vt:lpstr>
      <vt:lpstr>Future perspectives</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karolina</dc:creator>
  <cp:lastModifiedBy>karolina</cp:lastModifiedBy>
  <cp:revision>197</cp:revision>
  <cp:lastPrinted>2015-11-14T19:26:17Z</cp:lastPrinted>
  <dcterms:created xsi:type="dcterms:W3CDTF">2015-09-16T20:41:38Z</dcterms:created>
  <dcterms:modified xsi:type="dcterms:W3CDTF">2015-11-17T08:35:20Z</dcterms:modified>
</cp:coreProperties>
</file>