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35" r:id="rId2"/>
    <p:sldId id="453" r:id="rId3"/>
    <p:sldId id="494" r:id="rId4"/>
    <p:sldId id="475" r:id="rId5"/>
    <p:sldId id="476" r:id="rId6"/>
    <p:sldId id="463" r:id="rId7"/>
    <p:sldId id="495" r:id="rId8"/>
    <p:sldId id="455" r:id="rId9"/>
    <p:sldId id="480" r:id="rId10"/>
    <p:sldId id="482" r:id="rId11"/>
    <p:sldId id="481" r:id="rId12"/>
    <p:sldId id="485" r:id="rId13"/>
    <p:sldId id="467" r:id="rId14"/>
    <p:sldId id="486" r:id="rId15"/>
    <p:sldId id="469" r:id="rId16"/>
    <p:sldId id="471" r:id="rId17"/>
    <p:sldId id="487" r:id="rId18"/>
    <p:sldId id="489" r:id="rId19"/>
    <p:sldId id="490" r:id="rId20"/>
    <p:sldId id="491" r:id="rId21"/>
    <p:sldId id="488" r:id="rId22"/>
    <p:sldId id="492" r:id="rId23"/>
    <p:sldId id="337" r:id="rId24"/>
    <p:sldId id="474" r:id="rId25"/>
    <p:sldId id="496" r:id="rId2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Verdana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C"/>
    <a:srgbClr val="FF9966"/>
    <a:srgbClr val="000000"/>
    <a:srgbClr val="FF9900"/>
    <a:srgbClr val="0000FF"/>
    <a:srgbClr val="008000"/>
    <a:srgbClr val="BAC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6" autoAdjust="0"/>
    <p:restoredTop sz="91528" autoAdjust="0"/>
  </p:normalViewPr>
  <p:slideViewPr>
    <p:cSldViewPr snapToGrid="0" showGuides="1">
      <p:cViewPr varScale="1">
        <p:scale>
          <a:sx n="68" d="100"/>
          <a:sy n="68" d="100"/>
        </p:scale>
        <p:origin x="-1284" y="-102"/>
      </p:cViewPr>
      <p:guideLst>
        <p:guide orient="horz" pos="4145"/>
        <p:guide pos="571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-252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F6D0F7E8-D9BC-4AD5-9E37-018F6FDB7AAC}" type="datetimeFigureOut">
              <a:rPr lang="en-US"/>
              <a:pPr>
                <a:defRPr/>
              </a:pPr>
              <a:t>12/1/2015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093E58B1-8DB9-42D0-B0A3-45CB7AE19D4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35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4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28584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Arial" charset="0"/>
                <a:ea typeface="ＭＳ Ｐゴシック" pitchFamily="-80" charset="-128"/>
                <a:cs typeface="+mn-cs"/>
              </a:defRPr>
            </a:lvl1pPr>
          </a:lstStyle>
          <a:p>
            <a:pPr>
              <a:defRPr/>
            </a:pPr>
            <a:fld id="{C9F7E39B-A7B3-40C6-A313-D687D7211A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083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80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en-US" smtClean="0">
                <a:ea typeface="ＭＳ Ｐゴシック" pitchFamily="34" charset="-128"/>
              </a:rPr>
              <a:t>Title picture can be exchanged in the masterslide.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B4C4627-AF97-4F53-8D94-E631AD67D85A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24F91E-F324-46B9-BBFA-19430C1BDB7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de-DE" altLang="en-US" smtClean="0">
                <a:ea typeface="ＭＳ Ｐゴシック" pitchFamily="34" charset="-128"/>
              </a:rPr>
              <a:t>No pictures on last slide!</a:t>
            </a:r>
            <a:endParaRPr lang="en-US" altLang="en-US" smtClean="0">
              <a:ea typeface="ＭＳ Ｐゴシック" pitchFamily="34" charset="-128"/>
            </a:endParaRPr>
          </a:p>
          <a:p>
            <a:pPr eaLnBrk="1" hangingPunct="1"/>
            <a:endParaRPr lang="en-U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9"/>
          <p:cNvSpPr txBox="1">
            <a:spLocks noChangeArrowheads="1"/>
          </p:cNvSpPr>
          <p:nvPr userDrawn="1"/>
        </p:nvSpPr>
        <p:spPr bwMode="auto">
          <a:xfrm>
            <a:off x="795338" y="6632575"/>
            <a:ext cx="2195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000" dirty="0" smtClean="0">
                <a:solidFill>
                  <a:schemeClr val="bg1"/>
                </a:solidFill>
                <a:cs typeface="+mn-cs"/>
              </a:rPr>
              <a:t>Innovation with Integrity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8" y="274639"/>
            <a:ext cx="6624538" cy="813932"/>
          </a:xfrm>
          <a:prstGeom prst="rect">
            <a:avLst/>
          </a:prstGeom>
        </p:spPr>
        <p:txBody>
          <a:bodyPr lIns="0" tIns="0"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628775"/>
            <a:ext cx="8215639" cy="4752553"/>
          </a:xfrm>
          <a:prstGeom prst="rect">
            <a:avLst/>
          </a:prstGeom>
        </p:spPr>
        <p:txBody>
          <a:bodyPr lIns="0" tIns="0" rIns="0"/>
          <a:lstStyle>
            <a:lvl1pPr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1pPr>
            <a:lvl2pPr marL="714375" indent="-350838"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 pitchFamily="34" charset="0"/>
              <a:buChar char="•"/>
              <a:defRPr sz="1600"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80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Meeting  Alzenau, June 17, 2015 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00C24C6-56E6-4593-829F-E1E86FB2FE9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15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2"/>
          <p:cNvGrpSpPr>
            <a:grpSpLocks/>
          </p:cNvGrpSpPr>
          <p:nvPr userDrawn="1"/>
        </p:nvGrpSpPr>
        <p:grpSpPr bwMode="auto">
          <a:xfrm>
            <a:off x="438150" y="1268413"/>
            <a:ext cx="8705850" cy="5589587"/>
            <a:chOff x="276" y="799"/>
            <a:chExt cx="5484" cy="3521"/>
          </a:xfrm>
        </p:grpSpPr>
        <p:pic>
          <p:nvPicPr>
            <p:cNvPr id="4" name="Picture 4" descr="One-Bruker_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131"/>
              <a:chOff x="1362" y="845"/>
              <a:chExt cx="3060" cy="2131"/>
            </a:xfrm>
          </p:grpSpPr>
          <p:pic>
            <p:nvPicPr>
              <p:cNvPr id="6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smtClean="0">
                    <a:solidFill>
                      <a:schemeClr val="tx1"/>
                    </a:solidFill>
                  </a:rPr>
                  <a:t>www.bruker.com</a:t>
                </a:r>
                <a:endParaRPr lang="en-US" sz="1600" smtClean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" name="Textfeld 7"/>
          <p:cNvSpPr txBox="1">
            <a:spLocks noChangeArrowheads="1"/>
          </p:cNvSpPr>
          <p:nvPr userDrawn="1"/>
        </p:nvSpPr>
        <p:spPr bwMode="auto">
          <a:xfrm>
            <a:off x="687388" y="6545263"/>
            <a:ext cx="78486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Copyright Bruker Corporation.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51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9144000" cy="437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0" y="2492375"/>
            <a:ext cx="9144000" cy="0"/>
          </a:xfrm>
          <a:prstGeom prst="line">
            <a:avLst/>
          </a:prstGeom>
          <a:noFill/>
          <a:ln w="25400">
            <a:solidFill>
              <a:srgbClr val="BACAD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" name="Picture 18" descr="Bruker-logo_rgb_300dp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350" y="320675"/>
            <a:ext cx="1470025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 descr="One-Bruker_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6438900"/>
            <a:ext cx="87058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11"/>
          <p:cNvSpPr txBox="1">
            <a:spLocks noChangeArrowheads="1"/>
          </p:cNvSpPr>
          <p:nvPr userDrawn="1"/>
        </p:nvSpPr>
        <p:spPr bwMode="auto">
          <a:xfrm>
            <a:off x="795338" y="6654800"/>
            <a:ext cx="21955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sz="1000">
                <a:solidFill>
                  <a:schemeClr val="bg1"/>
                </a:solidFill>
              </a:rPr>
              <a:t>Innovation with Integrity</a:t>
            </a:r>
          </a:p>
        </p:txBody>
      </p:sp>
      <p:sp>
        <p:nvSpPr>
          <p:cNvPr id="7" name="Titel 7"/>
          <p:cNvSpPr>
            <a:spLocks noGrp="1"/>
          </p:cNvSpPr>
          <p:nvPr>
            <p:ph type="title"/>
          </p:nvPr>
        </p:nvSpPr>
        <p:spPr>
          <a:xfrm>
            <a:off x="611188" y="362667"/>
            <a:ext cx="6408067" cy="778098"/>
          </a:xfrm>
          <a:prstGeom prst="rect">
            <a:avLst/>
          </a:prstGeom>
        </p:spPr>
        <p:txBody>
          <a:bodyPr lIns="0" tIns="0" rIns="0" anchor="b" anchorCtr="0"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611188" y="1218656"/>
            <a:ext cx="8208962" cy="1008062"/>
          </a:xfrm>
          <a:prstGeom prst="rect">
            <a:avLst/>
          </a:prstGeom>
        </p:spPr>
        <p:txBody>
          <a:bodyPr lIns="0" rIns="0"/>
          <a:lstStyle>
            <a:lvl1pPr>
              <a:buNone/>
              <a:defRPr sz="160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00C24C6-56E6-4593-829F-E1E86FB2FE9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5280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Meeting  Alzenau, June 17,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6873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781800" y="65690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D412A53-7B03-4170-A6C8-4150188D158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7182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Meeting  Alzenau, June 17,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886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One-Bruker_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6"/>
          <p:cNvSpPr txBox="1">
            <a:spLocks noChangeArrowheads="1"/>
          </p:cNvSpPr>
          <p:nvPr userDrawn="1"/>
        </p:nvSpPr>
        <p:spPr bwMode="auto">
          <a:xfrm>
            <a:off x="4268788" y="6642100"/>
            <a:ext cx="915987" cy="176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54000" tIns="10800" rIns="54000" bIns="10800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000" b="1" dirty="0" err="1" smtClean="0">
                <a:latin typeface="Arial Black" pitchFamily="34" charset="0"/>
              </a:rPr>
              <a:t>Bruker</a:t>
            </a:r>
            <a:r>
              <a:rPr lang="en-US" altLang="en-US" sz="1000" b="1" dirty="0" smtClean="0">
                <a:latin typeface="Arial Black" pitchFamily="34" charset="0"/>
              </a:rPr>
              <a:t> </a:t>
            </a:r>
            <a:r>
              <a:rPr lang="en-US" altLang="en-US" sz="1000" b="1" dirty="0" smtClean="0">
                <a:solidFill>
                  <a:schemeClr val="bg1"/>
                </a:solidFill>
                <a:latin typeface="Arial Black" pitchFamily="34" charset="0"/>
              </a:rPr>
              <a:t>HTS</a:t>
            </a:r>
          </a:p>
        </p:txBody>
      </p:sp>
      <p:sp>
        <p:nvSpPr>
          <p:cNvPr id="4" name="Rechteck 3"/>
          <p:cNvSpPr>
            <a:spLocks noChangeArrowheads="1"/>
          </p:cNvSpPr>
          <p:nvPr userDrawn="1"/>
        </p:nvSpPr>
        <p:spPr bwMode="auto">
          <a:xfrm>
            <a:off x="0" y="1311275"/>
            <a:ext cx="9144000" cy="50498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en-US" altLang="en-US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915B4F76-FFBC-432D-9484-BD15F544B4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6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Meeting  Alzenau, June 17,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266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One-Bruker_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52800" y="6543675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Meeting  Alzenau, June 17, 2015 </a:t>
            </a:r>
            <a:endParaRPr lang="en-US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56413" y="6543675"/>
            <a:ext cx="2133600" cy="365125"/>
          </a:xfrm>
          <a:prstGeom prst="rect">
            <a:avLst/>
          </a:prstGeom>
        </p:spPr>
        <p:txBody>
          <a:bodyPr anchor="ctr"/>
          <a:lstStyle>
            <a:lvl1pPr algn="r">
              <a:defRPr sz="100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D00C24C6-56E6-4593-829F-E1E86FB2FE92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4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+mj-ea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ＭＳ Ｐゴシック" pitchFamily="-80" charset="-128"/>
          <a:cs typeface="ＭＳ Ｐゴシック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8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Verdana" pitchFamily="34" charset="0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 bwMode="auto">
          <a:xfrm>
            <a:off x="611188" y="361950"/>
            <a:ext cx="6408737" cy="7794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bIns="45720" numCol="1" compatLnSpc="1">
            <a:prstTxWarp prst="textNoShape">
              <a:avLst/>
            </a:prstTxWarp>
          </a:bodyPr>
          <a:lstStyle/>
          <a:p>
            <a:r>
              <a:rPr lang="de-DE" altLang="de-DE" dirty="0" err="1" smtClean="0"/>
              <a:t>Bruker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Energy</a:t>
            </a:r>
            <a:r>
              <a:rPr lang="de-DE" altLang="de-DE" dirty="0" smtClean="0"/>
              <a:t> &amp; </a:t>
            </a:r>
            <a:r>
              <a:rPr lang="de-DE" altLang="de-DE" dirty="0" err="1" smtClean="0"/>
              <a:t>Supercon</a:t>
            </a:r>
            <a:r>
              <a:rPr lang="de-DE" altLang="de-DE" dirty="0" smtClean="0"/>
              <a:t> Technologies (BEST)</a:t>
            </a:r>
          </a:p>
        </p:txBody>
      </p:sp>
      <p:sp>
        <p:nvSpPr>
          <p:cNvPr id="6147" name="Textplatzhalter 3"/>
          <p:cNvSpPr>
            <a:spLocks noGrp="1"/>
          </p:cNvSpPr>
          <p:nvPr>
            <p:ph type="body" sz="quarter" idx="13"/>
          </p:nvPr>
        </p:nvSpPr>
        <p:spPr bwMode="auto">
          <a:xfrm>
            <a:off x="611188" y="1219200"/>
            <a:ext cx="8208962" cy="12707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tIns="4572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2800" dirty="0" smtClean="0"/>
              <a:t>EUCARD2 </a:t>
            </a:r>
            <a:r>
              <a:rPr lang="de-DE" altLang="de-DE" sz="2800" dirty="0" err="1" smtClean="0"/>
              <a:t>status</a:t>
            </a:r>
            <a:r>
              <a:rPr lang="de-DE" altLang="de-DE" sz="2800" dirty="0" smtClean="0"/>
              <a:t> </a:t>
            </a:r>
            <a:r>
              <a:rPr lang="de-DE" altLang="de-DE" sz="2800" dirty="0" err="1" smtClean="0"/>
              <a:t>by</a:t>
            </a:r>
            <a:r>
              <a:rPr lang="de-DE" altLang="de-DE" sz="2800" dirty="0" smtClean="0"/>
              <a:t> Bruker HTS </a:t>
            </a:r>
          </a:p>
          <a:p>
            <a:endParaRPr lang="de-DE" altLang="de-DE" sz="1800" dirty="0" smtClean="0"/>
          </a:p>
          <a:p>
            <a:r>
              <a:rPr lang="de-DE" altLang="de-DE" sz="1800" dirty="0" smtClean="0"/>
              <a:t>CERN, 01.12.2015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10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10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7170" name="Picture 2" descr="C:\Users\Bruker\Documents\Presentations\2015\Cern Dec_1_2015\IMG_20151110_1247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376" y="1235410"/>
            <a:ext cx="5282028" cy="528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4"/>
          <p:cNvSpPr txBox="1">
            <a:spLocks/>
          </p:cNvSpPr>
          <p:nvPr/>
        </p:nvSpPr>
        <p:spPr bwMode="auto">
          <a:xfrm>
            <a:off x="98474" y="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+mj-ea"/>
                <a:cs typeface="ＭＳ Ｐゴシック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9pPr>
          </a:lstStyle>
          <a:p>
            <a:r>
              <a:rPr lang="en-GB" altLang="en-US" kern="0" dirty="0" smtClean="0"/>
              <a:t/>
            </a:r>
            <a:br>
              <a:rPr lang="en-GB" altLang="en-US" kern="0" dirty="0" smtClean="0"/>
            </a:br>
            <a:r>
              <a:rPr lang="en-GB" altLang="en-US" kern="0" dirty="0" smtClean="0"/>
              <a:t>Units of PLD300</a:t>
            </a:r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10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11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11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482" y="1931562"/>
            <a:ext cx="3432518" cy="257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63" y="1603723"/>
            <a:ext cx="4922630" cy="369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4"/>
          <p:cNvSpPr txBox="1">
            <a:spLocks/>
          </p:cNvSpPr>
          <p:nvPr/>
        </p:nvSpPr>
        <p:spPr bwMode="auto">
          <a:xfrm>
            <a:off x="98474" y="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+mj-ea"/>
                <a:cs typeface="ＭＳ Ｐゴシック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-80" charset="-128"/>
                <a:cs typeface="ＭＳ Ｐゴシック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pitchFamily="-80" charset="-128"/>
              </a:defRPr>
            </a:lvl9pPr>
          </a:lstStyle>
          <a:p>
            <a:r>
              <a:rPr lang="en-GB" altLang="en-US" kern="0" dirty="0" smtClean="0"/>
              <a:t/>
            </a:r>
            <a:br>
              <a:rPr lang="en-GB" altLang="en-US" kern="0" dirty="0" smtClean="0"/>
            </a:br>
            <a:r>
              <a:rPr lang="en-GB" altLang="en-US" kern="0" dirty="0" smtClean="0"/>
              <a:t>New Chamber of PLD300:</a:t>
            </a:r>
            <a:br>
              <a:rPr lang="en-GB" altLang="en-US" kern="0" dirty="0" smtClean="0"/>
            </a:br>
            <a:r>
              <a:rPr lang="en-GB" altLang="en-US" kern="0" dirty="0" smtClean="0"/>
              <a:t>Pfeiffer Vacuum says few days needed to accomplish chamber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597" y="4651513"/>
            <a:ext cx="2399347" cy="179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693418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2" name="Fußzeilenplatzhalter 4"/>
          <p:cNvSpPr txBox="1">
            <a:spLocks/>
          </p:cNvSpPr>
          <p:nvPr/>
        </p:nvSpPr>
        <p:spPr>
          <a:xfrm>
            <a:off x="635854" y="65391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5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12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0" y="73361"/>
            <a:ext cx="8229600" cy="635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PLD 300: assembling (time-plan) </a:t>
            </a:r>
            <a:br>
              <a:rPr lang="en-GB" altLang="en-US" dirty="0" smtClean="0"/>
            </a:br>
            <a:r>
              <a:rPr lang="en-GB" altLang="en-US" dirty="0" smtClean="0"/>
              <a:t>status 2015-12-01</a:t>
            </a:r>
            <a:br>
              <a:rPr lang="en-GB" altLang="en-US" dirty="0" smtClean="0"/>
            </a:br>
            <a:r>
              <a:rPr lang="en-GB" altLang="en-US" sz="2000" dirty="0" smtClean="0"/>
              <a:t>Chamber: 	CW50</a:t>
            </a:r>
            <a:br>
              <a:rPr lang="en-GB" altLang="en-US" sz="2000" dirty="0" smtClean="0"/>
            </a:br>
            <a:r>
              <a:rPr lang="en-GB" altLang="en-US" sz="2000" dirty="0" smtClean="0"/>
              <a:t>Optics:     	CW51 (laser port)</a:t>
            </a:r>
            <a:br>
              <a:rPr lang="en-GB" altLang="en-US" sz="2000" dirty="0" smtClean="0"/>
            </a:br>
            <a:r>
              <a:rPr lang="en-GB" altLang="en-US" sz="2000" dirty="0"/>
              <a:t>	</a:t>
            </a:r>
            <a:r>
              <a:rPr lang="en-GB" altLang="en-US" sz="2000" dirty="0" smtClean="0"/>
              <a:t>	CW1 (BDS, chamber)</a:t>
            </a:r>
            <a:br>
              <a:rPr lang="en-GB" altLang="en-US" sz="2000" dirty="0" smtClean="0"/>
            </a:br>
            <a:r>
              <a:rPr lang="en-GB" altLang="en-US" sz="2000" dirty="0" smtClean="0"/>
              <a:t>Assembling</a:t>
            </a:r>
            <a:br>
              <a:rPr lang="en-GB" altLang="en-US" sz="2000" dirty="0" smtClean="0"/>
            </a:br>
            <a:r>
              <a:rPr lang="en-GB" altLang="en-US" sz="2000" dirty="0" smtClean="0"/>
              <a:t>starts:		CW51</a:t>
            </a:r>
            <a:br>
              <a:rPr lang="en-GB" altLang="en-US" sz="2000" dirty="0" smtClean="0"/>
            </a:br>
            <a:r>
              <a:rPr lang="en-GB" altLang="en-US" sz="2000" dirty="0" smtClean="0"/>
              <a:t> </a:t>
            </a:r>
            <a:br>
              <a:rPr lang="en-GB" altLang="en-US" sz="2000" dirty="0" smtClean="0"/>
            </a:br>
            <a:r>
              <a:rPr lang="en-GB" altLang="en-US" sz="2000" dirty="0" smtClean="0"/>
              <a:t>Heater:	CW52</a:t>
            </a:r>
            <a:br>
              <a:rPr lang="en-GB" altLang="en-US" sz="2000" dirty="0" smtClean="0"/>
            </a:br>
            <a:r>
              <a:rPr lang="en-GB" altLang="en-US" sz="2000" dirty="0" smtClean="0"/>
              <a:t>Power </a:t>
            </a:r>
            <a:r>
              <a:rPr lang="en-GB" altLang="en-US" sz="2000" dirty="0" err="1" smtClean="0"/>
              <a:t>suppls</a:t>
            </a:r>
            <a:r>
              <a:rPr lang="en-GB" altLang="en-US" sz="2000" dirty="0" smtClean="0"/>
              <a:t>	delivered</a:t>
            </a:r>
            <a:br>
              <a:rPr lang="en-GB" altLang="en-US" sz="2000" dirty="0" smtClean="0"/>
            </a:br>
            <a:r>
              <a:rPr lang="en-GB" altLang="en-US" sz="2000" dirty="0" smtClean="0"/>
              <a:t>Target unit: 	CW2</a:t>
            </a:r>
            <a:br>
              <a:rPr lang="en-GB" altLang="en-US" sz="2000" dirty="0" smtClean="0"/>
            </a:b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dirty="0" smtClean="0"/>
              <a:t>Chamber </a:t>
            </a:r>
            <a:br>
              <a:rPr lang="en-GB" altLang="en-US" sz="2000" dirty="0" smtClean="0"/>
            </a:br>
            <a:r>
              <a:rPr lang="en-GB" altLang="en-US" sz="2000" dirty="0" smtClean="0"/>
              <a:t>accessories:	CW2</a:t>
            </a:r>
            <a:br>
              <a:rPr lang="en-GB" altLang="en-US" sz="2000" dirty="0" smtClean="0"/>
            </a:b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dirty="0" smtClean="0"/>
              <a:t>Motors, </a:t>
            </a:r>
            <a:br>
              <a:rPr lang="en-GB" altLang="en-US" sz="2000" dirty="0" smtClean="0"/>
            </a:br>
            <a:r>
              <a:rPr lang="en-GB" altLang="en-US" sz="2000" dirty="0" smtClean="0"/>
              <a:t>drives:		CW1</a:t>
            </a:r>
            <a:br>
              <a:rPr lang="en-GB" altLang="en-US" sz="2000" dirty="0" smtClean="0"/>
            </a:br>
            <a:r>
              <a:rPr lang="en-GB" altLang="en-US" sz="2000" dirty="0"/>
              <a:t/>
            </a:r>
            <a:br>
              <a:rPr lang="en-GB" altLang="en-US" sz="2000" dirty="0"/>
            </a:br>
            <a:r>
              <a:rPr lang="en-GB" altLang="en-US" sz="2000" dirty="0" smtClean="0"/>
              <a:t>System </a:t>
            </a:r>
            <a:br>
              <a:rPr lang="en-GB" altLang="en-US" sz="2000" dirty="0" smtClean="0"/>
            </a:br>
            <a:r>
              <a:rPr lang="en-GB" altLang="en-US" sz="2000" dirty="0" smtClean="0"/>
              <a:t>control:	CW4</a:t>
            </a:r>
            <a:br>
              <a:rPr lang="en-GB" altLang="en-US" sz="2000" dirty="0" smtClean="0"/>
            </a:br>
            <a:r>
              <a:rPr lang="en-GB" altLang="en-US" sz="2000" dirty="0" smtClean="0"/>
              <a:t/>
            </a:r>
            <a:br>
              <a:rPr lang="en-GB" altLang="en-US" sz="2000" dirty="0" smtClean="0"/>
            </a:br>
            <a:endParaRPr lang="en-GB" altLang="en-US" dirty="0" smtClean="0"/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12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  <p:pic>
        <p:nvPicPr>
          <p:cNvPr id="2" name="Picture 2" descr="C:\Users\Bruker\Documents\Presentations\2015\Cern Dec_1_2015\IMG_20151112_1338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051" y="1838468"/>
            <a:ext cx="4726745" cy="472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18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914400" y="2706542"/>
            <a:ext cx="8229600" cy="70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EUCARD2: </a:t>
            </a:r>
            <a:r>
              <a:rPr lang="en-GB" altLang="en-US" dirty="0"/>
              <a:t>12mm production </a:t>
            </a:r>
            <a:br>
              <a:rPr lang="en-GB" altLang="en-US" dirty="0"/>
            </a:br>
            <a:r>
              <a:rPr lang="en-GB" altLang="en-US" dirty="0"/>
              <a:t>Cu, Ag, 50µm substrate </a:t>
            </a:r>
            <a:r>
              <a:rPr lang="en-GB" altLang="en-US" dirty="0" smtClean="0"/>
              <a:t>tests</a:t>
            </a:r>
            <a:endParaRPr lang="en-GB" altLang="en-US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46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176525" y="243773"/>
            <a:ext cx="6793901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/>
              <a:t>Additional protection of tape after </a:t>
            </a:r>
            <a:r>
              <a:rPr lang="en-US" altLang="en-US" sz="3200" dirty="0" smtClean="0"/>
              <a:t>punching at KIT</a:t>
            </a:r>
            <a:r>
              <a:rPr lang="en-US" altLang="en-US" sz="3200" dirty="0"/>
              <a:t/>
            </a:r>
            <a:br>
              <a:rPr lang="en-US" altLang="en-US" sz="3200" dirty="0"/>
            </a:br>
            <a:endParaRPr lang="en-GB" altLang="en-US" sz="3200" dirty="0" smtClean="0"/>
          </a:p>
        </p:txBody>
      </p:sp>
      <p:sp>
        <p:nvSpPr>
          <p:cNvPr id="17414" name="Datumsplatzhalter 3"/>
          <p:cNvSpPr txBox="1">
            <a:spLocks/>
          </p:cNvSpPr>
          <p:nvPr/>
        </p:nvSpPr>
        <p:spPr bwMode="auto">
          <a:xfrm>
            <a:off x="6608763" y="6621463"/>
            <a:ext cx="13890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hteck 6"/>
          <p:cNvSpPr/>
          <p:nvPr/>
        </p:nvSpPr>
        <p:spPr>
          <a:xfrm>
            <a:off x="5650437" y="5899834"/>
            <a:ext cx="3305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Confidential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886" r="41420"/>
          <a:stretch/>
        </p:blipFill>
        <p:spPr bwMode="auto">
          <a:xfrm rot="3786850">
            <a:off x="3705868" y="-673557"/>
            <a:ext cx="1545639" cy="9259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4429120" y="456896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600" dirty="0"/>
              <a:t>Two new defects were introduced to the 36m long tape: one from low-current end (delta x = 1.5 m from the end). Other defect was at distance 21 (?) m. Reason: errors in tape handling (not during plating step!) </a:t>
            </a:r>
          </a:p>
        </p:txBody>
      </p:sp>
      <p:sp>
        <p:nvSpPr>
          <p:cNvPr id="4" name="Rechteck 3"/>
          <p:cNvSpPr/>
          <p:nvPr/>
        </p:nvSpPr>
        <p:spPr>
          <a:xfrm>
            <a:off x="217357" y="1449208"/>
            <a:ext cx="724774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Suppression of dog boning is implemented. This suppression is found to be dependent on quality of punching. 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3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881063" y="258763"/>
            <a:ext cx="8262937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EUCARD2: </a:t>
            </a:r>
            <a:r>
              <a:rPr lang="en-GB" altLang="en-US" dirty="0" err="1" smtClean="0"/>
              <a:t>SS+Ag</a:t>
            </a:r>
            <a:r>
              <a:rPr lang="en-GB" altLang="en-US" dirty="0" smtClean="0"/>
              <a:t> tapes </a:t>
            </a:r>
            <a:br>
              <a:rPr lang="en-GB" altLang="en-US" dirty="0" smtClean="0"/>
            </a:br>
            <a:r>
              <a:rPr lang="en-GB" altLang="en-US" dirty="0" smtClean="0"/>
              <a:t>		recently punched by KIT</a:t>
            </a:r>
          </a:p>
        </p:txBody>
      </p:sp>
      <p:pic>
        <p:nvPicPr>
          <p:cNvPr id="17411" name="Picture 2" descr="C:\Users\Bruker\Documents\CERN\Telefonconferenz 24_02_2015\IMG-20150223-005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2605088"/>
            <a:ext cx="4822825" cy="361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3" descr="C:\Users\Bruker\Documents\CERN\Telefonconferenz 24_02_2015\IMG-20150223-005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24472" r="19073" b="52196"/>
          <a:stretch>
            <a:fillRect/>
          </a:stretch>
        </p:blipFill>
        <p:spPr bwMode="auto">
          <a:xfrm>
            <a:off x="1135063" y="1681163"/>
            <a:ext cx="42291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Datumsplatzhalter 3"/>
          <p:cNvSpPr txBox="1">
            <a:spLocks/>
          </p:cNvSpPr>
          <p:nvPr/>
        </p:nvSpPr>
        <p:spPr bwMode="auto">
          <a:xfrm>
            <a:off x="6608763" y="6621463"/>
            <a:ext cx="13890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Rechteck 6"/>
          <p:cNvSpPr/>
          <p:nvPr/>
        </p:nvSpPr>
        <p:spPr>
          <a:xfrm>
            <a:off x="5650437" y="5899834"/>
            <a:ext cx="3305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Confidential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8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Foliennummernplatzhalt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E4E6FDD-2351-4D6E-90A4-70FB1C552A13}" type="slidenum">
              <a:rPr lang="en-US" altLang="en-US" sz="1000" smtClean="0">
                <a:solidFill>
                  <a:schemeClr val="bg1"/>
                </a:solidFill>
              </a:rPr>
              <a:pPr eaLnBrk="1" hangingPunct="1"/>
              <a:t>16</a:t>
            </a:fld>
            <a:endParaRPr lang="en-US" altLang="en-US" sz="1000" smtClean="0">
              <a:solidFill>
                <a:schemeClr val="bg1"/>
              </a:solidFill>
            </a:endParaRPr>
          </a:p>
        </p:txBody>
      </p:sp>
      <p:sp>
        <p:nvSpPr>
          <p:cNvPr id="19458" name="Titel 1"/>
          <p:cNvSpPr>
            <a:spLocks noGrp="1"/>
          </p:cNvSpPr>
          <p:nvPr>
            <p:ph type="title" idx="4294967295"/>
          </p:nvPr>
        </p:nvSpPr>
        <p:spPr bwMode="auto">
          <a:xfrm>
            <a:off x="0" y="938213"/>
            <a:ext cx="7859713" cy="83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Newest progress in suppression of dog-boning:</a:t>
            </a:r>
            <a:br>
              <a:rPr lang="en-US" altLang="en-US" smtClean="0"/>
            </a:br>
            <a:r>
              <a:rPr lang="en-US" altLang="en-US" smtClean="0"/>
              <a:t>is important in case of meander-punched tapes</a:t>
            </a:r>
          </a:p>
        </p:txBody>
      </p:sp>
      <p:sp>
        <p:nvSpPr>
          <p:cNvPr id="19459" name="Textfeld 4"/>
          <p:cNvSpPr txBox="1">
            <a:spLocks noChangeArrowheads="1"/>
          </p:cNvSpPr>
          <p:nvPr/>
        </p:nvSpPr>
        <p:spPr bwMode="auto">
          <a:xfrm>
            <a:off x="566738" y="5026025"/>
            <a:ext cx="82105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chemeClr val="tx1"/>
                </a:solidFill>
              </a:rPr>
              <a:t>Cu thickness: 	27µm in the middle</a:t>
            </a:r>
            <a:br>
              <a:rPr lang="en-US" altLang="en-US" sz="1600">
                <a:solidFill>
                  <a:schemeClr val="tx1"/>
                </a:solidFill>
              </a:rPr>
            </a:br>
            <a:r>
              <a:rPr lang="en-US" altLang="en-US" sz="1600">
                <a:solidFill>
                  <a:schemeClr val="tx1"/>
                </a:solidFill>
              </a:rPr>
              <a:t>		38µm at the edge</a:t>
            </a:r>
          </a:p>
          <a:p>
            <a:pPr eaLnBrk="1" hangingPunct="1"/>
            <a:endParaRPr lang="en-US" altLang="en-US" sz="1600">
              <a:solidFill>
                <a:schemeClr val="tx1"/>
              </a:solidFill>
            </a:endParaRPr>
          </a:p>
        </p:txBody>
      </p:sp>
      <p:grpSp>
        <p:nvGrpSpPr>
          <p:cNvPr id="19460" name="Gruppieren 3"/>
          <p:cNvGrpSpPr>
            <a:grpSpLocks/>
          </p:cNvGrpSpPr>
          <p:nvPr/>
        </p:nvGrpSpPr>
        <p:grpSpPr bwMode="auto">
          <a:xfrm>
            <a:off x="420688" y="2601913"/>
            <a:ext cx="8208962" cy="1958975"/>
            <a:chOff x="503548" y="2550874"/>
            <a:chExt cx="8209623" cy="1958030"/>
          </a:xfrm>
        </p:grpSpPr>
        <p:pic>
          <p:nvPicPr>
            <p:cNvPr id="19464" name="Picture 2" descr="V:\AR\Mikroskop\Puls Reverce\Sch\Probe 5\Probe 5_ LKante_mit Abstände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548" y="2564904"/>
              <a:ext cx="2592000" cy="19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5" name="Picture 3" descr="V:\AR\Mikroskop\Puls Reverce\Sch\Probe 5\Probe 5_ Mitte_mit Abständen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748" y="2550874"/>
              <a:ext cx="2592000" cy="19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6" name="Picture 4" descr="V:\AR\Mikroskop\Puls Reverce\Sch\Probe 5\Probe 5_ RKante_mit Abständen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171" y="2550874"/>
              <a:ext cx="2592000" cy="19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7" name="Textfeld 33"/>
            <p:cNvSpPr txBox="1">
              <a:spLocks noChangeArrowheads="1"/>
            </p:cNvSpPr>
            <p:nvPr/>
          </p:nvSpPr>
          <p:spPr bwMode="auto">
            <a:xfrm>
              <a:off x="8019742" y="2574726"/>
              <a:ext cx="59984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e-DE" altLang="en-US" sz="1000"/>
                <a:t>35 µm</a:t>
              </a:r>
            </a:p>
          </p:txBody>
        </p:sp>
      </p:grpSp>
      <p:sp>
        <p:nvSpPr>
          <p:cNvPr id="19462" name="Datumsplatzhalter 3"/>
          <p:cNvSpPr txBox="1">
            <a:spLocks/>
          </p:cNvSpPr>
          <p:nvPr/>
        </p:nvSpPr>
        <p:spPr bwMode="auto">
          <a:xfrm>
            <a:off x="6608763" y="6621463"/>
            <a:ext cx="13890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13" name="Rechteck 12"/>
          <p:cNvSpPr/>
          <p:nvPr/>
        </p:nvSpPr>
        <p:spPr>
          <a:xfrm>
            <a:off x="5680897" y="5533122"/>
            <a:ext cx="3305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Confidential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3948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 bwMode="auto">
          <a:xfrm>
            <a:off x="484188" y="258763"/>
            <a:ext cx="8229600" cy="706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First 610m long tapes (w=4mm)</a:t>
            </a:r>
            <a:br>
              <a:rPr lang="en-GB" altLang="en-US" dirty="0" smtClean="0"/>
            </a:br>
            <a:r>
              <a:rPr lang="en-GB" altLang="en-US" dirty="0" smtClean="0"/>
              <a:t>processed in PLD600 (May-June 2015)</a:t>
            </a: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A6F94C1-D0E5-49C6-BFF0-DF5DDB9125D4}" type="slidenum">
              <a:rPr lang="en-GB" altLang="en-US" sz="800" smtClean="0">
                <a:solidFill>
                  <a:schemeClr val="folHlink"/>
                </a:solidFill>
              </a:rPr>
              <a:pPr eaLnBrk="1" hangingPunct="1"/>
              <a:t>17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10244" name="Foliennummernplatzhalter 4"/>
          <p:cNvSpPr txBox="1">
            <a:spLocks/>
          </p:cNvSpPr>
          <p:nvPr/>
        </p:nvSpPr>
        <p:spPr bwMode="auto">
          <a:xfrm>
            <a:off x="6959600" y="6626225"/>
            <a:ext cx="213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95323551-42D7-4983-9DAE-97C62BAC49DB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17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768" y="1203158"/>
            <a:ext cx="4167728" cy="5423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hteck 5"/>
          <p:cNvSpPr/>
          <p:nvPr/>
        </p:nvSpPr>
        <p:spPr>
          <a:xfrm>
            <a:off x="5680897" y="5533122"/>
            <a:ext cx="33057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99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Confidential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99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801858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8" name="Fußzeilenplatzhalter 4"/>
          <p:cNvSpPr txBox="1">
            <a:spLocks/>
          </p:cNvSpPr>
          <p:nvPr/>
        </p:nvSpPr>
        <p:spPr>
          <a:xfrm>
            <a:off x="604594" y="65772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51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18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0" y="2984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EUCARD2 plan in WP10 + suppl. order </a:t>
            </a:r>
            <a:br>
              <a:rPr lang="en-GB" altLang="en-US" dirty="0" smtClean="0"/>
            </a:br>
            <a:r>
              <a:rPr lang="en-GB" altLang="en-US" dirty="0"/>
              <a:t/>
            </a:r>
            <a:br>
              <a:rPr lang="en-GB" altLang="en-US" dirty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Jan 150m</a:t>
            </a:r>
            <a:br>
              <a:rPr lang="en-GB" altLang="en-US" dirty="0" smtClean="0"/>
            </a:br>
            <a:r>
              <a:rPr lang="en-GB" altLang="en-US" dirty="0" smtClean="0"/>
              <a:t>Feb 250m</a:t>
            </a:r>
            <a:br>
              <a:rPr lang="en-GB" altLang="en-US" dirty="0" smtClean="0"/>
            </a:br>
            <a:r>
              <a:rPr lang="en-GB" altLang="en-US" dirty="0" smtClean="0"/>
              <a:t>Mar 280m</a:t>
            </a:r>
            <a:br>
              <a:rPr lang="en-GB" altLang="en-US" dirty="0" smtClean="0"/>
            </a:br>
            <a:r>
              <a:rPr lang="en-GB" altLang="en-US" dirty="0" smtClean="0"/>
              <a:t>Apr 280m</a:t>
            </a:r>
            <a:br>
              <a:rPr lang="en-GB" altLang="en-US" dirty="0" smtClean="0"/>
            </a:br>
            <a:r>
              <a:rPr lang="en-GB" altLang="en-US" dirty="0" smtClean="0"/>
              <a:t>May 280m</a:t>
            </a:r>
            <a:br>
              <a:rPr lang="en-GB" altLang="en-US" dirty="0" smtClean="0"/>
            </a:br>
            <a:endParaRPr lang="en-GB" altLang="en-US" dirty="0" smtClean="0"/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18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07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WP10: REBCO Tapes: </a:t>
            </a:r>
            <a:br>
              <a:rPr lang="en-US" dirty="0" smtClean="0"/>
            </a:br>
            <a:r>
              <a:rPr lang="en-US" dirty="0" smtClean="0"/>
              <a:t>                    </a:t>
            </a:r>
            <a:r>
              <a:rPr lang="en-US" dirty="0" err="1" smtClean="0"/>
              <a:t>Cern</a:t>
            </a:r>
            <a:r>
              <a:rPr lang="en-US" dirty="0" smtClean="0"/>
              <a:t> specs Nov.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91" y="1600200"/>
            <a:ext cx="8763000" cy="4420772"/>
          </a:xfrm>
        </p:spPr>
        <p:txBody>
          <a:bodyPr>
            <a:noAutofit/>
          </a:bodyPr>
          <a:lstStyle/>
          <a:p>
            <a:r>
              <a:rPr lang="en-US" dirty="0"/>
              <a:t>Tape parameters</a:t>
            </a:r>
          </a:p>
          <a:p>
            <a:pPr lvl="1"/>
            <a:r>
              <a:rPr lang="en-US" dirty="0"/>
              <a:t>Tape width: 12 </a:t>
            </a:r>
            <a:r>
              <a:rPr lang="en-US" dirty="0" smtClean="0"/>
              <a:t>mm</a:t>
            </a:r>
            <a:endParaRPr lang="en-US" dirty="0"/>
          </a:p>
          <a:p>
            <a:pPr lvl="1"/>
            <a:r>
              <a:rPr lang="en-US" dirty="0"/>
              <a:t>Tape thickness: </a:t>
            </a:r>
            <a:r>
              <a:rPr lang="en-US" dirty="0" smtClean="0"/>
              <a:t>0.1 mm (SP, </a:t>
            </a:r>
            <a:r>
              <a:rPr lang="en-US" dirty="0" err="1" smtClean="0"/>
              <a:t>SuperOX</a:t>
            </a:r>
            <a:r>
              <a:rPr lang="en-US" dirty="0" smtClean="0"/>
              <a:t>, </a:t>
            </a:r>
            <a:r>
              <a:rPr lang="en-US" dirty="0" err="1" smtClean="0"/>
              <a:t>Sunam</a:t>
            </a:r>
            <a:r>
              <a:rPr lang="en-US" dirty="0" smtClean="0"/>
              <a:t>) … 0.14 (BHTS) mm</a:t>
            </a:r>
            <a:endParaRPr lang="en-US" dirty="0"/>
          </a:p>
          <a:p>
            <a:pPr lvl="1"/>
            <a:r>
              <a:rPr lang="en-US" dirty="0"/>
              <a:t>Electrodeposited copper layer (after punching): 2 x 20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m</a:t>
            </a:r>
          </a:p>
          <a:p>
            <a:pPr lvl="1"/>
            <a:r>
              <a:rPr lang="en-US" dirty="0" smtClean="0"/>
              <a:t>Engineering </a:t>
            </a:r>
            <a:r>
              <a:rPr lang="en-US" dirty="0"/>
              <a:t>current density </a:t>
            </a:r>
            <a:r>
              <a:rPr lang="en-US" dirty="0" smtClean="0"/>
              <a:t>(20 </a:t>
            </a:r>
            <a:r>
              <a:rPr lang="en-US" dirty="0"/>
              <a:t>T, 4.2 K</a:t>
            </a:r>
            <a:r>
              <a:rPr lang="en-US" dirty="0" smtClean="0"/>
              <a:t>) &gt; 400 A</a:t>
            </a:r>
            <a:r>
              <a:rPr lang="en-US" dirty="0"/>
              <a:t>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  <a:r>
              <a:rPr lang="en-US" dirty="0" smtClean="0"/>
              <a:t> (target 600 </a:t>
            </a:r>
            <a:r>
              <a:rPr lang="en-US" dirty="0"/>
              <a:t>A/mm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) </a:t>
            </a:r>
            <a:endParaRPr lang="en-US" dirty="0"/>
          </a:p>
          <a:p>
            <a:pPr lvl="1"/>
            <a:r>
              <a:rPr lang="en-US" dirty="0"/>
              <a:t>Critical current </a:t>
            </a:r>
            <a:r>
              <a:rPr lang="en-US" dirty="0" smtClean="0"/>
              <a:t>(20 T</a:t>
            </a:r>
            <a:r>
              <a:rPr lang="en-US" dirty="0"/>
              <a:t>, 4.2 K</a:t>
            </a:r>
            <a:r>
              <a:rPr lang="en-US" dirty="0" smtClean="0"/>
              <a:t>) &gt; </a:t>
            </a:r>
            <a:r>
              <a:rPr lang="en-US" dirty="0"/>
              <a:t>500 A (target </a:t>
            </a:r>
            <a:r>
              <a:rPr lang="en-US" dirty="0" smtClean="0"/>
              <a:t>670 A) </a:t>
            </a:r>
          </a:p>
          <a:p>
            <a:pPr lvl="1"/>
            <a:r>
              <a:rPr lang="en-US" dirty="0" smtClean="0"/>
              <a:t>Unit length: minimum 50 m (&gt; 30 m needed for magnet construction)</a:t>
            </a:r>
          </a:p>
          <a:p>
            <a:pPr lvl="2"/>
            <a:r>
              <a:rPr lang="en-US" sz="1600" dirty="0" smtClean="0"/>
              <a:t>UL for Aligned Blocks: 20 m (1.2 mm thick cable) to 28 m (0.8 mm thick cable)</a:t>
            </a:r>
          </a:p>
          <a:p>
            <a:pPr lvl="2"/>
            <a:r>
              <a:rPr lang="en-US" sz="1600" dirty="0" smtClean="0"/>
              <a:t>UL for Cos Theta: 17 m (1.2 mm thick cable)</a:t>
            </a:r>
          </a:p>
        </p:txBody>
      </p:sp>
      <p:sp>
        <p:nvSpPr>
          <p:cNvPr id="5" name="Rechteck 4"/>
          <p:cNvSpPr/>
          <p:nvPr/>
        </p:nvSpPr>
        <p:spPr bwMode="auto">
          <a:xfrm>
            <a:off x="801858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604594" y="6577283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84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2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0" y="2984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smtClean="0"/>
              <a:t/>
            </a:r>
            <a:br>
              <a:rPr lang="en-GB" altLang="en-US" smtClean="0"/>
            </a:br>
            <a:r>
              <a:rPr lang="en-GB" altLang="en-US" smtClean="0"/>
              <a:t>Outline</a:t>
            </a:r>
          </a:p>
        </p:txBody>
      </p:sp>
      <p:sp>
        <p:nvSpPr>
          <p:cNvPr id="17411" name="Content Placeholder 5"/>
          <p:cNvSpPr>
            <a:spLocks noGrp="1"/>
          </p:cNvSpPr>
          <p:nvPr>
            <p:ph idx="4294967295"/>
          </p:nvPr>
        </p:nvSpPr>
        <p:spPr>
          <a:xfrm>
            <a:off x="419100" y="1665288"/>
            <a:ext cx="8724900" cy="2371725"/>
          </a:xfrm>
          <a:prstGeom prst="rect">
            <a:avLst/>
          </a:prstGeom>
        </p:spPr>
        <p:txBody>
          <a:bodyPr/>
          <a:lstStyle/>
          <a:p>
            <a:pPr eaLnBrk="1" hangingPunct="1">
              <a:defRPr/>
            </a:pPr>
            <a:r>
              <a:rPr lang="en-GB" sz="2000" dirty="0" smtClean="0"/>
              <a:t>New production site</a:t>
            </a:r>
          </a:p>
          <a:p>
            <a:pPr eaLnBrk="1" hangingPunct="1">
              <a:defRPr/>
            </a:pPr>
            <a:r>
              <a:rPr lang="en-GB" sz="2000" dirty="0" smtClean="0"/>
              <a:t>First </a:t>
            </a:r>
            <a:r>
              <a:rPr lang="en-GB" sz="2000" dirty="0" err="1" smtClean="0"/>
              <a:t>Ic</a:t>
            </a:r>
            <a:r>
              <a:rPr lang="en-GB" sz="2000" dirty="0" smtClean="0"/>
              <a:t>-s in PLD600</a:t>
            </a:r>
          </a:p>
          <a:p>
            <a:pPr eaLnBrk="1" hangingPunct="1">
              <a:defRPr/>
            </a:pPr>
            <a:r>
              <a:rPr lang="en-GB" sz="2000" dirty="0" smtClean="0"/>
              <a:t>PLD 300</a:t>
            </a:r>
          </a:p>
          <a:p>
            <a:pPr eaLnBrk="1" hangingPunct="1">
              <a:defRPr/>
            </a:pPr>
            <a:r>
              <a:rPr lang="en-GB" sz="2000" dirty="0" smtClean="0"/>
              <a:t>12mm production </a:t>
            </a:r>
            <a:br>
              <a:rPr lang="en-GB" sz="2000" dirty="0" smtClean="0"/>
            </a:br>
            <a:r>
              <a:rPr lang="en-GB" sz="2000" dirty="0" smtClean="0"/>
              <a:t>Cu, Ag, 50µm substrate tests,</a:t>
            </a:r>
          </a:p>
          <a:p>
            <a:pPr eaLnBrk="1" hangingPunct="1">
              <a:defRPr/>
            </a:pPr>
            <a:r>
              <a:rPr lang="en-GB" sz="2000" dirty="0" smtClean="0"/>
              <a:t>EUCARD2 plan</a:t>
            </a:r>
          </a:p>
          <a:p>
            <a:pPr marL="0" indent="0" eaLnBrk="1" hangingPunct="1">
              <a:buFontTx/>
              <a:buNone/>
              <a:defRPr/>
            </a:pPr>
            <a:endParaRPr lang="en-GB" sz="2000" dirty="0" smtClean="0"/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64" y="3907849"/>
            <a:ext cx="61690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2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9" name="Fußzeilenplatzhalter 4"/>
          <p:cNvSpPr txBox="1">
            <a:spLocks/>
          </p:cNvSpPr>
          <p:nvPr/>
        </p:nvSpPr>
        <p:spPr>
          <a:xfrm>
            <a:off x="635854" y="65391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26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</a:t>
            </a:r>
            <a:r>
              <a:rPr lang="en-US" dirty="0"/>
              <a:t>tape geometry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26871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Optimal geometry </a:t>
            </a:r>
            <a:r>
              <a:rPr lang="en-US" dirty="0" smtClean="0">
                <a:solidFill>
                  <a:srgbClr val="000000"/>
                </a:solidFill>
              </a:rPr>
              <a:t>as defined by KIT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836951" y="2035070"/>
            <a:ext cx="6844780" cy="2046892"/>
            <a:chOff x="836951" y="2035070"/>
            <a:chExt cx="6844780" cy="2046892"/>
          </a:xfrm>
        </p:grpSpPr>
        <p:grpSp>
          <p:nvGrpSpPr>
            <p:cNvPr id="6" name="Gruppieren 5"/>
            <p:cNvGrpSpPr/>
            <p:nvPr/>
          </p:nvGrpSpPr>
          <p:grpSpPr>
            <a:xfrm>
              <a:off x="836951" y="2364116"/>
              <a:ext cx="6844780" cy="1717846"/>
              <a:chOff x="967580" y="4081962"/>
              <a:chExt cx="6844780" cy="171784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4140204" y="4081962"/>
                <a:ext cx="1440160" cy="1008112"/>
              </a:xfrm>
              <a:prstGeom prst="line">
                <a:avLst/>
              </a:prstGeom>
              <a:ln>
                <a:prstDash val="dash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" name="Gruppieren 4"/>
              <p:cNvGrpSpPr/>
              <p:nvPr/>
            </p:nvGrpSpPr>
            <p:grpSpPr>
              <a:xfrm>
                <a:off x="967580" y="4093045"/>
                <a:ext cx="6844780" cy="1706763"/>
                <a:chOff x="967580" y="4084881"/>
                <a:chExt cx="6844780" cy="1706763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987605" y="4405369"/>
                  <a:ext cx="6818405" cy="504056"/>
                </a:xfrm>
                <a:custGeom>
                  <a:avLst/>
                  <a:gdLst>
                    <a:gd name="connsiteX0" fmla="*/ 0 w 6875555"/>
                    <a:gd name="connsiteY0" fmla="*/ 0 h 415174"/>
                    <a:gd name="connsiteX1" fmla="*/ 1025838 w 6875555"/>
                    <a:gd name="connsiteY1" fmla="*/ 0 h 415174"/>
                    <a:gd name="connsiteX2" fmla="*/ 1624243 w 6875555"/>
                    <a:gd name="connsiteY2" fmla="*/ 378541 h 415174"/>
                    <a:gd name="connsiteX3" fmla="*/ 3114150 w 6875555"/>
                    <a:gd name="connsiteY3" fmla="*/ 378541 h 415174"/>
                    <a:gd name="connsiteX4" fmla="*/ 3810255 w 6875555"/>
                    <a:gd name="connsiteY4" fmla="*/ 12211 h 415174"/>
                    <a:gd name="connsiteX5" fmla="*/ 5483347 w 6875555"/>
                    <a:gd name="connsiteY5" fmla="*/ 12211 h 415174"/>
                    <a:gd name="connsiteX6" fmla="*/ 6057328 w 6875555"/>
                    <a:gd name="connsiteY6" fmla="*/ 378541 h 415174"/>
                    <a:gd name="connsiteX7" fmla="*/ 6875555 w 6875555"/>
                    <a:gd name="connsiteY7" fmla="*/ 415174 h 415174"/>
                    <a:gd name="connsiteX0" fmla="*/ 0 w 6869205"/>
                    <a:gd name="connsiteY0" fmla="*/ 0 h 389774"/>
                    <a:gd name="connsiteX1" fmla="*/ 1025838 w 6869205"/>
                    <a:gd name="connsiteY1" fmla="*/ 0 h 389774"/>
                    <a:gd name="connsiteX2" fmla="*/ 1624243 w 6869205"/>
                    <a:gd name="connsiteY2" fmla="*/ 378541 h 389774"/>
                    <a:gd name="connsiteX3" fmla="*/ 3114150 w 6869205"/>
                    <a:gd name="connsiteY3" fmla="*/ 378541 h 389774"/>
                    <a:gd name="connsiteX4" fmla="*/ 3810255 w 6869205"/>
                    <a:gd name="connsiteY4" fmla="*/ 12211 h 389774"/>
                    <a:gd name="connsiteX5" fmla="*/ 5483347 w 6869205"/>
                    <a:gd name="connsiteY5" fmla="*/ 12211 h 389774"/>
                    <a:gd name="connsiteX6" fmla="*/ 6057328 w 6869205"/>
                    <a:gd name="connsiteY6" fmla="*/ 378541 h 389774"/>
                    <a:gd name="connsiteX7" fmla="*/ 6869205 w 6869205"/>
                    <a:gd name="connsiteY7" fmla="*/ 389774 h 389774"/>
                    <a:gd name="connsiteX0" fmla="*/ 0 w 6818405"/>
                    <a:gd name="connsiteY0" fmla="*/ 0 h 389774"/>
                    <a:gd name="connsiteX1" fmla="*/ 975038 w 6818405"/>
                    <a:gd name="connsiteY1" fmla="*/ 0 h 389774"/>
                    <a:gd name="connsiteX2" fmla="*/ 1573443 w 6818405"/>
                    <a:gd name="connsiteY2" fmla="*/ 378541 h 389774"/>
                    <a:gd name="connsiteX3" fmla="*/ 3063350 w 6818405"/>
                    <a:gd name="connsiteY3" fmla="*/ 378541 h 389774"/>
                    <a:gd name="connsiteX4" fmla="*/ 3759455 w 6818405"/>
                    <a:gd name="connsiteY4" fmla="*/ 12211 h 389774"/>
                    <a:gd name="connsiteX5" fmla="*/ 5432547 w 6818405"/>
                    <a:gd name="connsiteY5" fmla="*/ 12211 h 389774"/>
                    <a:gd name="connsiteX6" fmla="*/ 6006528 w 6818405"/>
                    <a:gd name="connsiteY6" fmla="*/ 378541 h 389774"/>
                    <a:gd name="connsiteX7" fmla="*/ 6818405 w 6818405"/>
                    <a:gd name="connsiteY7" fmla="*/ 389774 h 389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18405" h="389774">
                      <a:moveTo>
                        <a:pt x="0" y="0"/>
                      </a:moveTo>
                      <a:lnTo>
                        <a:pt x="975038" y="0"/>
                      </a:lnTo>
                      <a:lnTo>
                        <a:pt x="1573443" y="378541"/>
                      </a:lnTo>
                      <a:lnTo>
                        <a:pt x="3063350" y="378541"/>
                      </a:lnTo>
                      <a:lnTo>
                        <a:pt x="3759455" y="12211"/>
                      </a:lnTo>
                      <a:lnTo>
                        <a:pt x="5432547" y="12211"/>
                      </a:lnTo>
                      <a:lnTo>
                        <a:pt x="6006528" y="378541"/>
                      </a:lnTo>
                      <a:lnTo>
                        <a:pt x="6818405" y="389774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Freeform 8"/>
                <p:cNvSpPr/>
                <p:nvPr/>
              </p:nvSpPr>
              <p:spPr>
                <a:xfrm>
                  <a:off x="967580" y="4837417"/>
                  <a:ext cx="6844780" cy="463791"/>
                </a:xfrm>
                <a:custGeom>
                  <a:avLst/>
                  <a:gdLst>
                    <a:gd name="connsiteX0" fmla="*/ 0 w 6851130"/>
                    <a:gd name="connsiteY0" fmla="*/ 0 h 390751"/>
                    <a:gd name="connsiteX1" fmla="*/ 891502 w 6851130"/>
                    <a:gd name="connsiteY1" fmla="*/ 24422 h 390751"/>
                    <a:gd name="connsiteX2" fmla="*/ 1477695 w 6851130"/>
                    <a:gd name="connsiteY2" fmla="*/ 390751 h 390751"/>
                    <a:gd name="connsiteX3" fmla="*/ 3163000 w 6851130"/>
                    <a:gd name="connsiteY3" fmla="*/ 390751 h 390751"/>
                    <a:gd name="connsiteX4" fmla="*/ 3822467 w 6851130"/>
                    <a:gd name="connsiteY4" fmla="*/ 12211 h 390751"/>
                    <a:gd name="connsiteX5" fmla="*/ 5361223 w 6851130"/>
                    <a:gd name="connsiteY5" fmla="*/ 24422 h 390751"/>
                    <a:gd name="connsiteX6" fmla="*/ 5922992 w 6851130"/>
                    <a:gd name="connsiteY6" fmla="*/ 378540 h 390751"/>
                    <a:gd name="connsiteX7" fmla="*/ 6851130 w 6851130"/>
                    <a:gd name="connsiteY7" fmla="*/ 390751 h 390751"/>
                    <a:gd name="connsiteX0" fmla="*/ 0 w 6851130"/>
                    <a:gd name="connsiteY0" fmla="*/ 0 h 390751"/>
                    <a:gd name="connsiteX1" fmla="*/ 891502 w 6851130"/>
                    <a:gd name="connsiteY1" fmla="*/ 24422 h 390751"/>
                    <a:gd name="connsiteX2" fmla="*/ 1477695 w 6851130"/>
                    <a:gd name="connsiteY2" fmla="*/ 390751 h 390751"/>
                    <a:gd name="connsiteX3" fmla="*/ 3163000 w 6851130"/>
                    <a:gd name="connsiteY3" fmla="*/ 390751 h 390751"/>
                    <a:gd name="connsiteX4" fmla="*/ 3822467 w 6851130"/>
                    <a:gd name="connsiteY4" fmla="*/ 12211 h 390751"/>
                    <a:gd name="connsiteX5" fmla="*/ 5380273 w 6851130"/>
                    <a:gd name="connsiteY5" fmla="*/ 5372 h 390751"/>
                    <a:gd name="connsiteX6" fmla="*/ 5922992 w 6851130"/>
                    <a:gd name="connsiteY6" fmla="*/ 378540 h 390751"/>
                    <a:gd name="connsiteX7" fmla="*/ 6851130 w 6851130"/>
                    <a:gd name="connsiteY7" fmla="*/ 390751 h 390751"/>
                    <a:gd name="connsiteX0" fmla="*/ 0 w 6844780"/>
                    <a:gd name="connsiteY0" fmla="*/ 20028 h 385379"/>
                    <a:gd name="connsiteX1" fmla="*/ 885152 w 6844780"/>
                    <a:gd name="connsiteY1" fmla="*/ 19050 h 385379"/>
                    <a:gd name="connsiteX2" fmla="*/ 1471345 w 6844780"/>
                    <a:gd name="connsiteY2" fmla="*/ 385379 h 385379"/>
                    <a:gd name="connsiteX3" fmla="*/ 3156650 w 6844780"/>
                    <a:gd name="connsiteY3" fmla="*/ 385379 h 385379"/>
                    <a:gd name="connsiteX4" fmla="*/ 3816117 w 6844780"/>
                    <a:gd name="connsiteY4" fmla="*/ 6839 h 385379"/>
                    <a:gd name="connsiteX5" fmla="*/ 5373923 w 6844780"/>
                    <a:gd name="connsiteY5" fmla="*/ 0 h 385379"/>
                    <a:gd name="connsiteX6" fmla="*/ 5916642 w 6844780"/>
                    <a:gd name="connsiteY6" fmla="*/ 373168 h 385379"/>
                    <a:gd name="connsiteX7" fmla="*/ 6844780 w 6844780"/>
                    <a:gd name="connsiteY7" fmla="*/ 385379 h 38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844780" h="385379">
                      <a:moveTo>
                        <a:pt x="0" y="20028"/>
                      </a:moveTo>
                      <a:lnTo>
                        <a:pt x="885152" y="19050"/>
                      </a:lnTo>
                      <a:lnTo>
                        <a:pt x="1471345" y="385379"/>
                      </a:lnTo>
                      <a:lnTo>
                        <a:pt x="3156650" y="385379"/>
                      </a:lnTo>
                      <a:lnTo>
                        <a:pt x="3816117" y="6839"/>
                      </a:lnTo>
                      <a:lnTo>
                        <a:pt x="5373923" y="0"/>
                      </a:lnTo>
                      <a:lnTo>
                        <a:pt x="5916642" y="373168"/>
                      </a:lnTo>
                      <a:lnTo>
                        <a:pt x="6844780" y="385379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4777076" y="4644752"/>
                  <a:ext cx="1644224" cy="0"/>
                </a:xfrm>
                <a:prstGeom prst="line">
                  <a:avLst/>
                </a:prstGeom>
                <a:ln>
                  <a:prstDash val="dashDot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846111" y="4861839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335816" y="4857132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770791" y="5699466"/>
                  <a:ext cx="4674933" cy="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2943549" y="4462006"/>
                  <a:ext cx="0" cy="929805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307772" y="4848370"/>
                  <a:ext cx="1970234" cy="0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3521382" y="4473672"/>
                  <a:ext cx="0" cy="467999"/>
                </a:xfrm>
                <a:prstGeom prst="line">
                  <a:avLst/>
                </a:prstGeom>
                <a:ln>
                  <a:prstDash val="soli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 rot="16200000">
                  <a:off x="2627890" y="4486148"/>
                  <a:ext cx="2619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t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 rot="16200000">
                  <a:off x="3188761" y="4475295"/>
                  <a:ext cx="2933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g</a:t>
                  </a: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3847353" y="5296312"/>
                  <a:ext cx="305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p</a:t>
                  </a: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5409916" y="4084881"/>
                  <a:ext cx="33028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>
                      <a:latin typeface="Symbol" charset="2"/>
                      <a:cs typeface="Symbol" charset="2"/>
                    </a:rPr>
                    <a:t>a</a:t>
                  </a:r>
                </a:p>
              </p:txBody>
            </p:sp>
          </p:grpSp>
        </p:grpSp>
        <p:sp>
          <p:nvSpPr>
            <p:cNvPr id="37" name="Arc 36"/>
            <p:cNvSpPr/>
            <p:nvPr/>
          </p:nvSpPr>
          <p:spPr>
            <a:xfrm>
              <a:off x="3516506" y="2035070"/>
              <a:ext cx="1800000" cy="1800000"/>
            </a:xfrm>
            <a:prstGeom prst="arc">
              <a:avLst>
                <a:gd name="adj1" fmla="val 19955687"/>
                <a:gd name="adj2" fmla="val 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1698782" y="4355432"/>
            <a:ext cx="197557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t	= 5.9 </a:t>
            </a:r>
            <a:r>
              <a:rPr lang="de-DE" sz="2400" dirty="0"/>
              <a:t>mm</a:t>
            </a:r>
          </a:p>
          <a:p>
            <a:r>
              <a:rPr lang="de-DE" sz="2400" dirty="0" err="1" smtClean="0"/>
              <a:t>g</a:t>
            </a:r>
            <a:r>
              <a:rPr lang="de-DE" sz="2400" dirty="0" smtClean="0"/>
              <a:t>	= 0.2 </a:t>
            </a:r>
            <a:r>
              <a:rPr lang="de-DE" sz="2400" dirty="0"/>
              <a:t>mm</a:t>
            </a:r>
          </a:p>
          <a:p>
            <a:r>
              <a:rPr lang="el-GR" sz="2400" dirty="0" smtClean="0"/>
              <a:t>α</a:t>
            </a:r>
            <a:r>
              <a:rPr lang="de-DE" sz="2400" dirty="0"/>
              <a:t>	</a:t>
            </a:r>
            <a:r>
              <a:rPr lang="de-DE" sz="2400" dirty="0" smtClean="0"/>
              <a:t>= </a:t>
            </a:r>
            <a:r>
              <a:rPr lang="de-DE" sz="2400" dirty="0"/>
              <a:t>30 </a:t>
            </a:r>
            <a:r>
              <a:rPr lang="de-DE" sz="2400" dirty="0" smtClean="0"/>
              <a:t>°</a:t>
            </a:r>
          </a:p>
          <a:p>
            <a:r>
              <a:rPr lang="de-DE" sz="2400" dirty="0" smtClean="0"/>
              <a:t>p	= 300 mm</a:t>
            </a:r>
          </a:p>
          <a:p>
            <a:r>
              <a:rPr lang="de-DE" sz="2400" dirty="0" smtClean="0"/>
              <a:t>R	= 1...2 mm</a:t>
            </a:r>
            <a:endParaRPr lang="en-GB" sz="2400" dirty="0"/>
          </a:p>
        </p:txBody>
      </p:sp>
      <p:cxnSp>
        <p:nvCxnSpPr>
          <p:cNvPr id="27" name="Gerade Verbindung mit Pfeil 15"/>
          <p:cNvCxnSpPr>
            <a:endCxn id="9" idx="4"/>
          </p:cNvCxnSpPr>
          <p:nvPr/>
        </p:nvCxnSpPr>
        <p:spPr>
          <a:xfrm flipH="1" flipV="1">
            <a:off x="4653068" y="3135966"/>
            <a:ext cx="126750" cy="23626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15"/>
          <p:cNvCxnSpPr/>
          <p:nvPr/>
        </p:nvCxnSpPr>
        <p:spPr>
          <a:xfrm>
            <a:off x="3783283" y="2935070"/>
            <a:ext cx="126750" cy="23626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66912" y="323198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830595" y="274453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28" name="Rechteck 27"/>
          <p:cNvSpPr/>
          <p:nvPr/>
        </p:nvSpPr>
        <p:spPr bwMode="auto">
          <a:xfrm>
            <a:off x="801858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31" name="Fußzeilenplatzhalter 4"/>
          <p:cNvSpPr>
            <a:spLocks noGrp="1"/>
          </p:cNvSpPr>
          <p:nvPr>
            <p:ph type="ftr" sz="quarter" idx="4294967295"/>
          </p:nvPr>
        </p:nvSpPr>
        <p:spPr>
          <a:xfrm>
            <a:off x="604594" y="6577283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33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Foliennummernplatzhalter 4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F9D54AB-8697-4E20-A723-E1D041F721C8}" type="slidenum">
              <a:rPr lang="en-US" altLang="en-US" sz="1000" smtClean="0">
                <a:solidFill>
                  <a:schemeClr val="bg1"/>
                </a:solidFill>
              </a:rPr>
              <a:pPr eaLnBrk="1" hangingPunct="1"/>
              <a:t>21</a:t>
            </a:fld>
            <a:endParaRPr lang="en-US" altLang="en-US" sz="1000" smtClean="0">
              <a:solidFill>
                <a:schemeClr val="bg1"/>
              </a:solidFill>
            </a:endParaRPr>
          </a:p>
        </p:txBody>
      </p:sp>
      <p:sp>
        <p:nvSpPr>
          <p:cNvPr id="20482" name="Titel 1"/>
          <p:cNvSpPr>
            <a:spLocks noGrp="1"/>
          </p:cNvSpPr>
          <p:nvPr>
            <p:ph type="title" idx="4294967295"/>
          </p:nvPr>
        </p:nvSpPr>
        <p:spPr bwMode="auto">
          <a:xfrm>
            <a:off x="661736" y="274638"/>
            <a:ext cx="5962901" cy="81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altLang="en-US" sz="2800" dirty="0" smtClean="0"/>
              <a:t>Summary</a:t>
            </a:r>
          </a:p>
        </p:txBody>
      </p:sp>
      <p:sp>
        <p:nvSpPr>
          <p:cNvPr id="25603" name="Inhaltsplatzhalter 2"/>
          <p:cNvSpPr>
            <a:spLocks noGrp="1"/>
          </p:cNvSpPr>
          <p:nvPr>
            <p:ph idx="4294967295"/>
          </p:nvPr>
        </p:nvSpPr>
        <p:spPr bwMode="auto">
          <a:xfrm>
            <a:off x="514925" y="1318720"/>
            <a:ext cx="8404225" cy="52101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altLang="en-US" sz="2000" dirty="0" smtClean="0"/>
              <a:t>BHTS is transferred by 100% to new building.</a:t>
            </a:r>
            <a:br>
              <a:rPr lang="en-US" altLang="en-US" sz="2000" dirty="0" smtClean="0"/>
            </a:br>
            <a:r>
              <a:rPr lang="en-US" altLang="en-US" sz="2000" dirty="0" smtClean="0"/>
              <a:t>Installation works with equipment are in progress.</a:t>
            </a:r>
            <a:br>
              <a:rPr lang="en-US" altLang="en-US" sz="2000" dirty="0" smtClean="0"/>
            </a:br>
            <a:r>
              <a:rPr lang="en-US" altLang="en-US" sz="2000" dirty="0" smtClean="0"/>
              <a:t>Installation and </a:t>
            </a:r>
            <a:r>
              <a:rPr lang="en-US" altLang="en-US" sz="2000" dirty="0" err="1" smtClean="0"/>
              <a:t>commisioning</a:t>
            </a:r>
            <a:r>
              <a:rPr lang="en-US" altLang="en-US" sz="2000" dirty="0" smtClean="0"/>
              <a:t>  is practically completed.</a:t>
            </a:r>
            <a:br>
              <a:rPr lang="en-US" altLang="en-US" sz="2000" dirty="0" smtClean="0"/>
            </a:br>
            <a:r>
              <a:rPr lang="de-DE" altLang="en-US" sz="2000" dirty="0" smtClean="0"/>
              <a:t>Fine </a:t>
            </a:r>
            <a:r>
              <a:rPr lang="de-DE" altLang="en-US" sz="2000" dirty="0" err="1" smtClean="0"/>
              <a:t>tuning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of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process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parameters</a:t>
            </a:r>
            <a:r>
              <a:rPr lang="de-DE" altLang="en-US" sz="2000" dirty="0" smtClean="0"/>
              <a:t>: 2015</a:t>
            </a:r>
          </a:p>
          <a:p>
            <a:pPr>
              <a:spcBef>
                <a:spcPct val="0"/>
              </a:spcBef>
              <a:buClr>
                <a:srgbClr val="FF0000"/>
              </a:buClr>
              <a:buFontTx/>
              <a:buChar char="•"/>
              <a:defRPr/>
            </a:pPr>
            <a:endParaRPr lang="en-US" altLang="en-US" sz="2000" dirty="0" smtClean="0"/>
          </a:p>
          <a:p>
            <a:pPr>
              <a:spcBef>
                <a:spcPct val="0"/>
              </a:spcBef>
              <a:buClr>
                <a:srgbClr val="FF0000"/>
              </a:buClr>
              <a:buFontTx/>
              <a:buChar char="•"/>
              <a:defRPr/>
            </a:pPr>
            <a:r>
              <a:rPr lang="en-US" altLang="en-US" sz="2000" dirty="0" smtClean="0"/>
              <a:t>New equipment for 12 mm tape is ordered in the end of August. New PLD300 will be assembled in 2015; will be put in operation in the beginning of 2016.</a:t>
            </a:r>
          </a:p>
          <a:p>
            <a:pPr marL="0" indent="0">
              <a:spcBef>
                <a:spcPct val="0"/>
              </a:spcBef>
              <a:buClr>
                <a:srgbClr val="FF0000"/>
              </a:buClr>
              <a:buNone/>
              <a:defRPr/>
            </a:pPr>
            <a:endParaRPr lang="en-US" altLang="en-US" sz="2000" dirty="0" smtClean="0"/>
          </a:p>
          <a:p>
            <a:pPr>
              <a:spcBef>
                <a:spcPct val="0"/>
              </a:spcBef>
              <a:buClr>
                <a:srgbClr val="FF0000"/>
              </a:buClr>
              <a:defRPr/>
            </a:pPr>
            <a:r>
              <a:rPr lang="en-US" altLang="en-US" sz="2000" dirty="0" smtClean="0"/>
              <a:t>Suppression of dog boning is implemented. This suppression is found to be dependent on quality of punching.  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sz="2000" dirty="0" smtClean="0"/>
              <a:t/>
            </a:r>
            <a:br>
              <a:rPr lang="en-US" altLang="en-US" sz="2000" dirty="0" smtClean="0"/>
            </a:br>
            <a:r>
              <a:rPr lang="en-US" altLang="en-US" sz="2000" dirty="0" smtClean="0"/>
              <a:t> </a:t>
            </a:r>
          </a:p>
          <a:p>
            <a:pPr marL="0" indent="0">
              <a:spcBef>
                <a:spcPct val="0"/>
              </a:spcBef>
              <a:buClr>
                <a:srgbClr val="FF0000"/>
              </a:buClr>
              <a:buFont typeface="Arial" pitchFamily="34" charset="0"/>
              <a:buNone/>
              <a:defRPr/>
            </a:pPr>
            <a:endParaRPr lang="en-US" altLang="en-US" sz="2000" dirty="0" smtClean="0"/>
          </a:p>
        </p:txBody>
      </p:sp>
      <p:sp>
        <p:nvSpPr>
          <p:cNvPr id="20486" name="Datumsplatzhalter 3"/>
          <p:cNvSpPr txBox="1">
            <a:spLocks/>
          </p:cNvSpPr>
          <p:nvPr/>
        </p:nvSpPr>
        <p:spPr bwMode="auto">
          <a:xfrm>
            <a:off x="6608763" y="6621463"/>
            <a:ext cx="138906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900">
                <a:solidFill>
                  <a:schemeClr val="bg1"/>
                </a:solidFill>
              </a:rPr>
              <a:t>Confidential</a:t>
            </a: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CERN-BHTS Meeting , Alzenau, June 18, 2015 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 bwMode="auto">
          <a:xfrm>
            <a:off x="731518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9" name="Fußzeilenplatzhalter 4"/>
          <p:cNvSpPr txBox="1">
            <a:spLocks/>
          </p:cNvSpPr>
          <p:nvPr/>
        </p:nvSpPr>
        <p:spPr>
          <a:xfrm>
            <a:off x="534254" y="65772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2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377142" y="660122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22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5918" y="6515670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fld id="{F96F52C6-8F63-4DCC-B0B5-A3131BA2AB4A}" type="slidenum">
              <a:rPr lang="de-DE" sz="1800" kern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22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799" y="6571811"/>
            <a:ext cx="4117145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1A-WT-O1.7 , Bruker HTS </a:t>
            </a:r>
            <a:r>
              <a:rPr lang="de-DE" dirty="0" err="1" smtClean="0"/>
              <a:t>A.Usoskin</a:t>
            </a:r>
            <a:r>
              <a:rPr lang="de-DE" dirty="0" smtClean="0"/>
              <a:t>, EUCAS 2015</a:t>
            </a:r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1246188"/>
            <a:ext cx="9144000" cy="52244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indent="1270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ctr"/>
            <a:endParaRPr lang="en-US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80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de-DE" altLang="en-US" sz="1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en-US" sz="80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8100"/>
            <a:ext cx="852488" cy="511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47650" y="153988"/>
            <a:ext cx="6811963" cy="87153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2400" smtClean="0">
                <a:solidFill>
                  <a:schemeClr val="tx1"/>
                </a:solidFill>
              </a:rPr>
              <a:t>12mm wide tape technology for EUCARD2  CERN      </a:t>
            </a:r>
            <a:br>
              <a:rPr lang="en-US" altLang="en-US" sz="2400" smtClean="0">
                <a:solidFill>
                  <a:schemeClr val="tx1"/>
                </a:solidFill>
              </a:rPr>
            </a:br>
            <a:r>
              <a:rPr lang="en-US" altLang="en-US" sz="2400" smtClean="0">
                <a:solidFill>
                  <a:schemeClr val="tx1"/>
                </a:solidFill>
              </a:rPr>
              <a:t>		</a:t>
            </a:r>
            <a:r>
              <a:rPr lang="en-US" altLang="en-US" sz="2000" smtClean="0">
                <a:solidFill>
                  <a:schemeClr val="tx1"/>
                </a:solidFill>
              </a:rPr>
              <a:t>VISIT POSTER </a:t>
            </a:r>
            <a:r>
              <a:rPr lang="en-US" altLang="en-US" sz="2000" smtClean="0"/>
              <a:t>3A-WT-P-02.03</a:t>
            </a:r>
            <a:r>
              <a:rPr lang="en-US" altLang="en-US" sz="20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Textfeld 2"/>
          <p:cNvSpPr txBox="1">
            <a:spLocks noChangeArrowheads="1"/>
          </p:cNvSpPr>
          <p:nvPr/>
        </p:nvSpPr>
        <p:spPr bwMode="auto">
          <a:xfrm>
            <a:off x="127000" y="1831975"/>
            <a:ext cx="4319588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12788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>
              <a:spcAft>
                <a:spcPts val="1800"/>
              </a:spcAft>
              <a:buClr>
                <a:srgbClr val="0000FF"/>
              </a:buClr>
            </a:pPr>
            <a:r>
              <a:rPr lang="de-DE" altLang="en-US" sz="1600"/>
              <a:t> </a:t>
            </a:r>
            <a:r>
              <a:rPr lang="en-US" altLang="de-DE" sz="1600"/>
              <a:t>BHTS manufactured several 12mm wide tapes for EUCARD2, CERN</a:t>
            </a:r>
          </a:p>
          <a:p>
            <a:pPr lvl="1">
              <a:spcAft>
                <a:spcPts val="1800"/>
              </a:spcAft>
              <a:buClr>
                <a:srgbClr val="0000FF"/>
              </a:buClr>
            </a:pPr>
            <a:r>
              <a:rPr lang="de-DE" altLang="en-US" sz="1600"/>
              <a:t>The high field performance (18T) was checked, a minimum Je of 400 A/mm</a:t>
            </a:r>
            <a:r>
              <a:rPr lang="de-DE" altLang="en-US" sz="1600" baseline="30000"/>
              <a:t>2</a:t>
            </a:r>
            <a:r>
              <a:rPr lang="de-DE" altLang="en-US" sz="1600"/>
              <a:t> @ 4.2K/18T is required for the C12 tapes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588" y="1595438"/>
            <a:ext cx="4681537" cy="32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550" y="4911725"/>
            <a:ext cx="5233988" cy="1509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"/>
          <p:cNvSpPr>
            <a:spLocks noChangeArrowheads="1"/>
          </p:cNvSpPr>
          <p:nvPr/>
        </p:nvSpPr>
        <p:spPr bwMode="auto">
          <a:xfrm>
            <a:off x="1981200" y="914400"/>
            <a:ext cx="4427538" cy="469900"/>
          </a:xfrm>
          <a:prstGeom prst="rect">
            <a:avLst/>
          </a:prstGeom>
          <a:noFill/>
          <a:ln w="9525" algn="ctr">
            <a:solidFill>
              <a:srgbClr val="004B7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98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4" descr="One-Bruker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12"/>
          <p:cNvGrpSpPr>
            <a:grpSpLocks/>
          </p:cNvGrpSpPr>
          <p:nvPr/>
        </p:nvGrpSpPr>
        <p:grpSpPr bwMode="auto">
          <a:xfrm>
            <a:off x="438150" y="1268413"/>
            <a:ext cx="8705850" cy="5589587"/>
            <a:chOff x="276" y="799"/>
            <a:chExt cx="5484" cy="3521"/>
          </a:xfrm>
        </p:grpSpPr>
        <p:pic>
          <p:nvPicPr>
            <p:cNvPr id="8197" name="Picture 4" descr="One-Bruker_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" y="4049"/>
              <a:ext cx="5484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198" name="Group 7"/>
            <p:cNvGrpSpPr>
              <a:grpSpLocks/>
            </p:cNvGrpSpPr>
            <p:nvPr/>
          </p:nvGrpSpPr>
          <p:grpSpPr bwMode="auto">
            <a:xfrm>
              <a:off x="1362" y="799"/>
              <a:ext cx="3060" cy="2134"/>
              <a:chOff x="1362" y="845"/>
              <a:chExt cx="3060" cy="2134"/>
            </a:xfrm>
          </p:grpSpPr>
          <p:pic>
            <p:nvPicPr>
              <p:cNvPr id="8199" name="Picture 4" descr="Bruker-logo_rgb_300dpi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" y="845"/>
                <a:ext cx="3060" cy="1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0" name="Text Box 5"/>
              <p:cNvSpPr txBox="1">
                <a:spLocks noChangeArrowheads="1"/>
              </p:cNvSpPr>
              <p:nvPr/>
            </p:nvSpPr>
            <p:spPr bwMode="auto">
              <a:xfrm>
                <a:off x="1364" y="2688"/>
                <a:ext cx="3058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3662" tIns="46038" rIns="93662" bIns="46038">
                <a:spAutoFit/>
              </a:bodyPr>
              <a:lstStyle>
                <a:lvl1pPr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2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altLang="en-US">
                    <a:solidFill>
                      <a:srgbClr val="748A96"/>
                    </a:solidFill>
                  </a:rPr>
                  <a:t>Innovation with Integrity</a:t>
                </a:r>
                <a:endParaRPr lang="en-US" altLang="en-US" sz="1600">
                  <a:solidFill>
                    <a:srgbClr val="748A96"/>
                  </a:solidFill>
                </a:endParaRPr>
              </a:p>
            </p:txBody>
          </p:sp>
        </p:grpSp>
      </p:grpSp>
      <p:sp>
        <p:nvSpPr>
          <p:cNvPr id="1177" name="Text Box 153"/>
          <p:cNvSpPr txBox="1">
            <a:spLocks noChangeArrowheads="1"/>
          </p:cNvSpPr>
          <p:nvPr/>
        </p:nvSpPr>
        <p:spPr bwMode="auto">
          <a:xfrm>
            <a:off x="757238" y="6653213"/>
            <a:ext cx="6191250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defTabSz="1225550">
              <a:defRPr/>
            </a:pPr>
            <a:r>
              <a:rPr lang="en-US" sz="600" dirty="0">
                <a:solidFill>
                  <a:schemeClr val="bg1"/>
                </a:solidFill>
                <a:ea typeface="+mn-ea"/>
                <a:cs typeface="+mn-cs"/>
              </a:rPr>
              <a:t>Copyright © 2014 Bruker Corporation. All rights reserved.  www.bruker.com</a:t>
            </a:r>
            <a:endParaRPr lang="en-US" sz="800" dirty="0">
              <a:solidFill>
                <a:srgbClr val="0071BC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914400" y="2706542"/>
            <a:ext cx="8229600" cy="70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Supporting foils:</a:t>
            </a:r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CERN-BHTS Meeting , Alzenau, June 18, 2015 </a:t>
            </a:r>
            <a:endParaRPr lang="en-US" dirty="0"/>
          </a:p>
        </p:txBody>
      </p:sp>
      <p:sp>
        <p:nvSpPr>
          <p:cNvPr id="4" name="Rechteck 3"/>
          <p:cNvSpPr/>
          <p:nvPr/>
        </p:nvSpPr>
        <p:spPr bwMode="auto">
          <a:xfrm>
            <a:off x="703382" y="6639951"/>
            <a:ext cx="1786597" cy="218049"/>
          </a:xfrm>
          <a:prstGeom prst="rect">
            <a:avLst/>
          </a:prstGeom>
          <a:solidFill>
            <a:srgbClr val="0071BC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80" charset="-128"/>
            </a:endParaRP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>
          <a:xfrm>
            <a:off x="506118" y="65772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36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377142" y="660122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25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5918" y="6473154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fld id="{F96F52C6-8F63-4DCC-B0B5-A3131BA2AB4A}" type="slidenum">
              <a:rPr lang="de-DE" sz="1800" kern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25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799" y="6571811"/>
            <a:ext cx="4117145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1A-WT-O1.7 , Bruker HTS </a:t>
            </a:r>
            <a:r>
              <a:rPr lang="de-DE" dirty="0" err="1" smtClean="0"/>
              <a:t>A.Usoskin</a:t>
            </a:r>
            <a:r>
              <a:rPr lang="de-DE" dirty="0" smtClean="0"/>
              <a:t>, EUCAS 2015</a:t>
            </a:r>
            <a:endParaRPr lang="en-US" dirty="0"/>
          </a:p>
        </p:txBody>
      </p:sp>
      <p:sp>
        <p:nvSpPr>
          <p:cNvPr id="5" name="Text Box 155"/>
          <p:cNvSpPr txBox="1">
            <a:spLocks noChangeArrowheads="1"/>
          </p:cNvSpPr>
          <p:nvPr/>
        </p:nvSpPr>
        <p:spPr bwMode="auto">
          <a:xfrm>
            <a:off x="277813" y="125413"/>
            <a:ext cx="87122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50000"/>
              </a:spcBef>
              <a:buChar char="•"/>
              <a:defRPr sz="1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800100" indent="-342900">
              <a:spcBef>
                <a:spcPct val="50000"/>
              </a:spcBef>
              <a:buClr>
                <a:schemeClr val="hlink"/>
              </a:buClr>
              <a:buSzPct val="120000"/>
              <a:buFont typeface="Times" pitchFamily="18" charset="0"/>
              <a:buChar char="•"/>
              <a:defRPr sz="1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257300" indent="-342900">
              <a:spcBef>
                <a:spcPct val="50000"/>
              </a:spcBef>
              <a:buClr>
                <a:schemeClr val="tx1"/>
              </a:buClr>
              <a:buSzPct val="120000"/>
              <a:buFont typeface="Times" pitchFamily="18" charset="0"/>
              <a:buChar char="•"/>
              <a:defRPr sz="1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714500" indent="-3429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§"/>
              <a:defRPr sz="1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171700" indent="-342900">
              <a:spcBef>
                <a:spcPct val="20000"/>
              </a:spcBef>
              <a:defRPr sz="1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 err="1">
                <a:latin typeface="Arial" charset="0"/>
              </a:rPr>
              <a:t>Ic</a:t>
            </a:r>
            <a:r>
              <a:rPr lang="en-GB" altLang="en-US" sz="2400" dirty="0">
                <a:latin typeface="Arial" charset="0"/>
              </a:rPr>
              <a:t>(B) in different piece lengths   (4.2K, B//c)</a:t>
            </a:r>
          </a:p>
        </p:txBody>
      </p:sp>
      <p:pic>
        <p:nvPicPr>
          <p:cNvPr id="6" name="Grafik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685800"/>
            <a:ext cx="5326063" cy="419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57200" y="5002213"/>
            <a:ext cx="8532813" cy="13049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just"/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altLang="en-US" sz="1600" baseline="-2500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(B) at B perpendicular to tape surface measured in liquid He. Coated tapes are 4 mm wide tape with 45 µm thick Cu plating. YBCO thickness corresponds to 1.5-2 µm. Fractions of the 22 m long batch of best quality was measured in wide field range at FSU/NHFML, Tallahassee (D. Abraimov, 2014). Measurements of fractions of 120-230 m long batches of average quality were performed by Bruker HTS/Bruker EAS, Alzenau/Hanau.</a:t>
            </a:r>
            <a:r>
              <a:rPr lang="en-US" altLang="en-US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600">
                <a:latin typeface="Times New Roman" pitchFamily="18" charset="0"/>
                <a:cs typeface="Times New Roman" pitchFamily="18" charset="0"/>
              </a:rPr>
              <a:t>The n-values measured were in between 42 and 52.</a:t>
            </a:r>
          </a:p>
        </p:txBody>
      </p:sp>
    </p:spTree>
    <p:extLst>
      <p:ext uri="{BB962C8B-B14F-4D97-AF65-F5344CB8AC3E}">
        <p14:creationId xmlns:p14="http://schemas.microsoft.com/office/powerpoint/2010/main" val="77207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377142" y="660122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3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5918" y="6446832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fld id="{F96F52C6-8F63-4DCC-B0B5-A3131BA2AB4A}" type="slidenum">
              <a:rPr lang="de-DE" sz="1800" kern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3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799" y="6571811"/>
            <a:ext cx="4117145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1A-WT-O1.7 , Bruker HTS </a:t>
            </a:r>
            <a:r>
              <a:rPr lang="de-DE" dirty="0" err="1" smtClean="0"/>
              <a:t>A.Usoskin</a:t>
            </a:r>
            <a:r>
              <a:rPr lang="de-DE" dirty="0" smtClean="0"/>
              <a:t>, EUCAS 2015</a:t>
            </a:r>
            <a:endParaRPr lang="en-US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5918" y="1495433"/>
            <a:ext cx="8809038" cy="4572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de-DE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RELOCATION OF BHTS IN Q3 2015 </a:t>
            </a:r>
            <a:endParaRPr lang="de-DE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 smtClean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 smtClean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	</a:t>
            </a:r>
            <a:r>
              <a:rPr lang="en-US" altLang="en-US" sz="1800" dirty="0" smtClean="0"/>
              <a:t>current site</a:t>
            </a:r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 smtClean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endParaRPr lang="en-US" altLang="en-US" dirty="0" smtClean="0"/>
          </a:p>
          <a:p>
            <a:pPr marL="457200" lvl="1" indent="0">
              <a:buClr>
                <a:srgbClr val="0000FF"/>
              </a:buClr>
              <a:buFont typeface="Times" pitchFamily="18" charset="0"/>
              <a:buNone/>
              <a:defRPr/>
            </a:pPr>
            <a:r>
              <a:rPr lang="en-US" altLang="en-US" dirty="0"/>
              <a:t>	</a:t>
            </a:r>
            <a:r>
              <a:rPr lang="en-US" altLang="en-US" dirty="0" smtClean="0"/>
              <a:t>	</a:t>
            </a:r>
            <a:r>
              <a:rPr lang="en-US" altLang="en-US" sz="1800" dirty="0" smtClean="0"/>
              <a:t>new site   </a:t>
            </a:r>
            <a:endParaRPr lang="en-US" altLang="en-US" sz="1800" dirty="0"/>
          </a:p>
          <a:p>
            <a:pPr marL="0" indent="0">
              <a:lnSpc>
                <a:spcPts val="2700"/>
              </a:lnSpc>
              <a:spcAft>
                <a:spcPts val="0"/>
              </a:spcAft>
              <a:buClr>
                <a:srgbClr val="0000FF"/>
              </a:buClr>
              <a:buSzPct val="120000"/>
              <a:buFontTx/>
              <a:buNone/>
              <a:defRPr/>
            </a:pPr>
            <a:endParaRPr lang="en-US" sz="1800" dirty="0" smtClean="0">
              <a:solidFill>
                <a:srgbClr val="FF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defRPr/>
            </a:pPr>
            <a:endParaRPr lang="de-DE" sz="18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8623493" y="6080681"/>
            <a:ext cx="673100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defRPr/>
            </a:pPr>
            <a:r>
              <a:rPr lang="de-DE" sz="1000" b="1" kern="0" dirty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3EBBAA11-1C40-4FC4-9877-9AF062D2BA49}" type="slidenum">
              <a:rPr lang="de-DE" sz="1000" b="1" ker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eaLnBrk="1" hangingPunct="1"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defRPr/>
              </a:pPr>
              <a:t>3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556" y="2562781"/>
            <a:ext cx="4216400" cy="336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Gerade Verbindung mit Pfeil 9"/>
          <p:cNvCxnSpPr>
            <a:cxnSpLocks noChangeShapeType="1"/>
            <a:endCxn id="10" idx="2"/>
          </p:cNvCxnSpPr>
          <p:nvPr/>
        </p:nvCxnSpPr>
        <p:spPr bwMode="auto">
          <a:xfrm flipV="1">
            <a:off x="3556193" y="3397013"/>
            <a:ext cx="2286000" cy="165994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mit Pfeil 11"/>
          <p:cNvCxnSpPr>
            <a:cxnSpLocks noChangeShapeType="1"/>
            <a:endCxn id="11" idx="2"/>
          </p:cNvCxnSpPr>
          <p:nvPr/>
        </p:nvCxnSpPr>
        <p:spPr bwMode="auto">
          <a:xfrm>
            <a:off x="3421117" y="5389325"/>
            <a:ext cx="3472001" cy="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Ellipse 9"/>
          <p:cNvSpPr/>
          <p:nvPr/>
        </p:nvSpPr>
        <p:spPr bwMode="auto">
          <a:xfrm>
            <a:off x="5842193" y="3021569"/>
            <a:ext cx="368300" cy="750887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2400"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6893118" y="5196444"/>
            <a:ext cx="673100" cy="385762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de-DE" sz="2400">
              <a:latin typeface="Arial" charset="0"/>
              <a:ea typeface="ＭＳ Ｐゴシック" pitchFamily="-80" charset="-128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433581" y="37069"/>
            <a:ext cx="6624637" cy="814387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b="0" cap="small" dirty="0" smtClean="0"/>
              <a:t>HTS PILOT-LINE PRODUCTION</a:t>
            </a:r>
            <a:br>
              <a:rPr lang="de-DE" altLang="de-DE" b="0" cap="small" dirty="0" smtClean="0"/>
            </a:br>
            <a:r>
              <a:rPr lang="en-US" altLang="en-US" b="0" cap="small" dirty="0" smtClean="0"/>
              <a:t>Actual Status</a:t>
            </a:r>
            <a:r>
              <a:rPr lang="de-DE" altLang="de-DE" sz="1800" b="0" cap="small" dirty="0" smtClean="0"/>
              <a:t/>
            </a:r>
            <a:br>
              <a:rPr lang="de-DE" altLang="de-DE" sz="1800" b="0" cap="small" dirty="0" smtClean="0"/>
            </a:br>
            <a:endParaRPr lang="en-US" altLang="en-US" sz="1800" b="0" cap="small" dirty="0" smtClean="0"/>
          </a:p>
        </p:txBody>
      </p:sp>
    </p:spTree>
    <p:extLst>
      <p:ext uri="{BB962C8B-B14F-4D97-AF65-F5344CB8AC3E}">
        <p14:creationId xmlns:p14="http://schemas.microsoft.com/office/powerpoint/2010/main" val="129493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4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0" y="2984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Bruker HTS: new site</a:t>
            </a:r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4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6092"/>
            <a:ext cx="9145250" cy="5134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4697173" y="975473"/>
            <a:ext cx="19620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1400" dirty="0" smtClean="0"/>
              <a:t>Provided by U. Betz</a:t>
            </a:r>
            <a:endParaRPr lang="en-US" sz="1400" dirty="0"/>
          </a:p>
        </p:txBody>
      </p:sp>
      <p:sp>
        <p:nvSpPr>
          <p:cNvPr id="11" name="Fußzeilenplatzhalter 4"/>
          <p:cNvSpPr txBox="1">
            <a:spLocks/>
          </p:cNvSpPr>
          <p:nvPr/>
        </p:nvSpPr>
        <p:spPr>
          <a:xfrm>
            <a:off x="635854" y="65391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79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5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0" y="29845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First short tapes with </a:t>
            </a:r>
            <a:r>
              <a:rPr lang="en-GB" altLang="en-US" dirty="0" err="1" smtClean="0"/>
              <a:t>Ic</a:t>
            </a:r>
            <a:r>
              <a:rPr lang="en-GB" altLang="en-US" dirty="0" smtClean="0"/>
              <a:t> =800 - 1000A </a:t>
            </a:r>
            <a:br>
              <a:rPr lang="en-GB" altLang="en-US" dirty="0" smtClean="0"/>
            </a:br>
            <a:r>
              <a:rPr lang="en-GB" altLang="en-US" dirty="0"/>
              <a:t> </a:t>
            </a:r>
            <a:r>
              <a:rPr lang="en-GB" altLang="en-US" dirty="0" smtClean="0"/>
              <a:t>        at 4.2K, 5T, B//c; w=4mm</a:t>
            </a:r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5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8" name="Picture 3" descr="C:\Users\Bruker\Documents\Presentations\2015\Cern Dec_1_2015\IMG_20151111_160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2133600"/>
            <a:ext cx="3352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Bruker\Documents\Presentations\2015\Cern Dec_1_2015\IMG_20151030_1322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32000"/>
            <a:ext cx="33528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ußzeilenplatzhalter 4"/>
          <p:cNvSpPr txBox="1">
            <a:spLocks/>
          </p:cNvSpPr>
          <p:nvPr/>
        </p:nvSpPr>
        <p:spPr>
          <a:xfrm>
            <a:off x="635854" y="65391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0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nummernplatzhalter 4"/>
          <p:cNvSpPr txBox="1">
            <a:spLocks/>
          </p:cNvSpPr>
          <p:nvPr/>
        </p:nvSpPr>
        <p:spPr bwMode="auto">
          <a:xfrm>
            <a:off x="6934200" y="6626225"/>
            <a:ext cx="213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6F5A69D4-A2D5-4E18-8F0F-B54833F7428C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6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16387" name="Rectangle 13"/>
          <p:cNvSpPr>
            <a:spLocks noChangeArrowheads="1"/>
          </p:cNvSpPr>
          <p:nvPr/>
        </p:nvSpPr>
        <p:spPr bwMode="auto">
          <a:xfrm>
            <a:off x="5992813" y="6365875"/>
            <a:ext cx="28797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/>
              <a:t>Bruker 14017-2-1-905 tape in LHe</a:t>
            </a:r>
          </a:p>
        </p:txBody>
      </p:sp>
      <p:sp>
        <p:nvSpPr>
          <p:cNvPr id="16388" name="Rectangle 13"/>
          <p:cNvSpPr>
            <a:spLocks noChangeArrowheads="1"/>
          </p:cNvSpPr>
          <p:nvPr/>
        </p:nvSpPr>
        <p:spPr bwMode="auto">
          <a:xfrm>
            <a:off x="4316413" y="6196013"/>
            <a:ext cx="803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/>
              <a:t>B, T</a:t>
            </a:r>
          </a:p>
        </p:txBody>
      </p:sp>
      <p:sp>
        <p:nvSpPr>
          <p:cNvPr id="16389" name="TextBox 10"/>
          <p:cNvSpPr txBox="1">
            <a:spLocks noChangeArrowheads="1"/>
          </p:cNvSpPr>
          <p:nvPr/>
        </p:nvSpPr>
        <p:spPr bwMode="auto">
          <a:xfrm>
            <a:off x="0" y="14288"/>
            <a:ext cx="76714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000" dirty="0"/>
              <a:t>Comparison </a:t>
            </a:r>
            <a:r>
              <a:rPr lang="en-US" altLang="en-US" sz="2000" dirty="0" err="1"/>
              <a:t>I</a:t>
            </a:r>
            <a:r>
              <a:rPr lang="en-US" altLang="en-US" sz="2000" baseline="-25000" dirty="0" err="1"/>
              <a:t>c</a:t>
            </a:r>
            <a:r>
              <a:rPr lang="en-US" altLang="en-US" sz="2000" dirty="0"/>
              <a:t>(4K; </a:t>
            </a:r>
            <a:r>
              <a:rPr lang="en-US" altLang="en-US" sz="2000" dirty="0" smtClean="0"/>
              <a:t>B): FSU + BHTS, 2015</a:t>
            </a:r>
            <a:endParaRPr lang="en-US" altLang="en-US" sz="2000" dirty="0"/>
          </a:p>
          <a:p>
            <a:pPr eaLnBrk="1" hangingPunct="1"/>
            <a:endParaRPr lang="en-US" altLang="en-US" sz="2000" i="1" dirty="0"/>
          </a:p>
        </p:txBody>
      </p:sp>
      <p:grpSp>
        <p:nvGrpSpPr>
          <p:cNvPr id="16390" name="Gruppieren 5"/>
          <p:cNvGrpSpPr>
            <a:grpSpLocks/>
          </p:cNvGrpSpPr>
          <p:nvPr/>
        </p:nvGrpSpPr>
        <p:grpSpPr bwMode="auto">
          <a:xfrm>
            <a:off x="125413" y="646113"/>
            <a:ext cx="9018587" cy="5857875"/>
            <a:chOff x="124621" y="646054"/>
            <a:chExt cx="9019380" cy="5858366"/>
          </a:xfrm>
        </p:grpSpPr>
        <p:grpSp>
          <p:nvGrpSpPr>
            <p:cNvPr id="16396" name="Gruppieren 4"/>
            <p:cNvGrpSpPr>
              <a:grpSpLocks/>
            </p:cNvGrpSpPr>
            <p:nvPr/>
          </p:nvGrpSpPr>
          <p:grpSpPr bwMode="auto">
            <a:xfrm>
              <a:off x="124621" y="646054"/>
              <a:ext cx="7824002" cy="5858366"/>
              <a:chOff x="124621" y="646054"/>
              <a:chExt cx="7824002" cy="5858366"/>
            </a:xfrm>
          </p:grpSpPr>
          <p:pic>
            <p:nvPicPr>
              <p:cNvPr id="16398" name="Picture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81" t="9286" r="12112" b="10686"/>
              <a:stretch>
                <a:fillRect/>
              </a:stretch>
            </p:blipFill>
            <p:spPr bwMode="auto">
              <a:xfrm>
                <a:off x="124621" y="646054"/>
                <a:ext cx="7824002" cy="58583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Rectangle 13"/>
              <p:cNvSpPr/>
              <p:nvPr/>
            </p:nvSpPr>
            <p:spPr>
              <a:xfrm>
                <a:off x="2420348" y="5372437"/>
                <a:ext cx="690623" cy="2921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lIns="36000" rIns="0">
                <a:spAutoFit/>
              </a:bodyPr>
              <a:lstStyle/>
              <a:p>
                <a:pPr>
                  <a:defRPr/>
                </a:pPr>
                <a:r>
                  <a:rPr lang="en-US" sz="1250" dirty="0">
                    <a:latin typeface="+mn-lt"/>
                    <a:ea typeface="Verdana" panose="020B0604030504040204" pitchFamily="34" charset="0"/>
                    <a:cs typeface="Verdana" panose="020B0604030504040204" pitchFamily="34" charset="0"/>
                  </a:rPr>
                  <a:t>1-905N3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415584" y="5580418"/>
                <a:ext cx="695386" cy="2841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lIns="36000" rIns="0">
                <a:spAutoFit/>
              </a:bodyPr>
              <a:lstStyle/>
              <a:p>
                <a:pPr>
                  <a:defRPr/>
                </a:pPr>
                <a:r>
                  <a:rPr lang="en-US" sz="1250" dirty="0">
                    <a:latin typeface="+mn-lt"/>
                    <a:ea typeface="Verdana" panose="020B0604030504040204" pitchFamily="34" charset="0"/>
                    <a:cs typeface="Verdana" panose="020B0604030504040204" pitchFamily="34" charset="0"/>
                  </a:rPr>
                  <a:t>1-905N4</a:t>
                </a:r>
              </a:p>
            </p:txBody>
          </p:sp>
        </p:grpSp>
        <p:sp>
          <p:nvSpPr>
            <p:cNvPr id="16397" name="Rectangle 12"/>
            <p:cNvSpPr>
              <a:spLocks noChangeArrowheads="1"/>
            </p:cNvSpPr>
            <p:nvPr/>
          </p:nvSpPr>
          <p:spPr bwMode="auto">
            <a:xfrm>
              <a:off x="7804597" y="2572988"/>
              <a:ext cx="13394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2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de-DE" altLang="en-US" sz="1200" b="1">
                  <a:solidFill>
                    <a:srgbClr val="FF0000"/>
                  </a:solidFill>
                </a:rPr>
                <a:t>309 A at 31 T</a:t>
              </a:r>
            </a:p>
          </p:txBody>
        </p:sp>
      </p:grpSp>
      <p:cxnSp>
        <p:nvCxnSpPr>
          <p:cNvPr id="16391" name="Gerade Verbindung mit Pfeil 20"/>
          <p:cNvCxnSpPr>
            <a:cxnSpLocks noChangeShapeType="1"/>
          </p:cNvCxnSpPr>
          <p:nvPr/>
        </p:nvCxnSpPr>
        <p:spPr bwMode="auto">
          <a:xfrm flipH="1">
            <a:off x="7521575" y="2686050"/>
            <a:ext cx="282575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92" name="Rectangle 13"/>
          <p:cNvSpPr>
            <a:spLocks noChangeArrowheads="1"/>
          </p:cNvSpPr>
          <p:nvPr/>
        </p:nvSpPr>
        <p:spPr bwMode="auto">
          <a:xfrm>
            <a:off x="3462338" y="5568950"/>
            <a:ext cx="34385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/>
              <a:t>D. Abraimov,  D. Larbalestier, … Nov 2014</a:t>
            </a:r>
          </a:p>
        </p:txBody>
      </p:sp>
      <p:sp>
        <p:nvSpPr>
          <p:cNvPr id="23" name="Stern mit 5 Zacken 22"/>
          <p:cNvSpPr/>
          <p:nvPr/>
        </p:nvSpPr>
        <p:spPr bwMode="auto">
          <a:xfrm>
            <a:off x="5529263" y="630238"/>
            <a:ext cx="46037" cy="4603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4" name="Gerade Verbindung 23"/>
          <p:cNvCxnSpPr/>
          <p:nvPr/>
        </p:nvCxnSpPr>
        <p:spPr bwMode="auto">
          <a:xfrm>
            <a:off x="5549900" y="646113"/>
            <a:ext cx="1271588" cy="12604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 bwMode="auto">
          <a:xfrm>
            <a:off x="5583547" y="976642"/>
            <a:ext cx="1271588" cy="12604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feld 1"/>
          <p:cNvSpPr txBox="1"/>
          <p:nvPr/>
        </p:nvSpPr>
        <p:spPr>
          <a:xfrm rot="2615584">
            <a:off x="5118265" y="1520042"/>
            <a:ext cx="1991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smtClean="0"/>
              <a:t>PLD600, </a:t>
            </a:r>
            <a:r>
              <a:rPr lang="de-DE" sz="1000" dirty="0" err="1" smtClean="0"/>
              <a:t>new</a:t>
            </a:r>
            <a:r>
              <a:rPr lang="de-DE" sz="1000" dirty="0" smtClean="0"/>
              <a:t> </a:t>
            </a:r>
            <a:r>
              <a:rPr lang="de-DE" sz="1000" dirty="0" err="1" smtClean="0"/>
              <a:t>site</a:t>
            </a:r>
            <a:r>
              <a:rPr lang="de-DE" sz="1000" dirty="0" smtClean="0"/>
              <a:t>, </a:t>
            </a:r>
            <a:r>
              <a:rPr lang="de-DE" sz="1000" dirty="0" err="1" smtClean="0"/>
              <a:t>Oct</a:t>
            </a:r>
            <a:r>
              <a:rPr lang="de-DE" sz="1000" dirty="0" smtClean="0"/>
              <a:t> 2015</a:t>
            </a:r>
            <a:endParaRPr lang="en-US" sz="1000" dirty="0" err="1" smtClean="0"/>
          </a:p>
        </p:txBody>
      </p:sp>
      <p:sp>
        <p:nvSpPr>
          <p:cNvPr id="19" name="Fußzeilenplatzhalter 4"/>
          <p:cNvSpPr txBox="1">
            <a:spLocks/>
          </p:cNvSpPr>
          <p:nvPr/>
        </p:nvSpPr>
        <p:spPr>
          <a:xfrm>
            <a:off x="635854" y="6539183"/>
            <a:ext cx="3539097" cy="365125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  <a:cs typeface="Arial" charset="0"/>
              </a:defRPr>
            </a:lvl9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848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8377142" y="6601223"/>
            <a:ext cx="67358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r>
              <a:rPr lang="de-DE" sz="1000" b="1" kern="0" dirty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Page </a:t>
            </a:r>
            <a:fld id="{F96F52C6-8F63-4DCC-B0B5-A3131BA2AB4A}" type="slidenum">
              <a:rPr lang="de-DE" sz="1000" b="1" kern="0" smtClean="0">
                <a:solidFill>
                  <a:schemeClr val="bg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7</a:t>
            </a:fld>
            <a:endParaRPr lang="de-DE" sz="1000" b="1" dirty="0">
              <a:solidFill>
                <a:schemeClr val="bg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85918" y="6478112"/>
            <a:ext cx="479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FF0000"/>
              </a:buClr>
              <a:buSzTx/>
              <a:tabLst/>
              <a:defRPr/>
            </a:pPr>
            <a:fld id="{F96F52C6-8F63-4DCC-B0B5-A3131BA2AB4A}" type="slidenum">
              <a:rPr lang="de-DE" sz="1800" kern="0" smtClean="0">
                <a:solidFill>
                  <a:srgbClr val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pPr marR="0" lvl="0" algn="l" defTabSz="914400" rtl="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FF0000"/>
                </a:buClr>
                <a:buSzTx/>
                <a:tabLst/>
                <a:defRPr/>
              </a:pPr>
              <a:t>7</a:t>
            </a:fld>
            <a:endParaRPr lang="de-DE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3352799" y="6571811"/>
            <a:ext cx="4117145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1A-WT-O1.7 , Bruker HTS </a:t>
            </a:r>
            <a:r>
              <a:rPr lang="de-DE" dirty="0" err="1" smtClean="0"/>
              <a:t>A.Usoskin</a:t>
            </a:r>
            <a:r>
              <a:rPr lang="de-DE" dirty="0" smtClean="0"/>
              <a:t>, EUCAS 2015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871"/>
            <a:ext cx="9144000" cy="626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68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408738" y="0"/>
            <a:ext cx="1258887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270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88913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CC/module production: HR-PLD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457200" y="10144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700"/>
              <a:t>6 beam HR-PLD </a:t>
            </a:r>
          </a:p>
        </p:txBody>
      </p:sp>
      <p:pic>
        <p:nvPicPr>
          <p:cNvPr id="21509" name="Picture 5" descr="Bildtargets 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1288"/>
            <a:ext cx="9144000" cy="700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771775" y="6499225"/>
            <a:ext cx="5832475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>
                <a:solidFill>
                  <a:schemeClr val="tx1"/>
                </a:solidFill>
              </a:rPr>
              <a:t>MB-PLD machine with deposition area of 0.13m</a:t>
            </a:r>
            <a:r>
              <a:rPr lang="en-US" altLang="en-US" sz="1600" baseline="30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 rot="-242804">
            <a:off x="6875463" y="728663"/>
            <a:ext cx="2052637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>
                <a:solidFill>
                  <a:schemeClr val="tx1"/>
                </a:solidFill>
              </a:rPr>
              <a:t>Laser beam guide</a:t>
            </a:r>
            <a:endParaRPr lang="en-US" altLang="en-US" sz="1600" baseline="30000">
              <a:solidFill>
                <a:schemeClr val="tx1"/>
              </a:solidFill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1476375" y="1773238"/>
            <a:ext cx="136683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>
                <a:solidFill>
                  <a:schemeClr val="tx1"/>
                </a:solidFill>
              </a:rPr>
              <a:t>Deposition</a:t>
            </a:r>
            <a:r>
              <a:rPr lang="en-US" altLang="en-US" sz="1600" baseline="30000">
                <a:solidFill>
                  <a:schemeClr val="tx1"/>
                </a:solidFill>
              </a:rPr>
              <a:t> </a:t>
            </a:r>
            <a:r>
              <a:rPr lang="en-US" altLang="en-US" sz="1600">
                <a:solidFill>
                  <a:schemeClr val="tx1"/>
                </a:solidFill>
              </a:rPr>
              <a:t>chamber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295400" y="-36513"/>
            <a:ext cx="1836738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600">
                <a:solidFill>
                  <a:schemeClr val="tx1"/>
                </a:solidFill>
              </a:rPr>
              <a:t>Optical system</a:t>
            </a: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1943100" y="333375"/>
            <a:ext cx="0" cy="2508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pic>
        <p:nvPicPr>
          <p:cNvPr id="21515" name="Picture 6" descr="_MG_040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87850"/>
            <a:ext cx="3162300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7" name="Foliennummernplatzhalter 4"/>
          <p:cNvSpPr>
            <a:spLocks noGrp="1"/>
          </p:cNvSpPr>
          <p:nvPr>
            <p:ph type="sldNum" sz="quarter" idx="10"/>
          </p:nvPr>
        </p:nvSpPr>
        <p:spPr bwMode="auto">
          <a:xfrm>
            <a:off x="8667750" y="6543675"/>
            <a:ext cx="41275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494D3C0-8467-4FFD-8DEB-74676F5C4B7B}" type="slidenum">
              <a:rPr lang="en-US" altLang="en-US" sz="1000" smtClean="0">
                <a:solidFill>
                  <a:schemeClr val="bg1"/>
                </a:solidFill>
              </a:rPr>
              <a:pPr eaLnBrk="1" hangingPunct="1"/>
              <a:t>8</a:t>
            </a:fld>
            <a:endParaRPr lang="en-US" altLang="en-US" sz="1000" smtClean="0">
              <a:solidFill>
                <a:schemeClr val="bg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938114" y="-141288"/>
            <a:ext cx="39469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PLD2 = PLD300.</a:t>
            </a:r>
            <a:endParaRPr lang="de-DE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725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l" eaLnBrk="1" hangingPunct="1"/>
            <a:fld id="{2023725A-FE50-4AAF-953D-0987218CF8CB}" type="slidenum">
              <a:rPr lang="en-GB" altLang="en-US" sz="800" smtClean="0">
                <a:solidFill>
                  <a:schemeClr val="folHlink"/>
                </a:solidFill>
              </a:rPr>
              <a:pPr algn="l" eaLnBrk="1" hangingPunct="1"/>
              <a:t>9</a:t>
            </a:fld>
            <a:endParaRPr lang="en-GB" altLang="en-US" sz="800" smtClean="0">
              <a:solidFill>
                <a:schemeClr val="folHlink"/>
              </a:solidFill>
            </a:endParaRPr>
          </a:p>
        </p:txBody>
      </p:sp>
      <p:sp>
        <p:nvSpPr>
          <p:cNvPr id="9218" name="Title 4"/>
          <p:cNvSpPr>
            <a:spLocks noGrp="1"/>
          </p:cNvSpPr>
          <p:nvPr>
            <p:ph type="title" idx="4294967295"/>
          </p:nvPr>
        </p:nvSpPr>
        <p:spPr bwMode="auto">
          <a:xfrm>
            <a:off x="98474" y="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Available parts of PLD300</a:t>
            </a:r>
          </a:p>
        </p:txBody>
      </p:sp>
      <p:sp>
        <p:nvSpPr>
          <p:cNvPr id="9222" name="Textfeld 5"/>
          <p:cNvSpPr txBox="1">
            <a:spLocks noChangeArrowheads="1"/>
          </p:cNvSpPr>
          <p:nvPr/>
        </p:nvSpPr>
        <p:spPr bwMode="auto">
          <a:xfrm>
            <a:off x="4974214" y="5198486"/>
            <a:ext cx="18637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Gustaaf Van Tendeloo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Alexander Meledin,</a:t>
            </a:r>
          </a:p>
          <a:p>
            <a:pPr eaLnBrk="1" hangingPunct="1"/>
            <a:r>
              <a:rPr lang="de-DE" altLang="en-US" sz="1200">
                <a:solidFill>
                  <a:schemeClr val="bg1"/>
                </a:solidFill>
              </a:rPr>
              <a:t>Uni Antwerpen</a:t>
            </a:r>
            <a:endParaRPr lang="en-US" altLang="en-US" sz="1200">
              <a:solidFill>
                <a:schemeClr val="bg1"/>
              </a:solidFill>
            </a:endParaRPr>
          </a:p>
        </p:txBody>
      </p:sp>
      <p:sp>
        <p:nvSpPr>
          <p:cNvPr id="9223" name="Foliennummernplatzhalter 4"/>
          <p:cNvSpPr txBox="1">
            <a:spLocks noGrp="1"/>
          </p:cNvSpPr>
          <p:nvPr/>
        </p:nvSpPr>
        <p:spPr bwMode="auto">
          <a:xfrm>
            <a:off x="8667750" y="6543675"/>
            <a:ext cx="4127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Verdana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2EC6B392-B841-4D68-8E5C-84268D5E9FE9}" type="slidenum">
              <a:rPr lang="en-US" altLang="en-US" sz="1000">
                <a:solidFill>
                  <a:schemeClr val="bg1"/>
                </a:solidFill>
              </a:rPr>
              <a:pPr algn="r" eaLnBrk="1" hangingPunct="1"/>
              <a:t>9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pic>
        <p:nvPicPr>
          <p:cNvPr id="8194" name="Picture 2" descr="C:\Users\Bruker\Documents\Presentations\2015\Cern Dec_1_2015\IMG_20151123_160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15" y="820615"/>
            <a:ext cx="5711483" cy="571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21715" y="6543675"/>
            <a:ext cx="3539097" cy="365125"/>
          </a:xfrm>
          <a:prstGeom prst="rect">
            <a:avLst/>
          </a:prstGeom>
        </p:spPr>
        <p:txBody>
          <a:bodyPr anchor="ctr"/>
          <a:lstStyle>
            <a:lvl1pPr algn="ctr">
              <a:defRPr sz="1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EUCARD2 , Bruker HTS, CERN, 01-12- 2015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0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BESTFolien2014_Master">
  <a:themeElements>
    <a:clrScheme name="Bruker">
      <a:dk1>
        <a:srgbClr val="000000"/>
      </a:dk1>
      <a:lt1>
        <a:srgbClr val="FFFFFF"/>
      </a:lt1>
      <a:dk2>
        <a:srgbClr val="000000"/>
      </a:dk2>
      <a:lt2>
        <a:srgbClr val="D8E2E8"/>
      </a:lt2>
      <a:accent1>
        <a:srgbClr val="0071BC"/>
      </a:accent1>
      <a:accent2>
        <a:srgbClr val="748A96"/>
      </a:accent2>
      <a:accent3>
        <a:srgbClr val="BACAD3"/>
      </a:accent3>
      <a:accent4>
        <a:srgbClr val="D8E2E8"/>
      </a:accent4>
      <a:accent5>
        <a:srgbClr val="FF0000"/>
      </a:accent5>
      <a:accent6>
        <a:srgbClr val="0071BC"/>
      </a:accent6>
      <a:hlink>
        <a:srgbClr val="002060"/>
      </a:hlink>
      <a:folHlink>
        <a:srgbClr val="7030A0"/>
      </a:folHlink>
    </a:clrScheme>
    <a:fontScheme name="Leere Prä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4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8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600" dirty="0" err="1" smtClean="0"/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Template_BESTFolien2014_Master</Template>
  <TotalTime>0</TotalTime>
  <Words>825</Words>
  <Application>Microsoft Office PowerPoint</Application>
  <PresentationFormat>Bildschirmpräsentation (4:3)</PresentationFormat>
  <Paragraphs>207</Paragraphs>
  <Slides>25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Template_BESTFolien2014_Master</vt:lpstr>
      <vt:lpstr>Bruker Energy &amp; Supercon Technologies (BEST)</vt:lpstr>
      <vt:lpstr> Outline</vt:lpstr>
      <vt:lpstr>HTS PILOT-LINE PRODUCTION Actual Status </vt:lpstr>
      <vt:lpstr> Bruker HTS: new site</vt:lpstr>
      <vt:lpstr>First short tapes with Ic =800 - 1000A           at 4.2K, 5T, B//c; w=4mm</vt:lpstr>
      <vt:lpstr>PowerPoint-Präsentation</vt:lpstr>
      <vt:lpstr>PowerPoint-Präsentation</vt:lpstr>
      <vt:lpstr>CC/module production: HR-PLD</vt:lpstr>
      <vt:lpstr> Available parts of PLD300</vt:lpstr>
      <vt:lpstr>PowerPoint-Präsentation</vt:lpstr>
      <vt:lpstr>PowerPoint-Präsentation</vt:lpstr>
      <vt:lpstr>PLD 300: assembling (time-plan)  status 2015-12-01 Chamber:  CW50 Optics:      CW51 (laser port)   CW1 (BDS, chamber) Assembling starts:  CW51   Heater: CW52 Power suppls delivered Target unit:  CW2  Chamber  accessories: CW2  Motors,  drives:  CW1  System  control: CW4  </vt:lpstr>
      <vt:lpstr>EUCARD2: 12mm production  Cu, Ag, 50µm substrate tests</vt:lpstr>
      <vt:lpstr>Additional protection of tape after punching at KIT </vt:lpstr>
      <vt:lpstr>EUCARD2: SS+Ag tapes    recently punched by KIT</vt:lpstr>
      <vt:lpstr>Newest progress in suppression of dog-boning: is important in case of meander-punched tapes</vt:lpstr>
      <vt:lpstr>First 610m long tapes (w=4mm) processed in PLD600 (May-June 2015)</vt:lpstr>
      <vt:lpstr> EUCARD2 plan in WP10 + suppl. order    Jan 150m Feb 250m Mar 280m Apr 280m May 280m </vt:lpstr>
      <vt:lpstr>WP10: REBCO Tapes:                      Cern specs Nov. 2015</vt:lpstr>
      <vt:lpstr>Cut tape geometry</vt:lpstr>
      <vt:lpstr>Summary</vt:lpstr>
      <vt:lpstr>12mm wide tape technology for EUCARD2  CERN         VISIT POSTER 3A-WT-P-02.03 </vt:lpstr>
      <vt:lpstr>PowerPoint-Präsentation</vt:lpstr>
      <vt:lpstr>Supporting foils:</vt:lpstr>
      <vt:lpstr>PowerPoint-Präsentation</vt:lpstr>
    </vt:vector>
  </TitlesOfParts>
  <Company>Bruker EAS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Bruker Energy &amp; Supercon Technologies (BEST)</dc:title>
  <dc:creator>Ulrich Betz</dc:creator>
  <cp:lastModifiedBy>Alexander Usoskin</cp:lastModifiedBy>
  <cp:revision>267</cp:revision>
  <cp:lastPrinted>2015-03-13T09:30:07Z</cp:lastPrinted>
  <dcterms:created xsi:type="dcterms:W3CDTF">2014-08-25T08:28:27Z</dcterms:created>
  <dcterms:modified xsi:type="dcterms:W3CDTF">2015-12-01T09:18:22Z</dcterms:modified>
</cp:coreProperties>
</file>