
<file path=[Content_Types].xml><?xml version="1.0" encoding="utf-8"?>
<Types xmlns="http://schemas.openxmlformats.org/package/2006/content-types">
  <Default Extension="xml" ContentType="application/xml"/>
  <Default Extension="docx" ContentType="application/vnd.openxmlformats-officedocument.wordprocessingml.document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xlsm" ContentType="application/vnd.ms-excel.sheet.macroEnabled.12"/>
  <Default Extension="gif" ContentType="image/gi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74" r:id="rId10"/>
    <p:sldId id="264" r:id="rId11"/>
    <p:sldId id="265" r:id="rId12"/>
    <p:sldId id="273" r:id="rId13"/>
    <p:sldId id="271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Macro-Enabled_Worksheet1.xlsm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3707668844876"/>
          <c:y val="0.0717723750858958"/>
          <c:w val="0.600483027138399"/>
          <c:h val="0.59386354191098"/>
        </c:manualLayout>
      </c:layout>
      <c:scatterChart>
        <c:scatterStyle val="lineMarker"/>
        <c:varyColors val="0"/>
        <c:ser>
          <c:idx val="0"/>
          <c:order val="0"/>
          <c:tx>
            <c:v>Courant (A)</c:v>
          </c:tx>
          <c:marker>
            <c:symbol val="none"/>
          </c:marker>
          <c:xVal>
            <c:numRef>
              <c:f>Feuil2!$A$3:$A$108</c:f>
              <c:numCache>
                <c:formatCode>0.00E+00</c:formatCode>
                <c:ptCount val="106"/>
                <c:pt idx="0" formatCode="General">
                  <c:v>0.0</c:v>
                </c:pt>
                <c:pt idx="1">
                  <c:v>0.0001</c:v>
                </c:pt>
                <c:pt idx="2">
                  <c:v>0.0002</c:v>
                </c:pt>
                <c:pt idx="3">
                  <c:v>0.0003</c:v>
                </c:pt>
                <c:pt idx="4">
                  <c:v>0.0004</c:v>
                </c:pt>
                <c:pt idx="5">
                  <c:v>0.0005</c:v>
                </c:pt>
                <c:pt idx="6">
                  <c:v>0.0006</c:v>
                </c:pt>
                <c:pt idx="7">
                  <c:v>0.0007</c:v>
                </c:pt>
                <c:pt idx="8">
                  <c:v>0.0008</c:v>
                </c:pt>
                <c:pt idx="9">
                  <c:v>0.0009</c:v>
                </c:pt>
                <c:pt idx="10">
                  <c:v>0.001</c:v>
                </c:pt>
                <c:pt idx="11">
                  <c:v>0.0011</c:v>
                </c:pt>
                <c:pt idx="12">
                  <c:v>0.0012</c:v>
                </c:pt>
                <c:pt idx="13">
                  <c:v>0.0013</c:v>
                </c:pt>
                <c:pt idx="14">
                  <c:v>0.0014</c:v>
                </c:pt>
                <c:pt idx="15">
                  <c:v>0.0015</c:v>
                </c:pt>
                <c:pt idx="16">
                  <c:v>0.0016</c:v>
                </c:pt>
                <c:pt idx="17">
                  <c:v>0.0017</c:v>
                </c:pt>
                <c:pt idx="18">
                  <c:v>0.0018</c:v>
                </c:pt>
                <c:pt idx="19">
                  <c:v>0.0019</c:v>
                </c:pt>
                <c:pt idx="20">
                  <c:v>0.002</c:v>
                </c:pt>
                <c:pt idx="21">
                  <c:v>0.0021</c:v>
                </c:pt>
                <c:pt idx="22">
                  <c:v>0.0022</c:v>
                </c:pt>
                <c:pt idx="23">
                  <c:v>0.0023</c:v>
                </c:pt>
                <c:pt idx="24">
                  <c:v>0.0024</c:v>
                </c:pt>
                <c:pt idx="25">
                  <c:v>0.0025</c:v>
                </c:pt>
                <c:pt idx="26">
                  <c:v>0.0026</c:v>
                </c:pt>
                <c:pt idx="27">
                  <c:v>0.0027</c:v>
                </c:pt>
                <c:pt idx="28">
                  <c:v>0.0028</c:v>
                </c:pt>
                <c:pt idx="29">
                  <c:v>0.0029</c:v>
                </c:pt>
                <c:pt idx="30">
                  <c:v>0.003</c:v>
                </c:pt>
                <c:pt idx="31">
                  <c:v>0.0031</c:v>
                </c:pt>
                <c:pt idx="32">
                  <c:v>0.0032</c:v>
                </c:pt>
                <c:pt idx="33">
                  <c:v>0.0033</c:v>
                </c:pt>
                <c:pt idx="34">
                  <c:v>0.0034</c:v>
                </c:pt>
                <c:pt idx="35">
                  <c:v>0.0035</c:v>
                </c:pt>
                <c:pt idx="36">
                  <c:v>0.0036</c:v>
                </c:pt>
                <c:pt idx="37">
                  <c:v>0.0037</c:v>
                </c:pt>
                <c:pt idx="38">
                  <c:v>0.0038</c:v>
                </c:pt>
                <c:pt idx="39">
                  <c:v>0.0039</c:v>
                </c:pt>
                <c:pt idx="40">
                  <c:v>0.004</c:v>
                </c:pt>
                <c:pt idx="41">
                  <c:v>0.0041</c:v>
                </c:pt>
                <c:pt idx="42">
                  <c:v>0.0042</c:v>
                </c:pt>
                <c:pt idx="43">
                  <c:v>0.0043</c:v>
                </c:pt>
                <c:pt idx="44">
                  <c:v>0.0044</c:v>
                </c:pt>
                <c:pt idx="45">
                  <c:v>0.0045</c:v>
                </c:pt>
                <c:pt idx="46">
                  <c:v>0.0046</c:v>
                </c:pt>
                <c:pt idx="47">
                  <c:v>0.0047</c:v>
                </c:pt>
                <c:pt idx="48">
                  <c:v>0.0048</c:v>
                </c:pt>
                <c:pt idx="49">
                  <c:v>0.0049</c:v>
                </c:pt>
                <c:pt idx="50">
                  <c:v>0.005</c:v>
                </c:pt>
                <c:pt idx="51">
                  <c:v>0.0055</c:v>
                </c:pt>
                <c:pt idx="52">
                  <c:v>0.006</c:v>
                </c:pt>
                <c:pt idx="53">
                  <c:v>0.007</c:v>
                </c:pt>
                <c:pt idx="54">
                  <c:v>0.008</c:v>
                </c:pt>
                <c:pt idx="55">
                  <c:v>0.009</c:v>
                </c:pt>
                <c:pt idx="56">
                  <c:v>0.00959999999999999</c:v>
                </c:pt>
                <c:pt idx="57">
                  <c:v>0.0104142857142857</c:v>
                </c:pt>
                <c:pt idx="58">
                  <c:v>0.0112285714285714</c:v>
                </c:pt>
                <c:pt idx="59">
                  <c:v>0.0120428571428571</c:v>
                </c:pt>
                <c:pt idx="60">
                  <c:v>0.0128571428571429</c:v>
                </c:pt>
                <c:pt idx="61">
                  <c:v>0.0136714285714286</c:v>
                </c:pt>
                <c:pt idx="62">
                  <c:v>0.0144857142857143</c:v>
                </c:pt>
                <c:pt idx="63">
                  <c:v>0.0153</c:v>
                </c:pt>
                <c:pt idx="64">
                  <c:v>0.0161142857142857</c:v>
                </c:pt>
                <c:pt idx="65">
                  <c:v>0.0169285714285714</c:v>
                </c:pt>
                <c:pt idx="66">
                  <c:v>0.0177428571428571</c:v>
                </c:pt>
                <c:pt idx="67">
                  <c:v>0.0185571428571428</c:v>
                </c:pt>
                <c:pt idx="68">
                  <c:v>0.0193714285714286</c:v>
                </c:pt>
                <c:pt idx="69">
                  <c:v>0.0201857142857143</c:v>
                </c:pt>
                <c:pt idx="70">
                  <c:v>0.021</c:v>
                </c:pt>
                <c:pt idx="71">
                  <c:v>0.0218142857142857</c:v>
                </c:pt>
                <c:pt idx="72">
                  <c:v>0.0226285714285714</c:v>
                </c:pt>
                <c:pt idx="73">
                  <c:v>0.0234428571428571</c:v>
                </c:pt>
                <c:pt idx="74">
                  <c:v>0.0242571428571428</c:v>
                </c:pt>
                <c:pt idx="75">
                  <c:v>0.0250714285714286</c:v>
                </c:pt>
                <c:pt idx="76">
                  <c:v>0.0258857142857143</c:v>
                </c:pt>
                <c:pt idx="77">
                  <c:v>0.0267</c:v>
                </c:pt>
                <c:pt idx="78">
                  <c:v>0.0275142857142857</c:v>
                </c:pt>
                <c:pt idx="79">
                  <c:v>0.0283285714285714</c:v>
                </c:pt>
                <c:pt idx="80">
                  <c:v>0.0291428571428571</c:v>
                </c:pt>
                <c:pt idx="81">
                  <c:v>0.0299571428571428</c:v>
                </c:pt>
                <c:pt idx="82">
                  <c:v>0.0307714285714286</c:v>
                </c:pt>
                <c:pt idx="83">
                  <c:v>0.0315857142857143</c:v>
                </c:pt>
                <c:pt idx="84">
                  <c:v>0.0324</c:v>
                </c:pt>
                <c:pt idx="85">
                  <c:v>0.0332142857142857</c:v>
                </c:pt>
                <c:pt idx="86">
                  <c:v>0.0340285714285714</c:v>
                </c:pt>
                <c:pt idx="87">
                  <c:v>0.0348428571428571</c:v>
                </c:pt>
                <c:pt idx="88">
                  <c:v>0.0356571428571428</c:v>
                </c:pt>
                <c:pt idx="89">
                  <c:v>0.0364714285714286</c:v>
                </c:pt>
                <c:pt idx="90">
                  <c:v>0.0372857142857143</c:v>
                </c:pt>
                <c:pt idx="91">
                  <c:v>0.0381</c:v>
                </c:pt>
                <c:pt idx="92">
                  <c:v>0.0389142857142857</c:v>
                </c:pt>
                <c:pt idx="93">
                  <c:v>0.0397285714285714</c:v>
                </c:pt>
                <c:pt idx="94">
                  <c:v>0.0405428571428571</c:v>
                </c:pt>
                <c:pt idx="95">
                  <c:v>0.0413571428571428</c:v>
                </c:pt>
                <c:pt idx="96">
                  <c:v>0.0421714285714285</c:v>
                </c:pt>
                <c:pt idx="97">
                  <c:v>0.0429857142857143</c:v>
                </c:pt>
                <c:pt idx="98">
                  <c:v>0.0438</c:v>
                </c:pt>
                <c:pt idx="99">
                  <c:v>0.0446142857142857</c:v>
                </c:pt>
                <c:pt idx="100">
                  <c:v>0.0454285714285714</c:v>
                </c:pt>
                <c:pt idx="101">
                  <c:v>0.0462428571428571</c:v>
                </c:pt>
                <c:pt idx="102">
                  <c:v>0.0470571428571428</c:v>
                </c:pt>
                <c:pt idx="103">
                  <c:v>0.0478714285714285</c:v>
                </c:pt>
                <c:pt idx="104">
                  <c:v>0.0486857142857143</c:v>
                </c:pt>
                <c:pt idx="105">
                  <c:v>0.0495</c:v>
                </c:pt>
              </c:numCache>
            </c:numRef>
          </c:xVal>
          <c:yVal>
            <c:numRef>
              <c:f>Feuil2!$B$3:$B$108</c:f>
              <c:numCache>
                <c:formatCode>General</c:formatCode>
                <c:ptCount val="106"/>
                <c:pt idx="0">
                  <c:v>0.0</c:v>
                </c:pt>
                <c:pt idx="1">
                  <c:v>3.141075907812829</c:v>
                </c:pt>
                <c:pt idx="2">
                  <c:v>6.27905195293134</c:v>
                </c:pt>
                <c:pt idx="3">
                  <c:v>9.410831331851431</c:v>
                </c:pt>
                <c:pt idx="4">
                  <c:v>12.53332335643043</c:v>
                </c:pt>
                <c:pt idx="5">
                  <c:v>15.6434465040231</c:v>
                </c:pt>
                <c:pt idx="6">
                  <c:v>18.73813145857246</c:v>
                </c:pt>
                <c:pt idx="7">
                  <c:v>21.81432413965425</c:v>
                </c:pt>
                <c:pt idx="8">
                  <c:v>24.86898871648548</c:v>
                </c:pt>
                <c:pt idx="9">
                  <c:v>27.89911060392292</c:v>
                </c:pt>
                <c:pt idx="10">
                  <c:v>30.90169943749474</c:v>
                </c:pt>
                <c:pt idx="11">
                  <c:v>33.87379202452915</c:v>
                </c:pt>
                <c:pt idx="12">
                  <c:v>36.8124552684678</c:v>
                </c:pt>
                <c:pt idx="13">
                  <c:v>39.71478906347807</c:v>
                </c:pt>
                <c:pt idx="14">
                  <c:v>42.57792915650725</c:v>
                </c:pt>
                <c:pt idx="15">
                  <c:v>45.39904997395465</c:v>
                </c:pt>
                <c:pt idx="16">
                  <c:v>48.17536741017153</c:v>
                </c:pt>
                <c:pt idx="17">
                  <c:v>50.90414157503702</c:v>
                </c:pt>
                <c:pt idx="18">
                  <c:v>53.58267949789958</c:v>
                </c:pt>
                <c:pt idx="19">
                  <c:v>56.20833778521305</c:v>
                </c:pt>
                <c:pt idx="20">
                  <c:v>58.77852522924731</c:v>
                </c:pt>
                <c:pt idx="21">
                  <c:v>61.29070536529765</c:v>
                </c:pt>
                <c:pt idx="22">
                  <c:v>63.742398974869</c:v>
                </c:pt>
                <c:pt idx="23">
                  <c:v>66.13118653236515</c:v>
                </c:pt>
                <c:pt idx="24">
                  <c:v>68.45471059286885</c:v>
                </c:pt>
                <c:pt idx="25">
                  <c:v>70.71067811865448</c:v>
                </c:pt>
                <c:pt idx="26">
                  <c:v>72.89686274214115</c:v>
                </c:pt>
                <c:pt idx="27">
                  <c:v>75.011106963046</c:v>
                </c:pt>
                <c:pt idx="28">
                  <c:v>77.05132427757893</c:v>
                </c:pt>
                <c:pt idx="29">
                  <c:v>79.0155012375689</c:v>
                </c:pt>
                <c:pt idx="30">
                  <c:v>80.90169943749474</c:v>
                </c:pt>
                <c:pt idx="31">
                  <c:v>82.70805742745605</c:v>
                </c:pt>
                <c:pt idx="32">
                  <c:v>84.43279255020138</c:v>
                </c:pt>
                <c:pt idx="33">
                  <c:v>86.07420270039435</c:v>
                </c:pt>
                <c:pt idx="34">
                  <c:v>87.63066800438635</c:v>
                </c:pt>
                <c:pt idx="35">
                  <c:v>89.10065241883665</c:v>
                </c:pt>
                <c:pt idx="36">
                  <c:v>90.4827052466018</c:v>
                </c:pt>
                <c:pt idx="37">
                  <c:v>91.77546256839811</c:v>
                </c:pt>
                <c:pt idx="38">
                  <c:v>92.97764858882513</c:v>
                </c:pt>
                <c:pt idx="39">
                  <c:v>94.08807689542233</c:v>
                </c:pt>
                <c:pt idx="40">
                  <c:v>95.10565162951536</c:v>
                </c:pt>
                <c:pt idx="41">
                  <c:v>96.02936856769409</c:v>
                </c:pt>
                <c:pt idx="42">
                  <c:v>96.85831611286282</c:v>
                </c:pt>
                <c:pt idx="43">
                  <c:v>97.59167619387468</c:v>
                </c:pt>
                <c:pt idx="44">
                  <c:v>98.22872507286874</c:v>
                </c:pt>
                <c:pt idx="45">
                  <c:v>98.76883405951378</c:v>
                </c:pt>
                <c:pt idx="46">
                  <c:v>99.21147013144778</c:v>
                </c:pt>
                <c:pt idx="47">
                  <c:v>99.556196460308</c:v>
                </c:pt>
                <c:pt idx="48">
                  <c:v>99.80267284282692</c:v>
                </c:pt>
                <c:pt idx="49">
                  <c:v>99.95065603657315</c:v>
                </c:pt>
                <c:pt idx="50">
                  <c:v>100.0</c:v>
                </c:pt>
                <c:pt idx="51">
                  <c:v>100.0</c:v>
                </c:pt>
                <c:pt idx="52">
                  <c:v>100.0</c:v>
                </c:pt>
                <c:pt idx="53">
                  <c:v>100.0</c:v>
                </c:pt>
                <c:pt idx="54">
                  <c:v>100.0</c:v>
                </c:pt>
                <c:pt idx="55">
                  <c:v>100.0</c:v>
                </c:pt>
                <c:pt idx="56">
                  <c:v>100.0</c:v>
                </c:pt>
                <c:pt idx="57">
                  <c:v>100.0</c:v>
                </c:pt>
                <c:pt idx="58">
                  <c:v>100.0</c:v>
                </c:pt>
                <c:pt idx="59">
                  <c:v>100.0</c:v>
                </c:pt>
                <c:pt idx="60">
                  <c:v>100.0</c:v>
                </c:pt>
                <c:pt idx="61">
                  <c:v>100.0</c:v>
                </c:pt>
                <c:pt idx="62">
                  <c:v>100.0</c:v>
                </c:pt>
                <c:pt idx="63">
                  <c:v>100.0</c:v>
                </c:pt>
                <c:pt idx="64">
                  <c:v>100.0</c:v>
                </c:pt>
                <c:pt idx="65">
                  <c:v>100.0</c:v>
                </c:pt>
                <c:pt idx="66">
                  <c:v>100.0</c:v>
                </c:pt>
                <c:pt idx="67">
                  <c:v>100.0</c:v>
                </c:pt>
                <c:pt idx="68">
                  <c:v>100.0</c:v>
                </c:pt>
                <c:pt idx="69">
                  <c:v>100.0</c:v>
                </c:pt>
                <c:pt idx="70">
                  <c:v>100.0</c:v>
                </c:pt>
                <c:pt idx="71">
                  <c:v>100.0</c:v>
                </c:pt>
                <c:pt idx="72">
                  <c:v>100.0</c:v>
                </c:pt>
                <c:pt idx="73">
                  <c:v>100.0</c:v>
                </c:pt>
                <c:pt idx="74">
                  <c:v>100.0</c:v>
                </c:pt>
                <c:pt idx="75">
                  <c:v>100.0</c:v>
                </c:pt>
                <c:pt idx="76">
                  <c:v>100.0</c:v>
                </c:pt>
                <c:pt idx="77">
                  <c:v>100.0</c:v>
                </c:pt>
                <c:pt idx="78">
                  <c:v>100.0</c:v>
                </c:pt>
                <c:pt idx="79">
                  <c:v>100.0</c:v>
                </c:pt>
                <c:pt idx="80">
                  <c:v>100.0</c:v>
                </c:pt>
                <c:pt idx="81">
                  <c:v>100.0</c:v>
                </c:pt>
                <c:pt idx="82">
                  <c:v>100.0</c:v>
                </c:pt>
                <c:pt idx="83">
                  <c:v>100.0</c:v>
                </c:pt>
                <c:pt idx="84">
                  <c:v>100.0</c:v>
                </c:pt>
                <c:pt idx="85">
                  <c:v>100.0</c:v>
                </c:pt>
                <c:pt idx="86">
                  <c:v>100.0</c:v>
                </c:pt>
                <c:pt idx="87">
                  <c:v>100.0</c:v>
                </c:pt>
                <c:pt idx="88">
                  <c:v>100.0</c:v>
                </c:pt>
                <c:pt idx="89">
                  <c:v>100.0</c:v>
                </c:pt>
                <c:pt idx="90">
                  <c:v>100.0</c:v>
                </c:pt>
                <c:pt idx="91">
                  <c:v>100.0</c:v>
                </c:pt>
                <c:pt idx="92">
                  <c:v>100.0</c:v>
                </c:pt>
                <c:pt idx="93">
                  <c:v>100.0</c:v>
                </c:pt>
                <c:pt idx="94">
                  <c:v>100.0</c:v>
                </c:pt>
                <c:pt idx="95">
                  <c:v>100.0</c:v>
                </c:pt>
                <c:pt idx="96">
                  <c:v>100.0</c:v>
                </c:pt>
                <c:pt idx="97">
                  <c:v>100.0</c:v>
                </c:pt>
                <c:pt idx="98">
                  <c:v>100.0</c:v>
                </c:pt>
                <c:pt idx="99">
                  <c:v>100.0</c:v>
                </c:pt>
                <c:pt idx="100">
                  <c:v>100.0</c:v>
                </c:pt>
                <c:pt idx="101">
                  <c:v>100.0</c:v>
                </c:pt>
                <c:pt idx="102">
                  <c:v>100.0</c:v>
                </c:pt>
                <c:pt idx="103">
                  <c:v>100.0</c:v>
                </c:pt>
                <c:pt idx="104">
                  <c:v>100.0</c:v>
                </c:pt>
                <c:pt idx="105">
                  <c:v>100.0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26092520"/>
        <c:axId val="-2026628536"/>
      </c:scatterChart>
      <c:valAx>
        <c:axId val="-2026092520"/>
        <c:scaling>
          <c:orientation val="minMax"/>
          <c:max val="0.01"/>
        </c:scaling>
        <c:delete val="0"/>
        <c:axPos val="b"/>
        <c:title>
          <c:tx>
            <c:rich>
              <a:bodyPr/>
              <a:lstStyle/>
              <a:p>
                <a:pPr>
                  <a:defRPr sz="1516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US" dirty="0" smtClean="0"/>
                  <a:t>Time </a:t>
                </a:r>
                <a:r>
                  <a:rPr lang="en-US" dirty="0"/>
                  <a:t>(s)</a:t>
                </a:r>
              </a:p>
            </c:rich>
          </c:tx>
          <c:layout>
            <c:manualLayout>
              <c:xMode val="edge"/>
              <c:yMode val="edge"/>
              <c:x val="0.439403483655452"/>
              <c:y val="0.830344827586207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179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-2026628536"/>
        <c:crosses val="autoZero"/>
        <c:crossBetween val="midCat"/>
        <c:majorUnit val="0.005"/>
      </c:valAx>
      <c:valAx>
        <c:axId val="-2026628536"/>
        <c:scaling>
          <c:orientation val="minMax"/>
          <c:max val="10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516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US" dirty="0" smtClean="0"/>
                  <a:t>Current (</a:t>
                </a:r>
                <a:r>
                  <a:rPr lang="en-US" dirty="0"/>
                  <a:t>A)</a:t>
                </a:r>
              </a:p>
            </c:rich>
          </c:tx>
          <c:layout>
            <c:manualLayout>
              <c:xMode val="edge"/>
              <c:yMode val="edge"/>
              <c:x val="0.0163898830827965"/>
              <c:y val="0.081805050230790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n-US"/>
          </a:p>
        </c:txPr>
        <c:crossAx val="-2026092520"/>
        <c:crosses val="autoZero"/>
        <c:crossBetween val="midCat"/>
      </c:valAx>
      <c:spPr>
        <a:noFill/>
        <a:ln w="21396">
          <a:noFill/>
        </a:ln>
      </c:spPr>
    </c:plotArea>
    <c:plotVisOnly val="1"/>
    <c:dispBlanksAs val="gap"/>
    <c:showDLblsOverMax val="0"/>
  </c:chart>
  <c:txPr>
    <a:bodyPr/>
    <a:lstStyle/>
    <a:p>
      <a:pPr>
        <a:defRPr sz="1516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Relationship Id="rId2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Relationship Id="rId2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82956-DB5D-2648-B1E0-BFE6E69C0373}" type="datetimeFigureOut">
              <a:rPr lang="en-US" smtClean="0"/>
              <a:t>15/12/01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EE857-FE05-514D-A651-664A79EE1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76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FBF53-C507-BE44-BD4E-608D8A62A927}" type="datetimeFigureOut">
              <a:rPr lang="en-US" smtClean="0"/>
              <a:t>15/12/01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E8C9A-E297-6740-B36B-3A339DCFE9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918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A101A-10D3-364D-ABB9-8AA51300D9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8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67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0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2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0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4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780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6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8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5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8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47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06AB7-A703-F14C-846B-5FBDA76A28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4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23.emf"/><Relationship Id="rId6" Type="http://schemas.openxmlformats.org/officeDocument/2006/relationships/image" Target="../media/image25.jpg"/><Relationship Id="rId7" Type="http://schemas.openxmlformats.org/officeDocument/2006/relationships/oleObject" Target="../embeddings/oleObject2.bin"/><Relationship Id="rId8" Type="http://schemas.openxmlformats.org/officeDocument/2006/relationships/package" Target="../embeddings/Microsoft_Word_Document3.docx"/><Relationship Id="rId9" Type="http://schemas.openxmlformats.org/officeDocument/2006/relationships/image" Target="../media/image2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oleObject" Target="../embeddings/oleObject3.bin"/><Relationship Id="rId5" Type="http://schemas.openxmlformats.org/officeDocument/2006/relationships/package" Target="../embeddings/Microsoft_Word_Document4.docx"/><Relationship Id="rId6" Type="http://schemas.openxmlformats.org/officeDocument/2006/relationships/image" Target="../media/image24.emf"/><Relationship Id="rId7" Type="http://schemas.openxmlformats.org/officeDocument/2006/relationships/oleObject" Target="../embeddings/oleObject4.bin"/><Relationship Id="rId8" Type="http://schemas.openxmlformats.org/officeDocument/2006/relationships/package" Target="../embeddings/Microsoft_Word_Document5.docx"/><Relationship Id="rId9" Type="http://schemas.openxmlformats.org/officeDocument/2006/relationships/image" Target="../media/image23.emf"/><Relationship Id="rId10" Type="http://schemas.openxmlformats.org/officeDocument/2006/relationships/image" Target="../media/image27.jp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4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19.gif"/><Relationship Id="rId5" Type="http://schemas.openxmlformats.org/officeDocument/2006/relationships/image" Target="../media/image20.gif"/><Relationship Id="rId6" Type="http://schemas.openxmlformats.org/officeDocument/2006/relationships/image" Target="../media/image21.emf"/><Relationship Id="rId7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4"/>
          <p:cNvSpPr>
            <a:spLocks noGrp="1" noChangeArrowheads="1"/>
          </p:cNvSpPr>
          <p:nvPr>
            <p:ph type="ctrTitle"/>
          </p:nvPr>
        </p:nvSpPr>
        <p:spPr>
          <a:xfrm>
            <a:off x="0" y="1349386"/>
            <a:ext cx="9144000" cy="1730375"/>
          </a:xfrm>
        </p:spPr>
        <p:txBody>
          <a:bodyPr>
            <a:normAutofit/>
          </a:bodyPr>
          <a:lstStyle/>
          <a:p>
            <a:pPr eaLnBrk="1" hangingPunct="1">
              <a:spcBef>
                <a:spcPts val="1800"/>
              </a:spcBef>
              <a:spcAft>
                <a:spcPts val="8400"/>
              </a:spcAft>
            </a:pPr>
            <a:r>
              <a:rPr lang="en-GB" sz="3200" b="1" dirty="0" smtClean="0">
                <a:latin typeface="Arial" charset="0"/>
              </a:rPr>
              <a:t>HTS insert</a:t>
            </a:r>
            <a:r>
              <a:rPr lang="ja-JP" altLang="en-US" sz="3200" b="1" dirty="0">
                <a:latin typeface="Arial" charset="0"/>
              </a:rPr>
              <a:t> </a:t>
            </a:r>
            <a:r>
              <a:rPr lang="en-US" altLang="ja-JP" sz="3200" b="1" dirty="0" smtClean="0">
                <a:latin typeface="Arial" charset="0"/>
              </a:rPr>
              <a:t>for</a:t>
            </a:r>
            <a:r>
              <a:rPr lang="ja-JP" altLang="en-US" sz="3200" b="1" dirty="0" smtClean="0">
                <a:latin typeface="Arial" charset="0"/>
              </a:rPr>
              <a:t> </a:t>
            </a:r>
            <a:r>
              <a:rPr lang="en-US" altLang="ja-JP" sz="3200" b="1" dirty="0" smtClean="0">
                <a:latin typeface="Arial" charset="0"/>
              </a:rPr>
              <a:t>a</a:t>
            </a:r>
            <a:r>
              <a:rPr lang="ja-JP" altLang="en-US" sz="3200" b="1" dirty="0" smtClean="0">
                <a:latin typeface="Arial" charset="0"/>
              </a:rPr>
              <a:t> </a:t>
            </a:r>
            <a:r>
              <a:rPr lang="en-US" altLang="ja-JP" sz="3200" b="1" dirty="0" smtClean="0">
                <a:latin typeface="Arial" charset="0"/>
              </a:rPr>
              <a:t>particle</a:t>
            </a:r>
            <a:r>
              <a:rPr lang="ja-JP" altLang="en-US" sz="3200" b="1" dirty="0" smtClean="0">
                <a:latin typeface="Arial" charset="0"/>
              </a:rPr>
              <a:t> </a:t>
            </a:r>
            <a:r>
              <a:rPr lang="en-US" altLang="ja-JP" sz="3200" b="1" dirty="0" smtClean="0">
                <a:latin typeface="Arial" charset="0"/>
              </a:rPr>
              <a:t>accelerator</a:t>
            </a:r>
            <a:r>
              <a:rPr lang="en-GB" sz="3200" b="1" dirty="0" smtClean="0">
                <a:latin typeface="Arial" charset="0"/>
              </a:rPr>
              <a:t> </a:t>
            </a:r>
            <a:br>
              <a:rPr lang="en-GB" sz="3200" b="1" dirty="0" smtClean="0">
                <a:latin typeface="Arial" charset="0"/>
              </a:rPr>
            </a:br>
            <a:r>
              <a:rPr lang="en-GB" sz="3200" b="1" dirty="0" smtClean="0">
                <a:latin typeface="Arial" charset="0"/>
              </a:rPr>
              <a:t>using a twisted stacked cable</a:t>
            </a:r>
            <a:endParaRPr lang="en-GB" sz="3200" b="1" dirty="0">
              <a:latin typeface="Arial" charset="0"/>
            </a:endParaRPr>
          </a:p>
        </p:txBody>
      </p:sp>
      <p:pic>
        <p:nvPicPr>
          <p:cNvPr id="15366" name="Picture 1" descr="logoEuCARD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190" y="5243513"/>
            <a:ext cx="2172578" cy="96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451CA-6BA8-BD4C-89D3-7EFA838315F2}" type="slidenum">
              <a:rPr lang="en-US" smtClean="0"/>
              <a:t>1</a:t>
            </a:fld>
            <a:endParaRPr lang="en-US" dirty="0"/>
          </a:p>
        </p:txBody>
      </p:sp>
      <p:sp>
        <p:nvSpPr>
          <p:cNvPr id="9" name="Rectangle 24"/>
          <p:cNvSpPr txBox="1">
            <a:spLocks noChangeArrowheads="1"/>
          </p:cNvSpPr>
          <p:nvPr/>
        </p:nvSpPr>
        <p:spPr>
          <a:xfrm>
            <a:off x="2081213" y="3478213"/>
            <a:ext cx="6757987" cy="8651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1800"/>
              </a:spcBef>
              <a:spcAft>
                <a:spcPts val="8400"/>
              </a:spcAft>
            </a:pPr>
            <a:r>
              <a:rPr lang="en-GB" sz="2000" b="1" dirty="0" smtClean="0">
                <a:latin typeface="Arial" charset="0"/>
              </a:rPr>
              <a:t>John Himbele, Arnaud Badel, Pascal Tixador</a:t>
            </a:r>
            <a:endParaRPr lang="en-GB" sz="2400" dirty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46" y="5243513"/>
            <a:ext cx="798512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753" y="5264150"/>
            <a:ext cx="144303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561" y="5264150"/>
            <a:ext cx="1192212" cy="82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3" name="Imag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388" y="5414963"/>
            <a:ext cx="1560512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88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630164"/>
              </p:ext>
            </p:extLst>
          </p:nvPr>
        </p:nvGraphicFramePr>
        <p:xfrm>
          <a:off x="-599740" y="5388329"/>
          <a:ext cx="8172450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Document" r:id="rId4" imgW="5270500" imgH="177800" progId="Word.Document.12">
                  <p:embed/>
                </p:oleObj>
              </mc:Choice>
              <mc:Fallback>
                <p:oleObj name="Document" r:id="rId4" imgW="5270500" imgH="177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599740" y="5388329"/>
                        <a:ext cx="8172450" cy="27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1000nohm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1" t="4573" r="7770" b="7276"/>
          <a:stretch/>
        </p:blipFill>
        <p:spPr>
          <a:xfrm>
            <a:off x="4278596" y="2150141"/>
            <a:ext cx="4739674" cy="3511310"/>
          </a:xfrm>
          <a:prstGeom prst="rect">
            <a:avLst/>
          </a:prstGeom>
        </p:spPr>
      </p:pic>
      <p:cxnSp>
        <p:nvCxnSpPr>
          <p:cNvPr id="35" name="Straight Arrow Connector 34"/>
          <p:cNvCxnSpPr/>
          <p:nvPr/>
        </p:nvCxnSpPr>
        <p:spPr>
          <a:xfrm>
            <a:off x="5655612" y="2005029"/>
            <a:ext cx="0" cy="21599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98697" y="1663654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</a:t>
            </a:r>
            <a:r>
              <a:rPr lang="en-US" sz="1400" baseline="-25000" dirty="0" smtClean="0"/>
              <a:t>a</a:t>
            </a:r>
            <a:r>
              <a:rPr lang="en-US" sz="1400" dirty="0" smtClean="0"/>
              <a:t> = 1T, I</a:t>
            </a:r>
            <a:r>
              <a:rPr lang="en-US" sz="1400" baseline="-25000" dirty="0" smtClean="0"/>
              <a:t>a</a:t>
            </a:r>
            <a:r>
              <a:rPr lang="en-US" sz="1400" dirty="0" smtClean="0"/>
              <a:t> = 0A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6325906" y="1674363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</a:t>
            </a:r>
            <a:r>
              <a:rPr lang="en-US" sz="1400" baseline="-25000" dirty="0" smtClean="0"/>
              <a:t>a</a:t>
            </a:r>
            <a:r>
              <a:rPr lang="en-US" sz="1400" dirty="0" smtClean="0"/>
              <a:t> = 10.4 kA</a:t>
            </a:r>
            <a:endParaRPr lang="en-US" sz="1400" baseline="-250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749695" y="1983458"/>
            <a:ext cx="0" cy="21599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6200000">
            <a:off x="3557333" y="3737829"/>
            <a:ext cx="1114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Current [A]</a:t>
            </a:r>
            <a:endParaRPr lang="en-US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6316453" y="5607073"/>
            <a:ext cx="850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Time [s]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582047" y="2749253"/>
            <a:ext cx="1267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Tapes at edges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498023" y="3069172"/>
            <a:ext cx="329765" cy="3270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737365" y="4877896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Tapes in middle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915459" y="4422466"/>
            <a:ext cx="341646" cy="46655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50509" y="1784292"/>
            <a:ext cx="17062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(3)   Homogenization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803557" y="2148572"/>
            <a:ext cx="2140733" cy="1569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87091" cy="738749"/>
          </a:xfrm>
        </p:spPr>
        <p:txBody>
          <a:bodyPr>
            <a:noAutofit/>
          </a:bodyPr>
          <a:lstStyle/>
          <a:p>
            <a:pPr algn="l"/>
            <a:r>
              <a:rPr lang="en-US" altLang="ja-JP" sz="3600" i="1" dirty="0" smtClean="0"/>
              <a:t>Current distribution </a:t>
            </a:r>
            <a:r>
              <a:rPr lang="en-US" altLang="ja-JP" sz="2400" i="1" dirty="0" smtClean="0"/>
              <a:t>〜 </a:t>
            </a:r>
            <a:r>
              <a:rPr lang="en-US" altLang="ja-JP" sz="3600" i="1" dirty="0" smtClean="0"/>
              <a:t>1</a:t>
            </a:r>
            <a:r>
              <a:rPr lang="en-US" altLang="ja-JP" sz="3600" i="1" baseline="30000" dirty="0" smtClean="0"/>
              <a:t>st</a:t>
            </a:r>
            <a:r>
              <a:rPr lang="en-US" altLang="ja-JP" sz="3600" i="1" dirty="0" smtClean="0"/>
              <a:t> step </a:t>
            </a:r>
            <a:r>
              <a:rPr lang="en-US" altLang="ja-JP" sz="2400" i="1" dirty="0" smtClean="0"/>
              <a:t>〜</a:t>
            </a:r>
            <a:endParaRPr lang="en-US" sz="3600" i="1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3124" y="1042861"/>
            <a:ext cx="6853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000" dirty="0" smtClean="0"/>
              <a:t>15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m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long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magnet</a:t>
            </a:r>
            <a:r>
              <a:rPr lang="ja-JP" altLang="en-US" sz="2000" dirty="0" smtClean="0"/>
              <a:t> </a:t>
            </a:r>
            <a:r>
              <a:rPr lang="en-US" sz="2000" dirty="0" smtClean="0"/>
              <a:t>+ Constant contact resistance R = 1000 </a:t>
            </a:r>
            <a:r>
              <a:rPr lang="en-US" altLang="ja-JP" sz="2000" dirty="0" smtClean="0"/>
              <a:t>n</a:t>
            </a:r>
            <a:r>
              <a:rPr lang="en-US" altLang="ja-JP" sz="2000" dirty="0" smtClean="0">
                <a:latin typeface="Symbol" charset="2"/>
                <a:cs typeface="Symbol" charset="2"/>
              </a:rPr>
              <a:t>W</a:t>
            </a:r>
            <a:endParaRPr lang="en-US" sz="20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161977" y="2088849"/>
            <a:ext cx="40246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dirty="0" smtClean="0"/>
              <a:t>Current remains zero during the external field. (Twist transposition)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en-US" dirty="0" smtClean="0"/>
              <a:t>Tapes at edges have more current due to a shielding current  in middle.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arenR"/>
            </a:pPr>
            <a:r>
              <a:rPr lang="en-US" dirty="0" smtClean="0"/>
              <a:t>Current equilibrates depending on total resistance and inductance. 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603169" y="5379018"/>
            <a:ext cx="1024647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934144" y="5065081"/>
            <a:ext cx="384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(1)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025470" y="1936613"/>
            <a:ext cx="384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(2)</a:t>
            </a:r>
            <a:endParaRPr lang="en-US" sz="1400" dirty="0"/>
          </a:p>
        </p:txBody>
      </p:sp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265950"/>
              </p:ext>
            </p:extLst>
          </p:nvPr>
        </p:nvGraphicFramePr>
        <p:xfrm>
          <a:off x="-1846545" y="4468553"/>
          <a:ext cx="8172451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Document" r:id="rId8" imgW="5270500" imgH="406400" progId="Word.Document.12">
                  <p:embed/>
                </p:oleObj>
              </mc:Choice>
              <mc:Fallback>
                <p:oleObj name="Document" r:id="rId8" imgW="5270500" imgH="406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-1846545" y="4468553"/>
                        <a:ext cx="8172451" cy="63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053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S-insert_block_Rrandom1e-6_d15m_lowrho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" t="4004" r="6280" b="5258"/>
          <a:stretch/>
        </p:blipFill>
        <p:spPr>
          <a:xfrm>
            <a:off x="429828" y="1958043"/>
            <a:ext cx="5194125" cy="449711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87091" cy="738749"/>
          </a:xfrm>
        </p:spPr>
        <p:txBody>
          <a:bodyPr>
            <a:noAutofit/>
          </a:bodyPr>
          <a:lstStyle/>
          <a:p>
            <a:pPr algn="l"/>
            <a:r>
              <a:rPr lang="en-US" altLang="ja-JP" sz="3600" i="1" dirty="0" smtClean="0"/>
              <a:t>Current distribution </a:t>
            </a:r>
            <a:r>
              <a:rPr lang="en-US" altLang="ja-JP" sz="2400" i="1" dirty="0" smtClean="0"/>
              <a:t>〜 </a:t>
            </a:r>
            <a:r>
              <a:rPr lang="en-US" altLang="ja-JP" sz="3600" i="1" dirty="0" smtClean="0"/>
              <a:t>2</a:t>
            </a:r>
            <a:r>
              <a:rPr lang="en-US" altLang="ja-JP" sz="3600" i="1" baseline="30000" dirty="0" smtClean="0"/>
              <a:t>nd</a:t>
            </a:r>
            <a:r>
              <a:rPr lang="ja-JP" altLang="en-US" sz="3600" i="1" dirty="0" smtClean="0"/>
              <a:t> </a:t>
            </a:r>
            <a:r>
              <a:rPr lang="en-US" altLang="ja-JP" sz="3600" i="1" dirty="0" smtClean="0"/>
              <a:t>step</a:t>
            </a:r>
            <a:r>
              <a:rPr lang="ja-JP" altLang="en-US" sz="3600" i="1" dirty="0" smtClean="0"/>
              <a:t> </a:t>
            </a:r>
            <a:r>
              <a:rPr lang="en-US" altLang="ja-JP" sz="2400" i="1" dirty="0" smtClean="0"/>
              <a:t>〜</a:t>
            </a:r>
            <a:endParaRPr lang="en-US" sz="3600" i="1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696401" y="1869764"/>
            <a:ext cx="0" cy="21599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126066" y="1546469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</a:t>
            </a:r>
            <a:r>
              <a:rPr lang="en-US" sz="1400" baseline="-25000" dirty="0" smtClean="0"/>
              <a:t>a</a:t>
            </a:r>
            <a:r>
              <a:rPr lang="en-US" sz="1400" dirty="0" smtClean="0"/>
              <a:t> = 1T, I</a:t>
            </a:r>
            <a:r>
              <a:rPr lang="en-US" sz="1400" baseline="-25000" dirty="0" smtClean="0"/>
              <a:t>a</a:t>
            </a:r>
            <a:r>
              <a:rPr lang="en-US" sz="1400" dirty="0" smtClean="0"/>
              <a:t> = 0A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3741529" y="1595135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</a:t>
            </a:r>
            <a:r>
              <a:rPr lang="en-US" sz="1400" baseline="-25000" dirty="0" smtClean="0"/>
              <a:t>a</a:t>
            </a:r>
            <a:r>
              <a:rPr lang="en-US" sz="1400" dirty="0" smtClean="0"/>
              <a:t> = 10.4 kA</a:t>
            </a:r>
            <a:endParaRPr lang="en-US" sz="1400" baseline="-250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512665" y="1887030"/>
            <a:ext cx="0" cy="21599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6200000">
            <a:off x="-370207" y="3800863"/>
            <a:ext cx="123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[A]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648830" y="6349199"/>
            <a:ext cx="9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[s]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66009" y="1609719"/>
            <a:ext cx="1556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Homogenization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6126" y="1040697"/>
            <a:ext cx="6930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000" dirty="0" smtClean="0"/>
              <a:t>15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m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long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magnet</a:t>
            </a:r>
            <a:r>
              <a:rPr lang="en-US" sz="2000" dirty="0" smtClean="0"/>
              <a:t> + </a:t>
            </a:r>
            <a:r>
              <a:rPr lang="en-US" altLang="ja-JP" sz="2000" dirty="0" smtClean="0">
                <a:solidFill>
                  <a:srgbClr val="000000"/>
                </a:solidFill>
              </a:rPr>
              <a:t>Random</a:t>
            </a:r>
            <a:r>
              <a:rPr lang="en-US" sz="2000" dirty="0" smtClean="0"/>
              <a:t> contact resistance R (= </a:t>
            </a:r>
            <a:r>
              <a:rPr lang="en-US" altLang="ja-JP" sz="2000" dirty="0" smtClean="0"/>
              <a:t>R’ </a:t>
            </a:r>
            <a:r>
              <a:rPr lang="en-US" altLang="ja-JP" sz="2000" dirty="0"/>
              <a:t>+ </a:t>
            </a:r>
            <a:r>
              <a:rPr lang="en-US" altLang="ja-JP" sz="2000" dirty="0" smtClean="0">
                <a:latin typeface="Symbol" charset="2"/>
                <a:cs typeface="Symbol" charset="2"/>
              </a:rPr>
              <a:t>D</a:t>
            </a:r>
            <a:r>
              <a:rPr lang="en-US" altLang="ja-JP" sz="2000" dirty="0" smtClean="0"/>
              <a:t>R’</a:t>
            </a:r>
            <a:r>
              <a:rPr lang="en-US" sz="2000" dirty="0" smtClean="0"/>
              <a:t>)</a:t>
            </a:r>
            <a:endParaRPr lang="en-US" sz="2000" baseline="-25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561985" y="2007359"/>
            <a:ext cx="93600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79518" y="2076421"/>
            <a:ext cx="1069787" cy="424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D</a:t>
            </a:r>
            <a:r>
              <a:rPr lang="en-US" b="1" dirty="0" smtClean="0"/>
              <a:t>R’ = </a:t>
            </a:r>
            <a:r>
              <a:rPr lang="en-US" b="1" dirty="0" smtClean="0">
                <a:latin typeface="Symbol" charset="2"/>
                <a:cs typeface="Symbol" charset="2"/>
              </a:rPr>
              <a:t>a</a:t>
            </a:r>
            <a:r>
              <a:rPr lang="en-US" b="1" dirty="0" smtClean="0"/>
              <a:t>R’</a:t>
            </a:r>
            <a:endParaRPr lang="en-US" sz="1200" b="1" dirty="0" smtClean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</a:t>
            </a:r>
            <a:r>
              <a:rPr lang="en-US" sz="1200" b="1" dirty="0" smtClean="0"/>
              <a:t>: 0.38</a:t>
            </a:r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2</a:t>
            </a:r>
            <a:r>
              <a:rPr lang="en-US" sz="1200" b="1" dirty="0" smtClean="0"/>
              <a:t>: 0.4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3</a:t>
            </a:r>
            <a:r>
              <a:rPr lang="en-US" sz="1200" b="1" dirty="0" smtClean="0"/>
              <a:t>: 0.43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4</a:t>
            </a:r>
            <a:r>
              <a:rPr lang="en-US" sz="1200" b="1" dirty="0" smtClean="0"/>
              <a:t>: 0.04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5</a:t>
            </a:r>
            <a:r>
              <a:rPr lang="en-US" sz="1200" b="1" dirty="0" smtClean="0"/>
              <a:t>: 0.2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6</a:t>
            </a:r>
            <a:r>
              <a:rPr lang="en-US" sz="1200" b="1" dirty="0" smtClean="0"/>
              <a:t>: 0.13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7</a:t>
            </a:r>
            <a:r>
              <a:rPr lang="en-US" sz="1200" b="1" dirty="0" smtClean="0"/>
              <a:t>: 0.4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8</a:t>
            </a:r>
            <a:r>
              <a:rPr lang="en-US" sz="1200" b="1" dirty="0" smtClean="0"/>
              <a:t>: 0.22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9</a:t>
            </a:r>
            <a:r>
              <a:rPr lang="en-US" sz="1200" b="1" dirty="0" smtClean="0"/>
              <a:t>: 0.46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10</a:t>
            </a:r>
            <a:r>
              <a:rPr lang="en-US" sz="1200" b="1" dirty="0" smtClean="0"/>
              <a:t>: 0.09</a:t>
            </a:r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11</a:t>
            </a:r>
            <a:r>
              <a:rPr lang="en-US" sz="1200" b="1" dirty="0" smtClean="0"/>
              <a:t>: 0.13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12</a:t>
            </a:r>
            <a:r>
              <a:rPr lang="en-US" sz="1200" b="1" dirty="0" smtClean="0"/>
              <a:t>: 0.07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13</a:t>
            </a:r>
            <a:r>
              <a:rPr lang="en-US" sz="1200" b="1" dirty="0" smtClean="0"/>
              <a:t>: 0.07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14</a:t>
            </a:r>
            <a:r>
              <a:rPr lang="en-US" sz="1200" b="1" dirty="0" smtClean="0"/>
              <a:t>: 0.43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15</a:t>
            </a:r>
            <a:r>
              <a:rPr lang="en-US" sz="1200" b="1" dirty="0" smtClean="0"/>
              <a:t>: 0.29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16</a:t>
            </a:r>
            <a:r>
              <a:rPr lang="en-US" sz="1200" b="1" dirty="0" smtClean="0"/>
              <a:t>: 0.27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17</a:t>
            </a:r>
            <a:r>
              <a:rPr lang="en-US" sz="1200" b="1" dirty="0" smtClean="0"/>
              <a:t>: 0.07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18</a:t>
            </a:r>
            <a:r>
              <a:rPr lang="en-US" sz="1200" b="1" dirty="0" smtClean="0"/>
              <a:t>: 0.43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19</a:t>
            </a:r>
            <a:r>
              <a:rPr lang="en-US" sz="1200" b="1" dirty="0" smtClean="0"/>
              <a:t>: 0.31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20</a:t>
            </a:r>
            <a:r>
              <a:rPr lang="en-US" sz="1200" b="1" dirty="0"/>
              <a:t>: </a:t>
            </a:r>
            <a:r>
              <a:rPr lang="en-US" sz="1200" b="1" dirty="0" smtClean="0"/>
              <a:t>0.18</a:t>
            </a:r>
            <a:endParaRPr lang="en-US" sz="1200" b="1" dirty="0"/>
          </a:p>
          <a:p>
            <a:endParaRPr lang="en-US" sz="1200" b="1" dirty="0"/>
          </a:p>
        </p:txBody>
      </p:sp>
      <p:sp>
        <p:nvSpPr>
          <p:cNvPr id="19" name="Line Callout 2 18"/>
          <p:cNvSpPr/>
          <p:nvPr/>
        </p:nvSpPr>
        <p:spPr>
          <a:xfrm>
            <a:off x="5779240" y="1958246"/>
            <a:ext cx="3202040" cy="3194914"/>
          </a:xfrm>
          <a:prstGeom prst="borderCallout2">
            <a:avLst>
              <a:gd name="adj1" fmla="val 12218"/>
              <a:gd name="adj2" fmla="val -1880"/>
              <a:gd name="adj3" fmla="val 12413"/>
              <a:gd name="adj4" fmla="val -8455"/>
              <a:gd name="adj5" fmla="val 19917"/>
              <a:gd name="adj6" fmla="val -18958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648463"/>
              </p:ext>
            </p:extLst>
          </p:nvPr>
        </p:nvGraphicFramePr>
        <p:xfrm>
          <a:off x="3958275" y="5297643"/>
          <a:ext cx="6681145" cy="516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Document" r:id="rId5" imgW="5270500" imgH="406400" progId="Word.Document.12">
                  <p:embed/>
                </p:oleObj>
              </mc:Choice>
              <mc:Fallback>
                <p:oleObj name="Document" r:id="rId5" imgW="5270500" imgH="406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8275" y="5297643"/>
                        <a:ext cx="6681145" cy="516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377172"/>
              </p:ext>
            </p:extLst>
          </p:nvPr>
        </p:nvGraphicFramePr>
        <p:xfrm>
          <a:off x="4870232" y="5914328"/>
          <a:ext cx="7285159" cy="246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Document" r:id="rId8" imgW="5270500" imgH="177800" progId="Word.Document.12">
                  <p:embed/>
                </p:oleObj>
              </mc:Choice>
              <mc:Fallback>
                <p:oleObj name="Document" r:id="rId8" imgW="5270500" imgH="177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70232" y="5914328"/>
                        <a:ext cx="7285159" cy="246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099863" y="2687497"/>
            <a:ext cx="1267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Tapes at edges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733391" y="3032261"/>
            <a:ext cx="431189" cy="4625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26195" y="5625302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Tapes in middle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3958275" y="5248991"/>
            <a:ext cx="341646" cy="37631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eko.jp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t="5573" r="6769" b="5874"/>
          <a:stretch/>
        </p:blipFill>
        <p:spPr>
          <a:xfrm>
            <a:off x="5829102" y="2233453"/>
            <a:ext cx="3078197" cy="26460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8235" y="1351819"/>
            <a:ext cx="1405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R’ = 1000 n</a:t>
            </a:r>
            <a:r>
              <a:rPr lang="en-US" dirty="0" smtClean="0">
                <a:latin typeface="Symbol" charset="2"/>
                <a:cs typeface="Symbol" charset="2"/>
              </a:rPr>
              <a:t>W</a:t>
            </a:r>
          </a:p>
          <a:p>
            <a:r>
              <a:rPr lang="en-US" dirty="0">
                <a:latin typeface="Symbol" charset="2"/>
                <a:cs typeface="Symbol" charset="2"/>
              </a:rPr>
              <a:t>a</a:t>
            </a:r>
            <a:r>
              <a:rPr lang="en-US" dirty="0" smtClean="0">
                <a:latin typeface="Symbol" charset="2"/>
                <a:cs typeface="Symbol" charset="2"/>
              </a:rPr>
              <a:t> = 0 – 0.5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74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S-insert_block_Rrandom1e-6_d15m_lowrh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" t="4004" r="6280" b="5258"/>
          <a:stretch/>
        </p:blipFill>
        <p:spPr>
          <a:xfrm>
            <a:off x="429828" y="1958043"/>
            <a:ext cx="5194125" cy="449711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87091" cy="738749"/>
          </a:xfrm>
        </p:spPr>
        <p:txBody>
          <a:bodyPr>
            <a:noAutofit/>
          </a:bodyPr>
          <a:lstStyle/>
          <a:p>
            <a:pPr algn="l"/>
            <a:r>
              <a:rPr lang="en-US" altLang="ja-JP" sz="3600" i="1" dirty="0" smtClean="0"/>
              <a:t>Current distribution </a:t>
            </a:r>
            <a:r>
              <a:rPr lang="en-US" altLang="ja-JP" sz="2400" i="1" dirty="0" smtClean="0"/>
              <a:t>〜 </a:t>
            </a:r>
            <a:r>
              <a:rPr lang="en-US" altLang="ja-JP" sz="3600" i="1" dirty="0" smtClean="0"/>
              <a:t>2</a:t>
            </a:r>
            <a:r>
              <a:rPr lang="en-US" altLang="ja-JP" sz="3600" i="1" baseline="30000" dirty="0" smtClean="0"/>
              <a:t>nd</a:t>
            </a:r>
            <a:r>
              <a:rPr lang="ja-JP" altLang="en-US" sz="3600" i="1" dirty="0" smtClean="0"/>
              <a:t> </a:t>
            </a:r>
            <a:r>
              <a:rPr lang="en-US" altLang="ja-JP" sz="3600" i="1" dirty="0" smtClean="0"/>
              <a:t>step</a:t>
            </a:r>
            <a:r>
              <a:rPr lang="ja-JP" altLang="en-US" sz="3600" i="1" dirty="0" smtClean="0"/>
              <a:t> </a:t>
            </a:r>
            <a:r>
              <a:rPr lang="en-US" altLang="ja-JP" sz="2400" i="1" dirty="0" smtClean="0"/>
              <a:t>〜</a:t>
            </a:r>
            <a:endParaRPr lang="en-US" sz="3600" i="1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696401" y="1869764"/>
            <a:ext cx="0" cy="21599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126066" y="1546469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</a:t>
            </a:r>
            <a:r>
              <a:rPr lang="en-US" sz="1400" baseline="-25000" dirty="0" smtClean="0"/>
              <a:t>a</a:t>
            </a:r>
            <a:r>
              <a:rPr lang="en-US" sz="1400" dirty="0" smtClean="0"/>
              <a:t> = 1T, I</a:t>
            </a:r>
            <a:r>
              <a:rPr lang="en-US" sz="1400" baseline="-25000" dirty="0" smtClean="0"/>
              <a:t>a</a:t>
            </a:r>
            <a:r>
              <a:rPr lang="en-US" sz="1400" dirty="0" smtClean="0"/>
              <a:t> = 0A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3741529" y="1595135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</a:t>
            </a:r>
            <a:r>
              <a:rPr lang="en-US" sz="1400" baseline="-25000" dirty="0" smtClean="0"/>
              <a:t>a</a:t>
            </a:r>
            <a:r>
              <a:rPr lang="en-US" sz="1400" dirty="0" smtClean="0"/>
              <a:t> = 10.4 kA</a:t>
            </a:r>
            <a:endParaRPr lang="en-US" sz="1400" baseline="-25000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512665" y="1887030"/>
            <a:ext cx="0" cy="21599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 rot="16200000">
            <a:off x="-370207" y="3800863"/>
            <a:ext cx="123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[A]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648830" y="6349199"/>
            <a:ext cx="9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[s]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66009" y="1609719"/>
            <a:ext cx="1556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Homogenization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6126" y="1040697"/>
            <a:ext cx="6930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000" dirty="0" smtClean="0"/>
              <a:t>15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m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long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magnet</a:t>
            </a:r>
            <a:r>
              <a:rPr lang="en-US" sz="2000" dirty="0" smtClean="0"/>
              <a:t> + </a:t>
            </a:r>
            <a:r>
              <a:rPr lang="en-US" altLang="ja-JP" sz="2000" dirty="0" smtClean="0">
                <a:solidFill>
                  <a:srgbClr val="000000"/>
                </a:solidFill>
              </a:rPr>
              <a:t>Random</a:t>
            </a:r>
            <a:r>
              <a:rPr lang="en-US" sz="2000" dirty="0" smtClean="0"/>
              <a:t> contact resistance R (= </a:t>
            </a:r>
            <a:r>
              <a:rPr lang="en-US" altLang="ja-JP" sz="2000" dirty="0" smtClean="0"/>
              <a:t>R’ </a:t>
            </a:r>
            <a:r>
              <a:rPr lang="en-US" altLang="ja-JP" sz="2000" dirty="0"/>
              <a:t>+ </a:t>
            </a:r>
            <a:r>
              <a:rPr lang="en-US" altLang="ja-JP" sz="2000" dirty="0" smtClean="0">
                <a:latin typeface="Symbol" charset="2"/>
                <a:cs typeface="Symbol" charset="2"/>
              </a:rPr>
              <a:t>D</a:t>
            </a:r>
            <a:r>
              <a:rPr lang="en-US" altLang="ja-JP" sz="2000" dirty="0" smtClean="0"/>
              <a:t>R’</a:t>
            </a:r>
            <a:r>
              <a:rPr lang="en-US" sz="2000" dirty="0" smtClean="0"/>
              <a:t>)</a:t>
            </a:r>
            <a:endParaRPr lang="en-US" sz="2000" baseline="-25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561985" y="2007359"/>
            <a:ext cx="93600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79518" y="2076421"/>
            <a:ext cx="1069787" cy="4247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D</a:t>
            </a:r>
            <a:r>
              <a:rPr lang="en-US" b="1" dirty="0" smtClean="0"/>
              <a:t>R’ = </a:t>
            </a:r>
            <a:r>
              <a:rPr lang="en-US" b="1" dirty="0" smtClean="0">
                <a:latin typeface="Symbol" charset="2"/>
                <a:cs typeface="Symbol" charset="2"/>
              </a:rPr>
              <a:t>a</a:t>
            </a:r>
            <a:r>
              <a:rPr lang="en-US" b="1" dirty="0" smtClean="0"/>
              <a:t>R’</a:t>
            </a:r>
            <a:endParaRPr lang="en-US" sz="1200" b="1" dirty="0" smtClean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</a:t>
            </a:r>
            <a:r>
              <a:rPr lang="en-US" sz="1200" b="1" dirty="0" smtClean="0"/>
              <a:t>: 0.38</a:t>
            </a:r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2</a:t>
            </a:r>
            <a:r>
              <a:rPr lang="en-US" sz="1200" b="1" dirty="0" smtClean="0"/>
              <a:t>: 0.4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3</a:t>
            </a:r>
            <a:r>
              <a:rPr lang="en-US" sz="1200" b="1" dirty="0" smtClean="0"/>
              <a:t>: 0.43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4</a:t>
            </a:r>
            <a:r>
              <a:rPr lang="en-US" sz="1200" b="1" dirty="0" smtClean="0"/>
              <a:t>: 0.04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5</a:t>
            </a:r>
            <a:r>
              <a:rPr lang="en-US" sz="1200" b="1" dirty="0" smtClean="0"/>
              <a:t>: 0.2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6</a:t>
            </a:r>
            <a:r>
              <a:rPr lang="en-US" sz="1200" b="1" dirty="0" smtClean="0"/>
              <a:t>: 0.13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7</a:t>
            </a:r>
            <a:r>
              <a:rPr lang="en-US" sz="1200" b="1" dirty="0" smtClean="0"/>
              <a:t>: 0.4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8</a:t>
            </a:r>
            <a:r>
              <a:rPr lang="en-US" sz="1200" b="1" dirty="0" smtClean="0"/>
              <a:t>: 0.22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9</a:t>
            </a:r>
            <a:r>
              <a:rPr lang="en-US" sz="1200" b="1" dirty="0" smtClean="0"/>
              <a:t>: 0.46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10</a:t>
            </a:r>
            <a:r>
              <a:rPr lang="en-US" sz="1200" b="1" dirty="0" smtClean="0"/>
              <a:t>: 0.09</a:t>
            </a:r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11</a:t>
            </a:r>
            <a:r>
              <a:rPr lang="en-US" sz="1200" b="1" dirty="0" smtClean="0"/>
              <a:t>: 0.13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12</a:t>
            </a:r>
            <a:r>
              <a:rPr lang="en-US" sz="1200" b="1" dirty="0" smtClean="0"/>
              <a:t>: 0.07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13</a:t>
            </a:r>
            <a:r>
              <a:rPr lang="en-US" sz="1200" b="1" dirty="0" smtClean="0"/>
              <a:t>: 0.07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14</a:t>
            </a:r>
            <a:r>
              <a:rPr lang="en-US" sz="1200" b="1" dirty="0" smtClean="0"/>
              <a:t>: 0.43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15</a:t>
            </a:r>
            <a:r>
              <a:rPr lang="en-US" sz="1200" b="1" dirty="0" smtClean="0"/>
              <a:t>: 0.29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16</a:t>
            </a:r>
            <a:r>
              <a:rPr lang="en-US" sz="1200" b="1" dirty="0" smtClean="0"/>
              <a:t>: 0.27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17</a:t>
            </a:r>
            <a:r>
              <a:rPr lang="en-US" sz="1200" b="1" dirty="0" smtClean="0"/>
              <a:t>: 0.07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18</a:t>
            </a:r>
            <a:r>
              <a:rPr lang="en-US" sz="1200" b="1" dirty="0" smtClean="0"/>
              <a:t>: 0.43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19</a:t>
            </a:r>
            <a:r>
              <a:rPr lang="en-US" sz="1200" b="1" dirty="0" smtClean="0"/>
              <a:t>: 0.31</a:t>
            </a:r>
            <a:endParaRPr lang="en-US" sz="1200" b="1" dirty="0"/>
          </a:p>
          <a:p>
            <a:pPr algn="ctr"/>
            <a:r>
              <a:rPr lang="en-US" sz="1200" b="1" dirty="0" smtClean="0">
                <a:latin typeface="Symbol" charset="2"/>
                <a:cs typeface="Symbol" charset="2"/>
              </a:rPr>
              <a:t>a</a:t>
            </a:r>
            <a:r>
              <a:rPr lang="en-US" sz="1200" b="1" baseline="-25000" dirty="0" smtClean="0"/>
              <a:t>20</a:t>
            </a:r>
            <a:r>
              <a:rPr lang="en-US" sz="1200" b="1" dirty="0"/>
              <a:t>: </a:t>
            </a:r>
            <a:r>
              <a:rPr lang="en-US" sz="1200" b="1" dirty="0" smtClean="0"/>
              <a:t>0.18</a:t>
            </a:r>
            <a:endParaRPr lang="en-US" sz="1200" b="1" dirty="0"/>
          </a:p>
          <a:p>
            <a:endParaRPr lang="en-US" sz="12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099863" y="2687497"/>
            <a:ext cx="1267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Tapes at edges</a:t>
            </a:r>
            <a:endParaRPr lang="en-US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733391" y="3032261"/>
            <a:ext cx="431189" cy="4625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26195" y="5625302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Tapes in middle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3958275" y="5248991"/>
            <a:ext cx="341646" cy="37631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8235" y="1351819"/>
            <a:ext cx="1405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R’ = 1000 n</a:t>
            </a:r>
            <a:r>
              <a:rPr lang="en-US" dirty="0" smtClean="0">
                <a:latin typeface="Symbol" charset="2"/>
                <a:cs typeface="Symbol" charset="2"/>
              </a:rPr>
              <a:t>W</a:t>
            </a:r>
          </a:p>
          <a:p>
            <a:r>
              <a:rPr lang="en-US" dirty="0">
                <a:latin typeface="Symbol" charset="2"/>
                <a:cs typeface="Symbol" charset="2"/>
              </a:rPr>
              <a:t>a</a:t>
            </a:r>
            <a:r>
              <a:rPr lang="en-US" dirty="0" smtClean="0">
                <a:latin typeface="Symbol" charset="2"/>
                <a:cs typeface="Symbol" charset="2"/>
              </a:rPr>
              <a:t> = 0 – 0.5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623953" y="2212594"/>
            <a:ext cx="3416320" cy="2129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Next step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arenR"/>
            </a:pPr>
            <a:r>
              <a:rPr lang="en-US" altLang="ja-JP" dirty="0" smtClean="0"/>
              <a:t>Long</a:t>
            </a:r>
            <a:r>
              <a:rPr lang="ja-JP" altLang="en-US" dirty="0" smtClean="0"/>
              <a:t> </a:t>
            </a:r>
            <a:r>
              <a:rPr lang="en-US" altLang="ja-JP" dirty="0" smtClean="0"/>
              <a:t>period</a:t>
            </a:r>
            <a:r>
              <a:rPr lang="ja-JP" altLang="en-US" dirty="0" smtClean="0"/>
              <a:t> </a:t>
            </a:r>
            <a:r>
              <a:rPr lang="en-US" altLang="ja-JP" dirty="0" smtClean="0"/>
              <a:t>analysis </a:t>
            </a:r>
            <a:endParaRPr lang="en-US" dirty="0" smtClean="0"/>
          </a:p>
          <a:p>
            <a:pPr marL="342900" indent="-342900">
              <a:lnSpc>
                <a:spcPct val="120000"/>
              </a:lnSpc>
              <a:buFont typeface="+mj-lt"/>
              <a:buAutoNum type="arabicParenR"/>
            </a:pPr>
            <a:r>
              <a:rPr lang="en-US" dirty="0" smtClean="0"/>
              <a:t>Smaller R’ with less variation </a:t>
            </a:r>
            <a:r>
              <a:rPr lang="en-US" dirty="0" smtClean="0">
                <a:latin typeface="Symbol" charset="2"/>
                <a:cs typeface="Symbol" charset="2"/>
              </a:rPr>
              <a:t>a</a:t>
            </a:r>
            <a:endParaRPr lang="en-US" dirty="0" smtClean="0"/>
          </a:p>
          <a:p>
            <a:pPr marL="342900" indent="-342900">
              <a:lnSpc>
                <a:spcPct val="120000"/>
              </a:lnSpc>
              <a:buFont typeface="+mj-lt"/>
              <a:buAutoNum type="arabicParenR" startAt="3"/>
            </a:pPr>
            <a:r>
              <a:rPr lang="en-US" dirty="0" smtClean="0"/>
              <a:t>Anisotropic dependency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arenR" startAt="4"/>
            </a:pPr>
            <a:r>
              <a:rPr lang="en-US" dirty="0" smtClean="0"/>
              <a:t>Divide all block into 20 tapes</a:t>
            </a:r>
          </a:p>
          <a:p>
            <a:pPr marL="342900" indent="-342900">
              <a:buFont typeface="+mj-lt"/>
              <a:buAutoNum type="arabicParenR" startAt="4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2817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149829" cy="738749"/>
          </a:xfrm>
        </p:spPr>
        <p:txBody>
          <a:bodyPr>
            <a:noAutofit/>
          </a:bodyPr>
          <a:lstStyle/>
          <a:p>
            <a:pPr algn="l"/>
            <a:r>
              <a:rPr lang="en-US" sz="3600" i="1" dirty="0" smtClean="0"/>
              <a:t>Outline of contents</a:t>
            </a:r>
            <a:endParaRPr lang="en-US" sz="3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882315" y="1497263"/>
            <a:ext cx="5788764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sz="2800" i="1" dirty="0" smtClean="0">
                <a:latin typeface="+mj-lt"/>
              </a:rPr>
              <a:t>HTS </a:t>
            </a:r>
            <a:r>
              <a:rPr lang="en-US" altLang="ja-JP" sz="2800" i="1" dirty="0" smtClean="0">
                <a:latin typeface="+mj-lt"/>
              </a:rPr>
              <a:t>twisted</a:t>
            </a:r>
            <a:r>
              <a:rPr lang="ja-JP" altLang="en-US" sz="2800" i="1" dirty="0" smtClean="0">
                <a:latin typeface="+mj-lt"/>
              </a:rPr>
              <a:t> </a:t>
            </a:r>
            <a:r>
              <a:rPr lang="en-US" altLang="ja-JP" sz="2800" i="1" dirty="0" smtClean="0">
                <a:latin typeface="+mj-lt"/>
              </a:rPr>
              <a:t>stacked magnet design</a:t>
            </a:r>
          </a:p>
          <a:p>
            <a:pPr lvl="1">
              <a:spcAft>
                <a:spcPts val="1200"/>
              </a:spcAft>
            </a:pPr>
            <a:r>
              <a:rPr lang="en-US" altLang="ja-JP" sz="2800" dirty="0" smtClean="0">
                <a:latin typeface="+mj-lt"/>
              </a:rPr>
              <a:t>- </a:t>
            </a:r>
            <a:r>
              <a:rPr lang="en-US" altLang="ja-JP" sz="2800" dirty="0"/>
              <a:t>2D</a:t>
            </a:r>
            <a:r>
              <a:rPr lang="ja-JP" altLang="en-US" sz="2800" dirty="0" smtClean="0">
                <a:latin typeface="+mj-lt"/>
              </a:rPr>
              <a:t> </a:t>
            </a:r>
            <a:r>
              <a:rPr lang="en-US" altLang="ja-JP" sz="2800" dirty="0" smtClean="0">
                <a:latin typeface="+mj-lt"/>
              </a:rPr>
              <a:t>magnet cross-section</a:t>
            </a:r>
            <a:endParaRPr lang="en-US" sz="2800" dirty="0" smtClean="0">
              <a:latin typeface="+mj-lt"/>
            </a:endParaRPr>
          </a:p>
          <a:p>
            <a:pPr lvl="1">
              <a:spcAft>
                <a:spcPts val="1200"/>
              </a:spcAft>
            </a:pPr>
            <a:r>
              <a:rPr lang="en-US" sz="2800" dirty="0" smtClean="0">
                <a:latin typeface="+mj-lt"/>
              </a:rPr>
              <a:t>- 3D magnet ends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altLang="ja-JP" sz="2800" i="1" dirty="0" smtClean="0">
                <a:solidFill>
                  <a:srgbClr val="000000"/>
                </a:solidFill>
                <a:latin typeface="+mj-lt"/>
              </a:rPr>
              <a:t>Current</a:t>
            </a:r>
            <a:r>
              <a:rPr lang="ja-JP" altLang="en-US" sz="2800" i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altLang="ja-JP" sz="2800" i="1" dirty="0" smtClean="0">
                <a:solidFill>
                  <a:srgbClr val="000000"/>
                </a:solidFill>
                <a:latin typeface="+mj-lt"/>
              </a:rPr>
              <a:t>distribution</a:t>
            </a:r>
            <a:r>
              <a:rPr lang="en-US" altLang="ja-JP" sz="2800" i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altLang="ja-JP" sz="2800" i="1" dirty="0" smtClean="0">
                <a:solidFill>
                  <a:srgbClr val="000000"/>
                </a:solidFill>
                <a:latin typeface="+mj-lt"/>
              </a:rPr>
              <a:t>analysis</a:t>
            </a:r>
            <a:endParaRPr lang="en-US" sz="28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altLang="ja-JP" sz="2800" i="1" dirty="0" smtClean="0">
                <a:solidFill>
                  <a:srgbClr val="FF0000"/>
                </a:solidFill>
                <a:latin typeface="+mj-lt"/>
              </a:rPr>
              <a:t>Future</a:t>
            </a:r>
            <a:r>
              <a:rPr lang="ja-JP" altLang="en-US" sz="2800" i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sz="2800" i="1" dirty="0" smtClean="0">
                <a:solidFill>
                  <a:srgbClr val="FF0000"/>
                </a:solidFill>
                <a:latin typeface="+mj-lt"/>
              </a:rPr>
              <a:t>aspects</a:t>
            </a:r>
            <a:endParaRPr lang="en-US" altLang="ja-JP" sz="2800" i="1" dirty="0" smtClean="0">
              <a:latin typeface="+mj-lt"/>
            </a:endParaRP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altLang="ja-JP" sz="2800" i="1" dirty="0" smtClean="0">
                <a:latin typeface="+mj-lt"/>
              </a:rPr>
              <a:t>Conclusions</a:t>
            </a:r>
            <a:endParaRPr lang="en-US" sz="2800" i="1" dirty="0" smtClean="0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00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IMG026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7" t="7219" r="19964" b="3963"/>
          <a:stretch/>
        </p:blipFill>
        <p:spPr>
          <a:xfrm>
            <a:off x="4906984" y="1185577"/>
            <a:ext cx="3779816" cy="4313046"/>
          </a:xfrm>
          <a:prstGeom prst="rect">
            <a:avLst/>
          </a:prstGeom>
        </p:spPr>
      </p:pic>
      <p:sp>
        <p:nvSpPr>
          <p:cNvPr id="17" name="Right Triangle 16"/>
          <p:cNvSpPr/>
          <p:nvPr/>
        </p:nvSpPr>
        <p:spPr>
          <a:xfrm rot="10800000" flipV="1">
            <a:off x="6352456" y="1797248"/>
            <a:ext cx="2334342" cy="3778468"/>
          </a:xfrm>
          <a:prstGeom prst="rtTriangle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87091" cy="738749"/>
          </a:xfrm>
        </p:spPr>
        <p:txBody>
          <a:bodyPr>
            <a:noAutofit/>
          </a:bodyPr>
          <a:lstStyle/>
          <a:p>
            <a:pPr algn="l"/>
            <a:r>
              <a:rPr lang="en-US" altLang="ja-JP" sz="3600" i="1" dirty="0" smtClean="0"/>
              <a:t>Test for current distribution</a:t>
            </a:r>
            <a:endParaRPr lang="en-US" sz="3600" i="1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20" name="Picture 19" descr="スクリーンショット 2015-10-01 11.05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984" y="5575716"/>
            <a:ext cx="3865430" cy="60681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906984" y="6186780"/>
            <a:ext cx="196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Electrical joints</a:t>
            </a:r>
            <a:r>
              <a:rPr lang="ja-JP" altLang="en-US" dirty="0"/>
              <a:t> </a:t>
            </a:r>
            <a:r>
              <a:rPr lang="en-US" altLang="ja-JP" sz="1100" dirty="0" smtClean="0"/>
              <a:t>(MIT)</a:t>
            </a:r>
            <a:endParaRPr lang="en-US" dirty="0"/>
          </a:p>
        </p:txBody>
      </p:sp>
      <p:sp>
        <p:nvSpPr>
          <p:cNvPr id="6" name="Up Arrow 5"/>
          <p:cNvSpPr/>
          <p:nvPr/>
        </p:nvSpPr>
        <p:spPr>
          <a:xfrm rot="18532121">
            <a:off x="6487490" y="4901662"/>
            <a:ext cx="548883" cy="609443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 rot="1953983">
            <a:off x="7569979" y="1545630"/>
            <a:ext cx="473545" cy="1789634"/>
          </a:xfrm>
          <a:prstGeom prst="roundRect">
            <a:avLst/>
          </a:prstGeom>
          <a:noFill/>
          <a:ln w="3810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015847" y="2765426"/>
            <a:ext cx="112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Twist part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199" y="2557241"/>
            <a:ext cx="3123947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&lt;Plan&gt;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Test at 77 K in Grenoble</a:t>
            </a:r>
          </a:p>
          <a:p>
            <a:r>
              <a:rPr lang="en-US" dirty="0" smtClean="0"/>
              <a:t>	December/ 2015</a:t>
            </a:r>
            <a:endParaRPr lang="en-US" dirty="0"/>
          </a:p>
          <a:p>
            <a:endParaRPr lang="en-US" dirty="0"/>
          </a:p>
          <a:p>
            <a:pPr marL="342900" indent="-342900">
              <a:spcAft>
                <a:spcPts val="600"/>
              </a:spcAft>
              <a:buFont typeface="+mj-lt"/>
              <a:buAutoNum type="arabicParenR" startAt="2"/>
            </a:pPr>
            <a:r>
              <a:rPr lang="en-US" dirty="0" smtClean="0"/>
              <a:t>Test under external field</a:t>
            </a:r>
          </a:p>
          <a:p>
            <a:r>
              <a:rPr lang="en-US" dirty="0" smtClean="0"/>
              <a:t>	January or February/ 2016</a:t>
            </a:r>
          </a:p>
          <a:p>
            <a:r>
              <a:rPr lang="en-US" dirty="0"/>
              <a:t>	</a:t>
            </a:r>
            <a:r>
              <a:rPr lang="en-US" dirty="0" smtClean="0"/>
              <a:t>Fresca 10 T test station 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45247" y="4037818"/>
            <a:ext cx="1289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Pick-up coil</a:t>
            </a:r>
          </a:p>
          <a:p>
            <a:r>
              <a:rPr lang="en-US" dirty="0" smtClean="0"/>
              <a:t>Hole sensor</a:t>
            </a:r>
            <a:endParaRPr lang="en-US" dirty="0"/>
          </a:p>
        </p:txBody>
      </p:sp>
      <p:sp>
        <p:nvSpPr>
          <p:cNvPr id="10" name="Right Triangle 9"/>
          <p:cNvSpPr/>
          <p:nvPr/>
        </p:nvSpPr>
        <p:spPr>
          <a:xfrm flipV="1">
            <a:off x="4917153" y="1185575"/>
            <a:ext cx="2696683" cy="3355471"/>
          </a:xfrm>
          <a:prstGeom prst="rtTriangle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199" y="1235708"/>
            <a:ext cx="594398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ja-JP" dirty="0" smtClean="0"/>
              <a:t>&lt;Objective&gt;</a:t>
            </a:r>
          </a:p>
          <a:p>
            <a:r>
              <a:rPr lang="en-US" dirty="0"/>
              <a:t>	</a:t>
            </a:r>
            <a:r>
              <a:rPr lang="en-US" altLang="ja-JP" dirty="0" smtClean="0"/>
              <a:t>To</a:t>
            </a:r>
            <a:r>
              <a:rPr lang="ja-JP" altLang="en-US" dirty="0" smtClean="0"/>
              <a:t> </a:t>
            </a:r>
            <a:r>
              <a:rPr lang="en-US" altLang="ja-JP" dirty="0" smtClean="0"/>
              <a:t>see</a:t>
            </a:r>
            <a:r>
              <a:rPr lang="ja-JP" altLang="en-US" dirty="0" smtClean="0"/>
              <a:t> </a:t>
            </a:r>
            <a:r>
              <a:rPr lang="en-US" altLang="ja-JP" dirty="0" smtClean="0"/>
              <a:t>the current distribution of twisted stacked cable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with the ramp current. And to see the behavior after the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end of the ramp current</a:t>
            </a:r>
            <a:r>
              <a:rPr lang="ja-JP" altLang="en-US" dirty="0" smtClean="0"/>
              <a:t> </a:t>
            </a:r>
            <a:r>
              <a:rPr lang="en-US" altLang="ja-JP" dirty="0" smtClean="0"/>
              <a:t>(Long</a:t>
            </a:r>
            <a:r>
              <a:rPr lang="ja-JP" altLang="en-US" dirty="0" smtClean="0"/>
              <a:t> </a:t>
            </a:r>
            <a:r>
              <a:rPr lang="en-US" altLang="ja-JP" dirty="0" smtClean="0"/>
              <a:t>period</a:t>
            </a:r>
            <a:r>
              <a:rPr lang="ja-JP" altLang="en-US" dirty="0" smtClean="0"/>
              <a:t> </a:t>
            </a:r>
            <a:r>
              <a:rPr lang="en-US" altLang="ja-JP" dirty="0" smtClean="0"/>
              <a:t>test).</a:t>
            </a:r>
          </a:p>
        </p:txBody>
      </p:sp>
      <p:sp>
        <p:nvSpPr>
          <p:cNvPr id="14" name="Right Triangle 13"/>
          <p:cNvSpPr/>
          <p:nvPr/>
        </p:nvSpPr>
        <p:spPr>
          <a:xfrm rot="10800000">
            <a:off x="7613836" y="1161006"/>
            <a:ext cx="1126152" cy="325102"/>
          </a:xfrm>
          <a:prstGeom prst="rtTriangl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Ramp_current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3" t="6651" r="8137" b="10740"/>
          <a:stretch/>
        </p:blipFill>
        <p:spPr>
          <a:xfrm>
            <a:off x="2804376" y="4896343"/>
            <a:ext cx="1869918" cy="16404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6200000">
            <a:off x="2255869" y="5595150"/>
            <a:ext cx="7437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Current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498359" y="6504839"/>
            <a:ext cx="546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Time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524530" y="4949591"/>
            <a:ext cx="1185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Ramp current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366011" y="5064243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0.5 I</a:t>
            </a:r>
            <a:r>
              <a:rPr lang="en-US" sz="1200" baseline="-25000" dirty="0" smtClean="0"/>
              <a:t>c</a:t>
            </a:r>
            <a:endParaRPr lang="en-US" sz="1200" baseline="-25000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8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330791" cy="738749"/>
          </a:xfrm>
        </p:spPr>
        <p:txBody>
          <a:bodyPr>
            <a:noAutofit/>
          </a:bodyPr>
          <a:lstStyle/>
          <a:p>
            <a:pPr algn="l"/>
            <a:r>
              <a:rPr lang="en-US" sz="3600" i="1" dirty="0" smtClean="0"/>
              <a:t>Conclusion</a:t>
            </a:r>
            <a:endParaRPr lang="en-US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865207" y="1454158"/>
            <a:ext cx="8093889" cy="4218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ja-JP" sz="2000" dirty="0" smtClean="0"/>
              <a:t>46</a:t>
            </a:r>
            <a:r>
              <a:rPr lang="ja-JP" altLang="en-US" sz="2000" dirty="0" smtClean="0"/>
              <a:t>-</a:t>
            </a:r>
            <a:r>
              <a:rPr lang="en-US" altLang="ja-JP" sz="2000" dirty="0" smtClean="0"/>
              <a:t>turns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HTS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twisted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stacked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design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achieved a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field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of 5 T with J</a:t>
            </a:r>
            <a:r>
              <a:rPr lang="en-US" altLang="ja-JP" sz="2000" baseline="-25000" dirty="0" smtClean="0"/>
              <a:t>e</a:t>
            </a:r>
            <a:r>
              <a:rPr lang="en-US" altLang="ja-JP" sz="2000" dirty="0" smtClean="0"/>
              <a:t> = 650 MA/m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 and a good field quality. Large J</a:t>
            </a:r>
            <a:r>
              <a:rPr lang="en-US" altLang="ja-JP" sz="2000" baseline="-25000" dirty="0" smtClean="0"/>
              <a:t>e</a:t>
            </a:r>
            <a:r>
              <a:rPr lang="en-US" altLang="ja-JP" sz="2000" dirty="0" smtClean="0"/>
              <a:t> is needed as the background filed penetrate into c-axis at twist part. The relative magnet ends’ positions of HTS insert and LTS outsert may maintain the large J</a:t>
            </a:r>
            <a:r>
              <a:rPr lang="en-US" altLang="ja-JP" sz="2000" baseline="-25000" dirty="0" smtClean="0"/>
              <a:t>e</a:t>
            </a:r>
            <a:r>
              <a:rPr lang="en-US" altLang="ja-JP" sz="2000" dirty="0" smtClean="0"/>
              <a:t>.</a:t>
            </a:r>
            <a:endParaRPr lang="en-US" altLang="ja-JP" sz="2000" dirty="0"/>
          </a:p>
          <a:p>
            <a:pPr algn="just">
              <a:lnSpc>
                <a:spcPct val="120000"/>
              </a:lnSpc>
            </a:pPr>
            <a:endParaRPr lang="en-US" sz="2400" dirty="0" smtClean="0"/>
          </a:p>
          <a:p>
            <a:pPr algn="just">
              <a:lnSpc>
                <a:spcPct val="120000"/>
              </a:lnSpc>
            </a:pPr>
            <a:r>
              <a:rPr lang="en-US" sz="2000" dirty="0" smtClean="0"/>
              <a:t>Twisted stacked cable needs to be insulated because there is only one twist per turn out of 15 m long HTS insert. Therefore, the current distribution is determined by the contact resistance.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Further analysis is ongoing.</a:t>
            </a:r>
          </a:p>
          <a:p>
            <a:pPr algn="just">
              <a:lnSpc>
                <a:spcPct val="120000"/>
              </a:lnSpc>
            </a:pPr>
            <a:endParaRPr lang="en-US" altLang="ja-JP" sz="2000" dirty="0"/>
          </a:p>
          <a:p>
            <a:pPr algn="just">
              <a:lnSpc>
                <a:spcPct val="120000"/>
              </a:lnSpc>
            </a:pPr>
            <a:r>
              <a:rPr lang="en-US" altLang="ja-JP" sz="2000" dirty="0" smtClean="0"/>
              <a:t>Current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distribution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test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of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twisted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stacked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cable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is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planed</a:t>
            </a:r>
            <a:r>
              <a:rPr lang="ja-JP" altLang="en-US" sz="2000" dirty="0" smtClean="0"/>
              <a:t> </a:t>
            </a:r>
            <a:r>
              <a:rPr lang="ja-JP" altLang="ja-JP" sz="2000" dirty="0" smtClean="0"/>
              <a:t>t</a:t>
            </a:r>
            <a:r>
              <a:rPr lang="en-US" altLang="ja-JP" sz="2000" dirty="0" smtClean="0"/>
              <a:t>o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especially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see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after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the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end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of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the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ramp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current.</a:t>
            </a:r>
            <a:endParaRPr lang="en-US" sz="2000" dirty="0"/>
          </a:p>
        </p:txBody>
      </p:sp>
      <p:pic>
        <p:nvPicPr>
          <p:cNvPr id="6" name="Picture 5" descr="finger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9" r="26013"/>
          <a:stretch/>
        </p:blipFill>
        <p:spPr>
          <a:xfrm>
            <a:off x="582794" y="1468115"/>
            <a:ext cx="205808" cy="425681"/>
          </a:xfrm>
          <a:prstGeom prst="rect">
            <a:avLst/>
          </a:prstGeom>
        </p:spPr>
      </p:pic>
      <p:pic>
        <p:nvPicPr>
          <p:cNvPr id="7" name="Picture 6" descr="finger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3" r="26558"/>
          <a:stretch/>
        </p:blipFill>
        <p:spPr>
          <a:xfrm>
            <a:off x="579739" y="3326862"/>
            <a:ext cx="208863" cy="432000"/>
          </a:xfrm>
          <a:prstGeom prst="rect">
            <a:avLst/>
          </a:prstGeom>
        </p:spPr>
      </p:pic>
      <p:pic>
        <p:nvPicPr>
          <p:cNvPr id="8" name="Picture 7" descr="finger3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4" r="25826"/>
          <a:stretch/>
        </p:blipFill>
        <p:spPr>
          <a:xfrm>
            <a:off x="582794" y="4776427"/>
            <a:ext cx="212028" cy="432000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166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149829" cy="738749"/>
          </a:xfrm>
        </p:spPr>
        <p:txBody>
          <a:bodyPr>
            <a:noAutofit/>
          </a:bodyPr>
          <a:lstStyle/>
          <a:p>
            <a:pPr algn="l"/>
            <a:r>
              <a:rPr lang="en-US" sz="3600" i="1" dirty="0" smtClean="0"/>
              <a:t>Outline of contents</a:t>
            </a:r>
            <a:endParaRPr lang="en-US" sz="3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882315" y="1497263"/>
            <a:ext cx="5788764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sz="2800" i="1" dirty="0" smtClean="0">
                <a:latin typeface="+mj-lt"/>
              </a:rPr>
              <a:t>HTS </a:t>
            </a:r>
            <a:r>
              <a:rPr lang="en-US" altLang="ja-JP" sz="2800" i="1" dirty="0" smtClean="0">
                <a:latin typeface="+mj-lt"/>
              </a:rPr>
              <a:t>twisted</a:t>
            </a:r>
            <a:r>
              <a:rPr lang="ja-JP" altLang="en-US" sz="2800" i="1" dirty="0" smtClean="0">
                <a:latin typeface="+mj-lt"/>
              </a:rPr>
              <a:t> </a:t>
            </a:r>
            <a:r>
              <a:rPr lang="en-US" altLang="ja-JP" sz="2800" i="1" dirty="0" smtClean="0">
                <a:latin typeface="+mj-lt"/>
              </a:rPr>
              <a:t>stacked magnet design</a:t>
            </a:r>
          </a:p>
          <a:p>
            <a:pPr lvl="1">
              <a:spcAft>
                <a:spcPts val="1200"/>
              </a:spcAft>
            </a:pPr>
            <a:r>
              <a:rPr lang="en-US" altLang="ja-JP" sz="2800" dirty="0" smtClean="0">
                <a:latin typeface="+mj-lt"/>
              </a:rPr>
              <a:t>- </a:t>
            </a:r>
            <a:r>
              <a:rPr lang="en-US" altLang="ja-JP" sz="2800" dirty="0"/>
              <a:t>2D</a:t>
            </a:r>
            <a:r>
              <a:rPr lang="ja-JP" altLang="en-US" sz="2800" dirty="0" smtClean="0">
                <a:latin typeface="+mj-lt"/>
              </a:rPr>
              <a:t> </a:t>
            </a:r>
            <a:r>
              <a:rPr lang="en-US" altLang="ja-JP" sz="2800" dirty="0" smtClean="0">
                <a:latin typeface="+mj-lt"/>
              </a:rPr>
              <a:t>magnet cross-section</a:t>
            </a:r>
            <a:endParaRPr lang="en-US" sz="2800" dirty="0" smtClean="0">
              <a:latin typeface="+mj-lt"/>
            </a:endParaRPr>
          </a:p>
          <a:p>
            <a:pPr lvl="1">
              <a:spcAft>
                <a:spcPts val="1200"/>
              </a:spcAft>
            </a:pPr>
            <a:r>
              <a:rPr lang="en-US" sz="2800" dirty="0" smtClean="0">
                <a:latin typeface="+mj-lt"/>
              </a:rPr>
              <a:t>- 3D magnet ends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altLang="ja-JP" sz="2800" i="1" dirty="0" smtClean="0">
                <a:latin typeface="+mj-lt"/>
              </a:rPr>
              <a:t>Current</a:t>
            </a:r>
            <a:r>
              <a:rPr lang="ja-JP" altLang="en-US" sz="2800" i="1" dirty="0" smtClean="0">
                <a:latin typeface="+mj-lt"/>
              </a:rPr>
              <a:t> </a:t>
            </a:r>
            <a:r>
              <a:rPr lang="en-US" altLang="ja-JP" sz="2800" i="1" dirty="0" smtClean="0">
                <a:latin typeface="+mj-lt"/>
              </a:rPr>
              <a:t>distribution</a:t>
            </a:r>
            <a:r>
              <a:rPr lang="en-US" altLang="ja-JP" sz="2800" i="1" dirty="0">
                <a:latin typeface="+mj-lt"/>
              </a:rPr>
              <a:t> </a:t>
            </a:r>
            <a:r>
              <a:rPr lang="en-US" altLang="ja-JP" sz="2800" i="1" dirty="0" smtClean="0">
                <a:latin typeface="+mj-lt"/>
              </a:rPr>
              <a:t>analysis</a:t>
            </a:r>
            <a:endParaRPr lang="en-US" sz="2800" dirty="0">
              <a:latin typeface="+mj-lt"/>
            </a:endParaRP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altLang="ja-JP" sz="2800" i="1" dirty="0" smtClean="0">
                <a:latin typeface="+mj-lt"/>
              </a:rPr>
              <a:t>Future</a:t>
            </a:r>
            <a:r>
              <a:rPr lang="ja-JP" altLang="en-US" sz="2800" i="1" dirty="0" smtClean="0">
                <a:latin typeface="+mj-lt"/>
              </a:rPr>
              <a:t> </a:t>
            </a:r>
            <a:r>
              <a:rPr lang="en-US" altLang="ja-JP" sz="2800" i="1" dirty="0" smtClean="0">
                <a:latin typeface="+mj-lt"/>
              </a:rPr>
              <a:t>aspects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altLang="ja-JP" sz="2800" i="1" dirty="0" smtClean="0">
                <a:latin typeface="+mj-lt"/>
              </a:rPr>
              <a:t>Conclusions</a:t>
            </a:r>
            <a:endParaRPr lang="en-US" sz="2800" i="1" dirty="0" smtClean="0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36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280534"/>
              </p:ext>
            </p:extLst>
          </p:nvPr>
        </p:nvGraphicFramePr>
        <p:xfrm>
          <a:off x="735912" y="1675184"/>
          <a:ext cx="415434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663"/>
                <a:gridCol w="16266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smtClean="0"/>
                        <a:t>Parameter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smtClean="0"/>
                        <a:t>Value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Center</a:t>
                      </a:r>
                      <a:r>
                        <a:rPr lang="en-US" baseline="0" noProof="0" dirty="0" smtClean="0"/>
                        <a:t> field B</a:t>
                      </a:r>
                      <a:r>
                        <a:rPr lang="en-US" sz="1100" baseline="0" noProof="0" dirty="0" smtClean="0"/>
                        <a:t>0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17  T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Current density J</a:t>
                      </a:r>
                      <a:r>
                        <a:rPr lang="en-US" baseline="-25000" noProof="0" smtClean="0"/>
                        <a:t>op</a:t>
                      </a:r>
                      <a:endParaRPr lang="en-US" baseline="-25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650 MA/m²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noProof="0" smtClean="0"/>
                        <a:t>Operating current I</a:t>
                      </a:r>
                      <a:r>
                        <a:rPr lang="en-US" baseline="-25000" noProof="0" smtClean="0"/>
                        <a:t>op</a:t>
                      </a:r>
                      <a:endParaRPr lang="en-US" baseline="-250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10.4 kA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Conductor area</a:t>
                      </a:r>
                      <a:endParaRPr lang="en-U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1472 mm² 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Field quality B</a:t>
                      </a:r>
                      <a:r>
                        <a:rPr lang="en-US" baseline="-25000" noProof="0" smtClean="0"/>
                        <a:t>3</a:t>
                      </a:r>
                      <a:r>
                        <a:rPr lang="en-US" noProof="0" smtClean="0"/>
                        <a:t>/ B</a:t>
                      </a:r>
                      <a:r>
                        <a:rPr lang="en-US" baseline="-25000" noProof="0" smtClean="0"/>
                        <a:t>5</a:t>
                      </a:r>
                      <a:endParaRPr lang="en-US" baseline="-25000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1.</a:t>
                      </a:r>
                      <a:r>
                        <a:rPr lang="en-US" altLang="ja-JP" noProof="0" dirty="0" smtClean="0"/>
                        <a:t>5/</a:t>
                      </a:r>
                      <a:r>
                        <a:rPr lang="en-US" noProof="0" dirty="0" smtClean="0"/>
                        <a:t> </a:t>
                      </a:r>
                      <a:r>
                        <a:rPr lang="en-US" altLang="ja-JP" noProof="0" dirty="0" smtClean="0"/>
                        <a:t>0.78 units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Inner/ external tube</a:t>
                      </a:r>
                      <a:endParaRPr lang="en-US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noProof="0" dirty="0" smtClean="0"/>
                        <a:t>2/ 4 mm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457199" y="1218023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46-</a:t>
            </a:r>
            <a:r>
              <a:rPr lang="en-US" altLang="ja-JP" sz="2000" b="1" dirty="0" smtClean="0"/>
              <a:t>turns HTS insert</a:t>
            </a:r>
            <a:endParaRPr lang="en-US" sz="2000" b="1" dirty="0"/>
          </a:p>
        </p:txBody>
      </p:sp>
      <p:pic>
        <p:nvPicPr>
          <p:cNvPr id="5" name="Picture 4" descr="23block_2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976"/>
          <a:stretch/>
        </p:blipFill>
        <p:spPr>
          <a:xfrm>
            <a:off x="5162700" y="1054181"/>
            <a:ext cx="3604004" cy="3629311"/>
          </a:xfrm>
          <a:prstGeom prst="rect">
            <a:avLst/>
          </a:prstGeom>
        </p:spPr>
      </p:pic>
      <p:sp>
        <p:nvSpPr>
          <p:cNvPr id="11" name="ZoneTexte 4"/>
          <p:cNvSpPr txBox="1"/>
          <p:nvPr/>
        </p:nvSpPr>
        <p:spPr>
          <a:xfrm>
            <a:off x="457199" y="4398275"/>
            <a:ext cx="4588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Main highlights of twisted stacked design</a:t>
            </a:r>
            <a:endParaRPr lang="en-US" sz="2000" b="1" dirty="0"/>
          </a:p>
        </p:txBody>
      </p:sp>
      <p:sp>
        <p:nvSpPr>
          <p:cNvPr id="12" name="ZoneTexte 6"/>
          <p:cNvSpPr txBox="1"/>
          <p:nvPr/>
        </p:nvSpPr>
        <p:spPr>
          <a:xfrm>
            <a:off x="668362" y="4856554"/>
            <a:ext cx="83168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/>
              <a:t>      </a:t>
            </a:r>
            <a:r>
              <a:rPr lang="en-US" dirty="0" smtClean="0"/>
              <a:t>4 x 4 mm block-coil</a:t>
            </a:r>
            <a:r>
              <a:rPr lang="ja-JP" altLang="en-US" dirty="0" smtClean="0"/>
              <a:t> </a:t>
            </a:r>
            <a:r>
              <a:rPr lang="en-US" altLang="ja-JP" dirty="0" smtClean="0"/>
              <a:t>consisting</a:t>
            </a:r>
            <a:r>
              <a:rPr lang="ja-JP" altLang="en-US" dirty="0" smtClean="0"/>
              <a:t> </a:t>
            </a:r>
            <a:r>
              <a:rPr lang="en-US" altLang="ja-JP" dirty="0" smtClean="0"/>
              <a:t>20</a:t>
            </a:r>
            <a:r>
              <a:rPr lang="ja-JP" altLang="en-US" dirty="0" smtClean="0"/>
              <a:t> </a:t>
            </a:r>
            <a:r>
              <a:rPr lang="en-US" altLang="ja-JP" dirty="0" smtClean="0"/>
              <a:t>ReBCO stacked tapes</a:t>
            </a:r>
            <a:r>
              <a:rPr lang="ja-JP" altLang="en-US" dirty="0" smtClean="0"/>
              <a:t> </a:t>
            </a:r>
            <a:r>
              <a:rPr lang="en-US" altLang="ja-JP" dirty="0" smtClean="0"/>
              <a:t>of</a:t>
            </a:r>
            <a:r>
              <a:rPr lang="ja-JP" altLang="en-US" dirty="0" smtClean="0"/>
              <a:t> </a:t>
            </a:r>
            <a:r>
              <a:rPr lang="en-US" altLang="ja-JP" dirty="0" smtClean="0"/>
              <a:t>4</a:t>
            </a:r>
            <a:r>
              <a:rPr lang="ja-JP" altLang="en-US" dirty="0" smtClean="0"/>
              <a:t> </a:t>
            </a:r>
            <a:r>
              <a:rPr lang="en-US" altLang="ja-JP" dirty="0" smtClean="0"/>
              <a:t>mm</a:t>
            </a:r>
            <a:r>
              <a:rPr lang="ja-JP" altLang="en-US" dirty="0" smtClean="0"/>
              <a:t> </a:t>
            </a:r>
            <a:r>
              <a:rPr lang="en-US" altLang="ja-JP" dirty="0" smtClean="0"/>
              <a:t>wide</a:t>
            </a:r>
            <a:r>
              <a:rPr lang="ja-JP" altLang="en-US" dirty="0" smtClean="0"/>
              <a:t> </a:t>
            </a:r>
            <a:r>
              <a:rPr lang="en-US" dirty="0" smtClean="0"/>
              <a:t>achieves required I</a:t>
            </a:r>
            <a:r>
              <a:rPr lang="en-US" baseline="-25000" dirty="0" smtClean="0"/>
              <a:t>op</a:t>
            </a:r>
            <a:r>
              <a:rPr lang="ja-JP" altLang="en-US" dirty="0" smtClean="0"/>
              <a:t> </a:t>
            </a:r>
            <a:r>
              <a:rPr lang="en-US" altLang="ja-JP" dirty="0" smtClean="0"/>
              <a:t>=</a:t>
            </a:r>
            <a:r>
              <a:rPr lang="ja-JP" altLang="en-US" dirty="0" smtClean="0"/>
              <a:t> </a:t>
            </a:r>
            <a:r>
              <a:rPr lang="en-US" altLang="ja-JP" dirty="0" smtClean="0"/>
              <a:t>10</a:t>
            </a:r>
            <a:r>
              <a:rPr lang="ja-JP" altLang="en-US" dirty="0" smtClean="0"/>
              <a:t> </a:t>
            </a:r>
            <a:r>
              <a:rPr lang="en-US" altLang="ja-JP" dirty="0" smtClean="0"/>
              <a:t>kA</a:t>
            </a:r>
            <a:r>
              <a:rPr lang="en-US" dirty="0" smtClean="0"/>
              <a:t> with 46-turns HTS stacked cable.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altLang="ja-JP" dirty="0" smtClean="0"/>
              <a:t>Three</a:t>
            </a:r>
            <a:r>
              <a:rPr lang="ja-JP" altLang="en-US" dirty="0" smtClean="0"/>
              <a:t> </a:t>
            </a:r>
            <a:r>
              <a:rPr lang="en-US" altLang="ja-JP" dirty="0" smtClean="0"/>
              <a:t>or</a:t>
            </a:r>
            <a:r>
              <a:rPr lang="ja-JP" altLang="en-US" dirty="0" smtClean="0"/>
              <a:t> </a:t>
            </a:r>
            <a:r>
              <a:rPr lang="en-US" altLang="ja-JP" dirty="0" smtClean="0"/>
              <a:t>four</a:t>
            </a:r>
            <a:r>
              <a:rPr lang="ja-JP" altLang="en-US" dirty="0" smtClean="0"/>
              <a:t> </a:t>
            </a:r>
            <a:r>
              <a:rPr lang="en-US" altLang="ja-JP" dirty="0" smtClean="0"/>
              <a:t>block-coils</a:t>
            </a:r>
            <a:r>
              <a:rPr lang="en-US" altLang="en-US" dirty="0"/>
              <a:t> </a:t>
            </a:r>
            <a:r>
              <a:rPr lang="en-US" altLang="en-US" dirty="0" smtClean="0"/>
              <a:t>are assembled and aligned in horizontal to facilitate the mechanical architecture and winding.</a:t>
            </a:r>
            <a:endParaRPr lang="en-US" dirty="0"/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dirty="0" smtClean="0"/>
              <a:t>Good field quality as possible within range of J</a:t>
            </a:r>
            <a:r>
              <a:rPr lang="en-US" baseline="-25000" dirty="0" smtClean="0"/>
              <a:t>op</a:t>
            </a:r>
            <a:r>
              <a:rPr lang="en-US" dirty="0" smtClean="0"/>
              <a:t> = 600 – 700 A/mm².</a:t>
            </a:r>
            <a:endParaRPr lang="en-US" dirty="0"/>
          </a:p>
        </p:txBody>
      </p:sp>
      <p:grpSp>
        <p:nvGrpSpPr>
          <p:cNvPr id="13" name="Group 20"/>
          <p:cNvGrpSpPr>
            <a:grpSpLocks noChangeAspect="1"/>
          </p:cNvGrpSpPr>
          <p:nvPr/>
        </p:nvGrpSpPr>
        <p:grpSpPr>
          <a:xfrm>
            <a:off x="1048402" y="4943409"/>
            <a:ext cx="238011" cy="241292"/>
            <a:chOff x="6281064" y="2513282"/>
            <a:chExt cx="537758" cy="545173"/>
          </a:xfrm>
        </p:grpSpPr>
        <p:sp>
          <p:nvSpPr>
            <p:cNvPr id="14" name="Rectangle 13"/>
            <p:cNvSpPr/>
            <p:nvPr/>
          </p:nvSpPr>
          <p:spPr>
            <a:xfrm>
              <a:off x="6391433" y="2518456"/>
              <a:ext cx="323999" cy="53999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81064" y="2518456"/>
              <a:ext cx="107120" cy="539999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711702" y="2518456"/>
              <a:ext cx="107120" cy="5399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25"/>
            <p:cNvCxnSpPr/>
            <p:nvPr/>
          </p:nvCxnSpPr>
          <p:spPr>
            <a:xfrm>
              <a:off x="6608733" y="2513282"/>
              <a:ext cx="0" cy="538334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6"/>
            <p:cNvCxnSpPr/>
            <p:nvPr/>
          </p:nvCxnSpPr>
          <p:spPr>
            <a:xfrm>
              <a:off x="6498219" y="2514061"/>
              <a:ext cx="0" cy="538334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149829" cy="738749"/>
          </a:xfrm>
        </p:spPr>
        <p:txBody>
          <a:bodyPr>
            <a:noAutofit/>
          </a:bodyPr>
          <a:lstStyle/>
          <a:p>
            <a:pPr algn="l"/>
            <a:r>
              <a:rPr lang="en-US" altLang="ja-JP" sz="3600" i="1" dirty="0" smtClean="0"/>
              <a:t>2D</a:t>
            </a:r>
            <a:r>
              <a:rPr lang="ja-JP" altLang="en-US" sz="3600" i="1" dirty="0" smtClean="0"/>
              <a:t> </a:t>
            </a:r>
            <a:r>
              <a:rPr lang="en-US" sz="3600" i="1" dirty="0" smtClean="0"/>
              <a:t>HTS</a:t>
            </a:r>
            <a:r>
              <a:rPr lang="ja-JP" altLang="en-US" sz="3600" i="1" dirty="0" smtClean="0"/>
              <a:t> </a:t>
            </a:r>
            <a:r>
              <a:rPr lang="en-US" altLang="ja-JP" sz="3600" i="1" dirty="0" smtClean="0"/>
              <a:t>twisted</a:t>
            </a:r>
            <a:r>
              <a:rPr lang="ja-JP" altLang="en-US" sz="3600" i="1" dirty="0" smtClean="0"/>
              <a:t> </a:t>
            </a:r>
            <a:r>
              <a:rPr lang="en-US" altLang="ja-JP" sz="3600" i="1" dirty="0" smtClean="0"/>
              <a:t>stacked</a:t>
            </a:r>
            <a:r>
              <a:rPr lang="ja-JP" altLang="en-US" sz="3600" i="1" dirty="0" smtClean="0"/>
              <a:t> </a:t>
            </a:r>
            <a:r>
              <a:rPr lang="en-US" altLang="ja-JP" sz="3600" i="1" dirty="0" smtClean="0"/>
              <a:t>design</a:t>
            </a:r>
            <a:endParaRPr lang="en-US" sz="3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659082" y="2657028"/>
            <a:ext cx="583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17 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3440" y="6500134"/>
            <a:ext cx="2133600" cy="365125"/>
          </a:xfrm>
        </p:spPr>
        <p:txBody>
          <a:bodyPr/>
          <a:lstStyle/>
          <a:p>
            <a:r>
              <a:rPr lang="en-US" dirty="0" smtClean="0"/>
              <a:t>2015/12/1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9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Image 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2967" y="4001606"/>
            <a:ext cx="4527968" cy="1347301"/>
          </a:xfrm>
          <a:prstGeom prst="rect">
            <a:avLst/>
          </a:prstGeom>
        </p:spPr>
      </p:pic>
      <p:cxnSp>
        <p:nvCxnSpPr>
          <p:cNvPr id="100" name="Connecteur droit 20"/>
          <p:cNvCxnSpPr/>
          <p:nvPr/>
        </p:nvCxnSpPr>
        <p:spPr>
          <a:xfrm>
            <a:off x="8288854" y="4359148"/>
            <a:ext cx="0" cy="12224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25"/>
          <p:cNvCxnSpPr/>
          <p:nvPr/>
        </p:nvCxnSpPr>
        <p:spPr>
          <a:xfrm>
            <a:off x="4784471" y="4838155"/>
            <a:ext cx="0" cy="7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32"/>
          <p:cNvCxnSpPr/>
          <p:nvPr/>
        </p:nvCxnSpPr>
        <p:spPr>
          <a:xfrm>
            <a:off x="6221927" y="4809033"/>
            <a:ext cx="0" cy="82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Ellipse 2"/>
          <p:cNvSpPr/>
          <p:nvPr/>
        </p:nvSpPr>
        <p:spPr>
          <a:xfrm>
            <a:off x="6247966" y="4434832"/>
            <a:ext cx="749609" cy="509835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 descr="スクリーンショット 2015-09-04 12.03.3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7" t="20235"/>
          <a:stretch/>
        </p:blipFill>
        <p:spPr>
          <a:xfrm>
            <a:off x="3911700" y="5496605"/>
            <a:ext cx="651887" cy="95223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40593" y="4346866"/>
            <a:ext cx="2871493" cy="2187164"/>
            <a:chOff x="4973376" y="4235671"/>
            <a:chExt cx="3121996" cy="2374108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591681">
              <a:off x="4973376" y="4235671"/>
              <a:ext cx="3121996" cy="2374108"/>
            </a:xfrm>
            <a:prstGeom prst="rect">
              <a:avLst/>
            </a:prstGeom>
          </p:spPr>
        </p:pic>
        <p:sp>
          <p:nvSpPr>
            <p:cNvPr id="20" name="ZoneTexte 19"/>
            <p:cNvSpPr txBox="1"/>
            <p:nvPr/>
          </p:nvSpPr>
          <p:spPr>
            <a:xfrm>
              <a:off x="6859504" y="4737230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360° twist</a:t>
              </a:r>
              <a:endParaRPr lang="en-US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5142515" y="5709160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180° twist</a:t>
              </a:r>
              <a:endParaRPr lang="en-US" dirty="0"/>
            </a:p>
          </p:txBody>
        </p:sp>
      </p:grp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452049" y="6423778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31803" y="1375642"/>
            <a:ext cx="4850232" cy="2497197"/>
            <a:chOff x="473668" y="1288116"/>
            <a:chExt cx="4850232" cy="2497197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3668" y="1288116"/>
              <a:ext cx="4850232" cy="2497197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155" y="1345488"/>
              <a:ext cx="4653258" cy="2439825"/>
            </a:xfrm>
            <a:prstGeom prst="rect">
              <a:avLst/>
            </a:prstGeom>
          </p:spPr>
        </p:pic>
      </p:grpSp>
      <p:sp>
        <p:nvSpPr>
          <p:cNvPr id="13" name="Accolade fermante 12"/>
          <p:cNvSpPr/>
          <p:nvPr/>
        </p:nvSpPr>
        <p:spPr>
          <a:xfrm>
            <a:off x="5337241" y="1928055"/>
            <a:ext cx="152400" cy="9906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/>
          <p:cNvSpPr txBox="1"/>
          <p:nvPr/>
        </p:nvSpPr>
        <p:spPr>
          <a:xfrm>
            <a:off x="5612936" y="1889409"/>
            <a:ext cx="3316458" cy="100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Racetrack coil (above beam tube)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             180° twist one side</a:t>
            </a:r>
          </a:p>
          <a:p>
            <a:r>
              <a:rPr lang="en-US" dirty="0" smtClean="0"/>
              <a:t>                0° on the other </a:t>
            </a:r>
          </a:p>
        </p:txBody>
      </p:sp>
      <p:sp>
        <p:nvSpPr>
          <p:cNvPr id="17" name="Flèche droite 16"/>
          <p:cNvSpPr/>
          <p:nvPr/>
        </p:nvSpPr>
        <p:spPr>
          <a:xfrm>
            <a:off x="5958737" y="2443289"/>
            <a:ext cx="216024" cy="2278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colade fermante 17"/>
          <p:cNvSpPr/>
          <p:nvPr/>
        </p:nvSpPr>
        <p:spPr>
          <a:xfrm>
            <a:off x="5351196" y="3036063"/>
            <a:ext cx="152400" cy="78929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ZoneTexte 18"/>
          <p:cNvSpPr txBox="1"/>
          <p:nvPr/>
        </p:nvSpPr>
        <p:spPr>
          <a:xfrm>
            <a:off x="5623996" y="2891476"/>
            <a:ext cx="351530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Flared-ends coil (below beam tube)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            180° twist one side</a:t>
            </a:r>
          </a:p>
          <a:p>
            <a:r>
              <a:rPr lang="en-US" dirty="0" smtClean="0"/>
              <a:t>            360° twist on the other </a:t>
            </a:r>
          </a:p>
        </p:txBody>
      </p:sp>
      <p:sp>
        <p:nvSpPr>
          <p:cNvPr id="23" name="Flèche droite 22"/>
          <p:cNvSpPr/>
          <p:nvPr/>
        </p:nvSpPr>
        <p:spPr>
          <a:xfrm>
            <a:off x="5958737" y="3436903"/>
            <a:ext cx="216024" cy="2278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149829" cy="738749"/>
          </a:xfrm>
        </p:spPr>
        <p:txBody>
          <a:bodyPr>
            <a:noAutofit/>
          </a:bodyPr>
          <a:lstStyle/>
          <a:p>
            <a:pPr algn="l"/>
            <a:r>
              <a:rPr lang="en-US" altLang="ja-JP" sz="3600" i="1" dirty="0" smtClean="0"/>
              <a:t>Winding</a:t>
            </a:r>
            <a:r>
              <a:rPr lang="en-US" sz="3600" i="1" dirty="0" smtClean="0"/>
              <a:t> topology</a:t>
            </a:r>
            <a:endParaRPr lang="en-US" sz="3600" i="1" dirty="0"/>
          </a:p>
        </p:txBody>
      </p:sp>
      <p:sp>
        <p:nvSpPr>
          <p:cNvPr id="35" name="ZoneTexte 4"/>
          <p:cNvSpPr txBox="1"/>
          <p:nvPr/>
        </p:nvSpPr>
        <p:spPr>
          <a:xfrm>
            <a:off x="446234" y="3976466"/>
            <a:ext cx="1890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Flared-ends coil</a:t>
            </a:r>
            <a:endParaRPr lang="en-US" sz="20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4424600" y="5703779"/>
            <a:ext cx="716721" cy="720000"/>
            <a:chOff x="4493921" y="5585529"/>
            <a:chExt cx="716721" cy="720000"/>
          </a:xfrm>
        </p:grpSpPr>
        <p:sp>
          <p:nvSpPr>
            <p:cNvPr id="9" name="Rectangle 8"/>
            <p:cNvSpPr/>
            <p:nvPr/>
          </p:nvSpPr>
          <p:spPr>
            <a:xfrm>
              <a:off x="4493921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559948" y="5585529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631948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703948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775948" y="5585529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850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922642" y="5585529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994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66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138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350242" y="6481126"/>
            <a:ext cx="1099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Straight part</a:t>
            </a:r>
            <a:endParaRPr lang="en-US" sz="1400" dirty="0"/>
          </a:p>
        </p:txBody>
      </p:sp>
      <p:sp>
        <p:nvSpPr>
          <p:cNvPr id="54" name="Right Arrow 53"/>
          <p:cNvSpPr/>
          <p:nvPr/>
        </p:nvSpPr>
        <p:spPr>
          <a:xfrm>
            <a:off x="5363114" y="5963597"/>
            <a:ext cx="348696" cy="2029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5017550" y="5305556"/>
            <a:ext cx="1031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 twist</a:t>
            </a:r>
            <a:endParaRPr lang="en-US" dirty="0"/>
          </a:p>
        </p:txBody>
      </p:sp>
      <p:cxnSp>
        <p:nvCxnSpPr>
          <p:cNvPr id="57" name="Straight Arrow Connector 56"/>
          <p:cNvCxnSpPr>
            <a:stCxn id="55" idx="0"/>
          </p:cNvCxnSpPr>
          <p:nvPr/>
        </p:nvCxnSpPr>
        <p:spPr>
          <a:xfrm flipH="1" flipV="1">
            <a:off x="5449947" y="4956667"/>
            <a:ext cx="83223" cy="348889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 rot="5400000">
            <a:off x="5923645" y="5714884"/>
            <a:ext cx="716721" cy="720000"/>
            <a:chOff x="4493921" y="5585529"/>
            <a:chExt cx="716721" cy="720000"/>
          </a:xfrm>
        </p:grpSpPr>
        <p:sp>
          <p:nvSpPr>
            <p:cNvPr id="59" name="Rectangle 58"/>
            <p:cNvSpPr/>
            <p:nvPr/>
          </p:nvSpPr>
          <p:spPr>
            <a:xfrm>
              <a:off x="4493921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559948" y="5585529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631948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703948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775948" y="5585529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850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922642" y="5585529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994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066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138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Right Arrow 68"/>
          <p:cNvSpPr/>
          <p:nvPr/>
        </p:nvSpPr>
        <p:spPr>
          <a:xfrm>
            <a:off x="7150987" y="5957074"/>
            <a:ext cx="348696" cy="2029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6639959" y="5317188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ew</a:t>
            </a:r>
            <a:r>
              <a:rPr lang="en-US" dirty="0" smtClean="0"/>
              <a:t> + 90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 twist</a:t>
            </a:r>
            <a:endParaRPr lang="en-US" dirty="0"/>
          </a:p>
        </p:txBody>
      </p:sp>
      <p:cxnSp>
        <p:nvCxnSpPr>
          <p:cNvPr id="72" name="Straight Arrow Connector 71"/>
          <p:cNvCxnSpPr/>
          <p:nvPr/>
        </p:nvCxnSpPr>
        <p:spPr>
          <a:xfrm flipV="1">
            <a:off x="6837940" y="4956668"/>
            <a:ext cx="0" cy="392239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7618600" y="4607587"/>
            <a:ext cx="0" cy="69797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800263" y="3870311"/>
            <a:ext cx="1343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Winding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head</a:t>
            </a:r>
            <a:endParaRPr lang="en-US" sz="1600" dirty="0"/>
          </a:p>
        </p:txBody>
      </p:sp>
      <p:grpSp>
        <p:nvGrpSpPr>
          <p:cNvPr id="80" name="Group 79"/>
          <p:cNvGrpSpPr/>
          <p:nvPr/>
        </p:nvGrpSpPr>
        <p:grpSpPr>
          <a:xfrm>
            <a:off x="7925188" y="5701461"/>
            <a:ext cx="716721" cy="720000"/>
            <a:chOff x="4493921" y="5585529"/>
            <a:chExt cx="716721" cy="720000"/>
          </a:xfrm>
        </p:grpSpPr>
        <p:sp>
          <p:nvSpPr>
            <p:cNvPr id="81" name="Rectangle 80"/>
            <p:cNvSpPr/>
            <p:nvPr/>
          </p:nvSpPr>
          <p:spPr>
            <a:xfrm>
              <a:off x="4493921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4559948" y="5585529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4631948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703948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4775948" y="5585529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4850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922642" y="5585529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994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5066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138642" y="5585530"/>
              <a:ext cx="72000" cy="71999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/>
          <p:cNvSpPr>
            <a:spLocks noChangeAspect="1"/>
          </p:cNvSpPr>
          <p:nvPr/>
        </p:nvSpPr>
        <p:spPr>
          <a:xfrm>
            <a:off x="4004537" y="2089580"/>
            <a:ext cx="324000" cy="298327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>
            <a:off x="1381977" y="2089580"/>
            <a:ext cx="324000" cy="298327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ZoneTexte 4"/>
          <p:cNvSpPr txBox="1"/>
          <p:nvPr/>
        </p:nvSpPr>
        <p:spPr>
          <a:xfrm>
            <a:off x="431803" y="958964"/>
            <a:ext cx="4724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2D magnet ends cross-section at twist part</a:t>
            </a:r>
            <a:endParaRPr lang="en-US" sz="20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2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TS-assembly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" t="30662" r="-91" b="10288"/>
          <a:stretch/>
        </p:blipFill>
        <p:spPr>
          <a:xfrm>
            <a:off x="1141203" y="735308"/>
            <a:ext cx="8517571" cy="4922390"/>
          </a:xfrm>
          <a:prstGeom prst="diagStripe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1288" cy="73874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US" sz="3600" i="1" dirty="0" smtClean="0"/>
              <a:t>3D</a:t>
            </a:r>
            <a:r>
              <a:rPr lang="ja-JP" altLang="en-US" sz="3600" i="1" dirty="0" smtClean="0"/>
              <a:t> </a:t>
            </a:r>
            <a:r>
              <a:rPr lang="en-US" altLang="ja-JP" sz="3600" i="1" dirty="0" smtClean="0"/>
              <a:t>magnet</a:t>
            </a:r>
            <a:r>
              <a:rPr lang="en-US" altLang="ja-JP" sz="3600" i="1" dirty="0"/>
              <a:t> </a:t>
            </a:r>
            <a:r>
              <a:rPr lang="en-US" altLang="ja-JP" sz="3600" i="1" dirty="0" smtClean="0"/>
              <a:t>ends</a:t>
            </a:r>
            <a:endParaRPr lang="en-US" sz="3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67136" y="2647367"/>
            <a:ext cx="1676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Layer-jump side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187456" y="1232116"/>
            <a:ext cx="188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Transposition side</a:t>
            </a:r>
            <a:endParaRPr lang="en-US" dirty="0"/>
          </a:p>
        </p:txBody>
      </p:sp>
      <p:sp>
        <p:nvSpPr>
          <p:cNvPr id="27" name="ZoneTexte 4"/>
          <p:cNvSpPr txBox="1"/>
          <p:nvPr/>
        </p:nvSpPr>
        <p:spPr>
          <a:xfrm>
            <a:off x="552159" y="4860873"/>
            <a:ext cx="3942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Main highlights of 3D HTS coil-ends</a:t>
            </a:r>
            <a:endParaRPr lang="en-US" sz="2000" b="1" dirty="0"/>
          </a:p>
        </p:txBody>
      </p:sp>
      <p:sp>
        <p:nvSpPr>
          <p:cNvPr id="29" name="ZoneTexte 12"/>
          <p:cNvSpPr txBox="1"/>
          <p:nvPr/>
        </p:nvSpPr>
        <p:spPr>
          <a:xfrm>
            <a:off x="848148" y="1268537"/>
            <a:ext cx="2440129" cy="92333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Hardway bend:  &gt; 2 m</a:t>
            </a:r>
          </a:p>
          <a:p>
            <a:r>
              <a:rPr lang="en-US" dirty="0" smtClean="0"/>
              <a:t>Easyway bend  &gt; 10 mm</a:t>
            </a:r>
          </a:p>
          <a:p>
            <a:r>
              <a:rPr lang="en-US" dirty="0" smtClean="0"/>
              <a:t>Twist pitch = 1.8 </a:t>
            </a:r>
            <a:r>
              <a:rPr lang="en-US" dirty="0" smtClean="0">
                <a:latin typeface="Times New Roman"/>
                <a:cs typeface="Times New Roman"/>
              </a:rPr>
              <a:t>º</a:t>
            </a:r>
            <a:r>
              <a:rPr lang="en-US" dirty="0" smtClean="0"/>
              <a:t>/mm</a:t>
            </a:r>
            <a:endParaRPr lang="en-US" dirty="0"/>
          </a:p>
        </p:txBody>
      </p:sp>
      <p:sp>
        <p:nvSpPr>
          <p:cNvPr id="30" name="ZoneTexte 6"/>
          <p:cNvSpPr txBox="1"/>
          <p:nvPr/>
        </p:nvSpPr>
        <p:spPr>
          <a:xfrm>
            <a:off x="552159" y="5302196"/>
            <a:ext cx="816258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ja-JP" dirty="0" smtClean="0"/>
              <a:t>46-turns HTS insert is consist of six double pancakes. Three coils at top and at bottom are the racetrack and flared-ends coils, respectively.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ja-JP" dirty="0" smtClean="0"/>
              <a:t>Double pancake is connected with layer jump. Layer jump is done with twist + </a:t>
            </a:r>
            <a:r>
              <a:rPr lang="en-US" altLang="ja-JP" i="1" dirty="0" smtClean="0"/>
              <a:t>ew</a:t>
            </a:r>
            <a:r>
              <a:rPr lang="en-US" altLang="ja-JP" dirty="0" smtClean="0"/>
              <a:t> bending or with </a:t>
            </a:r>
            <a:r>
              <a:rPr lang="en-US" altLang="ja-JP" i="1" dirty="0" smtClean="0"/>
              <a:t>hw</a:t>
            </a:r>
            <a:r>
              <a:rPr lang="en-US" altLang="ja-JP" dirty="0" smtClean="0"/>
              <a:t> bending.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829789" y="1337932"/>
            <a:ext cx="2738568" cy="1570274"/>
          </a:xfrm>
          <a:prstGeom prst="straightConnector1">
            <a:avLst/>
          </a:prstGeom>
          <a:ln>
            <a:solidFill>
              <a:srgbClr val="2F2B2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221607" y="2908206"/>
            <a:ext cx="2608182" cy="1570274"/>
          </a:xfrm>
          <a:prstGeom prst="straightConnector1">
            <a:avLst/>
          </a:prstGeom>
          <a:ln>
            <a:solidFill>
              <a:srgbClr val="2F2B2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99937" y="2187619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cm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70666" y="3610084"/>
            <a:ext cx="75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cm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460744" y="3329697"/>
            <a:ext cx="3602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- Total length of straight part: 15 m</a:t>
            </a:r>
          </a:p>
          <a:p>
            <a:r>
              <a:rPr lang="en-US" altLang="ja-JP" dirty="0" smtClean="0"/>
              <a:t>- Total length of magnet ends: 0.8 m</a:t>
            </a:r>
          </a:p>
          <a:p>
            <a:r>
              <a:rPr lang="en-US" altLang="ja-JP" dirty="0" smtClean="0"/>
              <a:t>- Total</a:t>
            </a:r>
            <a:r>
              <a:rPr lang="ja-JP" altLang="en-US" dirty="0" smtClean="0"/>
              <a:t> </a:t>
            </a:r>
            <a:r>
              <a:rPr lang="en-US" altLang="ja-JP" dirty="0" smtClean="0"/>
              <a:t>length</a:t>
            </a:r>
            <a:r>
              <a:rPr lang="ja-JP" altLang="en-US" dirty="0" smtClean="0"/>
              <a:t> </a:t>
            </a:r>
            <a:r>
              <a:rPr lang="en-US" altLang="ja-JP" dirty="0" smtClean="0"/>
              <a:t>of</a:t>
            </a:r>
            <a:r>
              <a:rPr lang="ja-JP" altLang="en-US" dirty="0" smtClean="0"/>
              <a:t> </a:t>
            </a:r>
            <a:r>
              <a:rPr lang="en-US" altLang="ja-JP" dirty="0" smtClean="0"/>
              <a:t>stack</a:t>
            </a:r>
            <a:r>
              <a:rPr lang="ja-JP" altLang="en-US" dirty="0" smtClean="0"/>
              <a:t> </a:t>
            </a:r>
            <a:r>
              <a:rPr lang="en-US" altLang="ja-JP" dirty="0" smtClean="0"/>
              <a:t>cable</a:t>
            </a:r>
          </a:p>
          <a:p>
            <a:r>
              <a:rPr lang="en-US" altLang="ja-JP" dirty="0"/>
              <a:t>	</a:t>
            </a:r>
            <a:r>
              <a:rPr lang="en-US" altLang="ja-JP" dirty="0" smtClean="0"/>
              <a:t>	       in magnet ends: </a:t>
            </a:r>
            <a:r>
              <a:rPr lang="en-US" dirty="0" smtClean="0"/>
              <a:t>22 m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10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9B6D-867A-40B8-ACB0-35CC9F272C9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149829" cy="738749"/>
          </a:xfrm>
        </p:spPr>
        <p:txBody>
          <a:bodyPr>
            <a:noAutofit/>
          </a:bodyPr>
          <a:lstStyle/>
          <a:p>
            <a:pPr algn="l"/>
            <a:r>
              <a:rPr lang="en-US" sz="3600" i="1" dirty="0" smtClean="0"/>
              <a:t>Outline of contents</a:t>
            </a:r>
            <a:endParaRPr lang="en-US" sz="3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882315" y="1497263"/>
            <a:ext cx="580930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sz="2800" i="1" dirty="0" smtClean="0">
                <a:latin typeface="+mj-lt"/>
              </a:rPr>
              <a:t>HTS </a:t>
            </a:r>
            <a:r>
              <a:rPr lang="en-US" altLang="ja-JP" sz="2800" i="1" dirty="0" smtClean="0">
                <a:latin typeface="+mj-lt"/>
              </a:rPr>
              <a:t>twisted</a:t>
            </a:r>
            <a:r>
              <a:rPr lang="ja-JP" altLang="en-US" sz="2800" i="1" dirty="0" smtClean="0">
                <a:latin typeface="+mj-lt"/>
              </a:rPr>
              <a:t> </a:t>
            </a:r>
            <a:r>
              <a:rPr lang="en-US" altLang="ja-JP" sz="2800" i="1" dirty="0" smtClean="0">
                <a:latin typeface="+mj-lt"/>
              </a:rPr>
              <a:t>stacked magnet design</a:t>
            </a:r>
          </a:p>
          <a:p>
            <a:pPr lvl="1">
              <a:spcAft>
                <a:spcPts val="1200"/>
              </a:spcAft>
            </a:pPr>
            <a:r>
              <a:rPr lang="en-US" altLang="ja-JP" sz="2800" dirty="0" smtClean="0">
                <a:latin typeface="+mj-lt"/>
              </a:rPr>
              <a:t>- </a:t>
            </a:r>
            <a:r>
              <a:rPr lang="en-US" altLang="ja-JP" sz="2800" dirty="0"/>
              <a:t>2D</a:t>
            </a:r>
            <a:r>
              <a:rPr lang="ja-JP" altLang="en-US" sz="2800" dirty="0" smtClean="0">
                <a:latin typeface="+mj-lt"/>
              </a:rPr>
              <a:t> </a:t>
            </a:r>
            <a:r>
              <a:rPr lang="en-US" altLang="ja-JP" sz="2800" dirty="0" smtClean="0">
                <a:latin typeface="+mj-lt"/>
              </a:rPr>
              <a:t>magnet cross-section</a:t>
            </a:r>
            <a:endParaRPr lang="en-US" sz="2800" dirty="0" smtClean="0">
              <a:latin typeface="+mj-lt"/>
            </a:endParaRPr>
          </a:p>
          <a:p>
            <a:pPr lvl="1">
              <a:spcAft>
                <a:spcPts val="1200"/>
              </a:spcAft>
            </a:pPr>
            <a:r>
              <a:rPr lang="en-US" sz="2800" dirty="0" smtClean="0">
                <a:latin typeface="+mj-lt"/>
              </a:rPr>
              <a:t>- 3D magnet ends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altLang="ja-JP" sz="2800" i="1" dirty="0" smtClean="0">
                <a:solidFill>
                  <a:srgbClr val="FF0000"/>
                </a:solidFill>
                <a:latin typeface="+mj-lt"/>
              </a:rPr>
              <a:t>Current</a:t>
            </a:r>
            <a:r>
              <a:rPr lang="ja-JP" altLang="en-US" sz="2800" i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sz="2800" i="1" dirty="0" smtClean="0">
                <a:solidFill>
                  <a:srgbClr val="FF0000"/>
                </a:solidFill>
                <a:latin typeface="+mj-lt"/>
              </a:rPr>
              <a:t>distribution</a:t>
            </a:r>
            <a:r>
              <a:rPr lang="en-US" altLang="ja-JP" sz="2800" i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ja-JP" sz="2800" i="1" dirty="0" smtClean="0">
                <a:solidFill>
                  <a:srgbClr val="FF0000"/>
                </a:solidFill>
                <a:latin typeface="+mj-lt"/>
              </a:rPr>
              <a:t>analysis</a:t>
            </a:r>
            <a:endParaRPr lang="en-US" sz="2800" dirty="0">
              <a:solidFill>
                <a:srgbClr val="FF0000"/>
              </a:solidFill>
              <a:latin typeface="+mj-lt"/>
            </a:endParaRP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altLang="ja-JP" sz="2800" i="1" dirty="0" smtClean="0">
                <a:latin typeface="+mj-lt"/>
              </a:rPr>
              <a:t>Future</a:t>
            </a:r>
            <a:r>
              <a:rPr lang="ja-JP" altLang="en-US" sz="2800" i="1" dirty="0" smtClean="0">
                <a:latin typeface="+mj-lt"/>
              </a:rPr>
              <a:t> </a:t>
            </a:r>
            <a:r>
              <a:rPr lang="en-US" altLang="ja-JP" sz="2800" i="1" dirty="0" smtClean="0">
                <a:latin typeface="+mj-lt"/>
              </a:rPr>
              <a:t>aspects</a:t>
            </a:r>
          </a:p>
          <a:p>
            <a:pPr>
              <a:spcAft>
                <a:spcPts val="1200"/>
              </a:spcAft>
            </a:pPr>
            <a:r>
              <a:rPr lang="en-US" sz="2800" i="1" dirty="0">
                <a:latin typeface="+mj-lt"/>
              </a:rPr>
              <a:t>	</a:t>
            </a:r>
            <a:r>
              <a:rPr lang="en-US" sz="2800" i="1" dirty="0" smtClean="0">
                <a:latin typeface="+mj-lt"/>
              </a:rPr>
              <a:t>	</a:t>
            </a:r>
            <a:r>
              <a:rPr lang="en-US" altLang="ja-JP" sz="2800" i="1" dirty="0" smtClean="0">
                <a:latin typeface="+mj-lt"/>
              </a:rPr>
              <a:t>Winding</a:t>
            </a:r>
            <a:r>
              <a:rPr lang="ja-JP" altLang="en-US" sz="2800" i="1" dirty="0" smtClean="0">
                <a:latin typeface="+mj-lt"/>
              </a:rPr>
              <a:t> </a:t>
            </a:r>
            <a:r>
              <a:rPr lang="en-US" altLang="ja-JP" sz="2800" i="1" dirty="0" smtClean="0">
                <a:latin typeface="+mj-lt"/>
              </a:rPr>
              <a:t>test</a:t>
            </a:r>
          </a:p>
          <a:p>
            <a:pPr marL="457200" indent="-457200">
              <a:spcAft>
                <a:spcPts val="1200"/>
              </a:spcAft>
              <a:buFont typeface="Arial"/>
              <a:buChar char="•"/>
            </a:pPr>
            <a:r>
              <a:rPr lang="en-US" altLang="ja-JP" sz="2800" i="1" dirty="0" smtClean="0">
                <a:latin typeface="+mj-lt"/>
              </a:rPr>
              <a:t>Conclusions</a:t>
            </a:r>
            <a:endParaRPr lang="en-US" sz="2800" i="1" dirty="0" smtClean="0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40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ilends_transposi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2" t="24537" r="16264" b="17593"/>
          <a:stretch/>
        </p:blipFill>
        <p:spPr>
          <a:xfrm rot="157614">
            <a:off x="3611599" y="2220616"/>
            <a:ext cx="5472177" cy="4162405"/>
          </a:xfrm>
          <a:prstGeom prst="rect">
            <a:avLst/>
          </a:prstGeom>
        </p:spPr>
      </p:pic>
      <p:sp>
        <p:nvSpPr>
          <p:cNvPr id="13" name="Line Callout 2 12"/>
          <p:cNvSpPr/>
          <p:nvPr/>
        </p:nvSpPr>
        <p:spPr>
          <a:xfrm>
            <a:off x="444642" y="3100917"/>
            <a:ext cx="2865968" cy="3175000"/>
          </a:xfrm>
          <a:prstGeom prst="borderCallout2">
            <a:avLst>
              <a:gd name="adj1" fmla="val 42477"/>
              <a:gd name="adj2" fmla="val 103197"/>
              <a:gd name="adj3" fmla="val 42477"/>
              <a:gd name="adj4" fmla="val 109953"/>
              <a:gd name="adj5" fmla="val 68374"/>
              <a:gd name="adj6" fmla="val 113769"/>
            </a:avLst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73874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US" altLang="ja-JP" sz="3600" i="1" dirty="0" smtClean="0"/>
              <a:t>Current distribution</a:t>
            </a:r>
            <a:r>
              <a:rPr lang="ja-JP" altLang="en-US" sz="3600" i="1" dirty="0" smtClean="0"/>
              <a:t> </a:t>
            </a:r>
            <a:r>
              <a:rPr lang="en-US" altLang="ja-JP" sz="2400" i="1" dirty="0" smtClean="0"/>
              <a:t>〜 </a:t>
            </a:r>
            <a:r>
              <a:rPr lang="en-US" altLang="ja-JP" sz="3600" i="1" dirty="0" smtClean="0"/>
              <a:t>Introduction</a:t>
            </a:r>
            <a:r>
              <a:rPr lang="ja-JP" altLang="ja-JP" sz="3600" i="1" dirty="0"/>
              <a:t> </a:t>
            </a:r>
            <a:r>
              <a:rPr lang="en-US" altLang="ja-JP" sz="2400" i="1" dirty="0" smtClean="0"/>
              <a:t>〜</a:t>
            </a:r>
            <a:endParaRPr lang="en-US" sz="3600" i="1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5396" y="1332422"/>
            <a:ext cx="786094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/>
              <a:t>Twisted stacked cable (TSC) has</a:t>
            </a:r>
            <a:r>
              <a:rPr lang="ja-JP" altLang="en-US" dirty="0" smtClean="0"/>
              <a:t> </a:t>
            </a:r>
            <a:r>
              <a:rPr lang="en-US" altLang="ja-JP" dirty="0" smtClean="0"/>
              <a:t>only</a:t>
            </a:r>
            <a:r>
              <a:rPr lang="en-US" dirty="0" smtClean="0"/>
              <a:t> one twist per turn </a:t>
            </a:r>
            <a:r>
              <a:rPr lang="en-US" altLang="ja-JP" dirty="0" smtClean="0"/>
              <a:t>out</a:t>
            </a:r>
            <a:r>
              <a:rPr lang="ja-JP" altLang="en-US" dirty="0" smtClean="0"/>
              <a:t> </a:t>
            </a:r>
            <a:r>
              <a:rPr lang="en-US" altLang="ja-JP" dirty="0" smtClean="0"/>
              <a:t>of</a:t>
            </a:r>
            <a:r>
              <a:rPr lang="en-US" dirty="0" smtClean="0"/>
              <a:t> 15m long insert.</a:t>
            </a:r>
            <a:endParaRPr lang="en-US" dirty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/>
              <a:t>Stacked tapes are insulated each other in order not to allow the current sharing.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US" dirty="0" smtClean="0"/>
              <a:t>Current distribution of TSC depends on contact resistance.</a:t>
            </a:r>
            <a:endParaRPr lang="en-US" baseline="-25000" dirty="0" smtClean="0"/>
          </a:p>
        </p:txBody>
      </p:sp>
      <p:pic>
        <p:nvPicPr>
          <p:cNvPr id="11" name="Picture 10" descr="n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3" t="8179" r="23210" b="9568"/>
          <a:stretch/>
        </p:blipFill>
        <p:spPr>
          <a:xfrm>
            <a:off x="571227" y="3324900"/>
            <a:ext cx="2563922" cy="2800350"/>
          </a:xfrm>
          <a:prstGeom prst="rect">
            <a:avLst/>
          </a:prstGeom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496395" y="3204806"/>
            <a:ext cx="175416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20 stacked tapes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582072" y="3574138"/>
            <a:ext cx="452021" cy="10534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ori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6" t="17731" r="957" b="21382"/>
          <a:stretch/>
        </p:blipFill>
        <p:spPr>
          <a:xfrm>
            <a:off x="4995516" y="1607333"/>
            <a:ext cx="4094674" cy="199708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89505" y="3049004"/>
            <a:ext cx="4353201" cy="3459917"/>
            <a:chOff x="4584180" y="3310717"/>
            <a:chExt cx="4353201" cy="3459917"/>
          </a:xfrm>
        </p:grpSpPr>
        <p:grpSp>
          <p:nvGrpSpPr>
            <p:cNvPr id="2" name="Group 1"/>
            <p:cNvGrpSpPr/>
            <p:nvPr/>
          </p:nvGrpSpPr>
          <p:grpSpPr>
            <a:xfrm>
              <a:off x="4584180" y="3310717"/>
              <a:ext cx="4353201" cy="3459917"/>
              <a:chOff x="4365700" y="3310717"/>
              <a:chExt cx="4353201" cy="3459917"/>
            </a:xfrm>
          </p:grpSpPr>
          <p:pic>
            <p:nvPicPr>
              <p:cNvPr id="6" name="Picture 5" descr="Ia_Ba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00164" y="3310717"/>
                <a:ext cx="4007963" cy="3369853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6327329" y="6401302"/>
                <a:ext cx="9334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Time [s]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6200000">
                <a:off x="3934997" y="4776157"/>
                <a:ext cx="12307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Current [A]</a:t>
                </a:r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16200000">
                <a:off x="8064714" y="4776157"/>
                <a:ext cx="9390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Field [T]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553200" y="3647858"/>
                <a:ext cx="10438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Ramp current</a:t>
                </a:r>
                <a:endParaRPr lang="en-US" sz="1200" dirty="0"/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6930380" y="4654348"/>
                <a:ext cx="100708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External field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5443881" y="3624015"/>
              <a:ext cx="1269540" cy="817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0 T  →  1 T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 smtClean="0"/>
                <a:t>0 A  →  </a:t>
              </a:r>
              <a:r>
                <a:rPr lang="en-US" sz="1400" dirty="0" smtClean="0">
                  <a:solidFill>
                    <a:srgbClr val="FF0000"/>
                  </a:solidFill>
                </a:rPr>
                <a:t>0.65*J</a:t>
              </a:r>
              <a:r>
                <a:rPr lang="en-US" sz="1400" baseline="-25000" dirty="0" smtClean="0">
                  <a:solidFill>
                    <a:srgbClr val="FF0000"/>
                  </a:solidFill>
                </a:rPr>
                <a:t>e</a:t>
              </a:r>
              <a:r>
                <a:rPr lang="en-US" sz="1400" dirty="0" smtClean="0">
                  <a:solidFill>
                    <a:srgbClr val="FF0000"/>
                  </a:solidFill>
                </a:rPr>
                <a:t> </a:t>
              </a:r>
            </a:p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rgbClr val="FF0000"/>
                  </a:solidFill>
                </a:rPr>
                <a:t>	</a:t>
              </a:r>
              <a:r>
                <a:rPr lang="en-US" sz="1400" dirty="0" smtClean="0">
                  <a:solidFill>
                    <a:srgbClr val="FF0000"/>
                  </a:solidFill>
                </a:rPr>
                <a:t>   </a:t>
              </a:r>
              <a:r>
                <a:rPr lang="en-US" sz="1400" dirty="0" smtClean="0"/>
                <a:t>(= J</a:t>
              </a:r>
              <a:r>
                <a:rPr lang="en-US" sz="1400" baseline="-25000" dirty="0" smtClean="0"/>
                <a:t>op</a:t>
              </a:r>
              <a:r>
                <a:rPr lang="en-US" sz="1400" dirty="0" smtClean="0"/>
                <a:t>)</a:t>
              </a:r>
            </a:p>
          </p:txBody>
        </p:sp>
      </p:grpSp>
      <p:pic>
        <p:nvPicPr>
          <p:cNvPr id="13" name="Picture 12" descr="circuit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9" t="5244" r="9259" b="5285"/>
          <a:stretch/>
        </p:blipFill>
        <p:spPr>
          <a:xfrm>
            <a:off x="5574921" y="3872344"/>
            <a:ext cx="2876488" cy="252895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738749"/>
          </a:xfrm>
        </p:spPr>
        <p:txBody>
          <a:bodyPr>
            <a:noAutofit/>
          </a:bodyPr>
          <a:lstStyle/>
          <a:p>
            <a:pPr algn="l"/>
            <a:r>
              <a:rPr lang="en-US" altLang="ja-JP" sz="3600" i="1" dirty="0" smtClean="0"/>
              <a:t>Current distribution </a:t>
            </a:r>
            <a:r>
              <a:rPr lang="en-US" altLang="ja-JP" sz="2400" i="1" dirty="0" smtClean="0"/>
              <a:t>〜 </a:t>
            </a:r>
            <a:r>
              <a:rPr lang="en-US" altLang="ja-JP" sz="3600" i="1" dirty="0" smtClean="0"/>
              <a:t>Numerical setup </a:t>
            </a:r>
            <a:r>
              <a:rPr lang="en-US" altLang="ja-JP" sz="2400" i="1" dirty="0" smtClean="0"/>
              <a:t>〜</a:t>
            </a:r>
            <a:endParaRPr lang="en-US" sz="3600" i="1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03781" y="6401302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74304" y="4669634"/>
            <a:ext cx="1249060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</a:t>
            </a:r>
            <a:r>
              <a:rPr lang="en-US" altLang="ja-JP" baseline="-25000" dirty="0" smtClean="0"/>
              <a:t>sc</a:t>
            </a:r>
            <a:r>
              <a:rPr lang="en-US" dirty="0" smtClean="0"/>
              <a:t> +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</a:rPr>
              <a:t>contact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graphicFrame>
        <p:nvGraphicFramePr>
          <p:cNvPr id="17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297871"/>
              </p:ext>
            </p:extLst>
          </p:nvPr>
        </p:nvGraphicFramePr>
        <p:xfrm>
          <a:off x="858837" y="1759970"/>
          <a:ext cx="4405604" cy="73265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009056"/>
                <a:gridCol w="1396548"/>
              </a:tblGrid>
              <a:tr h="366328">
                <a:tc>
                  <a:txBody>
                    <a:bodyPr/>
                    <a:lstStyle/>
                    <a:p>
                      <a:r>
                        <a:rPr lang="en-US" sz="1800" b="0" baseline="0" noProof="0" dirty="0" smtClean="0"/>
                        <a:t>Engineering current density J</a:t>
                      </a:r>
                      <a:r>
                        <a:rPr lang="en-US" sz="1800" b="0" baseline="-25000" noProof="0" dirty="0" smtClean="0"/>
                        <a:t>e</a:t>
                      </a:r>
                      <a:r>
                        <a:rPr lang="en-US" sz="1800" b="0" baseline="0" noProof="0" dirty="0" smtClean="0"/>
                        <a:t> </a:t>
                      </a:r>
                      <a:endParaRPr lang="en-US" sz="1800" b="0" baseline="-250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b="0" noProof="0" dirty="0" smtClean="0"/>
                        <a:t>1000 MA/m</a:t>
                      </a:r>
                      <a:r>
                        <a:rPr lang="en-US" sz="1800" b="0" baseline="30000" noProof="0" dirty="0" smtClean="0"/>
                        <a:t>2</a:t>
                      </a:r>
                      <a:endParaRPr lang="en-US" sz="1800" b="0" baseline="30000" noProof="0" dirty="0"/>
                    </a:p>
                  </a:txBody>
                  <a:tcPr anchor="ctr"/>
                </a:tc>
              </a:tr>
              <a:tr h="366328">
                <a:tc>
                  <a:txBody>
                    <a:bodyPr/>
                    <a:lstStyle/>
                    <a:p>
                      <a:r>
                        <a:rPr lang="en-US" sz="1800" baseline="0" noProof="0" dirty="0" smtClean="0"/>
                        <a:t>n-value</a:t>
                      </a:r>
                      <a:endParaRPr lang="en-US" sz="1800" b="0" baseline="-250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noProof="0" dirty="0" smtClean="0"/>
                        <a:t>20</a:t>
                      </a:r>
                      <a:endParaRPr lang="en-US" sz="1800" b="0" noProof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5044" y="1180550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Specification for HTS tape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5044" y="2694022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Operating condition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228372" y="2755194"/>
            <a:ext cx="444545" cy="111715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6335889" y="2755194"/>
            <a:ext cx="508638" cy="1117151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952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29601" cy="738749"/>
          </a:xfrm>
        </p:spPr>
        <p:txBody>
          <a:bodyPr>
            <a:noAutofit/>
          </a:bodyPr>
          <a:lstStyle/>
          <a:p>
            <a:pPr algn="l"/>
            <a:r>
              <a:rPr lang="en-US" altLang="ja-JP" sz="3600" i="1" dirty="0" smtClean="0"/>
              <a:t>Current distribution </a:t>
            </a:r>
            <a:r>
              <a:rPr lang="en-US" altLang="ja-JP" sz="2400" i="1" dirty="0" smtClean="0"/>
              <a:t>〜 </a:t>
            </a:r>
            <a:r>
              <a:rPr lang="en-US" altLang="ja-JP" sz="3600" i="1" dirty="0" smtClean="0"/>
              <a:t>Numerical setup </a:t>
            </a:r>
            <a:r>
              <a:rPr lang="en-US" altLang="ja-JP" sz="2400" i="1" dirty="0" smtClean="0"/>
              <a:t>〜</a:t>
            </a:r>
            <a:endParaRPr lang="en-US" sz="3600" i="1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803781" y="6401302"/>
            <a:ext cx="2133600" cy="365125"/>
          </a:xfrm>
        </p:spPr>
        <p:txBody>
          <a:bodyPr/>
          <a:lstStyle/>
          <a:p>
            <a:fld id="{AEFB9B6D-867A-40B8-ACB0-35CC9F272C9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pic>
        <p:nvPicPr>
          <p:cNvPr id="41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4" t="19565" r="53239" b="9813"/>
          <a:stretch>
            <a:fillRect/>
          </a:stretch>
        </p:blipFill>
        <p:spPr bwMode="auto">
          <a:xfrm>
            <a:off x="-49320" y="2140606"/>
            <a:ext cx="3802730" cy="3649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ZoneTexte 4"/>
          <p:cNvSpPr txBox="1"/>
          <p:nvPr/>
        </p:nvSpPr>
        <p:spPr>
          <a:xfrm>
            <a:off x="2289385" y="1943004"/>
            <a:ext cx="1935215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>
                <a:latin typeface="+mj-lt"/>
              </a:rPr>
              <a:t>H</a:t>
            </a:r>
            <a:r>
              <a:rPr lang="en-US" sz="1100" dirty="0" smtClean="0">
                <a:latin typeface="+mj-lt"/>
              </a:rPr>
              <a:t>. </a:t>
            </a:r>
            <a:r>
              <a:rPr lang="en-US" sz="1100" dirty="0" err="1" smtClean="0">
                <a:latin typeface="+mj-lt"/>
              </a:rPr>
              <a:t>Gonzáles</a:t>
            </a:r>
            <a:r>
              <a:rPr lang="en-US" sz="1100" dirty="0">
                <a:latin typeface="+mj-lt"/>
              </a:rPr>
              <a:t>-Jorge </a:t>
            </a:r>
            <a:r>
              <a:rPr lang="en-US" sz="1100" i="1" dirty="0">
                <a:latin typeface="+mj-lt"/>
              </a:rPr>
              <a:t>et </a:t>
            </a:r>
            <a:r>
              <a:rPr lang="en-US" sz="1100" i="1" dirty="0" smtClean="0">
                <a:latin typeface="+mj-lt"/>
              </a:rPr>
              <a:t>al., “</a:t>
            </a:r>
            <a:r>
              <a:rPr lang="en-US" sz="1100" dirty="0" smtClean="0">
                <a:latin typeface="+mj-lt"/>
              </a:rPr>
              <a:t>Evidence </a:t>
            </a:r>
            <a:r>
              <a:rPr lang="en-US" sz="1100" dirty="0">
                <a:latin typeface="+mj-lt"/>
              </a:rPr>
              <a:t>of current stabilization after long-time decay in High-</a:t>
            </a:r>
            <a:r>
              <a:rPr lang="en-US" sz="1100" dirty="0" err="1">
                <a:latin typeface="+mj-lt"/>
              </a:rPr>
              <a:t>T</a:t>
            </a:r>
            <a:r>
              <a:rPr lang="en-US" sz="1100" baseline="-25000" dirty="0" err="1">
                <a:latin typeface="+mj-lt"/>
              </a:rPr>
              <a:t>c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smtClean="0">
                <a:latin typeface="+mj-lt"/>
              </a:rPr>
              <a:t>superconductors”, </a:t>
            </a:r>
            <a:r>
              <a:rPr lang="en-US" sz="1100" dirty="0">
                <a:latin typeface="+mj-lt"/>
              </a:rPr>
              <a:t>Cryogenics, 2004</a:t>
            </a:r>
          </a:p>
        </p:txBody>
      </p:sp>
      <p:grpSp>
        <p:nvGrpSpPr>
          <p:cNvPr id="43" name="Groupe 14"/>
          <p:cNvGrpSpPr>
            <a:grpSpLocks/>
          </p:cNvGrpSpPr>
          <p:nvPr/>
        </p:nvGrpSpPr>
        <p:grpSpPr bwMode="auto">
          <a:xfrm>
            <a:off x="5016193" y="1865065"/>
            <a:ext cx="3701507" cy="1743728"/>
            <a:chOff x="4525140" y="2350375"/>
            <a:chExt cx="4054161" cy="2045752"/>
          </a:xfrm>
        </p:grpSpPr>
        <p:graphicFrame>
          <p:nvGraphicFramePr>
            <p:cNvPr id="44" name="Graphique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98449011"/>
                </p:ext>
              </p:extLst>
            </p:nvPr>
          </p:nvGraphicFramePr>
          <p:xfrm>
            <a:off x="4525140" y="2350375"/>
            <a:ext cx="4054161" cy="204575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45" name="Connecteur droit 8"/>
            <p:cNvCxnSpPr/>
            <p:nvPr/>
          </p:nvCxnSpPr>
          <p:spPr>
            <a:xfrm>
              <a:off x="6659913" y="2564749"/>
              <a:ext cx="0" cy="1151599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e 13"/>
          <p:cNvGrpSpPr>
            <a:grpSpLocks/>
          </p:cNvGrpSpPr>
          <p:nvPr/>
        </p:nvGrpSpPr>
        <p:grpSpPr bwMode="auto">
          <a:xfrm>
            <a:off x="3773320" y="4193858"/>
            <a:ext cx="5298830" cy="2034154"/>
            <a:chOff x="4394444" y="4569138"/>
            <a:chExt cx="4611620" cy="1748974"/>
          </a:xfrm>
        </p:grpSpPr>
        <p:pic>
          <p:nvPicPr>
            <p:cNvPr id="47" name="Image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4444" y="4678968"/>
              <a:ext cx="2890918" cy="162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Rectangle 47"/>
            <p:cNvSpPr/>
            <p:nvPr/>
          </p:nvSpPr>
          <p:spPr>
            <a:xfrm>
              <a:off x="6489969" y="4569138"/>
              <a:ext cx="612538" cy="3602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>
                <a:latin typeface="+mj-lt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488503" y="6165751"/>
              <a:ext cx="612538" cy="15236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>
                <a:latin typeface="+mj-lt"/>
              </a:endParaRPr>
            </a:p>
          </p:txBody>
        </p:sp>
        <p:pic>
          <p:nvPicPr>
            <p:cNvPr id="50" name="Image 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2711" y="4688758"/>
              <a:ext cx="2003353" cy="1610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" name="Picture 50" descr="latex-image-1.pd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915" y="3718718"/>
            <a:ext cx="1498600" cy="565150"/>
          </a:xfrm>
          <a:prstGeom prst="rect">
            <a:avLst/>
          </a:prstGeom>
        </p:spPr>
      </p:pic>
      <p:pic>
        <p:nvPicPr>
          <p:cNvPr id="52" name="Picture 51" descr="latex-image-1.pd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475" y="3706389"/>
            <a:ext cx="2063750" cy="5651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7199" y="1171523"/>
            <a:ext cx="598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Verdana" charset="0"/>
                <a:ea typeface="ＭＳ Ｐゴシック" charset="0"/>
              </a:rPr>
              <a:t>Using the right </a:t>
            </a:r>
            <a:r>
              <a:rPr lang="en-US" i="1" dirty="0">
                <a:latin typeface="Verdana" charset="0"/>
                <a:ea typeface="ＭＳ Ｐゴシック" charset="0"/>
              </a:rPr>
              <a:t>E-J</a:t>
            </a:r>
            <a:r>
              <a:rPr lang="en-US" dirty="0">
                <a:latin typeface="Verdana" charset="0"/>
                <a:ea typeface="ＭＳ Ｐゴシック" charset="0"/>
              </a:rPr>
              <a:t> characteristics for the </a:t>
            </a:r>
            <a:r>
              <a:rPr lang="en-US" dirty="0" smtClean="0">
                <a:latin typeface="Verdana" charset="0"/>
                <a:ea typeface="ＭＳ Ｐゴシック" charset="0"/>
              </a:rPr>
              <a:t>material</a:t>
            </a:r>
            <a:endParaRPr lang="en-US" dirty="0"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739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10513</TotalTime>
  <Words>1162</Words>
  <Application>Microsoft Macintosh PowerPoint</Application>
  <PresentationFormat>On-screen Show (4:3)</PresentationFormat>
  <Paragraphs>241</Paragraphs>
  <Slides>15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Document</vt:lpstr>
      <vt:lpstr>HTS insert for a particle accelerator  using a twisted stacked cable</vt:lpstr>
      <vt:lpstr>Outline of contents</vt:lpstr>
      <vt:lpstr>2D HTS twisted stacked design</vt:lpstr>
      <vt:lpstr>Winding topology</vt:lpstr>
      <vt:lpstr>3D magnet ends</vt:lpstr>
      <vt:lpstr>Outline of contents</vt:lpstr>
      <vt:lpstr>Current distribution 〜 Introduction 〜</vt:lpstr>
      <vt:lpstr>Current distribution 〜 Numerical setup 〜</vt:lpstr>
      <vt:lpstr>Current distribution 〜 Numerical setup 〜</vt:lpstr>
      <vt:lpstr>Current distribution 〜 1st step 〜</vt:lpstr>
      <vt:lpstr>Current distribution 〜 2nd step 〜</vt:lpstr>
      <vt:lpstr>Current distribution 〜 2nd step 〜</vt:lpstr>
      <vt:lpstr>Outline of contents</vt:lpstr>
      <vt:lpstr>Test for current distribution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HTS insert  using a twisted stacked cable</dc:title>
  <dc:creator>Johnny Himbele</dc:creator>
  <cp:lastModifiedBy>Johnny Himbele</cp:lastModifiedBy>
  <cp:revision>78</cp:revision>
  <dcterms:created xsi:type="dcterms:W3CDTF">2015-11-18T10:21:02Z</dcterms:created>
  <dcterms:modified xsi:type="dcterms:W3CDTF">2015-12-01T12:04:09Z</dcterms:modified>
</cp:coreProperties>
</file>