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58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pos="71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3BF"/>
    <a:srgbClr val="1142CB"/>
    <a:srgbClr val="1258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528" y="96"/>
      </p:cViewPr>
      <p:guideLst>
        <p:guide orient="horz" pos="278"/>
        <p:guide pos="71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339" y="260649"/>
            <a:ext cx="11905323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339" y="3429000"/>
            <a:ext cx="11905323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42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6526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39" y="620688"/>
            <a:ext cx="5568619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7968" y="620688"/>
            <a:ext cx="6240693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51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047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iramis-i.cea.fr/Images/logos/CEA_Saclay_logotype.jpg" TargetMode="Externa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339" y="620688"/>
            <a:ext cx="11905323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905323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4614" y="6381329"/>
            <a:ext cx="456793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-4058" y="6089056"/>
            <a:ext cx="12200115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515" y="6132697"/>
            <a:ext cx="109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445" y="6126567"/>
            <a:ext cx="96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5" y="6130880"/>
            <a:ext cx="101048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Screen Shot 2013-11-03 at 4.36.37 PM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635" y="6127880"/>
            <a:ext cx="2269907" cy="720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2597" y="6138000"/>
            <a:ext cx="111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DATA\03-EuCARD 2\10.3\TI_UK_under_33pro_0812.jp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678" y="6140318"/>
            <a:ext cx="1867557" cy="69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75" y="6172201"/>
            <a:ext cx="1571223" cy="6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6126567"/>
            <a:ext cx="1461055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04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0" y="0"/>
            <a:ext cx="12192000" cy="6862545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EuCARD-2 </a:t>
            </a:r>
            <a:r>
              <a:rPr lang="en-US" b="1" dirty="0">
                <a:solidFill>
                  <a:schemeClr val="tx1"/>
                </a:solidFill>
              </a:rPr>
              <a:t>dipole </a:t>
            </a:r>
            <a:r>
              <a:rPr lang="en-US" b="1" dirty="0" smtClean="0">
                <a:solidFill>
                  <a:schemeClr val="tx1"/>
                </a:solidFill>
              </a:rPr>
              <a:t>status: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cos-</a:t>
            </a:r>
            <a:r>
              <a:rPr lang="el-GR" b="1" i="1" dirty="0" smtClean="0">
                <a:solidFill>
                  <a:schemeClr val="tx1"/>
                </a:solidFill>
              </a:rPr>
              <a:t>θ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fr-FR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>
          <a:xfrm>
            <a:off x="143339" y="2313432"/>
            <a:ext cx="11905323" cy="2779776"/>
          </a:xfrm>
        </p:spPr>
        <p:txBody>
          <a:bodyPr>
            <a:normAutofit lnSpcReduction="10000"/>
          </a:bodyPr>
          <a:lstStyle/>
          <a:p>
            <a:pPr algn="ctr"/>
            <a:endParaRPr lang="en-US" dirty="0" smtClean="0"/>
          </a:p>
          <a:p>
            <a:pPr algn="ctr"/>
            <a:r>
              <a:rPr lang="fr-FR" sz="2800" dirty="0" smtClean="0"/>
              <a:t>Clément Lorin/Maria Durante</a:t>
            </a:r>
          </a:p>
          <a:p>
            <a:pPr algn="ctr"/>
            <a:r>
              <a:rPr lang="fr-FR" sz="2800" dirty="0" smtClean="0"/>
              <a:t>(CEA</a:t>
            </a:r>
            <a:r>
              <a:rPr lang="fr-FR" sz="2800" dirty="0"/>
              <a:t>)</a:t>
            </a:r>
          </a:p>
          <a:p>
            <a:pPr algn="ctr"/>
            <a:endParaRPr lang="en-US" sz="1600" b="1" dirty="0" smtClean="0"/>
          </a:p>
          <a:p>
            <a:pPr algn="ctr"/>
            <a:r>
              <a:rPr lang="fr-FR" sz="1600" dirty="0" smtClean="0"/>
              <a:t>1 - </a:t>
            </a:r>
            <a:r>
              <a:rPr lang="fr-FR" sz="1600" dirty="0" err="1" smtClean="0"/>
              <a:t>dec</a:t>
            </a:r>
            <a:r>
              <a:rPr lang="fr-FR" sz="1600" dirty="0" smtClean="0"/>
              <a:t> - 2015</a:t>
            </a:r>
            <a:endParaRPr lang="fr-FR" sz="1600" dirty="0"/>
          </a:p>
          <a:p>
            <a:pPr algn="ctr"/>
            <a:r>
              <a:rPr lang="fr-FR" sz="1600" dirty="0" smtClean="0"/>
              <a:t>CERN</a:t>
            </a:r>
          </a:p>
          <a:p>
            <a:pPr algn="ctr"/>
            <a:endParaRPr lang="fr-FR" sz="1600" dirty="0" smtClean="0"/>
          </a:p>
          <a:p>
            <a:pPr algn="ctr"/>
            <a:r>
              <a:rPr lang="fr-FR" dirty="0" err="1" smtClean="0">
                <a:solidFill>
                  <a:srgbClr val="00B050"/>
                </a:solidFill>
              </a:rPr>
              <a:t>Acknowledgements</a:t>
            </a:r>
            <a:r>
              <a:rPr lang="fr-FR" dirty="0" smtClean="0">
                <a:solidFill>
                  <a:srgbClr val="00B050"/>
                </a:solidFill>
              </a:rPr>
              <a:t>: Arnaud Acker and Jean-François </a:t>
            </a:r>
            <a:r>
              <a:rPr lang="fr-FR" dirty="0" err="1" smtClean="0">
                <a:solidFill>
                  <a:srgbClr val="00B050"/>
                </a:solidFill>
              </a:rPr>
              <a:t>Millot</a:t>
            </a:r>
            <a:endParaRPr lang="fr-FR" dirty="0">
              <a:solidFill>
                <a:srgbClr val="00B050"/>
              </a:solidFill>
            </a:endParaRPr>
          </a:p>
          <a:p>
            <a:pPr algn="ctr"/>
            <a:endParaRPr lang="en-US" sz="1500" dirty="0"/>
          </a:p>
        </p:txBody>
      </p:sp>
      <p:grpSp>
        <p:nvGrpSpPr>
          <p:cNvPr id="7" name="Group 6"/>
          <p:cNvGrpSpPr/>
          <p:nvPr/>
        </p:nvGrpSpPr>
        <p:grpSpPr>
          <a:xfrm>
            <a:off x="9920565" y="260649"/>
            <a:ext cx="1909417" cy="843368"/>
            <a:chOff x="214311" y="1582753"/>
            <a:chExt cx="1909417" cy="8433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41" b="17247"/>
            <a:stretch/>
          </p:blipFill>
          <p:spPr>
            <a:xfrm>
              <a:off x="214311" y="1582753"/>
              <a:ext cx="1909417" cy="84336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7416" y="2004437"/>
              <a:ext cx="10904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rgbClr val="1D53BF"/>
                  </a:solidFill>
                </a:rPr>
                <a:t>WP10.3</a:t>
              </a:r>
              <a:endParaRPr lang="en-US" sz="1600" b="1" dirty="0">
                <a:solidFill>
                  <a:srgbClr val="1D53B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84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 err="1"/>
              <a:t>c</a:t>
            </a:r>
            <a:r>
              <a:rPr lang="fr-FR" dirty="0" err="1" smtClean="0"/>
              <a:t>able</a:t>
            </a:r>
            <a:r>
              <a:rPr lang="fr-FR" dirty="0" smtClean="0"/>
              <a:t> options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err="1" smtClean="0"/>
              <a:t>Two</a:t>
            </a:r>
            <a:r>
              <a:rPr lang="fr-FR" sz="2800" dirty="0" smtClean="0"/>
              <a:t> </a:t>
            </a:r>
            <a:r>
              <a:rPr lang="fr-FR" sz="2800" dirty="0" err="1" smtClean="0"/>
              <a:t>cable</a:t>
            </a:r>
            <a:r>
              <a:rPr lang="fr-FR" sz="2800" dirty="0" smtClean="0"/>
              <a:t> options</a:t>
            </a:r>
          </a:p>
          <a:p>
            <a:endParaRPr lang="fr-FR" dirty="0" smtClean="0"/>
          </a:p>
          <a:p>
            <a:pPr lvl="1"/>
            <a:r>
              <a:rPr lang="fr-FR" sz="2400" dirty="0" smtClean="0"/>
              <a:t>13 x 140 µm tapes (</a:t>
            </a:r>
            <a:r>
              <a:rPr lang="fr-FR" sz="2400" dirty="0" err="1" smtClean="0"/>
              <a:t>baseline</a:t>
            </a:r>
            <a:r>
              <a:rPr lang="fr-FR" sz="2400" dirty="0" smtClean="0"/>
              <a:t>: </a:t>
            </a:r>
            <a:r>
              <a:rPr lang="fr-FR" sz="2400" dirty="0" err="1" smtClean="0"/>
              <a:t>Bruker</a:t>
            </a:r>
            <a:r>
              <a:rPr lang="fr-FR" sz="2400" dirty="0" smtClean="0"/>
              <a:t>) </a:t>
            </a:r>
            <a:r>
              <a:rPr lang="fr-FR" sz="2400" dirty="0" err="1" smtClean="0"/>
              <a:t>leading</a:t>
            </a:r>
            <a:r>
              <a:rPr lang="fr-FR" sz="2400" dirty="0" smtClean="0"/>
              <a:t> to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design A</a:t>
            </a:r>
          </a:p>
          <a:p>
            <a:pPr lvl="2"/>
            <a:r>
              <a:rPr lang="fr-FR" sz="2000" dirty="0" smtClean="0"/>
              <a:t>12 x 1.2 mm² </a:t>
            </a:r>
            <a:r>
              <a:rPr lang="fr-FR" sz="2000" dirty="0" err="1" smtClean="0"/>
              <a:t>with</a:t>
            </a:r>
            <a:r>
              <a:rPr lang="fr-FR" sz="2000" dirty="0" smtClean="0"/>
              <a:t> 100 µm </a:t>
            </a:r>
            <a:r>
              <a:rPr lang="fr-FR" sz="2000" dirty="0" err="1" smtClean="0"/>
              <a:t>insulation</a:t>
            </a:r>
            <a:endParaRPr lang="fr-FR" sz="2000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r>
              <a:rPr lang="fr-FR" sz="2400" dirty="0" smtClean="0"/>
              <a:t>15 x 100 µm tapes (plan B) </a:t>
            </a:r>
            <a:r>
              <a:rPr lang="fr-FR" sz="2400" dirty="0" err="1" smtClean="0"/>
              <a:t>leading</a:t>
            </a:r>
            <a:r>
              <a:rPr lang="fr-FR" sz="2400" dirty="0" smtClean="0"/>
              <a:t> to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design B</a:t>
            </a:r>
          </a:p>
          <a:p>
            <a:pPr lvl="2"/>
            <a:r>
              <a:rPr lang="fr-FR" sz="2000" dirty="0" smtClean="0"/>
              <a:t>12 x 1.0 mm² </a:t>
            </a:r>
            <a:r>
              <a:rPr lang="fr-FR" sz="2000" dirty="0" err="1" smtClean="0"/>
              <a:t>with</a:t>
            </a:r>
            <a:r>
              <a:rPr lang="fr-FR" sz="2000" dirty="0" smtClean="0"/>
              <a:t> 125 µm </a:t>
            </a:r>
            <a:r>
              <a:rPr lang="fr-FR" sz="2000" dirty="0" err="1" smtClean="0"/>
              <a:t>insulation</a:t>
            </a:r>
            <a:endParaRPr lang="fr-FR" sz="2000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lvl="1"/>
            <a:r>
              <a:rPr lang="fr-FR" sz="2400" dirty="0" smtClean="0"/>
              <a:t>In </a:t>
            </a:r>
            <a:r>
              <a:rPr lang="fr-FR" sz="2400" dirty="0" err="1" smtClean="0"/>
              <a:t>both</a:t>
            </a:r>
            <a:r>
              <a:rPr lang="fr-FR" sz="2400" dirty="0" smtClean="0"/>
              <a:t> cases: 12.0 mm total </a:t>
            </a:r>
            <a:r>
              <a:rPr lang="fr-FR" sz="2400" dirty="0" err="1" smtClean="0"/>
              <a:t>width</a:t>
            </a:r>
            <a:r>
              <a:rPr lang="fr-FR" sz="2400" dirty="0" smtClean="0"/>
              <a:t>, 300 mm twist pitch, 5.5-5.9 mm </a:t>
            </a:r>
            <a:r>
              <a:rPr lang="fr-FR" sz="2400" dirty="0" err="1" smtClean="0"/>
              <a:t>meander</a:t>
            </a:r>
            <a:r>
              <a:rPr lang="fr-FR" sz="2400" dirty="0" smtClean="0"/>
              <a:t> </a:t>
            </a:r>
            <a:r>
              <a:rPr lang="fr-FR" sz="2400" dirty="0" err="1" smtClean="0"/>
              <a:t>width</a:t>
            </a:r>
            <a:endParaRPr lang="fr-FR" sz="2400" dirty="0" smtClean="0"/>
          </a:p>
          <a:p>
            <a:pPr lvl="1"/>
            <a:endParaRPr lang="fr-FR" sz="2400" dirty="0"/>
          </a:p>
          <a:p>
            <a:pPr lvl="1"/>
            <a:r>
              <a:rPr lang="fr-FR" sz="2400" dirty="0" smtClean="0"/>
              <a:t>Performance: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fr-FR" sz="24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e,tape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(18 T, 4.2 K, //c) = </a:t>
            </a:r>
            <a:r>
              <a:rPr lang="fr-F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600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A/mm²</a:t>
            </a:r>
          </a:p>
          <a:p>
            <a:pPr lvl="1"/>
            <a:endParaRPr lang="fr-FR" sz="2400" dirty="0" smtClean="0"/>
          </a:p>
          <a:p>
            <a:pPr marL="411480" lvl="1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12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Magnetism</a:t>
            </a:r>
            <a:r>
              <a:rPr lang="fr-FR" dirty="0" smtClean="0"/>
              <a:t> </a:t>
            </a:r>
            <a:r>
              <a:rPr lang="fr-FR" dirty="0" err="1" smtClean="0"/>
              <a:t>Standalone</a:t>
            </a:r>
            <a:r>
              <a:rPr lang="fr-FR" dirty="0" smtClean="0"/>
              <a:t> Mode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155634"/>
              </p:ext>
            </p:extLst>
          </p:nvPr>
        </p:nvGraphicFramePr>
        <p:xfrm>
          <a:off x="322371" y="695331"/>
          <a:ext cx="5518423" cy="356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86592"/>
                <a:gridCol w="694944"/>
                <a:gridCol w="1831912"/>
                <a:gridCol w="1704975"/>
              </a:tblGrid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Layout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Unit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A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B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11.68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10.06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/>
                        <a:t>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</a:t>
                      </a:r>
                      <a:endParaRPr lang="en-US" sz="1200" b="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Bpeak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5.7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5.8</a:t>
                      </a:r>
                      <a:endParaRPr lang="en-US" sz="1200" b="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14.4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15.2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LL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(%)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34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Sd</a:t>
                      </a:r>
                      <a:r>
                        <a:rPr lang="fr-FR" sz="1200" dirty="0" smtClean="0"/>
                        <a:t>. inductance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mH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0.49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0.73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coil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inner</a:t>
                      </a:r>
                      <a:r>
                        <a:rPr lang="fr-FR" sz="1200" dirty="0" smtClean="0"/>
                        <a:t> radius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24</a:t>
                      </a:r>
                      <a:endParaRPr lang="fr-FR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yoke inner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raidus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yoke outer </a:t>
                      </a:r>
                      <a:r>
                        <a:rPr lang="en-US" sz="1200" dirty="0" err="1" smtClean="0"/>
                        <a:t>raidus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Nb. of turns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17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 </a:t>
                      </a:r>
                      <a:r>
                        <a:rPr lang="en-US" sz="1200" dirty="0" err="1" smtClean="0"/>
                        <a:t>len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of cond.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153150" y="323850"/>
            <a:ext cx="5810486" cy="5535380"/>
            <a:chOff x="6248400" y="1387969"/>
            <a:chExt cx="3931114" cy="3744990"/>
          </a:xfrm>
        </p:grpSpPr>
        <p:grpSp>
          <p:nvGrpSpPr>
            <p:cNvPr id="10" name="Group 9"/>
            <p:cNvGrpSpPr/>
            <p:nvPr/>
          </p:nvGrpSpPr>
          <p:grpSpPr>
            <a:xfrm>
              <a:off x="6248400" y="1387969"/>
              <a:ext cx="3931114" cy="3744990"/>
              <a:chOff x="6248400" y="1387969"/>
              <a:chExt cx="3931114" cy="374499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48400" y="1387969"/>
                <a:ext cx="3930649" cy="374499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/>
              <a:srcRect b="50141"/>
              <a:stretch/>
            </p:blipFill>
            <p:spPr>
              <a:xfrm>
                <a:off x="6270347" y="1402002"/>
                <a:ext cx="3909167" cy="1848569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8001658" y="3720528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A</a:t>
              </a:r>
              <a:endParaRPr lang="fr-FR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08009" y="2387084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B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06542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Magnetism</a:t>
            </a:r>
            <a:r>
              <a:rPr lang="fr-FR" dirty="0" smtClean="0"/>
              <a:t> &amp; </a:t>
            </a:r>
            <a:r>
              <a:rPr lang="fr-FR" dirty="0" err="1" smtClean="0"/>
              <a:t>Mechanics</a:t>
            </a:r>
            <a:r>
              <a:rPr lang="fr-FR" dirty="0" smtClean="0"/>
              <a:t> Insert Mode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31331"/>
              </p:ext>
            </p:extLst>
          </p:nvPr>
        </p:nvGraphicFramePr>
        <p:xfrm>
          <a:off x="322371" y="695331"/>
          <a:ext cx="5518423" cy="5212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86592"/>
                <a:gridCol w="694944"/>
                <a:gridCol w="1831912"/>
                <a:gridCol w="1704975"/>
              </a:tblGrid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Layout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Unit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A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B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6.4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7.1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2.1 + </a:t>
                      </a:r>
                      <a:r>
                        <a:rPr lang="fr-FR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2.6 + </a:t>
                      </a:r>
                      <a:r>
                        <a:rPr lang="fr-FR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en-US" sz="1200" b="1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7.9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LL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(%)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S. inductance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mH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0.37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0.55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M. inductance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mH</a:t>
                      </a:r>
                      <a:r>
                        <a:rPr lang="en-US" sz="1200" dirty="0" smtClean="0"/>
                        <a:t>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1.77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coil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inner</a:t>
                      </a:r>
                      <a:r>
                        <a:rPr lang="fr-FR" sz="1200" dirty="0" smtClean="0"/>
                        <a:t> radius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24</a:t>
                      </a:r>
                      <a:endParaRPr lang="fr-FR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inner tube </a:t>
                      </a:r>
                      <a:r>
                        <a:rPr lang="en-US" sz="1200" dirty="0" err="1" smtClean="0"/>
                        <a:t>th.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outer shell </a:t>
                      </a:r>
                      <a:r>
                        <a:rPr lang="en-US" sz="1200" dirty="0" err="1" smtClean="0"/>
                        <a:t>th.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Fx per ½ </a:t>
                      </a:r>
                      <a:r>
                        <a:rPr lang="fr-FR" sz="1200" dirty="0" err="1" smtClean="0"/>
                        <a:t>coil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1226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1669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Fy per ½ </a:t>
                      </a:r>
                      <a:r>
                        <a:rPr lang="fr-FR" sz="1200" dirty="0" err="1" smtClean="0"/>
                        <a:t>coil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-95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Fz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90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l-GR" sz="1200" dirty="0" smtClean="0"/>
                        <a:t>σ</a:t>
                      </a:r>
                      <a:r>
                        <a:rPr lang="fr-FR" sz="1200" baseline="-25000" dirty="0" smtClean="0"/>
                        <a:t>T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155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/>
                        <a:t>σ</a:t>
                      </a:r>
                      <a:r>
                        <a:rPr lang="fr-FR" sz="1200" baseline="-25000" dirty="0" smtClean="0"/>
                        <a:t>R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 (~50)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110 (~70)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azi</a:t>
                      </a:r>
                      <a:r>
                        <a:rPr lang="en-US" sz="1200" baseline="0" dirty="0" smtClean="0"/>
                        <a:t>. deflection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µm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von Mises inner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760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von Mises outer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429000"/>
            <a:ext cx="2528940" cy="2525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4278952" cy="399676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067108"/>
              </p:ext>
            </p:extLst>
          </p:nvPr>
        </p:nvGraphicFramePr>
        <p:xfrm>
          <a:off x="9094248" y="4361858"/>
          <a:ext cx="2663957" cy="1097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1710"/>
                <a:gridCol w="479667"/>
                <a:gridCol w="1042580"/>
              </a:tblGrid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Layout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A &amp; B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bore radius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external</a:t>
                      </a:r>
                      <a:r>
                        <a:rPr lang="fr-FR" sz="1200" baseline="0" dirty="0" smtClean="0"/>
                        <a:t> radius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49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pad</a:t>
                      </a:r>
                      <a:r>
                        <a:rPr lang="en-US" sz="1200" baseline="0" dirty="0" smtClean="0"/>
                        <a:t> (collar) </a:t>
                      </a:r>
                      <a:r>
                        <a:rPr lang="en-US" sz="1200" baseline="0" dirty="0" err="1" smtClean="0"/>
                        <a:t>th.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4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End designs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255" y="620688"/>
            <a:ext cx="4170043" cy="5400600"/>
          </a:xfrm>
        </p:spPr>
        <p:txBody>
          <a:bodyPr/>
          <a:lstStyle/>
          <a:p>
            <a:r>
              <a:rPr lang="fr-FR" dirty="0" smtClean="0"/>
              <a:t>Design A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53154" y="6381329"/>
            <a:ext cx="456793" cy="211897"/>
          </a:xfrm>
        </p:spPr>
        <p:txBody>
          <a:bodyPr/>
          <a:lstStyle/>
          <a:p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Imag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53" y="1259655"/>
            <a:ext cx="1702824" cy="1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02" y="1259655"/>
            <a:ext cx="1388071" cy="104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768" y="2309074"/>
            <a:ext cx="1806111" cy="181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767" y="4123553"/>
            <a:ext cx="1806112" cy="184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497" y="4123708"/>
            <a:ext cx="1898859" cy="185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497" y="2307660"/>
            <a:ext cx="1881310" cy="181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0" y="2697018"/>
            <a:ext cx="137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tx2"/>
                </a:solidFill>
              </a:rPr>
              <a:t>Curv</a:t>
            </a:r>
            <a:r>
              <a:rPr lang="fr-FR" dirty="0" smtClean="0">
                <a:solidFill>
                  <a:schemeClr val="tx2"/>
                </a:solidFill>
              </a:rPr>
              <a:t>. </a:t>
            </a:r>
            <a:r>
              <a:rPr lang="fr-FR" dirty="0" err="1" smtClean="0">
                <a:solidFill>
                  <a:schemeClr val="tx2"/>
                </a:solidFill>
              </a:rPr>
              <a:t>easyway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sz="1200" dirty="0" smtClean="0">
                <a:solidFill>
                  <a:schemeClr val="tx2"/>
                </a:solidFill>
              </a:rPr>
              <a:t>100 m</a:t>
            </a:r>
            <a:r>
              <a:rPr lang="fr-FR" sz="1200" baseline="30000" dirty="0" smtClean="0">
                <a:solidFill>
                  <a:schemeClr val="tx2"/>
                </a:solidFill>
              </a:rPr>
              <a:t>-1</a:t>
            </a:r>
            <a:r>
              <a:rPr lang="fr-FR" sz="1200" dirty="0" smtClean="0">
                <a:solidFill>
                  <a:schemeClr val="tx2"/>
                </a:solidFill>
              </a:rPr>
              <a:t> -&gt; 10 mm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613" y="4576622"/>
            <a:ext cx="137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tx2"/>
                </a:solidFill>
              </a:rPr>
              <a:t>Curv</a:t>
            </a:r>
            <a:r>
              <a:rPr lang="fr-FR" dirty="0" smtClean="0">
                <a:solidFill>
                  <a:schemeClr val="tx2"/>
                </a:solidFill>
              </a:rPr>
              <a:t>. </a:t>
            </a:r>
            <a:r>
              <a:rPr lang="fr-FR" dirty="0" err="1" smtClean="0">
                <a:solidFill>
                  <a:schemeClr val="tx2"/>
                </a:solidFill>
              </a:rPr>
              <a:t>hardway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sz="1200" dirty="0">
                <a:solidFill>
                  <a:schemeClr val="tx2"/>
                </a:solidFill>
              </a:rPr>
              <a:t>4</a:t>
            </a:r>
            <a:r>
              <a:rPr lang="fr-FR" sz="1200" dirty="0" smtClean="0">
                <a:solidFill>
                  <a:schemeClr val="tx2"/>
                </a:solidFill>
              </a:rPr>
              <a:t> m</a:t>
            </a:r>
            <a:r>
              <a:rPr lang="fr-FR" sz="1200" baseline="30000" dirty="0" smtClean="0">
                <a:solidFill>
                  <a:schemeClr val="tx2"/>
                </a:solidFill>
              </a:rPr>
              <a:t>-1</a:t>
            </a:r>
            <a:r>
              <a:rPr lang="fr-FR" sz="1200" dirty="0" smtClean="0">
                <a:solidFill>
                  <a:schemeClr val="tx2"/>
                </a:solidFill>
              </a:rPr>
              <a:t> -&gt; 25 cm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45166" y="910883"/>
            <a:ext cx="90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Return</a:t>
            </a:r>
            <a:endParaRPr lang="fr-FR" sz="1200" dirty="0">
              <a:solidFill>
                <a:schemeClr val="tx2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888061" y="616071"/>
            <a:ext cx="4170043" cy="5400600"/>
            <a:chOff x="5107916" y="616071"/>
            <a:chExt cx="4170043" cy="5400600"/>
          </a:xfrm>
        </p:grpSpPr>
        <p:pic>
          <p:nvPicPr>
            <p:cNvPr id="13" name="Imag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8016" y="4173241"/>
              <a:ext cx="1700178" cy="1802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8015" y="2293789"/>
              <a:ext cx="1721245" cy="1860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Image 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9706" y="4116251"/>
              <a:ext cx="1777356" cy="1857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Imag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9406" y="2309074"/>
              <a:ext cx="1756182" cy="1851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Image 5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6127" y="1256382"/>
              <a:ext cx="1554235" cy="104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5107916" y="616071"/>
              <a:ext cx="4170043" cy="54006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40080" indent="-2286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005840" indent="-22860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22860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54480" indent="-228600" algn="l" defTabSz="914400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 pitchFamily="34" charset="0"/>
                <a:buChar char="•"/>
                <a:defRPr sz="12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03120" indent="-18288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18288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Design B</a:t>
              </a:r>
              <a:endParaRPr lang="fr-FR" dirty="0"/>
            </a:p>
          </p:txBody>
        </p:sp>
        <p:pic>
          <p:nvPicPr>
            <p:cNvPr id="12" name="Image 3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4419" y="1256382"/>
              <a:ext cx="1607729" cy="105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594419" y="916595"/>
              <a:ext cx="909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tx2"/>
                  </a:solidFill>
                </a:rPr>
                <a:t>Return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17717" y="910141"/>
              <a:ext cx="909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tx2"/>
                  </a:solidFill>
                </a:rPr>
                <a:t>Lead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443443" y="910176"/>
            <a:ext cx="90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Lead</a:t>
            </a:r>
            <a:endParaRPr lang="fr-FR" sz="1200" dirty="0">
              <a:solidFill>
                <a:schemeClr val="tx2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755390"/>
              </p:ext>
            </p:extLst>
          </p:nvPr>
        </p:nvGraphicFramePr>
        <p:xfrm>
          <a:off x="4962578" y="1363606"/>
          <a:ext cx="3333129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2948"/>
                <a:gridCol w="1199121"/>
                <a:gridCol w="1271060"/>
              </a:tblGrid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(</a:t>
                      </a:r>
                      <a:r>
                        <a:rPr lang="fr-FR" sz="1200" dirty="0" err="1" smtClean="0"/>
                        <a:t>ew,hw</a:t>
                      </a:r>
                      <a:r>
                        <a:rPr lang="fr-FR" sz="1200" dirty="0" smtClean="0"/>
                        <a:t>)</a:t>
                      </a:r>
                      <a:r>
                        <a:rPr lang="fr-FR" sz="1200" baseline="-25000" dirty="0" smtClean="0"/>
                        <a:t>min</a:t>
                      </a:r>
                      <a:endParaRPr lang="en-US" sz="1200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A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B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Return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(7.3 mm, 23 cm)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(7.9 mm, 32 cm)</a:t>
                      </a:r>
                      <a:endParaRPr lang="en-US" sz="1200" dirty="0"/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Lead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(8.5 mm, 22 cm)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(8.3 mm, 27 cm)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5218715" y="2436234"/>
            <a:ext cx="2893360" cy="1437805"/>
            <a:chOff x="5218715" y="2436234"/>
            <a:chExt cx="2893360" cy="143780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715" y="2436234"/>
              <a:ext cx="2893360" cy="1437805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6665395" y="2703884"/>
              <a:ext cx="825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A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40691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Conductor</a:t>
            </a:r>
            <a:r>
              <a:rPr lang="fr-FR" dirty="0" smtClean="0"/>
              <a:t> </a:t>
            </a:r>
            <a:r>
              <a:rPr lang="fr-FR" dirty="0" err="1" smtClean="0"/>
              <a:t>outwards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28" y="1037061"/>
            <a:ext cx="4457143" cy="27904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98" y="1129447"/>
            <a:ext cx="4457143" cy="279047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43339" y="620688"/>
            <a:ext cx="4863559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err="1" smtClean="0"/>
              <a:t>Winding</a:t>
            </a:r>
            <a:r>
              <a:rPr lang="fr-FR" sz="2800" dirty="0" smtClean="0"/>
              <a:t> tests: July 2015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997614" y="628125"/>
            <a:ext cx="4863559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err="1" smtClean="0"/>
              <a:t>Twisting</a:t>
            </a:r>
            <a:r>
              <a:rPr lang="fr-FR" sz="2800" dirty="0" smtClean="0"/>
              <a:t> tests: Jan 2016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3502" y="1668129"/>
            <a:ext cx="2298498" cy="33057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5184" y="1155527"/>
            <a:ext cx="3885216" cy="14544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559" y="4059312"/>
            <a:ext cx="6524625" cy="144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92864" y="5280660"/>
            <a:ext cx="5194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Designed</a:t>
            </a:r>
            <a:r>
              <a:rPr lang="fr-FR" sz="1600" dirty="0" smtClean="0"/>
              <a:t> at CEA - </a:t>
            </a:r>
            <a:r>
              <a:rPr lang="fr-FR" sz="1600" dirty="0" err="1" smtClean="0"/>
              <a:t>Printed</a:t>
            </a:r>
            <a:r>
              <a:rPr lang="fr-FR" sz="1600" dirty="0" smtClean="0"/>
              <a:t> at CERN – Tests 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done</a:t>
            </a:r>
            <a:r>
              <a:rPr lang="fr-FR" sz="1600" dirty="0" smtClean="0"/>
              <a:t> at KIT</a:t>
            </a:r>
            <a:endParaRPr lang="fr-FR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721651"/>
            <a:ext cx="1527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Arnaud Acker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0044" y="2749954"/>
            <a:ext cx="259080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9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Tooling</a:t>
            </a:r>
            <a:r>
              <a:rPr lang="fr-FR" dirty="0" smtClean="0"/>
              <a:t>: </a:t>
            </a:r>
            <a:r>
              <a:rPr lang="fr-FR" dirty="0" err="1" smtClean="0"/>
              <a:t>Mandrel</a:t>
            </a:r>
            <a:r>
              <a:rPr lang="fr-FR" dirty="0" smtClean="0"/>
              <a:t> – </a:t>
            </a:r>
            <a:r>
              <a:rPr lang="fr-FR" dirty="0" err="1" smtClean="0"/>
              <a:t>Beam</a:t>
            </a:r>
            <a:r>
              <a:rPr lang="fr-FR" dirty="0" smtClean="0"/>
              <a:t> – Central post -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21651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Jean-François </a:t>
            </a:r>
            <a:r>
              <a:rPr lang="fr-FR" dirty="0" err="1" smtClean="0">
                <a:solidFill>
                  <a:srgbClr val="00B050"/>
                </a:solidFill>
              </a:rPr>
              <a:t>Millot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8" y="2211162"/>
            <a:ext cx="9096375" cy="32861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8" y="559601"/>
            <a:ext cx="2419350" cy="264795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25" y="376187"/>
            <a:ext cx="3190875" cy="23241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411" y="2771844"/>
            <a:ext cx="2805251" cy="31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0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Planning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err="1" smtClean="0"/>
              <a:t>Detailed</a:t>
            </a:r>
            <a:r>
              <a:rPr lang="fr-FR" sz="2400" dirty="0" smtClean="0"/>
              <a:t> </a:t>
            </a:r>
            <a:r>
              <a:rPr lang="fr-FR" sz="2400" dirty="0" err="1" smtClean="0"/>
              <a:t>drawings</a:t>
            </a:r>
            <a:r>
              <a:rPr lang="fr-FR" sz="2400" dirty="0" smtClean="0"/>
              <a:t> of </a:t>
            </a:r>
            <a:r>
              <a:rPr lang="fr-FR" sz="2400" dirty="0" err="1" smtClean="0"/>
              <a:t>coil</a:t>
            </a:r>
            <a:r>
              <a:rPr lang="fr-FR" sz="2400" dirty="0"/>
              <a:t> </a:t>
            </a:r>
            <a:r>
              <a:rPr lang="fr-FR" sz="2400" dirty="0" smtClean="0"/>
              <a:t>(A&amp;B) : End of </a:t>
            </a:r>
            <a:r>
              <a:rPr lang="fr-FR" sz="2400" dirty="0" err="1" smtClean="0"/>
              <a:t>December</a:t>
            </a:r>
            <a:r>
              <a:rPr lang="fr-FR" sz="2400" dirty="0" smtClean="0"/>
              <a:t> 2015</a:t>
            </a:r>
          </a:p>
          <a:p>
            <a:r>
              <a:rPr lang="fr-FR" sz="2400" dirty="0" smtClean="0"/>
              <a:t>CAD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and </a:t>
            </a:r>
            <a:r>
              <a:rPr lang="fr-FR" sz="2400" dirty="0" err="1" smtClean="0"/>
              <a:t>tooling</a:t>
            </a:r>
            <a:r>
              <a:rPr lang="fr-FR" sz="2400" dirty="0" smtClean="0"/>
              <a:t> 2D </a:t>
            </a:r>
            <a:r>
              <a:rPr lang="fr-FR" sz="2400" dirty="0" err="1" smtClean="0"/>
              <a:t>detailed</a:t>
            </a:r>
            <a:r>
              <a:rPr lang="fr-FR" sz="2400" dirty="0" smtClean="0"/>
              <a:t> </a:t>
            </a:r>
            <a:r>
              <a:rPr lang="fr-FR" sz="2400" dirty="0" err="1" smtClean="0"/>
              <a:t>drawings</a:t>
            </a:r>
            <a:r>
              <a:rPr lang="fr-FR" sz="2400" dirty="0" smtClean="0"/>
              <a:t> (A): End of </a:t>
            </a:r>
            <a:r>
              <a:rPr lang="fr-FR" sz="2400" dirty="0" err="1" smtClean="0"/>
              <a:t>February</a:t>
            </a:r>
            <a:r>
              <a:rPr lang="fr-FR" sz="2400" dirty="0" smtClean="0"/>
              <a:t> 2016</a:t>
            </a:r>
          </a:p>
          <a:p>
            <a:r>
              <a:rPr lang="fr-FR" sz="2400" dirty="0" err="1">
                <a:solidFill>
                  <a:srgbClr val="00B050"/>
                </a:solidFill>
              </a:rPr>
              <a:t>Dummy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 err="1">
                <a:solidFill>
                  <a:srgbClr val="00B050"/>
                </a:solidFill>
              </a:rPr>
              <a:t>cable</a:t>
            </a:r>
            <a:r>
              <a:rPr lang="fr-FR" sz="2400" dirty="0">
                <a:solidFill>
                  <a:srgbClr val="00B050"/>
                </a:solidFill>
              </a:rPr>
              <a:t>: 2 x 20 m – End of </a:t>
            </a:r>
            <a:r>
              <a:rPr lang="fr-FR" sz="2400" dirty="0" smtClean="0">
                <a:solidFill>
                  <a:srgbClr val="00B050"/>
                </a:solidFill>
              </a:rPr>
              <a:t>March 2016</a:t>
            </a:r>
            <a:endParaRPr lang="fr-FR" sz="2400" dirty="0" smtClean="0"/>
          </a:p>
          <a:p>
            <a:r>
              <a:rPr lang="fr-FR" sz="2400" dirty="0" err="1" smtClean="0"/>
              <a:t>Procurement</a:t>
            </a:r>
            <a:r>
              <a:rPr lang="fr-FR" sz="2400" dirty="0" smtClean="0"/>
              <a:t> (A): End of May 2016</a:t>
            </a:r>
          </a:p>
          <a:p>
            <a:r>
              <a:rPr lang="fr-FR" sz="2400" dirty="0" err="1">
                <a:solidFill>
                  <a:srgbClr val="00B050"/>
                </a:solidFill>
              </a:rPr>
              <a:t>Superconducting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 err="1">
                <a:solidFill>
                  <a:srgbClr val="00B050"/>
                </a:solidFill>
              </a:rPr>
              <a:t>cable</a:t>
            </a:r>
            <a:r>
              <a:rPr lang="fr-FR" sz="2400" dirty="0">
                <a:solidFill>
                  <a:srgbClr val="00B050"/>
                </a:solidFill>
              </a:rPr>
              <a:t>: 3 x 20 m – End of </a:t>
            </a:r>
            <a:r>
              <a:rPr lang="fr-FR" sz="2400" dirty="0" err="1" smtClean="0">
                <a:solidFill>
                  <a:srgbClr val="00B050"/>
                </a:solidFill>
              </a:rPr>
              <a:t>June</a:t>
            </a:r>
            <a:r>
              <a:rPr lang="fr-FR" sz="2400" dirty="0" smtClean="0">
                <a:solidFill>
                  <a:srgbClr val="00B050"/>
                </a:solidFill>
              </a:rPr>
              <a:t> 2016</a:t>
            </a:r>
          </a:p>
          <a:p>
            <a:r>
              <a:rPr lang="fr-FR" sz="2400" dirty="0" err="1" smtClean="0"/>
              <a:t>Dummy</a:t>
            </a:r>
            <a:r>
              <a:rPr lang="fr-FR" sz="2400" dirty="0" smtClean="0"/>
              <a:t> </a:t>
            </a:r>
            <a:r>
              <a:rPr lang="fr-FR" sz="2400" dirty="0" err="1" smtClean="0"/>
              <a:t>coils</a:t>
            </a:r>
            <a:r>
              <a:rPr lang="fr-FR" sz="2400" dirty="0"/>
              <a:t> </a:t>
            </a:r>
            <a:r>
              <a:rPr lang="fr-FR" sz="2400" dirty="0" smtClean="0"/>
              <a:t>(</a:t>
            </a:r>
            <a:r>
              <a:rPr lang="fr-FR" sz="2400" dirty="0" err="1" smtClean="0"/>
              <a:t>winding-impregnation</a:t>
            </a:r>
            <a:r>
              <a:rPr lang="fr-FR" sz="2400" dirty="0" smtClean="0"/>
              <a:t>): </a:t>
            </a:r>
            <a:r>
              <a:rPr lang="fr-FR" sz="2400" dirty="0" err="1" smtClean="0"/>
              <a:t>Mid</a:t>
            </a:r>
            <a:r>
              <a:rPr lang="fr-FR" sz="2400" dirty="0" smtClean="0"/>
              <a:t> of July 2016</a:t>
            </a:r>
          </a:p>
          <a:p>
            <a:r>
              <a:rPr lang="fr-FR" sz="2400" dirty="0" err="1" smtClean="0"/>
              <a:t>Dummy</a:t>
            </a:r>
            <a:r>
              <a:rPr lang="fr-FR" sz="2400" dirty="0" smtClean="0"/>
              <a:t>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</a:t>
            </a:r>
            <a:r>
              <a:rPr lang="fr-FR" sz="2400" dirty="0" err="1" smtClean="0"/>
              <a:t>assembling</a:t>
            </a:r>
            <a:r>
              <a:rPr lang="fr-FR" sz="2400" dirty="0" smtClean="0"/>
              <a:t>: End of July 2016</a:t>
            </a:r>
            <a:endParaRPr lang="fr-FR" sz="2400" dirty="0"/>
          </a:p>
          <a:p>
            <a:endParaRPr lang="fr-FR" sz="2400" dirty="0" smtClean="0"/>
          </a:p>
          <a:p>
            <a:r>
              <a:rPr lang="fr-FR" sz="2400" dirty="0" smtClean="0"/>
              <a:t>Start </a:t>
            </a:r>
            <a:r>
              <a:rPr lang="fr-FR" sz="2400" dirty="0" err="1" smtClean="0"/>
              <a:t>working</a:t>
            </a:r>
            <a:r>
              <a:rPr lang="fr-FR" sz="2400" dirty="0" smtClean="0"/>
              <a:t> of SC </a:t>
            </a:r>
            <a:r>
              <a:rPr lang="fr-FR" sz="2400" dirty="0" err="1" smtClean="0"/>
              <a:t>magnet</a:t>
            </a:r>
            <a:r>
              <a:rPr lang="fr-FR" sz="2400" dirty="0" smtClean="0"/>
              <a:t>: </a:t>
            </a:r>
            <a:r>
              <a:rPr lang="fr-FR" sz="2400" dirty="0" err="1" smtClean="0"/>
              <a:t>September</a:t>
            </a:r>
            <a:r>
              <a:rPr lang="fr-FR" sz="2400" smtClean="0"/>
              <a:t> 2016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793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3738</TotalTime>
  <Words>540</Words>
  <Application>Microsoft Office PowerPoint</Application>
  <PresentationFormat>Grand écran</PresentationFormat>
  <Paragraphs>213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Contiguïté</vt:lpstr>
      <vt:lpstr>EuCARD-2 dipole status:  cos-θ </vt:lpstr>
      <vt:lpstr>Roebel cable options</vt:lpstr>
      <vt:lpstr>Magnetism Standalone Mode</vt:lpstr>
      <vt:lpstr>Magnetism &amp; Mechanics Insert Mode</vt:lpstr>
      <vt:lpstr>End designs</vt:lpstr>
      <vt:lpstr>Conductor outwards path</vt:lpstr>
      <vt:lpstr>Tooling: Mandrel – Beam – Central post -Tooling</vt:lpstr>
      <vt:lpstr>Planning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EuCARD-2 dipole status:  cos-θ</dc:title>
  <dc:creator>LORIN Clement</dc:creator>
  <cp:lastModifiedBy>LORIN Clement</cp:lastModifiedBy>
  <cp:revision>88</cp:revision>
  <dcterms:created xsi:type="dcterms:W3CDTF">2015-11-23T14:01:00Z</dcterms:created>
  <dcterms:modified xsi:type="dcterms:W3CDTF">2015-12-01T10:42:07Z</dcterms:modified>
</cp:coreProperties>
</file>