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2"/>
  </p:notesMasterIdLst>
  <p:sldIdLst>
    <p:sldId id="261" r:id="rId2"/>
    <p:sldId id="383" r:id="rId3"/>
    <p:sldId id="384" r:id="rId4"/>
    <p:sldId id="385" r:id="rId5"/>
    <p:sldId id="375" r:id="rId6"/>
    <p:sldId id="377" r:id="rId7"/>
    <p:sldId id="378" r:id="rId8"/>
    <p:sldId id="379" r:id="rId9"/>
    <p:sldId id="382" r:id="rId10"/>
    <p:sldId id="380" r:id="rId11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14F"/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8" autoAdjust="0"/>
    <p:restoredTop sz="94660"/>
  </p:normalViewPr>
  <p:slideViewPr>
    <p:cSldViewPr>
      <p:cViewPr varScale="1">
        <p:scale>
          <a:sx n="71" d="100"/>
          <a:sy n="71" d="100"/>
        </p:scale>
        <p:origin x="124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01/12/2015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246" tIns="48123" rIns="96246" bIns="481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6246" tIns="48123" rIns="96246" bIns="481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4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176464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680520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iramis-i.cea.fr/Images/logos/CEA_Saclay_logotype.jpg" TargetMode="Externa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92696"/>
            <a:ext cx="8928992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0960" y="6381328"/>
            <a:ext cx="342595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-3043" y="6089056"/>
            <a:ext cx="9150086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872" y="6132697"/>
            <a:ext cx="819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12656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2" y="6139506"/>
            <a:ext cx="7578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Screen Shot 2013-11-03 at 4.36.37 PM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38" y="6127880"/>
            <a:ext cx="1702430" cy="7200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48" y="6138000"/>
            <a:ext cx="8325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 descr="C:\DATA\03-EuCARD 2\10.3\TI_UK_under_33pro_081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6165376"/>
            <a:ext cx="130790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246" y="6165304"/>
            <a:ext cx="1205705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6138490"/>
            <a:ext cx="10957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3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/>
              <a:t>Magnet plan &amp; issues </a:t>
            </a:r>
            <a:endParaRPr lang="fr-FR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WP10 general meeting</a:t>
            </a:r>
          </a:p>
          <a:p>
            <a:pPr algn="ctr"/>
            <a:r>
              <a:rPr lang="fr-FR" dirty="0" smtClean="0"/>
              <a:t>01/12/2015</a:t>
            </a:r>
            <a:endParaRPr lang="fr-FR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Maria DURANTE</a:t>
            </a:r>
            <a:endParaRPr lang="en-US" dirty="0"/>
          </a:p>
          <a:p>
            <a:pPr algn="ctr"/>
            <a:r>
              <a:rPr lang="en-US" dirty="0" smtClean="0"/>
              <a:t>On behalf of Task 10.3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Instrumentation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b="1" dirty="0" smtClean="0"/>
              <a:t>Voltage </a:t>
            </a:r>
            <a:r>
              <a:rPr lang="fr-FR" b="1" dirty="0" err="1" smtClean="0"/>
              <a:t>taps</a:t>
            </a:r>
            <a:endParaRPr lang="fr-FR" b="1" dirty="0" smtClean="0"/>
          </a:p>
          <a:p>
            <a:pPr>
              <a:lnSpc>
                <a:spcPct val="150000"/>
              </a:lnSpc>
            </a:pPr>
            <a:r>
              <a:rPr lang="fr-FR" b="1" dirty="0" err="1" smtClean="0"/>
              <a:t>Temperature</a:t>
            </a:r>
            <a:r>
              <a:rPr lang="fr-FR" b="1" dirty="0" smtClean="0"/>
              <a:t> </a:t>
            </a:r>
            <a:r>
              <a:rPr lang="fr-FR" b="1" dirty="0" err="1" smtClean="0"/>
              <a:t>sensor</a:t>
            </a:r>
            <a:endParaRPr lang="fr-FR" b="1" dirty="0" smtClean="0"/>
          </a:p>
          <a:p>
            <a:pPr>
              <a:lnSpc>
                <a:spcPct val="150000"/>
              </a:lnSpc>
            </a:pPr>
            <a:r>
              <a:rPr lang="en-US" dirty="0"/>
              <a:t>Pick up coil + (50µm/50µm 20+20 turns x 5)</a:t>
            </a:r>
          </a:p>
          <a:p>
            <a:pPr>
              <a:lnSpc>
                <a:spcPct val="150000"/>
              </a:lnSpc>
            </a:pPr>
            <a:r>
              <a:rPr lang="fr-FR" dirty="0" smtClean="0"/>
              <a:t>Optical </a:t>
            </a:r>
            <a:r>
              <a:rPr lang="fr-FR" dirty="0" err="1" smtClean="0"/>
              <a:t>fiber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in Feather-0.3 (</a:t>
            </a:r>
            <a:r>
              <a:rPr lang="fr-FR" dirty="0" err="1" smtClean="0"/>
              <a:t>seems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/>
              <a:t>fragile)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Acoustic </a:t>
            </a:r>
            <a:r>
              <a:rPr lang="en-US" dirty="0"/>
              <a:t>recording (one put aside or two for redundancy)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Copper </a:t>
            </a:r>
            <a:r>
              <a:rPr lang="en-US" dirty="0"/>
              <a:t>wire in a glass sleeve in the </a:t>
            </a:r>
            <a:r>
              <a:rPr lang="en-US" dirty="0" err="1"/>
              <a:t>Roebel</a:t>
            </a:r>
            <a:r>
              <a:rPr lang="en-US" dirty="0"/>
              <a:t> </a:t>
            </a:r>
            <a:r>
              <a:rPr lang="en-US" dirty="0" smtClean="0"/>
              <a:t>center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50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plan – AB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8" y="810544"/>
            <a:ext cx="9000214" cy="4876441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08701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plan – AB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6" y="785217"/>
            <a:ext cx="9003016" cy="488947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0221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plan – CT and stacked tapes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5" y="836712"/>
            <a:ext cx="9083551" cy="4343505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8636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and cable needs</a:t>
            </a:r>
            <a:endParaRPr lang="en-US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25658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tabLst>
                <a:tab pos="2155825" algn="l"/>
                <a:tab pos="2865438" algn="l"/>
              </a:tabLst>
            </a:pPr>
            <a:r>
              <a:rPr lang="en-US" b="1" dirty="0" err="1" smtClean="0"/>
              <a:t>ABdesign</a:t>
            </a:r>
            <a:endParaRPr lang="en-US" dirty="0" smtClean="0"/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Dummy </a:t>
            </a:r>
            <a:r>
              <a:rPr lang="en-US" dirty="0" smtClean="0">
                <a:solidFill>
                  <a:srgbClr val="FF0000"/>
                </a:solidFill>
              </a:rPr>
              <a:t>0.8 mm thick </a:t>
            </a:r>
            <a:r>
              <a:rPr lang="en-US" dirty="0" smtClean="0"/>
              <a:t>: 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20 m </a:t>
            </a:r>
            <a:r>
              <a:rPr lang="en-US" dirty="0" smtClean="0"/>
              <a:t>( 3 x 6 m UL) for </a:t>
            </a:r>
            <a:r>
              <a:rPr lang="en-US" dirty="0" smtClean="0"/>
              <a:t>Feather-0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December 2015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2 x 30 m </a:t>
            </a:r>
            <a:r>
              <a:rPr lang="en-US" dirty="0" smtClean="0"/>
              <a:t>UL from GCS for Feather-2 available</a:t>
            </a:r>
            <a:endParaRPr lang="en-US" dirty="0" smtClean="0"/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2 x 30 m </a:t>
            </a:r>
            <a:r>
              <a:rPr lang="en-US" dirty="0" smtClean="0"/>
              <a:t>UL for </a:t>
            </a:r>
            <a:r>
              <a:rPr lang="en-US" dirty="0" smtClean="0"/>
              <a:t>Feather-2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February 2016</a:t>
            </a:r>
            <a:endParaRPr lang="en-US" dirty="0" smtClean="0">
              <a:solidFill>
                <a:srgbClr val="0070C0"/>
              </a:solidFill>
            </a:endParaRP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SC </a:t>
            </a:r>
            <a:r>
              <a:rPr lang="en-US" dirty="0" smtClean="0">
                <a:solidFill>
                  <a:srgbClr val="FF0000"/>
                </a:solidFill>
              </a:rPr>
              <a:t>0.8 mm thick </a:t>
            </a:r>
            <a:r>
              <a:rPr lang="en-US" dirty="0" smtClean="0"/>
              <a:t>: 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20 m </a:t>
            </a:r>
            <a:r>
              <a:rPr lang="en-US" dirty="0" smtClean="0"/>
              <a:t>(3 x 6 m UL) </a:t>
            </a:r>
            <a:r>
              <a:rPr lang="en-US" dirty="0" smtClean="0"/>
              <a:t>for Feather-0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December 2015</a:t>
            </a:r>
            <a:endParaRPr lang="en-US" dirty="0" smtClean="0">
              <a:solidFill>
                <a:srgbClr val="0070C0"/>
              </a:solidFill>
            </a:endParaRP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3 x 30 m </a:t>
            </a:r>
            <a:r>
              <a:rPr lang="en-US" dirty="0" smtClean="0"/>
              <a:t>UL for </a:t>
            </a:r>
            <a:r>
              <a:rPr lang="en-US" dirty="0" smtClean="0"/>
              <a:t>Feather-2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March 2016</a:t>
            </a:r>
            <a:endParaRPr lang="en-US" dirty="0" smtClean="0">
              <a:solidFill>
                <a:srgbClr val="0070C0"/>
              </a:solidFill>
            </a:endParaRPr>
          </a:p>
          <a:p>
            <a:pPr marL="411480" lvl="1" indent="0">
              <a:buNone/>
              <a:tabLst>
                <a:tab pos="2155825" algn="l"/>
                <a:tab pos="2865438" algn="l"/>
              </a:tabLst>
            </a:pPr>
            <a:endParaRPr lang="en-US" sz="1800" dirty="0">
              <a:solidFill>
                <a:schemeClr val="tx2"/>
              </a:solidFill>
            </a:endParaRPr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CT design</a:t>
            </a:r>
            <a:endParaRPr lang="en-US" dirty="0" smtClean="0"/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For Design A : 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Dummy 1.2 mm thick : 3 x 20 </a:t>
            </a:r>
            <a:r>
              <a:rPr lang="en-US" dirty="0" smtClean="0"/>
              <a:t>m UL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March 2016</a:t>
            </a:r>
            <a:endParaRPr lang="en-US" dirty="0" smtClean="0">
              <a:solidFill>
                <a:srgbClr val="0070C0"/>
              </a:solidFill>
            </a:endParaRP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 smtClean="0"/>
              <a:t>SC 1.2 mm thick : 3 x 20 </a:t>
            </a:r>
            <a:r>
              <a:rPr lang="en-US" dirty="0" smtClean="0"/>
              <a:t>m UL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June 2016</a:t>
            </a:r>
            <a:endParaRPr lang="en-US" dirty="0" smtClean="0">
              <a:solidFill>
                <a:srgbClr val="0070C0"/>
              </a:solidFill>
            </a:endParaRP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For Design B : 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/>
              <a:t>Dummy </a:t>
            </a:r>
            <a:r>
              <a:rPr lang="en-US" dirty="0" smtClean="0"/>
              <a:t>1.0 </a:t>
            </a:r>
            <a:r>
              <a:rPr lang="en-US" dirty="0"/>
              <a:t>mm thick : </a:t>
            </a:r>
            <a:r>
              <a:rPr lang="en-US" dirty="0" smtClean="0"/>
              <a:t>3 </a:t>
            </a:r>
            <a:r>
              <a:rPr lang="en-US" dirty="0"/>
              <a:t>x </a:t>
            </a:r>
            <a:r>
              <a:rPr lang="en-US" dirty="0" smtClean="0"/>
              <a:t>24 </a:t>
            </a:r>
            <a:r>
              <a:rPr lang="en-US" dirty="0" smtClean="0"/>
              <a:t>m UL </a:t>
            </a:r>
            <a:r>
              <a:rPr lang="en-US" dirty="0">
                <a:sym typeface="Wingdings" panose="05000000000000000000" pitchFamily="2" charset="2"/>
              </a:rPr>
              <a:t> March 2016</a:t>
            </a:r>
            <a:endParaRPr lang="en-US" dirty="0"/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/>
              <a:t>SC </a:t>
            </a:r>
            <a:r>
              <a:rPr lang="en-US" dirty="0" smtClean="0"/>
              <a:t>1.0 </a:t>
            </a:r>
            <a:r>
              <a:rPr lang="en-US" dirty="0"/>
              <a:t>mm thick : 3 x 24 </a:t>
            </a:r>
            <a:r>
              <a:rPr lang="en-US" dirty="0" smtClean="0"/>
              <a:t>m UL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June </a:t>
            </a:r>
            <a:r>
              <a:rPr lang="en-US" dirty="0">
                <a:sym typeface="Wingdings" panose="05000000000000000000" pitchFamily="2" charset="2"/>
              </a:rPr>
              <a:t>2016</a:t>
            </a:r>
            <a:endParaRPr lang="en-US" dirty="0"/>
          </a:p>
          <a:p>
            <a:pPr marL="114300" indent="0">
              <a:buNone/>
              <a:tabLst>
                <a:tab pos="2155825" algn="l"/>
                <a:tab pos="2865438" algn="l"/>
              </a:tabLst>
            </a:pPr>
            <a:endParaRPr lang="en-US" b="1" dirty="0" smtClean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 smtClean="0"/>
              <a:t>Stacked tapes block design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smtClean="0"/>
              <a:t>Needs for 200 </a:t>
            </a:r>
            <a:r>
              <a:rPr lang="en-US" dirty="0" smtClean="0"/>
              <a:t>m, 4 mm wide, 0.14 mm thick tape</a:t>
            </a:r>
            <a:endParaRPr lang="en-US" sz="1600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sz="1600" dirty="0">
                <a:sym typeface="Wingdings" panose="05000000000000000000" pitchFamily="2" charset="2"/>
              </a:rPr>
              <a:t>For </a:t>
            </a:r>
            <a:r>
              <a:rPr lang="en-US" sz="1600" dirty="0" smtClean="0">
                <a:sym typeface="Wingdings" panose="05000000000000000000" pitchFamily="2" charset="2"/>
              </a:rPr>
              <a:t>first single </a:t>
            </a:r>
            <a:r>
              <a:rPr lang="en-US" sz="1600" dirty="0">
                <a:sym typeface="Wingdings" panose="05000000000000000000" pitchFamily="2" charset="2"/>
              </a:rPr>
              <a:t>layer coil : 20 x 1.8 </a:t>
            </a:r>
            <a:r>
              <a:rPr lang="en-US" sz="1600" dirty="0" smtClean="0">
                <a:sym typeface="Wingdings" panose="05000000000000000000" pitchFamily="2" charset="2"/>
              </a:rPr>
              <a:t>m UL  </a:t>
            </a:r>
            <a:r>
              <a:rPr lang="en-US" sz="1600" dirty="0">
                <a:sym typeface="Wingdings" panose="05000000000000000000" pitchFamily="2" charset="2"/>
              </a:rPr>
              <a:t>= 36 </a:t>
            </a:r>
            <a:r>
              <a:rPr lang="en-US" sz="1600" dirty="0" smtClean="0">
                <a:sym typeface="Wingdings" panose="05000000000000000000" pitchFamily="2" charset="2"/>
              </a:rPr>
              <a:t>m </a:t>
            </a: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 March 2016</a:t>
            </a:r>
          </a:p>
          <a:p>
            <a:pPr lvl="1">
              <a:tabLst>
                <a:tab pos="2155825" algn="l"/>
                <a:tab pos="2865438" algn="l"/>
              </a:tabLst>
            </a:pPr>
            <a:endParaRPr lang="en-US" sz="1600" dirty="0">
              <a:solidFill>
                <a:srgbClr val="0070C0"/>
              </a:solidFill>
            </a:endParaRPr>
          </a:p>
          <a:p>
            <a:pPr lvl="1">
              <a:tabLst>
                <a:tab pos="2155825" algn="l"/>
                <a:tab pos="2865438" algn="l"/>
              </a:tabLst>
            </a:pPr>
            <a:endParaRPr lang="en-US" b="1" dirty="0" smtClean="0"/>
          </a:p>
          <a:p>
            <a:pPr lvl="1">
              <a:tabLst>
                <a:tab pos="2155825" algn="l"/>
                <a:tab pos="2865438" algn="l"/>
              </a:tabLst>
            </a:pPr>
            <a:endParaRPr lang="en-US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9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geometry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tabLst>
                <a:tab pos="2155825" algn="l"/>
                <a:tab pos="2865438" algn="l"/>
              </a:tabLst>
            </a:pPr>
            <a:r>
              <a:rPr lang="en-US" b="1" dirty="0"/>
              <a:t>Cable thickness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Baseline cables: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/>
              <a:t>Cable A, Bruker tapes, 13 x 140 µm thick tapes: </a:t>
            </a:r>
            <a:r>
              <a:rPr lang="en-US" dirty="0" smtClean="0"/>
              <a:t>1.1 +/- 0.1 </a:t>
            </a:r>
            <a:r>
              <a:rPr lang="en-US" dirty="0"/>
              <a:t>mm thick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/>
              <a:t>Cable B : 15 x 100 µm thick tapes : </a:t>
            </a:r>
            <a:r>
              <a:rPr lang="en-US" dirty="0" smtClean="0"/>
              <a:t>0.9 +/- 0.1 </a:t>
            </a:r>
            <a:r>
              <a:rPr lang="en-US" dirty="0"/>
              <a:t>mm thick</a:t>
            </a:r>
          </a:p>
          <a:p>
            <a:pPr lvl="2">
              <a:tabLst>
                <a:tab pos="2155825" algn="l"/>
                <a:tab pos="2865438" algn="l"/>
              </a:tabLst>
            </a:pPr>
            <a:r>
              <a:rPr lang="en-US" dirty="0"/>
              <a:t>Cable 0.8 mm : ?</a:t>
            </a:r>
          </a:p>
          <a:p>
            <a:pPr>
              <a:tabLst>
                <a:tab pos="2155825" algn="l"/>
                <a:tab pos="2865438" algn="l"/>
              </a:tabLst>
            </a:pPr>
            <a:endParaRPr lang="en-US" b="1" dirty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/>
              <a:t>Cable width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12 mm +/- </a:t>
            </a:r>
            <a:r>
              <a:rPr lang="en-US" dirty="0" smtClean="0"/>
              <a:t> ?</a:t>
            </a:r>
            <a:endParaRPr lang="en-US" dirty="0"/>
          </a:p>
          <a:p>
            <a:pPr>
              <a:tabLst>
                <a:tab pos="2155825" algn="l"/>
                <a:tab pos="2865438" algn="l"/>
              </a:tabLst>
            </a:pPr>
            <a:endParaRPr lang="en-US" b="1" dirty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/>
              <a:t>Strands distribution, longitudinally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300 mm transposition pitch will help</a:t>
            </a:r>
          </a:p>
          <a:p>
            <a:pPr lvl="1">
              <a:tabLst>
                <a:tab pos="2155825" algn="l"/>
                <a:tab pos="2865438" algn="l"/>
              </a:tabLst>
            </a:pPr>
            <a:endParaRPr lang="en-US" dirty="0"/>
          </a:p>
          <a:p>
            <a:pPr>
              <a:tabLst>
                <a:tab pos="2155825" algn="l"/>
                <a:tab pos="2865438" algn="l"/>
              </a:tabLst>
            </a:pPr>
            <a:r>
              <a:rPr lang="en-US" b="1" dirty="0"/>
              <a:t>Strands distribution, </a:t>
            </a:r>
            <a:r>
              <a:rPr lang="en-US" b="1" dirty="0" smtClean="0"/>
              <a:t>right/left </a:t>
            </a:r>
            <a:r>
              <a:rPr lang="en-US" b="1" dirty="0"/>
              <a:t>side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/>
              <a:t>Fiber </a:t>
            </a:r>
            <a:r>
              <a:rPr lang="en-US" dirty="0" smtClean="0"/>
              <a:t>rope, or insulated copper wire in </a:t>
            </a:r>
            <a:r>
              <a:rPr lang="en-US" dirty="0"/>
              <a:t>the central </a:t>
            </a:r>
            <a:r>
              <a:rPr lang="en-US" dirty="0" smtClean="0"/>
              <a:t>hole </a:t>
            </a:r>
            <a:r>
              <a:rPr lang="en-US" dirty="0" smtClean="0">
                <a:sym typeface="Wingdings" panose="05000000000000000000" pitchFamily="2" charset="2"/>
              </a:rPr>
              <a:t> also helping for stress</a:t>
            </a:r>
          </a:p>
          <a:p>
            <a:pPr lvl="1">
              <a:tabLst>
                <a:tab pos="2155825" algn="l"/>
                <a:tab pos="2865438" algn="l"/>
              </a:tabLst>
            </a:pPr>
            <a:r>
              <a:rPr lang="en-US" dirty="0" err="1" smtClean="0">
                <a:sym typeface="Wingdings" panose="05000000000000000000" pitchFamily="2" charset="2"/>
              </a:rPr>
              <a:t>Kapton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maybaum</a:t>
            </a:r>
            <a:endParaRPr lang="en-US" dirty="0"/>
          </a:p>
          <a:p>
            <a:pPr lvl="1">
              <a:tabLst>
                <a:tab pos="2155825" algn="l"/>
                <a:tab pos="2865438" algn="l"/>
              </a:tabLst>
            </a:pPr>
            <a:endParaRPr lang="en-US" dirty="0"/>
          </a:p>
          <a:p>
            <a:pPr>
              <a:tabLst>
                <a:tab pos="2155825" algn="l"/>
                <a:tab pos="2865438" algn="l"/>
              </a:tabLst>
            </a:pPr>
            <a:endParaRPr lang="en-US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t="54534" b="18130"/>
          <a:stretch/>
        </p:blipFill>
        <p:spPr>
          <a:xfrm>
            <a:off x="4446684" y="3271537"/>
            <a:ext cx="4320000" cy="88626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27984" y="4293096"/>
            <a:ext cx="4320000" cy="83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1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Insulation/Impregnation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Insulation for </a:t>
            </a:r>
            <a:r>
              <a:rPr lang="en-US" dirty="0" err="1" smtClean="0"/>
              <a:t>Roebel</a:t>
            </a:r>
            <a:r>
              <a:rPr lang="en-US" dirty="0" smtClean="0"/>
              <a:t> cable : glass fiber sleeve, 0.1-0.125 mm thick completed by epoxy resin impregnation</a:t>
            </a:r>
          </a:p>
          <a:p>
            <a:endParaRPr lang="en-US" dirty="0"/>
          </a:p>
          <a:p>
            <a:r>
              <a:rPr lang="en-US" dirty="0" smtClean="0"/>
              <a:t>Need for charged resin (difficult with glass sleeve)?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Feather-0.3 resin impregnation without filler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On-going test at </a:t>
            </a:r>
            <a:r>
              <a:rPr lang="en-US" dirty="0" err="1" smtClean="0"/>
              <a:t>Twente</a:t>
            </a:r>
            <a:r>
              <a:rPr lang="en-US" dirty="0" smtClean="0"/>
              <a:t> University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see Marc’s talk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Joints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 smtClean="0"/>
              <a:t>Joints at the end of the </a:t>
            </a:r>
            <a:r>
              <a:rPr lang="fr-FR" dirty="0" err="1" smtClean="0"/>
              <a:t>coils</a:t>
            </a:r>
            <a:r>
              <a:rPr lang="fr-FR" dirty="0" smtClean="0"/>
              <a:t>,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Roebel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and </a:t>
            </a:r>
            <a:r>
              <a:rPr lang="fr-FR" dirty="0" err="1" smtClean="0"/>
              <a:t>stacks</a:t>
            </a:r>
            <a:r>
              <a:rPr lang="fr-FR" dirty="0" smtClean="0"/>
              <a:t> of tapes.</a:t>
            </a:r>
          </a:p>
          <a:p>
            <a:pPr lvl="1">
              <a:lnSpc>
                <a:spcPct val="150000"/>
              </a:lnSpc>
            </a:pPr>
            <a:r>
              <a:rPr lang="fr-FR" dirty="0"/>
              <a:t>Solder </a:t>
            </a:r>
            <a:r>
              <a:rPr lang="fr-FR" dirty="0" err="1"/>
              <a:t>choice</a:t>
            </a:r>
            <a:r>
              <a:rPr lang="fr-FR" dirty="0"/>
              <a:t> </a:t>
            </a:r>
          </a:p>
          <a:p>
            <a:pPr lvl="1">
              <a:lnSpc>
                <a:spcPct val="150000"/>
              </a:lnSpc>
            </a:pPr>
            <a:r>
              <a:rPr lang="fr-FR" dirty="0" err="1"/>
              <a:t>Soldering</a:t>
            </a:r>
            <a:r>
              <a:rPr lang="fr-FR" dirty="0"/>
              <a:t> </a:t>
            </a: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err="1"/>
              <a:t>avoiding</a:t>
            </a:r>
            <a:r>
              <a:rPr lang="fr-FR" dirty="0"/>
              <a:t> </a:t>
            </a:r>
            <a:r>
              <a:rPr lang="fr-FR" dirty="0" err="1"/>
              <a:t>temperature</a:t>
            </a:r>
            <a:r>
              <a:rPr lang="fr-FR" dirty="0"/>
              <a:t> &gt; 250 °C for more </a:t>
            </a:r>
            <a:r>
              <a:rPr lang="fr-FR" dirty="0" err="1"/>
              <a:t>than</a:t>
            </a:r>
            <a:r>
              <a:rPr lang="fr-FR" dirty="0"/>
              <a:t> few </a:t>
            </a:r>
            <a:r>
              <a:rPr lang="fr-FR" dirty="0" smtClean="0"/>
              <a:t>seconds</a:t>
            </a:r>
            <a:endParaRPr lang="fr-FR" dirty="0"/>
          </a:p>
          <a:p>
            <a:pPr>
              <a:lnSpc>
                <a:spcPct val="150000"/>
              </a:lnSpc>
            </a:pP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Joint configuration test </a:t>
            </a:r>
            <a:r>
              <a:rPr lang="fr-FR" dirty="0" err="1" smtClean="0"/>
              <a:t>campaigns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by </a:t>
            </a:r>
            <a:r>
              <a:rPr lang="fr-FR" dirty="0" err="1"/>
              <a:t>T</a:t>
            </a:r>
            <a:r>
              <a:rPr lang="fr-FR" dirty="0" err="1" smtClean="0"/>
              <a:t>ask</a:t>
            </a:r>
            <a:r>
              <a:rPr lang="fr-FR" dirty="0" smtClean="0"/>
              <a:t> 3 and </a:t>
            </a:r>
            <a:r>
              <a:rPr lang="fr-FR" dirty="0" err="1" smtClean="0"/>
              <a:t>Task</a:t>
            </a:r>
            <a:r>
              <a:rPr lang="fr-FR" dirty="0" smtClean="0"/>
              <a:t> 2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see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>
                <a:sym typeface="Wingdings" panose="05000000000000000000" pitchFamily="2" charset="2"/>
              </a:rPr>
              <a:t>Jérôme </a:t>
            </a:r>
            <a:r>
              <a:rPr lang="fr-FR" dirty="0" smtClean="0">
                <a:sym typeface="Wingdings" panose="05000000000000000000" pitchFamily="2" charset="2"/>
              </a:rPr>
              <a:t>and Glyn </a:t>
            </a:r>
            <a:r>
              <a:rPr lang="fr-FR" dirty="0" err="1" smtClean="0">
                <a:sym typeface="Wingdings" panose="05000000000000000000" pitchFamily="2" charset="2"/>
              </a:rPr>
              <a:t>talks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fr-FR" dirty="0" smtClean="0">
                <a:sym typeface="Wingdings" panose="05000000000000000000" pitchFamily="2" charset="2"/>
              </a:rPr>
              <a:t>Tests to </a:t>
            </a:r>
            <a:r>
              <a:rPr lang="fr-FR" dirty="0" err="1" smtClean="0">
                <a:sym typeface="Wingdings" panose="05000000000000000000" pitchFamily="2" charset="2"/>
              </a:rPr>
              <a:t>be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done</a:t>
            </a:r>
            <a:r>
              <a:rPr lang="fr-FR" dirty="0" smtClean="0">
                <a:sym typeface="Wingdings" panose="05000000000000000000" pitchFamily="2" charset="2"/>
              </a:rPr>
              <a:t> on 12 mm </a:t>
            </a:r>
            <a:r>
              <a:rPr lang="fr-FR" dirty="0" err="1" smtClean="0">
                <a:sym typeface="Wingdings" panose="05000000000000000000" pitchFamily="2" charset="2"/>
              </a:rPr>
              <a:t>wide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splices</a:t>
            </a:r>
            <a:r>
              <a:rPr lang="fr-FR" dirty="0" smtClean="0">
                <a:sym typeface="Wingdings" panose="05000000000000000000" pitchFamily="2" charset="2"/>
              </a:rPr>
              <a:t>, at 77K and 4K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fr-FR" dirty="0" smtClean="0">
                <a:sym typeface="Wingdings" panose="05000000000000000000" pitchFamily="2" charset="2"/>
              </a:rPr>
              <a:t>	 </a:t>
            </a:r>
            <a:r>
              <a:rPr lang="fr-FR" dirty="0">
                <a:sym typeface="Wingdings" panose="05000000000000000000" pitchFamily="2" charset="2"/>
              </a:rPr>
              <a:t>joint for </a:t>
            </a:r>
            <a:r>
              <a:rPr lang="fr-FR" dirty="0" smtClean="0">
                <a:sym typeface="Wingdings" panose="05000000000000000000" pitchFamily="2" charset="2"/>
              </a:rPr>
              <a:t>Feather-0.3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91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For </a:t>
            </a:r>
            <a:r>
              <a:rPr lang="en-US" b="1" dirty="0" smtClean="0"/>
              <a:t>AB model</a:t>
            </a:r>
            <a:r>
              <a:rPr lang="en-US" dirty="0" smtClean="0"/>
              <a:t>, protection studies done for </a:t>
            </a:r>
            <a:r>
              <a:rPr lang="en-US" dirty="0" err="1" smtClean="0"/>
              <a:t>Roebel</a:t>
            </a:r>
            <a:r>
              <a:rPr lang="en-US" dirty="0" smtClean="0"/>
              <a:t> cable made up of 0.1 mm thick tapes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To be done for Bruker cable, 0.14 mm thick tapes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For </a:t>
            </a:r>
            <a:r>
              <a:rPr lang="en-US" b="1" dirty="0" smtClean="0"/>
              <a:t>CT model</a:t>
            </a:r>
            <a:r>
              <a:rPr lang="en-US" dirty="0" smtClean="0"/>
              <a:t>, protection studies for Bruker cable </a:t>
            </a:r>
            <a:r>
              <a:rPr lang="en-US" dirty="0" smtClean="0">
                <a:sym typeface="Wingdings" panose="05000000000000000000" pitchFamily="2" charset="2"/>
              </a:rPr>
              <a:t> see Tina talk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anose="05000000000000000000" pitchFamily="2" charset="2"/>
              </a:rPr>
              <a:t>High copper current densities</a:t>
            </a:r>
          </a:p>
          <a:p>
            <a:pPr lvl="2">
              <a:lnSpc>
                <a:spcPct val="150000"/>
              </a:lnSpc>
            </a:pPr>
            <a:r>
              <a:rPr lang="en-US" sz="1800" dirty="0" smtClean="0">
                <a:sym typeface="Wingdings" panose="05000000000000000000" pitchFamily="2" charset="2"/>
              </a:rPr>
              <a:t>100 µm </a:t>
            </a:r>
            <a:r>
              <a:rPr lang="en-US" sz="1800" dirty="0" err="1" smtClean="0">
                <a:sym typeface="Wingdings" panose="05000000000000000000" pitchFamily="2" charset="2"/>
              </a:rPr>
              <a:t>ss</a:t>
            </a:r>
            <a:r>
              <a:rPr lang="en-US" sz="1800" dirty="0" smtClean="0">
                <a:sym typeface="Wingdings" panose="05000000000000000000" pitchFamily="2" charset="2"/>
              </a:rPr>
              <a:t> substrate  50 µm </a:t>
            </a:r>
            <a:r>
              <a:rPr lang="en-US" sz="1800" dirty="0" err="1" smtClean="0">
                <a:sym typeface="Wingdings" panose="05000000000000000000" pitchFamily="2" charset="2"/>
              </a:rPr>
              <a:t>ss</a:t>
            </a:r>
            <a:r>
              <a:rPr lang="en-US" sz="1800" dirty="0" smtClean="0">
                <a:sym typeface="Wingdings" panose="05000000000000000000" pitchFamily="2" charset="2"/>
              </a:rPr>
              <a:t> substrate and more copper ?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62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7360</TotalTime>
  <Words>487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Contiguïté</vt:lpstr>
      <vt:lpstr>Magnet plan &amp; issues </vt:lpstr>
      <vt:lpstr>Magnet plan – AB model</vt:lpstr>
      <vt:lpstr>Magnet plan – AB model</vt:lpstr>
      <vt:lpstr>Magnet plan – CT and stacked tapes models</vt:lpstr>
      <vt:lpstr>Tape and cable needs</vt:lpstr>
      <vt:lpstr>Cable geometry</vt:lpstr>
      <vt:lpstr>Insulation/Impregnation</vt:lpstr>
      <vt:lpstr>Joints</vt:lpstr>
      <vt:lpstr>Protection</vt:lpstr>
      <vt:lpstr>Instrumentation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DURANTE Maria</cp:lastModifiedBy>
  <cp:revision>320</cp:revision>
  <cp:lastPrinted>2014-10-28T15:20:28Z</cp:lastPrinted>
  <dcterms:created xsi:type="dcterms:W3CDTF">2012-10-30T13:30:24Z</dcterms:created>
  <dcterms:modified xsi:type="dcterms:W3CDTF">2015-12-01T14:25:52Z</dcterms:modified>
</cp:coreProperties>
</file>