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19"/>
  </p:notesMasterIdLst>
  <p:handoutMasterIdLst>
    <p:handoutMasterId r:id="rId20"/>
  </p:handoutMasterIdLst>
  <p:sldIdLst>
    <p:sldId id="283" r:id="rId2"/>
    <p:sldId id="350" r:id="rId3"/>
    <p:sldId id="376" r:id="rId4"/>
    <p:sldId id="351" r:id="rId5"/>
    <p:sldId id="372" r:id="rId6"/>
    <p:sldId id="375" r:id="rId7"/>
    <p:sldId id="373" r:id="rId8"/>
    <p:sldId id="374" r:id="rId9"/>
    <p:sldId id="357" r:id="rId10"/>
    <p:sldId id="379" r:id="rId11"/>
    <p:sldId id="377" r:id="rId12"/>
    <p:sldId id="378" r:id="rId13"/>
    <p:sldId id="381" r:id="rId14"/>
    <p:sldId id="380" r:id="rId15"/>
    <p:sldId id="358" r:id="rId16"/>
    <p:sldId id="383" r:id="rId17"/>
    <p:sldId id="382" r:id="rId18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660066"/>
    <a:srgbClr val="CC00CC"/>
    <a:srgbClr val="FF0000"/>
    <a:srgbClr val="000099"/>
    <a:srgbClr val="006600"/>
    <a:srgbClr val="FF99FF"/>
    <a:srgbClr val="990099"/>
    <a:srgbClr val="993366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5501" autoAdjust="0"/>
  </p:normalViewPr>
  <p:slideViewPr>
    <p:cSldViewPr>
      <p:cViewPr varScale="1">
        <p:scale>
          <a:sx n="132" d="100"/>
          <a:sy n="132" d="100"/>
        </p:scale>
        <p:origin x="9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92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6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6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fld id="{318E2182-03B2-4BD8-9A18-C69A37700B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634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6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4" y="4716236"/>
            <a:ext cx="5437550" cy="446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6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fld id="{428C65AF-43FF-4AD4-87F3-028F448699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1829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673478-8E64-4DA4-BADD-9D620DBDA26E}" type="slidenum">
              <a:rPr lang="en-US"/>
              <a:pPr/>
              <a:t>1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448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C65AF-43FF-4AD4-87F3-028F4486995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76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  <a:prstGeom prst="rect">
            <a:avLst/>
          </a:prstGeo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A L Perrot, EN-MEF-LE</a:t>
            </a:r>
            <a:endParaRPr lang="en-US" altLang="en-US" dirty="0"/>
          </a:p>
        </p:txBody>
      </p:sp>
      <p:sp>
        <p:nvSpPr>
          <p:cNvPr id="1454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0E88F8-DD16-49F8-9608-5FACD149DE8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544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1840" y="6400800"/>
            <a:ext cx="2895600" cy="457200"/>
          </a:xfrm>
        </p:spPr>
        <p:txBody>
          <a:bodyPr/>
          <a:lstStyle>
            <a:lvl1pPr>
              <a:defRPr sz="900"/>
            </a:lvl1pPr>
          </a:lstStyle>
          <a:p>
            <a:endParaRPr lang="en-US" altLang="en-US" dirty="0" smtClean="0"/>
          </a:p>
          <a:p>
            <a:r>
              <a:rPr lang="en-US" altLang="en-US" dirty="0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16216" y="6400800"/>
            <a:ext cx="2133600" cy="457200"/>
          </a:xfrm>
        </p:spPr>
        <p:txBody>
          <a:bodyPr/>
          <a:lstStyle>
            <a:lvl1pPr>
              <a:defRPr sz="900"/>
            </a:lvl1pPr>
          </a:lstStyle>
          <a:p>
            <a:endParaRPr lang="en-US" altLang="en-US" dirty="0" smtClean="0"/>
          </a:p>
          <a:p>
            <a:fld id="{F07C3D9C-A4E9-426A-9D8A-A7C927C592A1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altLang="en-US" dirty="0" smtClean="0"/>
              <a:t>A. L. Perrot, EN/MEF-LE</a:t>
            </a:r>
            <a:endParaRPr lang="en-US" altLang="en-US" dirty="0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64999DD-37E2-44D2-BA9B-57A7A102E10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9" r:id="rId2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SMARTEAM://_STFILE_C:/SMARTEAMProd_Tmp/vclerc/CAD000750573.CATProduct%25VERS_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vclerc/CAD000750573.CATProduct%25VERS_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vclerc/CAD000750573.CATProduct%25VERS_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vclerc/CAD000750573.CATProduct%25VERS_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1793" y="548680"/>
            <a:ext cx="7201371" cy="2277194"/>
          </a:xfrm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en-US" sz="4000" dirty="0" smtClean="0">
                <a:solidFill>
                  <a:srgbClr val="7030A0"/>
                </a:solidFill>
              </a:rPr>
              <a:t>EHN1 Extension</a:t>
            </a:r>
            <a:br>
              <a:rPr lang="en-US" sz="4000" dirty="0" smtClean="0">
                <a:solidFill>
                  <a:srgbClr val="7030A0"/>
                </a:solidFill>
              </a:rPr>
            </a:br>
            <a:r>
              <a:rPr lang="en-US" sz="1100" dirty="0" smtClean="0">
                <a:solidFill>
                  <a:srgbClr val="7030A0"/>
                </a:solidFill>
              </a:rPr>
              <a:t/>
            </a:r>
            <a:br>
              <a:rPr lang="en-US" sz="1100" dirty="0" smtClean="0">
                <a:solidFill>
                  <a:srgbClr val="7030A0"/>
                </a:solidFill>
              </a:rPr>
            </a:br>
            <a:r>
              <a:rPr lang="en-US" sz="1100" dirty="0" smtClean="0">
                <a:solidFill>
                  <a:srgbClr val="7030A0"/>
                </a:solidFill>
              </a:rPr>
              <a:t/>
            </a:r>
            <a:br>
              <a:rPr lang="en-US" sz="1100" dirty="0" smtClean="0">
                <a:solidFill>
                  <a:srgbClr val="7030A0"/>
                </a:solidFill>
              </a:rPr>
            </a:br>
            <a:r>
              <a:rPr lang="en-US" sz="4000" dirty="0" smtClean="0">
                <a:solidFill>
                  <a:srgbClr val="7030A0"/>
                </a:solidFill>
              </a:rPr>
              <a:t> Activities Schedule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195598" name="Rectangle 14"/>
          <p:cNvSpPr>
            <a:spLocks noChangeArrowheads="1"/>
          </p:cNvSpPr>
          <p:nvPr/>
        </p:nvSpPr>
        <p:spPr bwMode="auto">
          <a:xfrm>
            <a:off x="467544" y="3429000"/>
            <a:ext cx="6572296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/>
            <a:r>
              <a:rPr lang="en-US" b="1" dirty="0" smtClean="0">
                <a:solidFill>
                  <a:srgbClr val="7030A0"/>
                </a:solidFill>
              </a:rPr>
              <a:t>Anne Laure Perrot EN/MEF- LE</a:t>
            </a:r>
          </a:p>
          <a:p>
            <a:pPr algn="r"/>
            <a:r>
              <a:rPr lang="en-US" b="1" dirty="0" smtClean="0">
                <a:solidFill>
                  <a:srgbClr val="7030A0"/>
                </a:solidFill>
              </a:rPr>
              <a:t>Bastien Rae EN/MEF- LE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949280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6699"/>
                </a:solidFill>
              </a:rPr>
              <a:t>CERN Neutrino Platform General Meeting</a:t>
            </a:r>
          </a:p>
          <a:p>
            <a:r>
              <a:rPr lang="en-US" b="1" smtClean="0">
                <a:solidFill>
                  <a:srgbClr val="666699"/>
                </a:solidFill>
              </a:rPr>
              <a:t>19</a:t>
            </a:r>
            <a:r>
              <a:rPr lang="en-US" b="1" baseline="30000" smtClean="0">
                <a:solidFill>
                  <a:srgbClr val="666699"/>
                </a:solidFill>
              </a:rPr>
              <a:t>th</a:t>
            </a:r>
            <a:r>
              <a:rPr lang="en-US" b="1" smtClean="0">
                <a:solidFill>
                  <a:srgbClr val="666699"/>
                </a:solidFill>
              </a:rPr>
              <a:t> </a:t>
            </a:r>
            <a:r>
              <a:rPr lang="en-US" b="1" dirty="0" smtClean="0">
                <a:solidFill>
                  <a:srgbClr val="666699"/>
                </a:solidFill>
              </a:rPr>
              <a:t>November 2015</a:t>
            </a:r>
            <a:endParaRPr lang="en-US" b="1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0434" y="970885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6986" y="786654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-140831" y="649402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5970" y="302293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7030A0"/>
                </a:solidFill>
              </a:rPr>
              <a:t>Schedule – Detectors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237168">
            <a:off x="7543603" y="401356"/>
            <a:ext cx="1313180" cy="369332"/>
          </a:xfrm>
          <a:prstGeom prst="rect">
            <a:avLst/>
          </a:prstGeom>
          <a:solidFill>
            <a:srgbClr val="99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preliminary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98" y="1869318"/>
            <a:ext cx="7571622" cy="411148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 bwMode="auto">
          <a:xfrm>
            <a:off x="3149893" y="2780928"/>
            <a:ext cx="2574235" cy="1656184"/>
          </a:xfrm>
          <a:prstGeom prst="rect">
            <a:avLst/>
          </a:prstGeom>
          <a:solidFill>
            <a:srgbClr val="6699FF">
              <a:alpha val="58824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131840" y="1844824"/>
            <a:ext cx="1" cy="2592288"/>
          </a:xfrm>
          <a:prstGeom prst="line">
            <a:avLst/>
          </a:prstGeom>
          <a:noFill/>
          <a:ln w="12700" cap="sq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844366" y="1442471"/>
            <a:ext cx="5998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002060"/>
                </a:solidFill>
              </a:rPr>
              <a:t>March</a:t>
            </a:r>
          </a:p>
          <a:p>
            <a:r>
              <a:rPr lang="en-GB" sz="1100" b="1" dirty="0" smtClean="0">
                <a:solidFill>
                  <a:srgbClr val="002060"/>
                </a:solidFill>
              </a:rPr>
              <a:t>2016</a:t>
            </a:r>
            <a:endParaRPr lang="en-GB" sz="1100" b="1" dirty="0">
              <a:solidFill>
                <a:srgbClr val="00206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 flipH="1">
            <a:off x="5716096" y="1844824"/>
            <a:ext cx="8032" cy="2632654"/>
          </a:xfrm>
          <a:prstGeom prst="line">
            <a:avLst/>
          </a:prstGeom>
          <a:noFill/>
          <a:ln w="12700" cap="sq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528783" y="1474381"/>
            <a:ext cx="4988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002060"/>
                </a:solidFill>
              </a:rPr>
              <a:t>May</a:t>
            </a:r>
          </a:p>
          <a:p>
            <a:r>
              <a:rPr lang="en-GB" sz="1100" b="1" dirty="0" smtClean="0">
                <a:solidFill>
                  <a:srgbClr val="002060"/>
                </a:solidFill>
              </a:rPr>
              <a:t>2017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580112" y="4477478"/>
            <a:ext cx="1514595" cy="969443"/>
          </a:xfrm>
          <a:prstGeom prst="rect">
            <a:avLst/>
          </a:prstGeom>
          <a:solidFill>
            <a:srgbClr val="FF0000">
              <a:alpha val="58824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617077" y="1419211"/>
            <a:ext cx="0" cy="4011253"/>
          </a:xfrm>
          <a:prstGeom prst="line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H="1">
            <a:off x="7086377" y="1420972"/>
            <a:ext cx="8330" cy="4025949"/>
          </a:xfrm>
          <a:prstGeom prst="line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364444" y="990085"/>
            <a:ext cx="5052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April</a:t>
            </a:r>
          </a:p>
          <a:p>
            <a:r>
              <a:rPr lang="en-GB" sz="1100" b="1" dirty="0" smtClean="0">
                <a:solidFill>
                  <a:srgbClr val="FF0000"/>
                </a:solidFill>
              </a:rPr>
              <a:t>2017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33743" y="1033921"/>
            <a:ext cx="5052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Dec</a:t>
            </a:r>
          </a:p>
          <a:p>
            <a:r>
              <a:rPr lang="en-GB" sz="1100" b="1" dirty="0" smtClean="0">
                <a:solidFill>
                  <a:srgbClr val="FF0000"/>
                </a:solidFill>
              </a:rPr>
              <a:t>2017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6970350" y="5483946"/>
            <a:ext cx="842010" cy="370443"/>
          </a:xfrm>
          <a:prstGeom prst="rect">
            <a:avLst/>
          </a:prstGeom>
          <a:solidFill>
            <a:srgbClr val="00B050">
              <a:alpha val="58824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H="1">
            <a:off x="6970350" y="1817401"/>
            <a:ext cx="8330" cy="4025949"/>
          </a:xfrm>
          <a:prstGeom prst="line">
            <a:avLst/>
          </a:prstGeom>
          <a:noFill/>
          <a:ln w="12700" cap="sq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H="1">
            <a:off x="7799723" y="1817400"/>
            <a:ext cx="8330" cy="4025949"/>
          </a:xfrm>
          <a:prstGeom prst="line">
            <a:avLst/>
          </a:prstGeom>
          <a:noFill/>
          <a:ln w="12700" cap="sq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6545171" y="1471611"/>
            <a:ext cx="5052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006600"/>
                </a:solidFill>
              </a:rPr>
              <a:t>Nov.</a:t>
            </a:r>
          </a:p>
          <a:p>
            <a:r>
              <a:rPr lang="en-GB" sz="1100" b="1" dirty="0" smtClean="0">
                <a:solidFill>
                  <a:srgbClr val="006600"/>
                </a:solidFill>
              </a:rPr>
              <a:t>2017</a:t>
            </a:r>
            <a:endParaRPr lang="en-GB" sz="1100" b="1" dirty="0">
              <a:solidFill>
                <a:srgbClr val="0066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535766" y="1400335"/>
            <a:ext cx="5052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006600"/>
                </a:solidFill>
              </a:rPr>
              <a:t>April</a:t>
            </a:r>
          </a:p>
          <a:p>
            <a:r>
              <a:rPr lang="en-GB" sz="1100" b="1" dirty="0" smtClean="0">
                <a:solidFill>
                  <a:srgbClr val="006600"/>
                </a:solidFill>
              </a:rPr>
              <a:t>2018</a:t>
            </a:r>
            <a:endParaRPr lang="en-GB" sz="1100" b="1" dirty="0">
              <a:solidFill>
                <a:srgbClr val="006600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299963" y="2924943"/>
            <a:ext cx="1416133" cy="1536077"/>
          </a:xfrm>
          <a:prstGeom prst="rect">
            <a:avLst/>
          </a:prstGeom>
          <a:solidFill>
            <a:srgbClr val="000099">
              <a:alpha val="54902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04763" y="3433673"/>
            <a:ext cx="1497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 smtClean="0">
                <a:solidFill>
                  <a:schemeClr val="bg1"/>
                </a:solidFill>
              </a:rPr>
              <a:t>No access to the pits </a:t>
            </a:r>
          </a:p>
          <a:p>
            <a:pPr algn="l"/>
            <a:r>
              <a:rPr lang="en-GB" sz="1000" b="1" dirty="0" smtClean="0">
                <a:solidFill>
                  <a:schemeClr val="bg1"/>
                </a:solidFill>
              </a:rPr>
              <a:t>for the other teams 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79573" y="5202350"/>
            <a:ext cx="1497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6600"/>
                </a:solidFill>
              </a:rPr>
              <a:t>commissioning</a:t>
            </a:r>
            <a:endParaRPr lang="en-GB" sz="1400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96822" y="4197569"/>
            <a:ext cx="2765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Inner detector + </a:t>
            </a:r>
            <a:r>
              <a:rPr lang="en-GB" sz="1400" b="1" dirty="0" err="1">
                <a:solidFill>
                  <a:srgbClr val="FF0000"/>
                </a:solidFill>
              </a:rPr>
              <a:t>cryo</a:t>
            </a:r>
            <a:r>
              <a:rPr lang="en-GB" sz="1400" b="1" dirty="0">
                <a:solidFill>
                  <a:srgbClr val="FF0000"/>
                </a:solidFill>
              </a:rPr>
              <a:t> test &amp;</a:t>
            </a:r>
            <a:r>
              <a:rPr lang="en-GB" sz="1400" b="1" dirty="0" smtClean="0">
                <a:solidFill>
                  <a:srgbClr val="FF0000"/>
                </a:solidFill>
              </a:rPr>
              <a:t>CD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2820" y="2663676"/>
            <a:ext cx="3013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>
                <a:solidFill>
                  <a:srgbClr val="000099"/>
                </a:solidFill>
              </a:rPr>
              <a:t>Cryostat </a:t>
            </a:r>
            <a:r>
              <a:rPr lang="en-GB" sz="1400" b="1" dirty="0" smtClean="0">
                <a:solidFill>
                  <a:srgbClr val="000099"/>
                </a:solidFill>
              </a:rPr>
              <a:t> Vessels construction</a:t>
            </a:r>
            <a:endParaRPr lang="en-GB" sz="1400" b="1" dirty="0">
              <a:solidFill>
                <a:srgbClr val="000099"/>
              </a:solidFill>
            </a:endParaRPr>
          </a:p>
          <a:p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588382" y="5935032"/>
            <a:ext cx="17187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/>
              <a:t>Courtesy B. Rae EN/MEF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02857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51" y="1412776"/>
            <a:ext cx="6214511" cy="5232943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0434" y="970885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86986" y="786654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40831" y="649402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5970" y="302293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7030A0"/>
                </a:solidFill>
              </a:rPr>
              <a:t>Schedule – Beam lines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237168">
            <a:off x="7543603" y="401356"/>
            <a:ext cx="1313180" cy="369332"/>
          </a:xfrm>
          <a:prstGeom prst="rect">
            <a:avLst/>
          </a:prstGeom>
          <a:solidFill>
            <a:srgbClr val="99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preliminary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63972" y="4050015"/>
            <a:ext cx="1239442" cy="307777"/>
          </a:xfrm>
          <a:prstGeom prst="rect">
            <a:avLst/>
          </a:prstGeom>
          <a:solidFill>
            <a:srgbClr val="660066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H4 beam line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1096" y="1527772"/>
            <a:ext cx="1239442" cy="307777"/>
          </a:xfrm>
          <a:prstGeom prst="rect">
            <a:avLst/>
          </a:prstGeom>
          <a:solidFill>
            <a:srgbClr val="993366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H2 beam line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91404" y="2920724"/>
            <a:ext cx="1266692" cy="276999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Eqpt installation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93377" y="2540788"/>
            <a:ext cx="1579278" cy="276999"/>
          </a:xfrm>
          <a:prstGeom prst="rect">
            <a:avLst/>
          </a:prstGeom>
          <a:solidFill>
            <a:srgbClr val="CC99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Shielding installation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142560" y="2933312"/>
            <a:ext cx="1236631" cy="851716"/>
          </a:xfrm>
          <a:prstGeom prst="rect">
            <a:avLst/>
          </a:prstGeom>
          <a:noFill/>
          <a:ln w="28575" cap="sq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5049527" y="3821532"/>
            <a:ext cx="407003" cy="165773"/>
          </a:xfrm>
          <a:prstGeom prst="rect">
            <a:avLst/>
          </a:prstGeom>
          <a:noFill/>
          <a:ln w="28575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98687" y="3480511"/>
            <a:ext cx="1231427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Commissioning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89196" y="945697"/>
            <a:ext cx="1390125" cy="43088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Handover CE</a:t>
            </a:r>
          </a:p>
          <a:p>
            <a:r>
              <a:rPr lang="en-GB" sz="1100" b="1" dirty="0" smtClean="0">
                <a:solidFill>
                  <a:schemeClr val="bg1"/>
                </a:solidFill>
              </a:rPr>
              <a:t>Mid- August  2016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3944362" y="1377813"/>
            <a:ext cx="0" cy="5257792"/>
          </a:xfrm>
          <a:prstGeom prst="line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>
            <a:stCxn id="43" idx="2"/>
          </p:cNvCxnSpPr>
          <p:nvPr/>
        </p:nvCxnSpPr>
        <p:spPr bwMode="auto">
          <a:xfrm>
            <a:off x="5434429" y="1458498"/>
            <a:ext cx="107" cy="2487935"/>
          </a:xfrm>
          <a:prstGeom prst="line">
            <a:avLst/>
          </a:prstGeom>
          <a:noFill/>
          <a:ln w="12700" cap="sq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5" name="Group 34"/>
          <p:cNvGrpSpPr/>
          <p:nvPr/>
        </p:nvGrpSpPr>
        <p:grpSpPr>
          <a:xfrm>
            <a:off x="3173199" y="2007620"/>
            <a:ext cx="776483" cy="1938813"/>
            <a:chOff x="3152765" y="1322764"/>
            <a:chExt cx="776483" cy="2451033"/>
          </a:xfrm>
        </p:grpSpPr>
        <p:sp>
          <p:nvSpPr>
            <p:cNvPr id="34" name="Rectangle 33"/>
            <p:cNvSpPr/>
            <p:nvPr/>
          </p:nvSpPr>
          <p:spPr bwMode="auto">
            <a:xfrm>
              <a:off x="3152765" y="1322764"/>
              <a:ext cx="776483" cy="2451033"/>
            </a:xfrm>
            <a:prstGeom prst="rect">
              <a:avLst/>
            </a:prstGeom>
            <a:solidFill>
              <a:srgbClr val="CC9900">
                <a:alpha val="60000"/>
              </a:srgbClr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2603418" y="2382670"/>
              <a:ext cx="1845813" cy="461665"/>
            </a:xfrm>
            <a:prstGeom prst="rect">
              <a:avLst/>
            </a:prstGeom>
            <a:solidFill>
              <a:srgbClr val="CC9900">
                <a:alpha val="58824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Material procurement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Rectangle 36"/>
          <p:cNvSpPr/>
          <p:nvPr/>
        </p:nvSpPr>
        <p:spPr bwMode="auto">
          <a:xfrm>
            <a:off x="3176911" y="4206121"/>
            <a:ext cx="776483" cy="2377458"/>
          </a:xfrm>
          <a:prstGeom prst="rect">
            <a:avLst/>
          </a:prstGeom>
          <a:solidFill>
            <a:srgbClr val="CC9900">
              <a:alpha val="60000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3961794" y="2570275"/>
            <a:ext cx="241673" cy="337432"/>
          </a:xfrm>
          <a:prstGeom prst="rect">
            <a:avLst/>
          </a:prstGeom>
          <a:noFill/>
          <a:ln w="28575" cap="sq" cmpd="sng" algn="ctr">
            <a:solidFill>
              <a:srgbClr val="CC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87133" y="1647558"/>
            <a:ext cx="1632178" cy="27699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Dismantling area 182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152274" y="1644175"/>
            <a:ext cx="809519" cy="337432"/>
          </a:xfrm>
          <a:prstGeom prst="rect">
            <a:avLst/>
          </a:prstGeom>
          <a:noFill/>
          <a:ln w="28575" cap="sq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03248" y="1058388"/>
            <a:ext cx="6623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CC00CC"/>
                </a:solidFill>
              </a:rPr>
              <a:t>August </a:t>
            </a:r>
          </a:p>
          <a:p>
            <a:r>
              <a:rPr lang="en-GB" sz="1000" b="1" dirty="0" smtClean="0">
                <a:solidFill>
                  <a:srgbClr val="CC00CC"/>
                </a:solidFill>
              </a:rPr>
              <a:t>2017</a:t>
            </a:r>
            <a:endParaRPr lang="en-GB" sz="1000" b="1" dirty="0">
              <a:solidFill>
                <a:srgbClr val="CC00CC"/>
              </a:solidFill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4193593" y="4436237"/>
            <a:ext cx="110809" cy="190144"/>
          </a:xfrm>
          <a:prstGeom prst="rect">
            <a:avLst/>
          </a:prstGeom>
          <a:noFill/>
          <a:ln w="28575" cap="sq" cmpd="sng" algn="ctr">
            <a:solidFill>
              <a:srgbClr val="CC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787133" y="4363908"/>
            <a:ext cx="2050562" cy="276999"/>
          </a:xfrm>
          <a:prstGeom prst="rect">
            <a:avLst/>
          </a:prstGeom>
          <a:solidFill>
            <a:srgbClr val="CC99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H4 beam dump dismantling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5528539" y="6230705"/>
            <a:ext cx="288032" cy="337432"/>
          </a:xfrm>
          <a:prstGeom prst="rect">
            <a:avLst/>
          </a:prstGeom>
          <a:noFill/>
          <a:ln w="28575" cap="sq" cmpd="sng" algn="ctr">
            <a:solidFill>
              <a:srgbClr val="CC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87133" y="6321847"/>
            <a:ext cx="2270173" cy="276999"/>
          </a:xfrm>
          <a:prstGeom prst="rect">
            <a:avLst/>
          </a:prstGeom>
          <a:solidFill>
            <a:srgbClr val="CC99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H4 </a:t>
            </a:r>
            <a:r>
              <a:rPr lang="en-GB" sz="1200" dirty="0" err="1" smtClean="0">
                <a:solidFill>
                  <a:schemeClr val="bg1"/>
                </a:solidFill>
              </a:rPr>
              <a:t>quai</a:t>
            </a:r>
            <a:r>
              <a:rPr lang="en-GB" sz="1200" dirty="0" smtClean="0">
                <a:solidFill>
                  <a:schemeClr val="bg1"/>
                </a:solidFill>
              </a:rPr>
              <a:t> &amp; shielding installation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4154257" y="4652654"/>
            <a:ext cx="1621009" cy="663809"/>
          </a:xfrm>
          <a:prstGeom prst="rect">
            <a:avLst/>
          </a:prstGeom>
          <a:noFill/>
          <a:ln w="28575" cap="sq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5775266" y="5351426"/>
            <a:ext cx="648072" cy="669473"/>
          </a:xfrm>
          <a:prstGeom prst="rect">
            <a:avLst/>
          </a:prstGeom>
          <a:noFill/>
          <a:ln w="28575" cap="sq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6312651" y="6043701"/>
            <a:ext cx="346619" cy="144818"/>
          </a:xfrm>
          <a:prstGeom prst="rect">
            <a:avLst/>
          </a:prstGeom>
          <a:noFill/>
          <a:ln w="28575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774111" y="4806771"/>
            <a:ext cx="1726756" cy="276999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Eqpt installation in 164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91933" y="5409457"/>
            <a:ext cx="2170787" cy="276999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Eqpt installation in 174 &amp; 184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 bwMode="auto">
          <a:xfrm>
            <a:off x="127938" y="1570241"/>
            <a:ext cx="914400" cy="914400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4154257" y="1387927"/>
            <a:ext cx="0" cy="5257792"/>
          </a:xfrm>
          <a:prstGeom prst="line">
            <a:avLst/>
          </a:prstGeom>
          <a:noFill/>
          <a:ln w="28575" cap="sq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4000533" y="1063214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660066"/>
                </a:solidFill>
              </a:rPr>
              <a:t>October </a:t>
            </a:r>
          </a:p>
          <a:p>
            <a:r>
              <a:rPr lang="en-GB" sz="1000" b="1" dirty="0" smtClean="0">
                <a:solidFill>
                  <a:srgbClr val="660066"/>
                </a:solidFill>
              </a:rPr>
              <a:t>2016</a:t>
            </a:r>
            <a:endParaRPr lang="en-GB" sz="1000" b="1" dirty="0">
              <a:solidFill>
                <a:srgbClr val="660066"/>
              </a:solidFill>
            </a:endParaRPr>
          </a:p>
        </p:txBody>
      </p:sp>
      <p:cxnSp>
        <p:nvCxnSpPr>
          <p:cNvPr id="63" name="Straight Connector 62"/>
          <p:cNvCxnSpPr>
            <a:stCxn id="67" idx="2"/>
          </p:cNvCxnSpPr>
          <p:nvPr/>
        </p:nvCxnSpPr>
        <p:spPr bwMode="auto">
          <a:xfrm>
            <a:off x="6435921" y="1458498"/>
            <a:ext cx="28721" cy="4772207"/>
          </a:xfrm>
          <a:prstGeom prst="line">
            <a:avLst/>
          </a:prstGeom>
          <a:noFill/>
          <a:ln w="28575" cap="sq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6180081" y="1058388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660066"/>
                </a:solidFill>
              </a:rPr>
              <a:t>April </a:t>
            </a:r>
          </a:p>
          <a:p>
            <a:r>
              <a:rPr lang="en-GB" sz="1000" b="1" dirty="0" smtClean="0">
                <a:solidFill>
                  <a:srgbClr val="660066"/>
                </a:solidFill>
              </a:rPr>
              <a:t>2018</a:t>
            </a:r>
            <a:endParaRPr lang="en-GB" sz="1000" b="1" dirty="0">
              <a:solidFill>
                <a:srgbClr val="660066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 rot="16200000">
            <a:off x="2862124" y="5259777"/>
            <a:ext cx="1460073" cy="461665"/>
          </a:xfrm>
          <a:prstGeom prst="rect">
            <a:avLst/>
          </a:prstGeom>
          <a:solidFill>
            <a:srgbClr val="CC9900">
              <a:alpha val="5882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Material procurement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98687" y="5927471"/>
            <a:ext cx="1231427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Commissioning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5294" y="6633757"/>
            <a:ext cx="17187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/>
              <a:t>Courtesy B. Rae EN/MEF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55995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90" y="1257864"/>
            <a:ext cx="6214511" cy="523294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07504" y="75234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5536" y="188640"/>
            <a:ext cx="8748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Schedule – Beam lines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237168">
            <a:off x="7451588" y="427848"/>
            <a:ext cx="1313180" cy="369332"/>
          </a:xfrm>
          <a:prstGeom prst="rect">
            <a:avLst/>
          </a:prstGeom>
          <a:solidFill>
            <a:srgbClr val="99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preliminary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0192" y="3866487"/>
            <a:ext cx="1239442" cy="307777"/>
          </a:xfrm>
          <a:prstGeom prst="rect">
            <a:avLst/>
          </a:prstGeom>
          <a:solidFill>
            <a:srgbClr val="660066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H4 beam line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78381" y="1306952"/>
            <a:ext cx="1239442" cy="307777"/>
          </a:xfrm>
          <a:prstGeom prst="rect">
            <a:avLst/>
          </a:prstGeom>
          <a:solidFill>
            <a:srgbClr val="993366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H2 beam line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773029" y="2792133"/>
            <a:ext cx="1236631" cy="851716"/>
          </a:xfrm>
          <a:prstGeom prst="rect">
            <a:avLst/>
          </a:prstGeom>
          <a:noFill/>
          <a:ln w="28575" cap="sq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695398" y="3686898"/>
            <a:ext cx="407003" cy="165773"/>
          </a:xfrm>
          <a:prstGeom prst="rect">
            <a:avLst/>
          </a:prstGeom>
          <a:noFill/>
          <a:ln w="28575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88135" y="992614"/>
            <a:ext cx="5373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CC00CC"/>
                </a:solidFill>
              </a:rPr>
              <a:t> 2016</a:t>
            </a:r>
            <a:endParaRPr lang="en-GB" sz="1100" b="1" dirty="0">
              <a:solidFill>
                <a:srgbClr val="CC00CC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6075465" y="1298143"/>
            <a:ext cx="4942" cy="2513656"/>
          </a:xfrm>
          <a:prstGeom prst="line">
            <a:avLst/>
          </a:prstGeom>
          <a:noFill/>
          <a:ln w="19050" cap="sq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6" name="Group 25"/>
          <p:cNvGrpSpPr/>
          <p:nvPr/>
        </p:nvGrpSpPr>
        <p:grpSpPr>
          <a:xfrm>
            <a:off x="3819070" y="1872986"/>
            <a:ext cx="776483" cy="1938813"/>
            <a:chOff x="3152765" y="1322764"/>
            <a:chExt cx="776483" cy="2451033"/>
          </a:xfrm>
        </p:grpSpPr>
        <p:sp>
          <p:nvSpPr>
            <p:cNvPr id="27" name="Rectangle 26"/>
            <p:cNvSpPr/>
            <p:nvPr/>
          </p:nvSpPr>
          <p:spPr bwMode="auto">
            <a:xfrm>
              <a:off x="3152765" y="1322764"/>
              <a:ext cx="776483" cy="2451033"/>
            </a:xfrm>
            <a:prstGeom prst="rect">
              <a:avLst/>
            </a:prstGeom>
            <a:solidFill>
              <a:srgbClr val="CC9900">
                <a:alpha val="60000"/>
              </a:srgbClr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2603224" y="2382864"/>
              <a:ext cx="1846200" cy="461665"/>
            </a:xfrm>
            <a:prstGeom prst="rect">
              <a:avLst/>
            </a:prstGeom>
            <a:solidFill>
              <a:srgbClr val="CC9900">
                <a:alpha val="58824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Material procurement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Rectangle 28"/>
          <p:cNvSpPr/>
          <p:nvPr/>
        </p:nvSpPr>
        <p:spPr bwMode="auto">
          <a:xfrm>
            <a:off x="3822782" y="4071487"/>
            <a:ext cx="776483" cy="2377458"/>
          </a:xfrm>
          <a:prstGeom prst="rect">
            <a:avLst/>
          </a:prstGeom>
          <a:solidFill>
            <a:srgbClr val="CC9900">
              <a:alpha val="60000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3494426" y="5207196"/>
            <a:ext cx="1425770" cy="461665"/>
          </a:xfrm>
          <a:prstGeom prst="rect">
            <a:avLst/>
          </a:prstGeom>
          <a:solidFill>
            <a:srgbClr val="CC9900">
              <a:alpha val="5882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Material procurement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4607665" y="2435641"/>
            <a:ext cx="241673" cy="337432"/>
          </a:xfrm>
          <a:prstGeom prst="rect">
            <a:avLst/>
          </a:prstGeom>
          <a:noFill/>
          <a:ln w="28575" cap="sq" cmpd="sng" algn="ctr">
            <a:solidFill>
              <a:srgbClr val="CC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3798145" y="1509541"/>
            <a:ext cx="809519" cy="337432"/>
          </a:xfrm>
          <a:prstGeom prst="rect">
            <a:avLst/>
          </a:prstGeom>
          <a:noFill/>
          <a:ln w="28575" cap="sq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25180" y="851477"/>
            <a:ext cx="7104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CC00CC"/>
                </a:solidFill>
              </a:rPr>
              <a:t>August </a:t>
            </a:r>
          </a:p>
          <a:p>
            <a:r>
              <a:rPr lang="en-GB" sz="1100" b="1" dirty="0" smtClean="0">
                <a:solidFill>
                  <a:srgbClr val="CC00CC"/>
                </a:solidFill>
              </a:rPr>
              <a:t>2017</a:t>
            </a:r>
            <a:endParaRPr lang="en-GB" sz="1100" b="1" dirty="0">
              <a:solidFill>
                <a:srgbClr val="CC00CC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839464" y="4301603"/>
            <a:ext cx="110809" cy="190144"/>
          </a:xfrm>
          <a:prstGeom prst="rect">
            <a:avLst/>
          </a:prstGeom>
          <a:noFill/>
          <a:ln w="28575" cap="sq" cmpd="sng" algn="ctr">
            <a:solidFill>
              <a:srgbClr val="CC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174410" y="6096071"/>
            <a:ext cx="288032" cy="337432"/>
          </a:xfrm>
          <a:prstGeom prst="rect">
            <a:avLst/>
          </a:prstGeom>
          <a:noFill/>
          <a:ln w="28575" cap="sq" cmpd="sng" algn="ctr">
            <a:solidFill>
              <a:srgbClr val="CC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4849338" y="4518020"/>
            <a:ext cx="1571799" cy="663809"/>
          </a:xfrm>
          <a:prstGeom prst="rect">
            <a:avLst/>
          </a:prstGeom>
          <a:noFill/>
          <a:ln w="28575" cap="sq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421137" y="5216792"/>
            <a:ext cx="648072" cy="669473"/>
          </a:xfrm>
          <a:prstGeom prst="rect">
            <a:avLst/>
          </a:prstGeom>
          <a:noFill/>
          <a:ln w="28575" cap="sq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958522" y="5909068"/>
            <a:ext cx="175201" cy="120098"/>
          </a:xfrm>
          <a:prstGeom prst="rect">
            <a:avLst/>
          </a:prstGeom>
          <a:noFill/>
          <a:ln w="28575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>
            <a:off x="107504" y="1335436"/>
            <a:ext cx="914400" cy="914400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4849338" y="1278142"/>
            <a:ext cx="0" cy="5212665"/>
          </a:xfrm>
          <a:prstGeom prst="line">
            <a:avLst/>
          </a:prstGeom>
          <a:noFill/>
          <a:ln w="19050" cap="sq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4630305" y="844303"/>
            <a:ext cx="7633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660066"/>
                </a:solidFill>
              </a:rPr>
              <a:t>October </a:t>
            </a:r>
          </a:p>
          <a:p>
            <a:r>
              <a:rPr lang="en-GB" sz="1100" b="1" dirty="0" smtClean="0">
                <a:solidFill>
                  <a:srgbClr val="660066"/>
                </a:solidFill>
              </a:rPr>
              <a:t>2016</a:t>
            </a:r>
            <a:endParaRPr lang="en-GB" sz="1100" b="1" dirty="0">
              <a:solidFill>
                <a:srgbClr val="660066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7110674" y="1275190"/>
            <a:ext cx="0" cy="5215617"/>
          </a:xfrm>
          <a:prstGeom prst="line">
            <a:avLst/>
          </a:prstGeom>
          <a:noFill/>
          <a:ln w="19050" cap="sq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6809699" y="841453"/>
            <a:ext cx="5437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660066"/>
                </a:solidFill>
              </a:rPr>
              <a:t>April </a:t>
            </a:r>
          </a:p>
          <a:p>
            <a:r>
              <a:rPr lang="en-GB" sz="1100" b="1" dirty="0" smtClean="0">
                <a:solidFill>
                  <a:srgbClr val="660066"/>
                </a:solidFill>
              </a:rPr>
              <a:t>2018</a:t>
            </a:r>
            <a:endParaRPr lang="en-GB" sz="1100" b="1" dirty="0">
              <a:solidFill>
                <a:srgbClr val="660066"/>
              </a:solidFill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3812107" y="1517987"/>
            <a:ext cx="2261336" cy="2309591"/>
          </a:xfrm>
          <a:prstGeom prst="rect">
            <a:avLst/>
          </a:prstGeom>
          <a:solidFill>
            <a:srgbClr val="CC00CC">
              <a:alpha val="49804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4845293" y="4183433"/>
            <a:ext cx="2261336" cy="2309591"/>
          </a:xfrm>
          <a:prstGeom prst="rect">
            <a:avLst/>
          </a:prstGeom>
          <a:solidFill>
            <a:srgbClr val="660066">
              <a:alpha val="50196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58529" y="6429319"/>
            <a:ext cx="17187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/>
              <a:t>Courtesy B. Rae EN/MEF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66001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3" grpId="0"/>
      <p:bldP spid="34" grpId="0"/>
      <p:bldP spid="46" grpId="0"/>
      <p:bldP spid="48" grpId="0"/>
      <p:bldP spid="49" grpId="0" animBg="1"/>
      <p:bldP spid="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13</a:t>
            </a:fld>
            <a:endParaRPr lang="en-US" alt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0434" y="970885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6986" y="786654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-140831" y="649402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5970" y="302293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7030A0"/>
                </a:solidFill>
              </a:rPr>
              <a:t>Schedule – Beam lines &amp; Detectors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237168">
            <a:off x="7543603" y="401356"/>
            <a:ext cx="1313180" cy="369332"/>
          </a:xfrm>
          <a:prstGeom prst="rect">
            <a:avLst/>
          </a:prstGeom>
          <a:solidFill>
            <a:srgbClr val="99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preliminary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50" y="1624945"/>
            <a:ext cx="5702336" cy="42646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98340" y="1828705"/>
            <a:ext cx="1133645" cy="276999"/>
          </a:xfrm>
          <a:prstGeom prst="rect">
            <a:avLst/>
          </a:prstGeom>
          <a:solidFill>
            <a:srgbClr val="993366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H2 beam line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3296309"/>
            <a:ext cx="1133645" cy="276999"/>
          </a:xfrm>
          <a:prstGeom prst="rect">
            <a:avLst/>
          </a:prstGeom>
          <a:solidFill>
            <a:srgbClr val="660066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H4 beam line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27381" y="4960757"/>
            <a:ext cx="875561" cy="276999"/>
          </a:xfrm>
          <a:prstGeom prst="rect">
            <a:avLst/>
          </a:prstGeom>
          <a:solidFill>
            <a:srgbClr val="6699FF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detectors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192172" y="4797152"/>
            <a:ext cx="1041625" cy="720080"/>
          </a:xfrm>
          <a:prstGeom prst="rect">
            <a:avLst/>
          </a:prstGeom>
          <a:solidFill>
            <a:srgbClr val="6699FF">
              <a:alpha val="58824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charset="0"/>
              </a:rPr>
              <a:t>Cryostat</a:t>
            </a:r>
            <a:r>
              <a:rPr kumimoji="0" lang="en-GB" sz="11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charset="0"/>
              </a:rPr>
              <a:t> 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charset="0"/>
              </a:rPr>
              <a:t>Vessel assembly</a:t>
            </a: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283968" y="4797152"/>
            <a:ext cx="554737" cy="720080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75553" y="1987142"/>
            <a:ext cx="2915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400" dirty="0" smtClean="0"/>
              <a:t>Open points:</a:t>
            </a:r>
          </a:p>
          <a:p>
            <a:pPr algn="l"/>
            <a:r>
              <a:rPr lang="en-GB" sz="1100" dirty="0" smtClean="0"/>
              <a:t>1. access conditions to the pits during the detectors gas </a:t>
            </a:r>
            <a:r>
              <a:rPr lang="en-GB" sz="1100" dirty="0" err="1" smtClean="0"/>
              <a:t>thightness</a:t>
            </a:r>
            <a:r>
              <a:rPr lang="en-GB" sz="1100" dirty="0" smtClean="0"/>
              <a:t> tests &amp; cool down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278634" y="4458216"/>
            <a:ext cx="280831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/>
              <a:t>Remark:</a:t>
            </a:r>
          </a:p>
          <a:p>
            <a:pPr algn="l"/>
            <a:r>
              <a:rPr lang="en-GB" sz="1100" dirty="0" smtClean="0"/>
              <a:t>- Installation of clean room for Proto Dune avoids the </a:t>
            </a:r>
            <a:r>
              <a:rPr lang="en-GB" sz="1100" dirty="0" err="1" smtClean="0"/>
              <a:t>ealier</a:t>
            </a:r>
            <a:r>
              <a:rPr lang="en-GB" sz="1100" dirty="0" smtClean="0"/>
              <a:t> installation of the H4 </a:t>
            </a:r>
            <a:r>
              <a:rPr lang="en-GB" sz="1100" dirty="0" err="1" smtClean="0"/>
              <a:t>quai</a:t>
            </a:r>
            <a:r>
              <a:rPr lang="en-GB" sz="1400" dirty="0" smtClean="0"/>
              <a:t>.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3203891" y="1817654"/>
            <a:ext cx="1029906" cy="2986981"/>
          </a:xfrm>
          <a:prstGeom prst="rect">
            <a:avLst/>
          </a:prstGeom>
          <a:solidFill>
            <a:srgbClr val="6699FF">
              <a:alpha val="54902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2771102" y="3161852"/>
            <a:ext cx="2287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no access to the pits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499992" y="3140968"/>
            <a:ext cx="338713" cy="155341"/>
          </a:xfrm>
          <a:prstGeom prst="ellips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85746" y="2607966"/>
            <a:ext cx="29158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100" dirty="0" smtClean="0"/>
              <a:t>Current planning: access </a:t>
            </a:r>
            <a:r>
              <a:rPr lang="en-GB" sz="1100" dirty="0"/>
              <a:t>granted in the pits during the </a:t>
            </a:r>
            <a:r>
              <a:rPr lang="en-GB" sz="1100" dirty="0" smtClean="0"/>
              <a:t>gas </a:t>
            </a:r>
            <a:r>
              <a:rPr lang="en-GB" sz="1100" dirty="0" err="1" smtClean="0"/>
              <a:t>thightness</a:t>
            </a:r>
            <a:r>
              <a:rPr lang="en-GB" sz="1100" dirty="0" smtClean="0"/>
              <a:t> tests and the cool </a:t>
            </a:r>
            <a:r>
              <a:rPr lang="en-GB" sz="1100" dirty="0"/>
              <a:t>d</a:t>
            </a:r>
            <a:r>
              <a:rPr lang="en-GB" sz="1100" dirty="0" smtClean="0"/>
              <a:t>own (if not delay of 16 weeks for H4 beam line installation)</a:t>
            </a:r>
            <a:endParaRPr lang="en-GB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4686823" y="4812332"/>
            <a:ext cx="14595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Start of H4 </a:t>
            </a:r>
            <a:r>
              <a:rPr lang="en-GB" sz="1100" dirty="0" err="1" smtClean="0"/>
              <a:t>quai</a:t>
            </a:r>
            <a:r>
              <a:rPr lang="en-GB" sz="1100" dirty="0" smtClean="0"/>
              <a:t> installation</a:t>
            </a:r>
            <a:endParaRPr lang="en-GB" sz="1100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4838705" y="4812332"/>
            <a:ext cx="93335" cy="752592"/>
          </a:xfrm>
          <a:prstGeom prst="straightConnector1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277718" y="5582824"/>
            <a:ext cx="17011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End of inner detect. inst.</a:t>
            </a:r>
            <a:endParaRPr lang="en-GB" sz="1100" dirty="0"/>
          </a:p>
        </p:txBody>
      </p:sp>
      <p:cxnSp>
        <p:nvCxnSpPr>
          <p:cNvPr id="30" name="Straight Arrow Connector 29"/>
          <p:cNvCxnSpPr/>
          <p:nvPr/>
        </p:nvCxnSpPr>
        <p:spPr bwMode="auto">
          <a:xfrm flipV="1">
            <a:off x="4854534" y="4797152"/>
            <a:ext cx="0" cy="864096"/>
          </a:xfrm>
          <a:prstGeom prst="straightConnector1">
            <a:avLst/>
          </a:prstGeom>
          <a:noFill/>
          <a:ln w="12700" cap="sq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2439633" y="1080804"/>
            <a:ext cx="1390125" cy="43088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Handover CE</a:t>
            </a:r>
          </a:p>
          <a:p>
            <a:r>
              <a:rPr lang="en-GB" sz="1100" b="1" dirty="0" smtClean="0">
                <a:solidFill>
                  <a:schemeClr val="bg1"/>
                </a:solidFill>
              </a:rPr>
              <a:t>Mid- August  2016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3174697" y="1556792"/>
            <a:ext cx="29151" cy="4233323"/>
          </a:xfrm>
          <a:prstGeom prst="line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6203439" y="3556874"/>
            <a:ext cx="214661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100" dirty="0" smtClean="0"/>
              <a:t>2. co-activity </a:t>
            </a:r>
            <a:r>
              <a:rPr lang="en-GB" sz="1100" dirty="0"/>
              <a:t>between H2    commissioning  &amp; detector </a:t>
            </a:r>
            <a:r>
              <a:rPr lang="en-GB" sz="1100" dirty="0" smtClean="0"/>
              <a:t>installation – to be checked!</a:t>
            </a:r>
            <a:endParaRPr lang="en-GB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4525164" y="2957028"/>
            <a:ext cx="13773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006600"/>
                </a:solidFill>
              </a:rPr>
              <a:t>H2 commissioning</a:t>
            </a:r>
            <a:endParaRPr lang="en-GB" sz="1100" dirty="0">
              <a:solidFill>
                <a:srgbClr val="006600"/>
              </a:solidFill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4427984" y="3180311"/>
            <a:ext cx="410721" cy="115998"/>
          </a:xfrm>
          <a:prstGeom prst="ellipse">
            <a:avLst/>
          </a:prstGeom>
          <a:noFill/>
          <a:ln w="12700" cap="sq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6505" y="5915817"/>
            <a:ext cx="17187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/>
              <a:t>Courtesy B. Rae EN/MEF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34481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0434" y="970885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6986" y="786654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-140831" y="649402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5970" y="302293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7030A0"/>
                </a:solidFill>
              </a:rPr>
              <a:t>Schedule – Infrastructures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237168">
            <a:off x="7543603" y="401356"/>
            <a:ext cx="1313180" cy="369332"/>
          </a:xfrm>
          <a:prstGeom prst="rect">
            <a:avLst/>
          </a:prstGeom>
          <a:solidFill>
            <a:srgbClr val="99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preliminary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" y="854485"/>
            <a:ext cx="6680578" cy="600351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092280" y="1242459"/>
            <a:ext cx="85151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EN/EL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103079" y="1009743"/>
            <a:ext cx="1224136" cy="5848257"/>
          </a:xfrm>
          <a:prstGeom prst="rect">
            <a:avLst/>
          </a:prstGeom>
          <a:solidFill>
            <a:srgbClr val="FF0000">
              <a:alpha val="50196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59534" y="4725144"/>
            <a:ext cx="21132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 smtClean="0">
                <a:solidFill>
                  <a:srgbClr val="FFC000"/>
                </a:solidFill>
              </a:rPr>
              <a:t>CF section</a:t>
            </a:r>
            <a:r>
              <a:rPr lang="en-GB" sz="1100" dirty="0" smtClean="0">
                <a:solidFill>
                  <a:srgbClr val="FF0000"/>
                </a:solidFill>
              </a:rPr>
              <a:t>: </a:t>
            </a:r>
            <a:r>
              <a:rPr lang="en-GB" sz="1100" dirty="0" smtClean="0">
                <a:solidFill>
                  <a:srgbClr val="FFC000"/>
                </a:solidFill>
              </a:rPr>
              <a:t>No activity during EYETS (12 </a:t>
            </a:r>
            <a:r>
              <a:rPr lang="en-GB" sz="1100" dirty="0" err="1" smtClean="0">
                <a:solidFill>
                  <a:srgbClr val="FFC000"/>
                </a:solidFill>
              </a:rPr>
              <a:t>th</a:t>
            </a:r>
            <a:r>
              <a:rPr lang="en-GB" sz="1100" dirty="0" smtClean="0">
                <a:solidFill>
                  <a:srgbClr val="FFC000"/>
                </a:solidFill>
              </a:rPr>
              <a:t> Dec.2016 – 5</a:t>
            </a:r>
            <a:r>
              <a:rPr lang="en-GB" sz="1100" baseline="30000" dirty="0" smtClean="0">
                <a:solidFill>
                  <a:srgbClr val="FFC000"/>
                </a:solidFill>
              </a:rPr>
              <a:t>th</a:t>
            </a:r>
            <a:r>
              <a:rPr lang="en-GB" sz="1100" dirty="0" smtClean="0">
                <a:solidFill>
                  <a:srgbClr val="FFC000"/>
                </a:solidFill>
              </a:rPr>
              <a:t> May 2017)</a:t>
            </a:r>
            <a:endParaRPr lang="en-GB" sz="1100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5192460" y="183539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EYETS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5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31840" y="6400800"/>
            <a:ext cx="2895600" cy="457200"/>
          </a:xfrm>
        </p:spPr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16216" y="6400800"/>
            <a:ext cx="2133600" cy="457200"/>
          </a:xfrm>
        </p:spPr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15</a:t>
            </a:r>
            <a:endParaRPr lang="en-US" altLang="en-US" dirty="0"/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0434" y="970885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186986" y="786654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rot="5400000">
            <a:off x="-140831" y="649402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15970" y="302293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7030A0"/>
                </a:solidFill>
              </a:rPr>
              <a:t>Schedule – Infrastructures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20237168">
            <a:off x="7543603" y="401356"/>
            <a:ext cx="1313180" cy="369332"/>
          </a:xfrm>
          <a:prstGeom prst="rect">
            <a:avLst/>
          </a:prstGeom>
          <a:solidFill>
            <a:srgbClr val="99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preliminary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" y="854485"/>
            <a:ext cx="6320538" cy="600351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650873" y="2735568"/>
            <a:ext cx="236955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b="1" dirty="0" smtClean="0">
                <a:solidFill>
                  <a:srgbClr val="000099"/>
                </a:solidFill>
              </a:rPr>
              <a:t>Hall heating &amp; ventilation </a:t>
            </a:r>
          </a:p>
          <a:p>
            <a:pPr algn="l"/>
            <a:r>
              <a:rPr lang="en-GB" sz="1100" b="1" dirty="0" smtClean="0">
                <a:solidFill>
                  <a:srgbClr val="000099"/>
                </a:solidFill>
              </a:rPr>
              <a:t>8 </a:t>
            </a:r>
            <a:r>
              <a:rPr lang="en-GB" sz="1100" b="1" dirty="0" err="1" smtClean="0">
                <a:solidFill>
                  <a:srgbClr val="000099"/>
                </a:solidFill>
              </a:rPr>
              <a:t>th</a:t>
            </a:r>
            <a:r>
              <a:rPr lang="en-GB" sz="1100" b="1" dirty="0" smtClean="0">
                <a:solidFill>
                  <a:srgbClr val="000099"/>
                </a:solidFill>
              </a:rPr>
              <a:t> November 2016 – May 2017</a:t>
            </a:r>
            <a:endParaRPr lang="en-GB" sz="1100" b="1" dirty="0">
              <a:solidFill>
                <a:srgbClr val="000099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25377" y="3406134"/>
            <a:ext cx="203934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b="1" dirty="0" smtClean="0">
                <a:solidFill>
                  <a:srgbClr val="000099"/>
                </a:solidFill>
              </a:rPr>
              <a:t>Piping network</a:t>
            </a:r>
          </a:p>
          <a:p>
            <a:pPr algn="l"/>
            <a:r>
              <a:rPr lang="en-GB" sz="1100" b="1" dirty="0" smtClean="0">
                <a:solidFill>
                  <a:srgbClr val="000099"/>
                </a:solidFill>
              </a:rPr>
              <a:t>Start: end September 2016  </a:t>
            </a:r>
            <a:endParaRPr lang="en-GB" sz="1100" b="1" dirty="0">
              <a:solidFill>
                <a:srgbClr val="000099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21855" y="5020939"/>
            <a:ext cx="209544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b="1" dirty="0" err="1" smtClean="0">
                <a:solidFill>
                  <a:srgbClr val="000099"/>
                </a:solidFill>
              </a:rPr>
              <a:t>GAr</a:t>
            </a:r>
            <a:r>
              <a:rPr lang="en-GB" sz="1400" b="1" dirty="0" smtClean="0">
                <a:solidFill>
                  <a:srgbClr val="000099"/>
                </a:solidFill>
              </a:rPr>
              <a:t> extraction system</a:t>
            </a:r>
          </a:p>
          <a:p>
            <a:pPr algn="l"/>
            <a:r>
              <a:rPr lang="en-GB" sz="1100" b="1" dirty="0" smtClean="0">
                <a:solidFill>
                  <a:srgbClr val="000099"/>
                </a:solidFill>
              </a:rPr>
              <a:t>Start:8 </a:t>
            </a:r>
            <a:r>
              <a:rPr lang="en-GB" sz="1100" b="1" dirty="0" err="1" smtClean="0">
                <a:solidFill>
                  <a:srgbClr val="000099"/>
                </a:solidFill>
              </a:rPr>
              <a:t>th</a:t>
            </a:r>
            <a:r>
              <a:rPr lang="en-GB" sz="1100" b="1" dirty="0" smtClean="0">
                <a:solidFill>
                  <a:srgbClr val="000099"/>
                </a:solidFill>
              </a:rPr>
              <a:t> November 2016</a:t>
            </a:r>
            <a:endParaRPr lang="en-GB" sz="1100" b="1" dirty="0">
              <a:solidFill>
                <a:srgbClr val="000099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21855" y="5512839"/>
            <a:ext cx="192232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b="1" dirty="0" smtClean="0">
                <a:solidFill>
                  <a:srgbClr val="000099"/>
                </a:solidFill>
              </a:rPr>
              <a:t>Air pulsing system</a:t>
            </a:r>
          </a:p>
          <a:p>
            <a:pPr algn="l"/>
            <a:r>
              <a:rPr lang="en-GB" sz="1100" b="1" dirty="0" smtClean="0">
                <a:solidFill>
                  <a:srgbClr val="000099"/>
                </a:solidFill>
              </a:rPr>
              <a:t>Start: 8 </a:t>
            </a:r>
            <a:r>
              <a:rPr lang="en-GB" sz="1100" b="1" dirty="0" err="1" smtClean="0">
                <a:solidFill>
                  <a:srgbClr val="000099"/>
                </a:solidFill>
              </a:rPr>
              <a:t>th</a:t>
            </a:r>
            <a:r>
              <a:rPr lang="en-GB" sz="1100" b="1" dirty="0" smtClean="0">
                <a:solidFill>
                  <a:srgbClr val="000099"/>
                </a:solidFill>
              </a:rPr>
              <a:t> November 2016</a:t>
            </a:r>
            <a:endParaRPr lang="en-GB" sz="1100" b="1" dirty="0">
              <a:solidFill>
                <a:srgbClr val="000099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55059" y="1155336"/>
            <a:ext cx="889988" cy="369332"/>
          </a:xfrm>
          <a:prstGeom prst="rect">
            <a:avLst/>
          </a:prstGeom>
          <a:solidFill>
            <a:srgbClr val="00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EN/CV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32476" y="6153090"/>
            <a:ext cx="248772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 smtClean="0">
                <a:solidFill>
                  <a:srgbClr val="000099"/>
                </a:solidFill>
              </a:rPr>
              <a:t>Counting barracks air </a:t>
            </a:r>
            <a:r>
              <a:rPr lang="en-GB" sz="1400" b="1" dirty="0" err="1" smtClean="0">
                <a:solidFill>
                  <a:srgbClr val="000099"/>
                </a:solidFill>
              </a:rPr>
              <a:t>conditionning</a:t>
            </a:r>
            <a:endParaRPr lang="en-GB" sz="1400" b="1" dirty="0" smtClean="0">
              <a:solidFill>
                <a:srgbClr val="000099"/>
              </a:solidFill>
            </a:endParaRPr>
          </a:p>
          <a:p>
            <a:pPr algn="l"/>
            <a:r>
              <a:rPr lang="en-GB" sz="1100" b="1" dirty="0" smtClean="0">
                <a:solidFill>
                  <a:srgbClr val="000099"/>
                </a:solidFill>
              </a:rPr>
              <a:t>Start: 7 </a:t>
            </a:r>
            <a:r>
              <a:rPr lang="en-GB" sz="1100" b="1" dirty="0" err="1" smtClean="0">
                <a:solidFill>
                  <a:srgbClr val="000099"/>
                </a:solidFill>
              </a:rPr>
              <a:t>th</a:t>
            </a:r>
            <a:r>
              <a:rPr lang="en-GB" sz="1100" b="1" dirty="0" smtClean="0">
                <a:solidFill>
                  <a:srgbClr val="000099"/>
                </a:solidFill>
              </a:rPr>
              <a:t> December 2016</a:t>
            </a:r>
            <a:endParaRPr lang="en-GB" sz="11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86" y="1283669"/>
            <a:ext cx="6990928" cy="5355626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0434" y="970885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86986" y="786654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40831" y="649402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5970" y="302293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7030A0"/>
                </a:solidFill>
              </a:rPr>
              <a:t>Schedule – Overall planning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237168">
            <a:off x="7543603" y="401356"/>
            <a:ext cx="1313180" cy="369332"/>
          </a:xfrm>
          <a:prstGeom prst="rect">
            <a:avLst/>
          </a:prstGeom>
          <a:solidFill>
            <a:srgbClr val="99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preliminary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0643" y="1544656"/>
            <a:ext cx="1133645" cy="276999"/>
          </a:xfrm>
          <a:prstGeom prst="rect">
            <a:avLst/>
          </a:prstGeom>
          <a:solidFill>
            <a:srgbClr val="993366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H2 beam line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297" y="2544812"/>
            <a:ext cx="1133645" cy="276999"/>
          </a:xfrm>
          <a:prstGeom prst="rect">
            <a:avLst/>
          </a:prstGeom>
          <a:solidFill>
            <a:srgbClr val="660066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H4 beam line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27381" y="3493434"/>
            <a:ext cx="875561" cy="276999"/>
          </a:xfrm>
          <a:prstGeom prst="rect">
            <a:avLst/>
          </a:prstGeom>
          <a:solidFill>
            <a:srgbClr val="6699FF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detectors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0951" y="4088595"/>
            <a:ext cx="1183337" cy="27699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infrastructure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34267" y="4742351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dirty="0" smtClean="0">
                <a:solidFill>
                  <a:srgbClr val="000099"/>
                </a:solidFill>
              </a:rPr>
              <a:t>Hall heating and ventilation</a:t>
            </a:r>
          </a:p>
          <a:p>
            <a:pPr algn="l"/>
            <a:r>
              <a:rPr lang="en-GB" sz="800" dirty="0" smtClean="0">
                <a:solidFill>
                  <a:srgbClr val="000099"/>
                </a:solidFill>
              </a:rPr>
              <a:t>8 </a:t>
            </a:r>
            <a:r>
              <a:rPr lang="en-GB" sz="800" dirty="0" err="1" smtClean="0">
                <a:solidFill>
                  <a:srgbClr val="000099"/>
                </a:solidFill>
              </a:rPr>
              <a:t>th</a:t>
            </a:r>
            <a:r>
              <a:rPr lang="en-GB" sz="800" dirty="0" smtClean="0">
                <a:solidFill>
                  <a:srgbClr val="000099"/>
                </a:solidFill>
              </a:rPr>
              <a:t> November 2016 – May 2017</a:t>
            </a:r>
            <a:endParaRPr lang="en-GB" sz="800" dirty="0">
              <a:solidFill>
                <a:srgbClr val="000099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579640" y="4725144"/>
            <a:ext cx="784448" cy="360040"/>
          </a:xfrm>
          <a:prstGeom prst="rect">
            <a:avLst/>
          </a:prstGeom>
          <a:solidFill>
            <a:srgbClr val="000099">
              <a:alpha val="50196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5347668" y="3704994"/>
            <a:ext cx="0" cy="1362216"/>
          </a:xfrm>
          <a:prstGeom prst="line">
            <a:avLst/>
          </a:prstGeom>
          <a:noFill/>
          <a:ln w="38100" cap="sq" cmpd="sng" algn="ctr">
            <a:solidFill>
              <a:srgbClr val="000099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252521" y="3803436"/>
            <a:ext cx="1059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rgbClr val="6699FF"/>
                </a:solidFill>
              </a:rPr>
              <a:t>End of Inner detector 2</a:t>
            </a:r>
            <a:endParaRPr lang="en-GB" sz="800" dirty="0">
              <a:solidFill>
                <a:srgbClr val="6699FF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651828" y="1388268"/>
            <a:ext cx="687790" cy="5251028"/>
          </a:xfrm>
          <a:prstGeom prst="rect">
            <a:avLst/>
          </a:prstGeom>
          <a:solidFill>
            <a:srgbClr val="FF0000">
              <a:alpha val="50196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3877468" y="3001070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EYETS 2016 - 2017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78678" y="807680"/>
            <a:ext cx="1390125" cy="43088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Handover CE</a:t>
            </a:r>
          </a:p>
          <a:p>
            <a:r>
              <a:rPr lang="en-GB" sz="1100" b="1" dirty="0" smtClean="0">
                <a:solidFill>
                  <a:schemeClr val="bg1"/>
                </a:solidFill>
              </a:rPr>
              <a:t>Mid- August  2016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4176443" y="1283669"/>
            <a:ext cx="329" cy="5355626"/>
          </a:xfrm>
          <a:prstGeom prst="line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5252521" y="2915247"/>
            <a:ext cx="145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Start H4 </a:t>
            </a:r>
            <a:r>
              <a:rPr lang="en-GB" sz="800" dirty="0" err="1" smtClean="0"/>
              <a:t>quai</a:t>
            </a:r>
            <a:r>
              <a:rPr lang="en-GB" sz="800" dirty="0" smtClean="0"/>
              <a:t> installation</a:t>
            </a:r>
            <a:endParaRPr lang="en-GB" sz="800" dirty="0"/>
          </a:p>
        </p:txBody>
      </p:sp>
      <p:cxnSp>
        <p:nvCxnSpPr>
          <p:cNvPr id="32" name="Straight Arrow Connector 31"/>
          <p:cNvCxnSpPr/>
          <p:nvPr/>
        </p:nvCxnSpPr>
        <p:spPr bwMode="auto">
          <a:xfrm flipV="1">
            <a:off x="5868144" y="3197603"/>
            <a:ext cx="0" cy="554513"/>
          </a:xfrm>
          <a:prstGeom prst="straightConnector1">
            <a:avLst/>
          </a:prstGeom>
          <a:noFill/>
          <a:ln w="12700" cap="sq" cmpd="sng" algn="ctr">
            <a:solidFill>
              <a:srgbClr val="6699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5411806" y="5709281"/>
            <a:ext cx="2848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50" smtClean="0">
                <a:solidFill>
                  <a:srgbClr val="FF0000"/>
                </a:solidFill>
              </a:rPr>
              <a:t>EN/</a:t>
            </a:r>
            <a:r>
              <a:rPr lang="en-GB" sz="1050" err="1" smtClean="0">
                <a:solidFill>
                  <a:srgbClr val="FF0000"/>
                </a:solidFill>
              </a:rPr>
              <a:t>EL-CF</a:t>
            </a:r>
            <a:r>
              <a:rPr lang="en-GB" sz="1050" smtClean="0">
                <a:solidFill>
                  <a:srgbClr val="FF0000"/>
                </a:solidFill>
              </a:rPr>
              <a:t>: no </a:t>
            </a:r>
            <a:r>
              <a:rPr lang="en-GB" sz="1050" dirty="0" smtClean="0">
                <a:solidFill>
                  <a:srgbClr val="FF0000"/>
                </a:solidFill>
              </a:rPr>
              <a:t>activity during EYETS</a:t>
            </a:r>
          </a:p>
          <a:p>
            <a:pPr algn="l"/>
            <a:r>
              <a:rPr lang="en-GB" sz="1050" dirty="0" smtClean="0">
                <a:solidFill>
                  <a:srgbClr val="FF0000"/>
                </a:solidFill>
              </a:rPr>
              <a:t>12 </a:t>
            </a:r>
            <a:r>
              <a:rPr lang="en-GB" sz="1050" dirty="0" err="1" smtClean="0">
                <a:solidFill>
                  <a:srgbClr val="FF0000"/>
                </a:solidFill>
              </a:rPr>
              <a:t>th</a:t>
            </a:r>
            <a:r>
              <a:rPr lang="en-GB" sz="1050" dirty="0" smtClean="0">
                <a:solidFill>
                  <a:srgbClr val="FF0000"/>
                </a:solidFill>
              </a:rPr>
              <a:t> Dec.2016 – 5</a:t>
            </a:r>
            <a:r>
              <a:rPr lang="en-GB" sz="1050" baseline="30000" dirty="0" smtClean="0">
                <a:solidFill>
                  <a:srgbClr val="FF0000"/>
                </a:solidFill>
              </a:rPr>
              <a:t>th</a:t>
            </a:r>
            <a:r>
              <a:rPr lang="en-GB" sz="1050" dirty="0" smtClean="0">
                <a:solidFill>
                  <a:srgbClr val="FF0000"/>
                </a:solidFill>
              </a:rPr>
              <a:t> May 2017</a:t>
            </a:r>
            <a:endParaRPr lang="en-GB" sz="1050" dirty="0">
              <a:solidFill>
                <a:srgbClr val="FF0000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 flipH="1">
            <a:off x="6944985" y="1283668"/>
            <a:ext cx="1" cy="2619257"/>
          </a:xfrm>
          <a:prstGeom prst="line">
            <a:avLst/>
          </a:prstGeom>
          <a:noFill/>
          <a:ln w="12700" cap="sq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6719099" y="810904"/>
            <a:ext cx="5052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rgbClr val="006600"/>
                </a:solidFill>
              </a:rPr>
              <a:t>April</a:t>
            </a:r>
          </a:p>
          <a:p>
            <a:r>
              <a:rPr lang="en-GB" sz="1100" b="1" dirty="0" smtClean="0">
                <a:solidFill>
                  <a:srgbClr val="006600"/>
                </a:solidFill>
              </a:rPr>
              <a:t>2018</a:t>
            </a:r>
            <a:endParaRPr lang="en-GB" sz="11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61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17</a:t>
            </a:fld>
            <a:endParaRPr lang="en-US" alt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0434" y="970885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6986" y="786654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-140831" y="649402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5970" y="302293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7030A0"/>
                </a:solidFill>
              </a:rPr>
              <a:t>Schedule - summary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237168">
            <a:off x="7543603" y="401356"/>
            <a:ext cx="1313180" cy="369332"/>
          </a:xfrm>
          <a:prstGeom prst="rect">
            <a:avLst/>
          </a:prstGeom>
          <a:solidFill>
            <a:srgbClr val="99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preliminary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443693"/>
            <a:ext cx="473719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 smtClean="0"/>
              <a:t>All activities identified for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/>
              <a:t>H2 &amp; H4 beam lines extension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/>
              <a:t>Infrastructure installation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r>
              <a:rPr lang="en-GB" dirty="0" smtClean="0"/>
              <a:t>Detectors installation: all main steps known.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15970" y="3905515"/>
            <a:ext cx="71673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 smtClean="0"/>
              <a:t>To go ahead in the co-activity / sequences definition:</a:t>
            </a:r>
          </a:p>
          <a:p>
            <a:pPr algn="l"/>
            <a:r>
              <a:rPr lang="en-GB" dirty="0" smtClean="0"/>
              <a:t>Important to know: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/>
              <a:t>the installation procedure for cryostats &amp; detectors installation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/>
              <a:t>the cryogenics system integration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GB" dirty="0" smtClean="0"/>
              <a:t>he constraints during </a:t>
            </a:r>
            <a:r>
              <a:rPr lang="en-GB" dirty="0" err="1"/>
              <a:t>g</a:t>
            </a:r>
            <a:r>
              <a:rPr lang="en-GB" dirty="0" err="1" smtClean="0"/>
              <a:t>az</a:t>
            </a:r>
            <a:r>
              <a:rPr lang="en-GB" dirty="0" smtClean="0"/>
              <a:t> tightness test and detectors cool down.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17118" y="3165718"/>
            <a:ext cx="469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Last week first circulation of overall planning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628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14290"/>
            <a:ext cx="2317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Outline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95536" y="1613711"/>
            <a:ext cx="626966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800" dirty="0" smtClean="0"/>
              <a:t>EHN1 extension integration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800" dirty="0" smtClean="0"/>
              <a:t>EHN1 access layout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800" dirty="0" smtClean="0"/>
              <a:t>EHN1 extension activities schedule 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 rot="20237168">
            <a:off x="6752622" y="3515787"/>
            <a:ext cx="1313180" cy="369332"/>
          </a:xfrm>
          <a:prstGeom prst="rect">
            <a:avLst/>
          </a:prstGeom>
          <a:solidFill>
            <a:srgbClr val="99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preliminary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pic>
        <p:nvPicPr>
          <p:cNvPr id="4" name="Picture 2" descr="G:\Workspaces\s\SBA\NORTH\EHN1\EHN1-Extension\drawings\general-views-VClerc-20151007\DIMENSION PROFONDEUR EH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88" y="1561517"/>
            <a:ext cx="8324312" cy="491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EHN1 extension integration 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-68978" y="832996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06705" y="977186"/>
            <a:ext cx="8475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dirty="0" smtClean="0">
                <a:solidFill>
                  <a:srgbClr val="7030A0"/>
                </a:solidFill>
              </a:rPr>
              <a:t>Building as delivered by the </a:t>
            </a:r>
            <a:r>
              <a:rPr lang="en-US" sz="2400" dirty="0">
                <a:solidFill>
                  <a:srgbClr val="7030A0"/>
                </a:solidFill>
              </a:rPr>
              <a:t>civil engineering </a:t>
            </a:r>
            <a:r>
              <a:rPr lang="en-US" sz="2400" dirty="0" smtClean="0">
                <a:solidFill>
                  <a:srgbClr val="7030A0"/>
                </a:solidFill>
              </a:rPr>
              <a:t>at the handover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5776" y="1885310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Jura side</a:t>
            </a:r>
            <a:endParaRPr lang="en-GB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58308" y="5866675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 smtClean="0"/>
              <a:t>Saleve</a:t>
            </a:r>
            <a:r>
              <a:rPr lang="en-GB" sz="1600" b="1" dirty="0" smtClean="0"/>
              <a:t> side</a:t>
            </a:r>
            <a:endParaRPr lang="en-GB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34382" y="2192825"/>
            <a:ext cx="1835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Lausanne / </a:t>
            </a:r>
          </a:p>
          <a:p>
            <a:r>
              <a:rPr lang="en-GB" sz="1600" b="1" dirty="0" smtClean="0"/>
              <a:t>North side</a:t>
            </a:r>
            <a:endParaRPr lang="en-GB" sz="1600" b="1" dirty="0"/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237125" y="2940849"/>
            <a:ext cx="1883784" cy="3459951"/>
          </a:xfrm>
          <a:prstGeom prst="line">
            <a:avLst/>
          </a:prstGeom>
          <a:noFill/>
          <a:ln w="38100" cap="sq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27129" y="2471214"/>
            <a:ext cx="20868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3300"/>
                </a:solidFill>
              </a:rPr>
              <a:t>Current North Wall</a:t>
            </a:r>
            <a:endParaRPr lang="en-GB" sz="16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70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en-US" sz="3600" dirty="0" smtClean="0">
                <a:solidFill>
                  <a:srgbClr val="7030A0"/>
                </a:solidFill>
              </a:rPr>
              <a:t>EHN1 extension </a:t>
            </a:r>
            <a:r>
              <a:rPr lang="en-US" sz="3600" dirty="0">
                <a:solidFill>
                  <a:srgbClr val="7030A0"/>
                </a:solidFill>
              </a:rPr>
              <a:t>integration</a:t>
            </a:r>
            <a:endParaRPr lang="en-US" sz="24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-68978" y="832996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4196" y="5885110"/>
            <a:ext cx="15905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/>
              <a:t>Courtesy V. Clerc, S. Girod</a:t>
            </a:r>
            <a:endParaRPr lang="en-GB" sz="1050" i="1" dirty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2860108"/>
              </p:ext>
            </p:extLst>
          </p:nvPr>
        </p:nvGraphicFramePr>
        <p:xfrm>
          <a:off x="285720" y="1290654"/>
          <a:ext cx="7905056" cy="516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" name="Product" r:id="rId4" imgW="6419880" imgH="4191840" progId="CATIA.Product">
                  <p:link updateAutomatic="1"/>
                </p:oleObj>
              </mc:Choice>
              <mc:Fallback>
                <p:oleObj name="Product" r:id="rId4" imgW="6419880" imgH="41918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5720" y="1290654"/>
                        <a:ext cx="7905056" cy="5162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979712" y="1038511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Jura side</a:t>
            </a:r>
            <a:endParaRPr lang="en-GB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623284" y="5908193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 smtClean="0"/>
              <a:t>Saleve</a:t>
            </a:r>
            <a:r>
              <a:rPr lang="en-GB" sz="1600" b="1" dirty="0" smtClean="0"/>
              <a:t> side</a:t>
            </a:r>
            <a:endParaRPr lang="en-GB" sz="1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379604" y="1643051"/>
            <a:ext cx="1835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Lausanne / </a:t>
            </a:r>
          </a:p>
          <a:p>
            <a:r>
              <a:rPr lang="en-GB" sz="1600" b="1" dirty="0" smtClean="0"/>
              <a:t>North side</a:t>
            </a:r>
            <a:endParaRPr lang="en-GB" sz="1600" b="1" dirty="0"/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842609" y="2050373"/>
            <a:ext cx="1284026" cy="4315553"/>
          </a:xfrm>
          <a:prstGeom prst="line">
            <a:avLst/>
          </a:prstGeom>
          <a:noFill/>
          <a:ln w="38100" cap="sq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273947" y="1529474"/>
            <a:ext cx="1876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3300"/>
                </a:solidFill>
              </a:rPr>
              <a:t>Current North Wall</a:t>
            </a:r>
            <a:endParaRPr lang="en-GB" sz="1600" dirty="0">
              <a:solidFill>
                <a:srgbClr val="FF33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87015" y="375890"/>
            <a:ext cx="23920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/>
              <a:t>Courtesy V. Clerc, S. Girod EN/MEF</a:t>
            </a:r>
            <a:endParaRPr lang="en-GB" sz="1050" i="1" dirty="0"/>
          </a:p>
        </p:txBody>
      </p:sp>
      <p:grpSp>
        <p:nvGrpSpPr>
          <p:cNvPr id="31" name="Group 30"/>
          <p:cNvGrpSpPr/>
          <p:nvPr/>
        </p:nvGrpSpPr>
        <p:grpSpPr>
          <a:xfrm>
            <a:off x="2503595" y="1682592"/>
            <a:ext cx="5409327" cy="3888331"/>
            <a:chOff x="2538519" y="1562214"/>
            <a:chExt cx="5127624" cy="4010941"/>
          </a:xfrm>
        </p:grpSpPr>
        <p:sp>
          <p:nvSpPr>
            <p:cNvPr id="29" name="Rectangle 28"/>
            <p:cNvSpPr/>
            <p:nvPr/>
          </p:nvSpPr>
          <p:spPr bwMode="auto">
            <a:xfrm rot="20576703">
              <a:off x="2538519" y="1562214"/>
              <a:ext cx="5127624" cy="4010941"/>
            </a:xfrm>
            <a:prstGeom prst="rect">
              <a:avLst/>
            </a:prstGeom>
            <a:solidFill>
              <a:srgbClr val="FF9933">
                <a:alpha val="50196"/>
              </a:srgbClr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811933" y="3087246"/>
              <a:ext cx="194421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chemeClr val="bg1"/>
                  </a:solidFill>
                </a:rPr>
                <a:t>EHN1 extension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dirty="0" smtClean="0"/>
          </a:p>
          <a:p>
            <a:fld id="{F07C3D9C-A4E9-426A-9D8A-A7C927C592A1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EHN1 </a:t>
            </a:r>
            <a:r>
              <a:rPr lang="en-US" sz="3600" dirty="0">
                <a:solidFill>
                  <a:srgbClr val="7030A0"/>
                </a:solidFill>
              </a:rPr>
              <a:t>extension integration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4653039"/>
              </p:ext>
            </p:extLst>
          </p:nvPr>
        </p:nvGraphicFramePr>
        <p:xfrm>
          <a:off x="745429" y="1108870"/>
          <a:ext cx="7905056" cy="516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" name="Product" r:id="rId3" imgW="6419880" imgH="4191840" progId="CATIA.Product">
                  <p:link updateAutomatic="1"/>
                </p:oleObj>
              </mc:Choice>
              <mc:Fallback>
                <p:oleObj name="Product" r:id="rId3" imgW="6419880" imgH="41918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5429" y="1108870"/>
                        <a:ext cx="7905056" cy="5162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43059" y="1150759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Cryogenics</a:t>
            </a:r>
            <a:endParaRPr lang="en-GB" dirty="0" smtClean="0"/>
          </a:p>
          <a:p>
            <a:r>
              <a:rPr lang="en-GB" sz="1600" dirty="0"/>
              <a:t>e</a:t>
            </a:r>
            <a:r>
              <a:rPr lang="en-GB" sz="1600" dirty="0" smtClean="0"/>
              <a:t>xternal platform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066886" y="2916771"/>
            <a:ext cx="1018227" cy="646331"/>
          </a:xfrm>
          <a:prstGeom prst="rect">
            <a:avLst/>
          </a:prstGeom>
          <a:solidFill>
            <a:srgbClr val="808080">
              <a:alpha val="58824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WA105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detector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31497" y="2981485"/>
            <a:ext cx="1351652" cy="646331"/>
          </a:xfrm>
          <a:prstGeom prst="rect">
            <a:avLst/>
          </a:prstGeom>
          <a:solidFill>
            <a:srgbClr val="808080">
              <a:alpha val="58824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ProtoDune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detector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132" y="2832554"/>
            <a:ext cx="3103426" cy="369332"/>
          </a:xfrm>
          <a:prstGeom prst="rect">
            <a:avLst/>
          </a:prstGeom>
          <a:solidFill>
            <a:srgbClr val="FFC000">
              <a:alpha val="58039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H2 beam line extension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50564" y="3817406"/>
            <a:ext cx="3103426" cy="369332"/>
          </a:xfrm>
          <a:prstGeom prst="rect">
            <a:avLst/>
          </a:prstGeom>
          <a:solidFill>
            <a:srgbClr val="FFC000">
              <a:alpha val="58039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H4 beam line extension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21410" y="435572"/>
            <a:ext cx="23920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/>
              <a:t>Courtesy V. Clerc, S. Girod EN/MEF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40529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en-US" sz="3600" dirty="0">
                <a:solidFill>
                  <a:srgbClr val="7030A0"/>
                </a:solidFill>
              </a:rPr>
              <a:t>EHN1 extension – </a:t>
            </a:r>
            <a:r>
              <a:rPr lang="en-US" sz="3600" dirty="0" smtClean="0">
                <a:solidFill>
                  <a:srgbClr val="7030A0"/>
                </a:solidFill>
              </a:rPr>
              <a:t>access layout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500" t="18666" r="44079" b="14176"/>
          <a:stretch/>
        </p:blipFill>
        <p:spPr>
          <a:xfrm>
            <a:off x="285720" y="1326971"/>
            <a:ext cx="8620662" cy="44836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27440" y="5881912"/>
            <a:ext cx="29081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/>
              <a:t>Courtesy I. Efthymiopoulos, S. Girod EN/MEF</a:t>
            </a:r>
            <a:endParaRPr lang="en-GB" sz="105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402023" y="2708920"/>
            <a:ext cx="1107997" cy="369332"/>
          </a:xfrm>
          <a:prstGeom prst="rect">
            <a:avLst/>
          </a:prstGeom>
          <a:solidFill>
            <a:srgbClr val="6699FF">
              <a:alpha val="56863"/>
            </a:srgb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</a:t>
            </a:r>
            <a:r>
              <a:rPr lang="en-GB" b="1" dirty="0" smtClean="0">
                <a:solidFill>
                  <a:schemeClr val="bg1"/>
                </a:solidFill>
              </a:rPr>
              <a:t>rea 182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29017" y="3623324"/>
            <a:ext cx="1107997" cy="369332"/>
          </a:xfrm>
          <a:prstGeom prst="rect">
            <a:avLst/>
          </a:prstGeom>
          <a:solidFill>
            <a:srgbClr val="CC0099">
              <a:alpha val="58824"/>
            </a:srgbClr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</a:t>
            </a:r>
            <a:r>
              <a:rPr lang="en-GB" b="1" dirty="0" smtClean="0">
                <a:solidFill>
                  <a:schemeClr val="bg1"/>
                </a:solidFill>
              </a:rPr>
              <a:t>rea 184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32575" y="2722766"/>
            <a:ext cx="739425" cy="369332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area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14285" y="2907432"/>
            <a:ext cx="569387" cy="369332"/>
          </a:xfrm>
          <a:prstGeom prst="rect">
            <a:avLst/>
          </a:prstGeom>
          <a:solidFill>
            <a:srgbClr val="00FF00">
              <a:alpha val="58824"/>
            </a:srgb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192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69726" y="3475825"/>
            <a:ext cx="1107997" cy="369332"/>
          </a:xfrm>
          <a:prstGeom prst="rect">
            <a:avLst/>
          </a:prstGeom>
          <a:solidFill>
            <a:srgbClr val="CC9900">
              <a:alpha val="61176"/>
            </a:srgbClr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</a:t>
            </a:r>
            <a:r>
              <a:rPr lang="en-GB" b="1" dirty="0" smtClean="0">
                <a:solidFill>
                  <a:schemeClr val="bg1"/>
                </a:solidFill>
              </a:rPr>
              <a:t>rea 174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41067" y="3291159"/>
            <a:ext cx="1107997" cy="369332"/>
          </a:xfrm>
          <a:prstGeom prst="rect">
            <a:avLst/>
          </a:prstGeom>
          <a:solidFill>
            <a:srgbClr val="FF0066">
              <a:alpha val="58824"/>
            </a:srgbClr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</a:t>
            </a:r>
            <a:r>
              <a:rPr lang="en-GB" b="1" dirty="0" smtClean="0">
                <a:solidFill>
                  <a:schemeClr val="bg1"/>
                </a:solidFill>
              </a:rPr>
              <a:t>rea 164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24128" y="3903130"/>
            <a:ext cx="954582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100" b="1" dirty="0"/>
              <a:t>a</a:t>
            </a:r>
            <a:r>
              <a:rPr lang="en-GB" sz="1100" b="1" dirty="0" smtClean="0"/>
              <a:t>rea 194</a:t>
            </a:r>
            <a:endParaRPr lang="en-GB" sz="11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508103" y="2585809"/>
            <a:ext cx="519337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100" b="1" dirty="0"/>
              <a:t>a</a:t>
            </a:r>
            <a:r>
              <a:rPr lang="en-GB" sz="1100" b="1" dirty="0" smtClean="0"/>
              <a:t>rea 194</a:t>
            </a:r>
            <a:endParaRPr lang="en-GB" sz="1100" b="1" dirty="0"/>
          </a:p>
        </p:txBody>
      </p:sp>
      <p:cxnSp>
        <p:nvCxnSpPr>
          <p:cNvPr id="19" name="Straight Connector 18"/>
          <p:cNvCxnSpPr/>
          <p:nvPr/>
        </p:nvCxnSpPr>
        <p:spPr bwMode="auto">
          <a:xfrm flipH="1">
            <a:off x="4333236" y="1758742"/>
            <a:ext cx="5205" cy="4377086"/>
          </a:xfrm>
          <a:prstGeom prst="line">
            <a:avLst/>
          </a:prstGeom>
          <a:noFill/>
          <a:ln w="38100" cap="sq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2947023" y="1262602"/>
            <a:ext cx="1450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3300"/>
                </a:solidFill>
              </a:rPr>
              <a:t>Current North Wall</a:t>
            </a:r>
            <a:endParaRPr lang="en-GB" sz="12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91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EHN1 extension – </a:t>
            </a:r>
            <a:r>
              <a:rPr lang="en-US" sz="2400" dirty="0" smtClean="0">
                <a:solidFill>
                  <a:srgbClr val="7030A0"/>
                </a:solidFill>
              </a:rPr>
              <a:t>areas definition for planning</a:t>
            </a:r>
            <a:endParaRPr lang="en-US" sz="2400" dirty="0">
              <a:solidFill>
                <a:srgbClr val="7030A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0034713"/>
              </p:ext>
            </p:extLst>
          </p:nvPr>
        </p:nvGraphicFramePr>
        <p:xfrm>
          <a:off x="755576" y="1477914"/>
          <a:ext cx="8000944" cy="495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2" name="Product" r:id="rId3" imgW="5727960" imgH="3787920" progId="CATIA.Product">
                  <p:link updateAutomatic="1"/>
                </p:oleObj>
              </mc:Choice>
              <mc:Fallback>
                <p:oleObj name="Product" r:id="rId3" imgW="5727960" imgH="37879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1477914"/>
                        <a:ext cx="8000944" cy="4951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1475656" y="1288248"/>
            <a:ext cx="6768752" cy="1061856"/>
            <a:chOff x="4528680" y="946986"/>
            <a:chExt cx="6768752" cy="1061856"/>
          </a:xfrm>
        </p:grpSpPr>
        <p:sp>
          <p:nvSpPr>
            <p:cNvPr id="25" name="Rectangle 24"/>
            <p:cNvSpPr/>
            <p:nvPr/>
          </p:nvSpPr>
          <p:spPr bwMode="auto">
            <a:xfrm>
              <a:off x="4528680" y="946986"/>
              <a:ext cx="6768752" cy="1061856"/>
            </a:xfrm>
            <a:prstGeom prst="rect">
              <a:avLst/>
            </a:prstGeom>
            <a:solidFill>
              <a:srgbClr val="FF0000">
                <a:alpha val="34118"/>
              </a:srgbClr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28680" y="1273719"/>
              <a:ext cx="6768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chemeClr val="bg1"/>
                  </a:solidFill>
                </a:rPr>
                <a:t>Jura side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49849" y="5147025"/>
            <a:ext cx="6768752" cy="1061856"/>
            <a:chOff x="4528680" y="946986"/>
            <a:chExt cx="6768752" cy="1061856"/>
          </a:xfrm>
        </p:grpSpPr>
        <p:sp>
          <p:nvSpPr>
            <p:cNvPr id="29" name="Rectangle 28"/>
            <p:cNvSpPr/>
            <p:nvPr/>
          </p:nvSpPr>
          <p:spPr bwMode="auto">
            <a:xfrm>
              <a:off x="4528680" y="946986"/>
              <a:ext cx="6768752" cy="1061856"/>
            </a:xfrm>
            <a:prstGeom prst="rect">
              <a:avLst/>
            </a:prstGeom>
            <a:solidFill>
              <a:srgbClr val="FF0000">
                <a:alpha val="34118"/>
              </a:srgbClr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528680" y="1273719"/>
              <a:ext cx="6768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err="1" smtClean="0">
                  <a:solidFill>
                    <a:schemeClr val="bg1"/>
                  </a:solidFill>
                </a:rPr>
                <a:t>Saleve</a:t>
              </a:r>
              <a:r>
                <a:rPr lang="en-GB" sz="2800" dirty="0" smtClean="0">
                  <a:solidFill>
                    <a:schemeClr val="bg1"/>
                  </a:solidFill>
                </a:rPr>
                <a:t> side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745038" y="1288248"/>
            <a:ext cx="1061857" cy="4900649"/>
            <a:chOff x="10305828" y="-1649467"/>
            <a:chExt cx="1061857" cy="6768752"/>
          </a:xfrm>
        </p:grpSpPr>
        <p:sp>
          <p:nvSpPr>
            <p:cNvPr id="33" name="Rectangle 32"/>
            <p:cNvSpPr/>
            <p:nvPr/>
          </p:nvSpPr>
          <p:spPr bwMode="auto">
            <a:xfrm rot="16200000">
              <a:off x="7452380" y="1203981"/>
              <a:ext cx="6768752" cy="1061856"/>
            </a:xfrm>
            <a:prstGeom prst="rect">
              <a:avLst/>
            </a:prstGeom>
            <a:solidFill>
              <a:srgbClr val="FF0000">
                <a:alpha val="34118"/>
              </a:srgbClr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8235175" y="1221788"/>
              <a:ext cx="5741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chemeClr val="bg1"/>
                  </a:solidFill>
                </a:rPr>
                <a:t>Lausanne side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3132" y="2832554"/>
            <a:ext cx="3103426" cy="369332"/>
          </a:xfrm>
          <a:prstGeom prst="rect">
            <a:avLst/>
          </a:prstGeom>
          <a:solidFill>
            <a:srgbClr val="FFC000">
              <a:alpha val="58039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H2 beam line extension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50564" y="3817406"/>
            <a:ext cx="3103426" cy="369332"/>
          </a:xfrm>
          <a:prstGeom prst="rect">
            <a:avLst/>
          </a:prstGeom>
          <a:solidFill>
            <a:srgbClr val="FFC000">
              <a:alpha val="58039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H4 beam line extension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83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en-US" sz="3600" dirty="0">
                <a:solidFill>
                  <a:srgbClr val="7030A0"/>
                </a:solidFill>
              </a:rPr>
              <a:t>EHN1 extension – </a:t>
            </a:r>
            <a:r>
              <a:rPr lang="en-US" sz="2400" dirty="0">
                <a:solidFill>
                  <a:srgbClr val="7030A0"/>
                </a:solidFill>
              </a:rPr>
              <a:t>areas definition for planning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247951"/>
              </p:ext>
            </p:extLst>
          </p:nvPr>
        </p:nvGraphicFramePr>
        <p:xfrm>
          <a:off x="755576" y="1477914"/>
          <a:ext cx="8000944" cy="495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3" name="Product" r:id="rId3" imgW="5727960" imgH="3787920" progId="CATIA.Product">
                  <p:link updateAutomatic="1"/>
                </p:oleObj>
              </mc:Choice>
              <mc:Fallback>
                <p:oleObj name="Product" r:id="rId3" imgW="5727960" imgH="37879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1477914"/>
                        <a:ext cx="8000944" cy="4951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475656" y="1288248"/>
            <a:ext cx="6768752" cy="1061856"/>
            <a:chOff x="4528680" y="946986"/>
            <a:chExt cx="6768752" cy="1061856"/>
          </a:xfrm>
        </p:grpSpPr>
        <p:sp>
          <p:nvSpPr>
            <p:cNvPr id="10" name="Rectangle 9"/>
            <p:cNvSpPr/>
            <p:nvPr/>
          </p:nvSpPr>
          <p:spPr bwMode="auto">
            <a:xfrm>
              <a:off x="4528680" y="946986"/>
              <a:ext cx="6768752" cy="1061856"/>
            </a:xfrm>
            <a:prstGeom prst="rect">
              <a:avLst/>
            </a:prstGeom>
            <a:solidFill>
              <a:srgbClr val="FF0000">
                <a:alpha val="34118"/>
              </a:srgbClr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28680" y="1273719"/>
              <a:ext cx="6768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chemeClr val="bg1"/>
                  </a:solidFill>
                </a:rPr>
                <a:t>Jura side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507214" y="5127041"/>
            <a:ext cx="6768752" cy="1061856"/>
            <a:chOff x="4528680" y="946986"/>
            <a:chExt cx="6768752" cy="1061856"/>
          </a:xfrm>
        </p:grpSpPr>
        <p:sp>
          <p:nvSpPr>
            <p:cNvPr id="13" name="Rectangle 12"/>
            <p:cNvSpPr/>
            <p:nvPr/>
          </p:nvSpPr>
          <p:spPr bwMode="auto">
            <a:xfrm>
              <a:off x="4528680" y="946986"/>
              <a:ext cx="6768752" cy="1061856"/>
            </a:xfrm>
            <a:prstGeom prst="rect">
              <a:avLst/>
            </a:prstGeom>
            <a:solidFill>
              <a:srgbClr val="FF0000">
                <a:alpha val="34118"/>
              </a:srgbClr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28680" y="1273719"/>
              <a:ext cx="6768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err="1" smtClean="0">
                  <a:solidFill>
                    <a:schemeClr val="bg1"/>
                  </a:solidFill>
                </a:rPr>
                <a:t>Saleve</a:t>
              </a:r>
              <a:r>
                <a:rPr lang="en-GB" sz="2800" dirty="0" smtClean="0">
                  <a:solidFill>
                    <a:schemeClr val="bg1"/>
                  </a:solidFill>
                </a:rPr>
                <a:t> side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 rot="16200000">
            <a:off x="5825642" y="3207645"/>
            <a:ext cx="4900649" cy="1061856"/>
          </a:xfrm>
          <a:prstGeom prst="rect">
            <a:avLst/>
          </a:prstGeom>
          <a:solidFill>
            <a:srgbClr val="FF0000">
              <a:alpha val="34118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759868" y="2054198"/>
            <a:ext cx="2743944" cy="1722847"/>
          </a:xfrm>
          <a:prstGeom prst="rect">
            <a:avLst/>
          </a:prstGeom>
          <a:solidFill>
            <a:srgbClr val="00B050">
              <a:alpha val="54118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PIT 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982699" y="2962548"/>
            <a:ext cx="3600400" cy="1489495"/>
          </a:xfrm>
          <a:prstGeom prst="rect">
            <a:avLst/>
          </a:prstGeom>
          <a:solidFill>
            <a:srgbClr val="00B050">
              <a:alpha val="54118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PIT B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6466723" y="3294866"/>
            <a:ext cx="4157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Lausanne side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57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cxnSp>
        <p:nvCxnSpPr>
          <p:cNvPr id="285" name="Straight Connector 28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6" name="Straight Connector 28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8" name="TextBox 287"/>
          <p:cNvSpPr txBox="1"/>
          <p:nvPr/>
        </p:nvSpPr>
        <p:spPr>
          <a:xfrm>
            <a:off x="395536" y="188640"/>
            <a:ext cx="8748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</a:rPr>
              <a:t>Timeline 		</a:t>
            </a:r>
            <a:endParaRPr lang="en-US" sz="3200" dirty="0">
              <a:solidFill>
                <a:srgbClr val="7030A0"/>
              </a:solidFill>
            </a:endParaRPr>
          </a:p>
        </p:txBody>
      </p:sp>
      <p:pic>
        <p:nvPicPr>
          <p:cNvPr id="209" name="Picture 20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9" y="2708920"/>
            <a:ext cx="9144000" cy="2918946"/>
          </a:xfrm>
          <a:prstGeom prst="rect">
            <a:avLst/>
          </a:prstGeom>
        </p:spPr>
      </p:pic>
      <p:sp>
        <p:nvSpPr>
          <p:cNvPr id="210" name="TextBox 209"/>
          <p:cNvSpPr txBox="1"/>
          <p:nvPr/>
        </p:nvSpPr>
        <p:spPr>
          <a:xfrm>
            <a:off x="7442790" y="5670703"/>
            <a:ext cx="17187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/>
              <a:t>Courtesy B. Rae EN/MEF</a:t>
            </a:r>
            <a:endParaRPr lang="en-GB" sz="105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599569" y="205381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2016</a:t>
            </a:r>
            <a:endParaRPr lang="en-GB" dirty="0"/>
          </a:p>
        </p:txBody>
      </p:sp>
      <p:sp>
        <p:nvSpPr>
          <p:cNvPr id="211" name="TextBox 210"/>
          <p:cNvSpPr txBox="1"/>
          <p:nvPr/>
        </p:nvSpPr>
        <p:spPr>
          <a:xfrm>
            <a:off x="5038207" y="207086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2017</a:t>
            </a:r>
            <a:endParaRPr lang="en-GB" dirty="0"/>
          </a:p>
        </p:txBody>
      </p:sp>
      <p:sp>
        <p:nvSpPr>
          <p:cNvPr id="212" name="TextBox 211"/>
          <p:cNvSpPr txBox="1"/>
          <p:nvPr/>
        </p:nvSpPr>
        <p:spPr>
          <a:xfrm>
            <a:off x="7679570" y="207005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2018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329813" y="2482227"/>
            <a:ext cx="0" cy="3145639"/>
          </a:xfrm>
          <a:prstGeom prst="line">
            <a:avLst/>
          </a:prstGeom>
          <a:noFill/>
          <a:ln w="1270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6" name="Straight Connector 215"/>
          <p:cNvCxnSpPr/>
          <p:nvPr/>
        </p:nvCxnSpPr>
        <p:spPr bwMode="auto">
          <a:xfrm>
            <a:off x="8028384" y="2482227"/>
            <a:ext cx="0" cy="3145639"/>
          </a:xfrm>
          <a:prstGeom prst="line">
            <a:avLst/>
          </a:prstGeom>
          <a:noFill/>
          <a:ln w="1270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194302" y="1300492"/>
            <a:ext cx="4323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Handover CE</a:t>
            </a:r>
          </a:p>
          <a:p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delayed last week by 1 ½ month to Mid August 2016</a:t>
            </a:r>
            <a:endParaRPr lang="en-GB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4355976" y="1939662"/>
            <a:ext cx="0" cy="3688204"/>
          </a:xfrm>
          <a:prstGeom prst="line">
            <a:avLst/>
          </a:prstGeom>
          <a:noFill/>
          <a:ln w="28575" cap="sq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3" name="TextBox 222"/>
          <p:cNvSpPr txBox="1"/>
          <p:nvPr/>
        </p:nvSpPr>
        <p:spPr>
          <a:xfrm>
            <a:off x="175395" y="4902975"/>
            <a:ext cx="273270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800" b="1" dirty="0" smtClean="0"/>
              <a:t>Handover CE</a:t>
            </a:r>
            <a:endParaRPr lang="en-GB" sz="800" b="1" dirty="0"/>
          </a:p>
        </p:txBody>
      </p:sp>
      <p:cxnSp>
        <p:nvCxnSpPr>
          <p:cNvPr id="224" name="Straight Connector 223"/>
          <p:cNvCxnSpPr/>
          <p:nvPr/>
        </p:nvCxnSpPr>
        <p:spPr bwMode="auto">
          <a:xfrm>
            <a:off x="2908100" y="2439390"/>
            <a:ext cx="0" cy="3145639"/>
          </a:xfrm>
          <a:prstGeom prst="line">
            <a:avLst/>
          </a:prstGeom>
          <a:noFill/>
          <a:ln w="1270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ctangle 14"/>
          <p:cNvSpPr/>
          <p:nvPr/>
        </p:nvSpPr>
        <p:spPr bwMode="auto">
          <a:xfrm>
            <a:off x="5220072" y="2708920"/>
            <a:ext cx="1080120" cy="2876109"/>
          </a:xfrm>
          <a:prstGeom prst="rect">
            <a:avLst/>
          </a:prstGeom>
          <a:solidFill>
            <a:srgbClr val="FF00FF">
              <a:alpha val="60000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5305269" y="449310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EYETS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0237168">
            <a:off x="7451588" y="427848"/>
            <a:ext cx="1313180" cy="369332"/>
          </a:xfrm>
          <a:prstGeom prst="rect">
            <a:avLst/>
          </a:prstGeom>
          <a:solidFill>
            <a:srgbClr val="99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preliminary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17675</TotalTime>
  <Words>772</Words>
  <Application>Microsoft Office PowerPoint</Application>
  <PresentationFormat>On-screen Show (4:3)</PresentationFormat>
  <Paragraphs>261</Paragraphs>
  <Slides>17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Links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Wingdings</vt:lpstr>
      <vt:lpstr>Network</vt:lpstr>
      <vt:lpstr>SMARTEAM://_STFILE_C:/SMARTEAMProd_Tmp/vclerc/CAD000750573.CATProduct%25VERS_1</vt:lpstr>
      <vt:lpstr>SMARTEAM://_STFILE_C:/SMARTEAMProd_Tmp/vclerc/CAD000750573.CATProduct%25VERS_1</vt:lpstr>
      <vt:lpstr>SMARTEAM://_STFILE_C:/SMARTEAMProd_Tmp/vclerc/CAD000750573.CATProduct%25VERS_1</vt:lpstr>
      <vt:lpstr>SMARTEAM://_STFILE_C:/SMARTEAMProd_Tmp/vclerc/CAD000750573.CATProduct%25VERS_1</vt:lpstr>
      <vt:lpstr>EHN1 Extension    Activities Schedule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IT-2891/ST SNIFFER</dc:title>
  <dc:creator>rnunes</dc:creator>
  <cp:lastModifiedBy>Anne-Laure Perrot</cp:lastModifiedBy>
  <cp:revision>3043</cp:revision>
  <dcterms:created xsi:type="dcterms:W3CDTF">2003-07-14T07:42:15Z</dcterms:created>
  <dcterms:modified xsi:type="dcterms:W3CDTF">2015-11-18T16:12:15Z</dcterms:modified>
</cp:coreProperties>
</file>