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sldIdLst>
    <p:sldId id="301" r:id="rId2"/>
    <p:sldId id="278" r:id="rId3"/>
    <p:sldId id="291" r:id="rId4"/>
    <p:sldId id="261" r:id="rId5"/>
    <p:sldId id="292" r:id="rId6"/>
    <p:sldId id="293" r:id="rId7"/>
    <p:sldId id="290" r:id="rId8"/>
    <p:sldId id="263" r:id="rId9"/>
    <p:sldId id="281" r:id="rId10"/>
    <p:sldId id="269" r:id="rId11"/>
    <p:sldId id="277" r:id="rId12"/>
    <p:sldId id="282" r:id="rId13"/>
    <p:sldId id="294" r:id="rId14"/>
    <p:sldId id="295" r:id="rId15"/>
    <p:sldId id="296" r:id="rId16"/>
    <p:sldId id="297" r:id="rId17"/>
    <p:sldId id="270" r:id="rId18"/>
    <p:sldId id="287" r:id="rId19"/>
    <p:sldId id="288" r:id="rId20"/>
    <p:sldId id="298" r:id="rId21"/>
    <p:sldId id="299" r:id="rId22"/>
    <p:sldId id="300" r:id="rId23"/>
    <p:sldId id="289" r:id="rId24"/>
    <p:sldId id="275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3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1"/>
            <a:ext cx="2945659" cy="498135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2C2F98B1-2C82-4924-9765-008EE8F5E8A0}" type="datetimeFigureOut">
              <a:rPr lang="en-GB" smtClean="0"/>
              <a:t>26/11/2015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28" tIns="46214" rIns="92428" bIns="4621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8"/>
          </a:xfrm>
          <a:prstGeom prst="rect">
            <a:avLst/>
          </a:prstGeom>
        </p:spPr>
        <p:txBody>
          <a:bodyPr vert="horz" lIns="92428" tIns="46214" rIns="92428" bIns="462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30092"/>
            <a:ext cx="2945659" cy="49813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5ED25B37-C40B-49D8-863B-538910107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339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716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885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377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368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647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834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205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708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21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998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358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993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25B37-C40B-49D8-863B-53891010730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778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122605" y="6353786"/>
            <a:ext cx="10020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9765" y="6347759"/>
            <a:ext cx="45193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94819/1.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dms.cern.ch/document/1461559/1.0" TargetMode="External"/><Relationship Id="rId4" Type="http://schemas.openxmlformats.org/officeDocument/2006/relationships/hyperlink" Target="https://edms.cern.ch/document/1459318/1.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94823/1.0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dms.cern.ch/document/1461559/1.0" TargetMode="External"/><Relationship Id="rId4" Type="http://schemas.openxmlformats.org/officeDocument/2006/relationships/hyperlink" Target="https://edms.cern.ch/document/1459320/1.0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liu-project/liu-psb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488286" TargetMode="External"/><Relationship Id="rId3" Type="http://schemas.openxmlformats.org/officeDocument/2006/relationships/hyperlink" Target="https://edms.cern.ch/document/1461559/1.0" TargetMode="External"/><Relationship Id="rId7" Type="http://schemas.openxmlformats.org/officeDocument/2006/relationships/hyperlink" Target="https://edms.cern.ch/document/1494823/1.0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dms.cern.ch/document/1494819/1.0" TargetMode="External"/><Relationship Id="rId5" Type="http://schemas.openxmlformats.org/officeDocument/2006/relationships/hyperlink" Target="https://edms.cern.ch/document/1459320/1.0" TargetMode="External"/><Relationship Id="rId4" Type="http://schemas.openxmlformats.org/officeDocument/2006/relationships/hyperlink" Target="https://edms.cern.ch/document/1459318/1.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823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584" y="98871"/>
            <a:ext cx="3017419" cy="703789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BT</a:t>
            </a:r>
            <a:r>
              <a:rPr lang="en-GB" baseline="-25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</a:t>
            </a:r>
            <a:r>
              <a:rPr lang="en-GB" baseline="30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.SMV10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74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440170" y="2370929"/>
            <a:ext cx="9480653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000" dirty="0" smtClean="0"/>
              <a:t>Increase of magnetic length to 1225 </a:t>
            </a:r>
            <a:r>
              <a:rPr lang="en-GB" sz="2000" dirty="0"/>
              <a:t>mm  -&gt; </a:t>
            </a:r>
            <a:r>
              <a:rPr lang="en-GB" sz="2000" dirty="0" smtClean="0"/>
              <a:t>increase </a:t>
            </a:r>
            <a:r>
              <a:rPr lang="en-GB" sz="2000" dirty="0"/>
              <a:t>magnet physical length to 1300 </a:t>
            </a:r>
            <a:r>
              <a:rPr lang="en-GB" sz="2000" dirty="0" smtClean="0"/>
              <a:t>mm;</a:t>
            </a:r>
          </a:p>
          <a:p>
            <a:pPr lvl="1"/>
            <a:r>
              <a:rPr lang="en-GB" sz="2000" dirty="0" smtClean="0"/>
              <a:t>Preserve aperture (60.4 h x 102 v);</a:t>
            </a:r>
          </a:p>
          <a:p>
            <a:pPr lvl="1"/>
            <a:r>
              <a:rPr lang="en-GB" sz="2000" dirty="0"/>
              <a:t>6 magnets to be built: 2 operational + 4 </a:t>
            </a:r>
            <a:r>
              <a:rPr lang="en-GB" sz="2000" dirty="0" smtClean="0"/>
              <a:t>spares</a:t>
            </a:r>
            <a:r>
              <a:rPr lang="en-GB" sz="2000" dirty="0"/>
              <a:t>;</a:t>
            </a:r>
            <a:endParaRPr lang="en-GB" sz="2000" dirty="0" smtClean="0"/>
          </a:p>
          <a:p>
            <a:pPr lvl="1"/>
            <a:r>
              <a:rPr lang="en-GB" sz="2000" dirty="0" smtClean="0"/>
              <a:t>Displace beam observation equipment (</a:t>
            </a:r>
            <a:r>
              <a:rPr lang="en-GB" sz="2000" dirty="0"/>
              <a:t>ECR </a:t>
            </a:r>
            <a:r>
              <a:rPr lang="en-GB" sz="2000" dirty="0" smtClean="0"/>
              <a:t>released: EDMS </a:t>
            </a:r>
            <a:r>
              <a:rPr lang="en-GB" sz="2000" dirty="0">
                <a:hlinkClick r:id="rId3"/>
              </a:rPr>
              <a:t>1494819</a:t>
            </a:r>
            <a:r>
              <a:rPr lang="en-GB" sz="2000" dirty="0" smtClean="0"/>
              <a:t>);</a:t>
            </a:r>
          </a:p>
          <a:p>
            <a:pPr lvl="1"/>
            <a:r>
              <a:rPr lang="en-GB" sz="2000" dirty="0" smtClean="0"/>
              <a:t>ECR for the upgrade released </a:t>
            </a:r>
            <a:r>
              <a:rPr lang="en-GB" sz="2000" dirty="0"/>
              <a:t>(EDMS </a:t>
            </a:r>
            <a:r>
              <a:rPr lang="en-GB" sz="2000" dirty="0">
                <a:hlinkClick r:id="rId4"/>
              </a:rPr>
              <a:t>1459318</a:t>
            </a:r>
            <a:r>
              <a:rPr lang="en-GB" sz="2000" dirty="0" smtClean="0"/>
              <a:t>);</a:t>
            </a:r>
          </a:p>
          <a:p>
            <a:pPr lvl="1"/>
            <a:r>
              <a:rPr lang="en-GB" sz="2000" dirty="0" smtClean="0"/>
              <a:t>Functional </a:t>
            </a:r>
            <a:r>
              <a:rPr lang="en-GB" sz="2000" dirty="0"/>
              <a:t>specification released (EDMS </a:t>
            </a:r>
            <a:r>
              <a:rPr lang="en-GB" sz="2000" dirty="0">
                <a:hlinkClick r:id="rId5"/>
              </a:rPr>
              <a:t>1461559</a:t>
            </a:r>
            <a:r>
              <a:rPr lang="en-GB" sz="2000" dirty="0" smtClean="0"/>
              <a:t>);</a:t>
            </a:r>
          </a:p>
          <a:p>
            <a:pPr lvl="1"/>
            <a:r>
              <a:rPr lang="en-GB" sz="2000" dirty="0" smtClean="0"/>
              <a:t>Engineering specification to be compiled.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337303" y="1173935"/>
            <a:ext cx="446939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Scope of the upgrade</a:t>
            </a:r>
            <a:endParaRPr lang="en-GB" sz="32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" y="233492"/>
            <a:ext cx="923889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SMV10 vertical recombination 4 to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4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" y="233492"/>
            <a:ext cx="923889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SMV10 vertical recombination 4 to 2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111286" y="1165566"/>
            <a:ext cx="49214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Project status and outlook</a:t>
            </a:r>
            <a:endParaRPr lang="en-GB" sz="360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-687" y="1917305"/>
            <a:ext cx="9142627" cy="3206444"/>
          </a:xfrm>
        </p:spPr>
        <p:txBody>
          <a:bodyPr>
            <a:normAutofit/>
          </a:bodyPr>
          <a:lstStyle/>
          <a:p>
            <a:pPr lvl="1"/>
            <a:r>
              <a:rPr lang="en-GB" sz="2000" dirty="0" smtClean="0"/>
              <a:t>Design finished.</a:t>
            </a:r>
          </a:p>
          <a:p>
            <a:pPr lvl="1"/>
            <a:r>
              <a:rPr lang="en-GB" sz="2000" dirty="0" smtClean="0"/>
              <a:t>Part procurement started</a:t>
            </a:r>
          </a:p>
          <a:p>
            <a:pPr marL="448056" lvl="1" indent="0">
              <a:buNone/>
            </a:pPr>
            <a:r>
              <a:rPr lang="en-GB" sz="2000" dirty="0" smtClean="0"/>
              <a:t>Tentative planning, pending available (human) resources:</a:t>
            </a:r>
          </a:p>
          <a:p>
            <a:pPr lvl="1"/>
            <a:r>
              <a:rPr lang="en-GB" sz="2000" dirty="0" smtClean="0"/>
              <a:t>2 magnets to be constructed by end of 2016 – possibly ready for installation during next year’s EYETS</a:t>
            </a:r>
          </a:p>
          <a:p>
            <a:pPr lvl="1"/>
            <a:r>
              <a:rPr lang="en-GB" sz="2000" dirty="0" smtClean="0"/>
              <a:t>2 operational spares to be ready for Q2 2017</a:t>
            </a:r>
          </a:p>
          <a:p>
            <a:pPr lvl="1"/>
            <a:r>
              <a:rPr lang="en-GB" sz="2000" dirty="0" smtClean="0"/>
              <a:t>2 spares for Q3 2019</a:t>
            </a:r>
          </a:p>
          <a:p>
            <a:pPr lvl="1"/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827598"/>
            <a:ext cx="9000000" cy="106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56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/>
          <a:lstStyle/>
          <a:p>
            <a:r>
              <a:rPr lang="en-GB" dirty="0" smtClean="0"/>
              <a:t>Kicker BT.KFA10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52" y="960218"/>
            <a:ext cx="5401429" cy="309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2505306" y="2676293"/>
            <a:ext cx="602167" cy="5649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Picture 3" descr="I:\KPS_COMMUNICATIONS\KPS_PHOTOS\PHOTOS_KPS_MACHINES\PSB (B)\BT_KFA10\BT_KFA10-P0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489" y="170588"/>
            <a:ext cx="2617946" cy="326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KPS_COMMUNICATIONS\KPS_PHOTOS\PHOTOS_KPS_MACHINES\PSB (B)\BT_KFA10\BT_KFA10-P0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9" y="3511994"/>
            <a:ext cx="3264217" cy="26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43554" y="4083631"/>
            <a:ext cx="56476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vacuum tank installed ~1970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4 </a:t>
            </a:r>
            <a:r>
              <a:rPr lang="en-GB" dirty="0"/>
              <a:t>magnets </a:t>
            </a:r>
            <a:r>
              <a:rPr lang="en-GB" dirty="0" smtClean="0"/>
              <a:t>(2 </a:t>
            </a:r>
            <a:r>
              <a:rPr lang="en-GB" dirty="0"/>
              <a:t>per </a:t>
            </a:r>
            <a:r>
              <a:rPr lang="en-GB" dirty="0" smtClean="0"/>
              <a:t>ring, 2 types)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Glued ferrite C cores of unknown type (4L1?)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spare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785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1"/>
            <a:ext cx="8226854" cy="940443"/>
          </a:xfrm>
        </p:spPr>
        <p:txBody>
          <a:bodyPr/>
          <a:lstStyle/>
          <a:p>
            <a:r>
              <a:rPr lang="en-GB" dirty="0" smtClean="0"/>
              <a:t>Kicker </a:t>
            </a:r>
            <a:r>
              <a:rPr lang="en-GB" dirty="0"/>
              <a:t>BT.KFA10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" t="15573" r="1917" b="15780"/>
          <a:stretch/>
        </p:blipFill>
        <p:spPr>
          <a:xfrm>
            <a:off x="5365102" y="943563"/>
            <a:ext cx="3778897" cy="1968453"/>
          </a:xfrm>
        </p:spPr>
      </p:pic>
      <p:sp>
        <p:nvSpPr>
          <p:cNvPr id="10" name="TextBox 9"/>
          <p:cNvSpPr txBox="1"/>
          <p:nvPr/>
        </p:nvSpPr>
        <p:spPr>
          <a:xfrm>
            <a:off x="1" y="824681"/>
            <a:ext cx="55050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 generator per ring (2&amp;3) supplies two magnets in parallel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PFL made of 4×25 </a:t>
            </a:r>
            <a:r>
              <a:rPr lang="en-GB" dirty="0" smtClean="0">
                <a:latin typeface="GreekC_IV50"/>
              </a:rPr>
              <a:t>Ohm</a:t>
            </a:r>
            <a:r>
              <a:rPr lang="en-GB" dirty="0" smtClean="0">
                <a:latin typeface="GreekC_IV50"/>
                <a:cs typeface="GreekC_IV50"/>
              </a:rPr>
              <a:t> </a:t>
            </a:r>
            <a:r>
              <a:rPr lang="en-GB" dirty="0"/>
              <a:t>SF</a:t>
            </a:r>
            <a:r>
              <a:rPr lang="en-GB" baseline="-25000" dirty="0"/>
              <a:t>6</a:t>
            </a:r>
            <a:r>
              <a:rPr lang="en-GB" dirty="0" smtClean="0">
                <a:latin typeface="GreekC_IV50"/>
                <a:cs typeface="GreekC_IV50"/>
              </a:rPr>
              <a:t> </a:t>
            </a:r>
            <a:r>
              <a:rPr lang="en-GB" dirty="0" smtClean="0"/>
              <a:t>cables in //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Transmission cables same type as PFLs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Nominal Voltage @ </a:t>
            </a:r>
            <a:r>
              <a:rPr lang="en-GB" dirty="0"/>
              <a:t>2GeV → 55 </a:t>
            </a:r>
            <a:r>
              <a:rPr lang="en-GB" dirty="0" smtClean="0"/>
              <a:t>kV (max. 60 kV)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‘PSB to </a:t>
            </a:r>
            <a:r>
              <a:rPr lang="en-GB" dirty="0"/>
              <a:t>PS </a:t>
            </a:r>
            <a:r>
              <a:rPr lang="en-GB" dirty="0" smtClean="0"/>
              <a:t>Kicker’ </a:t>
            </a:r>
            <a:r>
              <a:rPr lang="en-GB" dirty="0"/>
              <a:t>functional spec released.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System </a:t>
            </a:r>
            <a:r>
              <a:rPr lang="en-GB" dirty="0" smtClean="0"/>
              <a:t>to be re-measured </a:t>
            </a:r>
            <a:r>
              <a:rPr lang="en-GB" dirty="0"/>
              <a:t>in </a:t>
            </a:r>
            <a:r>
              <a:rPr lang="en-GB" dirty="0" smtClean="0"/>
              <a:t>tunnel in December 2015 (</a:t>
            </a:r>
            <a:r>
              <a:rPr lang="en-GB" dirty="0" smtClean="0">
                <a:solidFill>
                  <a:srgbClr val="FF0000"/>
                </a:solidFill>
              </a:rPr>
              <a:t>rise </a:t>
            </a:r>
            <a:r>
              <a:rPr lang="en-GB" dirty="0">
                <a:solidFill>
                  <a:srgbClr val="FF0000"/>
                </a:solidFill>
              </a:rPr>
              <a:t>time </a:t>
            </a:r>
            <a:r>
              <a:rPr lang="en-GB" dirty="0" smtClean="0">
                <a:solidFill>
                  <a:srgbClr val="FF0000"/>
                </a:solidFill>
              </a:rPr>
              <a:t>likely outside spec)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LIU </a:t>
            </a:r>
            <a:r>
              <a:rPr lang="en-GB" dirty="0"/>
              <a:t>planning: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Build new </a:t>
            </a:r>
            <a:r>
              <a:rPr lang="en-GB" dirty="0" smtClean="0"/>
              <a:t>full spare with vacuum </a:t>
            </a:r>
            <a:r>
              <a:rPr lang="en-GB" dirty="0"/>
              <a:t>tank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Design and </a:t>
            </a:r>
            <a:r>
              <a:rPr lang="en-GB" dirty="0" smtClean="0"/>
              <a:t>produce parts in 2016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Build new kicker in 2017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 during LS2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 smtClean="0"/>
              <a:t>NOTE: measurements in tunnel </a:t>
            </a:r>
            <a:r>
              <a:rPr lang="en-GB" b="1" u="sng" dirty="0" smtClean="0"/>
              <a:t>crucial</a:t>
            </a:r>
            <a:r>
              <a:rPr lang="en-GB" b="1" dirty="0" smtClean="0"/>
              <a:t> to be able to design new kicker!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099" name="Picture 3" descr="I:\KPS_COMMUNICATIONS\KPS_PHOTOS\PHOTOS_KPS_MACHINES\PSB (B)\BT_KFA10\BT_KFA10-P0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586" y="3333703"/>
            <a:ext cx="3251200" cy="260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013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to be done: BT.KFA10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13" y="1065476"/>
            <a:ext cx="8913412" cy="492755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GB" sz="1800" dirty="0" smtClean="0"/>
              <a:t>Measure present kicker rise time as it doesn’t fit the predicted values.</a:t>
            </a:r>
          </a:p>
          <a:p>
            <a:pPr marL="36576" indent="0">
              <a:buNone/>
            </a:pPr>
            <a:endParaRPr lang="en-GB" sz="1050" dirty="0" smtClean="0"/>
          </a:p>
          <a:p>
            <a:pPr marL="538163" indent="-1588">
              <a:buNone/>
            </a:pPr>
            <a:r>
              <a:rPr lang="en-GB" sz="1800" dirty="0" smtClean="0">
                <a:solidFill>
                  <a:srgbClr val="00B050"/>
                </a:solidFill>
              </a:rPr>
              <a:t>Measurement performed in the ring. </a:t>
            </a:r>
            <a:r>
              <a:rPr lang="en-GB" sz="1800" dirty="0" smtClean="0">
                <a:solidFill>
                  <a:schemeClr val="tx2"/>
                </a:solidFill>
              </a:rPr>
              <a:t>It seems that the poor rise time is due to the presently assumed </a:t>
            </a:r>
            <a:r>
              <a:rPr lang="en-GB" sz="1800" dirty="0" smtClean="0"/>
              <a:t>4L1</a:t>
            </a:r>
            <a:r>
              <a:rPr lang="en-GB" sz="1800" dirty="0" smtClean="0">
                <a:solidFill>
                  <a:schemeClr val="tx2"/>
                </a:solidFill>
              </a:rPr>
              <a:t> ferrite.</a:t>
            </a:r>
          </a:p>
          <a:p>
            <a:pPr marL="538163" indent="-1588">
              <a:buNone/>
            </a:pPr>
            <a:r>
              <a:rPr lang="en-GB" sz="1800" dirty="0" smtClean="0">
                <a:solidFill>
                  <a:schemeClr val="tx2"/>
                </a:solidFill>
              </a:rPr>
              <a:t>Measurements will be repeated in December with a improved vertical resolution oscilloscope.</a:t>
            </a:r>
          </a:p>
          <a:p>
            <a:pPr marL="36513" indent="500063">
              <a:buNone/>
            </a:pPr>
            <a:endParaRPr lang="en-GB" sz="1800" dirty="0">
              <a:solidFill>
                <a:srgbClr val="00B050"/>
              </a:solidFill>
            </a:endParaRPr>
          </a:p>
          <a:p>
            <a:pPr marL="36513" indent="500063">
              <a:buNone/>
            </a:pPr>
            <a:endParaRPr lang="en-GB" sz="1800" dirty="0">
              <a:solidFill>
                <a:srgbClr val="00B050"/>
              </a:solidFill>
            </a:endParaRPr>
          </a:p>
          <a:p>
            <a:pPr marL="36513" indent="0">
              <a:buNone/>
            </a:pPr>
            <a:endParaRPr lang="en-GB" sz="1800" dirty="0"/>
          </a:p>
          <a:p>
            <a:pPr marL="541338" indent="-504825"/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367" y="3327071"/>
            <a:ext cx="5693148" cy="27093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44515" y="3529252"/>
            <a:ext cx="26339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BT1.KFA10</a:t>
            </a:r>
          </a:p>
          <a:p>
            <a:r>
              <a:rPr lang="en-GB" dirty="0" smtClean="0"/>
              <a:t>Kick rise time (2-98)%</a:t>
            </a:r>
          </a:p>
          <a:p>
            <a:r>
              <a:rPr lang="en-GB" dirty="0" smtClean="0"/>
              <a:t>-measured 121ns</a:t>
            </a:r>
          </a:p>
          <a:p>
            <a:r>
              <a:rPr lang="en-GB" dirty="0" smtClean="0"/>
              <a:t>-simulated 8C11: 101ns</a:t>
            </a:r>
          </a:p>
          <a:p>
            <a:r>
              <a:rPr lang="en-GB" dirty="0" smtClean="0"/>
              <a:t>-simulated 4L1: 125ns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286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to be done: BT.KFA10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12" y="1065476"/>
            <a:ext cx="9064487" cy="4927552"/>
          </a:xfrm>
        </p:spPr>
        <p:txBody>
          <a:bodyPr>
            <a:normAutofit/>
          </a:bodyPr>
          <a:lstStyle/>
          <a:p>
            <a:pPr marL="449263" indent="-412750">
              <a:buFont typeface="+mj-lt"/>
              <a:buAutoNum type="arabicPeriod" startAt="2"/>
            </a:pPr>
            <a:r>
              <a:rPr lang="en-GB" sz="1800" dirty="0" smtClean="0"/>
              <a:t>Produce CATIA 3D models and 2D drawings of the present vacuum tank, magnets, connection boxes.</a:t>
            </a:r>
          </a:p>
          <a:p>
            <a:pPr marL="627063" indent="-590550">
              <a:buNone/>
            </a:pPr>
            <a:r>
              <a:rPr lang="en-GB" sz="1800" dirty="0">
                <a:solidFill>
                  <a:srgbClr val="92D050"/>
                </a:solidFill>
              </a:rPr>
              <a:t>	</a:t>
            </a:r>
            <a:r>
              <a:rPr lang="en-GB" sz="1800" dirty="0" smtClean="0">
                <a:solidFill>
                  <a:srgbClr val="92D050"/>
                </a:solidFill>
              </a:rPr>
              <a:t>3D models ready. </a:t>
            </a:r>
          </a:p>
          <a:p>
            <a:pPr marL="627063" indent="-590550">
              <a:buNone/>
            </a:pPr>
            <a:r>
              <a:rPr lang="en-GB" sz="1800" dirty="0">
                <a:solidFill>
                  <a:srgbClr val="92D050"/>
                </a:solidFill>
              </a:rPr>
              <a:t>	</a:t>
            </a:r>
            <a:r>
              <a:rPr lang="en-GB" sz="1800" dirty="0" smtClean="0">
                <a:solidFill>
                  <a:srgbClr val="FFC000"/>
                </a:solidFill>
              </a:rPr>
              <a:t>EN\MME waiting for our feedback before doing 2D drawings.</a:t>
            </a:r>
          </a:p>
          <a:p>
            <a:pPr marL="627063" indent="-590550">
              <a:buNone/>
            </a:pPr>
            <a:r>
              <a:rPr lang="en-GB" sz="1800" dirty="0">
                <a:solidFill>
                  <a:srgbClr val="FFC000"/>
                </a:solidFill>
              </a:rPr>
              <a:t>	</a:t>
            </a:r>
            <a:r>
              <a:rPr lang="en-GB" sz="1800" dirty="0" smtClean="0">
                <a:solidFill>
                  <a:srgbClr val="FFC000"/>
                </a:solidFill>
              </a:rPr>
              <a:t>Ferrite cross sectional area to be increased to prevent saturation at the ends.</a:t>
            </a:r>
          </a:p>
          <a:p>
            <a:pPr marL="449263" indent="-412750">
              <a:buFont typeface="+mj-lt"/>
              <a:buAutoNum type="arabicPeriod" startAt="3"/>
            </a:pPr>
            <a:r>
              <a:rPr lang="en-GB" sz="1800" dirty="0" smtClean="0"/>
              <a:t>Build </a:t>
            </a:r>
            <a:r>
              <a:rPr lang="en-GB" sz="1800" dirty="0"/>
              <a:t>new magnets (with new ferrite blocks</a:t>
            </a:r>
            <a:r>
              <a:rPr lang="en-GB" sz="1800" dirty="0" smtClean="0"/>
              <a:t>) and vacuum tank and install it in the PSB during LS2.</a:t>
            </a:r>
          </a:p>
          <a:p>
            <a:pPr marL="627063" indent="-590550">
              <a:buNone/>
            </a:pPr>
            <a:r>
              <a:rPr lang="en-GB" sz="1800" dirty="0" smtClean="0">
                <a:solidFill>
                  <a:srgbClr val="FFC000"/>
                </a:solidFill>
              </a:rPr>
              <a:t>	Not </a:t>
            </a:r>
            <a:r>
              <a:rPr lang="en-GB" sz="1800" dirty="0">
                <a:solidFill>
                  <a:srgbClr val="FFC000"/>
                </a:solidFill>
              </a:rPr>
              <a:t>started </a:t>
            </a:r>
            <a:r>
              <a:rPr lang="en-GB" sz="1800" dirty="0" smtClean="0">
                <a:solidFill>
                  <a:srgbClr val="FFC000"/>
                </a:solidFill>
              </a:rPr>
              <a:t>yet.</a:t>
            </a:r>
            <a:endParaRPr lang="en-GB" sz="1800" dirty="0">
              <a:solidFill>
                <a:srgbClr val="FFC000"/>
              </a:solidFill>
            </a:endParaRPr>
          </a:p>
          <a:p>
            <a:pPr marL="627063" indent="0">
              <a:buNone/>
            </a:pPr>
            <a:r>
              <a:rPr lang="en-GB" sz="1800" dirty="0" smtClean="0">
                <a:solidFill>
                  <a:srgbClr val="FFC000"/>
                </a:solidFill>
              </a:rPr>
              <a:t>The magnet configuration must be slightly modified to pulse them from the same side. </a:t>
            </a:r>
          </a:p>
          <a:p>
            <a:pPr marL="627063" indent="0">
              <a:buNone/>
            </a:pPr>
            <a:r>
              <a:rPr lang="en-GB" sz="1800" dirty="0" smtClean="0">
                <a:solidFill>
                  <a:srgbClr val="FF0000"/>
                </a:solidFill>
              </a:rPr>
              <a:t>This work should have the highest priority.</a:t>
            </a:r>
          </a:p>
          <a:p>
            <a:pPr marL="449263" indent="-412750">
              <a:buFont typeface="+mj-lt"/>
              <a:buAutoNum type="arabicPeriod" startAt="4"/>
            </a:pPr>
            <a:r>
              <a:rPr lang="en-GB" sz="1800" dirty="0"/>
              <a:t>Measure BT.KFA10 configuration </a:t>
            </a:r>
            <a:r>
              <a:rPr lang="en-GB" sz="1800" dirty="0" smtClean="0"/>
              <a:t>in </a:t>
            </a:r>
            <a:r>
              <a:rPr lang="en-GB" sz="1800" dirty="0"/>
              <a:t>Lab. </a:t>
            </a:r>
            <a:r>
              <a:rPr lang="en-GB" sz="1800" dirty="0" smtClean="0"/>
              <a:t>By using spare </a:t>
            </a:r>
            <a:r>
              <a:rPr lang="en-GB" sz="1800" dirty="0"/>
              <a:t>BT2.KFA20 (equipped with 8C11 ferrite</a:t>
            </a:r>
            <a:r>
              <a:rPr lang="en-GB" sz="1800" dirty="0" smtClean="0"/>
              <a:t>).</a:t>
            </a:r>
          </a:p>
          <a:p>
            <a:pPr marL="446088" indent="0">
              <a:buNone/>
            </a:pPr>
            <a:r>
              <a:rPr lang="en-GB" sz="1800" dirty="0" smtClean="0">
                <a:solidFill>
                  <a:srgbClr val="FFC000"/>
                </a:solidFill>
              </a:rPr>
              <a:t>Aim to do this before/during YETS 2015-2016</a:t>
            </a:r>
          </a:p>
          <a:p>
            <a:pPr marL="446088" indent="-409575">
              <a:buFont typeface="+mj-lt"/>
              <a:buAutoNum type="arabicPeriod" startAt="5"/>
            </a:pPr>
            <a:r>
              <a:rPr lang="en-GB" sz="1800" dirty="0" smtClean="0">
                <a:solidFill>
                  <a:srgbClr val="0055A0"/>
                </a:solidFill>
              </a:rPr>
              <a:t>Modify the present kicker magnets after exchange to have an operational spare.</a:t>
            </a:r>
            <a:endParaRPr lang="en-GB" sz="1800" dirty="0">
              <a:solidFill>
                <a:srgbClr val="0055A0"/>
              </a:solidFill>
            </a:endParaRPr>
          </a:p>
          <a:p>
            <a:pPr marL="985838" indent="-949325">
              <a:buNone/>
            </a:pPr>
            <a:endParaRPr lang="en-GB" sz="1800" dirty="0" smtClean="0">
              <a:solidFill>
                <a:srgbClr val="FFC000"/>
              </a:solidFill>
            </a:endParaRPr>
          </a:p>
          <a:p>
            <a:pPr marL="985838" indent="-949325">
              <a:buFont typeface="+mj-lt"/>
              <a:buAutoNum type="arabicPeriod"/>
            </a:pPr>
            <a:endParaRPr lang="en-GB" sz="1800" dirty="0" smtClean="0">
              <a:solidFill>
                <a:srgbClr val="FFC000"/>
              </a:solidFill>
            </a:endParaRPr>
          </a:p>
          <a:p>
            <a:pPr marL="36513" indent="0">
              <a:buNone/>
            </a:pPr>
            <a:endParaRPr lang="en-GB" sz="1800" dirty="0" smtClean="0">
              <a:solidFill>
                <a:srgbClr val="FFC000"/>
              </a:solidFill>
            </a:endParaRPr>
          </a:p>
          <a:p>
            <a:pPr marL="36513" indent="0">
              <a:buNone/>
            </a:pPr>
            <a:endParaRPr lang="en-GB" sz="1800" dirty="0"/>
          </a:p>
          <a:p>
            <a:pPr marL="541338" indent="-504825"/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844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3" b="7473"/>
          <a:stretch/>
        </p:blipFill>
        <p:spPr>
          <a:xfrm>
            <a:off x="457838" y="0"/>
            <a:ext cx="8228323" cy="61592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51" y="0"/>
            <a:ext cx="2229584" cy="940443"/>
          </a:xfrm>
        </p:spPr>
        <p:txBody>
          <a:bodyPr/>
          <a:lstStyle/>
          <a:p>
            <a:r>
              <a:rPr lang="en-GB" dirty="0" smtClean="0"/>
              <a:t>SMV20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08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440170" y="2370929"/>
            <a:ext cx="9480653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000" dirty="0" smtClean="0"/>
              <a:t>Increase magnetic length to 1225 </a:t>
            </a:r>
            <a:r>
              <a:rPr lang="en-GB" sz="2000" dirty="0"/>
              <a:t>mm  -&gt; </a:t>
            </a:r>
            <a:r>
              <a:rPr lang="en-GB" sz="2000" dirty="0" smtClean="0"/>
              <a:t>increase </a:t>
            </a:r>
            <a:r>
              <a:rPr lang="en-GB" sz="2000" dirty="0"/>
              <a:t>magnet physical length to 1300 </a:t>
            </a:r>
            <a:r>
              <a:rPr lang="en-GB" sz="2000" dirty="0" smtClean="0"/>
              <a:t>mm;</a:t>
            </a:r>
          </a:p>
          <a:p>
            <a:pPr lvl="1"/>
            <a:r>
              <a:rPr lang="en-GB" sz="2000" dirty="0" smtClean="0"/>
              <a:t>Preserve aperture (60.4 h x 102 v);</a:t>
            </a:r>
          </a:p>
          <a:p>
            <a:pPr lvl="1"/>
            <a:r>
              <a:rPr lang="en-GB" sz="2000" dirty="0" smtClean="0"/>
              <a:t>3 </a:t>
            </a:r>
            <a:r>
              <a:rPr lang="en-GB" sz="2000" dirty="0"/>
              <a:t>magnets to be built: </a:t>
            </a:r>
            <a:r>
              <a:rPr lang="en-GB" sz="2000" dirty="0" smtClean="0"/>
              <a:t>1 </a:t>
            </a:r>
            <a:r>
              <a:rPr lang="en-GB" sz="2000" dirty="0"/>
              <a:t>operational + </a:t>
            </a:r>
            <a:r>
              <a:rPr lang="en-GB" sz="2000" dirty="0" smtClean="0"/>
              <a:t>2 spares</a:t>
            </a:r>
            <a:r>
              <a:rPr lang="en-GB" sz="2000" dirty="0"/>
              <a:t>;</a:t>
            </a:r>
            <a:endParaRPr lang="en-GB" sz="2000" dirty="0" smtClean="0"/>
          </a:p>
          <a:p>
            <a:pPr lvl="1"/>
            <a:r>
              <a:rPr lang="en-GB" sz="2000" dirty="0" smtClean="0"/>
              <a:t>Displace beam observation equipment (</a:t>
            </a:r>
            <a:r>
              <a:rPr lang="en-GB" sz="2000" dirty="0"/>
              <a:t>ECR </a:t>
            </a:r>
            <a:r>
              <a:rPr lang="en-GB" sz="2000" dirty="0" smtClean="0"/>
              <a:t>released: EDMS </a:t>
            </a:r>
            <a:r>
              <a:rPr lang="en-GB" sz="2000" dirty="0" smtClean="0">
                <a:hlinkClick r:id="rId3"/>
              </a:rPr>
              <a:t>1494823</a:t>
            </a:r>
            <a:r>
              <a:rPr lang="en-GB" sz="2000" dirty="0" smtClean="0"/>
              <a:t>);</a:t>
            </a:r>
          </a:p>
          <a:p>
            <a:pPr lvl="1"/>
            <a:r>
              <a:rPr lang="en-GB" sz="2000" dirty="0" smtClean="0"/>
              <a:t>ECR for the upgrade released </a:t>
            </a:r>
            <a:r>
              <a:rPr lang="en-GB" sz="2000" dirty="0"/>
              <a:t>(EDMS </a:t>
            </a:r>
            <a:r>
              <a:rPr lang="en-GB" sz="2000" dirty="0" smtClean="0">
                <a:hlinkClick r:id="rId4"/>
              </a:rPr>
              <a:t>1459320</a:t>
            </a:r>
            <a:r>
              <a:rPr lang="en-GB" sz="2000" dirty="0" smtClean="0"/>
              <a:t>);</a:t>
            </a:r>
          </a:p>
          <a:p>
            <a:pPr lvl="1"/>
            <a:r>
              <a:rPr lang="en-GB" sz="2000" dirty="0" smtClean="0"/>
              <a:t>Functional </a:t>
            </a:r>
            <a:r>
              <a:rPr lang="en-GB" sz="2000" dirty="0"/>
              <a:t>specification released (EDMS </a:t>
            </a:r>
            <a:r>
              <a:rPr lang="en-GB" sz="2000" dirty="0">
                <a:hlinkClick r:id="rId5"/>
              </a:rPr>
              <a:t>1461559</a:t>
            </a:r>
            <a:r>
              <a:rPr lang="en-GB" sz="2000" dirty="0" smtClean="0"/>
              <a:t>);</a:t>
            </a:r>
          </a:p>
          <a:p>
            <a:pPr lvl="1"/>
            <a:r>
              <a:rPr lang="en-GB" sz="2000" dirty="0" smtClean="0"/>
              <a:t>Engineering specification to be compiled.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337303" y="1173935"/>
            <a:ext cx="446939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Scope of the upgrade</a:t>
            </a:r>
            <a:endParaRPr lang="en-GB" sz="32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" y="233492"/>
            <a:ext cx="923889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SMV20 vertical recombination 2 to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53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" y="233492"/>
            <a:ext cx="923889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SMV20 vertical recombination 2 to 1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111286" y="1165566"/>
            <a:ext cx="49214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Project status and outlook</a:t>
            </a:r>
            <a:endParaRPr lang="en-GB" sz="360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-687" y="2107428"/>
            <a:ext cx="9142627" cy="3206444"/>
          </a:xfrm>
        </p:spPr>
        <p:txBody>
          <a:bodyPr>
            <a:normAutofit/>
          </a:bodyPr>
          <a:lstStyle/>
          <a:p>
            <a:pPr lvl="1"/>
            <a:r>
              <a:rPr lang="en-GB" sz="2000" dirty="0" smtClean="0"/>
              <a:t>Design finalised</a:t>
            </a:r>
          </a:p>
          <a:p>
            <a:pPr lvl="1"/>
            <a:r>
              <a:rPr lang="en-GB" sz="2000" dirty="0" smtClean="0"/>
              <a:t>Part procurement started</a:t>
            </a:r>
          </a:p>
          <a:p>
            <a:pPr marL="448056" lvl="1" indent="0">
              <a:buNone/>
            </a:pPr>
            <a:r>
              <a:rPr lang="en-GB" sz="2000" dirty="0" smtClean="0"/>
              <a:t>Initial planning:</a:t>
            </a:r>
          </a:p>
          <a:p>
            <a:pPr lvl="1"/>
            <a:r>
              <a:rPr lang="en-GB" sz="2000" dirty="0" smtClean="0"/>
              <a:t>2 magnets to be constructed in 2017 – installation in LS2 </a:t>
            </a:r>
          </a:p>
          <a:p>
            <a:pPr lvl="1"/>
            <a:r>
              <a:rPr lang="en-GB" sz="2000" dirty="0" smtClean="0"/>
              <a:t>1 spare for Q3 2019</a:t>
            </a:r>
          </a:p>
          <a:p>
            <a:pPr lvl="1"/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" y="4400877"/>
            <a:ext cx="9142627" cy="135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0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6240" y="1851660"/>
            <a:ext cx="84657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dirty="0" smtClean="0"/>
              <a:t>Extraction </a:t>
            </a:r>
            <a:r>
              <a:rPr lang="en-GB" sz="4800" dirty="0"/>
              <a:t>and Recombination Septa and Kickers </a:t>
            </a:r>
            <a:r>
              <a:rPr lang="en-GB" sz="4800" dirty="0" smtClean="0"/>
              <a:t>status</a:t>
            </a:r>
            <a:endParaRPr lang="en-GB" sz="4800" dirty="0"/>
          </a:p>
        </p:txBody>
      </p:sp>
      <p:pic>
        <p:nvPicPr>
          <p:cNvPr id="8" name="Picture 4" descr="Welcome to the LIU-PSB websit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78" y="267274"/>
            <a:ext cx="101917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Welcome to the LIU-PSB websit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858" y="335854"/>
            <a:ext cx="101917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6240" y="4914900"/>
            <a:ext cx="829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Jan </a:t>
            </a:r>
            <a:r>
              <a:rPr lang="en-GB" u="sng" dirty="0" smtClean="0"/>
              <a:t>Borburgh</a:t>
            </a:r>
            <a:r>
              <a:rPr lang="en-GB" dirty="0" smtClean="0"/>
              <a:t>, M</a:t>
            </a:r>
            <a:r>
              <a:rPr lang="en-GB" dirty="0"/>
              <a:t>. </a:t>
            </a:r>
            <a:r>
              <a:rPr lang="en-GB" dirty="0" smtClean="0"/>
              <a:t>Atanasov, W. </a:t>
            </a:r>
            <a:r>
              <a:rPr lang="en-GB" smtClean="0"/>
              <a:t>Bartmann, L</a:t>
            </a:r>
            <a:r>
              <a:rPr lang="en-GB" dirty="0" smtClean="0"/>
              <a:t>. Ducimetiere, Mike Hourican, T,. Kramer, Thierry Masson, Antoine </a:t>
            </a:r>
            <a:r>
              <a:rPr lang="en-GB" dirty="0" err="1" smtClean="0"/>
              <a:t>Prost</a:t>
            </a:r>
            <a:r>
              <a:rPr lang="en-GB" dirty="0" smtClean="0"/>
              <a:t>, L. </a:t>
            </a:r>
            <a:r>
              <a:rPr lang="en-GB" dirty="0" err="1" smtClean="0"/>
              <a:t>Sermeus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54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BT2.KFA20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6" y="1173935"/>
            <a:ext cx="5139690" cy="2945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3940097" y="2564781"/>
            <a:ext cx="460918" cy="46091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43554" y="4233205"/>
            <a:ext cx="56476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vacuum tank </a:t>
            </a:r>
            <a:r>
              <a:rPr lang="en-GB" dirty="0" smtClean="0"/>
              <a:t>refurbished in 2000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</a:t>
            </a:r>
            <a:r>
              <a:rPr lang="en-GB" dirty="0"/>
              <a:t>magnets </a:t>
            </a:r>
            <a:r>
              <a:rPr lang="en-GB" dirty="0" smtClean="0"/>
              <a:t>designed </a:t>
            </a:r>
            <a:r>
              <a:rPr lang="en-GB" dirty="0"/>
              <a:t>for 800 MeV beam </a:t>
            </a:r>
            <a:r>
              <a:rPr lang="en-GB" dirty="0" smtClean="0"/>
              <a:t>deflection (same as BT.KFA10 ones)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 </a:t>
            </a:r>
            <a:r>
              <a:rPr lang="en-GB" dirty="0"/>
              <a:t>fully operational spare </a:t>
            </a:r>
            <a:r>
              <a:rPr lang="en-GB" dirty="0" smtClean="0"/>
              <a:t>exists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Ferrite type is CMD5005 (equivalent 8C11)</a:t>
            </a:r>
            <a:endParaRPr lang="en-GB" dirty="0"/>
          </a:p>
        </p:txBody>
      </p:sp>
      <p:pic>
        <p:nvPicPr>
          <p:cNvPr id="5122" name="Picture 2" descr="I:\KPS_COMMUNICATIONS\KPS_PHOTOS\PHOTOS_KPS_MACHINES\PSB (B)\BT_KFA20\BT_KFA20-P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713" y="1192985"/>
            <a:ext cx="365760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18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449" y="17920"/>
            <a:ext cx="8226854" cy="940443"/>
          </a:xfrm>
        </p:spPr>
        <p:txBody>
          <a:bodyPr/>
          <a:lstStyle/>
          <a:p>
            <a:r>
              <a:rPr lang="en-GB" dirty="0" smtClean="0"/>
              <a:t>Transfer BT2.KFA20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9983" y="79277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generator </a:t>
            </a:r>
            <a:r>
              <a:rPr lang="en-GB" dirty="0" smtClean="0"/>
              <a:t>(</a:t>
            </a:r>
            <a:r>
              <a:rPr lang="en-GB" dirty="0"/>
              <a:t>magnets are </a:t>
            </a:r>
            <a:r>
              <a:rPr lang="en-GB" dirty="0" smtClean="0"/>
              <a:t>charged with the PFL)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PFL made of 4×25 </a:t>
            </a:r>
            <a:r>
              <a:rPr lang="en-GB" dirty="0" smtClean="0">
                <a:latin typeface="GreekC_IV50"/>
                <a:cs typeface="GreekC_IV50"/>
              </a:rPr>
              <a:t>Ohm </a:t>
            </a:r>
            <a:r>
              <a:rPr lang="en-GB" dirty="0"/>
              <a:t>SF</a:t>
            </a:r>
            <a:r>
              <a:rPr lang="en-GB" baseline="-25000" dirty="0"/>
              <a:t>6</a:t>
            </a:r>
            <a:r>
              <a:rPr lang="en-GB" dirty="0">
                <a:latin typeface="GreekC_IV50"/>
                <a:cs typeface="GreekC_IV50"/>
              </a:rPr>
              <a:t> </a:t>
            </a:r>
            <a:r>
              <a:rPr lang="en-GB" dirty="0"/>
              <a:t>cables in //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Transmission cables same type as </a:t>
            </a:r>
            <a:r>
              <a:rPr lang="en-GB" dirty="0" smtClean="0"/>
              <a:t>PFLs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Nominal Voltage @ 2GeV → </a:t>
            </a:r>
            <a:r>
              <a:rPr lang="en-GB" dirty="0" smtClean="0"/>
              <a:t>36.5 </a:t>
            </a:r>
            <a:r>
              <a:rPr lang="en-GB" dirty="0"/>
              <a:t>kV (max. </a:t>
            </a:r>
            <a:r>
              <a:rPr lang="en-GB" dirty="0" smtClean="0"/>
              <a:t>37 </a:t>
            </a:r>
            <a:r>
              <a:rPr lang="en-GB" dirty="0"/>
              <a:t>kV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Required ∫</a:t>
            </a:r>
            <a:r>
              <a:rPr lang="en-GB" dirty="0" err="1" smtClean="0"/>
              <a:t>B.dl</a:t>
            </a:r>
            <a:r>
              <a:rPr lang="en-GB" dirty="0" smtClean="0"/>
              <a:t> for 2 GeV can be achieved.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Rise time of system unclear. Cannot measure </a:t>
            </a:r>
            <a:r>
              <a:rPr lang="en-GB" dirty="0"/>
              <a:t>∫</a:t>
            </a:r>
            <a:r>
              <a:rPr lang="en-GB" dirty="0" err="1"/>
              <a:t>B.dl</a:t>
            </a:r>
            <a:r>
              <a:rPr lang="en-GB" dirty="0"/>
              <a:t> </a:t>
            </a:r>
            <a:r>
              <a:rPr lang="en-GB" dirty="0" smtClean="0"/>
              <a:t>waveform in PSB; Spare system not identical.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will be verified if a change in optics can provide some additional margin for this equipment.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 smtClean="0">
                <a:solidFill>
                  <a:srgbClr val="FF0000"/>
                </a:solidFill>
              </a:rPr>
              <a:t>NOTE: Crucial to do precise measurements on system in BT line to know what needs to be done!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2" t="34371" r="28839" b="21835"/>
          <a:stretch/>
        </p:blipFill>
        <p:spPr>
          <a:xfrm>
            <a:off x="4803680" y="1020104"/>
            <a:ext cx="4340320" cy="1983491"/>
          </a:xfrm>
          <a:prstGeom prst="rect">
            <a:avLst/>
          </a:prstGeom>
        </p:spPr>
      </p:pic>
      <p:pic>
        <p:nvPicPr>
          <p:cNvPr id="6146" name="Picture 2" descr="I:\KPS_COMMUNICATIONS\KPS_PHOTOS\PHOTOS_KPS_MACHINES\PSB (B)\BT_KFA10-20\P10100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92061" y="3392252"/>
            <a:ext cx="3109254" cy="233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416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to be done: BT2.KFA20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13" y="1065476"/>
            <a:ext cx="8913412" cy="4927552"/>
          </a:xfrm>
        </p:spPr>
        <p:txBody>
          <a:bodyPr>
            <a:normAutofit/>
          </a:bodyPr>
          <a:lstStyle/>
          <a:p>
            <a:pPr marL="449263" indent="-360363">
              <a:buFont typeface="+mj-lt"/>
              <a:buAutoNum type="arabicPeriod"/>
            </a:pPr>
            <a:r>
              <a:rPr lang="en-GB" sz="1800" dirty="0" smtClean="0">
                <a:solidFill>
                  <a:schemeClr val="tx2"/>
                </a:solidFill>
              </a:rPr>
              <a:t>Perform measurements </a:t>
            </a:r>
            <a:r>
              <a:rPr lang="en-GB" sz="1800" dirty="0">
                <a:solidFill>
                  <a:schemeClr val="tx2"/>
                </a:solidFill>
              </a:rPr>
              <a:t>in the </a:t>
            </a:r>
            <a:r>
              <a:rPr lang="en-GB" sz="1800" dirty="0" smtClean="0">
                <a:solidFill>
                  <a:schemeClr val="tx2"/>
                </a:solidFill>
              </a:rPr>
              <a:t>ring to confirm the predicted rise time better than 105 ns.</a:t>
            </a:r>
          </a:p>
          <a:p>
            <a:pPr marL="88900" indent="0">
              <a:buNone/>
            </a:pPr>
            <a:r>
              <a:rPr lang="en-GB" sz="1800" dirty="0" smtClean="0">
                <a:solidFill>
                  <a:schemeClr val="tx2"/>
                </a:solidFill>
              </a:rPr>
              <a:t> </a:t>
            </a:r>
            <a:endParaRPr lang="en-GB" sz="1800" dirty="0">
              <a:solidFill>
                <a:schemeClr val="tx2"/>
              </a:solidFill>
            </a:endParaRPr>
          </a:p>
          <a:p>
            <a:pPr marL="449263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Measurements will be hopefully </a:t>
            </a:r>
            <a:r>
              <a:rPr lang="en-GB" sz="1800" dirty="0" smtClean="0">
                <a:solidFill>
                  <a:schemeClr val="tx2"/>
                </a:solidFill>
              </a:rPr>
              <a:t>made </a:t>
            </a:r>
            <a:r>
              <a:rPr lang="en-GB" sz="1800" dirty="0">
                <a:solidFill>
                  <a:schemeClr val="tx2"/>
                </a:solidFill>
              </a:rPr>
              <a:t>in </a:t>
            </a:r>
            <a:r>
              <a:rPr lang="en-GB" sz="1800" dirty="0" smtClean="0">
                <a:solidFill>
                  <a:schemeClr val="tx2"/>
                </a:solidFill>
              </a:rPr>
              <a:t>December. Vacuum chamber to be opened to install a magnetic field probe and measure the kick of one magnet.</a:t>
            </a:r>
          </a:p>
          <a:p>
            <a:pPr marL="449263" indent="0">
              <a:buNone/>
            </a:pPr>
            <a:endParaRPr lang="en-GB" sz="1800" dirty="0">
              <a:solidFill>
                <a:schemeClr val="tx2"/>
              </a:solidFill>
            </a:endParaRPr>
          </a:p>
          <a:p>
            <a:pPr marL="4391025" indent="0">
              <a:buNone/>
            </a:pPr>
            <a:r>
              <a:rPr lang="en-GB" sz="1800" dirty="0" smtClean="0">
                <a:solidFill>
                  <a:schemeClr val="tx2"/>
                </a:solidFill>
              </a:rPr>
              <a:t>Improvements, if necessary, to be studied after the measurement.</a:t>
            </a:r>
            <a:endParaRPr lang="en-GB" sz="1800" dirty="0"/>
          </a:p>
          <a:p>
            <a:pPr marL="541338" indent="-504825"/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2" descr="I:\KPS_COMMUNICATIONS\KPS_PHOTOS\PHOTOS_KPS_MACHINES\PSB (B)\BT_KFA20\BT_KFA20-P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61" y="2926592"/>
            <a:ext cx="365760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1059942" y="2610603"/>
            <a:ext cx="330551" cy="12812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85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644" y="9693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325953"/>
            <a:ext cx="132032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600" dirty="0" smtClean="0"/>
          </a:p>
          <a:p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-101600" y="1294627"/>
            <a:ext cx="9245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5558" lvl="2" indent="-285750">
              <a:spcBef>
                <a:spcPct val="20000"/>
              </a:spcBef>
              <a:buClr>
                <a:srgbClr val="0055A0"/>
              </a:buClr>
              <a:buSzPct val="8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55A0"/>
                </a:solidFill>
              </a:rPr>
              <a:t>Extraction kicker spare 14L1 will be prepared, but less critical since present system compliant with requirements.</a:t>
            </a:r>
          </a:p>
          <a:p>
            <a:pPr marL="1035558" lvl="2" indent="-285750">
              <a:spcBef>
                <a:spcPct val="20000"/>
              </a:spcBef>
              <a:buClr>
                <a:srgbClr val="0055A0"/>
              </a:buClr>
              <a:buSzPct val="8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55A0"/>
                </a:solidFill>
              </a:rPr>
              <a:t>Extraction septum ready for installation. Parts for upgrading the spare are available. </a:t>
            </a:r>
          </a:p>
          <a:p>
            <a:pPr marL="1035558" lvl="2" indent="-285750">
              <a:spcBef>
                <a:spcPct val="20000"/>
              </a:spcBef>
              <a:buClr>
                <a:srgbClr val="0055A0"/>
              </a:buClr>
              <a:buSzPct val="8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55A0"/>
                </a:solidFill>
              </a:rPr>
              <a:t>Recombination septa mechanical parts manufacture is ongoing and deliverables are arriving on schedule. Installation likely in LS2, not before. </a:t>
            </a:r>
          </a:p>
          <a:p>
            <a:pPr marL="1035558" lvl="2" indent="-285750">
              <a:spcBef>
                <a:spcPct val="20000"/>
              </a:spcBef>
              <a:buClr>
                <a:srgbClr val="0055A0"/>
              </a:buClr>
              <a:buSzPct val="8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55A0"/>
                </a:solidFill>
              </a:rPr>
              <a:t>Recombination kicker KFA10 outside specifications, a new kicker will be built. Design phase is on critical path now.</a:t>
            </a:r>
          </a:p>
          <a:p>
            <a:pPr marL="1035558" lvl="2" indent="-285750">
              <a:spcBef>
                <a:spcPct val="20000"/>
              </a:spcBef>
              <a:buClr>
                <a:srgbClr val="0055A0"/>
              </a:buClr>
              <a:buSzPct val="8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55A0"/>
                </a:solidFill>
              </a:rPr>
              <a:t>Recombination kicker KFA20 dynamic performance unclear, but required beam deflection is within reach with present system.</a:t>
            </a:r>
          </a:p>
          <a:p>
            <a:pPr marL="1035558" lvl="2" indent="-285750">
              <a:spcBef>
                <a:spcPct val="20000"/>
              </a:spcBef>
              <a:buClr>
                <a:srgbClr val="0055A0"/>
              </a:buClr>
              <a:buSzPct val="85000"/>
              <a:buFont typeface="Arial" panose="020B0604020202020204" pitchFamily="34" charset="0"/>
              <a:buChar char="•"/>
            </a:pPr>
            <a:r>
              <a:rPr lang="en-GB" sz="2000" dirty="0"/>
              <a:t>Crucial to do precise measurements on </a:t>
            </a:r>
            <a:r>
              <a:rPr lang="en-GB" sz="2000" dirty="0" smtClean="0"/>
              <a:t>kickers </a:t>
            </a:r>
            <a:r>
              <a:rPr lang="en-GB" sz="2000" dirty="0"/>
              <a:t>in BT line to </a:t>
            </a:r>
            <a:r>
              <a:rPr lang="en-GB" sz="2000" dirty="0" smtClean="0"/>
              <a:t>determine </a:t>
            </a:r>
            <a:r>
              <a:rPr lang="en-GB" sz="2000" dirty="0"/>
              <a:t>what needs to be </a:t>
            </a:r>
            <a:r>
              <a:rPr lang="en-GB" sz="2000" dirty="0" smtClean="0"/>
              <a:t>improved to respect rise time specification!</a:t>
            </a:r>
            <a:endParaRPr lang="en-GB" sz="2000" dirty="0" smtClean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98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84250" cy="940443"/>
          </a:xfrm>
        </p:spPr>
        <p:txBody>
          <a:bodyPr>
            <a:normAutofit/>
          </a:bodyPr>
          <a:lstStyle/>
          <a:p>
            <a:r>
              <a:rPr lang="en-GB" dirty="0"/>
              <a:t>D</a:t>
            </a:r>
            <a:r>
              <a:rPr lang="en-GB" dirty="0" smtClean="0"/>
              <a:t>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/>
              <a:t>PSB-MSMI-ES-0001 – FS of the BT.SMV recombination </a:t>
            </a:r>
            <a:r>
              <a:rPr lang="en-GB" sz="1800" dirty="0" smtClean="0"/>
              <a:t>septa (EDMS </a:t>
            </a:r>
            <a:r>
              <a:rPr lang="en-GB" sz="1800" dirty="0" smtClean="0">
                <a:hlinkClick r:id="rId3"/>
              </a:rPr>
              <a:t>1461559</a:t>
            </a:r>
            <a:r>
              <a:rPr lang="en-GB" sz="1800" dirty="0" smtClean="0"/>
              <a:t>)</a:t>
            </a:r>
            <a:endParaRPr lang="en-GB" sz="1800" dirty="0"/>
          </a:p>
          <a:p>
            <a:pPr marL="36576" indent="0">
              <a:buNone/>
            </a:pPr>
            <a:r>
              <a:rPr lang="en-GB" sz="1800" dirty="0" smtClean="0"/>
              <a:t>PSB-MSMIC-EC-0001 – ECR for the upgrade of BT.SMV10 (EDMS </a:t>
            </a:r>
            <a:r>
              <a:rPr lang="en-GB" sz="1800" dirty="0" smtClean="0">
                <a:hlinkClick r:id="rId4"/>
              </a:rPr>
              <a:t>1459318</a:t>
            </a:r>
            <a:r>
              <a:rPr lang="en-GB" sz="1800" dirty="0" smtClean="0"/>
              <a:t>)</a:t>
            </a:r>
          </a:p>
          <a:p>
            <a:pPr marL="36576" indent="0">
              <a:buNone/>
            </a:pPr>
            <a:r>
              <a:rPr lang="en-GB" sz="1800" dirty="0" smtClean="0"/>
              <a:t>PSB-MSMID-EC-0001 </a:t>
            </a:r>
            <a:r>
              <a:rPr lang="en-GB" sz="1800" dirty="0"/>
              <a:t>– ECR </a:t>
            </a:r>
            <a:r>
              <a:rPr lang="en-GB" sz="1800" dirty="0" smtClean="0"/>
              <a:t>for the upgrade of BT.SMV20 </a:t>
            </a:r>
            <a:r>
              <a:rPr lang="en-GB" sz="1800" dirty="0"/>
              <a:t>(EDMS </a:t>
            </a:r>
            <a:r>
              <a:rPr lang="en-GB" sz="1800" dirty="0" smtClean="0">
                <a:hlinkClick r:id="rId5"/>
              </a:rPr>
              <a:t>1459320</a:t>
            </a:r>
            <a:r>
              <a:rPr lang="en-GB" sz="1800" dirty="0" smtClean="0"/>
              <a:t>)</a:t>
            </a:r>
          </a:p>
          <a:p>
            <a:pPr marL="36576" indent="0">
              <a:buNone/>
            </a:pPr>
            <a:r>
              <a:rPr lang="en-GB" sz="1800" dirty="0" smtClean="0"/>
              <a:t>PSB-LJ-EC-002 – ECR for the relocation of BI equipment BT.BTV10/30 (EDMS </a:t>
            </a:r>
            <a:r>
              <a:rPr lang="en-GB" sz="1800" dirty="0" smtClean="0">
                <a:hlinkClick r:id="rId6"/>
              </a:rPr>
              <a:t>1494819</a:t>
            </a:r>
            <a:r>
              <a:rPr lang="en-GB" sz="1800" dirty="0" smtClean="0"/>
              <a:t>)</a:t>
            </a:r>
          </a:p>
          <a:p>
            <a:pPr marL="36576" indent="0">
              <a:buNone/>
            </a:pPr>
            <a:r>
              <a:rPr lang="en-GB" sz="1800" dirty="0" smtClean="0"/>
              <a:t>PSB-LJ-EC-003 – ECR for the relocation of BI equipment BT.BTV30 (EDMS </a:t>
            </a:r>
            <a:r>
              <a:rPr lang="en-GB" sz="1800" dirty="0" smtClean="0">
                <a:hlinkClick r:id="rId7"/>
              </a:rPr>
              <a:t>1494823</a:t>
            </a:r>
            <a:r>
              <a:rPr lang="en-GB" sz="1800" dirty="0" smtClean="0"/>
              <a:t>)</a:t>
            </a:r>
          </a:p>
          <a:p>
            <a:pPr marL="36576" indent="0">
              <a:buNone/>
            </a:pPr>
            <a:r>
              <a:rPr lang="en-GB" sz="1800" dirty="0" smtClean="0"/>
              <a:t>PS-MKKIK-ES-0001 – FS for PSB to PS kicker systems (EDMS </a:t>
            </a:r>
            <a:r>
              <a:rPr lang="en-GB" sz="1800" dirty="0" smtClean="0">
                <a:hlinkClick r:id="rId8"/>
              </a:rPr>
              <a:t>1488286</a:t>
            </a:r>
            <a:r>
              <a:rPr lang="en-GB" sz="1800" dirty="0" smtClean="0"/>
              <a:t>)</a:t>
            </a:r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43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PSB extraction area and septa</a:t>
            </a:r>
          </a:p>
          <a:p>
            <a:r>
              <a:rPr lang="en-GB" dirty="0" smtClean="0"/>
              <a:t>BE.KFA14L1</a:t>
            </a:r>
          </a:p>
          <a:p>
            <a:r>
              <a:rPr lang="en-GB" dirty="0" smtClean="0"/>
              <a:t>BE.SMH15L1</a:t>
            </a:r>
          </a:p>
          <a:p>
            <a:r>
              <a:rPr lang="en-GB" dirty="0" smtClean="0"/>
              <a:t>BT.SMV10</a:t>
            </a:r>
          </a:p>
          <a:p>
            <a:r>
              <a:rPr lang="en-GB" dirty="0" smtClean="0"/>
              <a:t>BT.KFA10</a:t>
            </a:r>
          </a:p>
          <a:p>
            <a:r>
              <a:rPr lang="en-GB" dirty="0" smtClean="0"/>
              <a:t>BT.SMV20</a:t>
            </a:r>
          </a:p>
          <a:p>
            <a:r>
              <a:rPr lang="en-GB" dirty="0" smtClean="0"/>
              <a:t>BT.KFA20</a:t>
            </a:r>
          </a:p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01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5" t="20957" r="5124" b="20957"/>
          <a:stretch/>
        </p:blipFill>
        <p:spPr>
          <a:xfrm>
            <a:off x="0" y="1561382"/>
            <a:ext cx="9153332" cy="32345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159925" cy="57348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Equipment concerned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28401" y="4342299"/>
            <a:ext cx="2587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SMV10 septum – Vertical recombination 4 to 2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65642" y="5181325"/>
            <a:ext cx="234166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SMV20 – Vertical recombination 2 to 1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258212" y="4003331"/>
            <a:ext cx="778694" cy="1177995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290061" y="3032449"/>
            <a:ext cx="1079915" cy="130985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1"/>
          </p:cNvCxnSpPr>
          <p:nvPr/>
        </p:nvCxnSpPr>
        <p:spPr>
          <a:xfrm flipH="1">
            <a:off x="774441" y="1384718"/>
            <a:ext cx="1895846" cy="751992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70287" y="1061552"/>
            <a:ext cx="2587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BESMH - Horizontal Extraction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Septum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362" y="809389"/>
            <a:ext cx="2587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KFA14L1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Horizontal Extraction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Kicker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186315">
            <a:off x="-3758" y="2020255"/>
            <a:ext cx="239011" cy="575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67173" y="1420219"/>
            <a:ext cx="820735" cy="68099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43307" y="3857514"/>
            <a:ext cx="2587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KFA10 kicker – Vertical recombination 4 to 2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023020" y="3565423"/>
            <a:ext cx="409021" cy="34667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12581" y="5001464"/>
            <a:ext cx="2587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KFA20 kicker – Vertical recombination 2 to 1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7792294" y="4709373"/>
            <a:ext cx="409021" cy="34667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1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Extraction BE.KFA14L1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1" y="1033831"/>
            <a:ext cx="5669280" cy="218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I:\KPS_COMMUNICATIONS\KPS_PHOTOS\PHOTOS_KPS_MACHINES\PSB (B)\BE_KFA14L1\BE_KFA14L1_19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411" y="1135901"/>
            <a:ext cx="3430429" cy="272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7893" y="3360235"/>
            <a:ext cx="5278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 vacuum tank installed ~1970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16 magnets (4 per ring, 2 types)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spare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1028" y="4849155"/>
            <a:ext cx="5288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magnets have been refurbished in 2000 for the 1.4 </a:t>
            </a:r>
            <a:r>
              <a:rPr lang="en-GB" dirty="0" err="1" smtClean="0"/>
              <a:t>GeV</a:t>
            </a:r>
            <a:r>
              <a:rPr lang="en-GB" dirty="0" smtClean="0"/>
              <a:t> upgrade.</a:t>
            </a:r>
          </a:p>
          <a:p>
            <a:r>
              <a:rPr lang="en-GB" dirty="0" smtClean="0"/>
              <a:t>The poor quality glued original ferrite blocks have been replaced by C shaped ones of 8C11 type.</a:t>
            </a:r>
            <a:endParaRPr lang="en-GB" dirty="0"/>
          </a:p>
        </p:txBody>
      </p:sp>
      <p:pic>
        <p:nvPicPr>
          <p:cNvPr id="1029" name="Picture 5" descr="I:\KPS_COMMUNICATIONS\KPS_PHOTOS\PHOTOS_KPS_MACHINES\PSB (B)\BE_KFA14L1\BE_KFA14L1-P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284" y="3904399"/>
            <a:ext cx="16256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:\KPS_COMMUNICATIONS\KPS_PHOTOS\PHOTOS_KPS_MACHINES\PSB (B)\BE_KFA14L1\BE_KFA14L1-P0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223" y="4066216"/>
            <a:ext cx="2130266" cy="171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330819" y="1665249"/>
            <a:ext cx="1364165" cy="110397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24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Extraction BE.KFA14L1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9" t="26267" r="27371" b="26679"/>
          <a:stretch/>
        </p:blipFill>
        <p:spPr>
          <a:xfrm>
            <a:off x="4896000" y="882689"/>
            <a:ext cx="4248000" cy="21960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2182" y="1115597"/>
            <a:ext cx="514961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 generator per ring supplies for magnets in parallel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PFL made of 4×25 </a:t>
            </a:r>
            <a:r>
              <a:rPr lang="en-GB" dirty="0" smtClean="0">
                <a:latin typeface="GreekC_IV50"/>
              </a:rPr>
              <a:t>Ohm</a:t>
            </a:r>
            <a:r>
              <a:rPr lang="en-GB" dirty="0" smtClean="0">
                <a:latin typeface="GreekC_IV50"/>
                <a:cs typeface="GreekC_IV50"/>
              </a:rPr>
              <a:t> </a:t>
            </a:r>
            <a:r>
              <a:rPr lang="en-GB" dirty="0"/>
              <a:t>SF</a:t>
            </a:r>
            <a:r>
              <a:rPr lang="en-GB" baseline="-25000" dirty="0"/>
              <a:t>6</a:t>
            </a:r>
            <a:r>
              <a:rPr lang="en-GB" dirty="0" smtClean="0">
                <a:latin typeface="GreekC_IV50"/>
                <a:cs typeface="GreekC_IV50"/>
              </a:rPr>
              <a:t> </a:t>
            </a:r>
            <a:r>
              <a:rPr lang="en-GB" dirty="0" smtClean="0"/>
              <a:t>cables in //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Transmission cables same type as PFLs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Nominal Voltage @ 2GeV → 55 kV (max. 60 kV</a:t>
            </a:r>
            <a:r>
              <a:rPr lang="en-GB" dirty="0" smtClean="0"/>
              <a:t>); increased breakdown </a:t>
            </a:r>
            <a:r>
              <a:rPr lang="en-GB" dirty="0"/>
              <a:t>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‘PSB to PS Kicker’ functional spec released.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System measured in lab: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no saturation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rise time assumed to be within spec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LIU planning: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Design </a:t>
            </a:r>
            <a:r>
              <a:rPr lang="en-GB" dirty="0" smtClean="0"/>
              <a:t>and build improved full spare (lower beam impedance, improved magnet impedance matching)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Ready</a:t>
            </a:r>
            <a:r>
              <a:rPr lang="fr-FR" dirty="0" smtClean="0"/>
              <a:t> </a:t>
            </a:r>
            <a:r>
              <a:rPr lang="fr-FR" dirty="0"/>
              <a:t>by end of </a:t>
            </a:r>
            <a:r>
              <a:rPr lang="fr-FR" dirty="0" smtClean="0"/>
              <a:t>LS2; not </a:t>
            </a:r>
            <a:r>
              <a:rPr lang="fr-FR" dirty="0" err="1" smtClean="0"/>
              <a:t>installed</a:t>
            </a:r>
            <a:endParaRPr lang="en-GB" dirty="0" smtClean="0"/>
          </a:p>
        </p:txBody>
      </p:sp>
      <p:pic>
        <p:nvPicPr>
          <p:cNvPr id="2052" name="Picture 4" descr="I:\KPS_COMMUNICATIONS\KPS_PHOTOS\PHOTOS_KPS_MACHINES\PSB (B)\BE_KFA14L1\BE_KFA14L1-P04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70" r="1"/>
          <a:stretch/>
        </p:blipFill>
        <p:spPr bwMode="auto">
          <a:xfrm>
            <a:off x="6753340" y="3276318"/>
            <a:ext cx="2234862" cy="276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I:\KPS_COMMUNICATIONS\KPS_PHOTOS\PHOTOS_KPS_MACHINES\PSB (B)\BE_KFA14L1\BE_KFA14L1-P0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00" y="3487742"/>
            <a:ext cx="1975254" cy="148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31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14"/>
          <a:stretch/>
        </p:blipFill>
        <p:spPr>
          <a:xfrm>
            <a:off x="4000501" y="0"/>
            <a:ext cx="5143500" cy="61506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754" y="47735"/>
            <a:ext cx="2018581" cy="663655"/>
          </a:xfrm>
          <a:noFill/>
        </p:spPr>
        <p:txBody>
          <a:bodyPr>
            <a:normAutofit fontScale="90000"/>
          </a:bodyPr>
          <a:lstStyle/>
          <a:p>
            <a:r>
              <a:rPr lang="en-GB" dirty="0" smtClean="0"/>
              <a:t>BESMH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124"/>
            <a:ext cx="4000501" cy="500062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122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33492"/>
            <a:ext cx="9325155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BESMH Horizontal Extraction Septum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227710" y="2190579"/>
            <a:ext cx="9145373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000" dirty="0" smtClean="0"/>
              <a:t>Excitation current increased from 7 kA to 9.6 kA</a:t>
            </a:r>
          </a:p>
          <a:p>
            <a:pPr lvl="1"/>
            <a:r>
              <a:rPr lang="en-GB" sz="2000" dirty="0" smtClean="0"/>
              <a:t>Deflection angle increased from 47 </a:t>
            </a:r>
            <a:r>
              <a:rPr lang="en-GB" sz="2000" dirty="0" err="1" smtClean="0"/>
              <a:t>mrad</a:t>
            </a:r>
            <a:r>
              <a:rPr lang="en-GB" sz="2000" dirty="0" smtClean="0"/>
              <a:t> to 49 </a:t>
            </a:r>
            <a:r>
              <a:rPr lang="en-GB" sz="2000" dirty="0" err="1" smtClean="0"/>
              <a:t>mrad</a:t>
            </a:r>
            <a:endParaRPr lang="en-GB" sz="2000" dirty="0" smtClean="0"/>
          </a:p>
          <a:p>
            <a:pPr lvl="1"/>
            <a:r>
              <a:rPr lang="en-GB" sz="2000" dirty="0" smtClean="0"/>
              <a:t>Cross section of in-vacuum copper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increased from 200 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to 400 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</a:t>
            </a:r>
          </a:p>
          <a:p>
            <a:pPr lvl="1"/>
            <a:r>
              <a:rPr lang="en-GB" sz="2000" dirty="0" smtClean="0"/>
              <a:t>In-parallel cooling scheme per vacuum tank – cooling capacity increased from 1.9 l/min to 6.6 l/min</a:t>
            </a:r>
          </a:p>
          <a:p>
            <a:pPr lvl="1"/>
            <a:r>
              <a:rPr lang="en-GB" sz="2000" dirty="0" smtClean="0"/>
              <a:t>No change of envelope and no impact on other facilities =&gt; no ECR</a:t>
            </a:r>
          </a:p>
          <a:p>
            <a:pPr lvl="1"/>
            <a:r>
              <a:rPr lang="en-GB" sz="2000" dirty="0" smtClean="0"/>
              <a:t>No functional nor engineering specification planned. </a:t>
            </a:r>
            <a:endParaRPr lang="en-GB" sz="2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337303" y="1173935"/>
            <a:ext cx="446939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Scope of the upgrade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7959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1" y="3566178"/>
            <a:ext cx="8372475" cy="1619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23889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BESMH Horizontal Extraction Septum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26/11/2015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LIU-PSB meeting, Status of BE and BT kickers and septa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111286" y="513451"/>
            <a:ext cx="49214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Project status and outlook</a:t>
            </a:r>
            <a:endParaRPr lang="en-GB" sz="36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686" y="1342411"/>
            <a:ext cx="9006664" cy="2093636"/>
          </a:xfrm>
        </p:spPr>
        <p:txBody>
          <a:bodyPr>
            <a:normAutofit/>
          </a:bodyPr>
          <a:lstStyle/>
          <a:p>
            <a:pPr lvl="1"/>
            <a:r>
              <a:rPr lang="en-GB" sz="2000" dirty="0"/>
              <a:t>1 system (tanks 1 and 2) </a:t>
            </a:r>
            <a:r>
              <a:rPr lang="en-GB" sz="2000" dirty="0" smtClean="0"/>
              <a:t>upgraded, ready </a:t>
            </a:r>
            <a:r>
              <a:rPr lang="en-GB" sz="2000" dirty="0"/>
              <a:t>for installation during </a:t>
            </a:r>
            <a:r>
              <a:rPr lang="en-GB" sz="2000" dirty="0" smtClean="0"/>
              <a:t>EYETS.</a:t>
            </a:r>
          </a:p>
          <a:p>
            <a:pPr lvl="1"/>
            <a:r>
              <a:rPr lang="en-GB" sz="2000" dirty="0" smtClean="0"/>
              <a:t>1 system (tanks 3 and 4) currently installed in the booster since 1998. To be upgraded after exchange and a cool-down period.</a:t>
            </a:r>
          </a:p>
          <a:p>
            <a:pPr lvl="1"/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977929" y="5320095"/>
            <a:ext cx="8250011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Budget  requested: 60 </a:t>
            </a:r>
            <a:r>
              <a:rPr lang="en-GB" dirty="0" err="1" smtClean="0"/>
              <a:t>kCHF</a:t>
            </a:r>
            <a:r>
              <a:rPr lang="en-GB" dirty="0" smtClean="0"/>
              <a:t>; code 99236</a:t>
            </a:r>
          </a:p>
          <a:p>
            <a:r>
              <a:rPr lang="en-GB" dirty="0" smtClean="0"/>
              <a:t>Spent 59.5 </a:t>
            </a:r>
            <a:r>
              <a:rPr lang="en-GB" dirty="0" err="1" smtClean="0"/>
              <a:t>kCHF</a:t>
            </a:r>
            <a:endParaRPr lang="en-GB" dirty="0" smtClean="0"/>
          </a:p>
          <a:p>
            <a:r>
              <a:rPr lang="en-GB" dirty="0" smtClean="0"/>
              <a:t>APT WU completed</a:t>
            </a:r>
          </a:p>
          <a:p>
            <a:endParaRPr lang="en-GB" dirty="0"/>
          </a:p>
          <a:p>
            <a:r>
              <a:rPr lang="en-GB" dirty="0" smtClean="0"/>
              <a:t>No APT WU for installation (standard exchange covered by exploitation).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1682" y="4237303"/>
            <a:ext cx="2087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Cool down period</a:t>
            </a:r>
            <a:endParaRPr lang="en-GB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9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19345</TotalTime>
  <Words>1401</Words>
  <Application>Microsoft Office PowerPoint</Application>
  <PresentationFormat>On-screen Show (4:3)</PresentationFormat>
  <Paragraphs>258</Paragraphs>
  <Slides>24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GreekC_IV50</vt:lpstr>
      <vt:lpstr>CERNCorporate4-3</vt:lpstr>
      <vt:lpstr>PowerPoint Presentation</vt:lpstr>
      <vt:lpstr>PowerPoint Presentation</vt:lpstr>
      <vt:lpstr>Outline</vt:lpstr>
      <vt:lpstr>Equipment concerned</vt:lpstr>
      <vt:lpstr>Extraction BE.KFA14L1</vt:lpstr>
      <vt:lpstr>Extraction BE.KFA14L1</vt:lpstr>
      <vt:lpstr>BESMH</vt:lpstr>
      <vt:lpstr>BESMH Horizontal Extraction Septum</vt:lpstr>
      <vt:lpstr>BESMH Horizontal Extraction Septum</vt:lpstr>
      <vt:lpstr>BT14.SMV10</vt:lpstr>
      <vt:lpstr>SMV10 vertical recombination 4 to 2</vt:lpstr>
      <vt:lpstr>SMV10 vertical recombination 4 to 2</vt:lpstr>
      <vt:lpstr>Kicker BT.KFA10</vt:lpstr>
      <vt:lpstr>Kicker BT.KFA10</vt:lpstr>
      <vt:lpstr>Work to be done: BT.KFA10</vt:lpstr>
      <vt:lpstr>Work to be done: BT.KFA10</vt:lpstr>
      <vt:lpstr>SMV20</vt:lpstr>
      <vt:lpstr>SMV20 vertical recombination 2 to 1</vt:lpstr>
      <vt:lpstr>SMV20 vertical recombination 2 to 1</vt:lpstr>
      <vt:lpstr>Transfer BT2.KFA20</vt:lpstr>
      <vt:lpstr>Transfer BT2.KFA20</vt:lpstr>
      <vt:lpstr>Work to be done: BT2.KFA20</vt:lpstr>
      <vt:lpstr>Conclusions</vt:lpstr>
      <vt:lpstr>Documentation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Borburgh</dc:creator>
  <cp:lastModifiedBy>Jan Borburgh</cp:lastModifiedBy>
  <cp:revision>154</cp:revision>
  <cp:lastPrinted>2015-10-14T07:12:36Z</cp:lastPrinted>
  <dcterms:created xsi:type="dcterms:W3CDTF">2014-09-19T13:42:32Z</dcterms:created>
  <dcterms:modified xsi:type="dcterms:W3CDTF">2015-11-26T10:30:17Z</dcterms:modified>
</cp:coreProperties>
</file>