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1" r:id="rId2"/>
    <p:sldId id="273" r:id="rId3"/>
    <p:sldId id="264" r:id="rId4"/>
    <p:sldId id="263" r:id="rId5"/>
    <p:sldId id="271" r:id="rId6"/>
    <p:sldId id="268" r:id="rId7"/>
    <p:sldId id="259" r:id="rId8"/>
    <p:sldId id="260" r:id="rId9"/>
    <p:sldId id="274" r:id="rId10"/>
    <p:sldId id="269" r:id="rId11"/>
    <p:sldId id="280" r:id="rId12"/>
    <p:sldId id="267" r:id="rId13"/>
    <p:sldId id="257" r:id="rId14"/>
    <p:sldId id="258" r:id="rId15"/>
    <p:sldId id="270" r:id="rId16"/>
    <p:sldId id="275" r:id="rId17"/>
    <p:sldId id="265" r:id="rId18"/>
    <p:sldId id="256" r:id="rId19"/>
    <p:sldId id="266" r:id="rId20"/>
    <p:sldId id="276" r:id="rId21"/>
    <p:sldId id="277" r:id="rId22"/>
    <p:sldId id="278" r:id="rId23"/>
    <p:sldId id="279" r:id="rId24"/>
    <p:sldId id="262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56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66AB-975F-423D-8CB6-F0E409DC00B0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E3F9F-5302-48A4-8345-38F1FF01AB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913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FB0DA-DA9E-4927-9364-D648B55D61E6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DA07F-0DB2-43EE-9D3E-55B59C243408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3BB52-338B-48AD-8A6A-B944E77EA8B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34454"/>
            <a:ext cx="9144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Coulomb excitation of the two proton-hole nucleus </a:t>
            </a:r>
            <a:r>
              <a:rPr kumimoji="0" lang="en-US" sz="28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206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IS547</a:t>
            </a: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8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CERN-ISOLDE, Geneva, Switzerland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 (M. Kowalska, E.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Rapisarda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, T. Stora, F.J.C. Wenander)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GSI, Darmstadt, Germany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 (H. Grawe)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IRFU/</a:t>
            </a: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SPhN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, CEA </a:t>
            </a: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Saclay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, France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 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M. Zielinska)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Lund University, Sweden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 (J.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Cederkaell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, D. Rudolph)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Calisto MT" pitchFamily="18" charset="0"/>
                <a:ea typeface="Times New Roman" pitchFamily="18" charset="0"/>
                <a:cs typeface="AdvP6F0B"/>
              </a:rPr>
              <a:t>Technische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sto MT" pitchFamily="18" charset="0"/>
                <a:ea typeface="Times New Roman" pitchFamily="18" charset="0"/>
                <a:cs typeface="AdvP6F0B"/>
              </a:rPr>
              <a:t> </a:t>
            </a: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Calisto MT" pitchFamily="18" charset="0"/>
                <a:ea typeface="Times New Roman" pitchFamily="18" charset="0"/>
                <a:cs typeface="AdvP6F0B"/>
              </a:rPr>
              <a:t>Universitat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sto MT" pitchFamily="18" charset="0"/>
                <a:ea typeface="Times New Roman" pitchFamily="18" charset="0"/>
                <a:cs typeface="AdvP6F0B"/>
              </a:rPr>
              <a:t> Darmstadt, Germany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sto MT" pitchFamily="18" charset="0"/>
                <a:ea typeface="Times New Roman" pitchFamily="18" charset="0"/>
                <a:cs typeface="AdvP6F0B"/>
              </a:rPr>
              <a:t> 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Th. Kroell)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Calisto MT" pitchFamily="18" charset="0"/>
                <a:ea typeface="Times New Roman" pitchFamily="18" charset="0"/>
                <a:cs typeface="AdvP6F0B"/>
              </a:rPr>
              <a:t>Universitat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sto MT" pitchFamily="18" charset="0"/>
                <a:ea typeface="Times New Roman" pitchFamily="18" charset="0"/>
                <a:cs typeface="AdvP6F0B"/>
              </a:rPr>
              <a:t> </a:t>
            </a: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Calisto MT" pitchFamily="18" charset="0"/>
                <a:ea typeface="Times New Roman" pitchFamily="18" charset="0"/>
                <a:cs typeface="AdvP6F0B"/>
              </a:rPr>
              <a:t>zu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sto MT" pitchFamily="18" charset="0"/>
                <a:ea typeface="Times New Roman" pitchFamily="18" charset="0"/>
                <a:cs typeface="AdvP6F0B"/>
              </a:rPr>
              <a:t> Koln, Germany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 (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M.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Seidlitz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, B.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Siebeck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, P. Reiter, N.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Warr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University of Brighton, UK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 (F. Browne, A. Bruce, O. Roberts)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University of Liverpool, UK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 (P. Butler,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L. Gaffney,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D. Joss,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alibri" pitchFamily="34" charset="0"/>
              </a:rPr>
              <a:t>G. O'Neill,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R.D. Page)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University of Manchester, UK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 (S. Freeman)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University of Surrey, UK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 (T. Alexander,  W. Gelletly, Z. Patel, Zs. Podolyák, P.H. Regan, E. Simpson, P.M. Walker, E. Wilson)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373216"/>
            <a:ext cx="536166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Spokesperson(s): Zsolt Podolyák (z.podolyak@surrey.ac.uk)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Local contact: Elisa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Rapisarda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sto MT" pitchFamily="18" charset="0"/>
                <a:ea typeface="Times New Roman" pitchFamily="18" charset="0"/>
                <a:cs typeface="CMR10"/>
              </a:rPr>
              <a:t> (elisa.rapisarda@cern.ch)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6309320"/>
            <a:ext cx="1960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INTC October 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0"/>
            <a:ext cx="2681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</a:rPr>
              <a:t>Yield calculations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548680"/>
            <a:ext cx="4729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Using GOSIA and Shell Model results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052736"/>
            <a:ext cx="8997976" cy="581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Beam from molten lead target: </a:t>
            </a:r>
            <a:r>
              <a:rPr lang="en-GB" sz="2400" baseline="30000" dirty="0" smtClean="0"/>
              <a:t>206</a:t>
            </a:r>
            <a:r>
              <a:rPr lang="en-GB" sz="2400" dirty="0" smtClean="0"/>
              <a:t>Hg (~50%) and </a:t>
            </a:r>
            <a:r>
              <a:rPr lang="en-GB" sz="2400" baseline="30000" dirty="0" smtClean="0"/>
              <a:t>206</a:t>
            </a:r>
            <a:r>
              <a:rPr lang="en-GB" sz="2400" dirty="0" smtClean="0"/>
              <a:t>Pb(~50%)</a:t>
            </a:r>
          </a:p>
          <a:p>
            <a:r>
              <a:rPr lang="en-GB" sz="2400" dirty="0" smtClean="0"/>
              <a:t>Average available </a:t>
            </a:r>
            <a:r>
              <a:rPr lang="en-GB" sz="2400" baseline="30000" dirty="0" smtClean="0"/>
              <a:t>206</a:t>
            </a:r>
            <a:r>
              <a:rPr lang="en-GB" sz="2400" dirty="0" smtClean="0"/>
              <a:t>Hg beam intensity: 1.2x10</a:t>
            </a:r>
            <a:r>
              <a:rPr lang="en-GB" sz="2400" baseline="30000" dirty="0" smtClean="0"/>
              <a:t>6</a:t>
            </a:r>
            <a:r>
              <a:rPr lang="en-GB" sz="2400" dirty="0" smtClean="0"/>
              <a:t> </a:t>
            </a:r>
            <a:r>
              <a:rPr lang="en-GB" sz="2400" dirty="0" err="1" smtClean="0"/>
              <a:t>pps</a:t>
            </a:r>
            <a:endParaRPr lang="en-GB" sz="2400" dirty="0" smtClean="0"/>
          </a:p>
          <a:p>
            <a:r>
              <a:rPr lang="en-GB" sz="2400" dirty="0" err="1" smtClean="0"/>
              <a:t>E</a:t>
            </a:r>
            <a:r>
              <a:rPr lang="en-GB" sz="2400" baseline="-25000" dirty="0" err="1" smtClean="0"/>
              <a:t>beam</a:t>
            </a:r>
            <a:r>
              <a:rPr lang="en-GB" sz="2400" dirty="0" smtClean="0"/>
              <a:t> =845 </a:t>
            </a:r>
            <a:r>
              <a:rPr lang="en-GB" sz="2400" dirty="0" err="1" smtClean="0"/>
              <a:t>MeV</a:t>
            </a:r>
            <a:r>
              <a:rPr lang="en-GB" sz="2400" dirty="0" smtClean="0"/>
              <a:t> (4.1 </a:t>
            </a:r>
            <a:r>
              <a:rPr lang="en-GB" sz="2400" dirty="0" err="1" smtClean="0"/>
              <a:t>MeV</a:t>
            </a:r>
            <a:r>
              <a:rPr lang="en-GB" sz="2400" dirty="0" smtClean="0"/>
              <a:t>/u)</a:t>
            </a:r>
          </a:p>
          <a:p>
            <a:r>
              <a:rPr lang="en-GB" sz="2400" dirty="0" smtClean="0"/>
              <a:t>Target: </a:t>
            </a:r>
            <a:r>
              <a:rPr lang="en-GB" sz="2400" baseline="30000" dirty="0" smtClean="0"/>
              <a:t>120</a:t>
            </a:r>
            <a:r>
              <a:rPr lang="en-GB" sz="2400" dirty="0" smtClean="0"/>
              <a:t>Sn 2 mg/cm</a:t>
            </a:r>
            <a:r>
              <a:rPr lang="en-GB" sz="2400" baseline="30000" dirty="0" smtClean="0"/>
              <a:t>2</a:t>
            </a:r>
          </a:p>
          <a:p>
            <a:r>
              <a:rPr lang="en-GB" sz="2400" dirty="0" smtClean="0"/>
              <a:t>MINIBALL  (8% efficiency)+ CD Si detector (16-53⁰)</a:t>
            </a:r>
          </a:p>
          <a:p>
            <a:r>
              <a:rPr lang="en-GB" sz="2400" dirty="0" smtClean="0"/>
              <a:t>In order to reduce rate on Si, we consider </a:t>
            </a:r>
          </a:p>
          <a:p>
            <a:r>
              <a:rPr lang="en-GB" sz="2400" dirty="0" smtClean="0"/>
              <a:t>		</a:t>
            </a:r>
            <a:r>
              <a:rPr lang="en-GB" sz="2400" baseline="30000" dirty="0" smtClean="0"/>
              <a:t>206</a:t>
            </a:r>
            <a:r>
              <a:rPr lang="en-GB" sz="2400" dirty="0" smtClean="0"/>
              <a:t>Hg beam: 2x10</a:t>
            </a:r>
            <a:r>
              <a:rPr lang="en-GB" sz="2400" baseline="30000" dirty="0" smtClean="0"/>
              <a:t>5</a:t>
            </a:r>
            <a:r>
              <a:rPr lang="en-GB" sz="2400" dirty="0" smtClean="0"/>
              <a:t> </a:t>
            </a:r>
            <a:r>
              <a:rPr lang="en-GB" sz="2400" dirty="0" err="1" smtClean="0"/>
              <a:t>pps</a:t>
            </a:r>
            <a:r>
              <a:rPr lang="en-GB" sz="2400" dirty="0" smtClean="0"/>
              <a:t> (much below what is available)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z="2400" dirty="0" smtClean="0"/>
              <a:t>Yields:</a:t>
            </a:r>
          </a:p>
          <a:p>
            <a:endParaRPr lang="en-GB" sz="2400" dirty="0" smtClean="0"/>
          </a:p>
          <a:p>
            <a:r>
              <a:rPr lang="en-GB" sz="2400" dirty="0" smtClean="0"/>
              <a:t>  2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 →   0</a:t>
            </a:r>
            <a:r>
              <a:rPr lang="en-GB" sz="2400" baseline="30000" dirty="0" smtClean="0"/>
              <a:t>+   </a:t>
            </a:r>
            <a:r>
              <a:rPr lang="en-GB" sz="2400" dirty="0" smtClean="0"/>
              <a:t>    9000/day</a:t>
            </a:r>
          </a:p>
          <a:p>
            <a:r>
              <a:rPr lang="en-GB" sz="2400" dirty="0" smtClean="0"/>
              <a:t>  4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  →  2</a:t>
            </a:r>
            <a:r>
              <a:rPr lang="en-GB" sz="2400" baseline="30000" dirty="0" smtClean="0"/>
              <a:t>+          </a:t>
            </a:r>
            <a:r>
              <a:rPr lang="en-GB" sz="2400" dirty="0" smtClean="0"/>
              <a:t>170/day</a:t>
            </a:r>
          </a:p>
          <a:p>
            <a:r>
              <a:rPr lang="en-GB" sz="2400" dirty="0" smtClean="0"/>
              <a:t>  3</a:t>
            </a:r>
            <a:r>
              <a:rPr lang="en-GB" sz="2400" baseline="30000" dirty="0" smtClean="0"/>
              <a:t>-</a:t>
            </a:r>
            <a:r>
              <a:rPr lang="en-GB" sz="2400" dirty="0" smtClean="0"/>
              <a:t>  →  0</a:t>
            </a:r>
            <a:r>
              <a:rPr lang="en-GB" sz="2400" baseline="30000" dirty="0" smtClean="0"/>
              <a:t>+             </a:t>
            </a:r>
            <a:r>
              <a:rPr lang="en-GB" sz="2400" dirty="0" smtClean="0"/>
              <a:t>45/day</a:t>
            </a:r>
          </a:p>
          <a:p>
            <a:r>
              <a:rPr lang="en-GB" sz="2400" dirty="0" smtClean="0"/>
              <a:t>  2</a:t>
            </a:r>
            <a:r>
              <a:rPr lang="en-GB" sz="2400" baseline="30000" dirty="0" smtClean="0"/>
              <a:t>+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→ 0</a:t>
            </a:r>
            <a:r>
              <a:rPr lang="en-GB" sz="2400" baseline="30000" dirty="0" smtClean="0"/>
              <a:t>+           </a:t>
            </a:r>
            <a:r>
              <a:rPr lang="en-GB" sz="2400" dirty="0" smtClean="0"/>
              <a:t>50 /day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				Accepted beam-time: 15 shifts (5 days)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8" y="1484784"/>
            <a:ext cx="9075911" cy="2995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5301208"/>
            <a:ext cx="2184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October 2012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3850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A.Y. Deo et al.,</a:t>
            </a:r>
            <a:r>
              <a:rPr lang="en-GB" dirty="0" smtClean="0"/>
              <a:t> </a:t>
            </a:r>
            <a:r>
              <a:rPr lang="en-US" i="1" dirty="0" smtClean="0"/>
              <a:t>Structures of </a:t>
            </a:r>
            <a:r>
              <a:rPr lang="en-US" i="1" baseline="30000" dirty="0" smtClean="0"/>
              <a:t>201</a:t>
            </a:r>
            <a:r>
              <a:rPr lang="en-US" i="1" dirty="0" smtClean="0"/>
              <a:t>Po and </a:t>
            </a:r>
            <a:r>
              <a:rPr lang="en-US" i="1" baseline="30000" dirty="0" smtClean="0"/>
              <a:t>205</a:t>
            </a:r>
            <a:r>
              <a:rPr lang="en-US" i="1" dirty="0" smtClean="0"/>
              <a:t>Rn from EC/</a:t>
            </a:r>
            <a:r>
              <a:rPr lang="el-GR" i="1" dirty="0" smtClean="0"/>
              <a:t>β</a:t>
            </a:r>
            <a:r>
              <a:rPr lang="en-US" i="1" baseline="30000" dirty="0" smtClean="0"/>
              <a:t>+</a:t>
            </a:r>
            <a:r>
              <a:rPr lang="en-US" i="1" dirty="0" smtClean="0"/>
              <a:t>-decay studies, </a:t>
            </a:r>
            <a:r>
              <a:rPr lang="en-US" dirty="0" smtClean="0"/>
              <a:t> </a:t>
            </a:r>
          </a:p>
          <a:p>
            <a:r>
              <a:rPr lang="en-US" dirty="0" smtClean="0"/>
              <a:t>Phys. Rev. C 81, 024322 (2010)</a:t>
            </a:r>
          </a:p>
          <a:p>
            <a:r>
              <a:rPr lang="en-US" dirty="0" err="1" smtClean="0"/>
              <a:t>A.Y.Deo</a:t>
            </a:r>
            <a:r>
              <a:rPr lang="en-US" dirty="0" smtClean="0"/>
              <a:t> et al</a:t>
            </a:r>
            <a:r>
              <a:rPr lang="en-US" i="1" dirty="0" smtClean="0"/>
              <a:t>., </a:t>
            </a:r>
            <a:r>
              <a:rPr lang="en-GB" i="1" dirty="0" smtClean="0"/>
              <a:t>EC/</a:t>
            </a:r>
            <a:r>
              <a:rPr lang="el-GR" i="1" dirty="0" smtClean="0"/>
              <a:t>β</a:t>
            </a:r>
            <a:r>
              <a:rPr lang="en-GB" i="1" dirty="0" smtClean="0"/>
              <a:t>+ decay studies across N = 126:213Fr and 213Rn</a:t>
            </a:r>
            <a:r>
              <a:rPr lang="en-GB" dirty="0" smtClean="0"/>
              <a:t>, </a:t>
            </a:r>
          </a:p>
          <a:p>
            <a:r>
              <a:rPr lang="en-US" dirty="0" smtClean="0"/>
              <a:t>in preparation</a:t>
            </a:r>
          </a:p>
          <a:p>
            <a:r>
              <a:rPr lang="en-US" dirty="0" smtClean="0"/>
              <a:t>M. Bowry, </a:t>
            </a:r>
            <a:r>
              <a:rPr lang="en-GB" i="1" dirty="0" smtClean="0"/>
              <a:t>First extraction of neutron-rich gold isotopes at ISOLDE,</a:t>
            </a:r>
            <a:endParaRPr lang="en-GB" dirty="0" smtClean="0"/>
          </a:p>
          <a:p>
            <a:r>
              <a:rPr lang="en-US" dirty="0" smtClean="0"/>
              <a:t> ISOLDE newsletter, Spring 2011.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052736"/>
            <a:ext cx="9328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201Au yield: ~6x10</a:t>
            </a:r>
            <a:r>
              <a:rPr lang="en-GB" sz="2000" baseline="30000" dirty="0" smtClean="0"/>
              <a:t>4	</a:t>
            </a:r>
            <a:r>
              <a:rPr lang="en-GB" sz="2000" dirty="0" smtClean="0"/>
              <a:t>202Au yield: ~2x10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                                  </a:t>
            </a:r>
            <a:r>
              <a:rPr lang="en-GB" dirty="0" smtClean="0"/>
              <a:t>(for 1.6 µA proton beam)</a:t>
            </a:r>
            <a:endParaRPr lang="en-GB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72816"/>
            <a:ext cx="419189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3186" y="1484784"/>
            <a:ext cx="5140814" cy="3632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0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IS447</a:t>
            </a:r>
            <a:r>
              <a:rPr lang="en-GB" dirty="0" smtClean="0"/>
              <a:t>: Along the N=126 closed shell: study of 201,203,205Au through its πh</a:t>
            </a:r>
            <a:r>
              <a:rPr lang="en-GB" baseline="-25000" dirty="0" smtClean="0"/>
              <a:t>11/2</a:t>
            </a:r>
            <a:r>
              <a:rPr lang="en-GB" baseline="30000" dirty="0" smtClean="0"/>
              <a:t>-1</a:t>
            </a:r>
            <a:r>
              <a:rPr lang="en-GB" dirty="0" smtClean="0"/>
              <a:t> isomeric decay</a:t>
            </a:r>
          </a:p>
          <a:p>
            <a:r>
              <a:rPr lang="en-GB" dirty="0" smtClean="0"/>
              <a:t>Performed in 2008 and Sept. 2010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20688"/>
            <a:ext cx="5773241" cy="440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30480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4509120"/>
            <a:ext cx="8669361" cy="138499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               205Au                                   203Au                                    201Au  </a:t>
            </a:r>
          </a:p>
          <a:p>
            <a:r>
              <a:rPr lang="en-GB" sz="2400" dirty="0" smtClean="0"/>
              <a:t>      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488668"/>
            <a:ext cx="4375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Steer et al., Phys. Rev. C 84, 044313 (2011)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IS447: Along the N=126 closed shell: study of 201,203,205Au through its πh</a:t>
            </a:r>
            <a:r>
              <a:rPr lang="en-GB" baseline="-25000" dirty="0" smtClean="0"/>
              <a:t>11/2</a:t>
            </a:r>
            <a:r>
              <a:rPr lang="en-GB" baseline="30000" dirty="0" smtClean="0"/>
              <a:t>-1</a:t>
            </a:r>
            <a:r>
              <a:rPr lang="en-GB" dirty="0" smtClean="0"/>
              <a:t> isomeric decay</a:t>
            </a:r>
          </a:p>
          <a:p>
            <a:r>
              <a:rPr lang="en-GB" dirty="0" smtClean="0"/>
              <a:t>Performed in 2008 and Sept. 2010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IS447: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980728"/>
            <a:ext cx="47815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564904"/>
            <a:ext cx="70770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80928"/>
            <a:ext cx="46577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332656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IS447: Along the N=126 closed shell: study of 201,203,205Au through its πh</a:t>
            </a:r>
            <a:r>
              <a:rPr lang="en-GB" baseline="-25000" dirty="0" smtClean="0"/>
              <a:t>11/2</a:t>
            </a:r>
            <a:r>
              <a:rPr lang="en-GB" baseline="30000" dirty="0" smtClean="0"/>
              <a:t>-1</a:t>
            </a:r>
            <a:r>
              <a:rPr lang="en-GB" dirty="0" smtClean="0"/>
              <a:t> isomeric decay</a:t>
            </a:r>
          </a:p>
          <a:p>
            <a:r>
              <a:rPr lang="en-GB" dirty="0" smtClean="0"/>
              <a:t>Performed in 2009 and Sept. 2010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9" r="5477" b="75000"/>
          <a:stretch/>
        </p:blipFill>
        <p:spPr bwMode="auto">
          <a:xfrm>
            <a:off x="3951870" y="384450"/>
            <a:ext cx="4493725" cy="160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0" r="67987" b="75000"/>
          <a:stretch/>
        </p:blipFill>
        <p:spPr bwMode="auto">
          <a:xfrm>
            <a:off x="2748" y="620847"/>
            <a:ext cx="4013366" cy="13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36072"/>
            <a:ext cx="329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 smtClean="0">
                <a:solidFill>
                  <a:srgbClr val="FF0000"/>
                </a:solidFill>
              </a:rPr>
              <a:t>Preliminary</a:t>
            </a:r>
            <a:r>
              <a:rPr lang="en-GB" sz="3200" dirty="0" smtClean="0">
                <a:solidFill>
                  <a:srgbClr val="FF0000"/>
                </a:solidFill>
              </a:rPr>
              <a:t> results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6932" y="6488668"/>
            <a:ext cx="184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T. Alexander et al.</a:t>
            </a:r>
            <a:endParaRPr lang="en-GB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7037" y="5873348"/>
            <a:ext cx="1835150" cy="541337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 flipH="1">
            <a:off x="15107" y="2708919"/>
            <a:ext cx="967956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aseline="30000" dirty="0" smtClean="0"/>
              <a:t>		206</a:t>
            </a:r>
            <a:r>
              <a:rPr lang="en-GB" sz="2800" dirty="0" smtClean="0"/>
              <a:t>Pb		      	</a:t>
            </a:r>
            <a:r>
              <a:rPr lang="en-GB" sz="2800" baseline="30000" dirty="0" smtClean="0"/>
              <a:t>206</a:t>
            </a:r>
            <a:r>
              <a:rPr lang="en-GB" sz="2800" dirty="0" smtClean="0"/>
              <a:t>Hg 			</a:t>
            </a:r>
            <a:r>
              <a:rPr lang="en-GB" sz="2800" baseline="30000" dirty="0" smtClean="0"/>
              <a:t>210</a:t>
            </a:r>
            <a:r>
              <a:rPr lang="en-GB" sz="2800" dirty="0" smtClean="0"/>
              <a:t>Po</a:t>
            </a:r>
          </a:p>
          <a:p>
            <a:r>
              <a:rPr lang="en-GB" sz="2400" dirty="0" smtClean="0"/>
              <a:t>2+-&gt;0+		803 </a:t>
            </a:r>
            <a:r>
              <a:rPr lang="en-GB" sz="2400" dirty="0" err="1" smtClean="0"/>
              <a:t>keV</a:t>
            </a:r>
            <a:r>
              <a:rPr lang="en-GB" sz="2400" dirty="0" smtClean="0"/>
              <a:t>		1068 </a:t>
            </a:r>
            <a:r>
              <a:rPr lang="en-GB" sz="2400" dirty="0" err="1" smtClean="0"/>
              <a:t>keV</a:t>
            </a:r>
            <a:r>
              <a:rPr lang="en-GB" sz="2400" dirty="0" smtClean="0"/>
              <a:t>		1181 </a:t>
            </a:r>
            <a:r>
              <a:rPr lang="en-GB" sz="2400" dirty="0" err="1" smtClean="0"/>
              <a:t>keV</a:t>
            </a:r>
            <a:endParaRPr lang="en-GB" sz="2400" dirty="0" smtClean="0"/>
          </a:p>
          <a:p>
            <a:r>
              <a:rPr lang="en-GB" sz="2400" dirty="0" smtClean="0"/>
              <a:t>		2.80(9) </a:t>
            </a:r>
            <a:r>
              <a:rPr lang="en-GB" sz="2400" dirty="0" err="1" smtClean="0"/>
              <a:t>W.u</a:t>
            </a:r>
            <a:r>
              <a:rPr lang="en-GB" sz="2400" dirty="0" smtClean="0"/>
              <a:t>.		</a:t>
            </a:r>
            <a:r>
              <a:rPr lang="en-GB" sz="2400" dirty="0" smtClean="0">
                <a:solidFill>
                  <a:srgbClr val="FF0000"/>
                </a:solidFill>
              </a:rPr>
              <a:t>1.4(+1.1-0.5) </a:t>
            </a:r>
            <a:r>
              <a:rPr lang="en-GB" sz="2400" dirty="0" err="1" smtClean="0">
                <a:solidFill>
                  <a:srgbClr val="FF0000"/>
                </a:solidFill>
              </a:rPr>
              <a:t>W.u</a:t>
            </a:r>
            <a:r>
              <a:rPr lang="en-GB" sz="2400" dirty="0" smtClean="0">
                <a:solidFill>
                  <a:srgbClr val="FF0000"/>
                </a:solidFill>
              </a:rPr>
              <a:t>.         </a:t>
            </a:r>
            <a:r>
              <a:rPr lang="en-GB" sz="2400" dirty="0" smtClean="0"/>
              <a:t>0.56(12) </a:t>
            </a:r>
            <a:r>
              <a:rPr lang="en-GB" sz="2400" dirty="0" err="1" smtClean="0"/>
              <a:t>W.u</a:t>
            </a:r>
            <a:r>
              <a:rPr lang="en-GB" sz="2400" dirty="0" smtClean="0"/>
              <a:t>.</a:t>
            </a:r>
          </a:p>
          <a:p>
            <a:r>
              <a:rPr lang="en-GB" sz="2400" dirty="0"/>
              <a:t>	</a:t>
            </a:r>
            <a:r>
              <a:rPr lang="en-GB" sz="2400" dirty="0" smtClean="0"/>
              <a:t>				SM: 5.2 </a:t>
            </a:r>
            <a:r>
              <a:rPr lang="en-GB" sz="2400" dirty="0" err="1" smtClean="0"/>
              <a:t>W.u</a:t>
            </a:r>
            <a:r>
              <a:rPr lang="en-GB" sz="2400" dirty="0" smtClean="0"/>
              <a:t>.</a:t>
            </a:r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10+-&gt;8+				0.99(18) </a:t>
            </a:r>
            <a:r>
              <a:rPr lang="en-GB" sz="2400" dirty="0" err="1" smtClean="0"/>
              <a:t>W.u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					SM: 0.87W.u.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873348"/>
            <a:ext cx="664329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SM by Grawe, </a:t>
            </a:r>
            <a:r>
              <a:rPr lang="en-GB" sz="2000" dirty="0" err="1" smtClean="0"/>
              <a:t>Kuo</a:t>
            </a:r>
            <a:r>
              <a:rPr lang="en-GB" sz="2000" dirty="0" smtClean="0"/>
              <a:t>-Brown, modified to describe </a:t>
            </a:r>
            <a:r>
              <a:rPr lang="en-GB" sz="2000" baseline="30000" dirty="0" smtClean="0"/>
              <a:t>206</a:t>
            </a:r>
            <a:r>
              <a:rPr lang="en-GB" sz="2000" dirty="0" smtClean="0"/>
              <a:t>Hg and </a:t>
            </a:r>
            <a:r>
              <a:rPr lang="en-GB" sz="2000" baseline="30000" dirty="0" smtClean="0"/>
              <a:t>204</a:t>
            </a:r>
            <a:r>
              <a:rPr lang="en-GB" sz="2000" dirty="0" smtClean="0"/>
              <a:t>Pt</a:t>
            </a:r>
          </a:p>
          <a:p>
            <a:endParaRPr lang="en-GB" dirty="0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582205" y="6152118"/>
            <a:ext cx="40544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dirty="0" err="1">
                <a:latin typeface="Times New Roman" pitchFamily="18" charset="0"/>
                <a:cs typeface="Arial" pitchFamily="34" charset="0"/>
              </a:rPr>
              <a:t>S.Steer</a:t>
            </a:r>
            <a:r>
              <a:rPr lang="en-GB" sz="1600" dirty="0">
                <a:latin typeface="Times New Roman" pitchFamily="18" charset="0"/>
                <a:cs typeface="Arial" pitchFamily="34" charset="0"/>
              </a:rPr>
              <a:t> et al., Phys. Rev C78 (2008) 061302(R)</a:t>
            </a:r>
          </a:p>
        </p:txBody>
      </p:sp>
    </p:spTree>
    <p:extLst>
      <p:ext uri="{BB962C8B-B14F-4D97-AF65-F5344CB8AC3E}">
        <p14:creationId xmlns:p14="http://schemas.microsoft.com/office/powerpoint/2010/main" val="26045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1052736"/>
            <a:ext cx="9324528" cy="433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23528" y="0"/>
            <a:ext cx="8588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C00000"/>
                </a:solidFill>
              </a:rPr>
              <a:t>Coulex</a:t>
            </a:r>
            <a:r>
              <a:rPr lang="en-GB" sz="2800" dirty="0" smtClean="0">
                <a:solidFill>
                  <a:srgbClr val="C00000"/>
                </a:solidFill>
              </a:rPr>
              <a:t> of </a:t>
            </a:r>
            <a:r>
              <a:rPr lang="en-GB" sz="2800" baseline="30000" dirty="0" smtClean="0">
                <a:solidFill>
                  <a:srgbClr val="C00000"/>
                </a:solidFill>
              </a:rPr>
              <a:t>206</a:t>
            </a:r>
            <a:r>
              <a:rPr lang="en-GB" sz="2800" dirty="0" smtClean="0">
                <a:solidFill>
                  <a:srgbClr val="C00000"/>
                </a:solidFill>
              </a:rPr>
              <a:t>Hg at relativistic energies (GSI, October 2012)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2132856"/>
            <a:ext cx="23762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1068 </a:t>
            </a:r>
            <a:r>
              <a:rPr lang="en-GB" sz="2400" dirty="0" err="1" smtClean="0">
                <a:solidFill>
                  <a:srgbClr val="FF0000"/>
                </a:solidFill>
              </a:rPr>
              <a:t>keV</a:t>
            </a:r>
            <a:r>
              <a:rPr lang="en-GB" sz="2400" dirty="0" smtClean="0">
                <a:solidFill>
                  <a:srgbClr val="FF0000"/>
                </a:solidFill>
              </a:rPr>
              <a:t>: 2</a:t>
            </a:r>
            <a:r>
              <a:rPr lang="en-GB" sz="2400" baseline="30000" dirty="0" smtClean="0">
                <a:solidFill>
                  <a:srgbClr val="FF0000"/>
                </a:solidFill>
              </a:rPr>
              <a:t>+</a:t>
            </a:r>
            <a:r>
              <a:rPr lang="en-GB" sz="2400" dirty="0" smtClean="0">
                <a:solidFill>
                  <a:srgbClr val="FF0000"/>
                </a:solidFill>
              </a:rPr>
              <a:t>-&gt;0</a:t>
            </a:r>
            <a:r>
              <a:rPr lang="en-GB" sz="2400" baseline="30000" dirty="0" smtClean="0">
                <a:solidFill>
                  <a:srgbClr val="FF0000"/>
                </a:solidFill>
              </a:rPr>
              <a:t>+</a:t>
            </a:r>
            <a:endParaRPr lang="en-GB" sz="2400" baseline="30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242" y="5445224"/>
            <a:ext cx="7062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Difficulty: isomeric beams also present </a:t>
            </a:r>
          </a:p>
          <a:p>
            <a:r>
              <a:rPr lang="en-GB" sz="2400" dirty="0" smtClean="0"/>
              <a:t>(the amount of the isomeric 0</a:t>
            </a:r>
            <a:r>
              <a:rPr lang="en-GB" sz="2400" baseline="30000" dirty="0" smtClean="0"/>
              <a:t>+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cannot be determined)</a:t>
            </a:r>
            <a:endParaRPr lang="en-GB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E:\seps_sync\THINGS\isolde_206hg_coulex\207tl_206hg_schem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43408"/>
            <a:ext cx="9144001" cy="68484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90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900608" y="476672"/>
            <a:ext cx="9144000" cy="6043613"/>
            <a:chOff x="0" y="300"/>
            <a:chExt cx="5760" cy="3807"/>
          </a:xfrm>
        </p:grpSpPr>
        <p:pic>
          <p:nvPicPr>
            <p:cNvPr id="8601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00"/>
              <a:ext cx="5760" cy="3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020" name="Rectangle 4"/>
            <p:cNvSpPr>
              <a:spLocks noChangeArrowheads="1"/>
            </p:cNvSpPr>
            <p:nvPr/>
          </p:nvSpPr>
          <p:spPr bwMode="auto">
            <a:xfrm>
              <a:off x="4468" y="1979"/>
              <a:ext cx="1292" cy="17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395536" y="-144487"/>
            <a:ext cx="8424863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defTabSz="457200">
              <a:buClr>
                <a:srgbClr val="000000"/>
              </a:buClr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>
                <a:solidFill>
                  <a:srgbClr val="FF0000"/>
                </a:solidFill>
                <a:latin typeface="Times New Roman" pitchFamily="18" charset="0"/>
              </a:rPr>
              <a:t>Isomeric </a:t>
            </a:r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</a:rPr>
              <a:t>states (from fragmentation)</a:t>
            </a:r>
            <a:endParaRPr lang="en-GB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6228184" y="1268760"/>
            <a:ext cx="360362" cy="735012"/>
          </a:xfrm>
          <a:prstGeom prst="rect">
            <a:avLst/>
          </a:prstGeom>
          <a:noFill/>
          <a:ln w="317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6300192" y="2420888"/>
            <a:ext cx="1908175" cy="14311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aseline="30000" dirty="0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208</a:t>
            </a:r>
            <a:r>
              <a:rPr lang="en-GB" sz="2400" dirty="0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Hg,</a:t>
            </a:r>
            <a:r>
              <a:rPr lang="en-GB" sz="2400" baseline="30000" dirty="0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209</a:t>
            </a:r>
            <a:r>
              <a:rPr lang="en-GB" sz="2400" dirty="0">
                <a:solidFill>
                  <a:srgbClr val="990099"/>
                </a:solidFill>
                <a:latin typeface="Times New Roman" pitchFamily="18" charset="0"/>
                <a:cs typeface="Arial" charset="0"/>
              </a:rPr>
              <a:t>Tl</a:t>
            </a:r>
          </a:p>
          <a:p>
            <a:pPr>
              <a:spcBef>
                <a:spcPct val="50000"/>
              </a:spcBef>
            </a:pPr>
            <a:r>
              <a:rPr lang="en-GB" dirty="0">
                <a:latin typeface="Times New Roman" pitchFamily="18" charset="0"/>
                <a:cs typeface="Arial" charset="0"/>
              </a:rPr>
              <a:t>N. </a:t>
            </a:r>
            <a:r>
              <a:rPr lang="en-GB" dirty="0" err="1">
                <a:latin typeface="Times New Roman" pitchFamily="18" charset="0"/>
                <a:cs typeface="Arial" charset="0"/>
              </a:rPr>
              <a:t>Aldahan</a:t>
            </a:r>
            <a:r>
              <a:rPr lang="en-GB" dirty="0">
                <a:latin typeface="Times New Roman" pitchFamily="18" charset="0"/>
                <a:cs typeface="Arial" charset="0"/>
              </a:rPr>
              <a:t> et al., PRC80, 061302(R) (2009).</a:t>
            </a:r>
            <a:endParaRPr lang="en-US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6024" name="Line 8"/>
          <p:cNvSpPr>
            <a:spLocks noChangeShapeType="1"/>
          </p:cNvSpPr>
          <p:nvPr/>
        </p:nvSpPr>
        <p:spPr bwMode="auto">
          <a:xfrm flipH="1" flipV="1">
            <a:off x="6372200" y="1988839"/>
            <a:ext cx="144016" cy="432048"/>
          </a:xfrm>
          <a:prstGeom prst="line">
            <a:avLst/>
          </a:prstGeom>
          <a:noFill/>
          <a:ln w="317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 flipH="1">
            <a:off x="5884723" y="5988952"/>
            <a:ext cx="63718" cy="100484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6978650" y="5373216"/>
            <a:ext cx="21653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latin typeface="Times New Roman" pitchFamily="18" charset="0"/>
                <a:cs typeface="Arial" charset="0"/>
              </a:rPr>
              <a:t>Isomeric state</a:t>
            </a:r>
          </a:p>
        </p:txBody>
      </p: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6012160" y="5877272"/>
            <a:ext cx="301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dirty="0"/>
              <a:t>RISING: isomeric decays</a:t>
            </a:r>
          </a:p>
          <a:p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0" y="6237288"/>
            <a:ext cx="48857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dirty="0">
                <a:latin typeface="+mn-lt"/>
              </a:rPr>
              <a:t>S. </a:t>
            </a:r>
            <a:r>
              <a:rPr lang="en-GB" sz="2000" dirty="0" smtClean="0">
                <a:latin typeface="+mn-lt"/>
              </a:rPr>
              <a:t>Steer et </a:t>
            </a:r>
            <a:r>
              <a:rPr lang="en-GB" sz="2000" dirty="0">
                <a:latin typeface="+mn-lt"/>
              </a:rPr>
              <a:t>al., </a:t>
            </a:r>
            <a:r>
              <a:rPr lang="en-GB" sz="2000" dirty="0" smtClean="0">
                <a:latin typeface="+mn-lt"/>
              </a:rPr>
              <a:t>Phys</a:t>
            </a:r>
            <a:r>
              <a:rPr lang="en-GB" sz="2000" dirty="0">
                <a:latin typeface="+mn-lt"/>
              </a:rPr>
              <a:t>. Rev. </a:t>
            </a:r>
            <a:r>
              <a:rPr lang="en-GB" sz="2000" dirty="0" smtClean="0">
                <a:latin typeface="+mn-lt"/>
              </a:rPr>
              <a:t>C 84 (2011) 044313</a:t>
            </a:r>
            <a:endParaRPr lang="en-GB" sz="2000" dirty="0">
              <a:latin typeface="+mn-lt"/>
            </a:endParaRPr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6300192" y="126876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dirty="0">
                <a:cs typeface="Arial" charset="0"/>
              </a:rPr>
              <a:t>■</a:t>
            </a: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6228184" y="16288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dirty="0" smtClean="0"/>
              <a:t>■</a:t>
            </a:r>
            <a:endParaRPr lang="en-GB" sz="1400" dirty="0"/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6588224" y="5517232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*</a:t>
            </a:r>
          </a:p>
        </p:txBody>
      </p:sp>
      <p:sp>
        <p:nvSpPr>
          <p:cNvPr id="86032" name="Oval 16"/>
          <p:cNvSpPr>
            <a:spLocks noChangeArrowheads="1"/>
          </p:cNvSpPr>
          <p:nvPr/>
        </p:nvSpPr>
        <p:spPr bwMode="auto">
          <a:xfrm>
            <a:off x="6804248" y="476672"/>
            <a:ext cx="2088232" cy="1008063"/>
          </a:xfrm>
          <a:prstGeom prst="ellips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6033" name="Text Box 17"/>
          <p:cNvSpPr txBox="1">
            <a:spLocks noChangeArrowheads="1"/>
          </p:cNvSpPr>
          <p:nvPr/>
        </p:nvSpPr>
        <p:spPr bwMode="auto">
          <a:xfrm>
            <a:off x="7308304" y="1412776"/>
            <a:ext cx="224971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AutoNum type="alphaUcPeriod"/>
            </a:pPr>
            <a:r>
              <a:rPr lang="en-GB" sz="1600" dirty="0" smtClean="0">
                <a:solidFill>
                  <a:srgbClr val="008000"/>
                </a:solidFill>
                <a:latin typeface="+mn-lt"/>
              </a:rPr>
              <a:t>Gottardo </a:t>
            </a:r>
            <a:r>
              <a:rPr lang="en-GB" sz="1600" dirty="0">
                <a:solidFill>
                  <a:srgbClr val="008000"/>
                </a:solidFill>
                <a:latin typeface="+mn-lt"/>
              </a:rPr>
              <a:t>et </a:t>
            </a:r>
            <a:r>
              <a:rPr lang="en-GB" sz="1600" dirty="0" smtClean="0">
                <a:solidFill>
                  <a:srgbClr val="008000"/>
                </a:solidFill>
                <a:latin typeface="+mn-lt"/>
              </a:rPr>
              <a:t>al.</a:t>
            </a:r>
          </a:p>
          <a:p>
            <a:pPr marL="342900" indent="-342900"/>
            <a:r>
              <a:rPr lang="en-GB" sz="1600" dirty="0" smtClean="0">
                <a:solidFill>
                  <a:srgbClr val="008000"/>
                </a:solidFill>
                <a:latin typeface="+mn-lt"/>
              </a:rPr>
              <a:t>PRL109(2012)162502</a:t>
            </a:r>
          </a:p>
          <a:p>
            <a:pPr marL="342900" indent="-342900"/>
            <a:r>
              <a:rPr lang="en-GB" baseline="30000" dirty="0" smtClean="0">
                <a:solidFill>
                  <a:srgbClr val="008000"/>
                </a:solidFill>
                <a:latin typeface="+mn-lt"/>
              </a:rPr>
              <a:t>210</a:t>
            </a:r>
            <a:r>
              <a:rPr lang="en-GB" dirty="0" smtClean="0">
                <a:solidFill>
                  <a:srgbClr val="008000"/>
                </a:solidFill>
                <a:latin typeface="+mn-lt"/>
              </a:rPr>
              <a:t>Hg</a:t>
            </a:r>
            <a:r>
              <a:rPr lang="en-GB" sz="1600" dirty="0" smtClean="0">
                <a:solidFill>
                  <a:srgbClr val="008000"/>
                </a:solidFill>
                <a:latin typeface="+mn-lt"/>
              </a:rPr>
              <a:t>:</a:t>
            </a:r>
          </a:p>
          <a:p>
            <a:pPr marL="342900" indent="-342900"/>
            <a:r>
              <a:rPr lang="en-GB" sz="1600" dirty="0" smtClean="0">
                <a:solidFill>
                  <a:srgbClr val="008000"/>
                </a:solidFill>
                <a:latin typeface="+mn-lt"/>
              </a:rPr>
              <a:t>PLB 725 (2013)292</a:t>
            </a:r>
            <a:endParaRPr lang="en-GB" sz="1600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12350" y="4725144"/>
            <a:ext cx="53996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600" dirty="0" err="1" smtClean="0">
                <a:latin typeface="+mn-lt"/>
              </a:rPr>
              <a:t>M.Reed</a:t>
            </a:r>
            <a:r>
              <a:rPr lang="en-GB" sz="1600" dirty="0" smtClean="0">
                <a:latin typeface="+mn-lt"/>
              </a:rPr>
              <a:t> et al., PRL 105 (2010) 172501, PRC 86 (2012) 054321</a:t>
            </a:r>
          </a:p>
          <a:p>
            <a:pPr>
              <a:spcBef>
                <a:spcPts val="0"/>
              </a:spcBef>
            </a:pPr>
            <a:r>
              <a:rPr lang="en-GB" sz="1600" dirty="0" smtClean="0">
                <a:latin typeface="+mn-lt"/>
              </a:rPr>
              <a:t>                          (ESR storage ring)</a:t>
            </a:r>
            <a:endParaRPr lang="en-GB" sz="1600" dirty="0">
              <a:latin typeface="+mn-lt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755576" y="4797152"/>
            <a:ext cx="2556774" cy="7200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6948264" y="1628800"/>
            <a:ext cx="360040" cy="360040"/>
          </a:xfrm>
          <a:prstGeom prst="rect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7668344" y="90872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dirty="0">
                <a:cs typeface="Arial" charset="0"/>
              </a:rPr>
              <a:t>■</a:t>
            </a: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8316416" y="90872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dirty="0">
                <a:cs typeface="Arial" charset="0"/>
              </a:rPr>
              <a:t>■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6948264" y="16288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dirty="0" smtClean="0"/>
              <a:t>■</a:t>
            </a:r>
            <a:endParaRPr lang="en-GB" sz="1400" dirty="0"/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6300192" y="980728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*</a:t>
            </a: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6948264" y="980728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1875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775559" y="66297"/>
            <a:ext cx="4471465" cy="592099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GB" sz="3600" baseline="30000" dirty="0" smtClean="0">
                <a:solidFill>
                  <a:srgbClr val="FF0000"/>
                </a:solidFill>
                <a:latin typeface="Times New Roman"/>
              </a:rPr>
              <a:t>207</a:t>
            </a:r>
            <a:r>
              <a:rPr lang="en-GB" sz="3600" dirty="0" smtClean="0">
                <a:solidFill>
                  <a:srgbClr val="FF0000"/>
                </a:solidFill>
                <a:latin typeface="Times New Roman"/>
              </a:rPr>
              <a:t>Tl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291937" y="708690"/>
            <a:ext cx="4352927" cy="2794592"/>
          </a:xfrm>
          <a:prstGeom prst="rect">
            <a:avLst/>
          </a:prstGeom>
          <a:solidFill>
            <a:srgbClr val="FFFFFF"/>
          </a:solidFill>
          <a:ln w="18000">
            <a:solidFill>
              <a:srgbClr val="808080"/>
            </a:solidFill>
            <a:round/>
          </a:ln>
        </p:spPr>
      </p:sp>
      <p:sp>
        <p:nvSpPr>
          <p:cNvPr id="97" name="CustomShape 3"/>
          <p:cNvSpPr/>
          <p:nvPr/>
        </p:nvSpPr>
        <p:spPr>
          <a:xfrm>
            <a:off x="292264" y="3657431"/>
            <a:ext cx="8651320" cy="2693350"/>
          </a:xfrm>
          <a:prstGeom prst="rect">
            <a:avLst/>
          </a:prstGeom>
          <a:solidFill>
            <a:srgbClr val="FFFFFF"/>
          </a:solidFill>
          <a:ln w="18000">
            <a:solidFill>
              <a:srgbClr val="808080"/>
            </a:solidFill>
            <a:round/>
          </a:ln>
        </p:spPr>
      </p:sp>
      <p:pic>
        <p:nvPicPr>
          <p:cNvPr id="98" name="Picture 97"/>
          <p:cNvPicPr/>
          <p:nvPr/>
        </p:nvPicPr>
        <p:blipFill>
          <a:blip r:embed="rId2"/>
          <a:stretch>
            <a:fillRect/>
          </a:stretch>
        </p:blipFill>
        <p:spPr>
          <a:xfrm>
            <a:off x="344512" y="3706745"/>
            <a:ext cx="8545844" cy="2584924"/>
          </a:xfrm>
          <a:prstGeom prst="rect">
            <a:avLst/>
          </a:prstGeom>
        </p:spPr>
      </p:pic>
      <p:sp>
        <p:nvSpPr>
          <p:cNvPr id="99" name="TextShape 4"/>
          <p:cNvSpPr txBox="1"/>
          <p:nvPr/>
        </p:nvSpPr>
        <p:spPr>
          <a:xfrm>
            <a:off x="7836575" y="3763571"/>
            <a:ext cx="975408" cy="592099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GB" sz="3600">
                <a:latin typeface="Times New Roman"/>
              </a:rPr>
              <a:t>207Tl</a:t>
            </a:r>
            <a:endParaRPr/>
          </a:p>
        </p:txBody>
      </p:sp>
      <p:sp>
        <p:nvSpPr>
          <p:cNvPr id="100" name="TextShape 5"/>
          <p:cNvSpPr txBox="1"/>
          <p:nvPr/>
        </p:nvSpPr>
        <p:spPr>
          <a:xfrm>
            <a:off x="4617924" y="260648"/>
            <a:ext cx="4287617" cy="2887342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GB" sz="2000" dirty="0">
                <a:latin typeface="+mj-lt"/>
              </a:rPr>
              <a:t>207Hg delivery ~ 12 kHz over 42 </a:t>
            </a:r>
            <a:r>
              <a:rPr lang="en-GB" sz="2000" dirty="0" smtClean="0">
                <a:latin typeface="+mj-lt"/>
              </a:rPr>
              <a:t>hours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 smtClean="0">
                <a:latin typeface="+mj-lt"/>
              </a:rPr>
              <a:t>More complete level scheme</a:t>
            </a:r>
          </a:p>
          <a:p>
            <a:endParaRPr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New transitions </a:t>
            </a:r>
            <a:r>
              <a:rPr lang="en-GB" sz="2000" dirty="0" smtClean="0">
                <a:latin typeface="+mj-lt"/>
              </a:rPr>
              <a:t>and levels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 smtClean="0">
                <a:latin typeface="+mj-lt"/>
              </a:rPr>
              <a:t>Angular correlations needed for I</a:t>
            </a:r>
            <a:r>
              <a:rPr lang="el-GR" sz="2000" baseline="30000" dirty="0" smtClean="0">
                <a:latin typeface="+mj-lt"/>
              </a:rPr>
              <a:t>π</a:t>
            </a:r>
            <a:endParaRPr lang="en-GB" sz="2000" baseline="30000" dirty="0" smtClean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r>
              <a:rPr lang="en-GB" sz="2000" dirty="0" smtClean="0">
                <a:solidFill>
                  <a:srgbClr val="FF0000"/>
                </a:solidFill>
                <a:latin typeface="+mj-lt"/>
              </a:rPr>
              <a:t>Difficult due to geometry</a:t>
            </a:r>
            <a:endParaRPr sz="2000" dirty="0">
              <a:solidFill>
                <a:srgbClr val="FF0000"/>
              </a:solidFill>
              <a:latin typeface="+mj-lt"/>
            </a:endParaRPr>
          </a:p>
          <a:p>
            <a:endParaRPr dirty="0"/>
          </a:p>
        </p:txBody>
      </p:sp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337327" y="737104"/>
            <a:ext cx="4255942" cy="274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2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14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95367"/>
            <a:ext cx="5364088" cy="4959500"/>
          </a:xfrm>
          <a:prstGeom prst="rect">
            <a:avLst/>
          </a:prstGeom>
        </p:spPr>
      </p:pic>
      <p:sp>
        <p:nvSpPr>
          <p:cNvPr id="151" name="TextShape 5"/>
          <p:cNvSpPr txBox="1"/>
          <p:nvPr/>
        </p:nvSpPr>
        <p:spPr>
          <a:xfrm>
            <a:off x="9144000" y="620688"/>
            <a:ext cx="4357826" cy="3167879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GB" sz="2000" dirty="0">
                <a:latin typeface="Times New Roman"/>
              </a:rPr>
              <a:t>Previously observed 452 </a:t>
            </a:r>
            <a:r>
              <a:rPr lang="en-GB" sz="2000" dirty="0" err="1">
                <a:latin typeface="Times New Roman"/>
              </a:rPr>
              <a:t>keV</a:t>
            </a:r>
            <a:r>
              <a:rPr lang="en-GB" sz="2000" dirty="0">
                <a:latin typeface="Times New Roman"/>
              </a:rPr>
              <a:t> transition present in these data.</a:t>
            </a:r>
            <a:endParaRPr dirty="0"/>
          </a:p>
          <a:p>
            <a:endParaRPr dirty="0"/>
          </a:p>
          <a:p>
            <a:endParaRPr dirty="0"/>
          </a:p>
          <a:p>
            <a:r>
              <a:rPr lang="en-GB" sz="2000" dirty="0">
                <a:latin typeface="Times New Roman"/>
              </a:rPr>
              <a:t>Tl X rays in coincidence with this transition.</a:t>
            </a:r>
            <a:endParaRPr dirty="0"/>
          </a:p>
          <a:p>
            <a:endParaRPr dirty="0"/>
          </a:p>
          <a:p>
            <a:endParaRPr dirty="0"/>
          </a:p>
          <a:p>
            <a:r>
              <a:rPr lang="en-GB" sz="2000" dirty="0">
                <a:latin typeface="Times New Roman"/>
              </a:rPr>
              <a:t>All other coincidences (and lack thereof) inconsistent with previous 208Hg beta decay results.</a:t>
            </a:r>
            <a:endParaRPr dirty="0"/>
          </a:p>
        </p:txBody>
      </p:sp>
      <p:sp>
        <p:nvSpPr>
          <p:cNvPr id="152" name="TextShape 6"/>
          <p:cNvSpPr txBox="1"/>
          <p:nvPr/>
        </p:nvSpPr>
        <p:spPr>
          <a:xfrm>
            <a:off x="5220072" y="517678"/>
            <a:ext cx="3186160" cy="120412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endParaRPr lang="en-GB" sz="2000" dirty="0"/>
          </a:p>
          <a:p>
            <a:r>
              <a:rPr lang="en-GB" sz="2400" dirty="0" smtClean="0">
                <a:latin typeface="Times New Roman"/>
              </a:rPr>
              <a:t>differences with </a:t>
            </a:r>
            <a:r>
              <a:rPr lang="en-GB" sz="2400" dirty="0">
                <a:latin typeface="Times New Roman"/>
              </a:rPr>
              <a:t>previous </a:t>
            </a:r>
            <a:r>
              <a:rPr lang="en-GB" sz="2400" dirty="0" smtClean="0">
                <a:latin typeface="Times New Roman"/>
              </a:rPr>
              <a:t>work</a:t>
            </a:r>
          </a:p>
          <a:p>
            <a:endParaRPr lang="en-GB" sz="2400" dirty="0" smtClean="0">
              <a:latin typeface="Times New Roman"/>
            </a:endParaRPr>
          </a:p>
          <a:p>
            <a:r>
              <a:rPr lang="en-GB" sz="2400" dirty="0">
                <a:latin typeface="Times New Roman"/>
              </a:rPr>
              <a:t>-</a:t>
            </a:r>
            <a:r>
              <a:rPr lang="en-GB" sz="2400" dirty="0" smtClean="0">
                <a:latin typeface="Times New Roman"/>
              </a:rPr>
              <a:t>half-life much shorter than </a:t>
            </a:r>
          </a:p>
          <a:p>
            <a:r>
              <a:rPr lang="en-GB" sz="2400" dirty="0">
                <a:latin typeface="Times New Roman"/>
              </a:rPr>
              <a:t>t</a:t>
            </a:r>
            <a:r>
              <a:rPr lang="en-GB" sz="2400" dirty="0" smtClean="0">
                <a:latin typeface="Times New Roman"/>
              </a:rPr>
              <a:t>he published 41 min</a:t>
            </a:r>
          </a:p>
          <a:p>
            <a:endParaRPr lang="en-GB" sz="2400" dirty="0">
              <a:latin typeface="Times New Roman"/>
            </a:endParaRPr>
          </a:p>
          <a:p>
            <a:endParaRPr lang="en-GB" sz="2400" dirty="0" smtClean="0">
              <a:latin typeface="Times New Roman"/>
            </a:endParaRPr>
          </a:p>
          <a:p>
            <a:r>
              <a:rPr lang="en-GB" sz="2400" dirty="0" smtClean="0">
                <a:latin typeface="Times New Roman"/>
              </a:rPr>
              <a:t>-completely different from </a:t>
            </a:r>
          </a:p>
          <a:p>
            <a:r>
              <a:rPr lang="en-GB" sz="2400" dirty="0" smtClean="0">
                <a:latin typeface="Times New Roman"/>
              </a:rPr>
              <a:t>what was reported </a:t>
            </a:r>
          </a:p>
          <a:p>
            <a:r>
              <a:rPr lang="en-GB" sz="2400" dirty="0" smtClean="0">
                <a:latin typeface="Times New Roman"/>
              </a:rPr>
              <a:t>from beta decay</a:t>
            </a:r>
            <a:endParaRPr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491401" y="33701"/>
            <a:ext cx="4653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aseline="30000" dirty="0" smtClean="0">
                <a:solidFill>
                  <a:srgbClr val="FF0000"/>
                </a:solidFill>
              </a:rPr>
              <a:t>208</a:t>
            </a:r>
            <a:r>
              <a:rPr lang="en-GB" sz="2400" dirty="0" smtClean="0">
                <a:solidFill>
                  <a:srgbClr val="FF0000"/>
                </a:solidFill>
              </a:rPr>
              <a:t>Tl: proton-neutron interaction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9363" y="6488668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R. Carroll et al., to be published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265" y="5692229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How was </a:t>
            </a:r>
            <a:r>
              <a:rPr lang="en-GB" sz="2400" baseline="30000" dirty="0" smtClean="0">
                <a:solidFill>
                  <a:srgbClr val="FF0000"/>
                </a:solidFill>
              </a:rPr>
              <a:t>208</a:t>
            </a:r>
            <a:r>
              <a:rPr lang="en-GB" sz="2400" dirty="0" smtClean="0">
                <a:solidFill>
                  <a:srgbClr val="FF0000"/>
                </a:solidFill>
              </a:rPr>
              <a:t>Hg produced in </a:t>
            </a:r>
            <a:r>
              <a:rPr lang="en-GB" sz="2400" dirty="0" err="1" smtClean="0">
                <a:solidFill>
                  <a:srgbClr val="FF0000"/>
                </a:solidFill>
              </a:rPr>
              <a:t>p+Pb</a:t>
            </a:r>
            <a:r>
              <a:rPr lang="en-GB" sz="2400" dirty="0" smtClean="0">
                <a:solidFill>
                  <a:srgbClr val="FF0000"/>
                </a:solidFill>
              </a:rPr>
              <a:t>?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73" y="6488668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>
                <a:latin typeface="Times New Roman"/>
              </a:rPr>
              <a:t>9 hours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788024" y="5787383"/>
            <a:ext cx="4489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208Pb(t,3p)208Hg  (T. </a:t>
            </a:r>
            <a:r>
              <a:rPr lang="en-GB" dirty="0" err="1" smtClean="0"/>
              <a:t>Stora’s</a:t>
            </a:r>
            <a:r>
              <a:rPr lang="en-GB" dirty="0" smtClean="0"/>
              <a:t> suggestion)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03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24" b="3294"/>
          <a:stretch>
            <a:fillRect/>
          </a:stretch>
        </p:blipFill>
        <p:spPr bwMode="auto">
          <a:xfrm>
            <a:off x="0" y="-1"/>
            <a:ext cx="6768354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32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phs1zp\Desktop\aa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9" t="7249" r="28564" b="2253"/>
          <a:stretch/>
        </p:blipFill>
        <p:spPr bwMode="auto">
          <a:xfrm rot="16200000">
            <a:off x="2750980" y="-2166806"/>
            <a:ext cx="2664297" cy="73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-27647" y="2828336"/>
                <a:ext cx="9404369" cy="3785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Lifetime in order of minutes, </a:t>
                </a:r>
                <a:r>
                  <a:rPr lang="en-GB" sz="2400" dirty="0" smtClean="0">
                    <a:solidFill>
                      <a:srgbClr val="FF0000"/>
                    </a:solidFill>
                  </a:rPr>
                  <a:t>but not measured</a:t>
                </a:r>
                <a:r>
                  <a:rPr lang="en-GB" sz="2400" dirty="0" smtClean="0"/>
                  <a:t>!</a:t>
                </a:r>
              </a:p>
              <a:p>
                <a:r>
                  <a:rPr lang="en-GB" sz="2400" dirty="0" smtClean="0"/>
                  <a:t>(not 41+4-5 min. M.J. Martin, </a:t>
                </a:r>
                <a:r>
                  <a:rPr lang="en-GB" sz="2400" dirty="0" err="1" smtClean="0"/>
                  <a:t>Nucl</a:t>
                </a:r>
                <a:r>
                  <a:rPr lang="en-GB" sz="2400" dirty="0" smtClean="0"/>
                  <a:t>. Data Sheets 108, 1583 (2007)</a:t>
                </a:r>
              </a:p>
              <a:p>
                <a:endParaRPr lang="en-GB" sz="2400" dirty="0"/>
              </a:p>
              <a:p>
                <a:r>
                  <a:rPr lang="en-GB" sz="2400" dirty="0" smtClean="0"/>
                  <a:t>Level scheme completely different from that published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/>
                      </a:rPr>
                      <m:t>β</m:t>
                    </m:r>
                  </m:oMath>
                </a14:m>
                <a:r>
                  <a:rPr lang="en-GB" sz="2400" dirty="0" smtClean="0"/>
                  <a:t> decay</a:t>
                </a:r>
              </a:p>
              <a:p>
                <a:r>
                  <a:rPr lang="en-GB" sz="2400" dirty="0" smtClean="0"/>
                  <a:t>Compatible with what was published form  alpha decay</a:t>
                </a:r>
              </a:p>
              <a:p>
                <a:endParaRPr lang="en-GB" sz="2400" dirty="0"/>
              </a:p>
              <a:p>
                <a:r>
                  <a:rPr lang="en-GB" sz="2400" dirty="0" smtClean="0"/>
                  <a:t>Shell model calculations performed</a:t>
                </a:r>
              </a:p>
              <a:p>
                <a:endParaRPr lang="en-GB" sz="2400" dirty="0"/>
              </a:p>
              <a:p>
                <a:r>
                  <a:rPr lang="en-GB" sz="2400" dirty="0" smtClean="0"/>
                  <a:t>First-forbidden beta decay to 1</a:t>
                </a:r>
                <a:r>
                  <a:rPr lang="en-GB" sz="2400" baseline="30000" dirty="0" smtClean="0"/>
                  <a:t>-</a:t>
                </a:r>
                <a:r>
                  <a:rPr lang="en-GB" sz="2400" dirty="0" smtClean="0"/>
                  <a:t> and 2</a:t>
                </a:r>
                <a:r>
                  <a:rPr lang="en-GB" sz="2400" baseline="30000" dirty="0" smtClean="0"/>
                  <a:t>-</a:t>
                </a:r>
                <a:r>
                  <a:rPr lang="en-GB" sz="2400" dirty="0" smtClean="0"/>
                  <a:t> dominate </a:t>
                </a:r>
              </a:p>
              <a:p>
                <a:r>
                  <a:rPr lang="en-GB" sz="2400" dirty="0" smtClean="0"/>
                  <a:t>(although there are 1</a:t>
                </a:r>
                <a:r>
                  <a:rPr lang="en-GB" sz="2400" baseline="30000" dirty="0" smtClean="0"/>
                  <a:t>+</a:t>
                </a:r>
                <a:r>
                  <a:rPr lang="en-GB" sz="2400" dirty="0" smtClean="0"/>
                  <a:t> states below the </a:t>
                </a:r>
                <a:r>
                  <a:rPr lang="en-GB" sz="2400" dirty="0" err="1" smtClean="0"/>
                  <a:t>Qbeta</a:t>
                </a:r>
                <a:r>
                  <a:rPr lang="en-GB" sz="2400" dirty="0" smtClean="0"/>
                  <a:t> value)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647" y="2828336"/>
                <a:ext cx="9404369" cy="3785652"/>
              </a:xfrm>
              <a:prstGeom prst="rect">
                <a:avLst/>
              </a:prstGeom>
              <a:blipFill rotWithShape="1">
                <a:blip r:embed="rId3"/>
                <a:stretch>
                  <a:fillRect l="-972" t="-1127" r="-65" b="-28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516216" y="260648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preliminary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6088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476250"/>
            <a:ext cx="9144000" cy="6043613"/>
            <a:chOff x="0" y="300"/>
            <a:chExt cx="5760" cy="3807"/>
          </a:xfrm>
        </p:grpSpPr>
        <p:pic>
          <p:nvPicPr>
            <p:cNvPr id="8601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00"/>
              <a:ext cx="5760" cy="3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020" name="Rectangle 4"/>
            <p:cNvSpPr>
              <a:spLocks noChangeArrowheads="1"/>
            </p:cNvSpPr>
            <p:nvPr/>
          </p:nvSpPr>
          <p:spPr bwMode="auto">
            <a:xfrm>
              <a:off x="4468" y="1979"/>
              <a:ext cx="1292" cy="17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323850" y="-171450"/>
            <a:ext cx="8424863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defTabSz="457200">
              <a:buClr>
                <a:srgbClr val="000000"/>
              </a:buClr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>
                <a:solidFill>
                  <a:srgbClr val="FF0000"/>
                </a:solidFill>
                <a:latin typeface="Times New Roman" pitchFamily="18" charset="0"/>
              </a:rPr>
              <a:t>Isomeric states</a:t>
            </a:r>
            <a:endParaRPr lang="en-GB" sz="3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7164388" y="1268413"/>
            <a:ext cx="360362" cy="735012"/>
          </a:xfrm>
          <a:prstGeom prst="rect">
            <a:avLst/>
          </a:prstGeom>
          <a:noFill/>
          <a:ln w="317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7235825" y="2133600"/>
            <a:ext cx="1908175" cy="1312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aseline="30000">
                <a:solidFill>
                  <a:srgbClr val="990099"/>
                </a:solidFill>
                <a:latin typeface="Times New Roman" pitchFamily="18" charset="0"/>
                <a:cs typeface="Arial" pitchFamily="34" charset="0"/>
              </a:rPr>
              <a:t>208</a:t>
            </a:r>
            <a:r>
              <a:rPr lang="en-GB" sz="2400">
                <a:solidFill>
                  <a:srgbClr val="990099"/>
                </a:solidFill>
                <a:latin typeface="Times New Roman" pitchFamily="18" charset="0"/>
                <a:cs typeface="Arial" pitchFamily="34" charset="0"/>
              </a:rPr>
              <a:t>Hg,</a:t>
            </a:r>
            <a:r>
              <a:rPr lang="en-GB" sz="2400" baseline="30000">
                <a:solidFill>
                  <a:srgbClr val="990099"/>
                </a:solidFill>
                <a:latin typeface="Times New Roman" pitchFamily="18" charset="0"/>
                <a:cs typeface="Arial" pitchFamily="34" charset="0"/>
              </a:rPr>
              <a:t>209</a:t>
            </a:r>
            <a:r>
              <a:rPr lang="en-GB" sz="2400">
                <a:solidFill>
                  <a:srgbClr val="990099"/>
                </a:solidFill>
                <a:latin typeface="Times New Roman" pitchFamily="18" charset="0"/>
                <a:cs typeface="Arial" pitchFamily="34" charset="0"/>
              </a:rPr>
              <a:t>Tl</a:t>
            </a:r>
          </a:p>
          <a:p>
            <a:pPr>
              <a:spcBef>
                <a:spcPct val="50000"/>
              </a:spcBef>
            </a:pPr>
            <a:r>
              <a:rPr lang="en-GB" sz="1600">
                <a:latin typeface="Times New Roman" pitchFamily="18" charset="0"/>
                <a:cs typeface="Arial" pitchFamily="34" charset="0"/>
              </a:rPr>
              <a:t>N. Aldahan et al., PRC80, 061302(R) (2009).</a:t>
            </a:r>
            <a:endParaRPr lang="en-US" sz="16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6024" name="Line 8"/>
          <p:cNvSpPr>
            <a:spLocks noChangeShapeType="1"/>
          </p:cNvSpPr>
          <p:nvPr/>
        </p:nvSpPr>
        <p:spPr bwMode="auto">
          <a:xfrm flipH="1" flipV="1">
            <a:off x="7308850" y="1844675"/>
            <a:ext cx="576263" cy="144463"/>
          </a:xfrm>
          <a:prstGeom prst="line">
            <a:avLst/>
          </a:prstGeom>
          <a:noFill/>
          <a:ln w="317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6300788" y="6021388"/>
            <a:ext cx="73025" cy="7302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6889750" y="5805488"/>
            <a:ext cx="21653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>
                <a:latin typeface="Times New Roman" pitchFamily="18" charset="0"/>
                <a:cs typeface="Arial" pitchFamily="34" charset="0"/>
              </a:rPr>
              <a:t>Isomeric state</a:t>
            </a:r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7164388" y="1319213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>
                <a:cs typeface="Arial" pitchFamily="34" charset="0"/>
              </a:rPr>
              <a:t>■</a:t>
            </a: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7164388" y="1679575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/>
              <a:t>■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6516688" y="5949950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*</a:t>
            </a:r>
          </a:p>
        </p:txBody>
      </p:sp>
      <p:sp>
        <p:nvSpPr>
          <p:cNvPr id="86032" name="Oval 16"/>
          <p:cNvSpPr>
            <a:spLocks noChangeArrowheads="1"/>
          </p:cNvSpPr>
          <p:nvPr/>
        </p:nvSpPr>
        <p:spPr bwMode="auto">
          <a:xfrm>
            <a:off x="7667625" y="476250"/>
            <a:ext cx="1692275" cy="1008063"/>
          </a:xfrm>
          <a:prstGeom prst="ellips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6033" name="Text Box 17"/>
          <p:cNvSpPr txBox="1">
            <a:spLocks noChangeArrowheads="1"/>
          </p:cNvSpPr>
          <p:nvPr/>
        </p:nvSpPr>
        <p:spPr bwMode="auto">
          <a:xfrm>
            <a:off x="7596188" y="1341438"/>
            <a:ext cx="16171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GB" sz="1600" dirty="0" err="1" smtClean="0">
                <a:solidFill>
                  <a:srgbClr val="008000"/>
                </a:solidFill>
              </a:rPr>
              <a:t>A.Gottardo</a:t>
            </a:r>
            <a:r>
              <a:rPr lang="en-GB" sz="1600" dirty="0" smtClean="0">
                <a:solidFill>
                  <a:srgbClr val="008000"/>
                </a:solidFill>
              </a:rPr>
              <a:t> </a:t>
            </a:r>
            <a:r>
              <a:rPr lang="en-GB" sz="1600" dirty="0">
                <a:solidFill>
                  <a:srgbClr val="008000"/>
                </a:solidFill>
              </a:rPr>
              <a:t>et al</a:t>
            </a:r>
            <a:r>
              <a:rPr lang="en-GB" sz="1600" dirty="0" smtClean="0">
                <a:solidFill>
                  <a:srgbClr val="008000"/>
                </a:solidFill>
              </a:rPr>
              <a:t>.,</a:t>
            </a:r>
          </a:p>
          <a:p>
            <a:pPr marL="342900" indent="-342900"/>
            <a:r>
              <a:rPr lang="en-GB" sz="1600" dirty="0" smtClean="0">
                <a:solidFill>
                  <a:srgbClr val="008000"/>
                </a:solidFill>
              </a:rPr>
              <a:t>PRL (2012)</a:t>
            </a:r>
            <a:endParaRPr lang="en-GB" sz="16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6710" y="1340768"/>
            <a:ext cx="768729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147831" y="6396335"/>
            <a:ext cx="33666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dirty="0"/>
              <a:t>In box: E(4</a:t>
            </a:r>
            <a:r>
              <a:rPr lang="en-GB" sz="2400" baseline="30000" dirty="0"/>
              <a:t>+</a:t>
            </a:r>
            <a:r>
              <a:rPr lang="en-GB" sz="2400" dirty="0"/>
              <a:t>)/E(2</a:t>
            </a:r>
            <a:r>
              <a:rPr lang="en-GB" sz="2400" baseline="30000" dirty="0"/>
              <a:t>+</a:t>
            </a:r>
            <a:r>
              <a:rPr lang="en-GB" sz="2400" dirty="0"/>
              <a:t>) ratio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8100392" y="3573016"/>
            <a:ext cx="619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dirty="0" err="1">
                <a:solidFill>
                  <a:schemeClr val="accent2"/>
                </a:solidFill>
              </a:rPr>
              <a:t>Pb</a:t>
            </a:r>
            <a:endParaRPr lang="en-GB" sz="2800" dirty="0">
              <a:solidFill>
                <a:schemeClr val="accent2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0" y="0"/>
            <a:ext cx="1936749" cy="27699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>
                <a:solidFill>
                  <a:srgbClr val="0000CC"/>
                </a:solidFill>
                <a:latin typeface="Comic Sans MS" pitchFamily="66" charset="0"/>
                <a:cs typeface="Arial" charset="0"/>
              </a:rPr>
              <a:t>  </a:t>
            </a:r>
            <a:r>
              <a:rPr lang="el-GR" sz="2400" dirty="0" smtClean="0">
                <a:solidFill>
                  <a:srgbClr val="0000CC"/>
                </a:solidFill>
                <a:latin typeface="Comic Sans MS" pitchFamily="66" charset="0"/>
                <a:cs typeface="Arial" charset="0"/>
              </a:rPr>
              <a:t>π</a:t>
            </a:r>
            <a:r>
              <a:rPr lang="en-GB" sz="2400" dirty="0" smtClean="0">
                <a:solidFill>
                  <a:srgbClr val="0000CC"/>
                </a:solidFill>
                <a:latin typeface="Comic Sans MS" pitchFamily="66" charset="0"/>
                <a:cs typeface="Arial" charset="0"/>
              </a:rPr>
              <a:t>          </a:t>
            </a:r>
            <a:r>
              <a:rPr lang="el-GR" sz="2400" dirty="0" smtClean="0">
                <a:solidFill>
                  <a:srgbClr val="0000CC"/>
                </a:solidFill>
                <a:latin typeface="Comic Sans MS" pitchFamily="66" charset="0"/>
                <a:cs typeface="Arial" charset="0"/>
              </a:rPr>
              <a:t>ν</a:t>
            </a:r>
            <a:endParaRPr lang="el-GR" sz="2400" dirty="0">
              <a:solidFill>
                <a:srgbClr val="0000CC"/>
              </a:solidFill>
              <a:latin typeface="Comic Sans MS" pitchFamily="66" charset="0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GB" sz="2000" dirty="0">
                <a:latin typeface="Comic Sans MS" pitchFamily="66" charset="0"/>
                <a:cs typeface="Arial" charset="0"/>
              </a:rPr>
              <a:t>i13/2     i11/2</a:t>
            </a:r>
          </a:p>
          <a:p>
            <a:pPr>
              <a:spcBef>
                <a:spcPct val="50000"/>
              </a:spcBef>
            </a:pPr>
            <a:r>
              <a:rPr lang="en-GB" sz="2000" dirty="0" smtClean="0">
                <a:latin typeface="Comic Sans MS" pitchFamily="66" charset="0"/>
                <a:cs typeface="Arial" charset="0"/>
              </a:rPr>
              <a:t>h9/2     </a:t>
            </a:r>
            <a:r>
              <a:rPr lang="en-GB" sz="2000" dirty="0">
                <a:latin typeface="Comic Sans MS" pitchFamily="66" charset="0"/>
                <a:cs typeface="Arial" charset="0"/>
              </a:rPr>
              <a:t>g9/2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0000CC"/>
                </a:solidFill>
                <a:latin typeface="Comic Sans MS" pitchFamily="66" charset="0"/>
                <a:cs typeface="Arial" charset="0"/>
              </a:rPr>
              <a:t>Z=82    N=126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latin typeface="Comic Sans MS" pitchFamily="66" charset="0"/>
                <a:cs typeface="Arial" charset="0"/>
              </a:rPr>
              <a:t>s1/2      p1/2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latin typeface="Comic Sans MS" pitchFamily="66" charset="0"/>
                <a:cs typeface="Arial" charset="0"/>
              </a:rPr>
              <a:t>d3/2     f5/2</a:t>
            </a:r>
            <a:endParaRPr lang="en-GB" sz="2400" dirty="0">
              <a:latin typeface="Comic Sans MS" pitchFamily="66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16216" y="4149080"/>
            <a:ext cx="360040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414908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1.9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876256" y="37170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1.4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80312" y="3717032"/>
            <a:ext cx="360040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308304" y="37170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1.4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831145" y="39928"/>
            <a:ext cx="7332457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3200" i="1" dirty="0" smtClean="0">
                <a:solidFill>
                  <a:srgbClr val="0000CC"/>
                </a:solidFill>
              </a:rPr>
              <a:t>Structure of neutron-rich N ≥ 126 nuclei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707904" y="620688"/>
            <a:ext cx="248978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800" b="1" dirty="0">
                <a:solidFill>
                  <a:srgbClr val="3333FF"/>
                </a:solidFill>
                <a:latin typeface="Times New Roman" pitchFamily="18" charset="0"/>
              </a:rPr>
              <a:t>Zsolt </a:t>
            </a:r>
            <a:r>
              <a:rPr lang="en-GB" sz="2800" b="1" dirty="0" err="1">
                <a:solidFill>
                  <a:srgbClr val="3333FF"/>
                </a:solidFill>
                <a:latin typeface="Times New Roman" pitchFamily="18" charset="0"/>
              </a:rPr>
              <a:t>Podoly</a:t>
            </a:r>
            <a:r>
              <a:rPr lang="en-US" sz="28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á</a:t>
            </a:r>
            <a:r>
              <a:rPr lang="en-GB" sz="2800" b="1" dirty="0" smtClean="0">
                <a:solidFill>
                  <a:srgbClr val="3333FF"/>
                </a:solidFill>
                <a:latin typeface="Times New Roman" pitchFamily="18" charset="0"/>
              </a:rPr>
              <a:t>k</a:t>
            </a:r>
            <a:endParaRPr lang="en-GB" sz="2800" b="1" dirty="0">
              <a:solidFill>
                <a:srgbClr val="3333FF"/>
              </a:solidFill>
              <a:latin typeface="Times New Roman" pitchFamily="18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620688"/>
            <a:ext cx="1835150" cy="541337"/>
          </a:xfrm>
          <a:prstGeom prst="rect">
            <a:avLst/>
          </a:prstGeom>
          <a:noFill/>
        </p:spPr>
      </p:pic>
      <p:cxnSp>
        <p:nvCxnSpPr>
          <p:cNvPr id="17" name="Straight Connector 16"/>
          <p:cNvCxnSpPr/>
          <p:nvPr/>
        </p:nvCxnSpPr>
        <p:spPr>
          <a:xfrm>
            <a:off x="6193039" y="5472944"/>
            <a:ext cx="7920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93039" y="6049008"/>
            <a:ext cx="7920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04441" y="4608848"/>
            <a:ext cx="7473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s1/2</a:t>
            </a:r>
          </a:p>
          <a:p>
            <a:endParaRPr lang="en-GB" dirty="0" smtClean="0"/>
          </a:p>
          <a:p>
            <a:r>
              <a:rPr lang="en-GB" dirty="0" smtClean="0"/>
              <a:t>d3/2</a:t>
            </a:r>
          </a:p>
          <a:p>
            <a:endParaRPr lang="en-GB" dirty="0" smtClean="0"/>
          </a:p>
          <a:p>
            <a:r>
              <a:rPr lang="en-GB" dirty="0" smtClean="0"/>
              <a:t>h11/2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157387" y="4926497"/>
            <a:ext cx="7920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67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275"/>
            <a:ext cx="9144000" cy="656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79388" y="6465888"/>
            <a:ext cx="2800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/>
              <a:t>In box: E(4</a:t>
            </a:r>
            <a:r>
              <a:rPr lang="en-GB" sz="2000" baseline="30000"/>
              <a:t>+</a:t>
            </a:r>
            <a:r>
              <a:rPr lang="en-GB" sz="2000"/>
              <a:t>)/E(2</a:t>
            </a:r>
            <a:r>
              <a:rPr lang="en-GB" sz="2000" baseline="30000"/>
              <a:t>+</a:t>
            </a:r>
            <a:r>
              <a:rPr lang="en-GB" sz="2000"/>
              <a:t>) ratio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8100392" y="2996952"/>
            <a:ext cx="619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dirty="0" err="1">
                <a:solidFill>
                  <a:schemeClr val="accent2"/>
                </a:solidFill>
              </a:rPr>
              <a:t>Pb</a:t>
            </a:r>
            <a:endParaRPr lang="en-GB" sz="2800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0"/>
            <a:ext cx="4776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Even-even nuclei around </a:t>
            </a:r>
            <a:r>
              <a:rPr lang="en-GB" sz="2800" baseline="30000" dirty="0" smtClean="0">
                <a:solidFill>
                  <a:srgbClr val="FF0000"/>
                </a:solidFill>
              </a:rPr>
              <a:t>208</a:t>
            </a:r>
            <a:r>
              <a:rPr lang="en-GB" sz="2800" dirty="0" smtClean="0">
                <a:solidFill>
                  <a:srgbClr val="FF0000"/>
                </a:solidFill>
              </a:rPr>
              <a:t>Pb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80112" y="4149080"/>
            <a:ext cx="1296144" cy="18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5724128" y="4653136"/>
            <a:ext cx="7920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5508104" y="4221088"/>
            <a:ext cx="1297863" cy="1621344"/>
            <a:chOff x="5508104" y="4221088"/>
            <a:chExt cx="1297863" cy="1621344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796136" y="5229200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796136" y="5805264"/>
              <a:ext cx="7920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508104" y="4365104"/>
              <a:ext cx="747320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s1/2</a:t>
              </a:r>
            </a:p>
            <a:p>
              <a:endParaRPr lang="en-GB" dirty="0" smtClean="0"/>
            </a:p>
            <a:p>
              <a:r>
                <a:rPr lang="en-GB" dirty="0" smtClean="0"/>
                <a:t>d3/2</a:t>
              </a:r>
            </a:p>
            <a:p>
              <a:endParaRPr lang="en-GB" dirty="0" smtClean="0"/>
            </a:p>
            <a:p>
              <a:r>
                <a:rPr lang="en-GB" dirty="0" smtClean="0"/>
                <a:t>h11/2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12160" y="4221088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Z=82</a:t>
              </a:r>
              <a:endParaRPr lang="en-GB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002790" y="3645024"/>
            <a:ext cx="51342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1.9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theory"/>
          <p:cNvPicPr>
            <a:picLocks noChangeAspect="1" noChangeArrowheads="1"/>
          </p:cNvPicPr>
          <p:nvPr/>
        </p:nvPicPr>
        <p:blipFill>
          <a:blip r:embed="rId2" cstate="print"/>
          <a:srcRect l="52415" t="6833" r="8893" b="63058"/>
          <a:stretch>
            <a:fillRect/>
          </a:stretch>
        </p:blipFill>
        <p:spPr bwMode="auto">
          <a:xfrm>
            <a:off x="0" y="0"/>
            <a:ext cx="6229350" cy="68580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6011863" y="0"/>
            <a:ext cx="3132137" cy="6645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GB" sz="2000" dirty="0">
                <a:latin typeface="Comic Sans MS" pitchFamily="66" charset="0"/>
                <a:cs typeface="Arial" pitchFamily="34" charset="0"/>
              </a:rPr>
              <a:t>Shell-model calculations (M.G</a:t>
            </a:r>
            <a:r>
              <a:rPr lang="en-US" sz="2000" dirty="0">
                <a:latin typeface="Comic Sans MS" pitchFamily="66" charset="0"/>
                <a:cs typeface="Arial" pitchFamily="34" charset="0"/>
              </a:rPr>
              <a:t>ó</a:t>
            </a:r>
            <a:r>
              <a:rPr lang="en-GB" sz="2000" dirty="0" err="1">
                <a:latin typeface="Comic Sans MS" pitchFamily="66" charset="0"/>
                <a:cs typeface="Arial" pitchFamily="34" charset="0"/>
              </a:rPr>
              <a:t>rska</a:t>
            </a:r>
            <a:r>
              <a:rPr lang="en-GB" sz="2000" dirty="0"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000" dirty="0" err="1">
                <a:latin typeface="Comic Sans MS" pitchFamily="66" charset="0"/>
                <a:cs typeface="Arial" pitchFamily="34" charset="0"/>
              </a:rPr>
              <a:t>H.Grawe</a:t>
            </a:r>
            <a:r>
              <a:rPr lang="en-GB" sz="2000" dirty="0">
                <a:latin typeface="Comic Sans MS" pitchFamily="66" charset="0"/>
                <a:cs typeface="Arial" pitchFamily="34" charset="0"/>
              </a:rPr>
              <a:t>, H. Maier, </a:t>
            </a:r>
            <a:r>
              <a:rPr lang="en-GB" sz="2000" dirty="0" err="1">
                <a:latin typeface="Comic Sans MS" pitchFamily="66" charset="0"/>
                <a:cs typeface="Arial" pitchFamily="34" charset="0"/>
              </a:rPr>
              <a:t>A.Brown</a:t>
            </a:r>
            <a:r>
              <a:rPr lang="en-GB" sz="2000" dirty="0">
                <a:latin typeface="Comic Sans MS" pitchFamily="66" charset="0"/>
                <a:cs typeface="Arial" pitchFamily="34" charset="0"/>
              </a:rPr>
              <a:t>)</a:t>
            </a:r>
          </a:p>
          <a:p>
            <a:pPr marL="342900" indent="-342900">
              <a:spcBef>
                <a:spcPct val="50000"/>
              </a:spcBef>
              <a:buFontTx/>
              <a:buAutoNum type="alphaLcParenBoth"/>
            </a:pPr>
            <a:r>
              <a:rPr lang="en-GB" sz="2000" dirty="0">
                <a:latin typeface="Comic Sans MS" pitchFamily="66" charset="0"/>
                <a:cs typeface="Arial" pitchFamily="34" charset="0"/>
              </a:rPr>
              <a:t>and (d):</a:t>
            </a:r>
            <a:r>
              <a:rPr lang="en-GB" sz="20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TBME from </a:t>
            </a:r>
            <a:r>
              <a:rPr lang="en-GB" sz="2000" dirty="0" err="1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L.Rydstrom</a:t>
            </a:r>
            <a:r>
              <a:rPr lang="en-GB" sz="20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et al, NPA512(1990)217 (based on </a:t>
            </a:r>
            <a:r>
              <a:rPr lang="en-GB" sz="2000" dirty="0" err="1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Kuo</a:t>
            </a:r>
            <a:r>
              <a:rPr lang="en-GB" sz="20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-Brown interaction)</a:t>
            </a:r>
          </a:p>
          <a:p>
            <a:pPr marL="342900" indent="-342900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(b) and (c):</a:t>
            </a:r>
            <a:r>
              <a:rPr lang="en-GB" sz="2000" dirty="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three TBMEs modified</a:t>
            </a:r>
          </a:p>
          <a:p>
            <a:pPr marL="342900" indent="-342900"/>
            <a:r>
              <a:rPr lang="el-GR" altLang="ja-JP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(d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3/2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 h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11/2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; d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3/2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 h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11/2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)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7-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 = +135 </a:t>
            </a:r>
            <a:r>
              <a:rPr lang="en-GB" altLang="ja-JP" sz="2000" dirty="0" err="1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keV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  <a:cs typeface="Arial" pitchFamily="34" charset="0"/>
              </a:rPr>
              <a:t> </a:t>
            </a:r>
          </a:p>
          <a:p>
            <a:pPr marL="342900" indent="-342900"/>
            <a:r>
              <a:rPr lang="el-GR" altLang="ja-JP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(s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1/2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 d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5/2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; s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1/2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 d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5/2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)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2+,3+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 =+230 </a:t>
            </a:r>
            <a:r>
              <a:rPr lang="en-GB" altLang="ja-JP" sz="2000" dirty="0" err="1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keV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 (monopole only)</a:t>
            </a:r>
          </a:p>
          <a:p>
            <a:pPr marL="342900" indent="-342900"/>
            <a:r>
              <a:rPr lang="el-GR" altLang="ja-JP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(d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3/2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 h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11/2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; s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1/2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 h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11/2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)</a:t>
            </a:r>
            <a:r>
              <a:rPr lang="en-GB" altLang="ja-JP" sz="2000" baseline="-25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6-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 changed to +0.160 </a:t>
            </a:r>
            <a:r>
              <a:rPr lang="en-GB" altLang="ja-JP" sz="2000" dirty="0" err="1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MeV</a:t>
            </a:r>
            <a:r>
              <a:rPr lang="en-GB" altLang="ja-JP" sz="2000" dirty="0">
                <a:solidFill>
                  <a:schemeClr val="accent2"/>
                </a:solidFill>
                <a:latin typeface="Times New Roman" pitchFamily="18" charset="0"/>
                <a:ea typeface="MS PGothic" pitchFamily="34" charset="-128"/>
              </a:rPr>
              <a:t> (fit for B(E2)</a:t>
            </a:r>
            <a:endParaRPr lang="en-GB" sz="2000" dirty="0">
              <a:solidFill>
                <a:schemeClr val="accent2"/>
              </a:solidFill>
              <a:latin typeface="Comic Sans MS" pitchFamily="66" charset="0"/>
              <a:cs typeface="Arial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Good description of energies and B(EL)s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560513" y="6518275"/>
            <a:ext cx="40544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>
                <a:latin typeface="Times New Roman" pitchFamily="18" charset="0"/>
                <a:cs typeface="Arial" pitchFamily="34" charset="0"/>
              </a:rPr>
              <a:t>S.Steer et al., Phys. Rev C78 (2008) 061302(R)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560513" y="6518275"/>
            <a:ext cx="40544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>
                <a:latin typeface="Times New Roman" pitchFamily="18" charset="0"/>
                <a:cs typeface="Arial" pitchFamily="34" charset="0"/>
              </a:rPr>
              <a:t>S.Steer et al., Phys. Rev C78 (2008) 061302(R)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1268760"/>
          <a:ext cx="9143999" cy="4963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6"/>
                <a:gridCol w="2268252"/>
                <a:gridCol w="2160240"/>
                <a:gridCol w="1728192"/>
                <a:gridCol w="1583159"/>
              </a:tblGrid>
              <a:tr h="1129804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Nucleus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Transition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Exp. </a:t>
                      </a:r>
                    </a:p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W.u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SM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standard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GB" baseline="0" dirty="0" err="1" smtClean="0">
                          <a:solidFill>
                            <a:schemeClr val="tx1"/>
                          </a:solidFill>
                        </a:rPr>
                        <a:t>W.u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Sm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mod</a:t>
                      </a:r>
                      <a:endParaRPr lang="en-GB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baseline="0" dirty="0" err="1" smtClean="0">
                          <a:solidFill>
                            <a:schemeClr val="tx1"/>
                          </a:solidFill>
                        </a:rPr>
                        <a:t>W.u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endParaRPr lang="en-GB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dirty="0" smtClean="0"/>
                        <a:t>206Hg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B(E3;10+-&gt;7-)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0.25(3)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0.17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0.21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97365">
                <a:tc>
                  <a:txBody>
                    <a:bodyPr/>
                    <a:lstStyle/>
                    <a:p>
                      <a:r>
                        <a:rPr lang="en-GB" dirty="0" smtClean="0"/>
                        <a:t>206Hg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B(E2;</a:t>
                      </a:r>
                      <a:r>
                        <a:rPr lang="en-GB" baseline="0" dirty="0" smtClean="0"/>
                        <a:t>10+-&gt;8+)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0.94(15)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0.87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0.87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97365">
                <a:tc>
                  <a:txBody>
                    <a:bodyPr/>
                    <a:lstStyle/>
                    <a:p>
                      <a:r>
                        <a:rPr lang="en-GB" dirty="0" smtClean="0"/>
                        <a:t>206Hg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B(E3;</a:t>
                      </a:r>
                      <a:r>
                        <a:rPr lang="en-GB" baseline="0" dirty="0" smtClean="0"/>
                        <a:t>5- -&gt;2+)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0.18(2)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1.17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0.90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97365">
                <a:tc>
                  <a:txBody>
                    <a:bodyPr/>
                    <a:lstStyle/>
                    <a:p>
                      <a:r>
                        <a:rPr lang="en-GB" dirty="0" smtClean="0"/>
                        <a:t>204Pt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B(E3;10+-&gt;7-)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0.19(3)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0.21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0.22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97365">
                <a:tc>
                  <a:txBody>
                    <a:bodyPr/>
                    <a:lstStyle/>
                    <a:p>
                      <a:r>
                        <a:rPr lang="en-GB" dirty="0" smtClean="0"/>
                        <a:t>204Pt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B(E2;</a:t>
                      </a:r>
                      <a:r>
                        <a:rPr lang="en-GB" baseline="0" dirty="0" smtClean="0"/>
                        <a:t>10+-&gt;8+)</a:t>
                      </a:r>
                      <a:endParaRPr lang="en-GB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0.80(8)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2.64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1.22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97365">
                <a:tc>
                  <a:txBody>
                    <a:bodyPr/>
                    <a:lstStyle/>
                    <a:p>
                      <a:r>
                        <a:rPr lang="en-GB" dirty="0" smtClean="0"/>
                        <a:t>204Pt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B(E2;7- -&gt;5-)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0.017-0.0034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1.21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0.0037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90553">
                <a:tc>
                  <a:txBody>
                    <a:bodyPr/>
                    <a:lstStyle/>
                    <a:p>
                      <a:r>
                        <a:rPr lang="en-GB" dirty="0" smtClean="0"/>
                        <a:t>204Pt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B(E3;</a:t>
                      </a:r>
                      <a:r>
                        <a:rPr lang="en-GB" baseline="0" dirty="0" smtClean="0"/>
                        <a:t>5- -&gt;2+)</a:t>
                      </a:r>
                      <a:endParaRPr lang="en-GB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0.039(5)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0.713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0.612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90553">
                <a:tc gridSpan="5">
                  <a:txBody>
                    <a:bodyPr/>
                    <a:lstStyle/>
                    <a:p>
                      <a:r>
                        <a:rPr lang="en-GB" dirty="0" smtClean="0"/>
                        <a:t>Effective charges: 1.5e (E2)</a:t>
                      </a:r>
                      <a:r>
                        <a:rPr lang="en-GB" baseline="0" dirty="0" smtClean="0"/>
                        <a:t> and 2.0e (E3)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5656" y="0"/>
            <a:ext cx="563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Transition strengths in </a:t>
            </a:r>
            <a:r>
              <a:rPr lang="en-GB" sz="2800" baseline="30000" dirty="0" smtClean="0">
                <a:solidFill>
                  <a:srgbClr val="FF0000"/>
                </a:solidFill>
              </a:rPr>
              <a:t>206</a:t>
            </a:r>
            <a:r>
              <a:rPr lang="en-GB" sz="2800" dirty="0" smtClean="0">
                <a:solidFill>
                  <a:srgbClr val="FF0000"/>
                </a:solidFill>
              </a:rPr>
              <a:t>Hg and </a:t>
            </a:r>
            <a:r>
              <a:rPr lang="en-GB" sz="2800" baseline="30000" dirty="0" smtClean="0">
                <a:solidFill>
                  <a:srgbClr val="FF0000"/>
                </a:solidFill>
              </a:rPr>
              <a:t>204</a:t>
            </a:r>
            <a:r>
              <a:rPr lang="en-GB" sz="2800" dirty="0" smtClean="0">
                <a:solidFill>
                  <a:srgbClr val="FF0000"/>
                </a:solidFill>
              </a:rPr>
              <a:t>Pt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12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39752" y="0"/>
            <a:ext cx="4608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Collective </a:t>
            </a:r>
            <a:r>
              <a:rPr lang="en-GB" sz="2800" dirty="0" err="1" smtClean="0">
                <a:solidFill>
                  <a:srgbClr val="FF0000"/>
                </a:solidFill>
              </a:rPr>
              <a:t>octupole</a:t>
            </a:r>
            <a:r>
              <a:rPr lang="en-GB" sz="2800" dirty="0" smtClean="0">
                <a:solidFill>
                  <a:srgbClr val="FF0000"/>
                </a:solidFill>
              </a:rPr>
              <a:t> excitations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6396335"/>
            <a:ext cx="6714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=&gt; Expected collective 3</a:t>
            </a:r>
            <a:r>
              <a:rPr lang="en-GB" sz="2400" baseline="30000" dirty="0" smtClean="0">
                <a:solidFill>
                  <a:srgbClr val="FF0000"/>
                </a:solidFill>
              </a:rPr>
              <a:t>-</a:t>
            </a:r>
            <a:r>
              <a:rPr lang="en-GB" sz="2400" dirty="0" smtClean="0">
                <a:solidFill>
                  <a:srgbClr val="FF0000"/>
                </a:solidFill>
              </a:rPr>
              <a:t> state at ~2.7 </a:t>
            </a:r>
            <a:r>
              <a:rPr lang="en-GB" sz="2400" dirty="0" err="1" smtClean="0">
                <a:solidFill>
                  <a:srgbClr val="FF0000"/>
                </a:solidFill>
              </a:rPr>
              <a:t>MeV</a:t>
            </a:r>
            <a:r>
              <a:rPr lang="en-GB" sz="2400" dirty="0" smtClean="0">
                <a:solidFill>
                  <a:srgbClr val="FF0000"/>
                </a:solidFill>
              </a:rPr>
              <a:t> in 206Hg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595"/>
            <a:ext cx="9144000" cy="63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95536" y="6488668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C.S. Lim, W.N. Catford, R.H. Spear, </a:t>
            </a:r>
            <a:r>
              <a:rPr lang="en-GB" dirty="0" err="1"/>
              <a:t>Nucl</a:t>
            </a:r>
            <a:r>
              <a:rPr lang="en-GB" dirty="0"/>
              <a:t>. Phys. A 522, 635 (1991)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696" y="0"/>
            <a:ext cx="604159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0000"/>
                </a:solidFill>
              </a:rPr>
              <a:t>Systematics</a:t>
            </a:r>
            <a:r>
              <a:rPr lang="en-GB" sz="2800" dirty="0" smtClean="0">
                <a:solidFill>
                  <a:srgbClr val="FF0000"/>
                </a:solidFill>
              </a:rPr>
              <a:t> of B(E3) transition strengths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2636912"/>
            <a:ext cx="577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Hg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8304" y="1268760"/>
            <a:ext cx="559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chemeClr val="tx2"/>
                </a:solidFill>
              </a:rPr>
              <a:t>Pb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8" y="4293096"/>
            <a:ext cx="492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Pt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E:\seps_sync\THINGS\isolde_206hg_coulex\206hg_coulex_schem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6632" y="440212"/>
            <a:ext cx="8568952" cy="64177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0"/>
            <a:ext cx="3613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Theoretical calculations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764704"/>
            <a:ext cx="2627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To be determined: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B(E2;0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dirty="0" smtClean="0">
                <a:solidFill>
                  <a:srgbClr val="002060"/>
                </a:solidFill>
              </a:rPr>
              <a:t> -&gt; 2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dirty="0" smtClean="0">
                <a:solidFill>
                  <a:srgbClr val="002060"/>
                </a:solidFill>
              </a:rPr>
              <a:t>) 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B(E2;2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dirty="0" smtClean="0">
                <a:solidFill>
                  <a:srgbClr val="002060"/>
                </a:solidFill>
              </a:rPr>
              <a:t> -&gt; 4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B(E2;0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dirty="0" smtClean="0">
                <a:solidFill>
                  <a:srgbClr val="002060"/>
                </a:solidFill>
              </a:rPr>
              <a:t> -&gt; 2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baseline="-25000" dirty="0" smtClean="0">
                <a:solidFill>
                  <a:srgbClr val="002060"/>
                </a:solidFill>
              </a:rPr>
              <a:t>3</a:t>
            </a:r>
            <a:r>
              <a:rPr lang="en-GB" sz="24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B(E3;0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dirty="0" smtClean="0">
                <a:solidFill>
                  <a:srgbClr val="002060"/>
                </a:solidFill>
              </a:rPr>
              <a:t> -&gt; 3</a:t>
            </a:r>
            <a:r>
              <a:rPr lang="en-GB" sz="2400" baseline="30000" dirty="0" smtClean="0">
                <a:solidFill>
                  <a:srgbClr val="002060"/>
                </a:solidFill>
              </a:rPr>
              <a:t>-</a:t>
            </a:r>
            <a:r>
              <a:rPr lang="en-GB" sz="2400" dirty="0" smtClean="0">
                <a:solidFill>
                  <a:srgbClr val="002060"/>
                </a:solidFill>
              </a:rPr>
              <a:t>)</a:t>
            </a:r>
          </a:p>
          <a:p>
            <a:endParaRPr lang="en-GB" sz="2400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E(4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E(2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baseline="-25000" dirty="0" smtClean="0">
                <a:solidFill>
                  <a:srgbClr val="002060"/>
                </a:solidFill>
              </a:rPr>
              <a:t>3</a:t>
            </a:r>
            <a:r>
              <a:rPr lang="en-GB" sz="2400" dirty="0" smtClean="0">
                <a:solidFill>
                  <a:srgbClr val="002060"/>
                </a:solidFill>
              </a:rPr>
              <a:t>) 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E(3</a:t>
            </a:r>
            <a:r>
              <a:rPr lang="en-GB" sz="2400" baseline="30000" dirty="0" smtClean="0">
                <a:solidFill>
                  <a:srgbClr val="002060"/>
                </a:solidFill>
              </a:rPr>
              <a:t>+</a:t>
            </a:r>
            <a:r>
              <a:rPr lang="en-GB" sz="2400" dirty="0" smtClean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4048" y="5733256"/>
            <a:ext cx="2194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B(E2↑) in e</a:t>
            </a:r>
            <a:r>
              <a:rPr lang="en-GB" sz="2400" baseline="30000" dirty="0" smtClean="0">
                <a:solidFill>
                  <a:schemeClr val="tx2"/>
                </a:solidFill>
              </a:rPr>
              <a:t>2</a:t>
            </a:r>
            <a:r>
              <a:rPr lang="en-GB" sz="2400" dirty="0" smtClean="0">
                <a:solidFill>
                  <a:schemeClr val="tx2"/>
                </a:solidFill>
              </a:rPr>
              <a:t>fm</a:t>
            </a:r>
            <a:r>
              <a:rPr lang="en-GB" sz="2400" baseline="30000" dirty="0" smtClean="0">
                <a:solidFill>
                  <a:schemeClr val="tx2"/>
                </a:solidFill>
              </a:rPr>
              <a:t>4</a:t>
            </a:r>
            <a:endParaRPr lang="en-GB" sz="2400" baseline="30000" dirty="0">
              <a:solidFill>
                <a:schemeClr val="tx2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355976" y="5733256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131840" y="4725144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499992" y="3717032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555776" y="4581128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1403648" y="2204864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771800" y="2780928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23928" y="2564904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2982677"/>
            <a:ext cx="6103823" cy="387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273" y="404664"/>
            <a:ext cx="5637431" cy="366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11498" y="744406"/>
            <a:ext cx="1156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 smtClean="0"/>
              <a:t>206</a:t>
            </a:r>
            <a:r>
              <a:rPr lang="en-GB" sz="3600" dirty="0" smtClean="0"/>
              <a:t>Hg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560671" y="744406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1068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-36932" y="6488668"/>
            <a:ext cx="2938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T. Alexander et al</a:t>
            </a:r>
            <a:r>
              <a:rPr lang="en-GB" dirty="0" smtClean="0"/>
              <a:t>., </a:t>
            </a:r>
            <a:r>
              <a:rPr lang="en-GB" smtClean="0"/>
              <a:t>PhD thesis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452278" y="1411806"/>
            <a:ext cx="1782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410x10</a:t>
            </a:r>
            <a:r>
              <a:rPr lang="en-GB" sz="2400" baseline="30000" dirty="0" smtClean="0"/>
              <a:t>6</a:t>
            </a:r>
            <a:r>
              <a:rPr lang="en-GB" sz="2400" dirty="0" smtClean="0"/>
              <a:t> ions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451920"/>
            <a:ext cx="32517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 smtClean="0"/>
              <a:t>206</a:t>
            </a:r>
            <a:r>
              <a:rPr lang="en-GB" sz="3600" dirty="0" smtClean="0"/>
              <a:t>Pb </a:t>
            </a:r>
          </a:p>
          <a:p>
            <a:r>
              <a:rPr lang="en-GB" sz="3600" dirty="0" smtClean="0"/>
              <a:t>calibration point</a:t>
            </a:r>
            <a:endParaRPr lang="en-GB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018138" y="3717032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803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96752" y="5723002"/>
            <a:ext cx="1782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166x10</a:t>
            </a:r>
            <a:r>
              <a:rPr lang="en-GB" sz="2400" baseline="30000" dirty="0" smtClean="0"/>
              <a:t>6</a:t>
            </a:r>
            <a:r>
              <a:rPr lang="en-GB" sz="2400" dirty="0" smtClean="0"/>
              <a:t> ions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0"/>
            <a:ext cx="8588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C00000"/>
                </a:solidFill>
              </a:rPr>
              <a:t>Coulex</a:t>
            </a:r>
            <a:r>
              <a:rPr lang="en-GB" sz="2800" dirty="0" smtClean="0">
                <a:solidFill>
                  <a:srgbClr val="C00000"/>
                </a:solidFill>
              </a:rPr>
              <a:t> of </a:t>
            </a:r>
            <a:r>
              <a:rPr lang="en-GB" sz="2800" baseline="30000" dirty="0" smtClean="0">
                <a:solidFill>
                  <a:srgbClr val="C00000"/>
                </a:solidFill>
              </a:rPr>
              <a:t>206</a:t>
            </a:r>
            <a:r>
              <a:rPr lang="en-GB" sz="2800" dirty="0" smtClean="0">
                <a:solidFill>
                  <a:srgbClr val="C00000"/>
                </a:solidFill>
              </a:rPr>
              <a:t>Hg at relativistic energies (GSI, October 2012)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3100318"/>
            <a:ext cx="2939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But there are </a:t>
            </a:r>
            <a:r>
              <a:rPr lang="en-GB" dirty="0" smtClean="0"/>
              <a:t>issues, no B(E2)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80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1160</Words>
  <Application>Microsoft Office PowerPoint</Application>
  <PresentationFormat>On-screen Show (4:3)</PresentationFormat>
  <Paragraphs>253</Paragraphs>
  <Slides>25</Slides>
  <Notes>1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phs1zp</dc:creator>
  <cp:lastModifiedBy>Zsolt Podolyak</cp:lastModifiedBy>
  <cp:revision>55</cp:revision>
  <dcterms:created xsi:type="dcterms:W3CDTF">2012-10-26T15:23:41Z</dcterms:created>
  <dcterms:modified xsi:type="dcterms:W3CDTF">2016-02-01T06:45:48Z</dcterms:modified>
</cp:coreProperties>
</file>