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3"/>
  </p:notesMasterIdLst>
  <p:handoutMasterIdLst>
    <p:handoutMasterId r:id="rId24"/>
  </p:handoutMasterIdLst>
  <p:sldIdLst>
    <p:sldId id="256" r:id="rId2"/>
    <p:sldId id="343" r:id="rId3"/>
    <p:sldId id="349" r:id="rId4"/>
    <p:sldId id="353" r:id="rId5"/>
    <p:sldId id="348" r:id="rId6"/>
    <p:sldId id="352" r:id="rId7"/>
    <p:sldId id="351" r:id="rId8"/>
    <p:sldId id="354" r:id="rId9"/>
    <p:sldId id="355" r:id="rId10"/>
    <p:sldId id="356" r:id="rId11"/>
    <p:sldId id="357" r:id="rId12"/>
    <p:sldId id="359" r:id="rId13"/>
    <p:sldId id="362" r:id="rId14"/>
    <p:sldId id="361" r:id="rId15"/>
    <p:sldId id="365" r:id="rId16"/>
    <p:sldId id="363" r:id="rId17"/>
    <p:sldId id="332" r:id="rId18"/>
    <p:sldId id="358" r:id="rId19"/>
    <p:sldId id="364" r:id="rId20"/>
    <p:sldId id="345" r:id="rId21"/>
    <p:sldId id="360" r:id="rId22"/>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08CD"/>
    <a:srgbClr val="CA7B24"/>
    <a:srgbClr val="007033"/>
    <a:srgbClr val="164829"/>
    <a:srgbClr val="EEF0EF"/>
    <a:srgbClr val="DCE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27" autoAdjust="0"/>
  </p:normalViewPr>
  <p:slideViewPr>
    <p:cSldViewPr>
      <p:cViewPr>
        <p:scale>
          <a:sx n="140" d="100"/>
          <a:sy n="140" d="100"/>
        </p:scale>
        <p:origin x="282" y="3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4021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40210"/>
          </a:xfrm>
          <a:prstGeom prst="rect">
            <a:avLst/>
          </a:prstGeom>
        </p:spPr>
        <p:txBody>
          <a:bodyPr vert="horz" lIns="91440" tIns="45720" rIns="91440" bIns="45720" rtlCol="0"/>
          <a:lstStyle>
            <a:lvl1pPr algn="r">
              <a:defRPr sz="1200"/>
            </a:lvl1pPr>
          </a:lstStyle>
          <a:p>
            <a:fld id="{3E1127A9-0511-458A-A86D-658B68783129}" type="datetimeFigureOut">
              <a:rPr lang="en-GB" smtClean="0"/>
              <a:t>23/11/2015</a:t>
            </a:fld>
            <a:endParaRPr lang="en-GB"/>
          </a:p>
        </p:txBody>
      </p:sp>
      <p:sp>
        <p:nvSpPr>
          <p:cNvPr id="4" name="Footer Placeholder 3"/>
          <p:cNvSpPr>
            <a:spLocks noGrp="1"/>
          </p:cNvSpPr>
          <p:nvPr>
            <p:ph type="ftr" sz="quarter" idx="2"/>
          </p:nvPr>
        </p:nvSpPr>
        <p:spPr>
          <a:xfrm>
            <a:off x="0" y="6456378"/>
            <a:ext cx="4303313" cy="34021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378"/>
            <a:ext cx="4303313" cy="340210"/>
          </a:xfrm>
          <a:prstGeom prst="rect">
            <a:avLst/>
          </a:prstGeom>
        </p:spPr>
        <p:txBody>
          <a:bodyPr vert="horz" lIns="91440" tIns="45720" rIns="91440" bIns="45720" rtlCol="0" anchor="b"/>
          <a:lstStyle>
            <a:lvl1pPr algn="r">
              <a:defRPr sz="1200"/>
            </a:lvl1pPr>
          </a:lstStyle>
          <a:p>
            <a:fld id="{17056980-CFF4-4E65-AC37-B16FB08A09EF}" type="slidenum">
              <a:rPr lang="en-GB" smtClean="0"/>
              <a:t>‹#›</a:t>
            </a:fld>
            <a:endParaRPr lang="en-GB"/>
          </a:p>
        </p:txBody>
      </p:sp>
    </p:spTree>
    <p:extLst>
      <p:ext uri="{BB962C8B-B14F-4D97-AF65-F5344CB8AC3E}">
        <p14:creationId xmlns:p14="http://schemas.microsoft.com/office/powerpoint/2010/main" val="1460967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3698" y="0"/>
            <a:ext cx="4302231" cy="339884"/>
          </a:xfrm>
          <a:prstGeom prst="rect">
            <a:avLst/>
          </a:prstGeom>
        </p:spPr>
        <p:txBody>
          <a:bodyPr vert="horz" lIns="91440" tIns="45720" rIns="91440" bIns="45720" rtlCol="0"/>
          <a:lstStyle>
            <a:lvl1pPr algn="r">
              <a:defRPr sz="1200"/>
            </a:lvl1pPr>
          </a:lstStyle>
          <a:p>
            <a:fld id="{18F2A693-E372-4220-900B-67110F6846BB}" type="datetimeFigureOut">
              <a:rPr lang="en-GB" smtClean="0"/>
              <a:t>23/11/2015</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6456612"/>
            <a:ext cx="4302231" cy="3398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3698" y="6456612"/>
            <a:ext cx="4302231" cy="339884"/>
          </a:xfrm>
          <a:prstGeom prst="rect">
            <a:avLst/>
          </a:prstGeom>
        </p:spPr>
        <p:txBody>
          <a:bodyPr vert="horz" lIns="91440" tIns="45720" rIns="91440" bIns="45720" rtlCol="0" anchor="b"/>
          <a:lstStyle>
            <a:lvl1pPr algn="r">
              <a:defRPr sz="1200"/>
            </a:lvl1pPr>
          </a:lstStyle>
          <a:p>
            <a:fld id="{A19296D4-057A-4A47-985E-E20552D6151E}" type="slidenum">
              <a:rPr lang="en-GB" smtClean="0"/>
              <a:t>‹#›</a:t>
            </a:fld>
            <a:endParaRPr lang="en-GB"/>
          </a:p>
        </p:txBody>
      </p:sp>
    </p:spTree>
    <p:extLst>
      <p:ext uri="{BB962C8B-B14F-4D97-AF65-F5344CB8AC3E}">
        <p14:creationId xmlns:p14="http://schemas.microsoft.com/office/powerpoint/2010/main" val="2782841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19296D4-057A-4A47-985E-E20552D6151E}"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472315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19296D4-057A-4A47-985E-E20552D6151E}" type="slidenum">
              <a:rPr lang="en-GB" smtClean="0"/>
              <a:t>8</a:t>
            </a:fld>
            <a:endParaRPr lang="en-GB"/>
          </a:p>
        </p:txBody>
      </p:sp>
    </p:spTree>
    <p:extLst>
      <p:ext uri="{BB962C8B-B14F-4D97-AF65-F5344CB8AC3E}">
        <p14:creationId xmlns:p14="http://schemas.microsoft.com/office/powerpoint/2010/main" val="332881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19296D4-057A-4A47-985E-E20552D6151E}" type="slidenum">
              <a:rPr lang="en-GB" smtClean="0"/>
              <a:t>10</a:t>
            </a:fld>
            <a:endParaRPr lang="en-GB"/>
          </a:p>
        </p:txBody>
      </p:sp>
    </p:spTree>
    <p:extLst>
      <p:ext uri="{BB962C8B-B14F-4D97-AF65-F5344CB8AC3E}">
        <p14:creationId xmlns:p14="http://schemas.microsoft.com/office/powerpoint/2010/main" val="356724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57892"/>
            <a:ext cx="7848600" cy="1927225"/>
          </a:xfrm>
        </p:spPr>
        <p:txBody>
          <a:bodyPr anchor="b">
            <a:noAutofit/>
          </a:bodyPr>
          <a:lstStyle>
            <a:lvl1pPr>
              <a:defRPr sz="4400" cap="all" baseline="0"/>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548481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006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11/23/2015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68"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Linac3 </a:t>
            </a:r>
            <a:r>
              <a:rPr lang="en-GB" dirty="0" smtClean="0"/>
              <a:t>upgrade ECR</a:t>
            </a:r>
            <a:endParaRPr lang="en-GB" dirty="0"/>
          </a:p>
        </p:txBody>
      </p:sp>
      <p:sp>
        <p:nvSpPr>
          <p:cNvPr id="3" name="Subtitle 2"/>
          <p:cNvSpPr>
            <a:spLocks noGrp="1"/>
          </p:cNvSpPr>
          <p:nvPr>
            <p:ph type="subTitle" idx="1"/>
          </p:nvPr>
        </p:nvSpPr>
        <p:spPr>
          <a:xfrm>
            <a:off x="685800" y="3505200"/>
            <a:ext cx="7924800" cy="2895600"/>
          </a:xfrm>
        </p:spPr>
        <p:txBody>
          <a:bodyPr>
            <a:normAutofit/>
          </a:bodyPr>
          <a:lstStyle/>
          <a:p>
            <a:r>
              <a:rPr lang="en-GB" dirty="0" smtClean="0"/>
              <a:t>Modification of the GTS-LHC ion source extraction region in Linac3</a:t>
            </a:r>
            <a:endParaRPr lang="en-GB" sz="2000" dirty="0" smtClean="0"/>
          </a:p>
          <a:p>
            <a:endParaRPr lang="en-GB" dirty="0" smtClean="0"/>
          </a:p>
          <a:p>
            <a:endParaRPr lang="en-GB" sz="2000" dirty="0" smtClean="0"/>
          </a:p>
          <a:p>
            <a:endParaRPr lang="en-GB" sz="2000" dirty="0"/>
          </a:p>
          <a:p>
            <a:r>
              <a:rPr lang="en-GB" sz="2000" dirty="0" smtClean="0"/>
              <a:t>3</a:t>
            </a:r>
            <a:r>
              <a:rPr lang="en-GB" sz="2000" dirty="0" smtClean="0"/>
              <a:t>/12/2015</a:t>
            </a:r>
            <a:endParaRPr lang="en-GB" sz="2000" dirty="0" smtClean="0"/>
          </a:p>
          <a:p>
            <a:r>
              <a:rPr lang="en-GB" sz="2000" dirty="0" smtClean="0"/>
              <a:t>Ville Toivanen</a:t>
            </a:r>
            <a:endParaRPr lang="en-GB" sz="2000" dirty="0"/>
          </a:p>
        </p:txBody>
      </p:sp>
    </p:spTree>
    <p:extLst>
      <p:ext uri="{BB962C8B-B14F-4D97-AF65-F5344CB8AC3E}">
        <p14:creationId xmlns:p14="http://schemas.microsoft.com/office/powerpoint/2010/main" val="33005998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934264"/>
            <a:ext cx="3094575" cy="297481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1369" y="3412112"/>
            <a:ext cx="4042901" cy="3369688"/>
          </a:xfrm>
          <a:prstGeom prst="rect">
            <a:avLst/>
          </a:prstGeom>
        </p:spPr>
      </p:pic>
      <p:sp>
        <p:nvSpPr>
          <p:cNvPr id="2" name="Title 1"/>
          <p:cNvSpPr>
            <a:spLocks noGrp="1"/>
          </p:cNvSpPr>
          <p:nvPr>
            <p:ph type="title"/>
          </p:nvPr>
        </p:nvSpPr>
        <p:spPr/>
        <p:txBody>
          <a:bodyPr>
            <a:normAutofit/>
          </a:bodyPr>
          <a:lstStyle/>
          <a:p>
            <a:r>
              <a:rPr lang="en-GB" sz="3200" dirty="0" smtClean="0"/>
              <a:t>Electrical issues</a:t>
            </a:r>
            <a:endParaRPr lang="en-GB" sz="3200" dirty="0"/>
          </a:p>
        </p:txBody>
      </p:sp>
      <p:sp>
        <p:nvSpPr>
          <p:cNvPr id="3" name="Content Placeholder 2"/>
          <p:cNvSpPr>
            <a:spLocks noGrp="1"/>
          </p:cNvSpPr>
          <p:nvPr>
            <p:ph idx="1"/>
          </p:nvPr>
        </p:nvSpPr>
        <p:spPr>
          <a:xfrm>
            <a:off x="457200" y="1600200"/>
            <a:ext cx="5076595" cy="4724400"/>
          </a:xfrm>
        </p:spPr>
        <p:txBody>
          <a:bodyPr>
            <a:normAutofit/>
          </a:bodyPr>
          <a:lstStyle/>
          <a:p>
            <a:r>
              <a:rPr lang="en-GB" sz="2000" dirty="0" smtClean="0"/>
              <a:t>New HV power supply for the </a:t>
            </a:r>
            <a:r>
              <a:rPr lang="en-GB" sz="2000" dirty="0" err="1" smtClean="0"/>
              <a:t>einzel</a:t>
            </a:r>
            <a:r>
              <a:rPr lang="en-GB" sz="2000" dirty="0" smtClean="0"/>
              <a:t> lens, installed in the rack next to the existing extraction </a:t>
            </a:r>
            <a:r>
              <a:rPr lang="en-GB" sz="2000" dirty="0" smtClean="0"/>
              <a:t>power supplies</a:t>
            </a:r>
            <a:endParaRPr lang="en-GB" sz="2000" dirty="0" smtClean="0"/>
          </a:p>
          <a:p>
            <a:endParaRPr lang="en-GB" sz="2000" dirty="0" smtClean="0"/>
          </a:p>
          <a:p>
            <a:r>
              <a:rPr lang="en-GB" sz="2000" dirty="0" err="1" smtClean="0"/>
              <a:t>Einzel</a:t>
            </a:r>
            <a:r>
              <a:rPr lang="en-GB" sz="2000" dirty="0" smtClean="0"/>
              <a:t> lens </a:t>
            </a:r>
            <a:r>
              <a:rPr lang="en-GB" sz="2000" dirty="0"/>
              <a:t>and existing extraction system cabling through a new T-piece on the side of the extraction chamber</a:t>
            </a:r>
          </a:p>
          <a:p>
            <a:endParaRPr lang="en-GB" sz="2000" dirty="0" smtClean="0"/>
          </a:p>
          <a:p>
            <a:r>
              <a:rPr lang="en-GB" sz="2000" dirty="0" smtClean="0"/>
              <a:t>Cabling:</a:t>
            </a:r>
            <a:endParaRPr lang="en-GB" sz="2000" dirty="0" smtClean="0"/>
          </a:p>
          <a:p>
            <a:pPr lvl="1"/>
            <a:r>
              <a:rPr lang="en-GB" sz="1600" dirty="0" smtClean="0"/>
              <a:t>HV cable for </a:t>
            </a:r>
            <a:r>
              <a:rPr lang="en-GB" sz="1600" dirty="0" err="1" smtClean="0"/>
              <a:t>einzel</a:t>
            </a:r>
            <a:r>
              <a:rPr lang="en-GB" sz="1600" dirty="0" smtClean="0"/>
              <a:t> lens</a:t>
            </a:r>
            <a:endParaRPr lang="en-GB" sz="1600" dirty="0" smtClean="0"/>
          </a:p>
          <a:p>
            <a:pPr lvl="1"/>
            <a:r>
              <a:rPr lang="en-GB" sz="1600" dirty="0" smtClean="0"/>
              <a:t>Control cables for </a:t>
            </a:r>
            <a:r>
              <a:rPr lang="en-GB" sz="1600" dirty="0" err="1" smtClean="0"/>
              <a:t>einzel</a:t>
            </a:r>
            <a:r>
              <a:rPr lang="en-GB" sz="1600" dirty="0" smtClean="0"/>
              <a:t> lens power supplies</a:t>
            </a:r>
            <a:endParaRPr lang="en-GB" sz="1600" dirty="0" smtClean="0"/>
          </a:p>
          <a:p>
            <a:pPr lvl="1"/>
            <a:r>
              <a:rPr lang="en-GB" sz="1600" dirty="0" smtClean="0"/>
              <a:t>Vacuum side with </a:t>
            </a:r>
            <a:r>
              <a:rPr lang="en-GB" sz="1600" dirty="0" err="1" smtClean="0"/>
              <a:t>K</a:t>
            </a:r>
            <a:r>
              <a:rPr lang="en-GB" sz="1600" dirty="0" err="1" smtClean="0"/>
              <a:t>apton</a:t>
            </a:r>
            <a:r>
              <a:rPr lang="en-GB" sz="1600" dirty="0" smtClean="0"/>
              <a:t> </a:t>
            </a:r>
            <a:r>
              <a:rPr lang="en-GB" sz="1600" dirty="0" smtClean="0"/>
              <a:t>coated UHV compatible </a:t>
            </a:r>
            <a:r>
              <a:rPr lang="en-GB" sz="1600" dirty="0" smtClean="0"/>
              <a:t>cable</a:t>
            </a:r>
          </a:p>
          <a:p>
            <a:pPr lvl="1"/>
            <a:r>
              <a:rPr lang="en-GB" sz="1600" dirty="0" smtClean="0"/>
              <a:t>All cabling will be done by BE-ABP</a:t>
            </a:r>
            <a:endParaRPr lang="en-GB" sz="1600" dirty="0" smtClean="0"/>
          </a:p>
        </p:txBody>
      </p:sp>
      <p:sp>
        <p:nvSpPr>
          <p:cNvPr id="7" name="TextBox 6"/>
          <p:cNvSpPr txBox="1"/>
          <p:nvPr/>
        </p:nvSpPr>
        <p:spPr>
          <a:xfrm>
            <a:off x="4648200" y="6216134"/>
            <a:ext cx="823026" cy="369332"/>
          </a:xfrm>
          <a:prstGeom prst="rect">
            <a:avLst/>
          </a:prstGeom>
          <a:noFill/>
        </p:spPr>
        <p:txBody>
          <a:bodyPr wrap="square" rtlCol="0">
            <a:spAutoFit/>
          </a:bodyPr>
          <a:lstStyle/>
          <a:p>
            <a:r>
              <a:rPr lang="en-GB" dirty="0" err="1" smtClean="0">
                <a:solidFill>
                  <a:srgbClr val="FF0000"/>
                </a:solidFill>
              </a:rPr>
              <a:t>Einzel</a:t>
            </a:r>
            <a:endParaRPr lang="en-GB" dirty="0">
              <a:solidFill>
                <a:srgbClr val="FF0000"/>
              </a:solidFill>
            </a:endParaRPr>
          </a:p>
        </p:txBody>
      </p:sp>
      <p:sp>
        <p:nvSpPr>
          <p:cNvPr id="8" name="TextBox 7"/>
          <p:cNvSpPr txBox="1"/>
          <p:nvPr/>
        </p:nvSpPr>
        <p:spPr>
          <a:xfrm>
            <a:off x="8534400" y="6216134"/>
            <a:ext cx="514810" cy="369332"/>
          </a:xfrm>
          <a:prstGeom prst="rect">
            <a:avLst/>
          </a:prstGeom>
          <a:noFill/>
        </p:spPr>
        <p:txBody>
          <a:bodyPr wrap="square" rtlCol="0">
            <a:spAutoFit/>
          </a:bodyPr>
          <a:lstStyle/>
          <a:p>
            <a:r>
              <a:rPr lang="en-GB" dirty="0" smtClean="0">
                <a:solidFill>
                  <a:srgbClr val="FF0000"/>
                </a:solidFill>
              </a:rPr>
              <a:t>IE</a:t>
            </a:r>
            <a:endParaRPr lang="en-GB" dirty="0">
              <a:solidFill>
                <a:srgbClr val="FF0000"/>
              </a:solidFill>
            </a:endParaRPr>
          </a:p>
        </p:txBody>
      </p:sp>
      <p:sp>
        <p:nvSpPr>
          <p:cNvPr id="23" name="Rectangle 22"/>
          <p:cNvSpPr/>
          <p:nvPr/>
        </p:nvSpPr>
        <p:spPr>
          <a:xfrm>
            <a:off x="6019800" y="3681131"/>
            <a:ext cx="681473" cy="17085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5996967" y="5389663"/>
            <a:ext cx="704305"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96967" y="3681130"/>
            <a:ext cx="704305" cy="2"/>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7526468" y="3681130"/>
            <a:ext cx="486006" cy="17085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225304" y="3681130"/>
            <a:ext cx="83178" cy="17085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027967" y="3681131"/>
            <a:ext cx="273175" cy="6110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035307" y="4713893"/>
            <a:ext cx="273175" cy="67577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flipV="1">
            <a:off x="7526468" y="3681130"/>
            <a:ext cx="91126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526468" y="5389664"/>
            <a:ext cx="91126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701272" y="3681132"/>
            <a:ext cx="0" cy="17085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526468" y="3681131"/>
            <a:ext cx="0" cy="1708534"/>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6200000">
            <a:off x="5678846" y="4359400"/>
            <a:ext cx="1292198" cy="338554"/>
          </a:xfrm>
          <a:prstGeom prst="rect">
            <a:avLst/>
          </a:prstGeom>
          <a:noFill/>
        </p:spPr>
        <p:txBody>
          <a:bodyPr wrap="square" rtlCol="0">
            <a:spAutoFit/>
          </a:bodyPr>
          <a:lstStyle/>
          <a:p>
            <a:r>
              <a:rPr lang="en-GB" sz="1600" dirty="0" err="1" smtClean="0">
                <a:solidFill>
                  <a:schemeClr val="tx1">
                    <a:lumMod val="75000"/>
                    <a:lumOff val="25000"/>
                  </a:schemeClr>
                </a:solidFill>
              </a:rPr>
              <a:t>Pb</a:t>
            </a:r>
            <a:r>
              <a:rPr lang="en-GB" sz="1600" dirty="0" smtClean="0">
                <a:solidFill>
                  <a:schemeClr val="tx1">
                    <a:lumMod val="75000"/>
                    <a:lumOff val="25000"/>
                  </a:schemeClr>
                </a:solidFill>
              </a:rPr>
              <a:t> shielding</a:t>
            </a:r>
            <a:endParaRPr lang="en-GB" sz="1600" dirty="0">
              <a:solidFill>
                <a:schemeClr val="tx1">
                  <a:lumMod val="75000"/>
                  <a:lumOff val="25000"/>
                </a:schemeClr>
              </a:solidFill>
            </a:endParaRPr>
          </a:p>
        </p:txBody>
      </p:sp>
      <p:sp>
        <p:nvSpPr>
          <p:cNvPr id="29" name="Freeform 28"/>
          <p:cNvSpPr/>
          <p:nvPr/>
        </p:nvSpPr>
        <p:spPr>
          <a:xfrm>
            <a:off x="6494223" y="2743200"/>
            <a:ext cx="592378" cy="381000"/>
          </a:xfrm>
          <a:custGeom>
            <a:avLst/>
            <a:gdLst>
              <a:gd name="connsiteX0" fmla="*/ 1187355 w 1187355"/>
              <a:gd name="connsiteY0" fmla="*/ 409470 h 409470"/>
              <a:gd name="connsiteX1" fmla="*/ 552734 w 1187355"/>
              <a:gd name="connsiteY1" fmla="*/ 54628 h 409470"/>
              <a:gd name="connsiteX2" fmla="*/ 0 w 1187355"/>
              <a:gd name="connsiteY2" fmla="*/ 6861 h 409470"/>
            </a:gdLst>
            <a:ahLst/>
            <a:cxnLst>
              <a:cxn ang="0">
                <a:pos x="connsiteX0" y="connsiteY0"/>
              </a:cxn>
              <a:cxn ang="0">
                <a:pos x="connsiteX1" y="connsiteY1"/>
              </a:cxn>
              <a:cxn ang="0">
                <a:pos x="connsiteX2" y="connsiteY2"/>
              </a:cxn>
            </a:cxnLst>
            <a:rect l="l" t="t" r="r" b="b"/>
            <a:pathLst>
              <a:path w="1187355" h="409470">
                <a:moveTo>
                  <a:pt x="1187355" y="409470"/>
                </a:moveTo>
                <a:cubicBezTo>
                  <a:pt x="968991" y="265600"/>
                  <a:pt x="750627" y="121730"/>
                  <a:pt x="552734" y="54628"/>
                </a:cubicBezTo>
                <a:cubicBezTo>
                  <a:pt x="354841" y="-12474"/>
                  <a:pt x="177420" y="-2807"/>
                  <a:pt x="0" y="6861"/>
                </a:cubicBezTo>
              </a:path>
            </a:pathLst>
          </a:cu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35"/>
          <p:cNvSpPr/>
          <p:nvPr/>
        </p:nvSpPr>
        <p:spPr>
          <a:xfrm>
            <a:off x="7090012" y="2442949"/>
            <a:ext cx="199727" cy="682388"/>
          </a:xfrm>
          <a:custGeom>
            <a:avLst/>
            <a:gdLst>
              <a:gd name="connsiteX0" fmla="*/ 81887 w 199727"/>
              <a:gd name="connsiteY0" fmla="*/ 682388 h 682388"/>
              <a:gd name="connsiteX1" fmla="*/ 197892 w 199727"/>
              <a:gd name="connsiteY1" fmla="*/ 252484 h 682388"/>
              <a:gd name="connsiteX2" fmla="*/ 0 w 199727"/>
              <a:gd name="connsiteY2" fmla="*/ 0 h 682388"/>
            </a:gdLst>
            <a:ahLst/>
            <a:cxnLst>
              <a:cxn ang="0">
                <a:pos x="connsiteX0" y="connsiteY0"/>
              </a:cxn>
              <a:cxn ang="0">
                <a:pos x="connsiteX1" y="connsiteY1"/>
              </a:cxn>
              <a:cxn ang="0">
                <a:pos x="connsiteX2" y="connsiteY2"/>
              </a:cxn>
            </a:cxnLst>
            <a:rect l="l" t="t" r="r" b="b"/>
            <a:pathLst>
              <a:path w="199727" h="682388">
                <a:moveTo>
                  <a:pt x="81887" y="682388"/>
                </a:moveTo>
                <a:cubicBezTo>
                  <a:pt x="146713" y="524301"/>
                  <a:pt x="211540" y="366215"/>
                  <a:pt x="197892" y="252484"/>
                </a:cubicBezTo>
                <a:cubicBezTo>
                  <a:pt x="184244" y="138753"/>
                  <a:pt x="92122" y="69376"/>
                  <a:pt x="0" y="0"/>
                </a:cubicBezTo>
              </a:path>
            </a:pathLst>
          </a:custGeom>
          <a:noFill/>
          <a:ln>
            <a:solidFill>
              <a:srgbClr val="C808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76760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Controls</a:t>
            </a:r>
            <a:endParaRPr lang="en-GB" dirty="0"/>
          </a:p>
        </p:txBody>
      </p:sp>
      <p:sp>
        <p:nvSpPr>
          <p:cNvPr id="3" name="Content Placeholder 2"/>
          <p:cNvSpPr>
            <a:spLocks noGrp="1"/>
          </p:cNvSpPr>
          <p:nvPr>
            <p:ph idx="1"/>
          </p:nvPr>
        </p:nvSpPr>
        <p:spPr/>
        <p:txBody>
          <a:bodyPr/>
          <a:lstStyle/>
          <a:p>
            <a:r>
              <a:rPr lang="en-GB" dirty="0" smtClean="0"/>
              <a:t>Hardware: a </a:t>
            </a:r>
            <a:r>
              <a:rPr lang="en-GB" dirty="0" smtClean="0"/>
              <a:t>new 12 bit </a:t>
            </a:r>
            <a:r>
              <a:rPr lang="en-GB" dirty="0" smtClean="0"/>
              <a:t>PLC remote station (no CPU)</a:t>
            </a:r>
          </a:p>
          <a:p>
            <a:pPr lvl="1"/>
            <a:r>
              <a:rPr lang="en-GB" dirty="0" err="1" smtClean="0"/>
              <a:t>Einzel</a:t>
            </a:r>
            <a:r>
              <a:rPr lang="en-GB" dirty="0" smtClean="0"/>
              <a:t> lens </a:t>
            </a:r>
            <a:r>
              <a:rPr lang="en-GB" dirty="0" smtClean="0"/>
              <a:t>control and the existing ion source controls divided between the existing PLC unit and the new one</a:t>
            </a:r>
            <a:endParaRPr lang="en-GB" dirty="0" smtClean="0"/>
          </a:p>
          <a:p>
            <a:endParaRPr lang="en-GB" dirty="0" smtClean="0"/>
          </a:p>
          <a:p>
            <a:r>
              <a:rPr lang="en-GB" dirty="0" smtClean="0"/>
              <a:t>Software: </a:t>
            </a:r>
          </a:p>
          <a:p>
            <a:pPr lvl="1"/>
            <a:r>
              <a:rPr lang="en-GB" dirty="0" err="1" smtClean="0"/>
              <a:t>Einzel</a:t>
            </a:r>
            <a:r>
              <a:rPr lang="en-GB" dirty="0" smtClean="0"/>
              <a:t> lens voltage control to the ion source FESA class</a:t>
            </a:r>
          </a:p>
          <a:p>
            <a:pPr lvl="1"/>
            <a:r>
              <a:rPr lang="en-GB" dirty="0" smtClean="0"/>
              <a:t>Control available in the ion source knob in </a:t>
            </a:r>
            <a:r>
              <a:rPr lang="en-GB" dirty="0" smtClean="0"/>
              <a:t>INCA</a:t>
            </a:r>
          </a:p>
          <a:p>
            <a:endParaRPr lang="en-GB" dirty="0"/>
          </a:p>
          <a:p>
            <a:r>
              <a:rPr lang="en-GB" dirty="0" smtClean="0"/>
              <a:t>Both will be done by BE-ABP</a:t>
            </a:r>
            <a:endParaRPr lang="en-GB" dirty="0"/>
          </a:p>
        </p:txBody>
      </p:sp>
    </p:spTree>
    <p:extLst>
      <p:ext uri="{BB962C8B-B14F-4D97-AF65-F5344CB8AC3E}">
        <p14:creationId xmlns:p14="http://schemas.microsoft.com/office/powerpoint/2010/main" val="783748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 control hardware at Linac3</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2635"/>
            <a:ext cx="9144000" cy="5190565"/>
          </a:xfrm>
          <a:prstGeom prst="rect">
            <a:avLst/>
          </a:prstGeom>
        </p:spPr>
      </p:pic>
    </p:spTree>
    <p:extLst>
      <p:ext uri="{BB962C8B-B14F-4D97-AF65-F5344CB8AC3E}">
        <p14:creationId xmlns:p14="http://schemas.microsoft.com/office/powerpoint/2010/main" val="4267826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ITL.SOL01 measurement</a:t>
            </a:r>
            <a:endParaRPr lang="en-GB" dirty="0"/>
          </a:p>
        </p:txBody>
      </p:sp>
      <p:sp>
        <p:nvSpPr>
          <p:cNvPr id="3" name="Content Placeholder 2"/>
          <p:cNvSpPr>
            <a:spLocks noGrp="1"/>
          </p:cNvSpPr>
          <p:nvPr>
            <p:ph idx="1"/>
          </p:nvPr>
        </p:nvSpPr>
        <p:spPr/>
        <p:txBody>
          <a:bodyPr/>
          <a:lstStyle/>
          <a:p>
            <a:r>
              <a:rPr lang="en-GB" sz="2000" dirty="0" smtClean="0"/>
              <a:t>Verification of </a:t>
            </a:r>
            <a:r>
              <a:rPr lang="en-GB" sz="2000" dirty="0"/>
              <a:t>field and </a:t>
            </a:r>
            <a:r>
              <a:rPr lang="en-GB" sz="2000" dirty="0" smtClean="0"/>
              <a:t>calibration of solenoid ITL.SOL01</a:t>
            </a:r>
          </a:p>
          <a:p>
            <a:endParaRPr lang="en-GB" sz="2000" dirty="0" smtClean="0"/>
          </a:p>
          <a:p>
            <a:r>
              <a:rPr lang="en-GB" sz="2000" dirty="0" smtClean="0"/>
              <a:t>Linac3 upgrade work during YETS2015-16 provides a possibility to remove ITL.SOL01 from Linac3 for magnetic measurements</a:t>
            </a:r>
          </a:p>
          <a:p>
            <a:endParaRPr lang="en-GB" sz="2000" dirty="0"/>
          </a:p>
          <a:p>
            <a:r>
              <a:rPr lang="en-GB" sz="2000" dirty="0" smtClean="0"/>
              <a:t>To be measured before installation of the new welded beam pipe</a:t>
            </a:r>
          </a:p>
          <a:p>
            <a:pPr marL="0" indent="0">
              <a:buNone/>
            </a:pPr>
            <a:endParaRPr lang="en-GB" sz="2000" dirty="0" smtClean="0"/>
          </a:p>
          <a:p>
            <a:r>
              <a:rPr lang="en-GB" sz="2000" dirty="0" smtClean="0"/>
              <a:t>Magnet will be removed 4.1.2015 and will be returned 12.1.2015 (no flexibility in schedule)</a:t>
            </a:r>
          </a:p>
          <a:p>
            <a:endParaRPr lang="en-GB" dirty="0"/>
          </a:p>
        </p:txBody>
      </p:sp>
    </p:spTree>
    <p:extLst>
      <p:ext uri="{BB962C8B-B14F-4D97-AF65-F5344CB8AC3E}">
        <p14:creationId xmlns:p14="http://schemas.microsoft.com/office/powerpoint/2010/main" val="3600150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Realization and group support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027926152"/>
              </p:ext>
            </p:extLst>
          </p:nvPr>
        </p:nvGraphicFramePr>
        <p:xfrm>
          <a:off x="228600" y="1600200"/>
          <a:ext cx="8686800" cy="1970611"/>
        </p:xfrm>
        <a:graphic>
          <a:graphicData uri="http://schemas.openxmlformats.org/drawingml/2006/table">
            <a:tbl>
              <a:tblPr firstRow="1" bandRow="1">
                <a:tableStyleId>{69012ECD-51FC-41F1-AA8D-1B2483CD663E}</a:tableStyleId>
              </a:tblPr>
              <a:tblGrid>
                <a:gridCol w="2895600"/>
                <a:gridCol w="2895600"/>
                <a:gridCol w="2895600"/>
              </a:tblGrid>
              <a:tr h="360000">
                <a:tc>
                  <a:txBody>
                    <a:bodyPr/>
                    <a:lstStyle/>
                    <a:p>
                      <a:pPr algn="ctr"/>
                      <a:r>
                        <a:rPr lang="en-GB" sz="1600" dirty="0" smtClean="0"/>
                        <a:t>EN-MME</a:t>
                      </a:r>
                      <a:endParaRPr lang="en-GB" sz="1600" dirty="0"/>
                    </a:p>
                  </a:txBody>
                  <a:tcPr/>
                </a:tc>
                <a:tc>
                  <a:txBody>
                    <a:bodyPr/>
                    <a:lstStyle/>
                    <a:p>
                      <a:pPr algn="ctr"/>
                      <a:r>
                        <a:rPr lang="en-GB" sz="1600" dirty="0" smtClean="0"/>
                        <a:t>EN-MEF</a:t>
                      </a:r>
                      <a:endParaRPr lang="en-GB" sz="1600" dirty="0"/>
                    </a:p>
                  </a:txBody>
                  <a:tcPr/>
                </a:tc>
                <a:tc>
                  <a:txBody>
                    <a:bodyPr/>
                    <a:lstStyle/>
                    <a:p>
                      <a:pPr algn="ctr"/>
                      <a:r>
                        <a:rPr lang="en-GB" sz="1600" dirty="0" smtClean="0"/>
                        <a:t>EN-HE</a:t>
                      </a:r>
                      <a:endParaRPr lang="en-GB" sz="1600" dirty="0"/>
                    </a:p>
                  </a:txBody>
                  <a:tcPr/>
                </a:tc>
              </a:tr>
              <a:tr h="476454">
                <a:tc>
                  <a:txBody>
                    <a:bodyPr/>
                    <a:lstStyle/>
                    <a:p>
                      <a:r>
                        <a:rPr lang="en-GB" sz="1400" dirty="0" smtClean="0"/>
                        <a:t>Design and production of new parts</a:t>
                      </a:r>
                    </a:p>
                  </a:txBody>
                  <a:tcPr/>
                </a:tc>
                <a:tc>
                  <a:txBody>
                    <a:bodyPr/>
                    <a:lstStyle/>
                    <a:p>
                      <a:r>
                        <a:rPr lang="en-GB" sz="1400" dirty="0" smtClean="0"/>
                        <a:t>Alignment work (ITL.SOL01 and extraction chamber)</a:t>
                      </a:r>
                      <a:endParaRPr lang="en-GB" sz="1400" dirty="0"/>
                    </a:p>
                  </a:txBody>
                  <a:tcPr/>
                </a:tc>
                <a:tc>
                  <a:txBody>
                    <a:bodyPr/>
                    <a:lstStyle/>
                    <a:p>
                      <a:r>
                        <a:rPr lang="en-GB" sz="1400" dirty="0" smtClean="0"/>
                        <a:t>Transport of ITL.SOL01 from Linac3 to magnetic measurements, to flange welding and back to Linac3</a:t>
                      </a:r>
                      <a:endParaRPr lang="en-GB" sz="1400" dirty="0"/>
                    </a:p>
                  </a:txBody>
                  <a:tcPr/>
                </a:tc>
              </a:tr>
              <a:tr h="665731">
                <a:tc>
                  <a:txBody>
                    <a:bodyPr/>
                    <a:lstStyle/>
                    <a:p>
                      <a:r>
                        <a:rPr lang="en-GB" sz="1400" dirty="0" smtClean="0"/>
                        <a:t>Welding of beam pipe flange after installation through ITL.SOL01</a:t>
                      </a:r>
                    </a:p>
                  </a:txBody>
                  <a:tcPr/>
                </a:tc>
                <a:tc>
                  <a:txBody>
                    <a:bodyPr/>
                    <a:lstStyle/>
                    <a:p>
                      <a:endParaRPr lang="en-GB" sz="1400" dirty="0"/>
                    </a:p>
                  </a:txBody>
                  <a:tcPr/>
                </a:tc>
                <a:tc>
                  <a:txBody>
                    <a:bodyPr/>
                    <a:lstStyle/>
                    <a:p>
                      <a:endParaRPr lang="en-GB" sz="14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800770860"/>
              </p:ext>
            </p:extLst>
          </p:nvPr>
        </p:nvGraphicFramePr>
        <p:xfrm>
          <a:off x="228600" y="3577635"/>
          <a:ext cx="8686800" cy="1091520"/>
        </p:xfrm>
        <a:graphic>
          <a:graphicData uri="http://schemas.openxmlformats.org/drawingml/2006/table">
            <a:tbl>
              <a:tblPr firstRow="1" bandRow="1">
                <a:tableStyleId>{69012ECD-51FC-41F1-AA8D-1B2483CD663E}</a:tableStyleId>
              </a:tblPr>
              <a:tblGrid>
                <a:gridCol w="2895600"/>
                <a:gridCol w="2895600"/>
                <a:gridCol w="2895600"/>
              </a:tblGrid>
              <a:tr h="360000">
                <a:tc gridSpan="3">
                  <a:txBody>
                    <a:bodyPr/>
                    <a:lstStyle/>
                    <a:p>
                      <a:pPr algn="ctr"/>
                      <a:r>
                        <a:rPr lang="en-GB" sz="1600" dirty="0" smtClean="0"/>
                        <a:t>Main contacts</a:t>
                      </a:r>
                      <a:endParaRPr lang="en-GB" sz="1600" dirty="0"/>
                    </a:p>
                  </a:txBody>
                  <a:tcPr/>
                </a:tc>
                <a:tc hMerge="1">
                  <a:txBody>
                    <a:bodyPr/>
                    <a:lstStyle/>
                    <a:p>
                      <a:endParaRPr lang="en-GB" sz="1600" dirty="0"/>
                    </a:p>
                  </a:txBody>
                  <a:tcPr/>
                </a:tc>
                <a:tc hMerge="1">
                  <a:txBody>
                    <a:bodyPr/>
                    <a:lstStyle/>
                    <a:p>
                      <a:endParaRPr lang="en-GB" sz="1600" dirty="0"/>
                    </a:p>
                  </a:txBody>
                  <a:tcPr/>
                </a:tc>
              </a:tr>
              <a:tr h="476454">
                <a:tc>
                  <a:txBody>
                    <a:bodyPr/>
                    <a:lstStyle/>
                    <a:p>
                      <a:r>
                        <a:rPr lang="en-GB" sz="1400" dirty="0" smtClean="0"/>
                        <a:t>Yannick Coutron</a:t>
                      </a:r>
                    </a:p>
                    <a:p>
                      <a:r>
                        <a:rPr lang="en-GB" sz="1400" dirty="0" smtClean="0"/>
                        <a:t>Didier Steyaert</a:t>
                      </a:r>
                    </a:p>
                    <a:p>
                      <a:r>
                        <a:rPr lang="en-GB" sz="1400" dirty="0" smtClean="0"/>
                        <a:t>Pierre</a:t>
                      </a:r>
                      <a:r>
                        <a:rPr lang="en-GB" sz="1400" baseline="0" dirty="0" smtClean="0"/>
                        <a:t> Moyret</a:t>
                      </a:r>
                      <a:endParaRPr lang="en-GB" sz="1400" dirty="0" smtClean="0"/>
                    </a:p>
                  </a:txBody>
                  <a:tcPr/>
                </a:tc>
                <a:tc>
                  <a:txBody>
                    <a:bodyPr/>
                    <a:lstStyle/>
                    <a:p>
                      <a:r>
                        <a:rPr lang="en-GB" sz="1400" dirty="0" smtClean="0"/>
                        <a:t>Tobias </a:t>
                      </a:r>
                      <a:r>
                        <a:rPr lang="en-GB" sz="1400" dirty="0" err="1" smtClean="0"/>
                        <a:t>Dobers</a:t>
                      </a:r>
                      <a:endParaRPr lang="en-GB" sz="1400" dirty="0"/>
                    </a:p>
                  </a:txBody>
                  <a:tcPr/>
                </a:tc>
                <a:tc>
                  <a:txBody>
                    <a:bodyPr/>
                    <a:lstStyle/>
                    <a:p>
                      <a:endParaRPr lang="en-GB" sz="1400" dirty="0"/>
                    </a:p>
                  </a:txBody>
                  <a:tcPr/>
                </a:tc>
              </a:tr>
            </a:tbl>
          </a:graphicData>
        </a:graphic>
      </p:graphicFrame>
    </p:spTree>
    <p:extLst>
      <p:ext uri="{BB962C8B-B14F-4D97-AF65-F5344CB8AC3E}">
        <p14:creationId xmlns:p14="http://schemas.microsoft.com/office/powerpoint/2010/main" val="20759531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Realization and group support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882566776"/>
              </p:ext>
            </p:extLst>
          </p:nvPr>
        </p:nvGraphicFramePr>
        <p:xfrm>
          <a:off x="228600" y="1600200"/>
          <a:ext cx="8610600" cy="3615554"/>
        </p:xfrm>
        <a:graphic>
          <a:graphicData uri="http://schemas.openxmlformats.org/drawingml/2006/table">
            <a:tbl>
              <a:tblPr firstRow="1" bandRow="1">
                <a:tableStyleId>{69012ECD-51FC-41F1-AA8D-1B2483CD663E}</a:tableStyleId>
              </a:tblPr>
              <a:tblGrid>
                <a:gridCol w="2870200"/>
                <a:gridCol w="2870200"/>
                <a:gridCol w="2870200"/>
              </a:tblGrid>
              <a:tr h="360000">
                <a:tc>
                  <a:txBody>
                    <a:bodyPr/>
                    <a:lstStyle/>
                    <a:p>
                      <a:pPr algn="ctr"/>
                      <a:r>
                        <a:rPr lang="en-GB" sz="1600" dirty="0" smtClean="0"/>
                        <a:t>TE-MSC</a:t>
                      </a:r>
                      <a:endParaRPr lang="en-GB" sz="1600" dirty="0"/>
                    </a:p>
                  </a:txBody>
                  <a:tcPr/>
                </a:tc>
                <a:tc>
                  <a:txBody>
                    <a:bodyPr/>
                    <a:lstStyle/>
                    <a:p>
                      <a:pPr algn="ctr"/>
                      <a:r>
                        <a:rPr lang="en-GB" sz="1600" dirty="0" smtClean="0"/>
                        <a:t>TE-VSC</a:t>
                      </a:r>
                      <a:endParaRPr lang="en-GB" sz="1600" dirty="0"/>
                    </a:p>
                  </a:txBody>
                  <a:tcPr/>
                </a:tc>
                <a:tc>
                  <a:txBody>
                    <a:bodyPr/>
                    <a:lstStyle/>
                    <a:p>
                      <a:pPr algn="ctr"/>
                      <a:r>
                        <a:rPr lang="en-GB" sz="1600" dirty="0" smtClean="0"/>
                        <a:t>BE-ABP</a:t>
                      </a:r>
                      <a:endParaRPr lang="en-GB" sz="1600" dirty="0"/>
                    </a:p>
                  </a:txBody>
                  <a:tcPr/>
                </a:tc>
              </a:tr>
              <a:tr h="441476">
                <a:tc>
                  <a:txBody>
                    <a:bodyPr/>
                    <a:lstStyle/>
                    <a:p>
                      <a:r>
                        <a:rPr lang="en-GB" sz="1400" dirty="0" smtClean="0"/>
                        <a:t>Magnetic measurements of ITL.SOL01</a:t>
                      </a:r>
                      <a:endParaRPr lang="en-GB" sz="1400" dirty="0"/>
                    </a:p>
                  </a:txBody>
                  <a:tcPr/>
                </a:tc>
                <a:tc gridSpan="2">
                  <a:txBody>
                    <a:bodyPr/>
                    <a:lstStyle/>
                    <a:p>
                      <a:r>
                        <a:rPr lang="en-GB" sz="1400" dirty="0" smtClean="0"/>
                        <a:t>Disassembly</a:t>
                      </a:r>
                      <a:r>
                        <a:rPr lang="en-GB" sz="1400" baseline="0" dirty="0" smtClean="0"/>
                        <a:t> of existing vacuum parts and installation of new ones at Linac3</a:t>
                      </a:r>
                      <a:endParaRPr lang="en-GB" sz="1400" dirty="0"/>
                    </a:p>
                  </a:txBody>
                  <a:tcPr/>
                </a:tc>
                <a:tc hMerge="1">
                  <a:txBody>
                    <a:bodyPr/>
                    <a:lstStyle/>
                    <a:p>
                      <a:endParaRPr lang="en-GB" sz="1600" dirty="0"/>
                    </a:p>
                  </a:txBody>
                  <a:tcPr/>
                </a:tc>
              </a:tr>
              <a:tr h="616857">
                <a:tc>
                  <a:txBody>
                    <a:bodyPr/>
                    <a:lstStyle/>
                    <a:p>
                      <a:r>
                        <a:rPr lang="en-GB" sz="1400" baseline="0" dirty="0" smtClean="0"/>
                        <a:t>Disconnection and reconnection of ITL.SOL01 at Linac3</a:t>
                      </a:r>
                      <a:endParaRPr lang="en-GB" sz="1400" dirty="0"/>
                    </a:p>
                  </a:txBody>
                  <a:tcPr/>
                </a:tc>
                <a:tc>
                  <a:txBody>
                    <a:bodyPr/>
                    <a:lstStyle/>
                    <a:p>
                      <a:r>
                        <a:rPr lang="en-GB" sz="1400" dirty="0" smtClean="0"/>
                        <a:t>Off-site vacuum test of the new chamber and the </a:t>
                      </a:r>
                      <a:r>
                        <a:rPr lang="en-GB" sz="1400" dirty="0" err="1" smtClean="0"/>
                        <a:t>einzel</a:t>
                      </a:r>
                      <a:r>
                        <a:rPr lang="en-GB" sz="1400" dirty="0" smtClean="0"/>
                        <a:t> lens</a:t>
                      </a:r>
                      <a:endParaRPr lang="en-GB" sz="1400" dirty="0"/>
                    </a:p>
                  </a:txBody>
                  <a:tcPr/>
                </a:tc>
                <a:tc>
                  <a:txBody>
                    <a:bodyPr/>
                    <a:lstStyle/>
                    <a:p>
                      <a:r>
                        <a:rPr lang="en-GB" sz="1400" dirty="0" smtClean="0"/>
                        <a:t>Off-site HV test of the </a:t>
                      </a:r>
                      <a:r>
                        <a:rPr lang="en-GB" sz="1400" dirty="0" err="1" smtClean="0"/>
                        <a:t>einzel</a:t>
                      </a:r>
                      <a:r>
                        <a:rPr lang="en-GB" sz="1400" dirty="0" smtClean="0"/>
                        <a:t> lens (at</a:t>
                      </a:r>
                      <a:r>
                        <a:rPr lang="en-GB" sz="1400" baseline="0" dirty="0" smtClean="0"/>
                        <a:t> the same time as the vacuum test)</a:t>
                      </a:r>
                      <a:endParaRPr lang="en-GB" sz="1400" dirty="0"/>
                    </a:p>
                  </a:txBody>
                  <a:tcPr/>
                </a:tc>
              </a:tr>
              <a:tr h="870857">
                <a:tc>
                  <a:txBody>
                    <a:bodyPr/>
                    <a:lstStyle/>
                    <a:p>
                      <a:endParaRPr lang="en-GB" sz="1400" dirty="0"/>
                    </a:p>
                  </a:txBody>
                  <a:tcPr/>
                </a:tc>
                <a:tc>
                  <a:txBody>
                    <a:bodyPr/>
                    <a:lstStyle/>
                    <a:p>
                      <a:endParaRPr lang="en-GB" sz="1400" dirty="0"/>
                    </a:p>
                  </a:txBody>
                  <a:tcPr/>
                </a:tc>
                <a:tc>
                  <a:txBody>
                    <a:bodyPr/>
                    <a:lstStyle/>
                    <a:p>
                      <a:r>
                        <a:rPr lang="en-GB" sz="1400" dirty="0" smtClean="0"/>
                        <a:t>Removal,</a:t>
                      </a:r>
                      <a:r>
                        <a:rPr lang="en-GB" sz="1400" baseline="0" dirty="0" smtClean="0"/>
                        <a:t> modification and installation</a:t>
                      </a:r>
                      <a:r>
                        <a:rPr lang="en-GB" sz="1400" dirty="0" smtClean="0"/>
                        <a:t> of lead shielding around</a:t>
                      </a:r>
                      <a:r>
                        <a:rPr lang="en-GB" sz="1400" baseline="0" dirty="0" smtClean="0"/>
                        <a:t> the area of modifications</a:t>
                      </a:r>
                      <a:endParaRPr lang="en-GB" sz="1400" dirty="0"/>
                    </a:p>
                  </a:txBody>
                  <a:tcPr/>
                </a:tc>
              </a:tr>
              <a:tr h="616857">
                <a:tc>
                  <a:txBody>
                    <a:bodyPr/>
                    <a:lstStyle/>
                    <a:p>
                      <a:endParaRPr lang="en-GB" sz="1400" dirty="0"/>
                    </a:p>
                  </a:txBody>
                  <a:tcPr/>
                </a:tc>
                <a:tc>
                  <a:txBody>
                    <a:bodyPr/>
                    <a:lstStyle/>
                    <a:p>
                      <a:endParaRPr lang="en-GB" sz="1400" dirty="0"/>
                    </a:p>
                  </a:txBody>
                  <a:tcPr/>
                </a:tc>
                <a:tc>
                  <a:txBody>
                    <a:bodyPr/>
                    <a:lstStyle/>
                    <a:p>
                      <a:r>
                        <a:rPr lang="en-GB" sz="1400" dirty="0" smtClean="0"/>
                        <a:t>Installation</a:t>
                      </a:r>
                      <a:r>
                        <a:rPr lang="en-GB" sz="1400" baseline="0" dirty="0" smtClean="0"/>
                        <a:t> of the </a:t>
                      </a:r>
                      <a:r>
                        <a:rPr lang="en-GB" sz="1400" baseline="0" dirty="0" err="1" smtClean="0"/>
                        <a:t>einzel</a:t>
                      </a:r>
                      <a:r>
                        <a:rPr lang="en-GB" sz="1400" baseline="0" dirty="0" smtClean="0"/>
                        <a:t> power supply and cabling</a:t>
                      </a:r>
                      <a:endParaRPr lang="en-GB" sz="1400" dirty="0"/>
                    </a:p>
                  </a:txBody>
                  <a:tcPr/>
                </a:tc>
              </a:tr>
              <a:tr h="441476">
                <a:tc>
                  <a:txBody>
                    <a:bodyPr/>
                    <a:lstStyle/>
                    <a:p>
                      <a:endParaRPr lang="en-GB" sz="1400" dirty="0"/>
                    </a:p>
                  </a:txBody>
                  <a:tcPr/>
                </a:tc>
                <a:tc>
                  <a:txBody>
                    <a:bodyPr/>
                    <a:lstStyle/>
                    <a:p>
                      <a:endParaRPr lang="en-GB" sz="1400" dirty="0"/>
                    </a:p>
                  </a:txBody>
                  <a:tcPr/>
                </a:tc>
                <a:tc>
                  <a:txBody>
                    <a:bodyPr/>
                    <a:lstStyle/>
                    <a:p>
                      <a:r>
                        <a:rPr lang="en-GB" sz="1400" dirty="0" smtClean="0"/>
                        <a:t>Controls modifications (hardware</a:t>
                      </a:r>
                      <a:r>
                        <a:rPr lang="en-GB" sz="1400" baseline="0" dirty="0" smtClean="0"/>
                        <a:t> and software)</a:t>
                      </a:r>
                      <a:endParaRPr lang="en-GB" sz="14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10019553"/>
              </p:ext>
            </p:extLst>
          </p:nvPr>
        </p:nvGraphicFramePr>
        <p:xfrm>
          <a:off x="228600" y="5215754"/>
          <a:ext cx="8607600" cy="1304880"/>
        </p:xfrm>
        <a:graphic>
          <a:graphicData uri="http://schemas.openxmlformats.org/drawingml/2006/table">
            <a:tbl>
              <a:tblPr firstRow="1" bandRow="1">
                <a:tableStyleId>{69012ECD-51FC-41F1-AA8D-1B2483CD663E}</a:tableStyleId>
              </a:tblPr>
              <a:tblGrid>
                <a:gridCol w="2869200"/>
                <a:gridCol w="2869200"/>
                <a:gridCol w="2869200"/>
              </a:tblGrid>
              <a:tr h="360000">
                <a:tc gridSpan="3">
                  <a:txBody>
                    <a:bodyPr/>
                    <a:lstStyle/>
                    <a:p>
                      <a:pPr algn="ctr"/>
                      <a:r>
                        <a:rPr lang="en-GB" sz="1600" dirty="0" smtClean="0"/>
                        <a:t>Main contacts</a:t>
                      </a:r>
                      <a:endParaRPr lang="en-GB" sz="1600" dirty="0"/>
                    </a:p>
                  </a:txBody>
                  <a:tcPr/>
                </a:tc>
                <a:tc hMerge="1">
                  <a:txBody>
                    <a:bodyPr/>
                    <a:lstStyle/>
                    <a:p>
                      <a:endParaRPr lang="en-GB" sz="1600" dirty="0"/>
                    </a:p>
                  </a:txBody>
                  <a:tcPr/>
                </a:tc>
                <a:tc hMerge="1">
                  <a:txBody>
                    <a:bodyPr/>
                    <a:lstStyle/>
                    <a:p>
                      <a:endParaRPr lang="en-GB" sz="1600" dirty="0"/>
                    </a:p>
                  </a:txBody>
                  <a:tcPr/>
                </a:tc>
              </a:tr>
              <a:tr h="476454">
                <a:tc>
                  <a:txBody>
                    <a:bodyPr/>
                    <a:lstStyle/>
                    <a:p>
                      <a:r>
                        <a:rPr lang="en-GB" sz="1400" dirty="0" smtClean="0"/>
                        <a:t>Dominique</a:t>
                      </a:r>
                      <a:r>
                        <a:rPr lang="en-GB" sz="1400" baseline="0" dirty="0" smtClean="0"/>
                        <a:t> </a:t>
                      </a:r>
                      <a:r>
                        <a:rPr lang="en-GB" sz="1400" baseline="0" dirty="0" err="1" smtClean="0"/>
                        <a:t>Bodart</a:t>
                      </a:r>
                      <a:endParaRPr lang="en-GB" sz="1400" baseline="0" dirty="0" smtClean="0"/>
                    </a:p>
                    <a:p>
                      <a:r>
                        <a:rPr lang="en-GB" sz="1400" baseline="0" dirty="0" smtClean="0"/>
                        <a:t>Thomas </a:t>
                      </a:r>
                      <a:r>
                        <a:rPr lang="en-GB" sz="1400" baseline="0" dirty="0" err="1" smtClean="0"/>
                        <a:t>Zickler</a:t>
                      </a:r>
                      <a:endParaRPr lang="en-GB" sz="1400" dirty="0" smtClean="0"/>
                    </a:p>
                  </a:txBody>
                  <a:tcPr/>
                </a:tc>
                <a:tc>
                  <a:txBody>
                    <a:bodyPr/>
                    <a:lstStyle/>
                    <a:p>
                      <a:r>
                        <a:rPr lang="en-GB" sz="1400" dirty="0" smtClean="0"/>
                        <a:t>Alice Michet</a:t>
                      </a:r>
                    </a:p>
                    <a:p>
                      <a:r>
                        <a:rPr lang="en-GB" sz="1400" dirty="0" smtClean="0"/>
                        <a:t>Jose Ferreira Somoza</a:t>
                      </a:r>
                      <a:endParaRPr lang="en-GB" sz="1400" dirty="0"/>
                    </a:p>
                  </a:txBody>
                  <a:tcPr/>
                </a:tc>
                <a:tc>
                  <a:txBody>
                    <a:bodyPr/>
                    <a:lstStyle/>
                    <a:p>
                      <a:r>
                        <a:rPr lang="en-GB" sz="1400" dirty="0" smtClean="0"/>
                        <a:t>Michael O’Neil</a:t>
                      </a:r>
                    </a:p>
                    <a:p>
                      <a:r>
                        <a:rPr lang="en-GB" sz="1400" dirty="0" smtClean="0"/>
                        <a:t>Sebastien Bertolo</a:t>
                      </a:r>
                    </a:p>
                    <a:p>
                      <a:r>
                        <a:rPr lang="en-GB" sz="1400" dirty="0" smtClean="0"/>
                        <a:t>Detlef</a:t>
                      </a:r>
                      <a:r>
                        <a:rPr lang="en-GB" sz="1400" baseline="0" dirty="0" smtClean="0"/>
                        <a:t> </a:t>
                      </a:r>
                      <a:r>
                        <a:rPr lang="en-GB" sz="1400" baseline="0" dirty="0" err="1" smtClean="0"/>
                        <a:t>Küchler</a:t>
                      </a:r>
                      <a:endParaRPr lang="en-GB" sz="1400" baseline="0" dirty="0" smtClean="0"/>
                    </a:p>
                    <a:p>
                      <a:r>
                        <a:rPr lang="en-GB" sz="1400" baseline="0" dirty="0" smtClean="0"/>
                        <a:t>Ville Toivanen</a:t>
                      </a:r>
                      <a:endParaRPr lang="en-GB" sz="1400" dirty="0"/>
                    </a:p>
                  </a:txBody>
                  <a:tcPr/>
                </a:tc>
              </a:tr>
            </a:tbl>
          </a:graphicData>
        </a:graphic>
      </p:graphicFrame>
    </p:spTree>
    <p:extLst>
      <p:ext uri="{BB962C8B-B14F-4D97-AF65-F5344CB8AC3E}">
        <p14:creationId xmlns:p14="http://schemas.microsoft.com/office/powerpoint/2010/main" val="1848393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1363"/>
            <a:ext cx="9144000" cy="5131837"/>
          </a:xfrm>
          <a:prstGeom prst="rect">
            <a:avLst/>
          </a:prstGeom>
        </p:spPr>
      </p:pic>
    </p:spTree>
    <p:extLst>
      <p:ext uri="{BB962C8B-B14F-4D97-AF65-F5344CB8AC3E}">
        <p14:creationId xmlns:p14="http://schemas.microsoft.com/office/powerpoint/2010/main" val="1563237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ADDITIONAL SLIDES</a:t>
            </a:r>
            <a:endParaRPr lang="en-GB" dirty="0"/>
          </a:p>
        </p:txBody>
      </p:sp>
    </p:spTree>
    <p:extLst>
      <p:ext uri="{BB962C8B-B14F-4D97-AF65-F5344CB8AC3E}">
        <p14:creationId xmlns:p14="http://schemas.microsoft.com/office/powerpoint/2010/main" val="2527314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Einzel</a:t>
            </a:r>
            <a:r>
              <a:rPr lang="en-GB" dirty="0" smtClean="0"/>
              <a:t> lens </a:t>
            </a:r>
            <a:r>
              <a:rPr lang="en-GB" dirty="0"/>
              <a:t>voltage stabilization</a:t>
            </a:r>
          </a:p>
        </p:txBody>
      </p:sp>
      <p:sp>
        <p:nvSpPr>
          <p:cNvPr id="3" name="Content Placeholder 2"/>
          <p:cNvSpPr>
            <a:spLocks noGrp="1"/>
          </p:cNvSpPr>
          <p:nvPr>
            <p:ph idx="1"/>
          </p:nvPr>
        </p:nvSpPr>
        <p:spPr>
          <a:xfrm>
            <a:off x="457200" y="1600200"/>
            <a:ext cx="8229600" cy="1752600"/>
          </a:xfrm>
        </p:spPr>
        <p:txBody>
          <a:bodyPr/>
          <a:lstStyle/>
          <a:p>
            <a:r>
              <a:rPr lang="en-GB" sz="2000" dirty="0" smtClean="0"/>
              <a:t>If beam loading on the lens, a capacitor may be required to stabilize the voltage during beam pulse</a:t>
            </a:r>
          </a:p>
          <a:p>
            <a:r>
              <a:rPr lang="en-GB" sz="2000" dirty="0" smtClean="0"/>
              <a:t>Operation with beam will show if needed or not</a:t>
            </a:r>
          </a:p>
          <a:p>
            <a:r>
              <a:rPr lang="en-GB" sz="2000" dirty="0"/>
              <a:t>Preparations made to realize such a system</a:t>
            </a:r>
          </a:p>
          <a:p>
            <a:pPr marL="0" indent="0">
              <a:buNone/>
            </a:pPr>
            <a:endParaRPr lang="en-GB"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828800" y="3276600"/>
            <a:ext cx="5549196" cy="3352800"/>
          </a:xfrm>
          <a:prstGeom prst="rect">
            <a:avLst/>
          </a:prstGeom>
        </p:spPr>
      </p:pic>
    </p:spTree>
    <p:extLst>
      <p:ext uri="{BB962C8B-B14F-4D97-AF65-F5344CB8AC3E}">
        <p14:creationId xmlns:p14="http://schemas.microsoft.com/office/powerpoint/2010/main" val="3480377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Comments from first ECR round</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a:t>
            </a:r>
            <a:r>
              <a:rPr lang="en-GB" dirty="0"/>
              <a:t>It should be added that increasing the acceptance of the first part of the LEBT has the effect of transporting more current of unwanted charge state for a longer distance with potential implication on beam qualities</a:t>
            </a:r>
            <a:r>
              <a:rPr lang="en-GB" dirty="0" smtClean="0"/>
              <a:t>.” (Alessandra Lombardi)</a:t>
            </a:r>
          </a:p>
          <a:p>
            <a:endParaRPr lang="en-GB" dirty="0" smtClean="0"/>
          </a:p>
          <a:p>
            <a:r>
              <a:rPr lang="en-GB" dirty="0"/>
              <a:t>“Cabling request not yet </a:t>
            </a:r>
            <a:r>
              <a:rPr lang="en-GB" dirty="0" smtClean="0"/>
              <a:t>received! Due </a:t>
            </a:r>
            <a:r>
              <a:rPr lang="en-GB" dirty="0"/>
              <a:t>to the huge cabling activity in PSR during YETS 2015/2016, no cabling activity in Linac3 before de 15th of February</a:t>
            </a:r>
            <a:r>
              <a:rPr lang="en-GB" dirty="0" smtClean="0"/>
              <a:t>.” (Patrick </a:t>
            </a:r>
            <a:r>
              <a:rPr lang="en-GB" dirty="0" err="1" smtClean="0"/>
              <a:t>Lelong</a:t>
            </a:r>
            <a:r>
              <a:rPr lang="en-GB" dirty="0" smtClean="0"/>
              <a:t>)</a:t>
            </a:r>
          </a:p>
          <a:p>
            <a:endParaRPr lang="en-GB" dirty="0" smtClean="0"/>
          </a:p>
          <a:p>
            <a:r>
              <a:rPr lang="en-GB" dirty="0"/>
              <a:t>“I would just add to the list of works on page 9: </a:t>
            </a:r>
            <a:r>
              <a:rPr lang="en-GB" dirty="0" smtClean="0"/>
              <a:t>(1) TE-VSC </a:t>
            </a:r>
            <a:r>
              <a:rPr lang="en-GB" dirty="0"/>
              <a:t>: removal/extraction of existing vacuum </a:t>
            </a:r>
            <a:r>
              <a:rPr lang="en-GB" dirty="0" smtClean="0"/>
              <a:t>chambers, (2) </a:t>
            </a:r>
            <a:r>
              <a:rPr lang="en-GB" dirty="0"/>
              <a:t>BE-ABP : removal of lead </a:t>
            </a:r>
            <a:r>
              <a:rPr lang="en-GB" dirty="0" smtClean="0"/>
              <a:t>shielding.” (Giulia Bellodi)</a:t>
            </a:r>
          </a:p>
          <a:p>
            <a:endParaRPr lang="en-GB" dirty="0" smtClean="0"/>
          </a:p>
          <a:p>
            <a:r>
              <a:rPr lang="en-GB" dirty="0"/>
              <a:t>“A local grounding system </a:t>
            </a:r>
            <a:r>
              <a:rPr lang="en-GB" dirty="0" smtClean="0"/>
              <a:t>(</a:t>
            </a:r>
            <a:r>
              <a:rPr lang="en-GB" dirty="0" err="1" smtClean="0"/>
              <a:t>perche</a:t>
            </a:r>
            <a:r>
              <a:rPr lang="en-GB" dirty="0" smtClean="0"/>
              <a:t> </a:t>
            </a:r>
            <a:r>
              <a:rPr lang="en-GB" dirty="0"/>
              <a:t>de </a:t>
            </a:r>
            <a:r>
              <a:rPr lang="en-GB" dirty="0" err="1" smtClean="0"/>
              <a:t>terre</a:t>
            </a:r>
            <a:r>
              <a:rPr lang="en-GB" dirty="0" smtClean="0"/>
              <a:t>) </a:t>
            </a:r>
            <a:r>
              <a:rPr lang="en-GB" dirty="0"/>
              <a:t>installed in the immediate proximity of the </a:t>
            </a:r>
            <a:r>
              <a:rPr lang="en-GB" dirty="0" err="1"/>
              <a:t>Heinzel</a:t>
            </a:r>
            <a:r>
              <a:rPr lang="en-GB" dirty="0"/>
              <a:t> lens is not mentioned but should be added to secure interventions on the source</a:t>
            </a:r>
            <a:r>
              <a:rPr lang="en-GB" dirty="0" smtClean="0"/>
              <a:t>.” (Jean-Marc </a:t>
            </a:r>
            <a:r>
              <a:rPr lang="en-GB" dirty="0" err="1" smtClean="0"/>
              <a:t>Cravero</a:t>
            </a:r>
            <a:r>
              <a:rPr lang="en-GB" dirty="0" smtClean="0"/>
              <a:t>)</a:t>
            </a:r>
          </a:p>
          <a:p>
            <a:endParaRPr lang="en-GB" dirty="0" smtClean="0"/>
          </a:p>
          <a:p>
            <a:r>
              <a:rPr lang="en-GB" dirty="0"/>
              <a:t>“Nice document, but the new vacuum chamber drawings referred to in this documents has not be created with the correct numbers according to the CERN naming convention and none of drawings has been send for approval to TE/VSC by the approval leader</a:t>
            </a:r>
            <a:r>
              <a:rPr lang="en-GB" dirty="0" smtClean="0"/>
              <a:t>.” (Jan Hansen)</a:t>
            </a:r>
          </a:p>
          <a:p>
            <a:endParaRPr lang="en-GB" dirty="0" smtClean="0"/>
          </a:p>
          <a:p>
            <a:r>
              <a:rPr lang="en-GB" dirty="0" smtClean="0"/>
              <a:t>“(1) Please </a:t>
            </a:r>
            <a:r>
              <a:rPr lang="en-GB" dirty="0"/>
              <a:t>clarify the comment from Jan Hansen and be sure that vacuum chamber are ready</a:t>
            </a:r>
            <a:r>
              <a:rPr lang="en-GB" dirty="0" smtClean="0"/>
              <a:t>. (2) Cabling </a:t>
            </a:r>
            <a:r>
              <a:rPr lang="en-GB" dirty="0"/>
              <a:t>(if I am not wrong) is done internally by BE-ABP, no request for </a:t>
            </a:r>
            <a:r>
              <a:rPr lang="en-GB" dirty="0" smtClean="0"/>
              <a:t>EN-EL.” (Julie </a:t>
            </a:r>
            <a:r>
              <a:rPr lang="en-GB" dirty="0" err="1" smtClean="0"/>
              <a:t>Coupard</a:t>
            </a:r>
            <a:r>
              <a:rPr lang="en-GB" dirty="0" smtClean="0"/>
              <a:t>)</a:t>
            </a:r>
            <a:endParaRPr lang="en-GB" dirty="0"/>
          </a:p>
        </p:txBody>
      </p:sp>
    </p:spTree>
    <p:extLst>
      <p:ext uri="{BB962C8B-B14F-4D97-AF65-F5344CB8AC3E}">
        <p14:creationId xmlns:p14="http://schemas.microsoft.com/office/powerpoint/2010/main" val="4293226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6" name="Rectangle 5"/>
          <p:cNvSpPr/>
          <p:nvPr/>
        </p:nvSpPr>
        <p:spPr>
          <a:xfrm>
            <a:off x="5867400" y="5511800"/>
            <a:ext cx="501650" cy="27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57200" y="1600200"/>
            <a:ext cx="8229600" cy="1676400"/>
          </a:xfrm>
        </p:spPr>
        <p:txBody>
          <a:bodyPr/>
          <a:lstStyle/>
          <a:p>
            <a:r>
              <a:rPr lang="en-GB" sz="2000" dirty="0" smtClean="0"/>
              <a:t>Linac3 upgrade motivation and goals </a:t>
            </a:r>
          </a:p>
          <a:p>
            <a:pPr lvl="1"/>
            <a:r>
              <a:rPr lang="en-GB" sz="1800" dirty="0"/>
              <a:t>M</a:t>
            </a:r>
            <a:r>
              <a:rPr lang="en-GB" sz="1800" dirty="0" smtClean="0"/>
              <a:t>itigate the beam losses taking place immediately downstream from the ion source</a:t>
            </a:r>
          </a:p>
          <a:p>
            <a:pPr lvl="1"/>
            <a:r>
              <a:rPr lang="en-GB" sz="1800" dirty="0" smtClean="0"/>
              <a:t>Improve ion source tuning flexibility by decoupling ion production and beam transport in the extraction region</a:t>
            </a:r>
          </a:p>
        </p:txBody>
      </p:sp>
      <p:sp>
        <p:nvSpPr>
          <p:cNvPr id="5" name="Content Placeholder 2"/>
          <p:cNvSpPr txBox="1">
            <a:spLocks/>
          </p:cNvSpPr>
          <p:nvPr/>
        </p:nvSpPr>
        <p:spPr>
          <a:xfrm>
            <a:off x="457200" y="3352800"/>
            <a:ext cx="6096000" cy="32733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GB" sz="2000" dirty="0" smtClean="0"/>
              <a:t>Implementation</a:t>
            </a:r>
          </a:p>
          <a:p>
            <a:pPr lvl="1"/>
            <a:r>
              <a:rPr lang="en-GB" sz="1800" dirty="0" smtClean="0"/>
              <a:t>Relax aperture restrictions in the beginning of the </a:t>
            </a:r>
            <a:r>
              <a:rPr lang="en-GB" sz="1800" dirty="0" smtClean="0"/>
              <a:t>Linac3 ITL beam line (low energy beam transport)</a:t>
            </a:r>
            <a:endParaRPr lang="en-GB" sz="1800" dirty="0" smtClean="0"/>
          </a:p>
          <a:p>
            <a:pPr lvl="1"/>
            <a:r>
              <a:rPr lang="en-GB" sz="1800" dirty="0" smtClean="0"/>
              <a:t>Install a new focusing element, an </a:t>
            </a:r>
            <a:r>
              <a:rPr lang="en-GB" sz="1800" dirty="0" err="1" smtClean="0"/>
              <a:t>einzel</a:t>
            </a:r>
            <a:r>
              <a:rPr lang="en-GB" sz="1800" dirty="0" smtClean="0"/>
              <a:t> lens, downstream from the existing GTS-LHC extraction electrodes</a:t>
            </a:r>
          </a:p>
          <a:p>
            <a:pPr lvl="1"/>
            <a:endParaRPr lang="en-GB" sz="1400" dirty="0" smtClean="0"/>
          </a:p>
          <a:p>
            <a:r>
              <a:rPr lang="en-GB" sz="2000" dirty="0" smtClean="0"/>
              <a:t>Linac3 </a:t>
            </a:r>
            <a:r>
              <a:rPr lang="en-GB" sz="2000" dirty="0" smtClean="0"/>
              <a:t>upgrade </a:t>
            </a:r>
            <a:r>
              <a:rPr lang="en-GB" sz="2000" dirty="0" smtClean="0"/>
              <a:t>ECR references</a:t>
            </a:r>
            <a:endParaRPr lang="en-GB" sz="2000" dirty="0"/>
          </a:p>
          <a:p>
            <a:pPr lvl="1"/>
            <a:r>
              <a:rPr lang="en-GB" sz="1600" b="1" dirty="0" smtClean="0">
                <a:solidFill>
                  <a:srgbClr val="0070C0"/>
                </a:solidFill>
              </a:rPr>
              <a:t>LIU-IONS ECR L3-LJ-EC-0001</a:t>
            </a:r>
          </a:p>
          <a:p>
            <a:pPr lvl="1"/>
            <a:r>
              <a:rPr lang="en-GB" sz="1600" b="1" dirty="0" smtClean="0">
                <a:solidFill>
                  <a:srgbClr val="0070C0"/>
                </a:solidFill>
              </a:rPr>
              <a:t>EDMS </a:t>
            </a:r>
            <a:r>
              <a:rPr lang="en-GB" sz="1600" b="1" dirty="0" smtClean="0">
                <a:solidFill>
                  <a:srgbClr val="0070C0"/>
                </a:solidFill>
              </a:rPr>
              <a:t>1555246</a:t>
            </a:r>
            <a:endParaRPr lang="en-GB" sz="1800" b="1" dirty="0" smtClean="0">
              <a:solidFill>
                <a:srgbClr val="0070C0"/>
              </a:solidFill>
            </a:endParaRPr>
          </a:p>
          <a:p>
            <a:endParaRPr lang="en-GB"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13854">
            <a:off x="6338717" y="3137060"/>
            <a:ext cx="2481926" cy="35052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700081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situation</a:t>
            </a:r>
            <a:endParaRPr lang="en-GB" dirty="0"/>
          </a:p>
        </p:txBody>
      </p:sp>
      <p:sp>
        <p:nvSpPr>
          <p:cNvPr id="3" name="Content Placeholder 2"/>
          <p:cNvSpPr>
            <a:spLocks noGrp="1"/>
          </p:cNvSpPr>
          <p:nvPr>
            <p:ph idx="1"/>
          </p:nvPr>
        </p:nvSpPr>
        <p:spPr/>
        <p:txBody>
          <a:bodyPr/>
          <a:lstStyle/>
          <a:p>
            <a:r>
              <a:rPr lang="en-GB" sz="2000" dirty="0" smtClean="0"/>
              <a:t>Design work has been completed</a:t>
            </a:r>
          </a:p>
          <a:p>
            <a:endParaRPr lang="en-GB" sz="2000" dirty="0" smtClean="0"/>
          </a:p>
          <a:p>
            <a:r>
              <a:rPr lang="en-GB" sz="2000" dirty="0" smtClean="0"/>
              <a:t>Production is going on at the workshop – </a:t>
            </a:r>
            <a:r>
              <a:rPr lang="en-GB" sz="2000" dirty="0" smtClean="0"/>
              <a:t>all parts </a:t>
            </a:r>
            <a:r>
              <a:rPr lang="en-GB" sz="2000" dirty="0" smtClean="0"/>
              <a:t>will be delivered in </a:t>
            </a:r>
            <a:r>
              <a:rPr lang="en-GB" sz="2000" dirty="0" smtClean="0"/>
              <a:t>December 10</a:t>
            </a:r>
            <a:r>
              <a:rPr lang="en-GB" sz="2000" baseline="30000" dirty="0" smtClean="0"/>
              <a:t>th</a:t>
            </a:r>
            <a:endParaRPr lang="en-GB" sz="2000" dirty="0" smtClean="0"/>
          </a:p>
          <a:p>
            <a:endParaRPr lang="en-GB" sz="2000" dirty="0" smtClean="0"/>
          </a:p>
          <a:p>
            <a:r>
              <a:rPr lang="en-GB" sz="2000" dirty="0" smtClean="0"/>
              <a:t>Off-the-shelf items have been ordered and </a:t>
            </a:r>
            <a:r>
              <a:rPr lang="en-GB" sz="2000" dirty="0" smtClean="0"/>
              <a:t>received</a:t>
            </a:r>
            <a:endParaRPr lang="en-GB" sz="2000" dirty="0" smtClean="0"/>
          </a:p>
          <a:p>
            <a:pPr marL="0" indent="0">
              <a:buNone/>
            </a:pPr>
            <a:endParaRPr lang="en-GB" sz="2200" dirty="0"/>
          </a:p>
          <a:p>
            <a:r>
              <a:rPr lang="en-GB" sz="2000" dirty="0" smtClean="0"/>
              <a:t>Control system hardware expansion is under way</a:t>
            </a:r>
            <a:endParaRPr lang="en-GB" sz="2200" dirty="0"/>
          </a:p>
        </p:txBody>
      </p:sp>
    </p:spTree>
    <p:extLst>
      <p:ext uri="{BB962C8B-B14F-4D97-AF65-F5344CB8AC3E}">
        <p14:creationId xmlns:p14="http://schemas.microsoft.com/office/powerpoint/2010/main" val="2599182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Full schedule</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1676400"/>
            <a:ext cx="9144285" cy="4419600"/>
          </a:xfrm>
        </p:spPr>
      </p:pic>
    </p:spTree>
    <p:extLst>
      <p:ext uri="{BB962C8B-B14F-4D97-AF65-F5344CB8AC3E}">
        <p14:creationId xmlns:p14="http://schemas.microsoft.com/office/powerpoint/2010/main" val="432833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Linac3 </a:t>
            </a:r>
            <a:r>
              <a:rPr lang="en-GB" dirty="0" smtClean="0"/>
              <a:t>ion source and ITL beam line</a:t>
            </a:r>
            <a:endParaRPr lang="en-GB"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52400" y="1676400"/>
            <a:ext cx="5029200" cy="4986654"/>
          </a:xfrm>
          <a:prstGeom prst="rect">
            <a:avLst/>
          </a:prstGeom>
        </p:spPr>
      </p:pic>
      <p:sp>
        <p:nvSpPr>
          <p:cNvPr id="5" name="Rounded Rectangle 4"/>
          <p:cNvSpPr/>
          <p:nvPr/>
        </p:nvSpPr>
        <p:spPr>
          <a:xfrm rot="19024581">
            <a:off x="2649685" y="2927368"/>
            <a:ext cx="486042" cy="11759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flipV="1">
            <a:off x="3272051" y="2507777"/>
            <a:ext cx="1295400" cy="1066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567450" y="2279177"/>
            <a:ext cx="1992854" cy="369332"/>
          </a:xfrm>
          <a:prstGeom prst="rect">
            <a:avLst/>
          </a:prstGeom>
          <a:solidFill>
            <a:schemeClr val="bg1"/>
          </a:solidFill>
        </p:spPr>
        <p:txBody>
          <a:bodyPr wrap="none" rtlCol="0">
            <a:spAutoFit/>
          </a:bodyPr>
          <a:lstStyle/>
          <a:p>
            <a:r>
              <a:rPr lang="en-GB" dirty="0" smtClean="0">
                <a:solidFill>
                  <a:srgbClr val="FF0000"/>
                </a:solidFill>
              </a:rPr>
              <a:t>Region of interest</a:t>
            </a:r>
            <a:endParaRPr lang="en-GB" dirty="0">
              <a:solidFill>
                <a:srgbClr val="FF0000"/>
              </a:solidFill>
            </a:endParaRPr>
          </a:p>
        </p:txBody>
      </p:sp>
      <p:sp>
        <p:nvSpPr>
          <p:cNvPr id="9" name="TextBox 8"/>
          <p:cNvSpPr txBox="1"/>
          <p:nvPr/>
        </p:nvSpPr>
        <p:spPr>
          <a:xfrm>
            <a:off x="5266603" y="2928673"/>
            <a:ext cx="3886200"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GTS-LHC beam extraction system</a:t>
            </a:r>
          </a:p>
          <a:p>
            <a:pPr marL="285750" indent="-285750">
              <a:buFont typeface="Arial" panose="020B0604020202020204" pitchFamily="34" charset="0"/>
              <a:buChar char="•"/>
            </a:pPr>
            <a:r>
              <a:rPr lang="en-GB" sz="1600" dirty="0" smtClean="0"/>
              <a:t>Extraction chamber</a:t>
            </a:r>
          </a:p>
          <a:p>
            <a:pPr marL="285750" indent="-285750">
              <a:buFont typeface="Arial" panose="020B0604020202020204" pitchFamily="34" charset="0"/>
              <a:buChar char="•"/>
            </a:pPr>
            <a:r>
              <a:rPr lang="en-GB" sz="1600" dirty="0" smtClean="0"/>
              <a:t>1</a:t>
            </a:r>
            <a:r>
              <a:rPr lang="en-GB" sz="1600" baseline="30000" dirty="0" smtClean="0"/>
              <a:t>st</a:t>
            </a:r>
            <a:r>
              <a:rPr lang="en-GB" sz="1600" dirty="0" smtClean="0"/>
              <a:t> </a:t>
            </a:r>
            <a:r>
              <a:rPr lang="en-GB" sz="1600" dirty="0" smtClean="0"/>
              <a:t>ITL</a:t>
            </a:r>
            <a:r>
              <a:rPr lang="en-GB" sz="1600" dirty="0" smtClean="0"/>
              <a:t> </a:t>
            </a:r>
            <a:r>
              <a:rPr lang="en-GB" sz="1600" dirty="0" smtClean="0"/>
              <a:t>beam pipe through </a:t>
            </a:r>
            <a:r>
              <a:rPr lang="en-GB" sz="1600" dirty="0" smtClean="0"/>
              <a:t>ITL.SOL01</a:t>
            </a:r>
            <a:endParaRPr lang="en-GB" sz="1600" dirty="0" smtClean="0"/>
          </a:p>
          <a:p>
            <a:pPr marL="285750" indent="-285750">
              <a:buFont typeface="Arial" panose="020B0604020202020204" pitchFamily="34" charset="0"/>
              <a:buChar char="•"/>
            </a:pPr>
            <a:r>
              <a:rPr lang="en-GB" sz="1600" dirty="0" smtClean="0"/>
              <a:t>2</a:t>
            </a:r>
            <a:r>
              <a:rPr lang="en-GB" sz="1600" baseline="30000" dirty="0" smtClean="0"/>
              <a:t>nd</a:t>
            </a:r>
            <a:r>
              <a:rPr lang="en-GB" sz="1600" dirty="0" smtClean="0"/>
              <a:t> </a:t>
            </a:r>
            <a:r>
              <a:rPr lang="en-GB" sz="1600" dirty="0" smtClean="0"/>
              <a:t>ITL</a:t>
            </a:r>
            <a:r>
              <a:rPr lang="en-GB" sz="1600" dirty="0" smtClean="0"/>
              <a:t> </a:t>
            </a:r>
            <a:r>
              <a:rPr lang="en-GB" sz="1600" dirty="0" smtClean="0"/>
              <a:t>beam pipe with bellows</a:t>
            </a:r>
          </a:p>
          <a:p>
            <a:pPr marL="285750" indent="-285750">
              <a:buFont typeface="Arial" panose="020B0604020202020204" pitchFamily="34" charset="0"/>
              <a:buChar char="•"/>
            </a:pPr>
            <a:r>
              <a:rPr lang="en-GB" sz="1600" dirty="0" smtClean="0"/>
              <a:t>Gate valve ITL.VVS10</a:t>
            </a:r>
          </a:p>
        </p:txBody>
      </p:sp>
      <p:sp>
        <p:nvSpPr>
          <p:cNvPr id="10" name="Rounded Rectangle 9"/>
          <p:cNvSpPr/>
          <p:nvPr/>
        </p:nvSpPr>
        <p:spPr>
          <a:xfrm rot="16200000">
            <a:off x="6799731" y="1685527"/>
            <a:ext cx="734941" cy="381880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7355331" y="3180562"/>
            <a:ext cx="1416472" cy="338554"/>
          </a:xfrm>
          <a:prstGeom prst="rect">
            <a:avLst/>
          </a:prstGeom>
          <a:noFill/>
        </p:spPr>
        <p:txBody>
          <a:bodyPr wrap="square" rtlCol="0">
            <a:spAutoFit/>
          </a:bodyPr>
          <a:lstStyle/>
          <a:p>
            <a:r>
              <a:rPr lang="en-GB" sz="1600" dirty="0" smtClean="0">
                <a:solidFill>
                  <a:srgbClr val="FF0000"/>
                </a:solidFill>
              </a:rPr>
              <a:t>+ </a:t>
            </a:r>
            <a:r>
              <a:rPr lang="en-GB" sz="1600" dirty="0" err="1" smtClean="0">
                <a:solidFill>
                  <a:srgbClr val="FF0000"/>
                </a:solidFill>
              </a:rPr>
              <a:t>einzel</a:t>
            </a:r>
            <a:r>
              <a:rPr lang="en-GB" sz="1600" dirty="0" smtClean="0">
                <a:solidFill>
                  <a:srgbClr val="FF0000"/>
                </a:solidFill>
              </a:rPr>
              <a:t> lens</a:t>
            </a:r>
            <a:endParaRPr lang="en-GB" sz="1600" dirty="0">
              <a:solidFill>
                <a:srgbClr val="FF0000"/>
              </a:solidFill>
            </a:endParaRPr>
          </a:p>
        </p:txBody>
      </p:sp>
    </p:spTree>
    <p:extLst>
      <p:ext uri="{BB962C8B-B14F-4D97-AF65-F5344CB8AC3E}">
        <p14:creationId xmlns:p14="http://schemas.microsoft.com/office/powerpoint/2010/main" val="304098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Existing GTS-LHC extraction region</a:t>
            </a:r>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294447" y="1905000"/>
            <a:ext cx="6555106" cy="3055620"/>
          </a:xfrm>
          <a:prstGeom prst="rect">
            <a:avLst/>
          </a:prstGeom>
        </p:spPr>
      </p:pic>
      <p:cxnSp>
        <p:nvCxnSpPr>
          <p:cNvPr id="5" name="Straight Arrow Connector 4"/>
          <p:cNvCxnSpPr/>
          <p:nvPr/>
        </p:nvCxnSpPr>
        <p:spPr>
          <a:xfrm flipV="1">
            <a:off x="8043445" y="3002997"/>
            <a:ext cx="4101" cy="88320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rot="16200000">
            <a:off x="7999465" y="3263532"/>
            <a:ext cx="426515" cy="338554"/>
          </a:xfrm>
          <a:prstGeom prst="rect">
            <a:avLst/>
          </a:prstGeom>
          <a:noFill/>
        </p:spPr>
        <p:txBody>
          <a:bodyPr wrap="square" rtlCol="0">
            <a:spAutoFit/>
          </a:bodyPr>
          <a:lstStyle/>
          <a:p>
            <a:r>
              <a:rPr lang="en-GB" sz="1600" dirty="0" smtClean="0">
                <a:solidFill>
                  <a:srgbClr val="FF0000"/>
                </a:solidFill>
              </a:rPr>
              <a:t>65</a:t>
            </a:r>
            <a:endParaRPr lang="en-GB" sz="1600" dirty="0">
              <a:solidFill>
                <a:srgbClr val="FF0000"/>
              </a:solidFill>
            </a:endParaRPr>
          </a:p>
        </p:txBody>
      </p:sp>
      <p:cxnSp>
        <p:nvCxnSpPr>
          <p:cNvPr id="9" name="Straight Connector 8"/>
          <p:cNvCxnSpPr/>
          <p:nvPr/>
        </p:nvCxnSpPr>
        <p:spPr>
          <a:xfrm>
            <a:off x="7577041" y="2947253"/>
            <a:ext cx="838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583178" y="3923021"/>
            <a:ext cx="838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294447" y="5257800"/>
            <a:ext cx="5083443" cy="1200329"/>
          </a:xfrm>
          <a:prstGeom prst="rect">
            <a:avLst/>
          </a:prstGeom>
          <a:noFill/>
        </p:spPr>
        <p:txBody>
          <a:bodyPr wrap="none" rtlCol="0">
            <a:spAutoFit/>
          </a:bodyPr>
          <a:lstStyle/>
          <a:p>
            <a:pPr marL="342900" indent="-342900">
              <a:buAutoNum type="arabicParenBoth"/>
            </a:pPr>
            <a:r>
              <a:rPr lang="en-GB" dirty="0" smtClean="0"/>
              <a:t>Ion source body</a:t>
            </a:r>
          </a:p>
          <a:p>
            <a:pPr marL="342900" indent="-342900">
              <a:buAutoNum type="arabicParenBoth"/>
            </a:pPr>
            <a:r>
              <a:rPr lang="en-GB" dirty="0" smtClean="0"/>
              <a:t>Extraction electrodes</a:t>
            </a:r>
          </a:p>
          <a:p>
            <a:pPr marL="342900" indent="-342900">
              <a:buAutoNum type="arabicParenBoth"/>
            </a:pPr>
            <a:r>
              <a:rPr lang="en-GB" dirty="0" smtClean="0"/>
              <a:t>Fixing point (flange) for extraction electrodes</a:t>
            </a:r>
          </a:p>
          <a:p>
            <a:pPr marL="342900" indent="-342900">
              <a:buAutoNum type="arabicParenBoth"/>
            </a:pPr>
            <a:r>
              <a:rPr lang="en-GB" dirty="0" smtClean="0"/>
              <a:t>Extraction chamber</a:t>
            </a:r>
            <a:endParaRPr lang="en-GB" dirty="0"/>
          </a:p>
        </p:txBody>
      </p:sp>
    </p:spTree>
    <p:extLst>
      <p:ext uri="{BB962C8B-B14F-4D97-AF65-F5344CB8AC3E}">
        <p14:creationId xmlns:p14="http://schemas.microsoft.com/office/powerpoint/2010/main" val="718847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630204"/>
            <a:ext cx="9144000" cy="4227796"/>
          </a:xfrm>
          <a:prstGeom prst="rect">
            <a:avLst/>
          </a:prstGeom>
        </p:spPr>
      </p:pic>
      <p:sp>
        <p:nvSpPr>
          <p:cNvPr id="2" name="Title 1"/>
          <p:cNvSpPr>
            <a:spLocks noGrp="1"/>
          </p:cNvSpPr>
          <p:nvPr>
            <p:ph type="title"/>
          </p:nvPr>
        </p:nvSpPr>
        <p:spPr/>
        <p:txBody>
          <a:bodyPr>
            <a:normAutofit/>
          </a:bodyPr>
          <a:lstStyle/>
          <a:p>
            <a:r>
              <a:rPr lang="en-GB" sz="3200" dirty="0" smtClean="0"/>
              <a:t>Existing </a:t>
            </a:r>
            <a:r>
              <a:rPr lang="en-GB" sz="3200" dirty="0" smtClean="0"/>
              <a:t>ITL</a:t>
            </a:r>
            <a:r>
              <a:rPr lang="en-GB" sz="3200" dirty="0" smtClean="0"/>
              <a:t> </a:t>
            </a:r>
            <a:r>
              <a:rPr lang="en-GB" sz="3200" dirty="0" smtClean="0"/>
              <a:t>section through </a:t>
            </a:r>
            <a:r>
              <a:rPr lang="en-GB" sz="3200" dirty="0" smtClean="0"/>
              <a:t>ITL.SOL01</a:t>
            </a:r>
            <a:endParaRPr lang="en-GB" sz="3200" dirty="0"/>
          </a:p>
        </p:txBody>
      </p:sp>
      <p:sp>
        <p:nvSpPr>
          <p:cNvPr id="15" name="TextBox 14"/>
          <p:cNvSpPr txBox="1"/>
          <p:nvPr/>
        </p:nvSpPr>
        <p:spPr>
          <a:xfrm>
            <a:off x="1600200" y="5588050"/>
            <a:ext cx="533400" cy="338554"/>
          </a:xfrm>
          <a:prstGeom prst="rect">
            <a:avLst/>
          </a:prstGeom>
          <a:noFill/>
        </p:spPr>
        <p:txBody>
          <a:bodyPr wrap="square" rtlCol="0">
            <a:spAutoFit/>
          </a:bodyPr>
          <a:lstStyle/>
          <a:p>
            <a:r>
              <a:rPr lang="en-GB" sz="1600" dirty="0" smtClean="0">
                <a:solidFill>
                  <a:schemeClr val="bg1">
                    <a:lumMod val="50000"/>
                  </a:schemeClr>
                </a:solidFill>
              </a:rPr>
              <a:t>420</a:t>
            </a:r>
            <a:endParaRPr lang="en-GB" sz="1600" dirty="0">
              <a:solidFill>
                <a:schemeClr val="bg1">
                  <a:lumMod val="50000"/>
                </a:schemeClr>
              </a:solidFill>
            </a:endParaRPr>
          </a:p>
        </p:txBody>
      </p:sp>
      <p:cxnSp>
        <p:nvCxnSpPr>
          <p:cNvPr id="17" name="Straight Arrow Connector 16"/>
          <p:cNvCxnSpPr/>
          <p:nvPr/>
        </p:nvCxnSpPr>
        <p:spPr>
          <a:xfrm>
            <a:off x="76200" y="5926604"/>
            <a:ext cx="3581400"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62400" y="6079004"/>
            <a:ext cx="838200" cy="338554"/>
          </a:xfrm>
          <a:prstGeom prst="rect">
            <a:avLst/>
          </a:prstGeom>
          <a:noFill/>
        </p:spPr>
        <p:txBody>
          <a:bodyPr wrap="square" rtlCol="0">
            <a:spAutoFit/>
          </a:bodyPr>
          <a:lstStyle/>
          <a:p>
            <a:r>
              <a:rPr lang="en-GB" sz="1600" dirty="0" smtClean="0">
                <a:solidFill>
                  <a:schemeClr val="bg1">
                    <a:lumMod val="50000"/>
                  </a:schemeClr>
                </a:solidFill>
              </a:rPr>
              <a:t>1062.3</a:t>
            </a:r>
            <a:endParaRPr lang="en-GB" sz="1600" dirty="0">
              <a:solidFill>
                <a:schemeClr val="bg1">
                  <a:lumMod val="50000"/>
                </a:schemeClr>
              </a:solidFill>
            </a:endParaRPr>
          </a:p>
        </p:txBody>
      </p:sp>
      <p:cxnSp>
        <p:nvCxnSpPr>
          <p:cNvPr id="19" name="Straight Arrow Connector 18"/>
          <p:cNvCxnSpPr/>
          <p:nvPr/>
        </p:nvCxnSpPr>
        <p:spPr>
          <a:xfrm>
            <a:off x="76200" y="6372043"/>
            <a:ext cx="8534400" cy="1023"/>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04800" y="3269830"/>
            <a:ext cx="0" cy="45720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241121" y="3298212"/>
            <a:ext cx="457711" cy="338554"/>
          </a:xfrm>
          <a:prstGeom prst="rect">
            <a:avLst/>
          </a:prstGeom>
          <a:noFill/>
        </p:spPr>
        <p:txBody>
          <a:bodyPr wrap="square" rtlCol="0">
            <a:spAutoFit/>
          </a:bodyPr>
          <a:lstStyle/>
          <a:p>
            <a:r>
              <a:rPr lang="en-GB" sz="1600" dirty="0" smtClean="0">
                <a:solidFill>
                  <a:srgbClr val="FF0000"/>
                </a:solidFill>
              </a:rPr>
              <a:t>65</a:t>
            </a:r>
            <a:endParaRPr lang="en-GB" sz="1600" dirty="0">
              <a:solidFill>
                <a:srgbClr val="FF0000"/>
              </a:solidFill>
            </a:endParaRPr>
          </a:p>
        </p:txBody>
      </p:sp>
      <p:sp>
        <p:nvSpPr>
          <p:cNvPr id="25" name="TextBox 24"/>
          <p:cNvSpPr txBox="1"/>
          <p:nvPr/>
        </p:nvSpPr>
        <p:spPr>
          <a:xfrm>
            <a:off x="0" y="6596390"/>
            <a:ext cx="4648200" cy="261610"/>
          </a:xfrm>
          <a:prstGeom prst="rect">
            <a:avLst/>
          </a:prstGeom>
          <a:noFill/>
        </p:spPr>
        <p:txBody>
          <a:bodyPr wrap="square" rtlCol="0">
            <a:spAutoFit/>
          </a:bodyPr>
          <a:lstStyle/>
          <a:p>
            <a:r>
              <a:rPr lang="en-GB" sz="1100" dirty="0" smtClean="0">
                <a:solidFill>
                  <a:srgbClr val="292934"/>
                </a:solidFill>
              </a:rPr>
              <a:t>Ref.: LICLM___0231 </a:t>
            </a:r>
            <a:r>
              <a:rPr lang="en-GB" sz="1100" dirty="0" smtClean="0"/>
              <a:t>(First </a:t>
            </a:r>
            <a:r>
              <a:rPr lang="en-GB" sz="1100" dirty="0" smtClean="0"/>
              <a:t>pipe </a:t>
            </a:r>
            <a:r>
              <a:rPr lang="en-GB" sz="1100" dirty="0" smtClean="0"/>
              <a:t>incorrect, should be LICLM___0245)</a:t>
            </a:r>
            <a:endParaRPr lang="en-GB" sz="1100" dirty="0"/>
          </a:p>
        </p:txBody>
      </p:sp>
      <p:sp>
        <p:nvSpPr>
          <p:cNvPr id="26" name="Rectangle 25"/>
          <p:cNvSpPr/>
          <p:nvPr/>
        </p:nvSpPr>
        <p:spPr>
          <a:xfrm>
            <a:off x="675572" y="2235691"/>
            <a:ext cx="2133599" cy="2539727"/>
          </a:xfrm>
          <a:prstGeom prst="rect">
            <a:avLst/>
          </a:prstGeom>
          <a:noFill/>
          <a:ln w="25400">
            <a:solidFill>
              <a:srgbClr val="007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cxnSp>
        <p:nvCxnSpPr>
          <p:cNvPr id="27" name="Straight Arrow Connector 26"/>
          <p:cNvCxnSpPr/>
          <p:nvPr/>
        </p:nvCxnSpPr>
        <p:spPr>
          <a:xfrm>
            <a:off x="675572" y="5022430"/>
            <a:ext cx="2133600"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76200" y="5022430"/>
            <a:ext cx="609600"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24000" y="5048137"/>
            <a:ext cx="573802" cy="338554"/>
          </a:xfrm>
          <a:prstGeom prst="rect">
            <a:avLst/>
          </a:prstGeom>
          <a:noFill/>
        </p:spPr>
        <p:txBody>
          <a:bodyPr wrap="square" rtlCol="0">
            <a:spAutoFit/>
          </a:bodyPr>
          <a:lstStyle/>
          <a:p>
            <a:r>
              <a:rPr lang="en-GB" sz="1600" dirty="0" smtClean="0">
                <a:solidFill>
                  <a:schemeClr val="bg1">
                    <a:lumMod val="50000"/>
                  </a:schemeClr>
                </a:solidFill>
              </a:rPr>
              <a:t>320</a:t>
            </a:r>
            <a:endParaRPr lang="en-GB" sz="1600" dirty="0">
              <a:solidFill>
                <a:schemeClr val="bg1">
                  <a:lumMod val="50000"/>
                </a:schemeClr>
              </a:solidFill>
            </a:endParaRPr>
          </a:p>
        </p:txBody>
      </p:sp>
      <p:sp>
        <p:nvSpPr>
          <p:cNvPr id="33" name="TextBox 32"/>
          <p:cNvSpPr txBox="1"/>
          <p:nvPr/>
        </p:nvSpPr>
        <p:spPr>
          <a:xfrm>
            <a:off x="152400" y="5049671"/>
            <a:ext cx="457200" cy="338554"/>
          </a:xfrm>
          <a:prstGeom prst="rect">
            <a:avLst/>
          </a:prstGeom>
          <a:noFill/>
        </p:spPr>
        <p:txBody>
          <a:bodyPr wrap="square" rtlCol="0">
            <a:spAutoFit/>
          </a:bodyPr>
          <a:lstStyle/>
          <a:p>
            <a:r>
              <a:rPr lang="en-GB" sz="1600" dirty="0" smtClean="0">
                <a:solidFill>
                  <a:schemeClr val="bg1">
                    <a:lumMod val="50000"/>
                  </a:schemeClr>
                </a:solidFill>
              </a:rPr>
              <a:t>42</a:t>
            </a:r>
            <a:endParaRPr lang="en-GB" sz="1600" dirty="0">
              <a:solidFill>
                <a:schemeClr val="bg1">
                  <a:lumMod val="50000"/>
                </a:schemeClr>
              </a:solidFill>
            </a:endParaRPr>
          </a:p>
        </p:txBody>
      </p:sp>
      <p:cxnSp>
        <p:nvCxnSpPr>
          <p:cNvPr id="35" name="Straight Connector 34"/>
          <p:cNvCxnSpPr/>
          <p:nvPr/>
        </p:nvCxnSpPr>
        <p:spPr>
          <a:xfrm>
            <a:off x="675572" y="2965030"/>
            <a:ext cx="2133599" cy="0"/>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75571" y="4031830"/>
            <a:ext cx="2133599" cy="0"/>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75571" y="2235691"/>
            <a:ext cx="2133599" cy="729338"/>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75570" y="4026030"/>
            <a:ext cx="2133599" cy="749388"/>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675568" y="4026028"/>
            <a:ext cx="2133601" cy="746490"/>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75568" y="2240453"/>
            <a:ext cx="2133601" cy="719939"/>
          </a:xfrm>
          <a:prstGeom prst="line">
            <a:avLst/>
          </a:prstGeom>
          <a:ln w="25400">
            <a:solidFill>
              <a:srgbClr val="007033"/>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1742368" y="2992766"/>
            <a:ext cx="0" cy="1033262"/>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rot="16200000">
            <a:off x="1327249" y="3335656"/>
            <a:ext cx="512139" cy="338554"/>
          </a:xfrm>
          <a:prstGeom prst="rect">
            <a:avLst/>
          </a:prstGeom>
          <a:noFill/>
        </p:spPr>
        <p:txBody>
          <a:bodyPr wrap="square" rtlCol="0">
            <a:spAutoFit/>
          </a:bodyPr>
          <a:lstStyle/>
          <a:p>
            <a:r>
              <a:rPr lang="en-GB" sz="1600" dirty="0" smtClean="0">
                <a:solidFill>
                  <a:srgbClr val="FF0000"/>
                </a:solidFill>
              </a:rPr>
              <a:t>110</a:t>
            </a:r>
            <a:endParaRPr lang="en-GB" sz="1600" dirty="0">
              <a:solidFill>
                <a:srgbClr val="FF0000"/>
              </a:solidFill>
            </a:endParaRPr>
          </a:p>
        </p:txBody>
      </p:sp>
      <p:sp>
        <p:nvSpPr>
          <p:cNvPr id="51" name="TextBox 50"/>
          <p:cNvSpPr txBox="1"/>
          <p:nvPr/>
        </p:nvSpPr>
        <p:spPr>
          <a:xfrm>
            <a:off x="2819400" y="2269004"/>
            <a:ext cx="1295400" cy="369332"/>
          </a:xfrm>
          <a:prstGeom prst="rect">
            <a:avLst/>
          </a:prstGeom>
          <a:noFill/>
        </p:spPr>
        <p:txBody>
          <a:bodyPr wrap="square" rtlCol="0">
            <a:spAutoFit/>
          </a:bodyPr>
          <a:lstStyle/>
          <a:p>
            <a:r>
              <a:rPr lang="en-GB" dirty="0" smtClean="0">
                <a:solidFill>
                  <a:srgbClr val="007033"/>
                </a:solidFill>
              </a:rPr>
              <a:t>ITL.SOL01</a:t>
            </a:r>
            <a:endParaRPr lang="en-GB" dirty="0">
              <a:solidFill>
                <a:srgbClr val="007033"/>
              </a:solidFill>
            </a:endParaRPr>
          </a:p>
        </p:txBody>
      </p:sp>
      <p:cxnSp>
        <p:nvCxnSpPr>
          <p:cNvPr id="39" name="Straight Arrow Connector 38"/>
          <p:cNvCxnSpPr/>
          <p:nvPr/>
        </p:nvCxnSpPr>
        <p:spPr>
          <a:xfrm>
            <a:off x="2819400" y="5022430"/>
            <a:ext cx="838200"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048001" y="5048137"/>
            <a:ext cx="457199" cy="338554"/>
          </a:xfrm>
          <a:prstGeom prst="rect">
            <a:avLst/>
          </a:prstGeom>
          <a:noFill/>
        </p:spPr>
        <p:txBody>
          <a:bodyPr wrap="square" rtlCol="0">
            <a:spAutoFit/>
          </a:bodyPr>
          <a:lstStyle/>
          <a:p>
            <a:r>
              <a:rPr lang="en-GB" sz="1600" dirty="0" smtClean="0">
                <a:solidFill>
                  <a:schemeClr val="bg1">
                    <a:lumMod val="50000"/>
                  </a:schemeClr>
                </a:solidFill>
              </a:rPr>
              <a:t>58</a:t>
            </a:r>
            <a:endParaRPr lang="en-GB" sz="1600" dirty="0">
              <a:solidFill>
                <a:schemeClr val="bg1">
                  <a:lumMod val="50000"/>
                </a:schemeClr>
              </a:solidFill>
            </a:endParaRPr>
          </a:p>
        </p:txBody>
      </p:sp>
      <p:sp>
        <p:nvSpPr>
          <p:cNvPr id="34" name="Right Arrow 33"/>
          <p:cNvSpPr/>
          <p:nvPr/>
        </p:nvSpPr>
        <p:spPr>
          <a:xfrm>
            <a:off x="8382000" y="1500693"/>
            <a:ext cx="533400" cy="5334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5943600" y="1470762"/>
            <a:ext cx="2339941" cy="584775"/>
          </a:xfrm>
          <a:prstGeom prst="rect">
            <a:avLst/>
          </a:prstGeom>
          <a:noFill/>
        </p:spPr>
        <p:txBody>
          <a:bodyPr wrap="square" rtlCol="0">
            <a:spAutoFit/>
          </a:bodyPr>
          <a:lstStyle/>
          <a:p>
            <a:pPr algn="r"/>
            <a:r>
              <a:rPr lang="en-GB" sz="1600" dirty="0" smtClean="0">
                <a:solidFill>
                  <a:srgbClr val="C00000"/>
                </a:solidFill>
              </a:rPr>
              <a:t>1</a:t>
            </a:r>
            <a:r>
              <a:rPr lang="en-GB" sz="1600" baseline="30000" dirty="0" smtClean="0">
                <a:solidFill>
                  <a:srgbClr val="C00000"/>
                </a:solidFill>
              </a:rPr>
              <a:t>st</a:t>
            </a:r>
            <a:r>
              <a:rPr lang="en-GB" sz="1600" dirty="0" smtClean="0">
                <a:solidFill>
                  <a:srgbClr val="C00000"/>
                </a:solidFill>
              </a:rPr>
              <a:t> diagnostics chamber and spectrometer</a:t>
            </a:r>
            <a:endParaRPr lang="en-GB" sz="1600" dirty="0">
              <a:solidFill>
                <a:srgbClr val="C00000"/>
              </a:solidFill>
            </a:endParaRPr>
          </a:p>
        </p:txBody>
      </p:sp>
      <p:sp>
        <p:nvSpPr>
          <p:cNvPr id="45" name="TextBox 44"/>
          <p:cNvSpPr txBox="1"/>
          <p:nvPr/>
        </p:nvSpPr>
        <p:spPr>
          <a:xfrm>
            <a:off x="795454" y="1472625"/>
            <a:ext cx="1947746" cy="584775"/>
          </a:xfrm>
          <a:prstGeom prst="rect">
            <a:avLst/>
          </a:prstGeom>
          <a:noFill/>
        </p:spPr>
        <p:txBody>
          <a:bodyPr wrap="square" rtlCol="0">
            <a:spAutoFit/>
          </a:bodyPr>
          <a:lstStyle/>
          <a:p>
            <a:r>
              <a:rPr lang="en-GB" sz="1600" dirty="0" smtClean="0">
                <a:solidFill>
                  <a:srgbClr val="C00000"/>
                </a:solidFill>
              </a:rPr>
              <a:t>Ion source extraction chamber</a:t>
            </a:r>
            <a:endParaRPr lang="en-GB" sz="1600" dirty="0">
              <a:solidFill>
                <a:srgbClr val="C00000"/>
              </a:solidFill>
            </a:endParaRPr>
          </a:p>
        </p:txBody>
      </p:sp>
      <p:sp>
        <p:nvSpPr>
          <p:cNvPr id="46" name="Right Arrow 45"/>
          <p:cNvSpPr/>
          <p:nvPr/>
        </p:nvSpPr>
        <p:spPr>
          <a:xfrm rot="10800000">
            <a:off x="165176" y="1498313"/>
            <a:ext cx="533400" cy="5334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a:xfrm>
            <a:off x="76200" y="4026028"/>
            <a:ext cx="0" cy="24339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610600" y="4026028"/>
            <a:ext cx="0" cy="24339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72000" y="4026028"/>
            <a:ext cx="0" cy="2052976"/>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0632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Linac3 Modifications</a:t>
            </a:r>
            <a:endParaRPr lang="en-GB" dirty="0"/>
          </a:p>
        </p:txBody>
      </p:sp>
    </p:spTree>
    <p:extLst>
      <p:ext uri="{BB962C8B-B14F-4D97-AF65-F5344CB8AC3E}">
        <p14:creationId xmlns:p14="http://schemas.microsoft.com/office/powerpoint/2010/main" val="2775423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266" y="1755918"/>
            <a:ext cx="6207456" cy="5094708"/>
          </a:xfrm>
          <a:prstGeom prst="rect">
            <a:avLst/>
          </a:prstGeom>
        </p:spPr>
      </p:pic>
      <p:sp>
        <p:nvSpPr>
          <p:cNvPr id="2" name="Title 1"/>
          <p:cNvSpPr>
            <a:spLocks noGrp="1"/>
          </p:cNvSpPr>
          <p:nvPr>
            <p:ph type="title"/>
          </p:nvPr>
        </p:nvSpPr>
        <p:spPr/>
        <p:txBody>
          <a:bodyPr/>
          <a:lstStyle/>
          <a:p>
            <a:r>
              <a:rPr lang="en-GB" dirty="0" smtClean="0"/>
              <a:t>New extraction chamber</a:t>
            </a:r>
            <a:endParaRPr lang="en-GB" dirty="0"/>
          </a:p>
        </p:txBody>
      </p:sp>
      <p:sp>
        <p:nvSpPr>
          <p:cNvPr id="6" name="Right Arrow 5"/>
          <p:cNvSpPr/>
          <p:nvPr/>
        </p:nvSpPr>
        <p:spPr>
          <a:xfrm>
            <a:off x="4154638" y="3392958"/>
            <a:ext cx="625156" cy="79804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81000" y="2514600"/>
            <a:ext cx="1428596" cy="830997"/>
          </a:xfrm>
          <a:prstGeom prst="rect">
            <a:avLst/>
          </a:prstGeom>
          <a:noFill/>
        </p:spPr>
        <p:txBody>
          <a:bodyPr wrap="none" rtlCol="0">
            <a:spAutoFit/>
          </a:bodyPr>
          <a:lstStyle/>
          <a:p>
            <a:r>
              <a:rPr lang="en-GB" sz="1600" u="sng" dirty="0" smtClean="0"/>
              <a:t>Input port:</a:t>
            </a:r>
          </a:p>
          <a:p>
            <a:r>
              <a:rPr lang="en-GB" sz="1600" dirty="0" smtClean="0"/>
              <a:t>100 mm ID</a:t>
            </a:r>
          </a:p>
          <a:p>
            <a:r>
              <a:rPr lang="en-GB" sz="1600" dirty="0"/>
              <a:t>ISO-F </a:t>
            </a:r>
            <a:r>
              <a:rPr lang="en-GB" sz="1600" dirty="0" smtClean="0"/>
              <a:t>DN100</a:t>
            </a:r>
            <a:endParaRPr lang="en-GB" sz="1600" dirty="0"/>
          </a:p>
        </p:txBody>
      </p:sp>
      <p:sp>
        <p:nvSpPr>
          <p:cNvPr id="11" name="TextBox 10"/>
          <p:cNvSpPr txBox="1"/>
          <p:nvPr/>
        </p:nvSpPr>
        <p:spPr>
          <a:xfrm>
            <a:off x="4809245" y="2438400"/>
            <a:ext cx="1189749" cy="830997"/>
          </a:xfrm>
          <a:prstGeom prst="rect">
            <a:avLst/>
          </a:prstGeom>
          <a:noFill/>
        </p:spPr>
        <p:txBody>
          <a:bodyPr wrap="none" rtlCol="0">
            <a:spAutoFit/>
          </a:bodyPr>
          <a:lstStyle/>
          <a:p>
            <a:r>
              <a:rPr lang="en-GB" sz="1600" u="sng" dirty="0" smtClean="0"/>
              <a:t>Input port:</a:t>
            </a:r>
          </a:p>
          <a:p>
            <a:r>
              <a:rPr lang="en-GB" sz="1600" dirty="0" smtClean="0"/>
              <a:t>138 mm ID</a:t>
            </a:r>
          </a:p>
          <a:p>
            <a:r>
              <a:rPr lang="en-GB" sz="1600" dirty="0" smtClean="0"/>
              <a:t>DN150CF</a:t>
            </a:r>
            <a:endParaRPr lang="en-GB" sz="1600" dirty="0"/>
          </a:p>
        </p:txBody>
      </p:sp>
      <p:sp>
        <p:nvSpPr>
          <p:cNvPr id="12" name="TextBox 11"/>
          <p:cNvSpPr txBox="1"/>
          <p:nvPr/>
        </p:nvSpPr>
        <p:spPr>
          <a:xfrm>
            <a:off x="2971800" y="2590800"/>
            <a:ext cx="1271502" cy="830997"/>
          </a:xfrm>
          <a:prstGeom prst="rect">
            <a:avLst/>
          </a:prstGeom>
          <a:noFill/>
        </p:spPr>
        <p:txBody>
          <a:bodyPr wrap="none" rtlCol="0">
            <a:spAutoFit/>
          </a:bodyPr>
          <a:lstStyle/>
          <a:p>
            <a:r>
              <a:rPr lang="en-GB" sz="1600" u="sng" dirty="0" smtClean="0"/>
              <a:t>Output port:</a:t>
            </a:r>
          </a:p>
          <a:p>
            <a:r>
              <a:rPr lang="en-GB" sz="1600" dirty="0" smtClean="0"/>
              <a:t>65 mm ID</a:t>
            </a:r>
          </a:p>
          <a:p>
            <a:r>
              <a:rPr lang="en-GB" sz="1600" dirty="0" smtClean="0"/>
              <a:t>DN63CF</a:t>
            </a:r>
            <a:endParaRPr lang="en-GB" sz="1600" dirty="0"/>
          </a:p>
        </p:txBody>
      </p:sp>
      <p:sp>
        <p:nvSpPr>
          <p:cNvPr id="14" name="TextBox 13"/>
          <p:cNvSpPr txBox="1"/>
          <p:nvPr/>
        </p:nvSpPr>
        <p:spPr>
          <a:xfrm>
            <a:off x="6989594" y="2514600"/>
            <a:ext cx="1733167" cy="830997"/>
          </a:xfrm>
          <a:prstGeom prst="rect">
            <a:avLst/>
          </a:prstGeom>
          <a:noFill/>
        </p:spPr>
        <p:txBody>
          <a:bodyPr wrap="none" rtlCol="0">
            <a:spAutoFit/>
          </a:bodyPr>
          <a:lstStyle/>
          <a:p>
            <a:r>
              <a:rPr lang="en-GB" sz="1600" u="sng" dirty="0" smtClean="0"/>
              <a:t>Output port:</a:t>
            </a:r>
          </a:p>
          <a:p>
            <a:r>
              <a:rPr lang="en-GB" sz="1600" dirty="0" smtClean="0"/>
              <a:t>100 mm ID</a:t>
            </a:r>
          </a:p>
          <a:p>
            <a:r>
              <a:rPr lang="en-GB" sz="1600" dirty="0"/>
              <a:t>DN100 Quick </a:t>
            </a:r>
            <a:r>
              <a:rPr lang="en-GB" sz="1600" dirty="0" smtClean="0"/>
              <a:t>CF</a:t>
            </a:r>
            <a:endParaRPr lang="en-GB" sz="1600" dirty="0"/>
          </a:p>
        </p:txBody>
      </p:sp>
      <p:sp>
        <p:nvSpPr>
          <p:cNvPr id="17" name="TextBox 16"/>
          <p:cNvSpPr txBox="1"/>
          <p:nvPr/>
        </p:nvSpPr>
        <p:spPr>
          <a:xfrm>
            <a:off x="1503194" y="1383268"/>
            <a:ext cx="1954381" cy="369332"/>
          </a:xfrm>
          <a:prstGeom prst="rect">
            <a:avLst/>
          </a:prstGeom>
          <a:noFill/>
        </p:spPr>
        <p:txBody>
          <a:bodyPr wrap="none" rtlCol="0">
            <a:spAutoFit/>
          </a:bodyPr>
          <a:lstStyle/>
          <a:p>
            <a:r>
              <a:rPr lang="en-GB" dirty="0" smtClean="0">
                <a:solidFill>
                  <a:srgbClr val="C00000"/>
                </a:solidFill>
              </a:rPr>
              <a:t>Existing chamber</a:t>
            </a:r>
            <a:endParaRPr lang="en-GB" dirty="0">
              <a:solidFill>
                <a:srgbClr val="C00000"/>
              </a:solidFill>
            </a:endParaRPr>
          </a:p>
        </p:txBody>
      </p:sp>
      <p:sp>
        <p:nvSpPr>
          <p:cNvPr id="18" name="TextBox 17"/>
          <p:cNvSpPr txBox="1"/>
          <p:nvPr/>
        </p:nvSpPr>
        <p:spPr>
          <a:xfrm>
            <a:off x="5272916" y="1383268"/>
            <a:ext cx="2326278" cy="369332"/>
          </a:xfrm>
          <a:prstGeom prst="rect">
            <a:avLst/>
          </a:prstGeom>
          <a:noFill/>
        </p:spPr>
        <p:txBody>
          <a:bodyPr wrap="none" rtlCol="0">
            <a:spAutoFit/>
          </a:bodyPr>
          <a:lstStyle/>
          <a:p>
            <a:r>
              <a:rPr lang="en-GB" dirty="0" smtClean="0">
                <a:solidFill>
                  <a:srgbClr val="C00000"/>
                </a:solidFill>
              </a:rPr>
              <a:t>New modified design</a:t>
            </a:r>
            <a:endParaRPr lang="en-GB" dirty="0">
              <a:solidFill>
                <a:srgbClr val="C00000"/>
              </a:solidFill>
            </a:endParaRPr>
          </a:p>
        </p:txBody>
      </p:sp>
    </p:spTree>
    <p:extLst>
      <p:ext uri="{BB962C8B-B14F-4D97-AF65-F5344CB8AC3E}">
        <p14:creationId xmlns:p14="http://schemas.microsoft.com/office/powerpoint/2010/main" val="2665863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a:t>
            </a:r>
            <a:r>
              <a:rPr lang="en-GB" dirty="0" err="1" smtClean="0"/>
              <a:t>einzel</a:t>
            </a:r>
            <a:r>
              <a:rPr lang="en-GB" dirty="0" smtClean="0"/>
              <a:t> lens</a:t>
            </a:r>
            <a:endParaRPr lang="en-GB"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511615" y="1309493"/>
            <a:ext cx="5879785" cy="2478428"/>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1905000" y="3758885"/>
            <a:ext cx="5296535" cy="3089910"/>
          </a:xfrm>
          <a:prstGeom prst="rect">
            <a:avLst/>
          </a:prstGeom>
        </p:spPr>
      </p:pic>
      <p:cxnSp>
        <p:nvCxnSpPr>
          <p:cNvPr id="7" name="Elbow Connector 6"/>
          <p:cNvCxnSpPr/>
          <p:nvPr/>
        </p:nvCxnSpPr>
        <p:spPr>
          <a:xfrm rot="10800000">
            <a:off x="7620000" y="2286000"/>
            <a:ext cx="533400" cy="369960"/>
          </a:xfrm>
          <a:prstGeom prst="bentConnector3">
            <a:avLst>
              <a:gd name="adj1" fmla="val -62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391400" y="2743200"/>
            <a:ext cx="1524000" cy="923330"/>
          </a:xfrm>
          <a:prstGeom prst="rect">
            <a:avLst/>
          </a:prstGeom>
          <a:noFill/>
        </p:spPr>
        <p:txBody>
          <a:bodyPr wrap="square" rtlCol="0">
            <a:spAutoFit/>
          </a:bodyPr>
          <a:lstStyle/>
          <a:p>
            <a:r>
              <a:rPr lang="en-GB" dirty="0" smtClean="0"/>
              <a:t>Titanium </a:t>
            </a:r>
            <a:r>
              <a:rPr lang="en-GB" dirty="0" smtClean="0"/>
              <a:t>and MACOR lens assembly</a:t>
            </a:r>
            <a:endParaRPr lang="en-GB" dirty="0"/>
          </a:p>
        </p:txBody>
      </p:sp>
      <p:cxnSp>
        <p:nvCxnSpPr>
          <p:cNvPr id="14" name="Elbow Connector 13"/>
          <p:cNvCxnSpPr/>
          <p:nvPr/>
        </p:nvCxnSpPr>
        <p:spPr>
          <a:xfrm flipV="1">
            <a:off x="533400" y="2286000"/>
            <a:ext cx="749615" cy="369960"/>
          </a:xfrm>
          <a:prstGeom prst="bentConnector3">
            <a:avLst>
              <a:gd name="adj1" fmla="val -67"/>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34328" y="2743200"/>
            <a:ext cx="1371600" cy="923330"/>
          </a:xfrm>
          <a:prstGeom prst="rect">
            <a:avLst/>
          </a:prstGeom>
          <a:noFill/>
        </p:spPr>
        <p:txBody>
          <a:bodyPr wrap="square" rtlCol="0">
            <a:spAutoFit/>
          </a:bodyPr>
          <a:lstStyle/>
          <a:p>
            <a:r>
              <a:rPr lang="en-GB" dirty="0" smtClean="0"/>
              <a:t>New </a:t>
            </a:r>
            <a:r>
              <a:rPr lang="en-GB" dirty="0" smtClean="0"/>
              <a:t>stainless steel</a:t>
            </a:r>
            <a:r>
              <a:rPr lang="en-GB" dirty="0" smtClean="0"/>
              <a:t> </a:t>
            </a:r>
            <a:r>
              <a:rPr lang="en-GB" dirty="0" smtClean="0"/>
              <a:t>flange</a:t>
            </a:r>
            <a:endParaRPr lang="en-GB" dirty="0"/>
          </a:p>
        </p:txBody>
      </p:sp>
    </p:spTree>
    <p:extLst>
      <p:ext uri="{BB962C8B-B14F-4D97-AF65-F5344CB8AC3E}">
        <p14:creationId xmlns:p14="http://schemas.microsoft.com/office/powerpoint/2010/main" val="30414386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ITL section </a:t>
            </a:r>
            <a:r>
              <a:rPr lang="en-GB" dirty="0" smtClean="0"/>
              <a:t>beam pipes</a:t>
            </a:r>
            <a:endParaRPr lang="en-GB" dirty="0"/>
          </a:p>
        </p:txBody>
      </p:sp>
      <p:sp>
        <p:nvSpPr>
          <p:cNvPr id="4" name="TextBox 3"/>
          <p:cNvSpPr txBox="1"/>
          <p:nvPr/>
        </p:nvSpPr>
        <p:spPr>
          <a:xfrm>
            <a:off x="685800" y="6183868"/>
            <a:ext cx="4191000" cy="369332"/>
          </a:xfrm>
          <a:prstGeom prst="rect">
            <a:avLst/>
          </a:prstGeom>
          <a:noFill/>
        </p:spPr>
        <p:txBody>
          <a:bodyPr wrap="square" rtlCol="0">
            <a:spAutoFit/>
          </a:bodyPr>
          <a:lstStyle/>
          <a:p>
            <a:r>
              <a:rPr lang="en-GB" dirty="0" smtClean="0"/>
              <a:t>From 65 mm to 100 mm bore </a:t>
            </a:r>
            <a:r>
              <a:rPr lang="en-GB" dirty="0" smtClean="0"/>
              <a:t>pipes</a:t>
            </a:r>
            <a:endParaRPr lang="en-GB" dirty="0" smtClean="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08085" y="1600200"/>
            <a:ext cx="8727829" cy="4419600"/>
          </a:xfrm>
          <a:prstGeom prst="rect">
            <a:avLst/>
          </a:prstGeom>
        </p:spPr>
      </p:pic>
      <p:sp>
        <p:nvSpPr>
          <p:cNvPr id="10" name="Right Arrow 9"/>
          <p:cNvSpPr/>
          <p:nvPr/>
        </p:nvSpPr>
        <p:spPr>
          <a:xfrm>
            <a:off x="8139693" y="2856731"/>
            <a:ext cx="533400" cy="5334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flipV="1">
            <a:off x="8124825" y="2323331"/>
            <a:ext cx="0" cy="129540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124825" y="2165691"/>
            <a:ext cx="958917" cy="584775"/>
          </a:xfrm>
          <a:prstGeom prst="rect">
            <a:avLst/>
          </a:prstGeom>
          <a:noFill/>
        </p:spPr>
        <p:txBody>
          <a:bodyPr wrap="none" rtlCol="0">
            <a:spAutoFit/>
          </a:bodyPr>
          <a:lstStyle/>
          <a:p>
            <a:r>
              <a:rPr lang="en-GB" sz="1600" dirty="0" smtClean="0">
                <a:solidFill>
                  <a:srgbClr val="C00000"/>
                </a:solidFill>
              </a:rPr>
              <a:t>Existing </a:t>
            </a:r>
          </a:p>
          <a:p>
            <a:r>
              <a:rPr lang="en-GB" sz="1600" dirty="0" smtClean="0">
                <a:solidFill>
                  <a:srgbClr val="C00000"/>
                </a:solidFill>
              </a:rPr>
              <a:t>ITL line</a:t>
            </a:r>
            <a:endParaRPr lang="en-GB" sz="1600" dirty="0">
              <a:solidFill>
                <a:srgbClr val="C00000"/>
              </a:solidFill>
            </a:endParaRPr>
          </a:p>
        </p:txBody>
      </p:sp>
      <p:sp>
        <p:nvSpPr>
          <p:cNvPr id="14" name="Right Arrow 13"/>
          <p:cNvSpPr/>
          <p:nvPr/>
        </p:nvSpPr>
        <p:spPr>
          <a:xfrm rot="10800000">
            <a:off x="457200" y="2856731"/>
            <a:ext cx="533400" cy="53340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57200" y="2165691"/>
            <a:ext cx="800219" cy="584775"/>
          </a:xfrm>
          <a:prstGeom prst="rect">
            <a:avLst/>
          </a:prstGeom>
          <a:noFill/>
        </p:spPr>
        <p:txBody>
          <a:bodyPr wrap="none" rtlCol="0">
            <a:spAutoFit/>
          </a:bodyPr>
          <a:lstStyle/>
          <a:p>
            <a:r>
              <a:rPr lang="en-GB" sz="1600" dirty="0" smtClean="0">
                <a:solidFill>
                  <a:srgbClr val="C00000"/>
                </a:solidFill>
              </a:rPr>
              <a:t>Ion </a:t>
            </a:r>
          </a:p>
          <a:p>
            <a:r>
              <a:rPr lang="en-GB" sz="1600" dirty="0" smtClean="0">
                <a:solidFill>
                  <a:srgbClr val="C00000"/>
                </a:solidFill>
              </a:rPr>
              <a:t>source</a:t>
            </a:r>
            <a:endParaRPr lang="en-GB" sz="1600" dirty="0">
              <a:solidFill>
                <a:srgbClr val="C00000"/>
              </a:solidFill>
            </a:endParaRPr>
          </a:p>
        </p:txBody>
      </p:sp>
      <p:sp>
        <p:nvSpPr>
          <p:cNvPr id="16" name="TextBox 15"/>
          <p:cNvSpPr txBox="1"/>
          <p:nvPr/>
        </p:nvSpPr>
        <p:spPr>
          <a:xfrm>
            <a:off x="2362200" y="4490917"/>
            <a:ext cx="685799" cy="523220"/>
          </a:xfrm>
          <a:prstGeom prst="rect">
            <a:avLst/>
          </a:prstGeom>
          <a:noFill/>
        </p:spPr>
        <p:txBody>
          <a:bodyPr wrap="square" rtlCol="0">
            <a:spAutoFit/>
          </a:bodyPr>
          <a:lstStyle/>
          <a:p>
            <a:pPr algn="ctr"/>
            <a:r>
              <a:rPr lang="en-GB" sz="1400" dirty="0" smtClean="0"/>
              <a:t>Quick CF</a:t>
            </a:r>
            <a:endParaRPr lang="en-GB" sz="1400" dirty="0"/>
          </a:p>
        </p:txBody>
      </p:sp>
      <p:sp>
        <p:nvSpPr>
          <p:cNvPr id="17" name="TextBox 16"/>
          <p:cNvSpPr txBox="1"/>
          <p:nvPr/>
        </p:nvSpPr>
        <p:spPr>
          <a:xfrm>
            <a:off x="7806086" y="4492823"/>
            <a:ext cx="423514" cy="307777"/>
          </a:xfrm>
          <a:prstGeom prst="rect">
            <a:avLst/>
          </a:prstGeom>
          <a:noFill/>
        </p:spPr>
        <p:txBody>
          <a:bodyPr wrap="none" rtlCol="0">
            <a:spAutoFit/>
          </a:bodyPr>
          <a:lstStyle/>
          <a:p>
            <a:r>
              <a:rPr lang="en-GB" sz="1400" dirty="0" smtClean="0"/>
              <a:t>CF</a:t>
            </a:r>
            <a:endParaRPr lang="en-GB" sz="1400" dirty="0"/>
          </a:p>
        </p:txBody>
      </p:sp>
      <p:sp>
        <p:nvSpPr>
          <p:cNvPr id="18" name="TextBox 17"/>
          <p:cNvSpPr txBox="1"/>
          <p:nvPr/>
        </p:nvSpPr>
        <p:spPr>
          <a:xfrm>
            <a:off x="5029200" y="4492823"/>
            <a:ext cx="423514" cy="307777"/>
          </a:xfrm>
          <a:prstGeom prst="rect">
            <a:avLst/>
          </a:prstGeom>
          <a:noFill/>
        </p:spPr>
        <p:txBody>
          <a:bodyPr wrap="none" rtlCol="0">
            <a:spAutoFit/>
          </a:bodyPr>
          <a:lstStyle/>
          <a:p>
            <a:r>
              <a:rPr lang="en-GB" sz="1400" dirty="0" smtClean="0"/>
              <a:t>CF</a:t>
            </a:r>
            <a:endParaRPr lang="en-GB" sz="1400" dirty="0"/>
          </a:p>
        </p:txBody>
      </p:sp>
    </p:spTree>
    <p:extLst>
      <p:ext uri="{BB962C8B-B14F-4D97-AF65-F5344CB8AC3E}">
        <p14:creationId xmlns:p14="http://schemas.microsoft.com/office/powerpoint/2010/main" val="10510721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64798</TotalTime>
  <Words>949</Words>
  <Application>Microsoft Office PowerPoint</Application>
  <PresentationFormat>On-screen Show (4:3)</PresentationFormat>
  <Paragraphs>167</Paragraphs>
  <Slides>21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Clarity</vt:lpstr>
      <vt:lpstr>Linac3 upgrade ECR</vt:lpstr>
      <vt:lpstr>Introduction</vt:lpstr>
      <vt:lpstr>Linac3 ion source and ITL beam line</vt:lpstr>
      <vt:lpstr>Existing GTS-LHC extraction region</vt:lpstr>
      <vt:lpstr>Existing ITL section through ITL.SOL01</vt:lpstr>
      <vt:lpstr>Linac3 Modifications</vt:lpstr>
      <vt:lpstr>New extraction chamber</vt:lpstr>
      <vt:lpstr>New einzel lens</vt:lpstr>
      <vt:lpstr>New ITL section beam pipes</vt:lpstr>
      <vt:lpstr>Electrical issues</vt:lpstr>
      <vt:lpstr>Controls</vt:lpstr>
      <vt:lpstr>Source control hardware at Linac3</vt:lpstr>
      <vt:lpstr>ITL.SOL01 measurement</vt:lpstr>
      <vt:lpstr>Realization and group support</vt:lpstr>
      <vt:lpstr>Realization and group support</vt:lpstr>
      <vt:lpstr>Schedule</vt:lpstr>
      <vt:lpstr>ADDITIONAL SLIDES</vt:lpstr>
      <vt:lpstr>Einzel lens voltage stabilization</vt:lpstr>
      <vt:lpstr>Comments from first ECR round</vt:lpstr>
      <vt:lpstr>Current situation</vt:lpstr>
      <vt:lpstr>Full schedule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Linac3 meeting</dc:title>
  <dc:creator>Ville Aleksi Toivanen</dc:creator>
  <cp:lastModifiedBy>Ville Aleksi Toivanen</cp:lastModifiedBy>
  <cp:revision>1113</cp:revision>
  <cp:lastPrinted>2014-10-15T12:14:58Z</cp:lastPrinted>
  <dcterms:created xsi:type="dcterms:W3CDTF">2006-08-16T00:00:00Z</dcterms:created>
  <dcterms:modified xsi:type="dcterms:W3CDTF">2015-12-03T09:20:15Z</dcterms:modified>
</cp:coreProperties>
</file>