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1CC42-36F6-4B44-9A79-95F05FC1DF6D}" type="datetimeFigureOut">
              <a:rPr lang="en-US" smtClean="0"/>
              <a:t>3/22/16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AC883-00C0-4347-A493-457AA0B97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71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7E0B0-89E9-2D44-956B-1FE4D6501C56}" type="datetimeFigureOut">
              <a:rPr lang="en-US" smtClean="0"/>
              <a:t>3/22/16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79591-1A19-D24A-B068-90812E9FE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67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579591-1A19-D24A-B068-90812E9FE5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12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6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6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93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7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5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0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83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7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0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6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1FF4C-0F6C-C641-B323-4C4C63A48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9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Report from the Institute Board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Aharon Levy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Tel Aviv University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Picture 3" descr="FCAL-log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758" y="476440"/>
            <a:ext cx="1882788" cy="150623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8000"/>
                </a:solidFill>
              </a:rPr>
              <a:t>March 22, 2016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</a:rPr>
              <a:t>FCAL WS, JINR, March16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b="1" smtClean="0">
                <a:solidFill>
                  <a:srgbClr val="008000"/>
                </a:solidFill>
              </a:rPr>
              <a:t>1</a:t>
            </a:fld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8" name="Picture 7" descr="TAU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700" y="4322364"/>
            <a:ext cx="5461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8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Report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8/13 IB members (or representatives), </a:t>
            </a:r>
            <a:r>
              <a:rPr lang="en-US" sz="2400" b="1" dirty="0" smtClean="0">
                <a:solidFill>
                  <a:srgbClr val="000090"/>
                </a:solidFill>
              </a:rPr>
              <a:t>2 </a:t>
            </a:r>
            <a:r>
              <a:rPr lang="en-US" sz="2400" b="1" dirty="0" smtClean="0">
                <a:solidFill>
                  <a:srgbClr val="000090"/>
                </a:solidFill>
              </a:rPr>
              <a:t>excused, </a:t>
            </a:r>
            <a:r>
              <a:rPr lang="en-US" sz="2400" b="1" dirty="0" smtClean="0">
                <a:solidFill>
                  <a:srgbClr val="000090"/>
                </a:solidFill>
              </a:rPr>
              <a:t>1 remote, 2 </a:t>
            </a:r>
            <a:r>
              <a:rPr lang="en-US" sz="2400" b="1" dirty="0" smtClean="0">
                <a:solidFill>
                  <a:srgbClr val="000090"/>
                </a:solidFill>
              </a:rPr>
              <a:t>not present</a:t>
            </a:r>
            <a:endParaRPr lang="en-US" sz="2400" b="1" dirty="0">
              <a:solidFill>
                <a:srgbClr val="000090"/>
              </a:solidFill>
            </a:endParaRP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Report of activities of each group will be submitted by mail within one week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FCAL webpage – send information to </a:t>
            </a:r>
            <a:r>
              <a:rPr lang="en-US" sz="2400" b="1" dirty="0" err="1" smtClean="0">
                <a:solidFill>
                  <a:srgbClr val="FF0000"/>
                </a:solidFill>
              </a:rPr>
              <a:t>Ibtisam</a:t>
            </a:r>
            <a:r>
              <a:rPr lang="en-US" sz="2400" b="1" dirty="0" smtClean="0">
                <a:solidFill>
                  <a:srgbClr val="FF0000"/>
                </a:solidFill>
              </a:rPr>
              <a:t> (ibtisam@post.tau.ac.il)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JINR group will order 5 more W plates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rgbClr val="996633"/>
                </a:solidFill>
              </a:rPr>
              <a:t>Spokesperson term starts July 2015, for two years</a:t>
            </a:r>
          </a:p>
          <a:p>
            <a:r>
              <a:rPr lang="en-US" sz="2400" b="1" dirty="0">
                <a:solidFill>
                  <a:srgbClr val="000090"/>
                </a:solidFill>
              </a:rPr>
              <a:t>Technical Coordinator, </a:t>
            </a:r>
            <a:r>
              <a:rPr lang="en-US" sz="2400" b="1" dirty="0" err="1">
                <a:solidFill>
                  <a:srgbClr val="000090"/>
                </a:solidFill>
              </a:rPr>
              <a:t>propsal</a:t>
            </a:r>
            <a:r>
              <a:rPr lang="en-US" sz="2400" b="1" dirty="0">
                <a:solidFill>
                  <a:srgbClr val="000090"/>
                </a:solidFill>
              </a:rPr>
              <a:t>: Yan </a:t>
            </a:r>
            <a:r>
              <a:rPr lang="en-US" sz="2400" b="1" dirty="0" err="1">
                <a:solidFill>
                  <a:srgbClr val="000090"/>
                </a:solidFill>
              </a:rPr>
              <a:t>Bennhamou</a:t>
            </a:r>
            <a:r>
              <a:rPr lang="en-US" sz="2400" b="1" dirty="0">
                <a:solidFill>
                  <a:srgbClr val="000090"/>
                </a:solidFill>
              </a:rPr>
              <a:t> (to be confirmed in one week)</a:t>
            </a:r>
          </a:p>
          <a:p>
            <a:endParaRPr lang="en-US" sz="2400" b="1" dirty="0" smtClean="0">
              <a:solidFill>
                <a:srgbClr val="996633"/>
              </a:solidFill>
            </a:endParaRPr>
          </a:p>
          <a:p>
            <a:endParaRPr lang="en-US" b="1" dirty="0">
              <a:solidFill>
                <a:srgbClr val="99663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FCAL-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687"/>
            <a:ext cx="1364964" cy="1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CERN LCD and FCAL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7687"/>
            <a:ext cx="8229600" cy="5044136"/>
          </a:xfrm>
        </p:spPr>
        <p:txBody>
          <a:bodyPr>
            <a:normAutofit fontScale="55000" lnSpcReduction="20000"/>
          </a:bodyPr>
          <a:lstStyle/>
          <a:p>
            <a:endParaRPr lang="en-US" b="1" dirty="0">
              <a:solidFill>
                <a:srgbClr val="000090"/>
              </a:solidFill>
            </a:endParaRPr>
          </a:p>
          <a:p>
            <a:r>
              <a:rPr lang="en-US" sz="3300" dirty="0" smtClean="0"/>
              <a:t>Developments </a:t>
            </a:r>
            <a:r>
              <a:rPr lang="en-US" sz="3300" dirty="0"/>
              <a:t>in CERN LCD</a:t>
            </a:r>
            <a:r>
              <a:rPr lang="en-US" sz="3300" dirty="0" smtClean="0"/>
              <a:t>:</a:t>
            </a:r>
          </a:p>
          <a:p>
            <a:r>
              <a:rPr lang="en-US" sz="3300" dirty="0" smtClean="0"/>
              <a:t> </a:t>
            </a:r>
            <a:r>
              <a:rPr lang="en-US" sz="3300" dirty="0"/>
              <a:t>=&gt; CERN LCD is likely (not yet confirmed!) to maintain its funding level, under the condition that CERN LCD participates in a significant way to other activities (HL-LHC detector upgrades, FCC-</a:t>
            </a:r>
            <a:r>
              <a:rPr lang="en-US" sz="3300" dirty="0" err="1"/>
              <a:t>ee</a:t>
            </a:r>
            <a:r>
              <a:rPr lang="en-US" sz="3300" dirty="0"/>
              <a:t> </a:t>
            </a:r>
            <a:r>
              <a:rPr lang="en-US" sz="3300" dirty="0" smtClean="0"/>
              <a:t>, </a:t>
            </a:r>
            <a:r>
              <a:rPr lang="en-US" sz="3300" dirty="0"/>
              <a:t>FCC-</a:t>
            </a:r>
            <a:r>
              <a:rPr lang="en-US" sz="3300" dirty="0" err="1"/>
              <a:t>hh</a:t>
            </a:r>
            <a:r>
              <a:rPr lang="en-US" sz="3300" dirty="0"/>
              <a:t>). As a result, the net level of resources for Linear Collider work will diminish</a:t>
            </a:r>
            <a:r>
              <a:rPr lang="en-US" sz="3300" dirty="0" smtClean="0"/>
              <a:t>.</a:t>
            </a:r>
          </a:p>
          <a:p>
            <a:r>
              <a:rPr lang="en-US" sz="3400" dirty="0" smtClean="0"/>
              <a:t>CERN </a:t>
            </a:r>
            <a:r>
              <a:rPr lang="en-US" sz="3400" dirty="0"/>
              <a:t>LCD participation in FCAL</a:t>
            </a:r>
            <a:r>
              <a:rPr lang="en-US" sz="3400" dirty="0" smtClean="0"/>
              <a:t>:                                         </a:t>
            </a:r>
          </a:p>
          <a:p>
            <a:pPr marL="0" indent="0">
              <a:buNone/>
            </a:pPr>
            <a:r>
              <a:rPr lang="en-US" sz="3400" dirty="0" smtClean="0"/>
              <a:t>* </a:t>
            </a:r>
            <a:r>
              <a:rPr lang="en-US" sz="3400" dirty="0"/>
              <a:t>Software </a:t>
            </a:r>
            <a:r>
              <a:rPr lang="en-US" sz="3400" dirty="0" smtClean="0"/>
              <a:t>support, Continuation </a:t>
            </a:r>
            <a:r>
              <a:rPr lang="en-US" sz="3400" dirty="0"/>
              <a:t>of the contributions by Andre </a:t>
            </a:r>
            <a:r>
              <a:rPr lang="en-US" sz="3400" dirty="0" err="1"/>
              <a:t>Sailer</a:t>
            </a:r>
            <a:r>
              <a:rPr lang="en-US" sz="3400" dirty="0"/>
              <a:t>. </a:t>
            </a:r>
            <a:r>
              <a:rPr lang="en-US" sz="3400" dirty="0" smtClean="0"/>
              <a:t>Unchanged</a:t>
            </a:r>
            <a:endParaRPr lang="en-US" sz="3400" dirty="0"/>
          </a:p>
          <a:p>
            <a:pPr marL="0" indent="0">
              <a:buNone/>
            </a:pPr>
            <a:r>
              <a:rPr lang="en-US" sz="3400" dirty="0"/>
              <a:t>* Hardware support: =&gt;</a:t>
            </a:r>
          </a:p>
          <a:p>
            <a:pPr marL="0" indent="0">
              <a:buNone/>
            </a:pPr>
            <a:r>
              <a:rPr lang="en-US" sz="3400" dirty="0"/>
              <a:t>       * </a:t>
            </a:r>
            <a:r>
              <a:rPr lang="en-US" sz="3400" dirty="0" err="1"/>
              <a:t>Testbeam</a:t>
            </a:r>
            <a:r>
              <a:rPr lang="en-US" sz="3400" dirty="0"/>
              <a:t> support =&gt; CERN will continue, on a best-effort basis.</a:t>
            </a:r>
          </a:p>
          <a:p>
            <a:pPr marL="0" indent="0">
              <a:buNone/>
            </a:pPr>
            <a:r>
              <a:rPr lang="en-US" sz="3400" dirty="0"/>
              <a:t>       * Mechanical structure</a:t>
            </a:r>
          </a:p>
          <a:p>
            <a:pPr marL="0" indent="0">
              <a:buNone/>
            </a:pPr>
            <a:r>
              <a:rPr lang="en-US" sz="3400" dirty="0"/>
              <a:t>                * Very detailed work by Francois </a:t>
            </a:r>
            <a:r>
              <a:rPr lang="en-US" sz="3400" dirty="0" err="1"/>
              <a:t>Nuiry</a:t>
            </a:r>
            <a:r>
              <a:rPr lang="en-US" sz="3400" dirty="0"/>
              <a:t> until the end of 2014 =&gt; Francois </a:t>
            </a:r>
            <a:r>
              <a:rPr lang="en-US" sz="3400" dirty="0" err="1"/>
              <a:t>Nuiry</a:t>
            </a:r>
            <a:r>
              <a:rPr lang="en-US" sz="3400" dirty="0"/>
              <a:t> has left.</a:t>
            </a:r>
          </a:p>
          <a:p>
            <a:pPr marL="0" indent="0">
              <a:buNone/>
            </a:pPr>
            <a:r>
              <a:rPr lang="en-US" sz="3400" dirty="0"/>
              <a:t>                * Support for the existing structure was taken over by Wolfgang </a:t>
            </a:r>
            <a:r>
              <a:rPr lang="en-US" sz="3400" dirty="0" err="1"/>
              <a:t>Klempt</a:t>
            </a:r>
            <a:r>
              <a:rPr lang="en-US" sz="3400" dirty="0"/>
              <a:t> =&gt; Wolfgang </a:t>
            </a:r>
            <a:r>
              <a:rPr lang="en-US" sz="3400" dirty="0" err="1"/>
              <a:t>Klempt</a:t>
            </a:r>
            <a:r>
              <a:rPr lang="en-US" sz="3400" dirty="0"/>
              <a:t> leaves in September 2016.</a:t>
            </a:r>
          </a:p>
          <a:p>
            <a:pPr marL="0" indent="0">
              <a:buNone/>
            </a:pPr>
            <a:r>
              <a:rPr lang="en-US" sz="3400" dirty="0"/>
              <a:t>                * After September 2016, CERN will try on a “best effort” basis, but the quality of the service will not be at the same level. Possibly looking for an institute to take over the mechanical structure. (Tel Aviv?).</a:t>
            </a:r>
            <a:endParaRPr lang="en-US" sz="3400" b="1" dirty="0">
              <a:solidFill>
                <a:srgbClr val="99663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FCAL-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687"/>
            <a:ext cx="1364964" cy="1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Kiev group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The Kiev group became officially the 14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3600" b="1" dirty="0" smtClean="0">
                <a:solidFill>
                  <a:srgbClr val="FF0000"/>
                </a:solidFill>
              </a:rPr>
              <a:t> institute of FCAL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We warmly welcome the Kiev group!!</a:t>
            </a:r>
            <a:endParaRPr lang="en-US" sz="3600" b="1" dirty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996633"/>
              </a:solidFill>
            </a:endParaRPr>
          </a:p>
          <a:p>
            <a:endParaRPr lang="en-US" b="1" dirty="0">
              <a:solidFill>
                <a:srgbClr val="99663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FCAL-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687"/>
            <a:ext cx="1364964" cy="1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7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Next FCAL WS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Next FCAL WS (29</a:t>
            </a:r>
            <a:r>
              <a:rPr lang="en-US" sz="3600" b="1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) will take place at Tel Aviv University, September 16 – 20, 2016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See you in Tel Aviv!</a:t>
            </a:r>
            <a:endParaRPr lang="en-US" sz="3600" b="1" dirty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996633"/>
              </a:solidFill>
            </a:endParaRPr>
          </a:p>
          <a:p>
            <a:endParaRPr lang="en-US" b="1" dirty="0">
              <a:solidFill>
                <a:srgbClr val="99663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FCAL WS, JINR, March16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FF4C-0F6C-C641-B323-4C4C63A487D3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FCAL-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687"/>
            <a:ext cx="1364964" cy="10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276</Words>
  <Application>Microsoft Macintosh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Report from the Institute Board</vt:lpstr>
      <vt:lpstr>Report</vt:lpstr>
      <vt:lpstr>CERN LCD and FCAL</vt:lpstr>
      <vt:lpstr>Kiev group</vt:lpstr>
      <vt:lpstr>Next FCAL WS</vt:lpstr>
    </vt:vector>
  </TitlesOfParts>
  <Company>Tel Aviv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workshop FCAL issues</dc:title>
  <dc:creator>Aharon Levy</dc:creator>
  <cp:lastModifiedBy>Microsoft Office User</cp:lastModifiedBy>
  <cp:revision>47</cp:revision>
  <dcterms:created xsi:type="dcterms:W3CDTF">2014-10-07T19:28:57Z</dcterms:created>
  <dcterms:modified xsi:type="dcterms:W3CDTF">2016-03-22T06:45:29Z</dcterms:modified>
</cp:coreProperties>
</file>