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4" r:id="rId1"/>
  </p:sldMasterIdLst>
  <p:notesMasterIdLst>
    <p:notesMasterId r:id="rId34"/>
  </p:notesMasterIdLst>
  <p:sldIdLst>
    <p:sldId id="256" r:id="rId2"/>
    <p:sldId id="258" r:id="rId3"/>
    <p:sldId id="387" r:id="rId4"/>
    <p:sldId id="374" r:id="rId5"/>
    <p:sldId id="287" r:id="rId6"/>
    <p:sldId id="288" r:id="rId7"/>
    <p:sldId id="289" r:id="rId8"/>
    <p:sldId id="322" r:id="rId9"/>
    <p:sldId id="323" r:id="rId10"/>
    <p:sldId id="324" r:id="rId11"/>
    <p:sldId id="362" r:id="rId12"/>
    <p:sldId id="294" r:id="rId13"/>
    <p:sldId id="295" r:id="rId14"/>
    <p:sldId id="326" r:id="rId15"/>
    <p:sldId id="297" r:id="rId16"/>
    <p:sldId id="389" r:id="rId17"/>
    <p:sldId id="388" r:id="rId18"/>
    <p:sldId id="390" r:id="rId19"/>
    <p:sldId id="391" r:id="rId20"/>
    <p:sldId id="393" r:id="rId21"/>
    <p:sldId id="394" r:id="rId22"/>
    <p:sldId id="395" r:id="rId23"/>
    <p:sldId id="396" r:id="rId24"/>
    <p:sldId id="397" r:id="rId25"/>
    <p:sldId id="398" r:id="rId26"/>
    <p:sldId id="399" r:id="rId27"/>
    <p:sldId id="400" r:id="rId28"/>
    <p:sldId id="401" r:id="rId29"/>
    <p:sldId id="402" r:id="rId30"/>
    <p:sldId id="372" r:id="rId31"/>
    <p:sldId id="403" r:id="rId32"/>
    <p:sldId id="40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0000"/>
    <a:srgbClr val="6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28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Borschevsky\Documents\VARCOSMOFUN\Cu-Au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38100">
              <a:noFill/>
            </a:ln>
          </c:spPr>
          <c:marker>
            <c:symbol val="diamond"/>
            <c:size val="12"/>
            <c:spPr>
              <a:solidFill>
                <a:srgbClr val="C00000"/>
              </a:solidFill>
            </c:spPr>
          </c:marker>
          <c:xVal>
            <c:numRef>
              <c:f>Sheet1!$J$15:$J$17</c:f>
              <c:numCache>
                <c:formatCode>General</c:formatCode>
                <c:ptCount val="3"/>
                <c:pt idx="0">
                  <c:v>841</c:v>
                </c:pt>
                <c:pt idx="1">
                  <c:v>2209</c:v>
                </c:pt>
                <c:pt idx="2">
                  <c:v>6241</c:v>
                </c:pt>
              </c:numCache>
            </c:numRef>
          </c:xVal>
          <c:yVal>
            <c:numRef>
              <c:f>Sheet1!$B$15:$B$17</c:f>
              <c:numCache>
                <c:formatCode>General</c:formatCode>
                <c:ptCount val="3"/>
                <c:pt idx="0">
                  <c:v>-4.2000000000000003E-2</c:v>
                </c:pt>
                <c:pt idx="1">
                  <c:v>-0.11799999999999999</c:v>
                </c:pt>
                <c:pt idx="2">
                  <c:v>-0.40500000000000003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2787392"/>
        <c:axId val="172787968"/>
      </c:scatterChart>
      <c:valAx>
        <c:axId val="1727873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Z</a:t>
                </a:r>
                <a:r>
                  <a:rPr lang="en-GB" baseline="30000"/>
                  <a:t>2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72787968"/>
        <c:crosses val="autoZero"/>
        <c:crossBetween val="midCat"/>
      </c:valAx>
      <c:valAx>
        <c:axId val="17278796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∂</a:t>
                </a:r>
                <a:r>
                  <a:rPr lang="en-GB" i="1"/>
                  <a:t>Re/∂</a:t>
                </a:r>
                <a:r>
                  <a:rPr lang="en-GB" i="0"/>
                  <a:t>X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72787392"/>
        <c:crosses val="autoZero"/>
        <c:crossBetween val="midCat"/>
      </c:valAx>
    </c:plotArea>
    <c:plotVisOnly val="1"/>
    <c:dispBlanksAs val="gap"/>
    <c:showDLblsOverMax val="0"/>
  </c:chart>
  <c:spPr>
    <a:ln w="38100">
      <a:solidFill>
        <a:schemeClr val="accent1">
          <a:shade val="50000"/>
        </a:schemeClr>
      </a:solidFill>
    </a:ln>
  </c:sp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0.24635</cdr:x>
      <cdr:y>0.23785</cdr:y>
    </cdr:from>
    <cdr:to>
      <cdr:x>0.44635</cdr:x>
      <cdr:y>0.57118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26333" y="65246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0.32748</cdr:x>
      <cdr:y>0.34061</cdr:y>
    </cdr:from>
    <cdr:to>
      <cdr:x>0.44892</cdr:x>
      <cdr:y>0.48996</cdr:y>
    </cdr:to>
    <cdr:sp macro="" textlink="">
      <cdr:nvSpPr>
        <cdr:cNvPr id="3" name="TextBox 6"/>
        <cdr:cNvSpPr txBox="1"/>
      </cdr:nvSpPr>
      <cdr:spPr>
        <a:xfrm xmlns:a="http://schemas.openxmlformats.org/drawingml/2006/main">
          <a:off x="1172294" y="701947"/>
          <a:ext cx="434734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dirty="0" smtClean="0"/>
            <a:t>Ag</a:t>
          </a:r>
          <a:r>
            <a:rPr lang="en-GB" sz="1400" baseline="-25000" dirty="0" smtClean="0"/>
            <a:t>2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0.64812</cdr:x>
      <cdr:y>0.73376</cdr:y>
    </cdr:from>
    <cdr:to>
      <cdr:x>0.77225</cdr:x>
      <cdr:y>0.8831</cdr:y>
    </cdr:to>
    <cdr:sp macro="" textlink="">
      <cdr:nvSpPr>
        <cdr:cNvPr id="4" name="TextBox 6"/>
        <cdr:cNvSpPr txBox="1"/>
      </cdr:nvSpPr>
      <cdr:spPr>
        <a:xfrm xmlns:a="http://schemas.openxmlformats.org/drawingml/2006/main">
          <a:off x="2320132" y="1512168"/>
          <a:ext cx="444352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dirty="0" smtClean="0"/>
            <a:t>Au</a:t>
          </a:r>
          <a:r>
            <a:rPr lang="en-GB" sz="1400" baseline="-25000" dirty="0" smtClean="0"/>
            <a:t>2</a:t>
          </a:r>
          <a:endParaRPr lang="en-GB" sz="1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D4A03-8DF0-4DA9-818F-C568F73860C0}" type="datetimeFigureOut">
              <a:rPr lang="en-GB" smtClean="0"/>
              <a:t>21/09/2016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776FCB-2360-4669-BE22-2D1A68E5C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830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E9856-0B31-49AB-96E1-93B3AF1A6B62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8188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E9856-0B31-49AB-96E1-93B3AF1A6B62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8188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E9856-0B31-49AB-96E1-93B3AF1A6B62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8188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E9856-0B31-49AB-96E1-93B3AF1A6B62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8188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9F91-3F5A-4124-8897-86DA322A1C02}" type="datetimeFigureOut">
              <a:rPr lang="en-NZ" smtClean="0"/>
              <a:t>21/09/2016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2F73-4B6D-4975-997D-5095945F60D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9F91-3F5A-4124-8897-86DA322A1C02}" type="datetimeFigureOut">
              <a:rPr lang="en-NZ" smtClean="0"/>
              <a:t>21/09/2016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2F73-4B6D-4975-997D-5095945F60D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9F91-3F5A-4124-8897-86DA322A1C02}" type="datetimeFigureOut">
              <a:rPr lang="en-NZ" smtClean="0"/>
              <a:t>21/09/2016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2F73-4B6D-4975-997D-5095945F60D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9F91-3F5A-4124-8897-86DA322A1C02}" type="datetimeFigureOut">
              <a:rPr lang="en-NZ" smtClean="0"/>
              <a:t>21/09/2016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2F73-4B6D-4975-997D-5095945F60D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9F91-3F5A-4124-8897-86DA322A1C02}" type="datetimeFigureOut">
              <a:rPr lang="en-NZ" smtClean="0"/>
              <a:t>21/09/2016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2F73-4B6D-4975-997D-5095945F60D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9F91-3F5A-4124-8897-86DA322A1C02}" type="datetimeFigureOut">
              <a:rPr lang="en-NZ" smtClean="0"/>
              <a:t>21/09/2016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2F73-4B6D-4975-997D-5095945F60D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9F91-3F5A-4124-8897-86DA322A1C02}" type="datetimeFigureOut">
              <a:rPr lang="en-NZ" smtClean="0"/>
              <a:t>21/09/2016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2F73-4B6D-4975-997D-5095945F60D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9F91-3F5A-4124-8897-86DA322A1C02}" type="datetimeFigureOut">
              <a:rPr lang="en-NZ" smtClean="0"/>
              <a:t>21/09/2016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2F73-4B6D-4975-997D-5095945F60D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9F91-3F5A-4124-8897-86DA322A1C02}" type="datetimeFigureOut">
              <a:rPr lang="en-NZ" smtClean="0"/>
              <a:t>21/09/2016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2F73-4B6D-4975-997D-5095945F60DE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9F91-3F5A-4124-8897-86DA322A1C02}" type="datetimeFigureOut">
              <a:rPr lang="en-NZ" smtClean="0"/>
              <a:t>21/09/2016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2F73-4B6D-4975-997D-5095945F60DE}" type="slidenum">
              <a:rPr lang="en-NZ" smtClean="0"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9F91-3F5A-4124-8897-86DA322A1C02}" type="datetimeFigureOut">
              <a:rPr lang="en-NZ" smtClean="0"/>
              <a:t>21/09/2016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8A2F73-4B6D-4975-997D-5095945F60DE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08A2F73-4B6D-4975-997D-5095945F60DE}" type="slidenum">
              <a:rPr lang="en-NZ" smtClean="0"/>
              <a:t>‹#›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0319F91-3F5A-4124-8897-86DA322A1C02}" type="datetimeFigureOut">
              <a:rPr lang="en-NZ" smtClean="0"/>
              <a:t>21/09/2016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12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.bin"/><Relationship Id="rId10" Type="http://schemas.microsoft.com/office/2007/relationships/hdphoto" Target="../media/hdphoto3.wdp"/><Relationship Id="rId4" Type="http://schemas.microsoft.com/office/2007/relationships/hdphoto" Target="../media/hdphoto2.wdp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5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microsoft.com/office/2007/relationships/hdphoto" Target="../media/hdphoto3.wdp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en-GB" sz="4000" dirty="0" smtClean="0"/>
              <a:t>Diatomic molecules as probes for variation of fundamental constants</a:t>
            </a:r>
            <a:endParaRPr lang="en-NZ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u="sng" dirty="0"/>
              <a:t>A. </a:t>
            </a:r>
            <a:r>
              <a:rPr lang="en-NZ" u="sng" dirty="0" err="1"/>
              <a:t>Borschevsky</a:t>
            </a:r>
            <a:endParaRPr lang="en-NZ" u="sng" dirty="0"/>
          </a:p>
          <a:p>
            <a:pPr algn="just"/>
            <a:r>
              <a:rPr lang="en-NZ" dirty="0"/>
              <a:t>The Van </a:t>
            </a:r>
            <a:r>
              <a:rPr lang="en-NZ" dirty="0" err="1"/>
              <a:t>Swinderen</a:t>
            </a:r>
            <a:r>
              <a:rPr lang="en-NZ" dirty="0"/>
              <a:t> Institute for Particle Physics and Gravity, University of Groningen</a:t>
            </a:r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949280"/>
            <a:ext cx="6995174" cy="627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68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3975289" cy="375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79870" y="5590714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400" dirty="0" smtClean="0"/>
              <a:t>H</a:t>
            </a:r>
            <a:r>
              <a:rPr lang="en-NZ" sz="2400" baseline="30000" dirty="0" smtClean="0"/>
              <a:t>79</a:t>
            </a:r>
            <a:r>
              <a:rPr lang="en-NZ" sz="2400" dirty="0" smtClean="0"/>
              <a:t>Br</a:t>
            </a:r>
            <a:r>
              <a:rPr lang="en-NZ" sz="2400" baseline="30000" dirty="0"/>
              <a:t>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16881" y="5750932"/>
            <a:ext cx="4603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NZ" dirty="0" smtClean="0"/>
              <a:t>I</a:t>
            </a:r>
            <a:r>
              <a:rPr lang="en-NZ" baseline="-25000" dirty="0" smtClean="0"/>
              <a:t>2</a:t>
            </a:r>
            <a:r>
              <a:rPr lang="en-NZ" baseline="30000" dirty="0" smtClean="0"/>
              <a:t>+</a:t>
            </a:r>
            <a:endParaRPr lang="en-NZ" baseline="300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87" y="3645024"/>
            <a:ext cx="3851252" cy="1218880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25451" y="3842429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123 cm</a:t>
            </a:r>
            <a:r>
              <a:rPr lang="en-NZ" baseline="30000" dirty="0" smtClean="0"/>
              <a:t>-1</a:t>
            </a:r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2637363" y="4254464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19 cm</a:t>
            </a:r>
            <a:r>
              <a:rPr lang="en-NZ" baseline="30000" dirty="0" smtClean="0"/>
              <a:t>-1</a:t>
            </a:r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503858"/>
            <a:ext cx="9144000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L. F. </a:t>
            </a:r>
            <a:r>
              <a:rPr lang="en-NZ" sz="1600" dirty="0" err="1" smtClean="0"/>
              <a:t>Pašteka</a:t>
            </a:r>
            <a:r>
              <a:rPr lang="en-NZ" sz="1600" dirty="0" smtClean="0"/>
              <a:t>, A. </a:t>
            </a:r>
            <a:r>
              <a:rPr lang="en-NZ" sz="1600" dirty="0" err="1" smtClean="0"/>
              <a:t>Borschevsky</a:t>
            </a:r>
            <a:r>
              <a:rPr lang="en-NZ" sz="1600" dirty="0" smtClean="0"/>
              <a:t>, V.V. </a:t>
            </a:r>
            <a:r>
              <a:rPr lang="en-NZ" sz="1600" dirty="0" err="1" smtClean="0"/>
              <a:t>Flambaum</a:t>
            </a:r>
            <a:r>
              <a:rPr lang="en-NZ" sz="1600" dirty="0" smtClean="0"/>
              <a:t>, and P. </a:t>
            </a:r>
            <a:r>
              <a:rPr lang="en-NZ" sz="1600" dirty="0" err="1" smtClean="0"/>
              <a:t>Schwerdtfeger</a:t>
            </a:r>
            <a:r>
              <a:rPr lang="en-NZ" sz="1600" dirty="0" smtClean="0"/>
              <a:t>, PRA </a:t>
            </a:r>
            <a:r>
              <a:rPr lang="en-NZ" sz="1600" b="1" dirty="0" smtClean="0"/>
              <a:t>92</a:t>
            </a:r>
            <a:r>
              <a:rPr lang="en-NZ" sz="1600" dirty="0" smtClean="0"/>
              <a:t>, 012103 (2015)</a:t>
            </a:r>
            <a:endParaRPr lang="en-NZ" sz="16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792" y="2365088"/>
            <a:ext cx="3528392" cy="401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066812" y="3864497"/>
            <a:ext cx="2880320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4762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NZ" sz="2000" i="1" dirty="0" smtClean="0"/>
              <a:t>X</a:t>
            </a:r>
            <a:r>
              <a:rPr lang="en-NZ" sz="2000" dirty="0" smtClean="0"/>
              <a:t> </a:t>
            </a:r>
            <a:r>
              <a:rPr lang="en-NZ" sz="2000" baseline="30000" dirty="0" smtClean="0"/>
              <a:t>2</a:t>
            </a:r>
            <a:r>
              <a:rPr lang="el-GR" sz="2000" dirty="0" smtClean="0"/>
              <a:t>Π</a:t>
            </a:r>
            <a:r>
              <a:rPr lang="en-NZ" sz="2000" baseline="-25000" dirty="0" smtClean="0"/>
              <a:t>3/2</a:t>
            </a:r>
            <a:r>
              <a:rPr lang="en-NZ" sz="2000" dirty="0" smtClean="0"/>
              <a:t>, </a:t>
            </a:r>
            <a:r>
              <a:rPr lang="el-GR" sz="2000" dirty="0" smtClean="0"/>
              <a:t>ν</a:t>
            </a:r>
            <a:r>
              <a:rPr lang="en-NZ" sz="2000" dirty="0" smtClean="0"/>
              <a:t>=14, </a:t>
            </a:r>
            <a:r>
              <a:rPr lang="en-NZ" sz="2000" i="1" dirty="0" smtClean="0"/>
              <a:t>J</a:t>
            </a:r>
            <a:r>
              <a:rPr lang="en-NZ" sz="2000" dirty="0" smtClean="0"/>
              <a:t>=1.5</a:t>
            </a:r>
          </a:p>
          <a:p>
            <a:r>
              <a:rPr lang="en-NZ" sz="2000" i="1" dirty="0"/>
              <a:t>X</a:t>
            </a:r>
            <a:r>
              <a:rPr lang="en-NZ" sz="2000" dirty="0"/>
              <a:t> </a:t>
            </a:r>
            <a:r>
              <a:rPr lang="en-NZ" sz="2000" baseline="30000" dirty="0"/>
              <a:t>2</a:t>
            </a:r>
            <a:r>
              <a:rPr lang="el-GR" sz="2000" dirty="0" smtClean="0"/>
              <a:t>Π</a:t>
            </a:r>
            <a:r>
              <a:rPr lang="en-NZ" sz="2000" baseline="-25000" dirty="0" smtClean="0"/>
              <a:t>1/2</a:t>
            </a:r>
            <a:r>
              <a:rPr lang="en-NZ" sz="2000" dirty="0"/>
              <a:t>, </a:t>
            </a:r>
            <a:r>
              <a:rPr lang="el-GR" sz="2000" dirty="0"/>
              <a:t>ν</a:t>
            </a:r>
            <a:r>
              <a:rPr lang="en-NZ" sz="2000" dirty="0" smtClean="0"/>
              <a:t>=12, </a:t>
            </a:r>
            <a:r>
              <a:rPr lang="en-NZ" sz="2000" i="1" dirty="0" smtClean="0"/>
              <a:t>J</a:t>
            </a:r>
            <a:r>
              <a:rPr lang="en-NZ" sz="2000" dirty="0" smtClean="0"/>
              <a:t>=2.5</a:t>
            </a:r>
          </a:p>
          <a:p>
            <a:r>
              <a:rPr lang="en-NZ" sz="2000" dirty="0" smtClean="0">
                <a:latin typeface="Georgia"/>
              </a:rPr>
              <a:t>ω=</a:t>
            </a:r>
            <a:r>
              <a:rPr lang="en-NZ" sz="2000" b="1" dirty="0" smtClean="0">
                <a:latin typeface="Georgia"/>
              </a:rPr>
              <a:t>0.74</a:t>
            </a:r>
            <a:r>
              <a:rPr lang="en-NZ" sz="2000" dirty="0" smtClean="0">
                <a:latin typeface="Georgia"/>
              </a:rPr>
              <a:t> cm</a:t>
            </a:r>
            <a:r>
              <a:rPr lang="en-NZ" sz="2000" baseline="30000" dirty="0" smtClean="0">
                <a:latin typeface="Georgia"/>
              </a:rPr>
              <a:t>-1</a:t>
            </a:r>
            <a:endParaRPr lang="en-NZ" sz="20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i="1" dirty="0"/>
              <a:t>X</a:t>
            </a:r>
            <a:r>
              <a:rPr lang="en-NZ" sz="3200" b="1" dirty="0"/>
              <a:t> </a:t>
            </a:r>
            <a:r>
              <a:rPr lang="en-NZ" sz="3200" b="1" baseline="30000" dirty="0"/>
              <a:t>2</a:t>
            </a:r>
            <a:r>
              <a:rPr lang="el-GR" sz="3200" b="1" dirty="0"/>
              <a:t>Π</a:t>
            </a:r>
            <a:r>
              <a:rPr lang="en-NZ" sz="3200" b="1" dirty="0"/>
              <a:t> cations of </a:t>
            </a:r>
            <a:r>
              <a:rPr lang="en-NZ" sz="3200" b="1" dirty="0" err="1"/>
              <a:t>dihalogens</a:t>
            </a:r>
            <a:r>
              <a:rPr lang="en-NZ" sz="3200" b="1" dirty="0"/>
              <a:t> and hydrogen halides</a:t>
            </a:r>
          </a:p>
        </p:txBody>
      </p:sp>
    </p:spTree>
    <p:extLst>
      <p:ext uri="{BB962C8B-B14F-4D97-AF65-F5344CB8AC3E}">
        <p14:creationId xmlns:p14="http://schemas.microsoft.com/office/powerpoint/2010/main" val="192841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13762"/>
            <a:ext cx="8229600" cy="2713488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n-NZ" sz="2600" i="1" dirty="0" smtClean="0"/>
              <a:t> </a:t>
            </a:r>
            <a:endParaRPr lang="en-NZ" sz="2600" i="1" baseline="30000" dirty="0"/>
          </a:p>
          <a:p>
            <a:pPr marL="109728" indent="0" algn="just">
              <a:buNone/>
            </a:pPr>
            <a:endParaRPr lang="en-NZ" sz="2600" i="1" baseline="30000" dirty="0" smtClean="0"/>
          </a:p>
          <a:p>
            <a:pPr marL="109728" indent="0" algn="just">
              <a:buNone/>
            </a:pPr>
            <a:endParaRPr lang="en-NZ" sz="2600" i="1" baseline="30000" dirty="0"/>
          </a:p>
          <a:p>
            <a:pPr marL="109728" indent="0" algn="just">
              <a:buNone/>
            </a:pPr>
            <a:endParaRPr lang="en-NZ" sz="2600" i="1" baseline="30000" dirty="0" smtClean="0"/>
          </a:p>
          <a:p>
            <a:pPr marL="109728" indent="0" algn="just">
              <a:buNone/>
            </a:pPr>
            <a:endParaRPr lang="en-NZ" sz="2600" i="1" baseline="30000" dirty="0"/>
          </a:p>
          <a:p>
            <a:pPr marL="109728" indent="0" algn="just">
              <a:buNone/>
            </a:pPr>
            <a:endParaRPr lang="en-NZ" sz="2600" i="1" baseline="30000" dirty="0" smtClean="0"/>
          </a:p>
          <a:p>
            <a:pPr marL="109728" indent="0" algn="just">
              <a:buNone/>
            </a:pPr>
            <a:r>
              <a:rPr lang="en-NZ" sz="2600" i="1" baseline="30000" dirty="0" smtClean="0"/>
              <a:t> </a:t>
            </a:r>
            <a:r>
              <a:rPr lang="en-NZ" sz="2600" dirty="0" smtClean="0"/>
              <a:t> </a:t>
            </a:r>
            <a:endParaRPr lang="en-NZ" sz="2600" i="1" baseline="30000" dirty="0" smtClean="0"/>
          </a:p>
          <a:p>
            <a:pPr marL="109728" indent="0" algn="just">
              <a:buNone/>
            </a:pPr>
            <a:endParaRPr lang="en-NZ" sz="2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503858"/>
            <a:ext cx="9144000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L. F. </a:t>
            </a:r>
            <a:r>
              <a:rPr lang="en-NZ" sz="1600" dirty="0" err="1" smtClean="0"/>
              <a:t>Pašteka</a:t>
            </a:r>
            <a:r>
              <a:rPr lang="en-NZ" sz="1600" dirty="0" smtClean="0"/>
              <a:t>, A. </a:t>
            </a:r>
            <a:r>
              <a:rPr lang="en-NZ" sz="1600" dirty="0" err="1" smtClean="0"/>
              <a:t>Borschevsky</a:t>
            </a:r>
            <a:r>
              <a:rPr lang="en-NZ" sz="1600" dirty="0" smtClean="0"/>
              <a:t>, V.V. </a:t>
            </a:r>
            <a:r>
              <a:rPr lang="en-NZ" sz="1600" dirty="0" err="1" smtClean="0"/>
              <a:t>Flambaum</a:t>
            </a:r>
            <a:r>
              <a:rPr lang="en-NZ" sz="1600" dirty="0" smtClean="0"/>
              <a:t>, and P. </a:t>
            </a:r>
            <a:r>
              <a:rPr lang="en-NZ" sz="1600" dirty="0" err="1" smtClean="0"/>
              <a:t>Schwerdtfeger</a:t>
            </a:r>
            <a:r>
              <a:rPr lang="en-NZ" sz="1600" dirty="0" smtClean="0"/>
              <a:t>, PRA </a:t>
            </a:r>
            <a:r>
              <a:rPr lang="en-NZ" sz="1600" b="1" dirty="0" smtClean="0"/>
              <a:t>92</a:t>
            </a:r>
            <a:r>
              <a:rPr lang="en-NZ" sz="1600" dirty="0" smtClean="0"/>
              <a:t>, 012103 (2015)</a:t>
            </a:r>
            <a:endParaRPr lang="en-NZ" sz="16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i="1" dirty="0"/>
              <a:t>X</a:t>
            </a:r>
            <a:r>
              <a:rPr lang="en-NZ" sz="3200" b="1" dirty="0"/>
              <a:t> </a:t>
            </a:r>
            <a:r>
              <a:rPr lang="en-NZ" sz="3200" b="1" baseline="30000" dirty="0"/>
              <a:t>2</a:t>
            </a:r>
            <a:r>
              <a:rPr lang="el-GR" sz="3200" b="1" dirty="0"/>
              <a:t>Π</a:t>
            </a:r>
            <a:r>
              <a:rPr lang="en-NZ" sz="3200" b="1" dirty="0"/>
              <a:t> cations of </a:t>
            </a:r>
            <a:r>
              <a:rPr lang="en-NZ" sz="3200" b="1" dirty="0" err="1"/>
              <a:t>dihalogens</a:t>
            </a:r>
            <a:r>
              <a:rPr lang="en-NZ" sz="3200" b="1" dirty="0"/>
              <a:t> and hydrogen halides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53" y="2708920"/>
            <a:ext cx="7843101" cy="1073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07504" y="3959647"/>
            <a:ext cx="8229600" cy="2713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just">
              <a:buNone/>
            </a:pPr>
            <a:r>
              <a:rPr lang="en-NZ" sz="2400" i="1" dirty="0" smtClean="0"/>
              <a:t>A</a:t>
            </a:r>
            <a:r>
              <a:rPr lang="en-NZ" sz="2400" i="1" baseline="-25000" dirty="0" smtClean="0"/>
              <a:t>e</a:t>
            </a:r>
            <a:r>
              <a:rPr lang="en-NZ" sz="2400" dirty="0" smtClean="0"/>
              <a:t>,  </a:t>
            </a:r>
            <a:r>
              <a:rPr lang="en-NZ" sz="2400" i="1" dirty="0" smtClean="0"/>
              <a:t>A</a:t>
            </a:r>
            <a:r>
              <a:rPr lang="en-NZ" sz="2400" baseline="30000" dirty="0" smtClean="0"/>
              <a:t>(1)</a:t>
            </a:r>
            <a:r>
              <a:rPr lang="en-NZ" sz="2400" dirty="0" smtClean="0"/>
              <a:t>~</a:t>
            </a:r>
            <a:r>
              <a:rPr lang="el-GR" sz="2400" dirty="0" smtClean="0"/>
              <a:t>α</a:t>
            </a:r>
            <a:r>
              <a:rPr lang="en-NZ" sz="2400" baseline="30000" dirty="0" smtClean="0"/>
              <a:t>2</a:t>
            </a:r>
            <a:r>
              <a:rPr lang="en-NZ" sz="2400" dirty="0" smtClean="0"/>
              <a:t>                        </a:t>
            </a:r>
            <a:r>
              <a:rPr lang="el-GR" sz="2400" i="1" dirty="0" smtClean="0"/>
              <a:t>ω</a:t>
            </a:r>
            <a:r>
              <a:rPr lang="en-NZ" sz="2400" i="1" baseline="-25000" dirty="0" smtClean="0"/>
              <a:t>e</a:t>
            </a:r>
            <a:r>
              <a:rPr lang="en-NZ" sz="2400" dirty="0" smtClean="0"/>
              <a:t>,</a:t>
            </a:r>
            <a:r>
              <a:rPr lang="en-NZ" sz="2400" i="1" dirty="0" smtClean="0"/>
              <a:t> A</a:t>
            </a:r>
            <a:r>
              <a:rPr lang="en-NZ" sz="2400" baseline="30000" dirty="0" smtClean="0"/>
              <a:t>(1)</a:t>
            </a:r>
            <a:r>
              <a:rPr lang="en-NZ" sz="2400" dirty="0" smtClean="0"/>
              <a:t>~</a:t>
            </a:r>
            <a:r>
              <a:rPr lang="en-US" sz="2400" i="1" dirty="0">
                <a:cs typeface="Times New Roman" pitchFamily="18" charset="0"/>
              </a:rPr>
              <a:t> </a:t>
            </a:r>
            <a:r>
              <a:rPr lang="en-US" sz="2400" i="1" dirty="0" err="1">
                <a:cs typeface="Times New Roman" pitchFamily="18" charset="0"/>
              </a:rPr>
              <a:t>M</a:t>
            </a:r>
            <a:r>
              <a:rPr lang="en-US" sz="2400" baseline="-25000" dirty="0" err="1">
                <a:cs typeface="Times New Roman" pitchFamily="18" charset="0"/>
              </a:rPr>
              <a:t>red</a:t>
            </a:r>
            <a:r>
              <a:rPr lang="en-US" sz="2400" i="1" dirty="0">
                <a:cs typeface="Times New Roman" pitchFamily="18" charset="0"/>
              </a:rPr>
              <a:t> </a:t>
            </a:r>
            <a:r>
              <a:rPr lang="en-US" sz="2400" baseline="30000" dirty="0">
                <a:cs typeface="Times New Roman" pitchFamily="18" charset="0"/>
              </a:rPr>
              <a:t>-1/2 </a:t>
            </a:r>
            <a:r>
              <a:rPr lang="en-US" sz="2400" dirty="0">
                <a:cs typeface="Times New Roman" pitchFamily="18" charset="0"/>
              </a:rPr>
              <a:t>~</a:t>
            </a:r>
            <a:r>
              <a:rPr lang="el-GR" sz="2400" i="1" dirty="0" smtClean="0"/>
              <a:t>μ</a:t>
            </a:r>
            <a:r>
              <a:rPr lang="en-NZ" sz="2400" baseline="30000" dirty="0" smtClean="0"/>
              <a:t>-1/2</a:t>
            </a:r>
            <a:r>
              <a:rPr lang="en-NZ" sz="2400" dirty="0" smtClean="0"/>
              <a:t>           </a:t>
            </a:r>
            <a:r>
              <a:rPr lang="el-GR" sz="2400" i="1" dirty="0" smtClean="0"/>
              <a:t>ω</a:t>
            </a:r>
            <a:r>
              <a:rPr lang="en-NZ" sz="2400" i="1" baseline="-25000" dirty="0" smtClean="0"/>
              <a:t>e</a:t>
            </a:r>
            <a:r>
              <a:rPr lang="en-NZ" sz="2400" i="1" dirty="0" smtClean="0"/>
              <a:t>x</a:t>
            </a:r>
            <a:r>
              <a:rPr lang="en-NZ" sz="2400" i="1" baseline="-25000" dirty="0" smtClean="0"/>
              <a:t>e</a:t>
            </a:r>
            <a:r>
              <a:rPr lang="en-NZ" sz="2400" dirty="0" smtClean="0"/>
              <a:t>, </a:t>
            </a:r>
            <a:r>
              <a:rPr lang="en-NZ" sz="2400" i="1" dirty="0" smtClean="0"/>
              <a:t>B</a:t>
            </a:r>
            <a:r>
              <a:rPr lang="en-NZ" sz="2400" i="1" baseline="-25000" dirty="0" smtClean="0"/>
              <a:t>e</a:t>
            </a:r>
            <a:r>
              <a:rPr lang="en-NZ" sz="2400" dirty="0" smtClean="0"/>
              <a:t>~</a:t>
            </a:r>
            <a:r>
              <a:rPr lang="el-GR" sz="2400" i="1" dirty="0" smtClean="0"/>
              <a:t> μ</a:t>
            </a:r>
            <a:r>
              <a:rPr lang="en-NZ" sz="2400" baseline="30000" dirty="0" smtClean="0"/>
              <a:t>-1</a:t>
            </a:r>
          </a:p>
          <a:p>
            <a:pPr marL="109728" indent="0" algn="just">
              <a:buFont typeface="Arial" pitchFamily="34" charset="0"/>
              <a:buNone/>
            </a:pPr>
            <a:endParaRPr lang="en-NZ" sz="2600" i="1" baseline="30000" dirty="0" smtClean="0"/>
          </a:p>
          <a:p>
            <a:pPr marL="109728" indent="0" algn="just">
              <a:buFont typeface="Arial" pitchFamily="34" charset="0"/>
              <a:buNone/>
            </a:pPr>
            <a:endParaRPr lang="en-NZ" sz="2600" i="1" baseline="30000" dirty="0" smtClean="0"/>
          </a:p>
          <a:p>
            <a:pPr marL="109728" indent="0" algn="just">
              <a:buFont typeface="Arial" pitchFamily="34" charset="0"/>
              <a:buNone/>
            </a:pPr>
            <a:endParaRPr lang="en-NZ" sz="2600" i="1" baseline="30000" dirty="0" smtClean="0"/>
          </a:p>
          <a:p>
            <a:pPr marL="109728" indent="0" algn="just">
              <a:buFont typeface="Arial" pitchFamily="34" charset="0"/>
              <a:buNone/>
            </a:pPr>
            <a:endParaRPr lang="en-NZ" sz="2600" i="1" baseline="30000" dirty="0" smtClean="0"/>
          </a:p>
          <a:p>
            <a:pPr marL="109728" indent="0" algn="just">
              <a:buFont typeface="Arial" pitchFamily="34" charset="0"/>
              <a:buNone/>
            </a:pPr>
            <a:endParaRPr lang="en-NZ" sz="2600" i="1" baseline="30000" dirty="0" smtClean="0"/>
          </a:p>
          <a:p>
            <a:pPr marL="109728" indent="0" algn="just">
              <a:buFont typeface="Arial" pitchFamily="34" charset="0"/>
              <a:buNone/>
            </a:pPr>
            <a:endParaRPr lang="en-NZ" sz="2600" i="1" baseline="30000" dirty="0" smtClean="0"/>
          </a:p>
          <a:p>
            <a:pPr marL="109728" indent="0" algn="just">
              <a:buFont typeface="Arial" pitchFamily="34" charset="0"/>
              <a:buNone/>
            </a:pPr>
            <a:endParaRPr lang="en-NZ" sz="2600" i="1" dirty="0"/>
          </a:p>
        </p:txBody>
      </p:sp>
      <p:pic>
        <p:nvPicPr>
          <p:cNvPr id="8" name="Picture 7" descr="alphascal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941168"/>
            <a:ext cx="2922374" cy="1271988"/>
          </a:xfrm>
          <a:prstGeom prst="rect">
            <a:avLst/>
          </a:prstGeom>
        </p:spPr>
      </p:pic>
      <p:pic>
        <p:nvPicPr>
          <p:cNvPr id="10" name="Picture 9" descr="muscale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4873098"/>
            <a:ext cx="3024336" cy="131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1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13762"/>
            <a:ext cx="8229600" cy="2713488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n-NZ" sz="2600" i="1" dirty="0" smtClean="0"/>
              <a:t> </a:t>
            </a:r>
            <a:endParaRPr lang="en-NZ" sz="2600" i="1" baseline="30000" dirty="0"/>
          </a:p>
          <a:p>
            <a:pPr marL="109728" indent="0" algn="just">
              <a:buNone/>
            </a:pPr>
            <a:endParaRPr lang="en-NZ" sz="2600" i="1" baseline="30000" dirty="0" smtClean="0"/>
          </a:p>
          <a:p>
            <a:pPr marL="109728" indent="0" algn="just">
              <a:buNone/>
            </a:pPr>
            <a:endParaRPr lang="en-NZ" sz="2600" i="1" baseline="30000" dirty="0"/>
          </a:p>
          <a:p>
            <a:pPr marL="109728" indent="0" algn="just">
              <a:buNone/>
            </a:pPr>
            <a:endParaRPr lang="en-NZ" sz="2600" i="1" baseline="30000" dirty="0" smtClean="0"/>
          </a:p>
          <a:p>
            <a:pPr marL="109728" indent="0" algn="just">
              <a:buNone/>
            </a:pPr>
            <a:endParaRPr lang="en-NZ" sz="2600" i="1" baseline="30000" dirty="0"/>
          </a:p>
          <a:p>
            <a:pPr marL="109728" indent="0" algn="just">
              <a:buNone/>
            </a:pPr>
            <a:endParaRPr lang="en-NZ" sz="2600" i="1" baseline="30000" dirty="0" smtClean="0"/>
          </a:p>
          <a:p>
            <a:pPr marL="109728" indent="0" algn="just">
              <a:buNone/>
            </a:pPr>
            <a:r>
              <a:rPr lang="en-NZ" sz="2600" i="1" baseline="30000" dirty="0" smtClean="0"/>
              <a:t> </a:t>
            </a:r>
            <a:r>
              <a:rPr lang="en-NZ" sz="2600" dirty="0" smtClean="0"/>
              <a:t> </a:t>
            </a:r>
            <a:endParaRPr lang="en-NZ" sz="2600" i="1" baseline="30000" dirty="0" smtClean="0"/>
          </a:p>
          <a:p>
            <a:pPr marL="109728" indent="0" algn="just">
              <a:buNone/>
            </a:pPr>
            <a:endParaRPr lang="en-NZ" sz="2600" i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22" y="3227793"/>
            <a:ext cx="8139755" cy="20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503858"/>
            <a:ext cx="9144000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L. F. </a:t>
            </a:r>
            <a:r>
              <a:rPr lang="en-NZ" sz="1600" dirty="0" err="1" smtClean="0"/>
              <a:t>Pašteka</a:t>
            </a:r>
            <a:r>
              <a:rPr lang="en-NZ" sz="1600" dirty="0" smtClean="0"/>
              <a:t>, A. </a:t>
            </a:r>
            <a:r>
              <a:rPr lang="en-NZ" sz="1600" dirty="0" err="1" smtClean="0"/>
              <a:t>Borschevsky</a:t>
            </a:r>
            <a:r>
              <a:rPr lang="en-NZ" sz="1600" dirty="0" smtClean="0"/>
              <a:t>, V.V. </a:t>
            </a:r>
            <a:r>
              <a:rPr lang="en-NZ" sz="1600" dirty="0" err="1" smtClean="0"/>
              <a:t>Flambaum</a:t>
            </a:r>
            <a:r>
              <a:rPr lang="en-NZ" sz="1600" dirty="0" smtClean="0"/>
              <a:t>, and P. </a:t>
            </a:r>
            <a:r>
              <a:rPr lang="en-NZ" sz="1600" dirty="0" err="1" smtClean="0"/>
              <a:t>Schwerdtfeger</a:t>
            </a:r>
            <a:r>
              <a:rPr lang="en-NZ" sz="1600" dirty="0" smtClean="0"/>
              <a:t>, PRA </a:t>
            </a:r>
            <a:r>
              <a:rPr lang="en-NZ" sz="1600" b="1" dirty="0" smtClean="0"/>
              <a:t>92</a:t>
            </a:r>
            <a:r>
              <a:rPr lang="en-NZ" sz="1600" dirty="0" smtClean="0"/>
              <a:t>, 012103 (2015)</a:t>
            </a:r>
            <a:endParaRPr lang="en-NZ" sz="1600" dirty="0"/>
          </a:p>
        </p:txBody>
      </p:sp>
      <p:sp>
        <p:nvSpPr>
          <p:cNvPr id="6" name="Rectangle 5"/>
          <p:cNvSpPr/>
          <p:nvPr/>
        </p:nvSpPr>
        <p:spPr>
          <a:xfrm>
            <a:off x="695538" y="6028393"/>
            <a:ext cx="82689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just">
              <a:buNone/>
            </a:pPr>
            <a:r>
              <a:rPr lang="en-NZ" sz="2200" i="1" dirty="0">
                <a:cs typeface="Times New Roman" panose="02020603050405020304" pitchFamily="18" charset="0"/>
              </a:rPr>
              <a:t>K</a:t>
            </a:r>
            <a:r>
              <a:rPr lang="el-GR" sz="2200" i="1" baseline="-25000" dirty="0">
                <a:cs typeface="Times New Roman" panose="02020603050405020304" pitchFamily="18" charset="0"/>
              </a:rPr>
              <a:t>α</a:t>
            </a:r>
            <a:r>
              <a:rPr lang="en-NZ" sz="2200" i="1" dirty="0">
                <a:cs typeface="Times New Roman" panose="02020603050405020304" pitchFamily="18" charset="0"/>
              </a:rPr>
              <a:t> </a:t>
            </a:r>
            <a:r>
              <a:rPr lang="en-NZ" sz="2200" dirty="0">
                <a:cs typeface="Times New Roman" panose="02020603050405020304" pitchFamily="18" charset="0"/>
              </a:rPr>
              <a:t>and </a:t>
            </a:r>
            <a:r>
              <a:rPr lang="en-NZ" sz="2200" i="1" dirty="0">
                <a:cs typeface="Times New Roman" panose="02020603050405020304" pitchFamily="18" charset="0"/>
              </a:rPr>
              <a:t>K</a:t>
            </a:r>
            <a:r>
              <a:rPr lang="el-GR" sz="2200" i="1" baseline="-25000" dirty="0">
                <a:cs typeface="Times New Roman" panose="02020603050405020304" pitchFamily="18" charset="0"/>
              </a:rPr>
              <a:t>μ</a:t>
            </a:r>
            <a:r>
              <a:rPr lang="en-NZ" sz="2200" i="1" dirty="0">
                <a:cs typeface="Times New Roman" panose="02020603050405020304" pitchFamily="18" charset="0"/>
              </a:rPr>
              <a:t> </a:t>
            </a:r>
            <a:r>
              <a:rPr lang="en-NZ" sz="2200" dirty="0">
                <a:cs typeface="Times New Roman" panose="02020603050405020304" pitchFamily="18" charset="0"/>
              </a:rPr>
              <a:t> are the </a:t>
            </a:r>
            <a:r>
              <a:rPr lang="en-NZ" sz="2200" u="sng" dirty="0">
                <a:cs typeface="Times New Roman" panose="02020603050405020304" pitchFamily="18" charset="0"/>
              </a:rPr>
              <a:t>relative</a:t>
            </a:r>
            <a:r>
              <a:rPr lang="en-NZ" sz="2200" dirty="0">
                <a:cs typeface="Times New Roman" panose="02020603050405020304" pitchFamily="18" charset="0"/>
              </a:rPr>
              <a:t> enhancement </a:t>
            </a:r>
            <a:r>
              <a:rPr lang="en-NZ" sz="2200" dirty="0" smtClean="0">
                <a:cs typeface="Times New Roman" panose="02020603050405020304" pitchFamily="18" charset="0"/>
              </a:rPr>
              <a:t>factors (dependent on </a:t>
            </a:r>
            <a:r>
              <a:rPr lang="el-GR" sz="2200" dirty="0" smtClean="0">
                <a:cs typeface="Times New Roman" panose="02020603050405020304" pitchFamily="18" charset="0"/>
              </a:rPr>
              <a:t>ω</a:t>
            </a:r>
            <a:r>
              <a:rPr lang="en-NZ" sz="2200" dirty="0" smtClean="0">
                <a:cs typeface="Times New Roman" panose="02020603050405020304" pitchFamily="18" charset="0"/>
              </a:rPr>
              <a:t>)</a:t>
            </a:r>
            <a:endParaRPr lang="en-NZ" sz="2200" u="sng" baseline="30000" dirty="0"/>
          </a:p>
        </p:txBody>
      </p:sp>
      <p:sp>
        <p:nvSpPr>
          <p:cNvPr id="7" name="Rectangle 6"/>
          <p:cNvSpPr/>
          <p:nvPr/>
        </p:nvSpPr>
        <p:spPr>
          <a:xfrm>
            <a:off x="1115615" y="5382062"/>
            <a:ext cx="75262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200" i="1" baseline="30000" dirty="0"/>
              <a:t> </a:t>
            </a:r>
            <a:r>
              <a:rPr lang="en-NZ" sz="2200" dirty="0"/>
              <a:t>and        are the </a:t>
            </a:r>
            <a:r>
              <a:rPr lang="en-NZ" sz="2200" u="sng" dirty="0"/>
              <a:t>absolute</a:t>
            </a:r>
            <a:r>
              <a:rPr lang="en-NZ" sz="2200" dirty="0"/>
              <a:t> enhancement </a:t>
            </a:r>
            <a:r>
              <a:rPr lang="en-NZ" sz="2200" dirty="0" smtClean="0"/>
              <a:t>factors (dependent on the transition, but not on </a:t>
            </a:r>
            <a:r>
              <a:rPr lang="el-GR" sz="2200" dirty="0" smtClean="0"/>
              <a:t>ω</a:t>
            </a:r>
            <a:r>
              <a:rPr lang="en-NZ" sz="2200" dirty="0" smtClean="0"/>
              <a:t>). </a:t>
            </a:r>
            <a:endParaRPr lang="en-NZ" sz="22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5120866"/>
              </p:ext>
            </p:extLst>
          </p:nvPr>
        </p:nvGraphicFramePr>
        <p:xfrm>
          <a:off x="755576" y="5382062"/>
          <a:ext cx="405829" cy="427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2" name="Equation" r:id="rId5" imgW="241200" imgH="215640" progId="Equation.DSMT4">
                  <p:embed/>
                </p:oleObj>
              </mc:Choice>
              <mc:Fallback>
                <p:oleObj name="Equation" r:id="rId5" imgW="24120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382062"/>
                        <a:ext cx="405829" cy="42740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7086635"/>
              </p:ext>
            </p:extLst>
          </p:nvPr>
        </p:nvGraphicFramePr>
        <p:xfrm>
          <a:off x="1691680" y="5405966"/>
          <a:ext cx="360040" cy="401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3" name="Equation" r:id="rId7" imgW="241200" imgH="228600" progId="Equation.DSMT4">
                  <p:embed/>
                </p:oleObj>
              </mc:Choice>
              <mc:Fallback>
                <p:oleObj name="Equation" r:id="rId7" imgW="2412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5405966"/>
                        <a:ext cx="360040" cy="40190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581" y="2262203"/>
            <a:ext cx="5232643" cy="87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i="1" dirty="0"/>
              <a:t>X</a:t>
            </a:r>
            <a:r>
              <a:rPr lang="en-NZ" sz="3200" b="1" dirty="0"/>
              <a:t> </a:t>
            </a:r>
            <a:r>
              <a:rPr lang="en-NZ" sz="3200" b="1" baseline="30000" dirty="0"/>
              <a:t>2</a:t>
            </a:r>
            <a:r>
              <a:rPr lang="el-GR" sz="3200" b="1" dirty="0"/>
              <a:t>Π</a:t>
            </a:r>
            <a:r>
              <a:rPr lang="en-NZ" sz="3200" b="1" dirty="0"/>
              <a:t> cations of </a:t>
            </a:r>
            <a:r>
              <a:rPr lang="en-NZ" sz="3200" b="1" dirty="0" err="1"/>
              <a:t>dihalogens</a:t>
            </a:r>
            <a:r>
              <a:rPr lang="en-NZ" sz="3200" b="1" dirty="0"/>
              <a:t> and hydrogen halides</a:t>
            </a:r>
          </a:p>
        </p:txBody>
      </p:sp>
    </p:spTree>
    <p:extLst>
      <p:ext uri="{BB962C8B-B14F-4D97-AF65-F5344CB8AC3E}">
        <p14:creationId xmlns:p14="http://schemas.microsoft.com/office/powerpoint/2010/main" val="285594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2211"/>
            <a:ext cx="6810375" cy="681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503858"/>
            <a:ext cx="9144000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L. F. </a:t>
            </a:r>
            <a:r>
              <a:rPr lang="en-NZ" sz="1600" dirty="0" err="1" smtClean="0"/>
              <a:t>Pašteka</a:t>
            </a:r>
            <a:r>
              <a:rPr lang="en-NZ" sz="1600" dirty="0" smtClean="0"/>
              <a:t>, A. </a:t>
            </a:r>
            <a:r>
              <a:rPr lang="en-NZ" sz="1600" dirty="0" err="1" smtClean="0"/>
              <a:t>Borschevsky</a:t>
            </a:r>
            <a:r>
              <a:rPr lang="en-NZ" sz="1600" dirty="0" smtClean="0"/>
              <a:t>, V.V. </a:t>
            </a:r>
            <a:r>
              <a:rPr lang="en-NZ" sz="1600" dirty="0" err="1" smtClean="0"/>
              <a:t>Flambaum</a:t>
            </a:r>
            <a:r>
              <a:rPr lang="en-NZ" sz="1600" dirty="0" smtClean="0"/>
              <a:t>, and P. </a:t>
            </a:r>
            <a:r>
              <a:rPr lang="en-NZ" sz="1600" dirty="0" err="1" smtClean="0"/>
              <a:t>Schwerdtfeger</a:t>
            </a:r>
            <a:r>
              <a:rPr lang="en-NZ" sz="1600" dirty="0" smtClean="0"/>
              <a:t>, PRA </a:t>
            </a:r>
            <a:r>
              <a:rPr lang="en-NZ" sz="1600" b="1" dirty="0" smtClean="0"/>
              <a:t>92</a:t>
            </a:r>
            <a:r>
              <a:rPr lang="en-NZ" sz="1600" dirty="0" smtClean="0"/>
              <a:t>, 012103 (2015)</a:t>
            </a: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171353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2211"/>
            <a:ext cx="6810375" cy="681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46" y="1988840"/>
            <a:ext cx="8856756" cy="2157806"/>
          </a:xfrm>
          <a:prstGeom prst="rect">
            <a:avLst/>
          </a:prstGeom>
          <a:ln w="66675"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0" y="6503858"/>
            <a:ext cx="9144000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L. F. </a:t>
            </a:r>
            <a:r>
              <a:rPr lang="en-NZ" sz="1600" dirty="0" err="1" smtClean="0"/>
              <a:t>Pašteka</a:t>
            </a:r>
            <a:r>
              <a:rPr lang="en-NZ" sz="1600" dirty="0" smtClean="0"/>
              <a:t>, A. </a:t>
            </a:r>
            <a:r>
              <a:rPr lang="en-NZ" sz="1600" dirty="0" err="1" smtClean="0"/>
              <a:t>Borschevsky</a:t>
            </a:r>
            <a:r>
              <a:rPr lang="en-NZ" sz="1600" dirty="0" smtClean="0"/>
              <a:t>, V.V. </a:t>
            </a:r>
            <a:r>
              <a:rPr lang="en-NZ" sz="1600" dirty="0" err="1" smtClean="0"/>
              <a:t>Flambaum</a:t>
            </a:r>
            <a:r>
              <a:rPr lang="en-NZ" sz="1600" dirty="0" smtClean="0"/>
              <a:t>, and P. </a:t>
            </a:r>
            <a:r>
              <a:rPr lang="en-NZ" sz="1600" dirty="0" err="1" smtClean="0"/>
              <a:t>Schwerdtfeger</a:t>
            </a:r>
            <a:r>
              <a:rPr lang="en-NZ" sz="1600" dirty="0" smtClean="0"/>
              <a:t>, PRA </a:t>
            </a:r>
            <a:r>
              <a:rPr lang="en-NZ" sz="1600" b="1" dirty="0" smtClean="0"/>
              <a:t>92</a:t>
            </a:r>
            <a:r>
              <a:rPr lang="en-NZ" sz="1600" dirty="0" smtClean="0"/>
              <a:t>, 012103 (2015)</a:t>
            </a: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342924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2211"/>
            <a:ext cx="6810375" cy="681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46" y="1988840"/>
            <a:ext cx="8856756" cy="2157806"/>
          </a:xfrm>
          <a:prstGeom prst="rect">
            <a:avLst/>
          </a:prstGeom>
          <a:ln w="66675"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0" y="6503858"/>
            <a:ext cx="9144000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L. F. </a:t>
            </a:r>
            <a:r>
              <a:rPr lang="en-NZ" sz="1600" dirty="0" err="1" smtClean="0"/>
              <a:t>Pašteka</a:t>
            </a:r>
            <a:r>
              <a:rPr lang="en-NZ" sz="1600" dirty="0" smtClean="0"/>
              <a:t>, A. </a:t>
            </a:r>
            <a:r>
              <a:rPr lang="en-NZ" sz="1600" dirty="0" err="1" smtClean="0"/>
              <a:t>Borschevsky</a:t>
            </a:r>
            <a:r>
              <a:rPr lang="en-NZ" sz="1600" dirty="0" smtClean="0"/>
              <a:t>, V.V. </a:t>
            </a:r>
            <a:r>
              <a:rPr lang="en-NZ" sz="1600" dirty="0" err="1" smtClean="0"/>
              <a:t>Flambaum</a:t>
            </a:r>
            <a:r>
              <a:rPr lang="en-NZ" sz="1600" dirty="0" smtClean="0"/>
              <a:t>, and P. </a:t>
            </a:r>
            <a:r>
              <a:rPr lang="en-NZ" sz="1600" dirty="0" err="1" smtClean="0"/>
              <a:t>Schwerdtfeger</a:t>
            </a:r>
            <a:r>
              <a:rPr lang="en-NZ" sz="1600" dirty="0" smtClean="0"/>
              <a:t>, PRA </a:t>
            </a:r>
            <a:r>
              <a:rPr lang="en-NZ" sz="1600" b="1" dirty="0" smtClean="0"/>
              <a:t>92</a:t>
            </a:r>
            <a:r>
              <a:rPr lang="en-NZ" sz="1600" dirty="0" smtClean="0"/>
              <a:t>, 012103 (2015)</a:t>
            </a:r>
            <a:endParaRPr lang="en-NZ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67802" y="5099604"/>
            <a:ext cx="78598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NZ" sz="2400" dirty="0" smtClean="0"/>
              <a:t>Promising systems; dedicated measurements are needed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418295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Readily available</a:t>
            </a:r>
          </a:p>
          <a:p>
            <a:r>
              <a:rPr lang="en-GB" sz="2400" dirty="0" smtClean="0"/>
              <a:t>Well studied</a:t>
            </a:r>
          </a:p>
          <a:p>
            <a:r>
              <a:rPr lang="en-GB" sz="2400" dirty="0" smtClean="0"/>
              <a:t>Spectroscopic constants are known with high precision</a:t>
            </a:r>
            <a:endParaRPr lang="en-GB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Molecular iodine</a:t>
            </a:r>
            <a:endParaRPr lang="en-NZ" sz="3200" b="1" dirty="0"/>
          </a:p>
        </p:txBody>
      </p:sp>
    </p:spTree>
    <p:extLst>
      <p:ext uri="{BB962C8B-B14F-4D97-AF65-F5344CB8AC3E}">
        <p14:creationId xmlns:p14="http://schemas.microsoft.com/office/powerpoint/2010/main" val="210749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Readily available</a:t>
            </a:r>
          </a:p>
          <a:p>
            <a:r>
              <a:rPr lang="en-GB" sz="2400" dirty="0" smtClean="0"/>
              <a:t>Well studied</a:t>
            </a:r>
          </a:p>
          <a:p>
            <a:r>
              <a:rPr lang="en-GB" sz="2400" dirty="0" smtClean="0"/>
              <a:t>Spectroscopic constants are known with high precision</a:t>
            </a:r>
            <a:endParaRPr lang="en-GB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Molecular iodine</a:t>
            </a:r>
            <a:endParaRPr lang="en-NZ" sz="3200" b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8999"/>
            <a:ext cx="5310187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14800" y="29698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301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Molecular iodine</a:t>
            </a:r>
            <a:endParaRPr lang="en-NZ" sz="3200" b="1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6287219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97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Molecular iodine</a:t>
            </a:r>
            <a:endParaRPr lang="en-NZ" sz="3200" b="1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5904656" cy="408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66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850776"/>
          </a:xfrm>
        </p:spPr>
        <p:txBody>
          <a:bodyPr>
            <a:normAutofit/>
          </a:bodyPr>
          <a:lstStyle/>
          <a:p>
            <a:r>
              <a:rPr lang="en-NZ" sz="3200" b="1" dirty="0" smtClean="0"/>
              <a:t>Molecular (and atomic) experiments</a:t>
            </a:r>
            <a:endParaRPr lang="en-NZ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136904" cy="4801720"/>
          </a:xfrm>
        </p:spPr>
        <p:txBody>
          <a:bodyPr/>
          <a:lstStyle/>
          <a:p>
            <a:pPr algn="just"/>
            <a:r>
              <a:rPr lang="en-NZ" sz="2400" dirty="0" smtClean="0"/>
              <a:t>Inexpensive alternative to high energy accelerator research </a:t>
            </a:r>
          </a:p>
          <a:p>
            <a:pPr algn="just"/>
            <a:r>
              <a:rPr lang="en-NZ" sz="2400" dirty="0" smtClean="0"/>
              <a:t>Alternative to observational astrophysical studies: possibility of selecting best possible system for measurements</a:t>
            </a:r>
          </a:p>
          <a:p>
            <a:pPr algn="just"/>
            <a:r>
              <a:rPr lang="en-NZ" sz="2400" dirty="0" smtClean="0"/>
              <a:t>Can reach extremely high sensitivities</a:t>
            </a:r>
          </a:p>
          <a:p>
            <a:pPr algn="just"/>
            <a:endParaRPr lang="en-NZ" sz="2400" dirty="0" smtClean="0"/>
          </a:p>
          <a:p>
            <a:pPr marL="114300" indent="0" algn="just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2833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Molecular iodine</a:t>
            </a:r>
            <a:endParaRPr lang="en-NZ" sz="3200" b="1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2000"/>
                    </a14:imgEffect>
                    <a14:imgEffect>
                      <a14:brightnessContrast brigh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52" y="3356992"/>
            <a:ext cx="6771017" cy="148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69" y="2262202"/>
            <a:ext cx="5232643" cy="87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45" y="5324390"/>
            <a:ext cx="3718691" cy="85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05346" y="5351844"/>
            <a:ext cx="3563540" cy="830997"/>
          </a:xfrm>
          <a:prstGeom prst="rect">
            <a:avLst/>
          </a:prstGeom>
          <a:noFill/>
          <a:ln w="41275">
            <a:solidFill>
              <a:srgbClr val="96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Relativistic coupled cluster </a:t>
            </a:r>
          </a:p>
          <a:p>
            <a:r>
              <a:rPr lang="en-GB" sz="2400" dirty="0" smtClean="0"/>
              <a:t>calculations</a:t>
            </a:r>
            <a:endParaRPr lang="en-GB" sz="2400" dirty="0"/>
          </a:p>
        </p:txBody>
      </p:sp>
      <p:sp>
        <p:nvSpPr>
          <p:cNvPr id="6" name="Right Arrow 5"/>
          <p:cNvSpPr/>
          <p:nvPr/>
        </p:nvSpPr>
        <p:spPr>
          <a:xfrm rot="10800000">
            <a:off x="4111336" y="5634011"/>
            <a:ext cx="604680" cy="266661"/>
          </a:xfrm>
          <a:prstGeom prst="rightArrow">
            <a:avLst/>
          </a:prstGeom>
          <a:solidFill>
            <a:srgbClr val="6C0000"/>
          </a:solidFill>
          <a:ln>
            <a:solidFill>
              <a:srgbClr val="6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97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Molecular iodine</a:t>
            </a:r>
            <a:endParaRPr lang="en-NZ" sz="3200" b="1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2060848"/>
            <a:ext cx="7017644" cy="18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4365104"/>
            <a:ext cx="37281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Bachelor thesis of Liam Kelly</a:t>
            </a:r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b="1" dirty="0" smtClean="0"/>
              <a:t>Work in progress!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11685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And now for something completely different…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630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7620000" cy="5924128"/>
          </a:xfrm>
        </p:spPr>
        <p:txBody>
          <a:bodyPr>
            <a:normAutofit/>
          </a:bodyPr>
          <a:lstStyle/>
          <a:p>
            <a:r>
              <a:rPr lang="en-GB" dirty="0" smtClean="0"/>
              <a:t>Motivation: using laser interferometers to search for VFC (and dark matter)</a:t>
            </a:r>
          </a:p>
          <a:p>
            <a:pPr marL="114300" indent="0">
              <a:buNone/>
            </a:pPr>
            <a:r>
              <a:rPr lang="en-GB" dirty="0" smtClean="0"/>
              <a:t>Stadnik &amp; </a:t>
            </a:r>
            <a:r>
              <a:rPr lang="en-GB" dirty="0" err="1" smtClean="0"/>
              <a:t>Flambaum</a:t>
            </a:r>
            <a:r>
              <a:rPr lang="en-GB" dirty="0" smtClean="0"/>
              <a:t>, PRL 114 161301 (2015), PRA 93, 063630 (2016)</a:t>
            </a:r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r>
              <a:rPr lang="en-GB" dirty="0" smtClean="0"/>
              <a:t>For example:</a:t>
            </a:r>
          </a:p>
          <a:p>
            <a:r>
              <a:rPr lang="en-GB" dirty="0" smtClean="0"/>
              <a:t>Strontium optical lattice clock – silicon </a:t>
            </a:r>
          </a:p>
          <a:p>
            <a:pPr marL="114300" indent="0">
              <a:buNone/>
            </a:pPr>
            <a:r>
              <a:rPr lang="en-GB" dirty="0" smtClean="0"/>
              <a:t>single-crystal optical cavity </a:t>
            </a:r>
          </a:p>
          <a:p>
            <a:pPr marL="114300" indent="0">
              <a:buNone/>
            </a:pPr>
            <a:endParaRPr lang="en-GB" dirty="0" smtClean="0"/>
          </a:p>
          <a:p>
            <a:r>
              <a:rPr lang="en-GB" dirty="0" smtClean="0"/>
              <a:t>Hydrogen maser – cryogenic sapphire</a:t>
            </a:r>
          </a:p>
          <a:p>
            <a:pPr marL="114300" indent="0">
              <a:buNone/>
            </a:pPr>
            <a:r>
              <a:rPr lang="en-GB" dirty="0" smtClean="0"/>
              <a:t> oscillator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Niobium cavity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996952"/>
            <a:ext cx="1259415" cy="16544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764774"/>
            <a:ext cx="1959853" cy="13754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900" y="5807787"/>
            <a:ext cx="1485225" cy="973229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Bond length dependence on </a:t>
            </a:r>
            <a:r>
              <a:rPr lang="el-GR" sz="3200" b="1" dirty="0" smtClean="0"/>
              <a:t>α</a:t>
            </a:r>
            <a:endParaRPr lang="en-NZ" sz="3200" b="1" dirty="0"/>
          </a:p>
        </p:txBody>
      </p:sp>
    </p:spTree>
    <p:extLst>
      <p:ext uri="{BB962C8B-B14F-4D97-AF65-F5344CB8AC3E}">
        <p14:creationId xmlns:p14="http://schemas.microsoft.com/office/powerpoint/2010/main" val="104795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003232" cy="592412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GB" sz="2600" dirty="0" smtClean="0"/>
              <a:t> </a:t>
            </a:r>
          </a:p>
          <a:p>
            <a:pPr marL="114300" indent="0">
              <a:buNone/>
            </a:pPr>
            <a:endParaRPr lang="en-GB" sz="2600" dirty="0"/>
          </a:p>
          <a:p>
            <a:pPr marL="114300" indent="0">
              <a:buNone/>
            </a:pPr>
            <a:endParaRPr lang="en-GB" sz="2600" dirty="0" smtClean="0"/>
          </a:p>
          <a:p>
            <a:pPr marL="114300" indent="0">
              <a:buNone/>
            </a:pPr>
            <a:endParaRPr lang="en-GB" sz="2600" dirty="0"/>
          </a:p>
          <a:p>
            <a:pPr marL="114300" indent="0">
              <a:buNone/>
            </a:pPr>
            <a:endParaRPr lang="en-GB" sz="2600" dirty="0" smtClean="0"/>
          </a:p>
          <a:p>
            <a:pPr marL="114300" indent="0">
              <a:buNone/>
            </a:pPr>
            <a:endParaRPr lang="en-GB" sz="2600" dirty="0"/>
          </a:p>
          <a:p>
            <a:pPr marL="114300" indent="0">
              <a:buNone/>
            </a:pPr>
            <a:r>
              <a:rPr lang="en-GB" sz="2400" dirty="0" smtClean="0"/>
              <a:t>To obtain </a:t>
            </a:r>
            <a:r>
              <a:rPr lang="en-GB" sz="2400" i="1" dirty="0" smtClean="0"/>
              <a:t>K</a:t>
            </a:r>
            <a:r>
              <a:rPr lang="el-GR" sz="2400" i="1" baseline="-25000" dirty="0" smtClean="0"/>
              <a:t>α</a:t>
            </a:r>
            <a:r>
              <a:rPr lang="en-GB" sz="2400" dirty="0" smtClean="0"/>
              <a:t> we need to know how </a:t>
            </a:r>
            <a:r>
              <a:rPr lang="el-GR" sz="2400" b="1" dirty="0" smtClean="0"/>
              <a:t>ω</a:t>
            </a:r>
            <a:r>
              <a:rPr lang="en-GB" sz="2400" dirty="0" smtClean="0"/>
              <a:t> and </a:t>
            </a:r>
            <a:r>
              <a:rPr lang="en-GB" sz="2400" b="1" i="1" dirty="0" smtClean="0"/>
              <a:t>L</a:t>
            </a:r>
            <a:r>
              <a:rPr lang="en-GB" sz="2400" dirty="0" smtClean="0"/>
              <a:t> vary with </a:t>
            </a:r>
            <a:r>
              <a:rPr lang="el-GR" sz="2400" dirty="0" smtClean="0"/>
              <a:t>α</a:t>
            </a:r>
            <a:r>
              <a:rPr lang="en-GB" sz="2400" dirty="0" smtClean="0"/>
              <a:t>.</a:t>
            </a:r>
            <a:endParaRPr lang="en-GB" sz="2400" baseline="-25000" dirty="0" smtClean="0"/>
          </a:p>
          <a:p>
            <a:pPr marL="114300" indent="0">
              <a:buNone/>
            </a:pPr>
            <a:endParaRPr lang="en-GB" sz="24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71" y="404664"/>
            <a:ext cx="1584176" cy="111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764704"/>
            <a:ext cx="36290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200" dirty="0" smtClean="0"/>
              <a:t>ω</a:t>
            </a:r>
            <a:r>
              <a:rPr lang="en-GB" sz="2200" dirty="0" smtClean="0"/>
              <a:t>-atomic transition frequency</a:t>
            </a:r>
          </a:p>
          <a:p>
            <a:r>
              <a:rPr lang="en-GB" sz="2200" i="1" dirty="0" smtClean="0"/>
              <a:t>L</a:t>
            </a:r>
            <a:r>
              <a:rPr lang="en-GB" sz="2200" dirty="0" smtClean="0"/>
              <a:t>- length of the cavity</a:t>
            </a:r>
            <a:endParaRPr lang="en-GB" sz="2200" i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59" y="1916832"/>
            <a:ext cx="35337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436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76672"/>
            <a:ext cx="8003232" cy="592412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GB" sz="2600" dirty="0" smtClean="0"/>
              <a:t> </a:t>
            </a:r>
          </a:p>
          <a:p>
            <a:pPr marL="114300" indent="0">
              <a:buNone/>
            </a:pPr>
            <a:endParaRPr lang="en-GB" sz="2600" dirty="0"/>
          </a:p>
          <a:p>
            <a:pPr marL="114300" indent="0">
              <a:buNone/>
            </a:pPr>
            <a:endParaRPr lang="en-GB" sz="2600" dirty="0" smtClean="0"/>
          </a:p>
          <a:p>
            <a:pPr marL="114300" indent="0">
              <a:buNone/>
            </a:pPr>
            <a:endParaRPr lang="en-GB" sz="2600" dirty="0"/>
          </a:p>
          <a:p>
            <a:pPr marL="114300" indent="0">
              <a:buNone/>
            </a:pPr>
            <a:endParaRPr lang="en-GB" sz="2600" dirty="0" smtClean="0"/>
          </a:p>
          <a:p>
            <a:pPr marL="114300" indent="0">
              <a:buNone/>
            </a:pPr>
            <a:endParaRPr lang="en-GB" sz="2600" dirty="0"/>
          </a:p>
          <a:p>
            <a:pPr marL="114300" indent="0">
              <a:buNone/>
            </a:pPr>
            <a:r>
              <a:rPr lang="en-GB" sz="2400" dirty="0" smtClean="0"/>
              <a:t>To obtain </a:t>
            </a:r>
            <a:r>
              <a:rPr lang="en-GB" sz="2400" i="1" dirty="0" smtClean="0"/>
              <a:t>K</a:t>
            </a:r>
            <a:r>
              <a:rPr lang="el-GR" sz="2400" i="1" baseline="-25000" dirty="0" smtClean="0"/>
              <a:t>α</a:t>
            </a:r>
            <a:r>
              <a:rPr lang="en-GB" sz="2400" dirty="0" smtClean="0"/>
              <a:t> we need to know how </a:t>
            </a:r>
            <a:r>
              <a:rPr lang="el-GR" sz="2400" b="1" dirty="0" smtClean="0"/>
              <a:t>ω</a:t>
            </a:r>
            <a:r>
              <a:rPr lang="en-GB" sz="2400" dirty="0" smtClean="0"/>
              <a:t> and </a:t>
            </a:r>
            <a:r>
              <a:rPr lang="en-GB" sz="2400" b="1" i="1" dirty="0" smtClean="0"/>
              <a:t>L</a:t>
            </a:r>
            <a:r>
              <a:rPr lang="en-GB" sz="2400" dirty="0" smtClean="0"/>
              <a:t> vary with </a:t>
            </a:r>
            <a:r>
              <a:rPr lang="el-GR" sz="2400" dirty="0" smtClean="0"/>
              <a:t>α</a:t>
            </a:r>
            <a:r>
              <a:rPr lang="en-GB" sz="2400" dirty="0" smtClean="0"/>
              <a:t>.</a:t>
            </a:r>
            <a:endParaRPr lang="en-GB" sz="2400" baseline="-25000" dirty="0" smtClean="0"/>
          </a:p>
          <a:p>
            <a:pPr marL="114300" indent="0">
              <a:buNone/>
            </a:pPr>
            <a:endParaRPr lang="en-GB" sz="24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71" y="404664"/>
            <a:ext cx="1584176" cy="111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764704"/>
            <a:ext cx="36290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200" dirty="0" smtClean="0"/>
              <a:t>ω</a:t>
            </a:r>
            <a:r>
              <a:rPr lang="en-GB" sz="2200" dirty="0" smtClean="0"/>
              <a:t>-atomic transition frequency</a:t>
            </a:r>
          </a:p>
          <a:p>
            <a:r>
              <a:rPr lang="en-GB" sz="2200" i="1" dirty="0" smtClean="0"/>
              <a:t>L</a:t>
            </a:r>
            <a:r>
              <a:rPr lang="en-GB" sz="2200" dirty="0" smtClean="0"/>
              <a:t>- length of the cavity</a:t>
            </a:r>
            <a:endParaRPr lang="en-GB" sz="2200" i="1" dirty="0"/>
          </a:p>
        </p:txBody>
      </p:sp>
      <p:sp>
        <p:nvSpPr>
          <p:cNvPr id="4" name="Oval 3"/>
          <p:cNvSpPr/>
          <p:nvPr/>
        </p:nvSpPr>
        <p:spPr>
          <a:xfrm>
            <a:off x="5014392" y="3284984"/>
            <a:ext cx="360040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H="1">
            <a:off x="3214192" y="3715223"/>
            <a:ext cx="1852927" cy="505865"/>
          </a:xfrm>
          <a:prstGeom prst="straightConnector1">
            <a:avLst/>
          </a:prstGeom>
          <a:ln>
            <a:solidFill>
              <a:srgbClr val="9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8290" y="3861048"/>
            <a:ext cx="3232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Relativistic atomic codes</a:t>
            </a:r>
            <a:endParaRPr lang="en-GB" sz="24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98" y="4532896"/>
            <a:ext cx="2016224" cy="229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5652120" y="4653136"/>
            <a:ext cx="28803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868144" y="3284984"/>
            <a:ext cx="244694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730822" y="3769909"/>
            <a:ext cx="2246525" cy="991239"/>
          </a:xfrm>
          <a:prstGeom prst="straightConnector1">
            <a:avLst/>
          </a:prstGeom>
          <a:ln>
            <a:solidFill>
              <a:srgbClr val="9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547664" y="4532896"/>
            <a:ext cx="504056" cy="33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851920" y="4900518"/>
            <a:ext cx="49327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200" dirty="0" smtClean="0"/>
              <a:t>Solid state calculations (DFT)</a:t>
            </a:r>
          </a:p>
          <a:p>
            <a:pPr marL="342900" indent="-342900">
              <a:buAutoNum type="arabicPeriod"/>
            </a:pPr>
            <a:r>
              <a:rPr lang="en-GB" sz="2200" dirty="0" smtClean="0"/>
              <a:t>R</a:t>
            </a:r>
            <a:r>
              <a:rPr lang="en-GB" sz="2200" baseline="-25000" dirty="0" smtClean="0"/>
              <a:t>e</a:t>
            </a:r>
            <a:r>
              <a:rPr lang="en-GB" sz="2200" dirty="0" smtClean="0"/>
              <a:t> in diatomic molecules as first</a:t>
            </a:r>
          </a:p>
          <a:p>
            <a:r>
              <a:rPr lang="en-GB" sz="2200" dirty="0" smtClean="0"/>
              <a:t> approximation (DFT, but also </a:t>
            </a:r>
          </a:p>
          <a:p>
            <a:r>
              <a:rPr lang="en-GB" sz="2200" dirty="0" smtClean="0"/>
              <a:t>sophisticated coupled cluster methods)</a:t>
            </a:r>
            <a:endParaRPr lang="en-GB" sz="22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59" y="1916832"/>
            <a:ext cx="35337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475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Simple systems, </a:t>
            </a:r>
            <a:r>
              <a:rPr lang="en-GB" baseline="30000" dirty="0" smtClean="0"/>
              <a:t>1</a:t>
            </a:r>
            <a:r>
              <a:rPr lang="en-GB" dirty="0" smtClean="0"/>
              <a:t>Σ ground states</a:t>
            </a:r>
          </a:p>
          <a:p>
            <a:r>
              <a:rPr lang="en-GB" dirty="0" smtClean="0"/>
              <a:t>Calculate potential energy curves for different values</a:t>
            </a:r>
          </a:p>
          <a:p>
            <a:pPr marL="114300" indent="0">
              <a:buNone/>
            </a:pPr>
            <a:r>
              <a:rPr lang="en-GB" dirty="0" smtClean="0"/>
              <a:t> of </a:t>
            </a:r>
            <a:r>
              <a:rPr lang="en-GB" i="1" dirty="0" smtClean="0"/>
              <a:t>X</a:t>
            </a:r>
            <a:r>
              <a:rPr lang="en-GB" dirty="0" smtClean="0"/>
              <a:t>=(</a:t>
            </a:r>
            <a:r>
              <a:rPr lang="el-GR" dirty="0" smtClean="0"/>
              <a:t>α</a:t>
            </a:r>
            <a:r>
              <a:rPr lang="en-GB" dirty="0" smtClean="0"/>
              <a:t>/</a:t>
            </a:r>
            <a:r>
              <a:rPr lang="el-GR" dirty="0"/>
              <a:t> </a:t>
            </a:r>
            <a:r>
              <a:rPr lang="el-GR" dirty="0" smtClean="0"/>
              <a:t>α</a:t>
            </a:r>
            <a:r>
              <a:rPr lang="en-GB" baseline="-25000" dirty="0" smtClean="0"/>
              <a:t>0</a:t>
            </a:r>
            <a:r>
              <a:rPr lang="en-GB" dirty="0" smtClean="0"/>
              <a:t>)</a:t>
            </a:r>
            <a:r>
              <a:rPr lang="en-GB" baseline="30000" dirty="0" smtClean="0"/>
              <a:t>2</a:t>
            </a:r>
            <a:r>
              <a:rPr lang="en-GB" dirty="0" smtClean="0"/>
              <a:t>-1; use different methods (DHF, CCSD(T), DFT)</a:t>
            </a:r>
          </a:p>
          <a:p>
            <a:pPr marL="114300" indent="0">
              <a:buNone/>
            </a:pPr>
            <a:r>
              <a:rPr lang="en-GB" dirty="0"/>
              <a:t>u</a:t>
            </a:r>
            <a:r>
              <a:rPr lang="en-GB" dirty="0" smtClean="0"/>
              <a:t>sing DIRAC15 program:</a:t>
            </a:r>
            <a:endParaRPr lang="en-GB" b="1" dirty="0" smtClean="0">
              <a:solidFill>
                <a:srgbClr val="FF0000"/>
              </a:solidFill>
            </a:endParaRPr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/>
          </a:p>
          <a:p>
            <a:r>
              <a:rPr lang="en-GB" dirty="0" smtClean="0"/>
              <a:t>Obtain ∂</a:t>
            </a:r>
            <a:r>
              <a:rPr lang="en-GB" i="1" dirty="0" smtClean="0"/>
              <a:t>R</a:t>
            </a:r>
            <a:r>
              <a:rPr lang="en-GB" baseline="-25000" dirty="0" smtClean="0"/>
              <a:t>e</a:t>
            </a:r>
            <a:r>
              <a:rPr lang="en-GB" dirty="0" smtClean="0"/>
              <a:t>/∂</a:t>
            </a:r>
            <a:r>
              <a:rPr lang="en-GB" i="1" dirty="0" smtClean="0"/>
              <a:t>X</a:t>
            </a:r>
            <a:r>
              <a:rPr lang="en-GB" dirty="0" smtClean="0"/>
              <a:t>:</a:t>
            </a:r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Test systems: noble metal dimers</a:t>
            </a:r>
            <a:endParaRPr lang="en-NZ" sz="3200" b="1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863958"/>
            <a:ext cx="2981862" cy="198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924944"/>
            <a:ext cx="2333790" cy="175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6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Results (Å):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Negative values: </a:t>
            </a:r>
            <a:r>
              <a:rPr lang="en-GB" i="1" dirty="0" smtClean="0"/>
              <a:t> </a:t>
            </a:r>
            <a:r>
              <a:rPr lang="en-GB" dirty="0" smtClean="0"/>
              <a:t>valence </a:t>
            </a:r>
            <a:r>
              <a:rPr lang="en-GB" i="1" dirty="0" smtClean="0"/>
              <a:t>s</a:t>
            </a:r>
            <a:r>
              <a:rPr lang="en-GB" dirty="0" smtClean="0"/>
              <a:t> orbitals forming the bond are contracted by relativity (larger </a:t>
            </a:r>
            <a:r>
              <a:rPr lang="en-GB" i="1" dirty="0" smtClean="0"/>
              <a:t>X</a:t>
            </a:r>
            <a:r>
              <a:rPr lang="en-GB" dirty="0" smtClean="0">
                <a:sym typeface="Wingdings" panose="05000000000000000000" pitchFamily="2" charset="2"/>
              </a:rPr>
              <a:t> stronger relativistic effects)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Effect scales linearly with </a:t>
            </a:r>
            <a:r>
              <a:rPr lang="en-GB" i="1" dirty="0" smtClean="0">
                <a:sym typeface="Wingdings" panose="05000000000000000000" pitchFamily="2" charset="2"/>
              </a:rPr>
              <a:t>Z</a:t>
            </a:r>
            <a:r>
              <a:rPr lang="en-GB" baseline="30000" dirty="0" smtClean="0">
                <a:sym typeface="Wingdings" panose="05000000000000000000" pitchFamily="2" charset="2"/>
              </a:rPr>
              <a:t>2</a:t>
            </a:r>
            <a:r>
              <a:rPr lang="en-GB" dirty="0" smtClean="0">
                <a:sym typeface="Wingdings" panose="05000000000000000000" pitchFamily="2" charset="2"/>
              </a:rPr>
              <a:t>:</a:t>
            </a:r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Test systems: noble metal dimers</a:t>
            </a:r>
            <a:endParaRPr lang="en-NZ" sz="32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045048"/>
              </p:ext>
            </p:extLst>
          </p:nvPr>
        </p:nvGraphicFramePr>
        <p:xfrm>
          <a:off x="971600" y="2132856"/>
          <a:ext cx="6360865" cy="1668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5452"/>
                <a:gridCol w="914606"/>
                <a:gridCol w="1217146"/>
                <a:gridCol w="913531"/>
                <a:gridCol w="1067220"/>
                <a:gridCol w="1522910"/>
              </a:tblGrid>
              <a:tr h="3486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DFT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DHF</a:t>
                      </a:r>
                      <a:endParaRPr lang="en-GB" sz="20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CCSD(T)</a:t>
                      </a:r>
                      <a:endParaRPr lang="en-GB" sz="20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VWN</a:t>
                      </a:r>
                      <a:endParaRPr lang="en-GB" sz="20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PBE</a:t>
                      </a:r>
                      <a:endParaRPr lang="en-GB" sz="20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CAMB3LYP</a:t>
                      </a:r>
                      <a:endParaRPr lang="en-GB" sz="20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Cu</a:t>
                      </a:r>
                      <a:r>
                        <a:rPr lang="en-GB" sz="2000" baseline="-25000">
                          <a:effectLst/>
                        </a:rPr>
                        <a:t>2</a:t>
                      </a:r>
                      <a:r>
                        <a:rPr lang="en-GB" sz="2000">
                          <a:effectLst/>
                        </a:rPr>
                        <a:t> 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-0.042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-0.034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-0.030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-0.033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-0.033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Ag</a:t>
                      </a:r>
                      <a:r>
                        <a:rPr lang="en-GB" sz="2000" baseline="-25000">
                          <a:effectLst/>
                        </a:rPr>
                        <a:t>2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-0.118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-0.085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-0.078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-0.091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-0.088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Au</a:t>
                      </a:r>
                      <a:r>
                        <a:rPr lang="en-GB" sz="2000" baseline="-25000">
                          <a:effectLst/>
                        </a:rPr>
                        <a:t>2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-0.405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r>
                        <a:rPr lang="en-GB" sz="2000" dirty="0" smtClean="0">
                          <a:effectLst/>
                        </a:rPr>
                        <a:t>-0.295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-0.271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</a:t>
                      </a:r>
                      <a:r>
                        <a:rPr lang="en-GB" sz="2000" dirty="0" smtClean="0">
                          <a:effectLst/>
                        </a:rPr>
                        <a:t>0.270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-0.288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</a:tr>
            </a:tbl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5528788"/>
              </p:ext>
            </p:extLst>
          </p:nvPr>
        </p:nvGraphicFramePr>
        <p:xfrm>
          <a:off x="4556124" y="4797152"/>
          <a:ext cx="3579763" cy="2060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92080" y="5209455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Cu</a:t>
            </a:r>
            <a:r>
              <a:rPr lang="en-GB" sz="1400" baseline="-25000" dirty="0" smtClean="0"/>
              <a:t>2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267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800600"/>
          </a:xfrm>
        </p:spPr>
        <p:txBody>
          <a:bodyPr/>
          <a:lstStyle/>
          <a:p>
            <a:r>
              <a:rPr lang="en-GB" dirty="0" smtClean="0"/>
              <a:t>Results (Å):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 Agreement between approaches, and between different DFT </a:t>
            </a:r>
            <a:r>
              <a:rPr lang="en-GB" dirty="0" err="1" smtClean="0"/>
              <a:t>functionals</a:t>
            </a:r>
            <a:endParaRPr lang="en-GB" dirty="0" smtClean="0"/>
          </a:p>
          <a:p>
            <a:r>
              <a:rPr lang="en-GB" dirty="0" smtClean="0">
                <a:sym typeface="Wingdings" panose="05000000000000000000" pitchFamily="2" charset="2"/>
              </a:rPr>
              <a:t>Solid state calculations  with FPLO program using </a:t>
            </a:r>
            <a:r>
              <a:rPr lang="en-GB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PBE</a:t>
            </a:r>
            <a:r>
              <a:rPr lang="en-GB" dirty="0" smtClean="0">
                <a:sym typeface="Wingdings" panose="05000000000000000000" pitchFamily="2" charset="2"/>
              </a:rPr>
              <a:t> functional give for solid Cu </a:t>
            </a:r>
            <a:r>
              <a:rPr lang="en-GB" b="1" dirty="0" smtClean="0">
                <a:sym typeface="Wingdings" panose="05000000000000000000" pitchFamily="2" charset="2"/>
              </a:rPr>
              <a:t>-0.030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 smtClean="0"/>
              <a:t>Å. For these systems, dimer is a good approximation.</a:t>
            </a:r>
            <a:endParaRPr lang="en-GB" dirty="0" smtClean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Test systems: noble metal dimers</a:t>
            </a:r>
            <a:endParaRPr lang="en-NZ" sz="32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931211"/>
              </p:ext>
            </p:extLst>
          </p:nvPr>
        </p:nvGraphicFramePr>
        <p:xfrm>
          <a:off x="971600" y="2132856"/>
          <a:ext cx="6360865" cy="175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5452"/>
                <a:gridCol w="914606"/>
                <a:gridCol w="1217146"/>
                <a:gridCol w="913531"/>
                <a:gridCol w="1067220"/>
                <a:gridCol w="1522910"/>
              </a:tblGrid>
              <a:tr h="3486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DFT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DHF</a:t>
                      </a:r>
                      <a:endParaRPr lang="en-GB" sz="20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CCSD(T)</a:t>
                      </a:r>
                      <a:endParaRPr lang="en-GB" sz="20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VWN</a:t>
                      </a:r>
                      <a:endParaRPr lang="en-GB" sz="20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70C0"/>
                          </a:solidFill>
                          <a:effectLst/>
                        </a:rPr>
                        <a:t>PBE</a:t>
                      </a:r>
                      <a:endParaRPr lang="en-GB" sz="20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CAMB3LYP</a:t>
                      </a:r>
                      <a:endParaRPr lang="en-GB" sz="20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Cu</a:t>
                      </a:r>
                      <a:r>
                        <a:rPr lang="en-GB" sz="2000" baseline="-25000">
                          <a:effectLst/>
                        </a:rPr>
                        <a:t>2</a:t>
                      </a:r>
                      <a:r>
                        <a:rPr lang="en-GB" sz="2000">
                          <a:effectLst/>
                        </a:rPr>
                        <a:t> 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-0.042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-0.034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-0.030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-0.033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-0.033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Ag</a:t>
                      </a:r>
                      <a:r>
                        <a:rPr lang="en-GB" sz="2000" baseline="-25000">
                          <a:effectLst/>
                        </a:rPr>
                        <a:t>2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-0.118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-0.085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-0.078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-0.091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-0.088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Au</a:t>
                      </a:r>
                      <a:r>
                        <a:rPr lang="en-GB" sz="2000" baseline="-25000">
                          <a:effectLst/>
                        </a:rPr>
                        <a:t>2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-0.405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r>
                        <a:rPr lang="en-GB" sz="2000" dirty="0" smtClean="0">
                          <a:effectLst/>
                        </a:rPr>
                        <a:t>-0.295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-0.271</a:t>
                      </a:r>
                      <a:endParaRPr lang="en-GB" sz="200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</a:t>
                      </a:r>
                      <a:r>
                        <a:rPr lang="en-GB" sz="2000" dirty="0" smtClean="0">
                          <a:effectLst/>
                        </a:rPr>
                        <a:t>0.270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-0.288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929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800600"/>
          </a:xfrm>
        </p:spPr>
        <p:txBody>
          <a:bodyPr/>
          <a:lstStyle/>
          <a:p>
            <a:r>
              <a:rPr lang="en-GB" dirty="0" smtClean="0"/>
              <a:t>Si</a:t>
            </a:r>
            <a:r>
              <a:rPr lang="en-GB" baseline="-25000" dirty="0" smtClean="0"/>
              <a:t>2</a:t>
            </a:r>
            <a:r>
              <a:rPr lang="en-GB" dirty="0" smtClean="0"/>
              <a:t> (silicon crystal), </a:t>
            </a:r>
            <a:r>
              <a:rPr lang="en-GB" dirty="0" err="1" smtClean="0"/>
              <a:t>AlO</a:t>
            </a:r>
            <a:r>
              <a:rPr lang="en-GB" dirty="0" smtClean="0"/>
              <a:t> (sapphire), Nb</a:t>
            </a:r>
            <a:r>
              <a:rPr lang="en-GB" baseline="-25000" dirty="0" smtClean="0"/>
              <a:t>2</a:t>
            </a:r>
            <a:r>
              <a:rPr lang="en-GB" dirty="0" smtClean="0"/>
              <a:t> (solid niobium), Al</a:t>
            </a:r>
            <a:r>
              <a:rPr lang="en-GB" baseline="-25000" dirty="0" smtClean="0"/>
              <a:t>2</a:t>
            </a:r>
            <a:endParaRPr lang="en-GB" dirty="0" smtClean="0"/>
          </a:p>
          <a:p>
            <a:r>
              <a:rPr lang="en-GB" dirty="0" smtClean="0"/>
              <a:t>Results (Å):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Much smaller effects (lighter elements)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Less straightforward agreement between the methods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Preliminary numbers, further study needed.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Other systems</a:t>
            </a:r>
            <a:endParaRPr lang="en-NZ" sz="32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613873"/>
              </p:ext>
            </p:extLst>
          </p:nvPr>
        </p:nvGraphicFramePr>
        <p:xfrm>
          <a:off x="683569" y="2564904"/>
          <a:ext cx="7200799" cy="1051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3"/>
                <a:gridCol w="1440160"/>
                <a:gridCol w="1512168"/>
                <a:gridCol w="1512168"/>
                <a:gridCol w="144016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DHF</a:t>
                      </a:r>
                      <a:endParaRPr lang="en-GB" sz="20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</a:rPr>
                        <a:t>CCSD(T)</a:t>
                      </a:r>
                      <a:endParaRPr lang="en-GB" sz="20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DFT</a:t>
                      </a:r>
                      <a:r>
                        <a:rPr lang="en-GB" sz="2000" b="1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(PBE)</a:t>
                      </a:r>
                      <a:endParaRPr lang="en-GB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effectLst/>
                        </a:rPr>
                        <a:t>Solid (DFT)</a:t>
                      </a:r>
                      <a:endParaRPr lang="en-GB" sz="2000" b="1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Al</a:t>
                      </a:r>
                      <a:r>
                        <a:rPr lang="en-GB" sz="2000" baseline="-25000" dirty="0" smtClean="0">
                          <a:effectLst/>
                        </a:rPr>
                        <a:t>2</a:t>
                      </a:r>
                      <a:r>
                        <a:rPr lang="en-GB" sz="2000" baseline="0" dirty="0" smtClean="0">
                          <a:effectLst/>
                        </a:rPr>
                        <a:t> (</a:t>
                      </a:r>
                      <a:r>
                        <a:rPr lang="en-GB" sz="18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l-G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Π</a:t>
                      </a:r>
                      <a:r>
                        <a:rPr lang="en-GB" sz="1800" b="1" kern="1200" baseline="-25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</a:t>
                      </a:r>
                      <a:r>
                        <a:rPr lang="en-GB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9.88*10</a:t>
                      </a:r>
                      <a:r>
                        <a:rPr lang="en-GB" sz="2000" baseline="30000" dirty="0" smtClean="0">
                          <a:effectLst/>
                        </a:rPr>
                        <a:t>-4</a:t>
                      </a:r>
                      <a:r>
                        <a:rPr lang="en-GB" sz="2000" dirty="0" smtClean="0">
                          <a:effectLst/>
                        </a:rPr>
                        <a:t> 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2.26*10</a:t>
                      </a:r>
                      <a:r>
                        <a:rPr lang="en-GB" sz="2000" baseline="30000" dirty="0" smtClean="0">
                          <a:effectLst/>
                        </a:rPr>
                        <a:t>-4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8.50*10</a:t>
                      </a:r>
                      <a:r>
                        <a:rPr lang="en-GB" sz="2000" baseline="30000" dirty="0" smtClean="0">
                          <a:effectLst/>
                        </a:rPr>
                        <a:t>-4</a:t>
                      </a:r>
                      <a:endParaRPr lang="en-GB" sz="2000" dirty="0" smtClean="0">
                        <a:solidFill>
                          <a:srgbClr val="00000A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7.29*10</a:t>
                      </a:r>
                      <a:r>
                        <a:rPr lang="en-GB" sz="2000" baseline="30000" dirty="0" smtClean="0">
                          <a:effectLst/>
                        </a:rPr>
                        <a:t>-4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Si</a:t>
                      </a:r>
                      <a:r>
                        <a:rPr lang="en-GB" sz="2000" baseline="-25000" dirty="0" smtClean="0">
                          <a:effectLst/>
                        </a:rPr>
                        <a:t>2 </a:t>
                      </a:r>
                      <a:r>
                        <a:rPr lang="en-GB" sz="2000" baseline="0" dirty="0" smtClean="0">
                          <a:effectLst/>
                        </a:rPr>
                        <a:t>(</a:t>
                      </a:r>
                      <a:r>
                        <a:rPr lang="en-GB" sz="18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GB" sz="1800" b="1" kern="1200" baseline="-25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en-GB" sz="2000" dirty="0" smtClean="0">
                          <a:effectLst/>
                        </a:rPr>
                        <a:t> )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-7.74*10</a:t>
                      </a:r>
                      <a:r>
                        <a:rPr lang="en-GB" sz="2000" baseline="30000" dirty="0" smtClean="0">
                          <a:effectLst/>
                        </a:rPr>
                        <a:t>-5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3.43*10</a:t>
                      </a:r>
                      <a:r>
                        <a:rPr lang="en-GB" sz="2000" baseline="30000" dirty="0" smtClean="0">
                          <a:effectLst/>
                        </a:rPr>
                        <a:t>-5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2.97*10</a:t>
                      </a:r>
                      <a:r>
                        <a:rPr lang="en-GB" sz="2000" baseline="30000" dirty="0" smtClean="0">
                          <a:effectLst/>
                        </a:rPr>
                        <a:t>-4</a:t>
                      </a:r>
                      <a:endParaRPr lang="en-GB" sz="2000" dirty="0" smtClean="0">
                        <a:solidFill>
                          <a:srgbClr val="00000A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-7.41*10</a:t>
                      </a:r>
                      <a:r>
                        <a:rPr lang="en-GB" sz="2000" baseline="30000" dirty="0" smtClean="0">
                          <a:effectLst/>
                        </a:rPr>
                        <a:t>-4</a:t>
                      </a:r>
                      <a:endParaRPr lang="en-GB" sz="2000" dirty="0">
                        <a:solidFill>
                          <a:srgbClr val="00000A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0005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586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7992888" cy="5017744"/>
          </a:xfrm>
        </p:spPr>
        <p:txBody>
          <a:bodyPr>
            <a:normAutofit lnSpcReduction="10000"/>
          </a:bodyPr>
          <a:lstStyle/>
          <a:p>
            <a:pPr algn="just"/>
            <a:r>
              <a:rPr lang="en-NZ" sz="2400" dirty="0" smtClean="0"/>
              <a:t>Molecular spectra are sensitive to both </a:t>
            </a:r>
            <a:r>
              <a:rPr lang="el-GR" sz="2400" b="1" dirty="0" smtClean="0"/>
              <a:t>α</a:t>
            </a:r>
            <a:r>
              <a:rPr lang="en-NZ" sz="2400" dirty="0" smtClean="0"/>
              <a:t> and </a:t>
            </a:r>
            <a:r>
              <a:rPr lang="el-GR" sz="2400" b="1" dirty="0" smtClean="0"/>
              <a:t>μ</a:t>
            </a:r>
            <a:r>
              <a:rPr lang="en-NZ" sz="2400" dirty="0" smtClean="0"/>
              <a:t>=</a:t>
            </a:r>
            <a:r>
              <a:rPr lang="en-NZ" sz="2400" i="1" dirty="0" err="1" smtClean="0"/>
              <a:t>m</a:t>
            </a:r>
            <a:r>
              <a:rPr lang="en-NZ" sz="2400" i="1" baseline="-25000" dirty="0" err="1" smtClean="0"/>
              <a:t>p</a:t>
            </a:r>
            <a:r>
              <a:rPr lang="en-NZ" sz="2400" i="1" dirty="0" smtClean="0"/>
              <a:t>/m</a:t>
            </a:r>
            <a:r>
              <a:rPr lang="en-NZ" sz="2400" i="1" baseline="-25000" dirty="0" smtClean="0"/>
              <a:t>e </a:t>
            </a:r>
            <a:endParaRPr lang="en-NZ" sz="2400" dirty="0"/>
          </a:p>
          <a:p>
            <a:pPr marL="109728" indent="0" algn="just">
              <a:buNone/>
            </a:pPr>
            <a:endParaRPr lang="en-NZ" sz="2400" baseline="-25000" dirty="0" smtClean="0"/>
          </a:p>
          <a:p>
            <a:pPr marL="109728" indent="0" algn="just">
              <a:buNone/>
            </a:pPr>
            <a:endParaRPr lang="en-NZ" sz="2400" baseline="-25000" dirty="0"/>
          </a:p>
          <a:p>
            <a:pPr marL="109728" indent="0" algn="just">
              <a:buNone/>
            </a:pPr>
            <a:endParaRPr lang="en-NZ" sz="2400" baseline="-25000" dirty="0" smtClean="0"/>
          </a:p>
          <a:p>
            <a:pPr marL="109728" indent="0" algn="just">
              <a:buNone/>
            </a:pPr>
            <a:r>
              <a:rPr lang="en-NZ" sz="2400" dirty="0"/>
              <a:t>Makes sense to attempt to measure variation in both constants in a single experiment</a:t>
            </a:r>
          </a:p>
          <a:p>
            <a:pPr algn="just"/>
            <a:r>
              <a:rPr lang="en-NZ" sz="2400" dirty="0"/>
              <a:t>New methods for creation and trapping of cold molecules open exciting prospects for search for VFC </a:t>
            </a:r>
            <a:endParaRPr lang="en-NZ" sz="2400" dirty="0" smtClean="0"/>
          </a:p>
          <a:p>
            <a:pPr algn="just"/>
            <a:r>
              <a:rPr lang="en-NZ" sz="2400" dirty="0" smtClean="0"/>
              <a:t>Many schemes </a:t>
            </a:r>
            <a:r>
              <a:rPr lang="en-NZ" sz="2400" dirty="0"/>
              <a:t>to obtain enhanced sensitivity to </a:t>
            </a:r>
            <a:r>
              <a:rPr lang="en-NZ" sz="2400" dirty="0" smtClean="0"/>
              <a:t>VFC</a:t>
            </a:r>
          </a:p>
          <a:p>
            <a:pPr marL="114300" indent="0" algn="just">
              <a:buNone/>
            </a:pPr>
            <a:r>
              <a:rPr lang="en-NZ" sz="2400" dirty="0" smtClean="0"/>
              <a:t>The </a:t>
            </a:r>
            <a:r>
              <a:rPr lang="en-NZ" sz="2400" dirty="0"/>
              <a:t>observable effects are expected to be very small, thus we need:</a:t>
            </a:r>
          </a:p>
          <a:p>
            <a:pPr lvl="1" algn="just">
              <a:buFontTx/>
              <a:buChar char="-"/>
            </a:pPr>
            <a:r>
              <a:rPr lang="en-NZ" sz="2400" b="1" dirty="0"/>
              <a:t>very sensitive systems </a:t>
            </a:r>
          </a:p>
          <a:p>
            <a:pPr lvl="1" algn="just">
              <a:buFontTx/>
              <a:buChar char="-"/>
            </a:pPr>
            <a:r>
              <a:rPr lang="en-NZ" sz="2400" b="1" dirty="0"/>
              <a:t>extremely precise measurements</a:t>
            </a:r>
          </a:p>
          <a:p>
            <a:pPr algn="just"/>
            <a:endParaRPr lang="en-NZ" sz="2400" dirty="0"/>
          </a:p>
          <a:p>
            <a:pPr algn="just"/>
            <a:endParaRPr lang="en-NZ" i="1" dirty="0"/>
          </a:p>
        </p:txBody>
      </p:sp>
      <p:sp>
        <p:nvSpPr>
          <p:cNvPr id="4" name="Down Arrow 3"/>
          <p:cNvSpPr/>
          <p:nvPr/>
        </p:nvSpPr>
        <p:spPr>
          <a:xfrm>
            <a:off x="3419872" y="2060848"/>
            <a:ext cx="504056" cy="662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850776"/>
          </a:xfrm>
        </p:spPr>
        <p:txBody>
          <a:bodyPr>
            <a:normAutofit/>
          </a:bodyPr>
          <a:lstStyle/>
          <a:p>
            <a:r>
              <a:rPr lang="en-NZ" sz="3200" b="1" dirty="0" smtClean="0"/>
              <a:t>Molecular experiments to detect VFC</a:t>
            </a:r>
            <a:endParaRPr lang="en-NZ" sz="3200" b="1" dirty="0"/>
          </a:p>
        </p:txBody>
      </p:sp>
    </p:spTree>
    <p:extLst>
      <p:ext uri="{BB962C8B-B14F-4D97-AF65-F5344CB8AC3E}">
        <p14:creationId xmlns:p14="http://schemas.microsoft.com/office/powerpoint/2010/main" val="20958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sz="2400" dirty="0" smtClean="0"/>
              <a:t>Diatomic molecules and ions can act as extremely sensitive probes for VFC</a:t>
            </a:r>
          </a:p>
          <a:p>
            <a:pPr algn="just"/>
            <a:r>
              <a:rPr lang="en-GB" sz="2400" dirty="0" smtClean="0"/>
              <a:t>Many enhancement schemes can be found; further dedicated theoretical and experimental studies are needed</a:t>
            </a:r>
          </a:p>
          <a:p>
            <a:pPr marL="114300" indent="0" algn="just">
              <a:buNone/>
            </a:pPr>
            <a:endParaRPr lang="en-GB" sz="2400" dirty="0" smtClean="0"/>
          </a:p>
          <a:p>
            <a:pPr algn="just"/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/>
              <a:t>C</a:t>
            </a:r>
            <a:r>
              <a:rPr lang="en-GB" sz="3200" b="1" dirty="0" smtClean="0"/>
              <a:t>onclusions</a:t>
            </a:r>
            <a:endParaRPr lang="en-NZ" sz="3200" b="1" dirty="0"/>
          </a:p>
        </p:txBody>
      </p:sp>
    </p:spTree>
    <p:extLst>
      <p:ext uri="{BB962C8B-B14F-4D97-AF65-F5344CB8AC3E}">
        <p14:creationId xmlns:p14="http://schemas.microsoft.com/office/powerpoint/2010/main" val="382751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UNSW, Sydney:      </a:t>
            </a:r>
            <a:r>
              <a:rPr lang="en-GB" sz="2600" b="1" dirty="0" smtClean="0"/>
              <a:t>Victor </a:t>
            </a:r>
            <a:r>
              <a:rPr lang="en-GB" sz="2600" b="1" dirty="0" err="1" smtClean="0"/>
              <a:t>Flambaum</a:t>
            </a:r>
            <a:endParaRPr lang="en-GB" sz="2600" b="1" dirty="0" smtClean="0"/>
          </a:p>
          <a:p>
            <a:r>
              <a:rPr lang="en-GB" sz="2600" dirty="0" smtClean="0"/>
              <a:t>Centre for Theoretical Chemistry and Physics, Massey University, Auckland, New Zealand:</a:t>
            </a:r>
          </a:p>
          <a:p>
            <a:pPr marL="114300" indent="0">
              <a:buNone/>
            </a:pPr>
            <a:r>
              <a:rPr lang="en-GB" sz="2600" dirty="0"/>
              <a:t> </a:t>
            </a:r>
            <a:r>
              <a:rPr lang="en-GB" sz="2600" dirty="0" smtClean="0"/>
              <a:t>                                   </a:t>
            </a:r>
            <a:r>
              <a:rPr lang="en-GB" sz="2600" b="1" dirty="0" smtClean="0"/>
              <a:t>Peter </a:t>
            </a:r>
            <a:r>
              <a:rPr lang="en-GB" sz="2600" b="1" dirty="0" err="1" smtClean="0"/>
              <a:t>Schwerdtfeger</a:t>
            </a:r>
            <a:endParaRPr lang="en-GB" sz="2600" b="1" dirty="0"/>
          </a:p>
          <a:p>
            <a:pPr marL="114300" indent="0">
              <a:buNone/>
            </a:pPr>
            <a:r>
              <a:rPr lang="en-GB" sz="2600" b="1" dirty="0" smtClean="0"/>
              <a:t>                                     </a:t>
            </a:r>
            <a:r>
              <a:rPr lang="en-GB" sz="2600" b="1" dirty="0" err="1" smtClean="0"/>
              <a:t>Lukaš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Pašteka</a:t>
            </a:r>
            <a:endParaRPr lang="en-GB" sz="2600" b="1" dirty="0" smtClean="0"/>
          </a:p>
          <a:p>
            <a:r>
              <a:rPr lang="en-GB" sz="2600" dirty="0" smtClean="0"/>
              <a:t>The Van </a:t>
            </a:r>
            <a:r>
              <a:rPr lang="en-GB" sz="2600" dirty="0" err="1" smtClean="0"/>
              <a:t>Swinderen</a:t>
            </a:r>
            <a:r>
              <a:rPr lang="en-GB" sz="2600" dirty="0" smtClean="0"/>
              <a:t> Institute, University of Groningen, The Netherlands:</a:t>
            </a:r>
          </a:p>
          <a:p>
            <a:pPr marL="114300" indent="0">
              <a:buNone/>
            </a:pPr>
            <a:r>
              <a:rPr lang="en-GB" sz="2600" dirty="0"/>
              <a:t> </a:t>
            </a:r>
            <a:r>
              <a:rPr lang="en-GB" sz="2600" dirty="0" smtClean="0"/>
              <a:t>                                    </a:t>
            </a:r>
            <a:r>
              <a:rPr lang="en-GB" sz="2600" b="1" dirty="0" smtClean="0"/>
              <a:t>Anastasia </a:t>
            </a:r>
            <a:r>
              <a:rPr lang="en-GB" sz="2600" b="1" dirty="0" err="1" smtClean="0"/>
              <a:t>Borschevsky</a:t>
            </a:r>
            <a:endParaRPr lang="en-GB" sz="2600" b="1" dirty="0" smtClean="0"/>
          </a:p>
          <a:p>
            <a:pPr marL="114300" indent="0">
              <a:buNone/>
            </a:pPr>
            <a:r>
              <a:rPr lang="en-GB" sz="2600" b="1" dirty="0"/>
              <a:t> </a:t>
            </a:r>
            <a:r>
              <a:rPr lang="en-GB" sz="2600" b="1" dirty="0" smtClean="0"/>
              <a:t>                                    </a:t>
            </a:r>
            <a:r>
              <a:rPr lang="en-GB" sz="2600" b="1" dirty="0" err="1" smtClean="0"/>
              <a:t>Yongliang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Hao</a:t>
            </a:r>
            <a:endParaRPr lang="en-GB" sz="2600" b="1" dirty="0" smtClean="0"/>
          </a:p>
          <a:p>
            <a:pPr marL="114300" indent="0">
              <a:buNone/>
            </a:pPr>
            <a:r>
              <a:rPr lang="en-GB" sz="2600" b="1" dirty="0"/>
              <a:t> </a:t>
            </a:r>
            <a:r>
              <a:rPr lang="en-GB" sz="2600" b="1" dirty="0" smtClean="0"/>
              <a:t>                                    Liam Kelly</a:t>
            </a:r>
            <a:endParaRPr lang="en-GB" sz="2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165304"/>
            <a:ext cx="6401577" cy="57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62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UNSW, Sydney:      </a:t>
            </a:r>
            <a:r>
              <a:rPr lang="en-GB" sz="2600" b="1" dirty="0" smtClean="0"/>
              <a:t>Victor </a:t>
            </a:r>
            <a:r>
              <a:rPr lang="en-GB" sz="2600" b="1" dirty="0" err="1" smtClean="0"/>
              <a:t>Flambaum</a:t>
            </a:r>
            <a:endParaRPr lang="en-GB" sz="2600" b="1" dirty="0" smtClean="0"/>
          </a:p>
          <a:p>
            <a:r>
              <a:rPr lang="en-GB" sz="2600" dirty="0" smtClean="0"/>
              <a:t>Centre for Theoretical Chemistry and Physics, Massey University, Auckland, New Zealand:</a:t>
            </a:r>
          </a:p>
          <a:p>
            <a:pPr marL="114300" indent="0">
              <a:buNone/>
            </a:pPr>
            <a:r>
              <a:rPr lang="en-GB" sz="2600" dirty="0"/>
              <a:t> </a:t>
            </a:r>
            <a:r>
              <a:rPr lang="en-GB" sz="2600" dirty="0" smtClean="0"/>
              <a:t>                                   </a:t>
            </a:r>
            <a:r>
              <a:rPr lang="en-GB" sz="2600" b="1" dirty="0" smtClean="0"/>
              <a:t>Peter </a:t>
            </a:r>
            <a:r>
              <a:rPr lang="en-GB" sz="2600" b="1" dirty="0" err="1" smtClean="0"/>
              <a:t>Schwerdtfeger</a:t>
            </a:r>
            <a:endParaRPr lang="en-GB" sz="2600" b="1" dirty="0"/>
          </a:p>
          <a:p>
            <a:pPr marL="114300" indent="0">
              <a:buNone/>
            </a:pPr>
            <a:r>
              <a:rPr lang="en-GB" sz="2600" b="1" dirty="0" smtClean="0"/>
              <a:t>                                     </a:t>
            </a:r>
            <a:r>
              <a:rPr lang="en-GB" sz="2600" b="1" dirty="0" err="1" smtClean="0"/>
              <a:t>Lukaš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Pašteka</a:t>
            </a:r>
            <a:endParaRPr lang="en-GB" sz="2600" b="1" dirty="0" smtClean="0"/>
          </a:p>
          <a:p>
            <a:r>
              <a:rPr lang="en-GB" sz="2600" dirty="0" smtClean="0"/>
              <a:t>The Van </a:t>
            </a:r>
            <a:r>
              <a:rPr lang="en-GB" sz="2600" dirty="0" err="1" smtClean="0"/>
              <a:t>Swinderen</a:t>
            </a:r>
            <a:r>
              <a:rPr lang="en-GB" sz="2600" dirty="0" smtClean="0"/>
              <a:t> Institute, University of Groningen, The Netherlands:</a:t>
            </a:r>
          </a:p>
          <a:p>
            <a:pPr marL="114300" indent="0">
              <a:buNone/>
            </a:pPr>
            <a:r>
              <a:rPr lang="en-GB" sz="2600" dirty="0"/>
              <a:t> </a:t>
            </a:r>
            <a:r>
              <a:rPr lang="en-GB" sz="2600" dirty="0" smtClean="0"/>
              <a:t>                                    </a:t>
            </a:r>
            <a:r>
              <a:rPr lang="en-GB" sz="2600" b="1" dirty="0" smtClean="0"/>
              <a:t>Anastasia </a:t>
            </a:r>
            <a:r>
              <a:rPr lang="en-GB" sz="2600" b="1" dirty="0" err="1" smtClean="0"/>
              <a:t>Borschevsky</a:t>
            </a:r>
            <a:endParaRPr lang="en-GB" sz="2600" b="1" dirty="0" smtClean="0"/>
          </a:p>
          <a:p>
            <a:pPr marL="114300" indent="0">
              <a:buNone/>
            </a:pPr>
            <a:r>
              <a:rPr lang="en-GB" sz="2600" b="1" dirty="0"/>
              <a:t> </a:t>
            </a:r>
            <a:r>
              <a:rPr lang="en-GB" sz="2600" b="1" dirty="0" smtClean="0"/>
              <a:t>                                    </a:t>
            </a:r>
            <a:r>
              <a:rPr lang="en-GB" sz="2600" b="1" dirty="0" err="1" smtClean="0"/>
              <a:t>Yongliang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Hao</a:t>
            </a:r>
            <a:endParaRPr lang="en-GB" sz="2600" b="1" dirty="0" smtClean="0"/>
          </a:p>
          <a:p>
            <a:pPr marL="114300" indent="0">
              <a:buNone/>
            </a:pPr>
            <a:r>
              <a:rPr lang="en-GB" sz="2600" b="1" dirty="0"/>
              <a:t> </a:t>
            </a:r>
            <a:r>
              <a:rPr lang="en-GB" sz="2600" b="1" dirty="0" smtClean="0"/>
              <a:t>                                    Liam Kelly</a:t>
            </a:r>
            <a:endParaRPr lang="en-GB" sz="2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165304"/>
            <a:ext cx="6401577" cy="5746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5916" y="2564904"/>
            <a:ext cx="8555547" cy="86177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66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NZ" sz="5000" dirty="0" smtClean="0"/>
              <a:t>Thank you for your attention!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1940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7620000" cy="4800600"/>
          </a:xfrm>
        </p:spPr>
        <p:txBody>
          <a:bodyPr>
            <a:normAutofit/>
          </a:bodyPr>
          <a:lstStyle/>
          <a:p>
            <a:r>
              <a:rPr lang="en-NZ" b="1" dirty="0" smtClean="0"/>
              <a:t>General </a:t>
            </a:r>
            <a:r>
              <a:rPr lang="en-NZ" b="1" dirty="0"/>
              <a:t>research of the </a:t>
            </a:r>
            <a:r>
              <a:rPr lang="en-NZ" b="1" dirty="0" smtClean="0"/>
              <a:t>phenomena.</a:t>
            </a:r>
            <a:endParaRPr lang="en-NZ" b="1" dirty="0"/>
          </a:p>
          <a:p>
            <a:pPr lvl="1" algn="just"/>
            <a:r>
              <a:rPr lang="en-NZ" sz="2200" dirty="0" smtClean="0"/>
              <a:t>Study the </a:t>
            </a:r>
            <a:r>
              <a:rPr lang="en-NZ" sz="2200" dirty="0"/>
              <a:t>influence of </a:t>
            </a:r>
            <a:r>
              <a:rPr lang="en-NZ" sz="2200" dirty="0" smtClean="0"/>
              <a:t>VFC on molecular properties</a:t>
            </a:r>
          </a:p>
          <a:p>
            <a:pPr lvl="1" algn="just"/>
            <a:r>
              <a:rPr lang="en-NZ" sz="2200" dirty="0" smtClean="0"/>
              <a:t>Predicting and explaining the mechanisms behind enhanced sensitivity</a:t>
            </a:r>
          </a:p>
          <a:p>
            <a:r>
              <a:rPr lang="en-NZ" b="1" dirty="0"/>
              <a:t>Support of experimental research.</a:t>
            </a:r>
          </a:p>
          <a:p>
            <a:pPr lvl="1" algn="just"/>
            <a:r>
              <a:rPr lang="en-NZ" sz="2200" dirty="0"/>
              <a:t>Identification of molecular candidates with enhanced sensitivity (that are also suitable for experiments!)</a:t>
            </a:r>
          </a:p>
          <a:p>
            <a:pPr lvl="1" algn="just"/>
            <a:r>
              <a:rPr lang="en-NZ" sz="2200" dirty="0"/>
              <a:t>Supplying  the necessary parameters for the interpretation of the results (e.g. dependence of the transition energies on </a:t>
            </a:r>
            <a:r>
              <a:rPr lang="el-GR" sz="2200" dirty="0"/>
              <a:t>α</a:t>
            </a:r>
            <a:r>
              <a:rPr lang="en-NZ" sz="2200" dirty="0"/>
              <a:t> </a:t>
            </a:r>
            <a:r>
              <a:rPr lang="en-NZ" sz="2200" dirty="0" smtClean="0"/>
              <a:t>or </a:t>
            </a:r>
            <a:r>
              <a:rPr lang="el-GR" sz="2200" dirty="0"/>
              <a:t>μ</a:t>
            </a:r>
            <a:r>
              <a:rPr lang="en-NZ" sz="2200" dirty="0"/>
              <a:t>))</a:t>
            </a:r>
          </a:p>
          <a:p>
            <a:pPr lvl="1" algn="just"/>
            <a:r>
              <a:rPr lang="en-NZ" sz="2200" dirty="0"/>
              <a:t>Calculations of the practical parameters needed for the experiment (spectra, lifetimes of levels, etc.).</a:t>
            </a:r>
          </a:p>
          <a:p>
            <a:pPr lvl="1"/>
            <a:endParaRPr lang="en-NZ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9552" y="764704"/>
            <a:ext cx="8229600" cy="8507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What can theory do?</a:t>
            </a:r>
            <a:endParaRPr lang="en-NZ" sz="3200" b="1" dirty="0"/>
          </a:p>
        </p:txBody>
      </p:sp>
    </p:spTree>
    <p:extLst>
      <p:ext uri="{BB962C8B-B14F-4D97-AF65-F5344CB8AC3E}">
        <p14:creationId xmlns:p14="http://schemas.microsoft.com/office/powerpoint/2010/main" val="18709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>
                <a:cs typeface="Times New Roman" pitchFamily="18" charset="0"/>
              </a:rPr>
              <a:t>Accidental near degeneracy of </a:t>
            </a:r>
            <a:r>
              <a:rPr lang="en-US" sz="2400" dirty="0">
                <a:cs typeface="Times New Roman" pitchFamily="18" charset="0"/>
              </a:rPr>
              <a:t>two close lying levels may enhance the </a:t>
            </a:r>
            <a:r>
              <a:rPr lang="en-US" sz="2400" b="1" dirty="0" smtClean="0">
                <a:cs typeface="Times New Roman" pitchFamily="18" charset="0"/>
              </a:rPr>
              <a:t>relative</a:t>
            </a:r>
            <a:r>
              <a:rPr lang="en-US" sz="2400" dirty="0" smtClean="0">
                <a:cs typeface="Times New Roman" pitchFamily="18" charset="0"/>
              </a:rPr>
              <a:t> sensitivity </a:t>
            </a:r>
            <a:r>
              <a:rPr lang="en-US" sz="2400" dirty="0">
                <a:cs typeface="Times New Roman" pitchFamily="18" charset="0"/>
              </a:rPr>
              <a:t>to VFC by several orders of </a:t>
            </a:r>
            <a:r>
              <a:rPr lang="en-US" sz="2400" dirty="0" smtClean="0">
                <a:cs typeface="Times New Roman" pitchFamily="18" charset="0"/>
              </a:rPr>
              <a:t>magnitude (</a:t>
            </a:r>
            <a:r>
              <a:rPr lang="el-GR" sz="2400" dirty="0" smtClean="0">
                <a:cs typeface="Times New Roman" pitchFamily="18" charset="0"/>
              </a:rPr>
              <a:t>δω</a:t>
            </a:r>
            <a:r>
              <a:rPr lang="en-NZ" sz="2400" dirty="0" smtClean="0">
                <a:cs typeface="Times New Roman" pitchFamily="18" charset="0"/>
              </a:rPr>
              <a:t>/</a:t>
            </a:r>
            <a:r>
              <a:rPr lang="el-GR" sz="2400" dirty="0" smtClean="0">
                <a:cs typeface="Times New Roman" pitchFamily="18" charset="0"/>
              </a:rPr>
              <a:t>ω</a:t>
            </a:r>
            <a:r>
              <a:rPr lang="en-NZ" sz="2400" dirty="0" smtClean="0">
                <a:cs typeface="Times New Roman" pitchFamily="18" charset="0"/>
              </a:rPr>
              <a:t> goes to infinity as </a:t>
            </a:r>
            <a:r>
              <a:rPr lang="el-GR" sz="2400" dirty="0" smtClean="0">
                <a:cs typeface="Times New Roman" pitchFamily="18" charset="0"/>
              </a:rPr>
              <a:t>ω</a:t>
            </a:r>
            <a:r>
              <a:rPr lang="en-NZ" sz="2400" dirty="0" smtClean="0">
                <a:cs typeface="Times New Roman" pitchFamily="18" charset="0"/>
              </a:rPr>
              <a:t> goes to zero)*</a:t>
            </a:r>
            <a:endParaRPr lang="en-US" sz="2400" dirty="0" smtClean="0">
              <a:cs typeface="Times New Roman" pitchFamily="18" charset="0"/>
            </a:endParaRPr>
          </a:p>
          <a:p>
            <a:pPr algn="just"/>
            <a:r>
              <a:rPr lang="en-NZ" sz="2400" dirty="0" smtClean="0">
                <a:cs typeface="Times New Roman" pitchFamily="18" charset="0"/>
              </a:rPr>
              <a:t>Different dependence on </a:t>
            </a:r>
            <a:r>
              <a:rPr lang="el-GR" sz="2400" dirty="0" smtClean="0">
                <a:cs typeface="Times New Roman" pitchFamily="18" charset="0"/>
              </a:rPr>
              <a:t>α</a:t>
            </a:r>
            <a:r>
              <a:rPr lang="en-NZ" sz="2400" dirty="0" smtClean="0">
                <a:cs typeface="Times New Roman" pitchFamily="18" charset="0"/>
              </a:rPr>
              <a:t> (or </a:t>
            </a:r>
            <a:r>
              <a:rPr lang="el-GR" sz="2400" dirty="0" smtClean="0">
                <a:cs typeface="Times New Roman" pitchFamily="18" charset="0"/>
              </a:rPr>
              <a:t>μ</a:t>
            </a:r>
            <a:r>
              <a:rPr lang="en-NZ" sz="2400" dirty="0" smtClean="0">
                <a:cs typeface="Times New Roman" pitchFamily="18" charset="0"/>
              </a:rPr>
              <a:t>) – levels of different nature</a:t>
            </a:r>
            <a:endParaRPr lang="en-NZ" sz="24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1278944" y="3840258"/>
            <a:ext cx="5930048" cy="1271919"/>
            <a:chOff x="994908" y="5157192"/>
            <a:chExt cx="6637432" cy="1456585"/>
          </a:xfrm>
        </p:grpSpPr>
        <p:grpSp>
          <p:nvGrpSpPr>
            <p:cNvPr id="12" name="Group 11"/>
            <p:cNvGrpSpPr/>
            <p:nvPr/>
          </p:nvGrpSpPr>
          <p:grpSpPr>
            <a:xfrm>
              <a:off x="994908" y="5609283"/>
              <a:ext cx="1368152" cy="1004494"/>
              <a:chOff x="971600" y="5373216"/>
              <a:chExt cx="1368152" cy="1004494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971600" y="5373216"/>
                <a:ext cx="1368152" cy="0"/>
              </a:xfrm>
              <a:prstGeom prst="line">
                <a:avLst/>
              </a:prstGeom>
              <a:ln w="412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971600" y="5877272"/>
                <a:ext cx="1368152" cy="0"/>
              </a:xfrm>
              <a:prstGeom prst="line">
                <a:avLst/>
              </a:prstGeom>
              <a:ln w="412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1655676" y="5373216"/>
                <a:ext cx="0" cy="504056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1835696" y="5440877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>
                    <a:cs typeface="Times New Roman" pitchFamily="18" charset="0"/>
                  </a:rPr>
                  <a:t>ω</a:t>
                </a:r>
                <a:r>
                  <a:rPr lang="en-NZ" baseline="-25000" dirty="0">
                    <a:cs typeface="Times New Roman" pitchFamily="18" charset="0"/>
                  </a:rPr>
                  <a:t>0</a:t>
                </a:r>
                <a:endParaRPr lang="en-NZ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426956" y="6008378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>
                    <a:latin typeface="Georgia"/>
                    <a:cs typeface="Times New Roman" pitchFamily="18" charset="0"/>
                  </a:rPr>
                  <a:t>α</a:t>
                </a:r>
                <a:r>
                  <a:rPr lang="en-NZ" baseline="-25000" dirty="0" smtClean="0">
                    <a:cs typeface="Times New Roman" pitchFamily="18" charset="0"/>
                  </a:rPr>
                  <a:t>0</a:t>
                </a:r>
                <a:endParaRPr lang="en-NZ" dirty="0"/>
              </a:p>
            </p:txBody>
          </p:sp>
        </p:grpSp>
        <p:sp>
          <p:nvSpPr>
            <p:cNvPr id="11" name="Right Arrow 10"/>
            <p:cNvSpPr/>
            <p:nvPr/>
          </p:nvSpPr>
          <p:spPr>
            <a:xfrm>
              <a:off x="2631410" y="5693203"/>
              <a:ext cx="648072" cy="18436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264188" y="5366211"/>
              <a:ext cx="1368152" cy="1164338"/>
              <a:chOff x="994908" y="5213372"/>
              <a:chExt cx="1368152" cy="1164338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994908" y="5213372"/>
                <a:ext cx="1368152" cy="0"/>
              </a:xfrm>
              <a:prstGeom prst="line">
                <a:avLst/>
              </a:prstGeom>
              <a:ln w="412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994908" y="6053426"/>
                <a:ext cx="1368152" cy="0"/>
              </a:xfrm>
              <a:prstGeom prst="line">
                <a:avLst/>
              </a:prstGeom>
              <a:ln w="412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>
                <a:endCxn id="18" idx="0"/>
              </p:cNvCxnSpPr>
              <p:nvPr/>
            </p:nvCxnSpPr>
            <p:spPr>
              <a:xfrm>
                <a:off x="1655676" y="5213372"/>
                <a:ext cx="23308" cy="795006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1835696" y="5440877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>
                    <a:cs typeface="Times New Roman" pitchFamily="18" charset="0"/>
                  </a:rPr>
                  <a:t>ω</a:t>
                </a:r>
                <a:r>
                  <a:rPr lang="en-NZ" baseline="-25000" dirty="0" smtClean="0">
                    <a:cs typeface="Times New Roman" pitchFamily="18" charset="0"/>
                  </a:rPr>
                  <a:t>’</a:t>
                </a:r>
                <a:endParaRPr lang="en-NZ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426956" y="6008378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>
                    <a:latin typeface="Georgia"/>
                    <a:cs typeface="Times New Roman" pitchFamily="18" charset="0"/>
                  </a:rPr>
                  <a:t>α</a:t>
                </a:r>
                <a:r>
                  <a:rPr lang="en-NZ" baseline="-25000" dirty="0" smtClean="0">
                    <a:cs typeface="Times New Roman" pitchFamily="18" charset="0"/>
                  </a:rPr>
                  <a:t>’</a:t>
                </a:r>
                <a:endParaRPr lang="en-NZ" dirty="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3635896" y="5157192"/>
              <a:ext cx="1368152" cy="1411501"/>
              <a:chOff x="3635896" y="5157192"/>
              <a:chExt cx="1368152" cy="1411501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635896" y="5564199"/>
                <a:ext cx="1368152" cy="1004494"/>
                <a:chOff x="971600" y="5373216"/>
                <a:chExt cx="1368152" cy="1004494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>
                  <a:off x="971600" y="5373216"/>
                  <a:ext cx="1368152" cy="0"/>
                </a:xfrm>
                <a:prstGeom prst="line">
                  <a:avLst/>
                </a:prstGeom>
                <a:ln w="412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971600" y="5877272"/>
                  <a:ext cx="1368152" cy="0"/>
                </a:xfrm>
                <a:prstGeom prst="line">
                  <a:avLst/>
                </a:prstGeom>
                <a:ln w="412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1426956" y="6008378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dirty="0" smtClean="0">
                      <a:latin typeface="Georgia"/>
                      <a:cs typeface="Times New Roman" pitchFamily="18" charset="0"/>
                    </a:rPr>
                    <a:t>α</a:t>
                  </a:r>
                  <a:r>
                    <a:rPr lang="en-NZ" baseline="-25000" dirty="0" smtClean="0">
                      <a:cs typeface="Times New Roman" pitchFamily="18" charset="0"/>
                    </a:rPr>
                    <a:t>’</a:t>
                  </a:r>
                  <a:endParaRPr lang="en-NZ" dirty="0"/>
                </a:p>
              </p:txBody>
            </p:sp>
          </p:grpSp>
          <p:cxnSp>
            <p:nvCxnSpPr>
              <p:cNvPr id="29" name="Straight Arrow Connector 28"/>
              <p:cNvCxnSpPr/>
              <p:nvPr/>
            </p:nvCxnSpPr>
            <p:spPr>
              <a:xfrm flipV="1">
                <a:off x="4091252" y="5157192"/>
                <a:ext cx="0" cy="407007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>
                <a:endCxn id="27" idx="3"/>
              </p:cNvCxnSpPr>
              <p:nvPr/>
            </p:nvCxnSpPr>
            <p:spPr>
              <a:xfrm>
                <a:off x="4595308" y="6068255"/>
                <a:ext cx="0" cy="315772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Right Arrow 31"/>
            <p:cNvSpPr/>
            <p:nvPr/>
          </p:nvSpPr>
          <p:spPr>
            <a:xfrm>
              <a:off x="5364088" y="5753419"/>
              <a:ext cx="648072" cy="18436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284615" y="5290864"/>
            <a:ext cx="5930048" cy="963336"/>
            <a:chOff x="994908" y="5564199"/>
            <a:chExt cx="6637432" cy="1103200"/>
          </a:xfrm>
        </p:grpSpPr>
        <p:grpSp>
          <p:nvGrpSpPr>
            <p:cNvPr id="36" name="Group 35"/>
            <p:cNvGrpSpPr/>
            <p:nvPr/>
          </p:nvGrpSpPr>
          <p:grpSpPr>
            <a:xfrm>
              <a:off x="994908" y="5609283"/>
              <a:ext cx="1368152" cy="1004494"/>
              <a:chOff x="971600" y="5373216"/>
              <a:chExt cx="1368152" cy="1004494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971600" y="5373216"/>
                <a:ext cx="1368152" cy="0"/>
              </a:xfrm>
              <a:prstGeom prst="line">
                <a:avLst/>
              </a:prstGeom>
              <a:ln w="412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971600" y="5877272"/>
                <a:ext cx="1368152" cy="0"/>
              </a:xfrm>
              <a:prstGeom prst="line">
                <a:avLst/>
              </a:prstGeom>
              <a:ln w="412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>
                <a:off x="1655676" y="5373216"/>
                <a:ext cx="0" cy="504056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1835696" y="5440877"/>
                <a:ext cx="50405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>
                    <a:cs typeface="Times New Roman" pitchFamily="18" charset="0"/>
                  </a:rPr>
                  <a:t>ω</a:t>
                </a:r>
                <a:r>
                  <a:rPr lang="en-NZ" baseline="-25000" dirty="0">
                    <a:cs typeface="Times New Roman" pitchFamily="18" charset="0"/>
                  </a:rPr>
                  <a:t>0</a:t>
                </a:r>
                <a:endParaRPr lang="en-NZ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1426956" y="6008378"/>
                <a:ext cx="50405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l-GR" dirty="0">
                    <a:latin typeface="Georgia"/>
                    <a:cs typeface="Times New Roman" pitchFamily="18" charset="0"/>
                  </a:rPr>
                  <a:t>α</a:t>
                </a:r>
                <a:r>
                  <a:rPr lang="en-NZ" baseline="-25000" dirty="0" smtClean="0">
                    <a:cs typeface="Times New Roman" pitchFamily="18" charset="0"/>
                  </a:rPr>
                  <a:t>0</a:t>
                </a:r>
                <a:endParaRPr lang="en-NZ" dirty="0"/>
              </a:p>
            </p:txBody>
          </p:sp>
        </p:grpSp>
        <p:sp>
          <p:nvSpPr>
            <p:cNvPr id="37" name="Right Arrow 36"/>
            <p:cNvSpPr/>
            <p:nvPr/>
          </p:nvSpPr>
          <p:spPr>
            <a:xfrm>
              <a:off x="2631410" y="5693203"/>
              <a:ext cx="648072" cy="184367"/>
            </a:xfrm>
            <a:prstGeom prst="rightArrow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5623245" y="5937787"/>
              <a:ext cx="2009095" cy="729612"/>
              <a:chOff x="353965" y="5784948"/>
              <a:chExt cx="2009095" cy="729612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>
                <a:off x="930030" y="5784948"/>
                <a:ext cx="1368152" cy="0"/>
              </a:xfrm>
              <a:prstGeom prst="line">
                <a:avLst/>
              </a:prstGeom>
              <a:ln w="412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994908" y="6276272"/>
                <a:ext cx="1368152" cy="0"/>
              </a:xfrm>
              <a:prstGeom prst="line">
                <a:avLst/>
              </a:prstGeom>
              <a:ln w="412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353965" y="6091606"/>
                <a:ext cx="504056" cy="4229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>
                    <a:latin typeface="Georgia"/>
                    <a:cs typeface="Times New Roman" pitchFamily="18" charset="0"/>
                  </a:rPr>
                  <a:t>α</a:t>
                </a:r>
                <a:endParaRPr lang="en-NZ" dirty="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3635896" y="5564199"/>
              <a:ext cx="1368152" cy="1004494"/>
              <a:chOff x="3635896" y="5564199"/>
              <a:chExt cx="1368152" cy="1004494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3635896" y="5564199"/>
                <a:ext cx="1368152" cy="1004494"/>
                <a:chOff x="971600" y="5373216"/>
                <a:chExt cx="1368152" cy="1004494"/>
              </a:xfrm>
            </p:grpSpPr>
            <p:cxnSp>
              <p:nvCxnSpPr>
                <p:cNvPr id="44" name="Straight Connector 43"/>
                <p:cNvCxnSpPr/>
                <p:nvPr/>
              </p:nvCxnSpPr>
              <p:spPr>
                <a:xfrm>
                  <a:off x="971600" y="5373216"/>
                  <a:ext cx="1368152" cy="0"/>
                </a:xfrm>
                <a:prstGeom prst="line">
                  <a:avLst/>
                </a:prstGeom>
                <a:ln w="412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971600" y="5877272"/>
                  <a:ext cx="1368152" cy="0"/>
                </a:xfrm>
                <a:prstGeom prst="line">
                  <a:avLst/>
                </a:prstGeom>
                <a:ln w="412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1426956" y="6008378"/>
                  <a:ext cx="504056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dirty="0" smtClean="0">
                      <a:latin typeface="Georgia"/>
                      <a:cs typeface="Times New Roman" pitchFamily="18" charset="0"/>
                    </a:rPr>
                    <a:t>α</a:t>
                  </a:r>
                  <a:r>
                    <a:rPr lang="en-NZ" baseline="-25000" dirty="0" smtClean="0">
                      <a:cs typeface="Times New Roman" pitchFamily="18" charset="0"/>
                    </a:rPr>
                    <a:t>’</a:t>
                  </a:r>
                  <a:endParaRPr lang="en-NZ" dirty="0"/>
                </a:p>
              </p:txBody>
            </p:sp>
          </p:grpSp>
          <p:cxnSp>
            <p:nvCxnSpPr>
              <p:cNvPr id="42" name="Straight Arrow Connector 41"/>
              <p:cNvCxnSpPr/>
              <p:nvPr/>
            </p:nvCxnSpPr>
            <p:spPr>
              <a:xfrm>
                <a:off x="4091252" y="5564201"/>
                <a:ext cx="0" cy="373585"/>
              </a:xfrm>
              <a:prstGeom prst="straightConnector1">
                <a:avLst/>
              </a:prstGeom>
              <a:ln w="254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endCxn id="46" idx="3"/>
              </p:cNvCxnSpPr>
              <p:nvPr/>
            </p:nvCxnSpPr>
            <p:spPr>
              <a:xfrm>
                <a:off x="4595308" y="6068255"/>
                <a:ext cx="0" cy="315772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Right Arrow 39"/>
            <p:cNvSpPr/>
            <p:nvPr/>
          </p:nvSpPr>
          <p:spPr>
            <a:xfrm>
              <a:off x="5364088" y="5753419"/>
              <a:ext cx="648072" cy="184367"/>
            </a:xfrm>
            <a:prstGeom prst="rightArrow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cxnSp>
        <p:nvCxnSpPr>
          <p:cNvPr id="58" name="Straight Arrow Connector 57"/>
          <p:cNvCxnSpPr/>
          <p:nvPr/>
        </p:nvCxnSpPr>
        <p:spPr>
          <a:xfrm>
            <a:off x="6610460" y="5625424"/>
            <a:ext cx="0" cy="4401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716832" y="5650149"/>
            <a:ext cx="450336" cy="32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cs typeface="Times New Roman" pitchFamily="18" charset="0"/>
              </a:rPr>
              <a:t>ω</a:t>
            </a:r>
            <a:r>
              <a:rPr lang="en-NZ" baseline="-25000" dirty="0">
                <a:cs typeface="Times New Roman" pitchFamily="18" charset="0"/>
              </a:rPr>
              <a:t>0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611559" y="6414838"/>
            <a:ext cx="2773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</a:t>
            </a:r>
            <a:r>
              <a:rPr lang="en-GB" dirty="0" err="1" smtClean="0"/>
              <a:t>Flambaum</a:t>
            </a:r>
            <a:r>
              <a:rPr lang="en-GB" dirty="0" smtClean="0"/>
              <a:t> &amp; </a:t>
            </a:r>
            <a:r>
              <a:rPr lang="en-GB" dirty="0" err="1" smtClean="0"/>
              <a:t>Kozlov</a:t>
            </a:r>
            <a:r>
              <a:rPr lang="en-GB" dirty="0" smtClean="0"/>
              <a:t>, 2009</a:t>
            </a:r>
            <a:endParaRPr lang="en-GB" dirty="0"/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dirty="0" smtClean="0"/>
              <a:t>Enhancement mechanisms</a:t>
            </a:r>
            <a:endParaRPr lang="en-NZ" sz="3200" b="1" dirty="0"/>
          </a:p>
        </p:txBody>
      </p:sp>
    </p:spTree>
    <p:extLst>
      <p:ext uri="{BB962C8B-B14F-4D97-AF65-F5344CB8AC3E}">
        <p14:creationId xmlns:p14="http://schemas.microsoft.com/office/powerpoint/2010/main" val="4549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41812"/>
            <a:ext cx="7620000" cy="4800600"/>
          </a:xfrm>
        </p:spPr>
        <p:txBody>
          <a:bodyPr>
            <a:normAutofit/>
          </a:bodyPr>
          <a:lstStyle/>
          <a:p>
            <a:pPr algn="just"/>
            <a:r>
              <a:rPr lang="en-NZ" sz="2400" dirty="0" smtClean="0"/>
              <a:t>Nearly degenerate vibrational levels of the </a:t>
            </a:r>
            <a:r>
              <a:rPr lang="en-NZ" sz="2400" baseline="30000" dirty="0"/>
              <a:t>2</a:t>
            </a:r>
            <a:r>
              <a:rPr lang="el-GR" sz="2400" dirty="0" smtClean="0"/>
              <a:t>Π</a:t>
            </a:r>
            <a:r>
              <a:rPr lang="en-NZ" sz="2400" baseline="-25000" dirty="0" smtClean="0"/>
              <a:t>1/2</a:t>
            </a:r>
            <a:r>
              <a:rPr lang="en-NZ" sz="2400" dirty="0" smtClean="0"/>
              <a:t> and </a:t>
            </a:r>
            <a:r>
              <a:rPr lang="en-NZ" sz="2400" baseline="30000" dirty="0"/>
              <a:t>2</a:t>
            </a:r>
            <a:r>
              <a:rPr lang="el-GR" sz="2400" dirty="0" smtClean="0"/>
              <a:t>Π</a:t>
            </a:r>
            <a:r>
              <a:rPr lang="en-NZ" sz="2400" baseline="-25000" dirty="0"/>
              <a:t>3</a:t>
            </a:r>
            <a:r>
              <a:rPr lang="en-NZ" sz="2400" baseline="-25000" dirty="0" smtClean="0"/>
              <a:t>/2</a:t>
            </a:r>
            <a:r>
              <a:rPr lang="en-NZ" sz="2400" dirty="0" smtClean="0"/>
              <a:t> states</a:t>
            </a:r>
          </a:p>
          <a:p>
            <a:pPr algn="just"/>
            <a:r>
              <a:rPr lang="en-NZ" sz="2400" dirty="0" err="1"/>
              <a:t>HBr</a:t>
            </a:r>
            <a:r>
              <a:rPr lang="en-NZ" sz="2400" baseline="30000" dirty="0"/>
              <a:t>+</a:t>
            </a:r>
            <a:r>
              <a:rPr lang="en-NZ" sz="2400" dirty="0"/>
              <a:t>, </a:t>
            </a:r>
            <a:r>
              <a:rPr lang="en-NZ" sz="2400" dirty="0" err="1"/>
              <a:t>DBr</a:t>
            </a:r>
            <a:r>
              <a:rPr lang="en-NZ" sz="2400" baseline="30000" dirty="0"/>
              <a:t>+</a:t>
            </a:r>
            <a:r>
              <a:rPr lang="en-NZ" sz="2400" dirty="0"/>
              <a:t>, Br</a:t>
            </a:r>
            <a:r>
              <a:rPr lang="en-NZ" sz="2400" baseline="-25000" dirty="0"/>
              <a:t>2</a:t>
            </a:r>
            <a:r>
              <a:rPr lang="en-NZ" sz="2400" baseline="30000" dirty="0"/>
              <a:t>+</a:t>
            </a:r>
            <a:r>
              <a:rPr lang="en-NZ" sz="2400" dirty="0"/>
              <a:t>, I</a:t>
            </a:r>
            <a:r>
              <a:rPr lang="en-NZ" sz="2400" baseline="-25000" dirty="0"/>
              <a:t>2</a:t>
            </a:r>
            <a:r>
              <a:rPr lang="en-NZ" sz="2400" baseline="30000" dirty="0"/>
              <a:t>+</a:t>
            </a:r>
            <a:r>
              <a:rPr lang="en-NZ" sz="2400" baseline="-25000" dirty="0"/>
              <a:t>,</a:t>
            </a:r>
            <a:r>
              <a:rPr lang="en-NZ" sz="2400" dirty="0"/>
              <a:t> </a:t>
            </a:r>
            <a:r>
              <a:rPr lang="en-NZ" sz="2400" dirty="0" err="1"/>
              <a:t>Ibr</a:t>
            </a:r>
            <a:r>
              <a:rPr lang="en-NZ" sz="2400" baseline="30000" dirty="0"/>
              <a:t>+</a:t>
            </a:r>
            <a:r>
              <a:rPr lang="en-NZ" sz="2400" dirty="0"/>
              <a:t>, </a:t>
            </a:r>
            <a:r>
              <a:rPr lang="en-NZ" sz="2400" dirty="0" err="1"/>
              <a:t>Icl</a:t>
            </a:r>
            <a:r>
              <a:rPr lang="en-NZ" sz="2400" baseline="30000" dirty="0"/>
              <a:t>+</a:t>
            </a:r>
            <a:r>
              <a:rPr lang="en-NZ" sz="2400" dirty="0"/>
              <a:t>, IF</a:t>
            </a:r>
            <a:r>
              <a:rPr lang="en-NZ" sz="2400" baseline="30000" dirty="0"/>
              <a:t>+</a:t>
            </a:r>
            <a:r>
              <a:rPr lang="en-NZ" sz="2400" dirty="0"/>
              <a:t>, and various </a:t>
            </a:r>
            <a:r>
              <a:rPr lang="en-NZ" sz="2400" dirty="0" err="1" smtClean="0"/>
              <a:t>isotopologues</a:t>
            </a:r>
            <a:endParaRPr lang="en-NZ" sz="2400" dirty="0"/>
          </a:p>
          <a:p>
            <a:pPr algn="just"/>
            <a:r>
              <a:rPr lang="en-NZ" sz="2400" dirty="0"/>
              <a:t>Using available experimental and calculated spectroscopic constants, we reproduce </a:t>
            </a:r>
            <a:r>
              <a:rPr lang="en-NZ" sz="2400" dirty="0" smtClean="0"/>
              <a:t>the molecular </a:t>
            </a:r>
            <a:r>
              <a:rPr lang="en-NZ" sz="2400" dirty="0"/>
              <a:t>potential energy curves </a:t>
            </a:r>
            <a:r>
              <a:rPr lang="en-NZ" sz="2400" dirty="0" smtClean="0"/>
              <a:t>by the Rydberg-Klein-Rees (RKR) procedure to locate the promising transitions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503858"/>
            <a:ext cx="9144000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L. F. </a:t>
            </a:r>
            <a:r>
              <a:rPr lang="en-NZ" sz="1600" dirty="0" err="1" smtClean="0"/>
              <a:t>Pašteka</a:t>
            </a:r>
            <a:r>
              <a:rPr lang="en-NZ" sz="1600" dirty="0" smtClean="0"/>
              <a:t>, A. </a:t>
            </a:r>
            <a:r>
              <a:rPr lang="en-NZ" sz="1600" dirty="0" err="1" smtClean="0"/>
              <a:t>Borschevsky</a:t>
            </a:r>
            <a:r>
              <a:rPr lang="en-NZ" sz="1600" dirty="0" smtClean="0"/>
              <a:t>, V.V. </a:t>
            </a:r>
            <a:r>
              <a:rPr lang="en-NZ" sz="1600" dirty="0" err="1" smtClean="0"/>
              <a:t>Flambaum</a:t>
            </a:r>
            <a:r>
              <a:rPr lang="en-NZ" sz="1600" dirty="0" smtClean="0"/>
              <a:t>, and P. </a:t>
            </a:r>
            <a:r>
              <a:rPr lang="en-NZ" sz="1600" dirty="0" err="1" smtClean="0"/>
              <a:t>Schwerdtfeger</a:t>
            </a:r>
            <a:r>
              <a:rPr lang="en-NZ" sz="1600" dirty="0" smtClean="0"/>
              <a:t>, PRA </a:t>
            </a:r>
            <a:r>
              <a:rPr lang="en-NZ" sz="1600" b="1" dirty="0" smtClean="0"/>
              <a:t>92</a:t>
            </a:r>
            <a:r>
              <a:rPr lang="en-NZ" sz="1600" dirty="0" smtClean="0"/>
              <a:t>, 012103 (2015)</a:t>
            </a:r>
            <a:endParaRPr lang="en-NZ" sz="16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i="1" dirty="0"/>
              <a:t>X</a:t>
            </a:r>
            <a:r>
              <a:rPr lang="en-NZ" sz="3200" b="1" dirty="0"/>
              <a:t> </a:t>
            </a:r>
            <a:r>
              <a:rPr lang="en-NZ" sz="3200" b="1" baseline="30000" dirty="0"/>
              <a:t>2</a:t>
            </a:r>
            <a:r>
              <a:rPr lang="el-GR" sz="3200" b="1" dirty="0"/>
              <a:t>Π</a:t>
            </a:r>
            <a:r>
              <a:rPr lang="en-NZ" sz="3200" b="1" dirty="0"/>
              <a:t> cations of </a:t>
            </a:r>
            <a:r>
              <a:rPr lang="en-NZ" sz="3200" b="1" dirty="0" err="1"/>
              <a:t>dihalogens</a:t>
            </a:r>
            <a:r>
              <a:rPr lang="en-NZ" sz="3200" b="1" dirty="0"/>
              <a:t> and hydrogen halides</a:t>
            </a:r>
          </a:p>
        </p:txBody>
      </p:sp>
    </p:spTree>
    <p:extLst>
      <p:ext uri="{BB962C8B-B14F-4D97-AF65-F5344CB8AC3E}">
        <p14:creationId xmlns:p14="http://schemas.microsoft.com/office/powerpoint/2010/main" val="33887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3975289" cy="375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79870" y="5590714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400" dirty="0" smtClean="0"/>
              <a:t>H</a:t>
            </a:r>
            <a:r>
              <a:rPr lang="en-NZ" sz="2400" baseline="30000" dirty="0" smtClean="0"/>
              <a:t>79</a:t>
            </a:r>
            <a:r>
              <a:rPr lang="en-NZ" sz="2400" dirty="0" smtClean="0"/>
              <a:t>Br</a:t>
            </a:r>
            <a:r>
              <a:rPr lang="en-NZ" sz="2400" baseline="30000" dirty="0"/>
              <a:t>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16881" y="5750932"/>
            <a:ext cx="4603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NZ" dirty="0" smtClean="0"/>
              <a:t>I</a:t>
            </a:r>
            <a:r>
              <a:rPr lang="en-NZ" baseline="-25000" dirty="0" smtClean="0"/>
              <a:t>2</a:t>
            </a:r>
            <a:r>
              <a:rPr lang="en-NZ" baseline="30000" dirty="0" smtClean="0"/>
              <a:t>+</a:t>
            </a:r>
            <a:endParaRPr lang="en-NZ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503858"/>
            <a:ext cx="9144000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L. F. </a:t>
            </a:r>
            <a:r>
              <a:rPr lang="en-NZ" sz="1600" dirty="0" err="1" smtClean="0"/>
              <a:t>Pašteka</a:t>
            </a:r>
            <a:r>
              <a:rPr lang="en-NZ" sz="1600" dirty="0" smtClean="0"/>
              <a:t>, A. </a:t>
            </a:r>
            <a:r>
              <a:rPr lang="en-NZ" sz="1600" dirty="0" err="1" smtClean="0"/>
              <a:t>Borschevsky</a:t>
            </a:r>
            <a:r>
              <a:rPr lang="en-NZ" sz="1600" dirty="0" smtClean="0"/>
              <a:t>, V.V. </a:t>
            </a:r>
            <a:r>
              <a:rPr lang="en-NZ" sz="1600" dirty="0" err="1" smtClean="0"/>
              <a:t>Flambaum</a:t>
            </a:r>
            <a:r>
              <a:rPr lang="en-NZ" sz="1600" dirty="0" smtClean="0"/>
              <a:t>, and P. </a:t>
            </a:r>
            <a:r>
              <a:rPr lang="en-NZ" sz="1600" dirty="0" err="1" smtClean="0"/>
              <a:t>Schwerdtfeger</a:t>
            </a:r>
            <a:r>
              <a:rPr lang="en-NZ" sz="1600" dirty="0" smtClean="0"/>
              <a:t>, PRA </a:t>
            </a:r>
            <a:r>
              <a:rPr lang="en-NZ" sz="1600" b="1" dirty="0" smtClean="0"/>
              <a:t>92</a:t>
            </a:r>
            <a:r>
              <a:rPr lang="en-NZ" sz="1600" dirty="0" smtClean="0"/>
              <a:t>, 012103 (2015)</a:t>
            </a:r>
            <a:endParaRPr lang="en-NZ" sz="16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i="1" dirty="0"/>
              <a:t>X</a:t>
            </a:r>
            <a:r>
              <a:rPr lang="en-NZ" sz="3200" b="1" dirty="0"/>
              <a:t> </a:t>
            </a:r>
            <a:r>
              <a:rPr lang="en-NZ" sz="3200" b="1" baseline="30000" dirty="0"/>
              <a:t>2</a:t>
            </a:r>
            <a:r>
              <a:rPr lang="el-GR" sz="3200" b="1" dirty="0"/>
              <a:t>Π</a:t>
            </a:r>
            <a:r>
              <a:rPr lang="en-NZ" sz="3200" b="1" dirty="0"/>
              <a:t> cations of </a:t>
            </a:r>
            <a:r>
              <a:rPr lang="en-NZ" sz="3200" b="1" dirty="0" err="1"/>
              <a:t>dihalogens</a:t>
            </a:r>
            <a:r>
              <a:rPr lang="en-NZ" sz="3200" b="1" dirty="0"/>
              <a:t> and hydrogen halides</a:t>
            </a:r>
          </a:p>
        </p:txBody>
      </p:sp>
    </p:spTree>
    <p:extLst>
      <p:ext uri="{BB962C8B-B14F-4D97-AF65-F5344CB8AC3E}">
        <p14:creationId xmlns:p14="http://schemas.microsoft.com/office/powerpoint/2010/main" val="297709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3975289" cy="375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79870" y="5590714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400" dirty="0" smtClean="0"/>
              <a:t>H</a:t>
            </a:r>
            <a:r>
              <a:rPr lang="en-NZ" sz="2400" baseline="30000" dirty="0" smtClean="0"/>
              <a:t>79</a:t>
            </a:r>
            <a:r>
              <a:rPr lang="en-NZ" sz="2400" dirty="0" smtClean="0"/>
              <a:t>Br</a:t>
            </a:r>
            <a:r>
              <a:rPr lang="en-NZ" sz="2400" baseline="30000" dirty="0"/>
              <a:t>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16881" y="5750932"/>
            <a:ext cx="4603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NZ" dirty="0" smtClean="0"/>
              <a:t>I</a:t>
            </a:r>
            <a:r>
              <a:rPr lang="en-NZ" baseline="-25000" dirty="0" smtClean="0"/>
              <a:t>2</a:t>
            </a:r>
            <a:r>
              <a:rPr lang="en-NZ" baseline="30000" dirty="0" smtClean="0"/>
              <a:t>+</a:t>
            </a:r>
            <a:endParaRPr lang="en-NZ" baseline="300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87" y="3645024"/>
            <a:ext cx="3851252" cy="1218880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25451" y="3842429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123 cm</a:t>
            </a:r>
            <a:r>
              <a:rPr lang="en-NZ" baseline="30000" dirty="0" smtClean="0"/>
              <a:t>-1</a:t>
            </a:r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2637363" y="4254464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19 cm</a:t>
            </a:r>
            <a:r>
              <a:rPr lang="en-NZ" baseline="30000" dirty="0" smtClean="0"/>
              <a:t>-1</a:t>
            </a:r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503858"/>
            <a:ext cx="9144000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L. F. </a:t>
            </a:r>
            <a:r>
              <a:rPr lang="en-NZ" sz="1600" dirty="0" err="1" smtClean="0"/>
              <a:t>Pašteka</a:t>
            </a:r>
            <a:r>
              <a:rPr lang="en-NZ" sz="1600" dirty="0" smtClean="0"/>
              <a:t>, A. </a:t>
            </a:r>
            <a:r>
              <a:rPr lang="en-NZ" sz="1600" dirty="0" err="1" smtClean="0"/>
              <a:t>Borschevsky</a:t>
            </a:r>
            <a:r>
              <a:rPr lang="en-NZ" sz="1600" dirty="0" smtClean="0"/>
              <a:t>, V.V. </a:t>
            </a:r>
            <a:r>
              <a:rPr lang="en-NZ" sz="1600" dirty="0" err="1" smtClean="0"/>
              <a:t>Flambaum</a:t>
            </a:r>
            <a:r>
              <a:rPr lang="en-NZ" sz="1600" dirty="0" smtClean="0"/>
              <a:t>, and P. </a:t>
            </a:r>
            <a:r>
              <a:rPr lang="en-NZ" sz="1600" dirty="0" err="1" smtClean="0"/>
              <a:t>Schwerdtfeger</a:t>
            </a:r>
            <a:r>
              <a:rPr lang="en-NZ" sz="1600" dirty="0" smtClean="0"/>
              <a:t>, PRA </a:t>
            </a:r>
            <a:r>
              <a:rPr lang="en-NZ" sz="1600" b="1" dirty="0" smtClean="0"/>
              <a:t>92</a:t>
            </a:r>
            <a:r>
              <a:rPr lang="en-NZ" sz="1600" dirty="0" smtClean="0"/>
              <a:t>, 012103 (2015)</a:t>
            </a:r>
            <a:endParaRPr lang="en-NZ" sz="16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i="1" dirty="0"/>
              <a:t>X</a:t>
            </a:r>
            <a:r>
              <a:rPr lang="en-NZ" sz="3200" b="1" dirty="0"/>
              <a:t> </a:t>
            </a:r>
            <a:r>
              <a:rPr lang="en-NZ" sz="3200" b="1" baseline="30000" dirty="0"/>
              <a:t>2</a:t>
            </a:r>
            <a:r>
              <a:rPr lang="el-GR" sz="3200" b="1" dirty="0"/>
              <a:t>Π</a:t>
            </a:r>
            <a:r>
              <a:rPr lang="en-NZ" sz="3200" b="1" dirty="0"/>
              <a:t> cations of </a:t>
            </a:r>
            <a:r>
              <a:rPr lang="en-NZ" sz="3200" b="1" dirty="0" err="1"/>
              <a:t>dihalogens</a:t>
            </a:r>
            <a:r>
              <a:rPr lang="en-NZ" sz="3200" b="1" dirty="0"/>
              <a:t> and hydrogen halides</a:t>
            </a:r>
          </a:p>
        </p:txBody>
      </p:sp>
    </p:spTree>
    <p:extLst>
      <p:ext uri="{BB962C8B-B14F-4D97-AF65-F5344CB8AC3E}">
        <p14:creationId xmlns:p14="http://schemas.microsoft.com/office/powerpoint/2010/main" val="192841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3975289" cy="375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79870" y="5590714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400" dirty="0" smtClean="0"/>
              <a:t>H</a:t>
            </a:r>
            <a:r>
              <a:rPr lang="en-NZ" sz="2400" baseline="30000" dirty="0" smtClean="0"/>
              <a:t>79</a:t>
            </a:r>
            <a:r>
              <a:rPr lang="en-NZ" sz="2400" dirty="0" smtClean="0"/>
              <a:t>Br</a:t>
            </a:r>
            <a:r>
              <a:rPr lang="en-NZ" sz="2400" baseline="30000" dirty="0"/>
              <a:t>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16881" y="5750932"/>
            <a:ext cx="4603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NZ" dirty="0" smtClean="0"/>
              <a:t>I</a:t>
            </a:r>
            <a:r>
              <a:rPr lang="en-NZ" baseline="-25000" dirty="0" smtClean="0"/>
              <a:t>2</a:t>
            </a:r>
            <a:r>
              <a:rPr lang="en-NZ" baseline="30000" dirty="0" smtClean="0"/>
              <a:t>+</a:t>
            </a:r>
            <a:endParaRPr lang="en-NZ" baseline="300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87" y="3645024"/>
            <a:ext cx="3851252" cy="1218880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25451" y="3842429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123 cm</a:t>
            </a:r>
            <a:r>
              <a:rPr lang="en-NZ" baseline="30000" dirty="0" smtClean="0"/>
              <a:t>-1</a:t>
            </a:r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2637363" y="4254464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19 cm</a:t>
            </a:r>
            <a:r>
              <a:rPr lang="en-NZ" baseline="30000" dirty="0" smtClean="0"/>
              <a:t>-1</a:t>
            </a:r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503858"/>
            <a:ext cx="9144000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L. F. </a:t>
            </a:r>
            <a:r>
              <a:rPr lang="en-NZ" sz="1600" dirty="0" err="1" smtClean="0"/>
              <a:t>Pašteka</a:t>
            </a:r>
            <a:r>
              <a:rPr lang="en-NZ" sz="1600" dirty="0" smtClean="0"/>
              <a:t>, A. </a:t>
            </a:r>
            <a:r>
              <a:rPr lang="en-NZ" sz="1600" dirty="0" err="1" smtClean="0"/>
              <a:t>Borschevsky</a:t>
            </a:r>
            <a:r>
              <a:rPr lang="en-NZ" sz="1600" dirty="0" smtClean="0"/>
              <a:t>, V.V. </a:t>
            </a:r>
            <a:r>
              <a:rPr lang="en-NZ" sz="1600" dirty="0" err="1" smtClean="0"/>
              <a:t>Flambaum</a:t>
            </a:r>
            <a:r>
              <a:rPr lang="en-NZ" sz="1600" dirty="0" smtClean="0"/>
              <a:t>, and P. </a:t>
            </a:r>
            <a:r>
              <a:rPr lang="en-NZ" sz="1600" dirty="0" err="1" smtClean="0"/>
              <a:t>Schwerdtfeger</a:t>
            </a:r>
            <a:r>
              <a:rPr lang="en-NZ" sz="1600" dirty="0" smtClean="0"/>
              <a:t>, PRA </a:t>
            </a:r>
            <a:r>
              <a:rPr lang="en-NZ" sz="1600" b="1" dirty="0" smtClean="0"/>
              <a:t>92</a:t>
            </a:r>
            <a:r>
              <a:rPr lang="en-NZ" sz="1600" dirty="0" smtClean="0"/>
              <a:t>, 012103 (2015)</a:t>
            </a:r>
            <a:endParaRPr lang="en-NZ" sz="16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792" y="2365088"/>
            <a:ext cx="3528392" cy="401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441325" y="90872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200" b="1" i="1" dirty="0"/>
              <a:t>X</a:t>
            </a:r>
            <a:r>
              <a:rPr lang="en-NZ" sz="3200" b="1" dirty="0"/>
              <a:t> </a:t>
            </a:r>
            <a:r>
              <a:rPr lang="en-NZ" sz="3200" b="1" baseline="30000" dirty="0"/>
              <a:t>2</a:t>
            </a:r>
            <a:r>
              <a:rPr lang="el-GR" sz="3200" b="1" dirty="0"/>
              <a:t>Π</a:t>
            </a:r>
            <a:r>
              <a:rPr lang="en-NZ" sz="3200" b="1" dirty="0"/>
              <a:t> cations of </a:t>
            </a:r>
            <a:r>
              <a:rPr lang="en-NZ" sz="3200" b="1" dirty="0" err="1"/>
              <a:t>dihalogens</a:t>
            </a:r>
            <a:r>
              <a:rPr lang="en-NZ" sz="3200" b="1" dirty="0"/>
              <a:t> and hydrogen halides</a:t>
            </a:r>
          </a:p>
        </p:txBody>
      </p:sp>
    </p:spTree>
    <p:extLst>
      <p:ext uri="{BB962C8B-B14F-4D97-AF65-F5344CB8AC3E}">
        <p14:creationId xmlns:p14="http://schemas.microsoft.com/office/powerpoint/2010/main" val="192841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25322</TotalTime>
  <Words>1402</Words>
  <Application>Microsoft Office PowerPoint</Application>
  <PresentationFormat>On-screen Show (4:3)</PresentationFormat>
  <Paragraphs>292</Paragraphs>
  <Slides>32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Adjacency</vt:lpstr>
      <vt:lpstr>Equation</vt:lpstr>
      <vt:lpstr>Diatomic molecules as probes for variation of fundamental constants</vt:lpstr>
      <vt:lpstr>Molecular (and atomic) experiments</vt:lpstr>
      <vt:lpstr>Molecular experiments to detect VFC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And now for something completely different…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Massey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Diatomic molecules as probes for physics beyond the SM- theoretical perspective.</dc:title>
  <dc:creator>Borschevsky, Anastasia</dc:creator>
  <cp:lastModifiedBy>Borschevsky</cp:lastModifiedBy>
  <cp:revision>286</cp:revision>
  <dcterms:created xsi:type="dcterms:W3CDTF">2016-01-08T11:39:35Z</dcterms:created>
  <dcterms:modified xsi:type="dcterms:W3CDTF">2016-09-21T10:59:37Z</dcterms:modified>
</cp:coreProperties>
</file>