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7" r:id="rId2"/>
    <p:sldId id="278" r:id="rId3"/>
    <p:sldId id="279" r:id="rId4"/>
    <p:sldId id="281" r:id="rId5"/>
    <p:sldId id="282" r:id="rId6"/>
    <p:sldId id="287" r:id="rId7"/>
    <p:sldId id="283" r:id="rId8"/>
    <p:sldId id="284" r:id="rId9"/>
    <p:sldId id="285" r:id="rId10"/>
    <p:sldId id="286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380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4164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094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Proposal for change of the reference emittance for the estimate of apertures, DA, etc.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G. Arduini with input from: C. Bracco, R. Bruce, H. Burkhardt, R. De Maria, M. Giovannozzi, J. Jowett, Y. Papaphilippou, S. Redaelli, R. Tomas, F. </a:t>
            </a:r>
            <a:r>
              <a:rPr lang="en-GB" dirty="0" err="1" smtClean="0"/>
              <a:t>Velotti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mtClean="0"/>
              <a:t>62</a:t>
            </a:r>
            <a:r>
              <a:rPr lang="en-GB" baseline="30000" smtClean="0"/>
              <a:t>nd</a:t>
            </a:r>
            <a:r>
              <a:rPr lang="en-GB" smtClean="0"/>
              <a:t> </a:t>
            </a:r>
            <a:r>
              <a:rPr lang="en-GB" dirty="0" smtClean="0"/>
              <a:t>WP2 Meeting – 04/03/2016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38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</a:t>
            </a:r>
            <a:r>
              <a:rPr lang="en-GB" smtClean="0"/>
              <a:t>/ 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Question form </a:t>
            </a:r>
            <a:r>
              <a:rPr lang="en-GB" dirty="0" err="1" smtClean="0"/>
              <a:t>Yannis</a:t>
            </a:r>
            <a:r>
              <a:rPr lang="en-GB" dirty="0" smtClean="0"/>
              <a:t>: Is our target of 6 sigma dynamic aperture (minimum value achieved at minimum </a:t>
            </a: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/>
              <a:t>*) consistent with our TCP opening of 6.7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>
                <a:latin typeface="+mj-lt"/>
              </a:rPr>
              <a:t>?</a:t>
            </a:r>
          </a:p>
          <a:p>
            <a:r>
              <a:rPr lang="en-GB" dirty="0" smtClean="0">
                <a:latin typeface="+mj-lt"/>
              </a:rPr>
              <a:t>Comment from Stefano: </a:t>
            </a:r>
            <a:r>
              <a:rPr lang="en-GB" dirty="0"/>
              <a:t>We should </a:t>
            </a:r>
            <a:r>
              <a:rPr lang="en-GB" dirty="0" smtClean="0"/>
              <a:t>round </a:t>
            </a:r>
            <a:r>
              <a:rPr lang="en-GB" dirty="0"/>
              <a:t>the numbers for the target values (granularity of 0.5 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?)</a:t>
            </a:r>
          </a:p>
          <a:p>
            <a:endParaRPr lang="en-GB" dirty="0" smtClean="0">
              <a:latin typeface="+mj-lt"/>
            </a:endParaRP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690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Normalized emittance of 3.5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used for:</a:t>
            </a:r>
          </a:p>
          <a:p>
            <a:pPr lvl="1"/>
            <a:r>
              <a:rPr lang="en-GB" dirty="0" smtClean="0"/>
              <a:t>Aperture calculations for protons and ions</a:t>
            </a:r>
          </a:p>
          <a:p>
            <a:pPr lvl="1"/>
            <a:r>
              <a:rPr lang="en-GB" dirty="0" smtClean="0"/>
              <a:t>DA estimates without beam-beam</a:t>
            </a:r>
          </a:p>
          <a:p>
            <a:pPr lvl="1"/>
            <a:endParaRPr lang="en-GB" dirty="0"/>
          </a:p>
          <a:p>
            <a:r>
              <a:rPr lang="en-GB" dirty="0" smtClean="0"/>
              <a:t>Proton nominal emittance of 2.5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 smtClean="0"/>
              <a:t>m used for:</a:t>
            </a:r>
          </a:p>
          <a:p>
            <a:pPr lvl="1"/>
            <a:r>
              <a:rPr lang="en-GB" dirty="0" smtClean="0"/>
              <a:t>DA aperture in the presence of beam-beam</a:t>
            </a:r>
          </a:p>
          <a:p>
            <a:pPr lvl="1"/>
            <a:r>
              <a:rPr lang="en-GB" dirty="0" smtClean="0"/>
              <a:t>Normalized beam-beam separation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85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</a:t>
            </a:r>
            <a:r>
              <a:rPr lang="en-GB" dirty="0" smtClean="0"/>
              <a:t>ove to a single unit for all the simulations to avoid confusion </a:t>
            </a:r>
          </a:p>
          <a:p>
            <a:r>
              <a:rPr lang="en-GB" dirty="0"/>
              <a:t>A</a:t>
            </a:r>
            <a:r>
              <a:rPr lang="en-GB" dirty="0" smtClean="0"/>
              <a:t>ppropriate scaling of the parameters in sigma so to keep the same “apertures” in mm (defined by the collimation system) is needed</a:t>
            </a:r>
          </a:p>
          <a:p>
            <a:r>
              <a:rPr lang="en-GB" dirty="0" smtClean="0"/>
              <a:t>It is a change of unit like moving from the imperial system to the metric system or the other way round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Use </a:t>
            </a:r>
            <a:r>
              <a:rPr lang="en-GB" dirty="0">
                <a:solidFill>
                  <a:srgbClr val="FF0000"/>
                </a:solidFill>
              </a:rPr>
              <a:t>the sigma corresponding to the nominal normalized </a:t>
            </a:r>
            <a:r>
              <a:rPr lang="en-GB" dirty="0" err="1">
                <a:solidFill>
                  <a:srgbClr val="FF0000"/>
                </a:solidFill>
              </a:rPr>
              <a:t>r.m.s</a:t>
            </a:r>
            <a:r>
              <a:rPr lang="en-GB" dirty="0">
                <a:solidFill>
                  <a:srgbClr val="FF0000"/>
                </a:solidFill>
              </a:rPr>
              <a:t>. transverse emittance of 2.5 </a:t>
            </a:r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dirty="0">
                <a:solidFill>
                  <a:srgbClr val="FF0000"/>
                </a:solidFill>
              </a:rPr>
              <a:t>m as unit.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58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Implications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18090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FF0000"/>
                </a:solidFill>
              </a:rPr>
              <a:t>Minimum Physical Aperture</a:t>
            </a:r>
            <a:r>
              <a:rPr lang="en-GB" dirty="0" smtClean="0"/>
              <a:t> (after subtraction of tolerances):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See note: CERN-ACC-2014-0044 for tolerances used in collision. 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Note under preparation  for injection summarizing based on presentations at WP2/5/14 joint meetings and presented at HL-LHC annual meeting: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47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HiLumi</a:t>
            </a:r>
            <a:r>
              <a:rPr lang="en-GB" dirty="0"/>
              <a:t> </a:t>
            </a:r>
            <a:r>
              <a:rPr lang="en-GB" dirty="0" smtClean="0"/>
              <a:t>WP2 (5/8/14) </a:t>
            </a:r>
            <a:r>
              <a:rPr lang="en-GB" dirty="0"/>
              <a:t>Task Leader Meeting, Friday, 17 April </a:t>
            </a:r>
            <a:r>
              <a:rPr lang="en-GB" dirty="0" smtClean="0"/>
              <a:t>2015 (R. Bruce and F. </a:t>
            </a:r>
            <a:r>
              <a:rPr lang="en-GB" dirty="0" err="1" smtClean="0"/>
              <a:t>Velotti</a:t>
            </a:r>
            <a:r>
              <a:rPr lang="en-GB" dirty="0" smtClean="0"/>
              <a:t>)</a:t>
            </a:r>
          </a:p>
          <a:p>
            <a:pPr lvl="2">
              <a:lnSpc>
                <a:spcPct val="120000"/>
              </a:lnSpc>
            </a:pPr>
            <a:r>
              <a:rPr lang="en-GB" dirty="0" smtClean="0"/>
              <a:t>F. </a:t>
            </a:r>
            <a:r>
              <a:rPr lang="en-GB" dirty="0" err="1" smtClean="0"/>
              <a:t>Velotti</a:t>
            </a:r>
            <a:r>
              <a:rPr lang="en-GB" dirty="0" smtClean="0"/>
              <a:t>, Aperture </a:t>
            </a:r>
            <a:r>
              <a:rPr lang="en-GB" dirty="0"/>
              <a:t>and protection tolerance for the injection into </a:t>
            </a:r>
            <a:r>
              <a:rPr lang="en-GB" dirty="0" smtClean="0"/>
              <a:t>LHC, </a:t>
            </a:r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Joint </a:t>
            </a:r>
            <a:r>
              <a:rPr lang="en-GB" dirty="0" err="1"/>
              <a:t>HiLumi</a:t>
            </a:r>
            <a:r>
              <a:rPr lang="en-GB" dirty="0"/>
              <a:t> LHC-LARP Annual Meeting 2015, CERN, 26-30 October </a:t>
            </a:r>
            <a:r>
              <a:rPr lang="en-GB" dirty="0" smtClean="0"/>
              <a:t>2015</a:t>
            </a:r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2"/>
            <a:endParaRPr lang="en-GB" dirty="0" smtClean="0"/>
          </a:p>
          <a:p>
            <a:pPr marL="457200" lvl="2" indent="0">
              <a:buNone/>
            </a:pPr>
            <a:endParaRPr lang="en-GB" dirty="0" smtClean="0"/>
          </a:p>
          <a:p>
            <a:pPr marL="457200" lvl="2" indent="0">
              <a:buNone/>
            </a:pPr>
            <a:r>
              <a:rPr lang="en-GB" dirty="0" smtClean="0"/>
              <a:t>(*) When protected by nearby TCT</a:t>
            </a:r>
          </a:p>
          <a:p>
            <a:pPr lvl="2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726294"/>
              </p:ext>
            </p:extLst>
          </p:nvPr>
        </p:nvGraphicFramePr>
        <p:xfrm>
          <a:off x="540327" y="4668284"/>
          <a:ext cx="8063346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782"/>
                <a:gridCol w="2687782"/>
                <a:gridCol w="2687782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Old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=3.5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Collision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12(*)/17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14.2 (*)/20.1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431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Implications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25011"/>
            <a:ext cx="8229600" cy="304038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Collimator settings at injection: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346015"/>
              </p:ext>
            </p:extLst>
          </p:nvPr>
        </p:nvGraphicFramePr>
        <p:xfrm>
          <a:off x="612000" y="1472052"/>
          <a:ext cx="8063346" cy="518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782"/>
                <a:gridCol w="2687782"/>
                <a:gridCol w="2687782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Old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=3.5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TCP (LSS7)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5.7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TCSG (LSS7)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6.7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TCSTCDQ (LSS6)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7.5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TCDQ (LSS6)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TCLD (LSS7)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13.0 (tbc)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 (tbc)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TCLA (LSS7)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TCT (LSS1/5)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TCP (LSS3)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TCSG (LSS3)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9.3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TCLA (LSS3)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TCT (LSS2/8)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13.0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TDI (LSS2/8)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6.8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TCLI (LSS2/8)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6.8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7620" marR="7620" marT="76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094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Implications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25011"/>
            <a:ext cx="8229600" cy="304038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Collimator settings </a:t>
            </a:r>
            <a:r>
              <a:rPr lang="en-GB" dirty="0" smtClean="0">
                <a:solidFill>
                  <a:srgbClr val="FF0000"/>
                </a:solidFill>
              </a:rPr>
              <a:t>in </a:t>
            </a:r>
            <a:r>
              <a:rPr lang="en-GB" dirty="0" smtClean="0">
                <a:solidFill>
                  <a:srgbClr val="FF0000"/>
                </a:solidFill>
              </a:rPr>
              <a:t>collision: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23454" y="1632535"/>
          <a:ext cx="8063346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782"/>
                <a:gridCol w="2687782"/>
                <a:gridCol w="2687782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Old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=3.5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TCP (LSS7)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TCSG (LSS7)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TCSTCDQ (LSS6)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10.1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TCDQ (LSS6)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10.6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TCLD (LSS7)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TCLA (LSS7)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11.8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TCT (LSS1/5)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12.4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TCL (LSS1/5)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TCP (LSS3)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17.7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TCSG (LSS3)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21.3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TCLA (LSS3)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23.7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TCT (LSS2/8)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35.5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317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Implications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427027" cy="534924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Minimum Dynamic Aperture </a:t>
            </a:r>
            <a:r>
              <a:rPr lang="en-GB" dirty="0" smtClean="0"/>
              <a:t>(no beam-beam):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Minimum </a:t>
            </a:r>
            <a:r>
              <a:rPr lang="en-GB" dirty="0">
                <a:solidFill>
                  <a:srgbClr val="FF0000"/>
                </a:solidFill>
              </a:rPr>
              <a:t>Dynamic </a:t>
            </a:r>
            <a:r>
              <a:rPr lang="en-GB" dirty="0" smtClean="0">
                <a:solidFill>
                  <a:srgbClr val="FF0000"/>
                </a:solidFill>
              </a:rPr>
              <a:t>Aperture* </a:t>
            </a:r>
            <a:r>
              <a:rPr lang="en-GB" dirty="0" smtClean="0"/>
              <a:t>(with </a:t>
            </a:r>
            <a:r>
              <a:rPr lang="en-GB" dirty="0"/>
              <a:t>beam-beam</a:t>
            </a:r>
            <a:r>
              <a:rPr lang="en-GB" dirty="0" smtClean="0"/>
              <a:t>):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23454" y="1981128"/>
          <a:ext cx="8063346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782"/>
                <a:gridCol w="2687782"/>
                <a:gridCol w="2687782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Old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=3.5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Collision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11.8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717411"/>
              </p:ext>
            </p:extLst>
          </p:nvPr>
        </p:nvGraphicFramePr>
        <p:xfrm>
          <a:off x="612000" y="4351534"/>
          <a:ext cx="806334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782"/>
                <a:gridCol w="2687782"/>
                <a:gridCol w="2687782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Old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Collision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203848" y="5126198"/>
            <a:ext cx="3247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No Change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9288" y="5941975"/>
            <a:ext cx="76749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0">
              <a:buNone/>
            </a:pPr>
            <a:r>
              <a:rPr lang="en-GB" dirty="0"/>
              <a:t>(*) </a:t>
            </a:r>
            <a:r>
              <a:rPr lang="en-GB" dirty="0" smtClean="0"/>
              <a:t>At injection and in the other phases before collision we assume that beam-beam is negligible. Should we quantify better this request?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43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range beam-beam separation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Minimum normalized long </a:t>
            </a:r>
            <a:r>
              <a:rPr lang="en-GB" dirty="0">
                <a:solidFill>
                  <a:srgbClr val="FF0000"/>
                </a:solidFill>
              </a:rPr>
              <a:t>range </a:t>
            </a:r>
            <a:r>
              <a:rPr lang="en-GB" dirty="0" smtClean="0">
                <a:solidFill>
                  <a:srgbClr val="FF0000"/>
                </a:solidFill>
              </a:rPr>
              <a:t>beam-beam separation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23454" y="2714192"/>
          <a:ext cx="806334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782"/>
                <a:gridCol w="2687782"/>
                <a:gridCol w="2687782"/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Old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New (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n</a:t>
                      </a:r>
                      <a:r>
                        <a:rPr lang="en-GB" dirty="0" smtClean="0"/>
                        <a:t>=2.5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Collision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12.5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948478" y="3754367"/>
            <a:ext cx="3247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No Change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64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note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GB" dirty="0" smtClean="0"/>
              <a:t>The above parameters are acceptable also for:</a:t>
            </a:r>
          </a:p>
          <a:p>
            <a:pPr lvl="1" fontAlgn="t"/>
            <a:r>
              <a:rPr lang="en-GB" dirty="0" smtClean="0"/>
              <a:t>Scrubbing at injection when larger emittances are expected (</a:t>
            </a:r>
            <a:r>
              <a:rPr lang="en-GB" dirty="0" err="1" smtClean="0">
                <a:latin typeface="Symbol" panose="05050102010706020507" pitchFamily="18" charset="2"/>
              </a:rPr>
              <a:t>e</a:t>
            </a:r>
            <a:r>
              <a:rPr lang="en-GB" baseline="-60000" dirty="0" err="1" smtClean="0"/>
              <a:t>n</a:t>
            </a:r>
            <a:r>
              <a:rPr lang="en-GB" dirty="0" smtClean="0"/>
              <a:t>=3.75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m)</a:t>
            </a:r>
          </a:p>
          <a:p>
            <a:pPr lvl="1" fontAlgn="t"/>
            <a:r>
              <a:rPr lang="en-GB" dirty="0" smtClean="0"/>
              <a:t>Ion operation (</a:t>
            </a:r>
            <a:r>
              <a:rPr lang="en-GB" dirty="0" err="1" smtClean="0">
                <a:latin typeface="Symbol" panose="05050102010706020507" pitchFamily="18" charset="2"/>
              </a:rPr>
              <a:t>e</a:t>
            </a:r>
            <a:r>
              <a:rPr lang="en-GB" baseline="-60000" dirty="0" err="1" smtClean="0"/>
              <a:t>n</a:t>
            </a:r>
            <a:r>
              <a:rPr lang="en-GB" dirty="0" smtClean="0"/>
              <a:t>=1.5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m) having the same physical emittance of a proton beam with </a:t>
            </a:r>
            <a:r>
              <a:rPr lang="en-GB" dirty="0" err="1">
                <a:latin typeface="Symbol" panose="05050102010706020507" pitchFamily="18" charset="2"/>
              </a:rPr>
              <a:t>e</a:t>
            </a:r>
            <a:r>
              <a:rPr lang="en-GB" baseline="-60000" dirty="0" err="1"/>
              <a:t>n</a:t>
            </a:r>
            <a:r>
              <a:rPr lang="en-GB" dirty="0" smtClean="0"/>
              <a:t>=3.75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 smtClean="0"/>
              <a:t>m for equivalent magnetic field in the magnets.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445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3625</TotalTime>
  <Words>722</Words>
  <Application>Microsoft Office PowerPoint</Application>
  <PresentationFormat>On-screen Show (4:3)</PresentationFormat>
  <Paragraphs>169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Times New Roman</vt:lpstr>
      <vt:lpstr>Wingdings</vt:lpstr>
      <vt:lpstr>Thème Office</vt:lpstr>
      <vt:lpstr>Proposal for change of the reference emittance for the estimate of apertures, DA, etc.</vt:lpstr>
      <vt:lpstr>Status</vt:lpstr>
      <vt:lpstr>Proposal</vt:lpstr>
      <vt:lpstr>Implications</vt:lpstr>
      <vt:lpstr>Implications</vt:lpstr>
      <vt:lpstr>Implications</vt:lpstr>
      <vt:lpstr>Implications</vt:lpstr>
      <vt:lpstr>Long range beam-beam separation</vt:lpstr>
      <vt:lpstr>To note</vt:lpstr>
      <vt:lpstr>Questions / Comments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Gianluigi Arduini</cp:lastModifiedBy>
  <cp:revision>70</cp:revision>
  <dcterms:created xsi:type="dcterms:W3CDTF">2016-01-11T14:38:10Z</dcterms:created>
  <dcterms:modified xsi:type="dcterms:W3CDTF">2016-03-04T14:46:44Z</dcterms:modified>
</cp:coreProperties>
</file>